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0"/>
  </p:notesMasterIdLst>
  <p:handoutMasterIdLst>
    <p:handoutMasterId r:id="rId101"/>
  </p:handoutMasterIdLst>
  <p:sldIdLst>
    <p:sldId id="256" r:id="rId2"/>
    <p:sldId id="33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33" r:id="rId67"/>
    <p:sldId id="320" r:id="rId68"/>
    <p:sldId id="334" r:id="rId69"/>
    <p:sldId id="335" r:id="rId70"/>
    <p:sldId id="321" r:id="rId71"/>
    <p:sldId id="322" r:id="rId72"/>
    <p:sldId id="323" r:id="rId73"/>
    <p:sldId id="324" r:id="rId74"/>
    <p:sldId id="325" r:id="rId75"/>
    <p:sldId id="326" r:id="rId76"/>
    <p:sldId id="339" r:id="rId77"/>
    <p:sldId id="340" r:id="rId78"/>
    <p:sldId id="341" r:id="rId79"/>
    <p:sldId id="342" r:id="rId80"/>
    <p:sldId id="343" r:id="rId81"/>
    <p:sldId id="347" r:id="rId82"/>
    <p:sldId id="344" r:id="rId83"/>
    <p:sldId id="345" r:id="rId84"/>
    <p:sldId id="336" r:id="rId85"/>
    <p:sldId id="338" r:id="rId86"/>
    <p:sldId id="348" r:id="rId87"/>
    <p:sldId id="346" r:id="rId88"/>
    <p:sldId id="350" r:id="rId89"/>
    <p:sldId id="351" r:id="rId90"/>
    <p:sldId id="337" r:id="rId91"/>
    <p:sldId id="327" r:id="rId92"/>
    <p:sldId id="352" r:id="rId93"/>
    <p:sldId id="328" r:id="rId94"/>
    <p:sldId id="329" r:id="rId95"/>
    <p:sldId id="353" r:id="rId96"/>
    <p:sldId id="330" r:id="rId97"/>
    <p:sldId id="354" r:id="rId98"/>
    <p:sldId id="331"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99" autoAdjust="0"/>
    <p:restoredTop sz="94622" autoAdjust="0"/>
  </p:normalViewPr>
  <p:slideViewPr>
    <p:cSldViewPr snapToGrid="0" showGuides="1">
      <p:cViewPr varScale="1">
        <p:scale>
          <a:sx n="74" d="100"/>
          <a:sy n="74" d="100"/>
        </p:scale>
        <p:origin x="166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EE2BBB31-F591-419A-B24C-9074F6414B4F}"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561783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25B6B1B6-DF69-44F9-B914-804DA1384D04}" type="slidenum">
              <a:rPr/>
              <a:pPr lvl="0"/>
              <a:t>‹#›</a:t>
            </a:fld>
            <a:endParaRPr lang="en-IN"/>
          </a:p>
        </p:txBody>
      </p:sp>
    </p:spTree>
    <p:extLst>
      <p:ext uri="{BB962C8B-B14F-4D97-AF65-F5344CB8AC3E}">
        <p14:creationId xmlns:p14="http://schemas.microsoft.com/office/powerpoint/2010/main" val="554821858"/>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5873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8794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40628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8790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8442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5473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914364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36681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3241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93134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8893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2</a:t>
            </a:fld>
            <a:endParaRPr lang="en-US"/>
          </a:p>
        </p:txBody>
      </p:sp>
    </p:spTree>
    <p:extLst>
      <p:ext uri="{BB962C8B-B14F-4D97-AF65-F5344CB8AC3E}">
        <p14:creationId xmlns:p14="http://schemas.microsoft.com/office/powerpoint/2010/main" val="2688230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07975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06508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48985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26622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46460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37046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1705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18398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57388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4293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950929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91210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86330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720989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32208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87512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510382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97052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26748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7655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17344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507064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93739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04044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15059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873779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683878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26604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488847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68302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9958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38365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189022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29685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0577730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7609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547833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634704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359880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194117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392435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1990604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35506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400147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04346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390887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545621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006024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0013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595868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66</a:t>
            </a:fld>
            <a:endParaRPr lang="en-US"/>
          </a:p>
        </p:txBody>
      </p:sp>
    </p:spTree>
    <p:extLst>
      <p:ext uri="{BB962C8B-B14F-4D97-AF65-F5344CB8AC3E}">
        <p14:creationId xmlns:p14="http://schemas.microsoft.com/office/powerpoint/2010/main" val="2235763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1516309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68</a:t>
            </a:fld>
            <a:endParaRPr lang="en-US"/>
          </a:p>
        </p:txBody>
      </p:sp>
    </p:spTree>
    <p:extLst>
      <p:ext uri="{BB962C8B-B14F-4D97-AF65-F5344CB8AC3E}">
        <p14:creationId xmlns:p14="http://schemas.microsoft.com/office/powerpoint/2010/main" val="27261939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69</a:t>
            </a:fld>
            <a:endParaRPr lang="en-US"/>
          </a:p>
        </p:txBody>
      </p:sp>
    </p:spTree>
    <p:extLst>
      <p:ext uri="{BB962C8B-B14F-4D97-AF65-F5344CB8AC3E}">
        <p14:creationId xmlns:p14="http://schemas.microsoft.com/office/powerpoint/2010/main" val="2786236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563374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988706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689921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827706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563096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864702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683241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76</a:t>
            </a:fld>
            <a:endParaRPr lang="en-US"/>
          </a:p>
        </p:txBody>
      </p:sp>
    </p:spTree>
    <p:extLst>
      <p:ext uri="{BB962C8B-B14F-4D97-AF65-F5344CB8AC3E}">
        <p14:creationId xmlns:p14="http://schemas.microsoft.com/office/powerpoint/2010/main" val="22716803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77</a:t>
            </a:fld>
            <a:endParaRPr lang="en-US"/>
          </a:p>
        </p:txBody>
      </p:sp>
    </p:spTree>
    <p:extLst>
      <p:ext uri="{BB962C8B-B14F-4D97-AF65-F5344CB8AC3E}">
        <p14:creationId xmlns:p14="http://schemas.microsoft.com/office/powerpoint/2010/main" val="26718745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78</a:t>
            </a:fld>
            <a:endParaRPr lang="en-US"/>
          </a:p>
        </p:txBody>
      </p:sp>
    </p:spTree>
    <p:extLst>
      <p:ext uri="{BB962C8B-B14F-4D97-AF65-F5344CB8AC3E}">
        <p14:creationId xmlns:p14="http://schemas.microsoft.com/office/powerpoint/2010/main" val="6768062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84</a:t>
            </a:fld>
            <a:endParaRPr lang="en-US"/>
          </a:p>
        </p:txBody>
      </p:sp>
    </p:spTree>
    <p:extLst>
      <p:ext uri="{BB962C8B-B14F-4D97-AF65-F5344CB8AC3E}">
        <p14:creationId xmlns:p14="http://schemas.microsoft.com/office/powerpoint/2010/main" val="41110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219390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85</a:t>
            </a:fld>
            <a:endParaRPr lang="en-US"/>
          </a:p>
        </p:txBody>
      </p:sp>
    </p:spTree>
    <p:extLst>
      <p:ext uri="{BB962C8B-B14F-4D97-AF65-F5344CB8AC3E}">
        <p14:creationId xmlns:p14="http://schemas.microsoft.com/office/powerpoint/2010/main" val="42046167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86</a:t>
            </a:fld>
            <a:endParaRPr lang="en-US"/>
          </a:p>
        </p:txBody>
      </p:sp>
    </p:spTree>
    <p:extLst>
      <p:ext uri="{BB962C8B-B14F-4D97-AF65-F5344CB8AC3E}">
        <p14:creationId xmlns:p14="http://schemas.microsoft.com/office/powerpoint/2010/main" val="10632286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87</a:t>
            </a:fld>
            <a:endParaRPr lang="en-US"/>
          </a:p>
        </p:txBody>
      </p:sp>
    </p:spTree>
    <p:extLst>
      <p:ext uri="{BB962C8B-B14F-4D97-AF65-F5344CB8AC3E}">
        <p14:creationId xmlns:p14="http://schemas.microsoft.com/office/powerpoint/2010/main" val="3684096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88</a:t>
            </a:fld>
            <a:endParaRPr lang="en-US"/>
          </a:p>
        </p:txBody>
      </p:sp>
    </p:spTree>
    <p:extLst>
      <p:ext uri="{BB962C8B-B14F-4D97-AF65-F5344CB8AC3E}">
        <p14:creationId xmlns:p14="http://schemas.microsoft.com/office/powerpoint/2010/main" val="37915346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89</a:t>
            </a:fld>
            <a:endParaRPr lang="en-US"/>
          </a:p>
        </p:txBody>
      </p:sp>
    </p:spTree>
    <p:extLst>
      <p:ext uri="{BB962C8B-B14F-4D97-AF65-F5344CB8AC3E}">
        <p14:creationId xmlns:p14="http://schemas.microsoft.com/office/powerpoint/2010/main" val="36677602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90</a:t>
            </a:fld>
            <a:endParaRPr lang="en-US"/>
          </a:p>
        </p:txBody>
      </p:sp>
    </p:spTree>
    <p:extLst>
      <p:ext uri="{BB962C8B-B14F-4D97-AF65-F5344CB8AC3E}">
        <p14:creationId xmlns:p14="http://schemas.microsoft.com/office/powerpoint/2010/main" val="4501290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419252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92</a:t>
            </a:fld>
            <a:endParaRPr lang="en-US"/>
          </a:p>
        </p:txBody>
      </p:sp>
    </p:spTree>
    <p:extLst>
      <p:ext uri="{BB962C8B-B14F-4D97-AF65-F5344CB8AC3E}">
        <p14:creationId xmlns:p14="http://schemas.microsoft.com/office/powerpoint/2010/main" val="32271528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907251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77162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8889993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95</a:t>
            </a:fld>
            <a:endParaRPr lang="en-US"/>
          </a:p>
        </p:txBody>
      </p:sp>
    </p:spTree>
    <p:extLst>
      <p:ext uri="{BB962C8B-B14F-4D97-AF65-F5344CB8AC3E}">
        <p14:creationId xmlns:p14="http://schemas.microsoft.com/office/powerpoint/2010/main" val="317183764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231360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25B6B1B6-DF69-44F9-B914-804DA1384D04}" type="slidenum">
              <a:rPr lang="en-US" smtClean="0"/>
              <a:pPr lvl="0"/>
              <a:t>97</a:t>
            </a:fld>
            <a:endParaRPr lang="en-US"/>
          </a:p>
        </p:txBody>
      </p:sp>
    </p:spTree>
    <p:extLst>
      <p:ext uri="{BB962C8B-B14F-4D97-AF65-F5344CB8AC3E}">
        <p14:creationId xmlns:p14="http://schemas.microsoft.com/office/powerpoint/2010/main" val="22957850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3626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22"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5"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457200" y="338328"/>
            <a:ext cx="8229600" cy="1252728"/>
          </a:xfrm>
        </p:spPr>
        <p:txBody>
          <a:bodyPr/>
          <a:lstStyle>
            <a:lvl1pPr>
              <a:defRPr>
                <a:solidFill>
                  <a:schemeClr val="tx1"/>
                </a:solidFill>
              </a:defRPr>
            </a:lvl1pPr>
          </a:lstStyle>
          <a:p>
            <a:r>
              <a:rPr lang="en-US" dirty="0" smtClean="0"/>
              <a:t>Click to edit Master title style</a:t>
            </a:r>
            <a:endParaRPr lang="en-US" dirty="0"/>
          </a:p>
        </p:txBody>
      </p:sp>
      <p:sp>
        <p:nvSpPr>
          <p:cNvPr id="22" name="Content Placeholder 2"/>
          <p:cNvSpPr>
            <a:spLocks noGrp="1"/>
          </p:cNvSpPr>
          <p:nvPr>
            <p:ph idx="1"/>
          </p:nvPr>
        </p:nvSpPr>
        <p:spPr>
          <a:xfrm>
            <a:off x="850122" y="2331653"/>
            <a:ext cx="7408333" cy="3450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6" name="Picture 9" descr="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https://pcisig.com/specifications/pciexpress/" TargetMode="External"/><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4" name="Title 1"/>
          <p:cNvSpPr txBox="1">
            <a:spLocks/>
          </p:cNvSpPr>
          <p:nvPr/>
        </p:nvSpPr>
        <p:spPr>
          <a:xfrm>
            <a:off x="228600" y="3815715"/>
            <a:ext cx="8686800" cy="984885"/>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12   </a:t>
            </a:r>
          </a:p>
          <a:p>
            <a:pPr>
              <a:buNone/>
            </a:pPr>
            <a:r>
              <a:rPr lang="en-US" dirty="0" smtClean="0">
                <a:solidFill>
                  <a:schemeClr val="tx1"/>
                </a:solidFill>
                <a:effectLst/>
                <a:latin typeface="Arial" panose="020B0604020202020204" pitchFamily="34" charset="0"/>
                <a:cs typeface="Arial" panose="020B0604020202020204" pitchFamily="34" charset="0"/>
              </a:rPr>
              <a:t>I/O and Storage  Devices</a:t>
            </a:r>
            <a:endParaRPr lang="en-US" dirty="0">
              <a:solidFill>
                <a:schemeClr val="tx1"/>
              </a:solidFill>
              <a:effectLst/>
              <a:latin typeface="Arial" panose="020B0604020202020204" pitchFamily="34" charset="0"/>
              <a:cs typeface="Arial" panose="020B0604020202020204" pitchFamily="34" charset="0"/>
            </a:endParaRPr>
          </a:p>
        </p:txBody>
      </p:sp>
      <p:sp>
        <p:nvSpPr>
          <p:cNvPr id="5"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6" name="TextBox 1"/>
          <p:cNvSpPr txBox="1">
            <a:spLocks noChangeArrowheads="1"/>
          </p:cNvSpPr>
          <p:nvPr/>
        </p:nvSpPr>
        <p:spPr bwMode="auto">
          <a:xfrm>
            <a:off x="2667000" y="2699266"/>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Ranjan </a:t>
            </a:r>
            <a:r>
              <a:rPr lang="fi-FI" sz="2400" b="1" dirty="0" smtClean="0">
                <a:cs typeface="Arial" panose="020B0604020202020204" pitchFamily="34" charset="0"/>
              </a:rPr>
              <a:t>Sarangi, IIT Delhi</a:t>
            </a:r>
          </a:p>
        </p:txBody>
      </p:sp>
      <p:sp>
        <p:nvSpPr>
          <p:cNvPr id="7" name="Rectangle 6"/>
          <p:cNvSpPr/>
          <p:nvPr/>
        </p:nvSpPr>
        <p:spPr>
          <a:xfrm>
            <a:off x="103909" y="2057400"/>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8"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0" y="5537200"/>
            <a:ext cx="9372600" cy="1457325"/>
            <a:chOff x="0" y="5537200"/>
            <a:chExt cx="9372600" cy="1457325"/>
          </a:xfrm>
        </p:grpSpPr>
        <p:sp>
          <p:nvSpPr>
            <p:cNvPr id="11" name="Rectangle 10"/>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Architecture of the </a:t>
            </a:r>
            <a:r>
              <a:rPr lang="fr-FR" dirty="0" err="1">
                <a:solidFill>
                  <a:schemeClr val="tx1"/>
                </a:solidFill>
              </a:rPr>
              <a:t>Motherboard</a:t>
            </a:r>
            <a:endParaRPr lang="fr-FR" dirty="0">
              <a:solidFill>
                <a:schemeClr val="tx1"/>
              </a:solidFill>
            </a:endParaRPr>
          </a:p>
        </p:txBody>
      </p:sp>
      <p:grpSp>
        <p:nvGrpSpPr>
          <p:cNvPr id="7" name="Group 4"/>
          <p:cNvGrpSpPr>
            <a:grpSpLocks noChangeAspect="1"/>
          </p:cNvGrpSpPr>
          <p:nvPr/>
        </p:nvGrpSpPr>
        <p:grpSpPr bwMode="auto">
          <a:xfrm>
            <a:off x="2133600" y="1143000"/>
            <a:ext cx="5257800" cy="5084763"/>
            <a:chOff x="1344" y="720"/>
            <a:chExt cx="3312" cy="3203"/>
          </a:xfrm>
        </p:grpSpPr>
        <p:sp>
          <p:nvSpPr>
            <p:cNvPr id="8" name="AutoShape 3"/>
            <p:cNvSpPr>
              <a:spLocks noChangeAspect="1" noChangeArrowheads="1" noTextEdit="1"/>
            </p:cNvSpPr>
            <p:nvPr/>
          </p:nvSpPr>
          <p:spPr bwMode="auto">
            <a:xfrm>
              <a:off x="1344" y="720"/>
              <a:ext cx="3312" cy="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583" y="925"/>
              <a:ext cx="710" cy="471"/>
            </a:xfrm>
            <a:prstGeom prst="rect">
              <a:avLst/>
            </a:prstGeom>
            <a:solidFill>
              <a:srgbClr val="FFD5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567" y="1815"/>
              <a:ext cx="729" cy="42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3887" y="1818"/>
              <a:ext cx="555" cy="431"/>
            </a:xfrm>
            <a:prstGeom prst="rect">
              <a:avLst/>
            </a:prstGeom>
            <a:solidFill>
              <a:srgbClr val="D5F6FF"/>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1480" y="1811"/>
              <a:ext cx="556" cy="430"/>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2619" y="1094"/>
              <a:ext cx="71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Processor</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0"/>
            <p:cNvSpPr>
              <a:spLocks noChangeArrowheads="1"/>
            </p:cNvSpPr>
            <p:nvPr/>
          </p:nvSpPr>
          <p:spPr bwMode="auto">
            <a:xfrm>
              <a:off x="2624" y="1876"/>
              <a:ext cx="55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North</a:t>
              </a:r>
              <a:r>
                <a:rPr kumimoji="0" lang="en-US" sz="1800" b="0" i="0" u="none" strike="noStrike" cap="none" normalizeH="0" baseline="0" dirty="0" smtClean="0">
                  <a:ln>
                    <a:noFill/>
                  </a:ln>
                  <a:solidFill>
                    <a:srgbClr val="000000"/>
                  </a:solidFill>
                  <a:effectLst/>
                  <a:latin typeface="Sans"/>
                </a:rPr>
                <a:t> </a:t>
              </a:r>
              <a:r>
                <a:rPr kumimoji="0" lang="en-US" sz="1200" b="0" i="0" u="none" strike="noStrike" cap="none" normalizeH="0" baseline="0" dirty="0" smtClean="0">
                  <a:ln>
                    <a:noFill/>
                  </a:ln>
                  <a:solidFill>
                    <a:srgbClr val="000000"/>
                  </a:solidFill>
                  <a:effectLst/>
                  <a:latin typeface="Sans"/>
                </a:rPr>
                <a:t>Bridge</a:t>
              </a:r>
              <a:endParaRPr kumimoji="0" lang="en-US" sz="1200" b="0" i="0" u="none" strike="noStrike" cap="none" normalizeH="0" baseline="0" dirty="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2827" y="2039"/>
              <a:ext cx="17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chip</a:t>
              </a:r>
              <a:endParaRPr kumimoji="0" lang="en-US" sz="1200" b="0" i="0" u="none" strike="noStrike" cap="none" normalizeH="0" baseline="0" dirty="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2907" y="1440"/>
              <a:ext cx="50" cy="32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855" y="1386"/>
              <a:ext cx="156" cy="83"/>
            </a:xfrm>
            <a:custGeom>
              <a:avLst/>
              <a:gdLst>
                <a:gd name="T0" fmla="*/ 216 w 426"/>
                <a:gd name="T1" fmla="*/ 0 h 225"/>
                <a:gd name="T2" fmla="*/ 0 w 426"/>
                <a:gd name="T3" fmla="*/ 225 h 225"/>
                <a:gd name="T4" fmla="*/ 426 w 426"/>
                <a:gd name="T5" fmla="*/ 225 h 225"/>
                <a:gd name="T6" fmla="*/ 216 w 426"/>
                <a:gd name="T7" fmla="*/ 0 h 225"/>
              </a:gdLst>
              <a:ahLst/>
              <a:cxnLst>
                <a:cxn ang="0">
                  <a:pos x="T0" y="T1"/>
                </a:cxn>
                <a:cxn ang="0">
                  <a:pos x="T2" y="T3"/>
                </a:cxn>
                <a:cxn ang="0">
                  <a:pos x="T4" y="T5"/>
                </a:cxn>
                <a:cxn ang="0">
                  <a:pos x="T6" y="T7"/>
                </a:cxn>
              </a:cxnLst>
              <a:rect l="0" t="0" r="r" b="b"/>
              <a:pathLst>
                <a:path w="426" h="225">
                  <a:moveTo>
                    <a:pt x="216" y="0"/>
                  </a:moveTo>
                  <a:lnTo>
                    <a:pt x="0" y="225"/>
                  </a:lnTo>
                  <a:lnTo>
                    <a:pt x="426" y="225"/>
                  </a:lnTo>
                  <a:lnTo>
                    <a:pt x="216"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2995" y="1521"/>
              <a:ext cx="40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Frontside</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5"/>
            <p:cNvSpPr>
              <a:spLocks noChangeArrowheads="1"/>
            </p:cNvSpPr>
            <p:nvPr/>
          </p:nvSpPr>
          <p:spPr bwMode="auto">
            <a:xfrm>
              <a:off x="3109" y="1631"/>
              <a:ext cx="18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bus</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6"/>
            <p:cNvSpPr>
              <a:spLocks noChangeArrowheads="1"/>
            </p:cNvSpPr>
            <p:nvPr/>
          </p:nvSpPr>
          <p:spPr bwMode="auto">
            <a:xfrm>
              <a:off x="1557" y="1904"/>
              <a:ext cx="46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Graphics</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7"/>
            <p:cNvSpPr>
              <a:spLocks noChangeArrowheads="1"/>
            </p:cNvSpPr>
            <p:nvPr/>
          </p:nvSpPr>
          <p:spPr bwMode="auto">
            <a:xfrm>
              <a:off x="1538" y="2035"/>
              <a:ext cx="5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processor</a:t>
              </a:r>
              <a:endParaRPr kumimoji="0" lang="en-US" sz="1800" b="0" i="0" u="none" strike="noStrike" cap="none" normalizeH="0" baseline="0" smtClean="0">
                <a:ln>
                  <a:noFill/>
                </a:ln>
                <a:solidFill>
                  <a:schemeClr val="tx1"/>
                </a:solidFill>
                <a:effectLst/>
                <a:latin typeface="Arial" pitchFamily="34" charset="0"/>
              </a:endParaRPr>
            </a:p>
          </p:txBody>
        </p:sp>
        <p:sp>
          <p:nvSpPr>
            <p:cNvPr id="22" name="Freeform 18"/>
            <p:cNvSpPr>
              <a:spLocks/>
            </p:cNvSpPr>
            <p:nvPr/>
          </p:nvSpPr>
          <p:spPr bwMode="auto">
            <a:xfrm>
              <a:off x="2854" y="1740"/>
              <a:ext cx="156" cy="83"/>
            </a:xfrm>
            <a:custGeom>
              <a:avLst/>
              <a:gdLst>
                <a:gd name="T0" fmla="*/ 216 w 426"/>
                <a:gd name="T1" fmla="*/ 225 h 225"/>
                <a:gd name="T2" fmla="*/ 0 w 426"/>
                <a:gd name="T3" fmla="*/ 0 h 225"/>
                <a:gd name="T4" fmla="*/ 426 w 426"/>
                <a:gd name="T5" fmla="*/ 0 h 225"/>
                <a:gd name="T6" fmla="*/ 216 w 426"/>
                <a:gd name="T7" fmla="*/ 225 h 225"/>
              </a:gdLst>
              <a:ahLst/>
              <a:cxnLst>
                <a:cxn ang="0">
                  <a:pos x="T0" y="T1"/>
                </a:cxn>
                <a:cxn ang="0">
                  <a:pos x="T2" y="T3"/>
                </a:cxn>
                <a:cxn ang="0">
                  <a:pos x="T4" y="T5"/>
                </a:cxn>
                <a:cxn ang="0">
                  <a:pos x="T6" y="T7"/>
                </a:cxn>
              </a:cxnLst>
              <a:rect l="0" t="0" r="r" b="b"/>
              <a:pathLst>
                <a:path w="426" h="225">
                  <a:moveTo>
                    <a:pt x="216" y="225"/>
                  </a:moveTo>
                  <a:lnTo>
                    <a:pt x="0" y="0"/>
                  </a:lnTo>
                  <a:lnTo>
                    <a:pt x="426" y="0"/>
                  </a:lnTo>
                  <a:lnTo>
                    <a:pt x="216" y="225"/>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2097" y="2004"/>
              <a:ext cx="400" cy="5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462" y="1952"/>
              <a:ext cx="102" cy="157"/>
            </a:xfrm>
            <a:custGeom>
              <a:avLst/>
              <a:gdLst>
                <a:gd name="T0" fmla="*/ 278 w 278"/>
                <a:gd name="T1" fmla="*/ 216 h 426"/>
                <a:gd name="T2" fmla="*/ 0 w 278"/>
                <a:gd name="T3" fmla="*/ 0 h 426"/>
                <a:gd name="T4" fmla="*/ 0 w 278"/>
                <a:gd name="T5" fmla="*/ 426 h 426"/>
                <a:gd name="T6" fmla="*/ 278 w 278"/>
                <a:gd name="T7" fmla="*/ 216 h 426"/>
              </a:gdLst>
              <a:ahLst/>
              <a:cxnLst>
                <a:cxn ang="0">
                  <a:pos x="T0" y="T1"/>
                </a:cxn>
                <a:cxn ang="0">
                  <a:pos x="T2" y="T3"/>
                </a:cxn>
                <a:cxn ang="0">
                  <a:pos x="T4" y="T5"/>
                </a:cxn>
                <a:cxn ang="0">
                  <a:pos x="T6" y="T7"/>
                </a:cxn>
              </a:cxnLst>
              <a:rect l="0" t="0" r="r" b="b"/>
              <a:pathLst>
                <a:path w="278" h="426">
                  <a:moveTo>
                    <a:pt x="278" y="216"/>
                  </a:moveTo>
                  <a:lnTo>
                    <a:pt x="0" y="0"/>
                  </a:lnTo>
                  <a:lnTo>
                    <a:pt x="0" y="426"/>
                  </a:lnTo>
                  <a:lnTo>
                    <a:pt x="278" y="216"/>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024" y="1951"/>
              <a:ext cx="102" cy="156"/>
            </a:xfrm>
            <a:custGeom>
              <a:avLst/>
              <a:gdLst>
                <a:gd name="T0" fmla="*/ 0 w 278"/>
                <a:gd name="T1" fmla="*/ 216 h 426"/>
                <a:gd name="T2" fmla="*/ 278 w 278"/>
                <a:gd name="T3" fmla="*/ 0 h 426"/>
                <a:gd name="T4" fmla="*/ 278 w 278"/>
                <a:gd name="T5" fmla="*/ 426 h 426"/>
                <a:gd name="T6" fmla="*/ 0 w 278"/>
                <a:gd name="T7" fmla="*/ 216 h 426"/>
              </a:gdLst>
              <a:ahLst/>
              <a:cxnLst>
                <a:cxn ang="0">
                  <a:pos x="T0" y="T1"/>
                </a:cxn>
                <a:cxn ang="0">
                  <a:pos x="T2" y="T3"/>
                </a:cxn>
                <a:cxn ang="0">
                  <a:pos x="T4" y="T5"/>
                </a:cxn>
                <a:cxn ang="0">
                  <a:pos x="T6" y="T7"/>
                </a:cxn>
              </a:cxnLst>
              <a:rect l="0" t="0" r="r" b="b"/>
              <a:pathLst>
                <a:path w="278" h="426">
                  <a:moveTo>
                    <a:pt x="0" y="216"/>
                  </a:moveTo>
                  <a:lnTo>
                    <a:pt x="278" y="0"/>
                  </a:lnTo>
                  <a:lnTo>
                    <a:pt x="278" y="426"/>
                  </a:lnTo>
                  <a:lnTo>
                    <a:pt x="0" y="216"/>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3379" y="1997"/>
              <a:ext cx="439" cy="50"/>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779" y="1945"/>
              <a:ext cx="112" cy="156"/>
            </a:xfrm>
            <a:custGeom>
              <a:avLst/>
              <a:gdLst>
                <a:gd name="T0" fmla="*/ 305 w 305"/>
                <a:gd name="T1" fmla="*/ 215 h 426"/>
                <a:gd name="T2" fmla="*/ 0 w 305"/>
                <a:gd name="T3" fmla="*/ 0 h 426"/>
                <a:gd name="T4" fmla="*/ 0 w 305"/>
                <a:gd name="T5" fmla="*/ 426 h 426"/>
                <a:gd name="T6" fmla="*/ 305 w 305"/>
                <a:gd name="T7" fmla="*/ 215 h 426"/>
              </a:gdLst>
              <a:ahLst/>
              <a:cxnLst>
                <a:cxn ang="0">
                  <a:pos x="T0" y="T1"/>
                </a:cxn>
                <a:cxn ang="0">
                  <a:pos x="T2" y="T3"/>
                </a:cxn>
                <a:cxn ang="0">
                  <a:pos x="T4" y="T5"/>
                </a:cxn>
                <a:cxn ang="0">
                  <a:pos x="T6" y="T7"/>
                </a:cxn>
              </a:cxnLst>
              <a:rect l="0" t="0" r="r" b="b"/>
              <a:pathLst>
                <a:path w="305" h="426">
                  <a:moveTo>
                    <a:pt x="305" y="215"/>
                  </a:moveTo>
                  <a:lnTo>
                    <a:pt x="0" y="0"/>
                  </a:lnTo>
                  <a:lnTo>
                    <a:pt x="0" y="426"/>
                  </a:lnTo>
                  <a:lnTo>
                    <a:pt x="305" y="215"/>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3299" y="1944"/>
              <a:ext cx="112" cy="156"/>
            </a:xfrm>
            <a:custGeom>
              <a:avLst/>
              <a:gdLst>
                <a:gd name="T0" fmla="*/ 0 w 305"/>
                <a:gd name="T1" fmla="*/ 216 h 426"/>
                <a:gd name="T2" fmla="*/ 305 w 305"/>
                <a:gd name="T3" fmla="*/ 0 h 426"/>
                <a:gd name="T4" fmla="*/ 305 w 305"/>
                <a:gd name="T5" fmla="*/ 426 h 426"/>
                <a:gd name="T6" fmla="*/ 0 w 305"/>
                <a:gd name="T7" fmla="*/ 216 h 426"/>
              </a:gdLst>
              <a:ahLst/>
              <a:cxnLst>
                <a:cxn ang="0">
                  <a:pos x="T0" y="T1"/>
                </a:cxn>
                <a:cxn ang="0">
                  <a:pos x="T2" y="T3"/>
                </a:cxn>
                <a:cxn ang="0">
                  <a:pos x="T4" y="T5"/>
                </a:cxn>
                <a:cxn ang="0">
                  <a:pos x="T6" y="T7"/>
                </a:cxn>
              </a:cxnLst>
              <a:rect l="0" t="0" r="r" b="b"/>
              <a:pathLst>
                <a:path w="305" h="426">
                  <a:moveTo>
                    <a:pt x="0" y="216"/>
                  </a:moveTo>
                  <a:lnTo>
                    <a:pt x="305" y="0"/>
                  </a:lnTo>
                  <a:lnTo>
                    <a:pt x="305" y="426"/>
                  </a:lnTo>
                  <a:lnTo>
                    <a:pt x="0" y="216"/>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3949" y="1748"/>
              <a:ext cx="556" cy="431"/>
            </a:xfrm>
            <a:prstGeom prst="rect">
              <a:avLst/>
            </a:prstGeom>
            <a:solidFill>
              <a:srgbClr val="D5F6FF"/>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4020" y="1678"/>
              <a:ext cx="555" cy="430"/>
            </a:xfrm>
            <a:prstGeom prst="rect">
              <a:avLst/>
            </a:prstGeom>
            <a:solidFill>
              <a:srgbClr val="D5F6FF"/>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4088" y="1768"/>
              <a:ext cx="45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8"/>
            <p:cNvSpPr>
              <a:spLocks noChangeArrowheads="1"/>
            </p:cNvSpPr>
            <p:nvPr/>
          </p:nvSpPr>
          <p:spPr bwMode="auto">
            <a:xfrm>
              <a:off x="4078" y="1904"/>
              <a:ext cx="47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modules</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29"/>
            <p:cNvSpPr>
              <a:spLocks noChangeArrowheads="1"/>
            </p:cNvSpPr>
            <p:nvPr/>
          </p:nvSpPr>
          <p:spPr bwMode="auto">
            <a:xfrm>
              <a:off x="2057" y="1797"/>
              <a:ext cx="5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PCI express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34" name="Rectangle 30"/>
            <p:cNvSpPr>
              <a:spLocks noChangeArrowheads="1"/>
            </p:cNvSpPr>
            <p:nvPr/>
          </p:nvSpPr>
          <p:spPr bwMode="auto">
            <a:xfrm>
              <a:off x="2243" y="1915"/>
              <a:ext cx="18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bus</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1"/>
            <p:cNvSpPr>
              <a:spLocks noChangeArrowheads="1"/>
            </p:cNvSpPr>
            <p:nvPr/>
          </p:nvSpPr>
          <p:spPr bwMode="auto">
            <a:xfrm>
              <a:off x="2893" y="2287"/>
              <a:ext cx="50" cy="32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841" y="2233"/>
              <a:ext cx="156" cy="83"/>
            </a:xfrm>
            <a:custGeom>
              <a:avLst/>
              <a:gdLst>
                <a:gd name="T0" fmla="*/ 216 w 426"/>
                <a:gd name="T1" fmla="*/ 0 h 225"/>
                <a:gd name="T2" fmla="*/ 0 w 426"/>
                <a:gd name="T3" fmla="*/ 225 h 225"/>
                <a:gd name="T4" fmla="*/ 426 w 426"/>
                <a:gd name="T5" fmla="*/ 225 h 225"/>
                <a:gd name="T6" fmla="*/ 216 w 426"/>
                <a:gd name="T7" fmla="*/ 0 h 225"/>
              </a:gdLst>
              <a:ahLst/>
              <a:cxnLst>
                <a:cxn ang="0">
                  <a:pos x="T0" y="T1"/>
                </a:cxn>
                <a:cxn ang="0">
                  <a:pos x="T2" y="T3"/>
                </a:cxn>
                <a:cxn ang="0">
                  <a:pos x="T4" y="T5"/>
                </a:cxn>
                <a:cxn ang="0">
                  <a:pos x="T6" y="T7"/>
                </a:cxn>
              </a:cxnLst>
              <a:rect l="0" t="0" r="r" b="b"/>
              <a:pathLst>
                <a:path w="426" h="225">
                  <a:moveTo>
                    <a:pt x="216" y="0"/>
                  </a:moveTo>
                  <a:lnTo>
                    <a:pt x="0" y="225"/>
                  </a:lnTo>
                  <a:lnTo>
                    <a:pt x="426" y="225"/>
                  </a:lnTo>
                  <a:lnTo>
                    <a:pt x="216"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840" y="2587"/>
              <a:ext cx="156" cy="83"/>
            </a:xfrm>
            <a:custGeom>
              <a:avLst/>
              <a:gdLst>
                <a:gd name="T0" fmla="*/ 215 w 425"/>
                <a:gd name="T1" fmla="*/ 225 h 225"/>
                <a:gd name="T2" fmla="*/ 0 w 425"/>
                <a:gd name="T3" fmla="*/ 0 h 225"/>
                <a:gd name="T4" fmla="*/ 425 w 425"/>
                <a:gd name="T5" fmla="*/ 0 h 225"/>
                <a:gd name="T6" fmla="*/ 215 w 425"/>
                <a:gd name="T7" fmla="*/ 225 h 225"/>
              </a:gdLst>
              <a:ahLst/>
              <a:cxnLst>
                <a:cxn ang="0">
                  <a:pos x="T0" y="T1"/>
                </a:cxn>
                <a:cxn ang="0">
                  <a:pos x="T2" y="T3"/>
                </a:cxn>
                <a:cxn ang="0">
                  <a:pos x="T4" y="T5"/>
                </a:cxn>
                <a:cxn ang="0">
                  <a:pos x="T6" y="T7"/>
                </a:cxn>
              </a:cxnLst>
              <a:rect l="0" t="0" r="r" b="b"/>
              <a:pathLst>
                <a:path w="425" h="225">
                  <a:moveTo>
                    <a:pt x="215" y="225"/>
                  </a:moveTo>
                  <a:lnTo>
                    <a:pt x="0" y="0"/>
                  </a:lnTo>
                  <a:lnTo>
                    <a:pt x="425" y="0"/>
                  </a:lnTo>
                  <a:lnTo>
                    <a:pt x="215" y="225"/>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2591" y="2675"/>
              <a:ext cx="729" cy="42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5"/>
            <p:cNvSpPr>
              <a:spLocks noChangeArrowheads="1"/>
            </p:cNvSpPr>
            <p:nvPr/>
          </p:nvSpPr>
          <p:spPr bwMode="auto">
            <a:xfrm>
              <a:off x="2639" y="2736"/>
              <a:ext cx="5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South Bridge</a:t>
              </a:r>
              <a:endParaRPr kumimoji="0" lang="en-US" sz="1200" b="0" i="0" u="none" strike="noStrike" cap="none" normalizeH="0" baseline="0" dirty="0" smtClean="0">
                <a:ln>
                  <a:noFill/>
                </a:ln>
                <a:solidFill>
                  <a:schemeClr val="tx1"/>
                </a:solidFill>
                <a:effectLst/>
                <a:latin typeface="Arial" pitchFamily="34" charset="0"/>
              </a:endParaRPr>
            </a:p>
          </p:txBody>
        </p:sp>
        <p:sp>
          <p:nvSpPr>
            <p:cNvPr id="40" name="Rectangle 36"/>
            <p:cNvSpPr>
              <a:spLocks noChangeArrowheads="1"/>
            </p:cNvSpPr>
            <p:nvPr/>
          </p:nvSpPr>
          <p:spPr bwMode="auto">
            <a:xfrm>
              <a:off x="2851" y="2899"/>
              <a:ext cx="17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chip</a:t>
              </a:r>
              <a:endParaRPr kumimoji="0" lang="en-US" sz="1200" b="0" i="0" u="none" strike="noStrike" cap="none" normalizeH="0" baseline="0" dirty="0" smtClean="0">
                <a:ln>
                  <a:noFill/>
                </a:ln>
                <a:solidFill>
                  <a:schemeClr val="tx1"/>
                </a:solidFill>
                <a:effectLst/>
                <a:latin typeface="Arial" pitchFamily="34" charset="0"/>
              </a:endParaRPr>
            </a:p>
          </p:txBody>
        </p:sp>
        <p:sp>
          <p:nvSpPr>
            <p:cNvPr id="41" name="Rectangle 37"/>
            <p:cNvSpPr>
              <a:spLocks noChangeArrowheads="1"/>
            </p:cNvSpPr>
            <p:nvPr/>
          </p:nvSpPr>
          <p:spPr bwMode="auto">
            <a:xfrm>
              <a:off x="3397" y="2877"/>
              <a:ext cx="439" cy="50"/>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798" y="2825"/>
              <a:ext cx="111" cy="157"/>
            </a:xfrm>
            <a:custGeom>
              <a:avLst/>
              <a:gdLst>
                <a:gd name="T0" fmla="*/ 305 w 305"/>
                <a:gd name="T1" fmla="*/ 215 h 426"/>
                <a:gd name="T2" fmla="*/ 0 w 305"/>
                <a:gd name="T3" fmla="*/ 0 h 426"/>
                <a:gd name="T4" fmla="*/ 0 w 305"/>
                <a:gd name="T5" fmla="*/ 426 h 426"/>
                <a:gd name="T6" fmla="*/ 305 w 305"/>
                <a:gd name="T7" fmla="*/ 215 h 426"/>
              </a:gdLst>
              <a:ahLst/>
              <a:cxnLst>
                <a:cxn ang="0">
                  <a:pos x="T0" y="T1"/>
                </a:cxn>
                <a:cxn ang="0">
                  <a:pos x="T2" y="T3"/>
                </a:cxn>
                <a:cxn ang="0">
                  <a:pos x="T4" y="T5"/>
                </a:cxn>
                <a:cxn ang="0">
                  <a:pos x="T6" y="T7"/>
                </a:cxn>
              </a:cxnLst>
              <a:rect l="0" t="0" r="r" b="b"/>
              <a:pathLst>
                <a:path w="305" h="426">
                  <a:moveTo>
                    <a:pt x="305" y="215"/>
                  </a:moveTo>
                  <a:lnTo>
                    <a:pt x="0" y="0"/>
                  </a:lnTo>
                  <a:lnTo>
                    <a:pt x="0" y="426"/>
                  </a:lnTo>
                  <a:lnTo>
                    <a:pt x="305" y="215"/>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3318" y="2824"/>
              <a:ext cx="112" cy="156"/>
            </a:xfrm>
            <a:custGeom>
              <a:avLst/>
              <a:gdLst>
                <a:gd name="T0" fmla="*/ 0 w 305"/>
                <a:gd name="T1" fmla="*/ 216 h 426"/>
                <a:gd name="T2" fmla="*/ 305 w 305"/>
                <a:gd name="T3" fmla="*/ 0 h 426"/>
                <a:gd name="T4" fmla="*/ 305 w 305"/>
                <a:gd name="T5" fmla="*/ 426 h 426"/>
                <a:gd name="T6" fmla="*/ 0 w 305"/>
                <a:gd name="T7" fmla="*/ 216 h 426"/>
              </a:gdLst>
              <a:ahLst/>
              <a:cxnLst>
                <a:cxn ang="0">
                  <a:pos x="T0" y="T1"/>
                </a:cxn>
                <a:cxn ang="0">
                  <a:pos x="T2" y="T3"/>
                </a:cxn>
                <a:cxn ang="0">
                  <a:pos x="T4" y="T5"/>
                </a:cxn>
                <a:cxn ang="0">
                  <a:pos x="T6" y="T7"/>
                </a:cxn>
              </a:cxnLst>
              <a:rect l="0" t="0" r="r" b="b"/>
              <a:pathLst>
                <a:path w="305" h="426">
                  <a:moveTo>
                    <a:pt x="0" y="216"/>
                  </a:moveTo>
                  <a:lnTo>
                    <a:pt x="305" y="0"/>
                  </a:lnTo>
                  <a:lnTo>
                    <a:pt x="305" y="426"/>
                  </a:lnTo>
                  <a:lnTo>
                    <a:pt x="0" y="216"/>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0"/>
            <p:cNvSpPr>
              <a:spLocks noChangeArrowheads="1"/>
            </p:cNvSpPr>
            <p:nvPr/>
          </p:nvSpPr>
          <p:spPr bwMode="auto">
            <a:xfrm>
              <a:off x="3917" y="2755"/>
              <a:ext cx="558" cy="344"/>
            </a:xfrm>
            <a:prstGeom prst="rect">
              <a:avLst/>
            </a:pr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3917" y="3088"/>
              <a:ext cx="555" cy="111"/>
            </a:xfrm>
            <a:custGeom>
              <a:avLst/>
              <a:gdLst>
                <a:gd name="T0" fmla="*/ 1513 w 1513"/>
                <a:gd name="T1" fmla="*/ 0 h 303"/>
                <a:gd name="T2" fmla="*/ 757 w 1513"/>
                <a:gd name="T3" fmla="*/ 303 h 303"/>
                <a:gd name="T4" fmla="*/ 0 w 1513"/>
                <a:gd name="T5" fmla="*/ 0 h 303"/>
              </a:gdLst>
              <a:ahLst/>
              <a:cxnLst>
                <a:cxn ang="0">
                  <a:pos x="T0" y="T1"/>
                </a:cxn>
                <a:cxn ang="0">
                  <a:pos x="T2" y="T3"/>
                </a:cxn>
                <a:cxn ang="0">
                  <a:pos x="T4" y="T5"/>
                </a:cxn>
              </a:cxnLst>
              <a:rect l="0" t="0" r="r" b="b"/>
              <a:pathLst>
                <a:path w="1513" h="303">
                  <a:moveTo>
                    <a:pt x="1513" y="0"/>
                  </a:moveTo>
                  <a:cubicBezTo>
                    <a:pt x="1513" y="167"/>
                    <a:pt x="1174" y="303"/>
                    <a:pt x="757" y="303"/>
                  </a:cubicBezTo>
                  <a:cubicBezTo>
                    <a:pt x="339" y="303"/>
                    <a:pt x="0" y="167"/>
                    <a:pt x="0" y="0"/>
                  </a:cubicBezTo>
                </a:path>
              </a:pathLst>
            </a:cu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2"/>
            <p:cNvSpPr>
              <a:spLocks noChangeArrowheads="1"/>
            </p:cNvSpPr>
            <p:nvPr/>
          </p:nvSpPr>
          <p:spPr bwMode="auto">
            <a:xfrm>
              <a:off x="3917" y="2644"/>
              <a:ext cx="541" cy="209"/>
            </a:xfrm>
            <a:prstGeom prst="ellipse">
              <a:avLst/>
            </a:pr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4068" y="2882"/>
              <a:ext cx="31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Hard</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4"/>
            <p:cNvSpPr>
              <a:spLocks noChangeArrowheads="1"/>
            </p:cNvSpPr>
            <p:nvPr/>
          </p:nvSpPr>
          <p:spPr bwMode="auto">
            <a:xfrm>
              <a:off x="4096" y="3008"/>
              <a:ext cx="26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disk</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5"/>
            <p:cNvSpPr>
              <a:spLocks noChangeArrowheads="1"/>
            </p:cNvSpPr>
            <p:nvPr/>
          </p:nvSpPr>
          <p:spPr bwMode="auto">
            <a:xfrm>
              <a:off x="3439" y="2570"/>
              <a:ext cx="3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SATA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50" name="Rectangle 46"/>
            <p:cNvSpPr>
              <a:spLocks noChangeArrowheads="1"/>
            </p:cNvSpPr>
            <p:nvPr/>
          </p:nvSpPr>
          <p:spPr bwMode="auto">
            <a:xfrm>
              <a:off x="3485" y="2736"/>
              <a:ext cx="2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bus</a:t>
              </a:r>
              <a:endParaRPr kumimoji="0" lang="en-US" sz="1800" b="0" i="0" u="none" strike="noStrike" cap="none" normalizeH="0" baseline="0" dirty="0" smtClean="0">
                <a:ln>
                  <a:noFill/>
                </a:ln>
                <a:solidFill>
                  <a:schemeClr val="tx1"/>
                </a:solidFill>
                <a:effectLst/>
                <a:latin typeface="Arial" pitchFamily="34" charset="0"/>
              </a:endParaRPr>
            </a:p>
          </p:txBody>
        </p:sp>
        <p:sp>
          <p:nvSpPr>
            <p:cNvPr id="51" name="Rectangle 47"/>
            <p:cNvSpPr>
              <a:spLocks noChangeArrowheads="1"/>
            </p:cNvSpPr>
            <p:nvPr/>
          </p:nvSpPr>
          <p:spPr bwMode="auto">
            <a:xfrm>
              <a:off x="2105" y="2851"/>
              <a:ext cx="422" cy="5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2489" y="2799"/>
              <a:ext cx="108" cy="156"/>
            </a:xfrm>
            <a:custGeom>
              <a:avLst/>
              <a:gdLst>
                <a:gd name="T0" fmla="*/ 294 w 294"/>
                <a:gd name="T1" fmla="*/ 216 h 426"/>
                <a:gd name="T2" fmla="*/ 0 w 294"/>
                <a:gd name="T3" fmla="*/ 0 h 426"/>
                <a:gd name="T4" fmla="*/ 0 w 294"/>
                <a:gd name="T5" fmla="*/ 426 h 426"/>
                <a:gd name="T6" fmla="*/ 294 w 294"/>
                <a:gd name="T7" fmla="*/ 216 h 426"/>
              </a:gdLst>
              <a:ahLst/>
              <a:cxnLst>
                <a:cxn ang="0">
                  <a:pos x="T0" y="T1"/>
                </a:cxn>
                <a:cxn ang="0">
                  <a:pos x="T2" y="T3"/>
                </a:cxn>
                <a:cxn ang="0">
                  <a:pos x="T4" y="T5"/>
                </a:cxn>
                <a:cxn ang="0">
                  <a:pos x="T6" y="T7"/>
                </a:cxn>
              </a:cxnLst>
              <a:rect l="0" t="0" r="r" b="b"/>
              <a:pathLst>
                <a:path w="294" h="426">
                  <a:moveTo>
                    <a:pt x="294" y="216"/>
                  </a:moveTo>
                  <a:lnTo>
                    <a:pt x="0" y="0"/>
                  </a:lnTo>
                  <a:lnTo>
                    <a:pt x="0" y="426"/>
                  </a:lnTo>
                  <a:lnTo>
                    <a:pt x="294" y="216"/>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2028" y="2798"/>
              <a:ext cx="107" cy="156"/>
            </a:xfrm>
            <a:custGeom>
              <a:avLst/>
              <a:gdLst>
                <a:gd name="T0" fmla="*/ 0 w 293"/>
                <a:gd name="T1" fmla="*/ 215 h 425"/>
                <a:gd name="T2" fmla="*/ 293 w 293"/>
                <a:gd name="T3" fmla="*/ 0 h 425"/>
                <a:gd name="T4" fmla="*/ 293 w 293"/>
                <a:gd name="T5" fmla="*/ 425 h 425"/>
                <a:gd name="T6" fmla="*/ 0 w 293"/>
                <a:gd name="T7" fmla="*/ 215 h 425"/>
              </a:gdLst>
              <a:ahLst/>
              <a:cxnLst>
                <a:cxn ang="0">
                  <a:pos x="T0" y="T1"/>
                </a:cxn>
                <a:cxn ang="0">
                  <a:pos x="T2" y="T3"/>
                </a:cxn>
                <a:cxn ang="0">
                  <a:pos x="T4" y="T5"/>
                </a:cxn>
                <a:cxn ang="0">
                  <a:pos x="T6" y="T7"/>
                </a:cxn>
              </a:cxnLst>
              <a:rect l="0" t="0" r="r" b="b"/>
              <a:pathLst>
                <a:path w="293" h="425">
                  <a:moveTo>
                    <a:pt x="0" y="215"/>
                  </a:moveTo>
                  <a:lnTo>
                    <a:pt x="293" y="0"/>
                  </a:lnTo>
                  <a:lnTo>
                    <a:pt x="293" y="425"/>
                  </a:lnTo>
                  <a:lnTo>
                    <a:pt x="0" y="215"/>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0"/>
            <p:cNvSpPr>
              <a:spLocks noChangeArrowheads="1"/>
            </p:cNvSpPr>
            <p:nvPr/>
          </p:nvSpPr>
          <p:spPr bwMode="auto">
            <a:xfrm>
              <a:off x="1476" y="2651"/>
              <a:ext cx="556" cy="430"/>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1570" y="2744"/>
              <a:ext cx="42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Network</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2"/>
            <p:cNvSpPr>
              <a:spLocks noChangeArrowheads="1"/>
            </p:cNvSpPr>
            <p:nvPr/>
          </p:nvSpPr>
          <p:spPr bwMode="auto">
            <a:xfrm>
              <a:off x="1654" y="2875"/>
              <a:ext cx="2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card</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3"/>
            <p:cNvSpPr>
              <a:spLocks noChangeArrowheads="1"/>
            </p:cNvSpPr>
            <p:nvPr/>
          </p:nvSpPr>
          <p:spPr bwMode="auto">
            <a:xfrm>
              <a:off x="2050" y="2625"/>
              <a:ext cx="5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PCI express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58" name="Rectangle 54"/>
            <p:cNvSpPr>
              <a:spLocks noChangeArrowheads="1"/>
            </p:cNvSpPr>
            <p:nvPr/>
          </p:nvSpPr>
          <p:spPr bwMode="auto">
            <a:xfrm>
              <a:off x="2254" y="2751"/>
              <a:ext cx="18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bus</a:t>
              </a:r>
              <a:endParaRPr kumimoji="0" lang="en-US" sz="1800" b="0" i="0" u="none" strike="noStrike" cap="none" normalizeH="0" baseline="0" smtClean="0">
                <a:ln>
                  <a:noFill/>
                </a:ln>
                <a:solidFill>
                  <a:schemeClr val="tx1"/>
                </a:solidFill>
                <a:effectLst/>
                <a:latin typeface="Arial" pitchFamily="34" charset="0"/>
              </a:endParaRPr>
            </a:p>
          </p:txBody>
        </p:sp>
        <p:sp>
          <p:nvSpPr>
            <p:cNvPr id="59" name="Freeform 55"/>
            <p:cNvSpPr>
              <a:spLocks/>
            </p:cNvSpPr>
            <p:nvPr/>
          </p:nvSpPr>
          <p:spPr bwMode="auto">
            <a:xfrm>
              <a:off x="1636" y="3491"/>
              <a:ext cx="1272" cy="362"/>
            </a:xfrm>
            <a:custGeom>
              <a:avLst/>
              <a:gdLst>
                <a:gd name="T0" fmla="*/ 297 w 3468"/>
                <a:gd name="T1" fmla="*/ 0 h 988"/>
                <a:gd name="T2" fmla="*/ 3171 w 3468"/>
                <a:gd name="T3" fmla="*/ 0 h 988"/>
                <a:gd name="T4" fmla="*/ 3468 w 3468"/>
                <a:gd name="T5" fmla="*/ 296 h 988"/>
                <a:gd name="T6" fmla="*/ 3468 w 3468"/>
                <a:gd name="T7" fmla="*/ 691 h 988"/>
                <a:gd name="T8" fmla="*/ 3171 w 3468"/>
                <a:gd name="T9" fmla="*/ 988 h 988"/>
                <a:gd name="T10" fmla="*/ 297 w 3468"/>
                <a:gd name="T11" fmla="*/ 988 h 988"/>
                <a:gd name="T12" fmla="*/ 0 w 3468"/>
                <a:gd name="T13" fmla="*/ 691 h 988"/>
                <a:gd name="T14" fmla="*/ 0 w 3468"/>
                <a:gd name="T15" fmla="*/ 296 h 988"/>
                <a:gd name="T16" fmla="*/ 297 w 3468"/>
                <a:gd name="T17"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8" h="988">
                  <a:moveTo>
                    <a:pt x="297" y="0"/>
                  </a:moveTo>
                  <a:lnTo>
                    <a:pt x="3171" y="0"/>
                  </a:lnTo>
                  <a:cubicBezTo>
                    <a:pt x="3335" y="0"/>
                    <a:pt x="3468" y="132"/>
                    <a:pt x="3468" y="296"/>
                  </a:cubicBezTo>
                  <a:lnTo>
                    <a:pt x="3468" y="691"/>
                  </a:lnTo>
                  <a:cubicBezTo>
                    <a:pt x="3468" y="855"/>
                    <a:pt x="3335" y="988"/>
                    <a:pt x="3171" y="988"/>
                  </a:cubicBezTo>
                  <a:lnTo>
                    <a:pt x="297" y="988"/>
                  </a:lnTo>
                  <a:cubicBezTo>
                    <a:pt x="132" y="988"/>
                    <a:pt x="0" y="855"/>
                    <a:pt x="0" y="691"/>
                  </a:cubicBezTo>
                  <a:lnTo>
                    <a:pt x="0" y="296"/>
                  </a:lnTo>
                  <a:cubicBezTo>
                    <a:pt x="0" y="132"/>
                    <a:pt x="132" y="0"/>
                    <a:pt x="297" y="0"/>
                  </a:cubicBezTo>
                  <a:close/>
                </a:path>
              </a:pathLst>
            </a:custGeom>
            <a:solidFill>
              <a:srgbClr val="F4D7D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6"/>
            <p:cNvSpPr>
              <a:spLocks noChangeArrowheads="1"/>
            </p:cNvSpPr>
            <p:nvPr/>
          </p:nvSpPr>
          <p:spPr bwMode="auto">
            <a:xfrm>
              <a:off x="2650" y="3144"/>
              <a:ext cx="41" cy="297"/>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2608" y="3095"/>
              <a:ext cx="127" cy="76"/>
            </a:xfrm>
            <a:custGeom>
              <a:avLst/>
              <a:gdLst>
                <a:gd name="T0" fmla="*/ 175 w 345"/>
                <a:gd name="T1" fmla="*/ 0 h 206"/>
                <a:gd name="T2" fmla="*/ 0 w 345"/>
                <a:gd name="T3" fmla="*/ 206 h 206"/>
                <a:gd name="T4" fmla="*/ 345 w 345"/>
                <a:gd name="T5" fmla="*/ 206 h 206"/>
                <a:gd name="T6" fmla="*/ 175 w 345"/>
                <a:gd name="T7" fmla="*/ 0 h 206"/>
              </a:gdLst>
              <a:ahLst/>
              <a:cxnLst>
                <a:cxn ang="0">
                  <a:pos x="T0" y="T1"/>
                </a:cxn>
                <a:cxn ang="0">
                  <a:pos x="T2" y="T3"/>
                </a:cxn>
                <a:cxn ang="0">
                  <a:pos x="T4" y="T5"/>
                </a:cxn>
                <a:cxn ang="0">
                  <a:pos x="T6" y="T7"/>
                </a:cxn>
              </a:cxnLst>
              <a:rect l="0" t="0" r="r" b="b"/>
              <a:pathLst>
                <a:path w="345" h="206">
                  <a:moveTo>
                    <a:pt x="175" y="0"/>
                  </a:moveTo>
                  <a:lnTo>
                    <a:pt x="0" y="206"/>
                  </a:lnTo>
                  <a:lnTo>
                    <a:pt x="345" y="206"/>
                  </a:lnTo>
                  <a:lnTo>
                    <a:pt x="175"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2607" y="3419"/>
              <a:ext cx="127" cy="76"/>
            </a:xfrm>
            <a:custGeom>
              <a:avLst/>
              <a:gdLst>
                <a:gd name="T0" fmla="*/ 175 w 345"/>
                <a:gd name="T1" fmla="*/ 206 h 206"/>
                <a:gd name="T2" fmla="*/ 0 w 345"/>
                <a:gd name="T3" fmla="*/ 0 h 206"/>
                <a:gd name="T4" fmla="*/ 345 w 345"/>
                <a:gd name="T5" fmla="*/ 0 h 206"/>
                <a:gd name="T6" fmla="*/ 175 w 345"/>
                <a:gd name="T7" fmla="*/ 206 h 206"/>
              </a:gdLst>
              <a:ahLst/>
              <a:cxnLst>
                <a:cxn ang="0">
                  <a:pos x="T0" y="T1"/>
                </a:cxn>
                <a:cxn ang="0">
                  <a:pos x="T2" y="T3"/>
                </a:cxn>
                <a:cxn ang="0">
                  <a:pos x="T4" y="T5"/>
                </a:cxn>
                <a:cxn ang="0">
                  <a:pos x="T6" y="T7"/>
                </a:cxn>
              </a:cxnLst>
              <a:rect l="0" t="0" r="r" b="b"/>
              <a:pathLst>
                <a:path w="345" h="206">
                  <a:moveTo>
                    <a:pt x="175" y="206"/>
                  </a:moveTo>
                  <a:lnTo>
                    <a:pt x="0" y="0"/>
                  </a:lnTo>
                  <a:lnTo>
                    <a:pt x="345" y="0"/>
                  </a:lnTo>
                  <a:lnTo>
                    <a:pt x="175" y="206"/>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59"/>
            <p:cNvSpPr>
              <a:spLocks noChangeArrowheads="1"/>
            </p:cNvSpPr>
            <p:nvPr/>
          </p:nvSpPr>
          <p:spPr bwMode="auto">
            <a:xfrm>
              <a:off x="1684" y="3543"/>
              <a:ext cx="288" cy="166"/>
            </a:xfrm>
            <a:prstGeom prst="rect">
              <a:avLst/>
            </a:prstGeom>
            <a:solidFill>
              <a:srgbClr val="FFAAAA"/>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60"/>
            <p:cNvSpPr>
              <a:spLocks noChangeArrowheads="1"/>
            </p:cNvSpPr>
            <p:nvPr/>
          </p:nvSpPr>
          <p:spPr bwMode="auto">
            <a:xfrm>
              <a:off x="1972" y="3541"/>
              <a:ext cx="289" cy="166"/>
            </a:xfrm>
            <a:prstGeom prst="rect">
              <a:avLst/>
            </a:prstGeom>
            <a:solidFill>
              <a:srgbClr val="FFAAAA"/>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1"/>
            <p:cNvSpPr>
              <a:spLocks noChangeArrowheads="1"/>
            </p:cNvSpPr>
            <p:nvPr/>
          </p:nvSpPr>
          <p:spPr bwMode="auto">
            <a:xfrm>
              <a:off x="2257" y="3541"/>
              <a:ext cx="288" cy="166"/>
            </a:xfrm>
            <a:prstGeom prst="rect">
              <a:avLst/>
            </a:prstGeom>
            <a:solidFill>
              <a:srgbClr val="FFAAAA"/>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2"/>
            <p:cNvSpPr>
              <a:spLocks noChangeArrowheads="1"/>
            </p:cNvSpPr>
            <p:nvPr/>
          </p:nvSpPr>
          <p:spPr bwMode="auto">
            <a:xfrm>
              <a:off x="2542" y="3541"/>
              <a:ext cx="288" cy="166"/>
            </a:xfrm>
            <a:prstGeom prst="rect">
              <a:avLst/>
            </a:prstGeom>
            <a:solidFill>
              <a:srgbClr val="FFAAAA"/>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3"/>
            <p:cNvSpPr>
              <a:spLocks noChangeArrowheads="1"/>
            </p:cNvSpPr>
            <p:nvPr/>
          </p:nvSpPr>
          <p:spPr bwMode="auto">
            <a:xfrm>
              <a:off x="1701" y="3573"/>
              <a:ext cx="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USB</a:t>
              </a:r>
              <a:endParaRPr kumimoji="0" lang="en-US" sz="1800" b="0" i="0" u="none" strike="noStrike" cap="none" normalizeH="0" baseline="0" smtClean="0">
                <a:ln>
                  <a:noFill/>
                </a:ln>
                <a:solidFill>
                  <a:schemeClr val="tx1"/>
                </a:solidFill>
                <a:effectLst/>
                <a:latin typeface="Arial" pitchFamily="34" charset="0"/>
              </a:endParaRPr>
            </a:p>
          </p:txBody>
        </p:sp>
        <p:sp>
          <p:nvSpPr>
            <p:cNvPr id="68" name="Rectangle 64"/>
            <p:cNvSpPr>
              <a:spLocks noChangeArrowheads="1"/>
            </p:cNvSpPr>
            <p:nvPr/>
          </p:nvSpPr>
          <p:spPr bwMode="auto">
            <a:xfrm>
              <a:off x="1991" y="3573"/>
              <a:ext cx="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USB</a:t>
              </a:r>
              <a:endParaRPr kumimoji="0" lang="en-US" sz="1800" b="0" i="0" u="none" strike="noStrike" cap="none" normalizeH="0" baseline="0" smtClean="0">
                <a:ln>
                  <a:noFill/>
                </a:ln>
                <a:solidFill>
                  <a:schemeClr val="tx1"/>
                </a:solidFill>
                <a:effectLst/>
                <a:latin typeface="Arial" pitchFamily="34" charset="0"/>
              </a:endParaRPr>
            </a:p>
          </p:txBody>
        </p:sp>
        <p:sp>
          <p:nvSpPr>
            <p:cNvPr id="69" name="Rectangle 65"/>
            <p:cNvSpPr>
              <a:spLocks noChangeArrowheads="1"/>
            </p:cNvSpPr>
            <p:nvPr/>
          </p:nvSpPr>
          <p:spPr bwMode="auto">
            <a:xfrm>
              <a:off x="2276" y="3573"/>
              <a:ext cx="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USB</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66"/>
            <p:cNvSpPr>
              <a:spLocks noChangeArrowheads="1"/>
            </p:cNvSpPr>
            <p:nvPr/>
          </p:nvSpPr>
          <p:spPr bwMode="auto">
            <a:xfrm>
              <a:off x="2564" y="3577"/>
              <a:ext cx="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USB</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7"/>
            <p:cNvSpPr>
              <a:spLocks noChangeArrowheads="1"/>
            </p:cNvSpPr>
            <p:nvPr/>
          </p:nvSpPr>
          <p:spPr bwMode="auto">
            <a:xfrm>
              <a:off x="1978" y="3742"/>
              <a:ext cx="5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USB ports</a:t>
              </a:r>
              <a:endParaRPr kumimoji="0" lang="en-US" sz="1800" b="0" i="0" u="none" strike="noStrike" cap="none" normalizeH="0" baseline="0" smtClean="0">
                <a:ln>
                  <a:noFill/>
                </a:ln>
                <a:solidFill>
                  <a:schemeClr val="tx1"/>
                </a:solidFill>
                <a:effectLst/>
                <a:latin typeface="Arial" pitchFamily="34" charset="0"/>
              </a:endParaRPr>
            </a:p>
          </p:txBody>
        </p:sp>
        <p:sp>
          <p:nvSpPr>
            <p:cNvPr id="72" name="Rectangle 68"/>
            <p:cNvSpPr>
              <a:spLocks noChangeArrowheads="1"/>
            </p:cNvSpPr>
            <p:nvPr/>
          </p:nvSpPr>
          <p:spPr bwMode="auto">
            <a:xfrm>
              <a:off x="3253" y="3148"/>
              <a:ext cx="41" cy="297"/>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3211" y="3099"/>
              <a:ext cx="126" cy="75"/>
            </a:xfrm>
            <a:custGeom>
              <a:avLst/>
              <a:gdLst>
                <a:gd name="T0" fmla="*/ 175 w 345"/>
                <a:gd name="T1" fmla="*/ 0 h 205"/>
                <a:gd name="T2" fmla="*/ 0 w 345"/>
                <a:gd name="T3" fmla="*/ 205 h 205"/>
                <a:gd name="T4" fmla="*/ 345 w 345"/>
                <a:gd name="T5" fmla="*/ 205 h 205"/>
                <a:gd name="T6" fmla="*/ 175 w 345"/>
                <a:gd name="T7" fmla="*/ 0 h 205"/>
              </a:gdLst>
              <a:ahLst/>
              <a:cxnLst>
                <a:cxn ang="0">
                  <a:pos x="T0" y="T1"/>
                </a:cxn>
                <a:cxn ang="0">
                  <a:pos x="T2" y="T3"/>
                </a:cxn>
                <a:cxn ang="0">
                  <a:pos x="T4" y="T5"/>
                </a:cxn>
                <a:cxn ang="0">
                  <a:pos x="T6" y="T7"/>
                </a:cxn>
              </a:cxnLst>
              <a:rect l="0" t="0" r="r" b="b"/>
              <a:pathLst>
                <a:path w="345" h="205">
                  <a:moveTo>
                    <a:pt x="175" y="0"/>
                  </a:moveTo>
                  <a:lnTo>
                    <a:pt x="0" y="205"/>
                  </a:lnTo>
                  <a:lnTo>
                    <a:pt x="345" y="205"/>
                  </a:lnTo>
                  <a:lnTo>
                    <a:pt x="175"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3210" y="3423"/>
              <a:ext cx="127" cy="75"/>
            </a:xfrm>
            <a:custGeom>
              <a:avLst/>
              <a:gdLst>
                <a:gd name="T0" fmla="*/ 174 w 345"/>
                <a:gd name="T1" fmla="*/ 206 h 206"/>
                <a:gd name="T2" fmla="*/ 0 w 345"/>
                <a:gd name="T3" fmla="*/ 0 h 206"/>
                <a:gd name="T4" fmla="*/ 345 w 345"/>
                <a:gd name="T5" fmla="*/ 0 h 206"/>
                <a:gd name="T6" fmla="*/ 174 w 345"/>
                <a:gd name="T7" fmla="*/ 206 h 206"/>
              </a:gdLst>
              <a:ahLst/>
              <a:cxnLst>
                <a:cxn ang="0">
                  <a:pos x="T0" y="T1"/>
                </a:cxn>
                <a:cxn ang="0">
                  <a:pos x="T2" y="T3"/>
                </a:cxn>
                <a:cxn ang="0">
                  <a:pos x="T4" y="T5"/>
                </a:cxn>
                <a:cxn ang="0">
                  <a:pos x="T6" y="T7"/>
                </a:cxn>
              </a:cxnLst>
              <a:rect l="0" t="0" r="r" b="b"/>
              <a:pathLst>
                <a:path w="345" h="206">
                  <a:moveTo>
                    <a:pt x="174" y="206"/>
                  </a:moveTo>
                  <a:lnTo>
                    <a:pt x="0" y="0"/>
                  </a:lnTo>
                  <a:lnTo>
                    <a:pt x="345" y="0"/>
                  </a:lnTo>
                  <a:lnTo>
                    <a:pt x="174" y="206"/>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3045" y="3487"/>
              <a:ext cx="687" cy="388"/>
            </a:xfrm>
            <a:prstGeom prst="rect">
              <a:avLst/>
            </a:prstGeom>
            <a:solidFill>
              <a:srgbClr val="F4D7D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2"/>
            <p:cNvSpPr>
              <a:spLocks noChangeArrowheads="1"/>
            </p:cNvSpPr>
            <p:nvPr/>
          </p:nvSpPr>
          <p:spPr bwMode="auto">
            <a:xfrm>
              <a:off x="3105" y="3543"/>
              <a:ext cx="61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Audio/ Mic</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73"/>
            <p:cNvSpPr>
              <a:spLocks noChangeArrowheads="1"/>
            </p:cNvSpPr>
            <p:nvPr/>
          </p:nvSpPr>
          <p:spPr bwMode="auto">
            <a:xfrm>
              <a:off x="3256" y="3698"/>
              <a:ext cx="3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ports</a:t>
              </a:r>
              <a:endParaRPr kumimoji="0" lang="en-US" sz="1800" b="0" i="0" u="none" strike="noStrike" cap="none" normalizeH="0" baseline="0" smtClean="0">
                <a:ln>
                  <a:noFill/>
                </a:ln>
                <a:solidFill>
                  <a:schemeClr val="tx1"/>
                </a:solidFill>
                <a:effectLst/>
                <a:latin typeface="Arial" pitchFamily="34" charset="0"/>
              </a:endParaRPr>
            </a:p>
          </p:txBody>
        </p:sp>
        <p:sp>
          <p:nvSpPr>
            <p:cNvPr id="78" name="Rectangle 74"/>
            <p:cNvSpPr>
              <a:spLocks noChangeArrowheads="1"/>
            </p:cNvSpPr>
            <p:nvPr/>
          </p:nvSpPr>
          <p:spPr bwMode="auto">
            <a:xfrm>
              <a:off x="2170" y="3167"/>
              <a:ext cx="5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PCI express</a:t>
              </a:r>
              <a:endParaRPr kumimoji="0" lang="en-US" sz="1800" b="0" i="0" u="none" strike="noStrike" cap="none" normalizeH="0" baseline="0" smtClean="0">
                <a:ln>
                  <a:noFill/>
                </a:ln>
                <a:solidFill>
                  <a:schemeClr val="tx1"/>
                </a:solidFill>
                <a:effectLst/>
                <a:latin typeface="Arial" pitchFamily="34" charset="0"/>
              </a:endParaRPr>
            </a:p>
          </p:txBody>
        </p:sp>
        <p:sp>
          <p:nvSpPr>
            <p:cNvPr id="79" name="Rectangle 75"/>
            <p:cNvSpPr>
              <a:spLocks noChangeArrowheads="1"/>
            </p:cNvSpPr>
            <p:nvPr/>
          </p:nvSpPr>
          <p:spPr bwMode="auto">
            <a:xfrm>
              <a:off x="2326" y="3292"/>
              <a:ext cx="18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bus</a:t>
              </a:r>
              <a:endParaRPr kumimoji="0" lang="en-US" sz="1800" b="0" i="0" u="none" strike="noStrike" cap="none" normalizeH="0" baseline="0" smtClean="0">
                <a:ln>
                  <a:noFill/>
                </a:ln>
                <a:solidFill>
                  <a:schemeClr val="tx1"/>
                </a:solidFill>
                <a:effectLst/>
                <a:latin typeface="Arial" pitchFamily="34" charset="0"/>
              </a:endParaRPr>
            </a:p>
          </p:txBody>
        </p:sp>
        <p:sp>
          <p:nvSpPr>
            <p:cNvPr id="80" name="Rectangle 76"/>
            <p:cNvSpPr>
              <a:spLocks noChangeArrowheads="1"/>
            </p:cNvSpPr>
            <p:nvPr/>
          </p:nvSpPr>
          <p:spPr bwMode="auto">
            <a:xfrm>
              <a:off x="3439" y="3119"/>
              <a:ext cx="39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Intel high</a:t>
              </a:r>
              <a:endParaRPr kumimoji="0" lang="en-US" sz="1800" b="0" i="0" u="none" strike="noStrike" cap="none" normalizeH="0" baseline="0" smtClean="0">
                <a:ln>
                  <a:noFill/>
                </a:ln>
                <a:solidFill>
                  <a:schemeClr val="tx1"/>
                </a:solidFill>
                <a:effectLst/>
                <a:latin typeface="Arial" pitchFamily="34" charset="0"/>
              </a:endParaRPr>
            </a:p>
          </p:txBody>
        </p:sp>
        <p:sp>
          <p:nvSpPr>
            <p:cNvPr id="81" name="Rectangle 77"/>
            <p:cNvSpPr>
              <a:spLocks noChangeArrowheads="1"/>
            </p:cNvSpPr>
            <p:nvPr/>
          </p:nvSpPr>
          <p:spPr bwMode="auto">
            <a:xfrm>
              <a:off x="3369" y="3244"/>
              <a:ext cx="54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def. audio on</a:t>
              </a:r>
              <a:endParaRPr kumimoji="0" lang="en-US" sz="1800" b="0" i="0" u="none" strike="noStrike" cap="none" normalizeH="0" baseline="0" smtClean="0">
                <a:ln>
                  <a:noFill/>
                </a:ln>
                <a:solidFill>
                  <a:schemeClr val="tx1"/>
                </a:solidFill>
                <a:effectLst/>
                <a:latin typeface="Arial" pitchFamily="34" charset="0"/>
              </a:endParaRPr>
            </a:p>
          </p:txBody>
        </p:sp>
        <p:sp>
          <p:nvSpPr>
            <p:cNvPr id="82" name="Rectangle 78"/>
            <p:cNvSpPr>
              <a:spLocks noChangeArrowheads="1"/>
            </p:cNvSpPr>
            <p:nvPr/>
          </p:nvSpPr>
          <p:spPr bwMode="auto">
            <a:xfrm>
              <a:off x="3426" y="3369"/>
              <a:ext cx="42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 PCI bus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I/O Buses</a:t>
            </a:r>
          </a:p>
        </p:txBody>
      </p:sp>
      <p:sp>
        <p:nvSpPr>
          <p:cNvPr id="3" name="Text Placeholder 2"/>
          <p:cNvSpPr txBox="1">
            <a:spLocks noGrp="1"/>
          </p:cNvSpPr>
          <p:nvPr>
            <p:ph type="body" idx="4294967295"/>
          </p:nvPr>
        </p:nvSpPr>
        <p:spPr>
          <a:xfrm>
            <a:off x="685800" y="1828800"/>
            <a:ext cx="8077200" cy="4038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27050" lvl="0" indent="-463550">
              <a:buSzPct val="100000"/>
              <a:buFont typeface="Symbol" panose="05050102010706020507" pitchFamily="18" charset="2"/>
              <a:buChar char="*"/>
            </a:pPr>
            <a:r>
              <a:rPr lang="en-US" sz="2800" dirty="0">
                <a:latin typeface="Calibri" panose="020F0502020204030204" pitchFamily="34" charset="0"/>
              </a:rPr>
              <a:t>The different components on the </a:t>
            </a:r>
            <a:r>
              <a:rPr lang="en-US" sz="2800" dirty="0">
                <a:solidFill>
                  <a:srgbClr val="00AE00"/>
                </a:solidFill>
                <a:latin typeface="Calibri" panose="020F0502020204030204" pitchFamily="34" charset="0"/>
              </a:rPr>
              <a:t>motherboard</a:t>
            </a:r>
            <a:r>
              <a:rPr lang="en-US" sz="2800" dirty="0">
                <a:latin typeface="Calibri" panose="020F0502020204030204" pitchFamily="34" charset="0"/>
              </a:rPr>
              <a:t> are connected with </a:t>
            </a:r>
            <a:r>
              <a:rPr lang="en-US" sz="2800" dirty="0">
                <a:solidFill>
                  <a:srgbClr val="0047FF"/>
                </a:solidFill>
                <a:latin typeface="Calibri" panose="020F0502020204030204" pitchFamily="34" charset="0"/>
              </a:rPr>
              <a:t>I/O buses</a:t>
            </a:r>
          </a:p>
          <a:p>
            <a:pPr marL="527050" lvl="0" indent="-463550">
              <a:buSzPct val="100000"/>
              <a:buFont typeface="Symbol" panose="05050102010706020507" pitchFamily="18" charset="2"/>
              <a:buChar char="*"/>
            </a:pPr>
            <a:r>
              <a:rPr lang="en-US" sz="2800" dirty="0">
                <a:solidFill>
                  <a:srgbClr val="0047FF"/>
                </a:solidFill>
                <a:latin typeface="Calibri" panose="020F0502020204030204" pitchFamily="34" charset="0"/>
              </a:rPr>
              <a:t>I/O buses</a:t>
            </a:r>
            <a:r>
              <a:rPr lang="en-US" sz="2800" dirty="0">
                <a:latin typeface="Calibri" panose="020F0502020204030204" pitchFamily="34" charset="0"/>
              </a:rPr>
              <a:t> are also used to connect external devices to the </a:t>
            </a:r>
            <a:r>
              <a:rPr lang="en-US" sz="2800" dirty="0">
                <a:solidFill>
                  <a:srgbClr val="00AE00"/>
                </a:solidFill>
                <a:latin typeface="Calibri" panose="020F0502020204030204" pitchFamily="34" charset="0"/>
              </a:rPr>
              <a:t>motherboard</a:t>
            </a:r>
          </a:p>
          <a:p>
            <a:pPr marL="527050" lvl="0" indent="-463550">
              <a:buSzPct val="100000"/>
              <a:buFont typeface="Symbol" panose="05050102010706020507" pitchFamily="18" charset="2"/>
              <a:buChar char="*"/>
            </a:pPr>
            <a:r>
              <a:rPr lang="en-US" sz="2800" dirty="0">
                <a:latin typeface="Calibri" panose="020F0502020204030204" pitchFamily="34" charset="0"/>
              </a:rPr>
              <a:t>An </a:t>
            </a:r>
            <a:r>
              <a:rPr lang="en-US" sz="2800" dirty="0">
                <a:solidFill>
                  <a:srgbClr val="0047FF"/>
                </a:solidFill>
                <a:latin typeface="Calibri" panose="020F0502020204030204" pitchFamily="34" charset="0"/>
              </a:rPr>
              <a:t>I/O bus</a:t>
            </a:r>
            <a:r>
              <a:rPr lang="en-US" sz="2800" dirty="0">
                <a:latin typeface="Calibri" panose="020F0502020204030204" pitchFamily="34" charset="0"/>
              </a:rPr>
              <a:t> is a set of </a:t>
            </a:r>
            <a:r>
              <a:rPr lang="en-US" sz="2800" dirty="0">
                <a:solidFill>
                  <a:srgbClr val="0047FF"/>
                </a:solidFill>
                <a:latin typeface="Calibri" panose="020F0502020204030204" pitchFamily="34" charset="0"/>
              </a:rPr>
              <a:t>wires</a:t>
            </a:r>
            <a:r>
              <a:rPr lang="en-US" sz="2800" dirty="0">
                <a:latin typeface="Calibri" panose="020F0502020204030204" pitchFamily="34" charset="0"/>
              </a:rPr>
              <a:t> that carries </a:t>
            </a:r>
            <a:r>
              <a:rPr lang="en-US" sz="2800" dirty="0">
                <a:solidFill>
                  <a:srgbClr val="00AE00"/>
                </a:solidFill>
                <a:latin typeface="Calibri" panose="020F0502020204030204" pitchFamily="34" charset="0"/>
              </a:rPr>
              <a:t>data</a:t>
            </a:r>
            <a:r>
              <a:rPr lang="en-US" sz="2800" dirty="0">
                <a:latin typeface="Calibri" panose="020F0502020204030204" pitchFamily="34" charset="0"/>
              </a:rPr>
              <a:t> and </a:t>
            </a:r>
            <a:r>
              <a:rPr lang="en-US" sz="2800" dirty="0">
                <a:solidFill>
                  <a:srgbClr val="FF3333"/>
                </a:solidFill>
                <a:latin typeface="Calibri" panose="020F0502020204030204" pitchFamily="34" charset="0"/>
              </a:rPr>
              <a:t>control</a:t>
            </a:r>
            <a:r>
              <a:rPr lang="en-US" sz="2800" dirty="0">
                <a:latin typeface="Calibri" panose="020F0502020204030204" pitchFamily="34" charset="0"/>
              </a:rPr>
              <a:t> signals between a set of  </a:t>
            </a:r>
            <a:r>
              <a:rPr lang="en-US" sz="2800" dirty="0">
                <a:solidFill>
                  <a:srgbClr val="0000FF"/>
                </a:solidFill>
                <a:latin typeface="Calibri" panose="020F0502020204030204" pitchFamily="34" charset="0"/>
              </a:rPr>
              <a:t>devices</a:t>
            </a:r>
            <a:r>
              <a:rPr lang="en-US" sz="2800" dirty="0">
                <a:latin typeface="Calibri" panose="020F0502020204030204" pitchFamily="34" charset="0"/>
              </a:rPr>
              <a:t>. These devices use the </a:t>
            </a:r>
            <a:r>
              <a:rPr lang="en-US" sz="2800" dirty="0">
                <a:solidFill>
                  <a:srgbClr val="00AE00"/>
                </a:solidFill>
                <a:latin typeface="Calibri" panose="020F0502020204030204" pitchFamily="34" charset="0"/>
              </a:rPr>
              <a:t>bus</a:t>
            </a:r>
            <a:r>
              <a:rPr lang="en-US" sz="2800" dirty="0">
                <a:latin typeface="Calibri" panose="020F0502020204030204" pitchFamily="34" charset="0"/>
              </a:rPr>
              <a:t> to transmit data and </a:t>
            </a:r>
            <a:r>
              <a:rPr lang="en-US" sz="2800" dirty="0">
                <a:solidFill>
                  <a:srgbClr val="FF3333"/>
                </a:solidFill>
                <a:latin typeface="Calibri" panose="020F0502020204030204" pitchFamily="34" charset="0"/>
              </a:rPr>
              <a:t>control signals</a:t>
            </a:r>
            <a:r>
              <a:rPr lang="en-US" sz="2800" dirty="0">
                <a:latin typeface="Calibri" panose="020F0502020204030204" pitchFamily="34" charset="0"/>
              </a:rPr>
              <a:t> between each other.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Layers</a:t>
            </a:r>
            <a:r>
              <a:rPr lang="fr-FR" dirty="0">
                <a:solidFill>
                  <a:schemeClr val="tx1"/>
                </a:solidFill>
              </a:rPr>
              <a:t> in the I/O System</a:t>
            </a:r>
          </a:p>
        </p:txBody>
      </p:sp>
      <p:grpSp>
        <p:nvGrpSpPr>
          <p:cNvPr id="7" name="Group 4"/>
          <p:cNvGrpSpPr>
            <a:grpSpLocks noChangeAspect="1"/>
          </p:cNvGrpSpPr>
          <p:nvPr/>
        </p:nvGrpSpPr>
        <p:grpSpPr bwMode="auto">
          <a:xfrm>
            <a:off x="2438400" y="2057400"/>
            <a:ext cx="5181600" cy="3976688"/>
            <a:chOff x="1536" y="1296"/>
            <a:chExt cx="3264" cy="2505"/>
          </a:xfrm>
        </p:grpSpPr>
        <p:sp>
          <p:nvSpPr>
            <p:cNvPr id="8" name="AutoShape 3"/>
            <p:cNvSpPr>
              <a:spLocks noChangeAspect="1" noChangeArrowheads="1" noTextEdit="1"/>
            </p:cNvSpPr>
            <p:nvPr/>
          </p:nvSpPr>
          <p:spPr bwMode="auto">
            <a:xfrm>
              <a:off x="1536" y="1296"/>
              <a:ext cx="3264" cy="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1658" y="2964"/>
              <a:ext cx="3069" cy="713"/>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1852" y="2997"/>
              <a:ext cx="1266" cy="380"/>
            </a:xfrm>
            <a:custGeom>
              <a:avLst/>
              <a:gdLst>
                <a:gd name="T0" fmla="*/ 303 w 2181"/>
                <a:gd name="T1" fmla="*/ 0 h 659"/>
                <a:gd name="T2" fmla="*/ 1879 w 2181"/>
                <a:gd name="T3" fmla="*/ 0 h 659"/>
                <a:gd name="T4" fmla="*/ 2181 w 2181"/>
                <a:gd name="T5" fmla="*/ 302 h 659"/>
                <a:gd name="T6" fmla="*/ 2181 w 2181"/>
                <a:gd name="T7" fmla="*/ 356 h 659"/>
                <a:gd name="T8" fmla="*/ 1879 w 2181"/>
                <a:gd name="T9" fmla="*/ 659 h 659"/>
                <a:gd name="T10" fmla="*/ 303 w 2181"/>
                <a:gd name="T11" fmla="*/ 659 h 659"/>
                <a:gd name="T12" fmla="*/ 0 w 2181"/>
                <a:gd name="T13" fmla="*/ 356 h 659"/>
                <a:gd name="T14" fmla="*/ 0 w 2181"/>
                <a:gd name="T15" fmla="*/ 302 h 659"/>
                <a:gd name="T16" fmla="*/ 303 w 2181"/>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1" h="659">
                  <a:moveTo>
                    <a:pt x="303" y="0"/>
                  </a:moveTo>
                  <a:lnTo>
                    <a:pt x="1879" y="0"/>
                  </a:lnTo>
                  <a:cubicBezTo>
                    <a:pt x="2046" y="0"/>
                    <a:pt x="2181" y="135"/>
                    <a:pt x="2181" y="302"/>
                  </a:cubicBezTo>
                  <a:lnTo>
                    <a:pt x="2181" y="356"/>
                  </a:lnTo>
                  <a:cubicBezTo>
                    <a:pt x="2181" y="524"/>
                    <a:pt x="2046" y="659"/>
                    <a:pt x="1879" y="659"/>
                  </a:cubicBezTo>
                  <a:lnTo>
                    <a:pt x="303" y="659"/>
                  </a:lnTo>
                  <a:cubicBezTo>
                    <a:pt x="135" y="659"/>
                    <a:pt x="0" y="524"/>
                    <a:pt x="0" y="356"/>
                  </a:cubicBezTo>
                  <a:lnTo>
                    <a:pt x="0" y="302"/>
                  </a:lnTo>
                  <a:cubicBezTo>
                    <a:pt x="0" y="135"/>
                    <a:pt x="135" y="0"/>
                    <a:pt x="303" y="0"/>
                  </a:cubicBezTo>
                  <a:close/>
                </a:path>
              </a:pathLst>
            </a:custGeom>
            <a:solidFill>
              <a:srgbClr val="A2D0D9"/>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2549" y="3450"/>
              <a:ext cx="11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Physical layer</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8"/>
            <p:cNvSpPr>
              <a:spLocks noChangeArrowheads="1"/>
            </p:cNvSpPr>
            <p:nvPr/>
          </p:nvSpPr>
          <p:spPr bwMode="auto">
            <a:xfrm>
              <a:off x="2014" y="3106"/>
              <a:ext cx="95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Transmission</a:t>
              </a:r>
              <a:endParaRPr kumimoji="0" lang="en-US" sz="2000" b="0" i="0" u="none" strike="noStrike" cap="none" normalizeH="0" baseline="0" dirty="0" smtClean="0">
                <a:ln>
                  <a:noFill/>
                </a:ln>
                <a:solidFill>
                  <a:schemeClr val="tx1"/>
                </a:solidFill>
                <a:effectLst/>
                <a:latin typeface="Arial" pitchFamily="34" charset="0"/>
              </a:endParaRPr>
            </a:p>
          </p:txBody>
        </p:sp>
        <p:sp>
          <p:nvSpPr>
            <p:cNvPr id="13" name="Freeform 9"/>
            <p:cNvSpPr>
              <a:spLocks/>
            </p:cNvSpPr>
            <p:nvPr/>
          </p:nvSpPr>
          <p:spPr bwMode="auto">
            <a:xfrm>
              <a:off x="3279" y="3002"/>
              <a:ext cx="1267" cy="381"/>
            </a:xfrm>
            <a:custGeom>
              <a:avLst/>
              <a:gdLst>
                <a:gd name="T0" fmla="*/ 302 w 2181"/>
                <a:gd name="T1" fmla="*/ 0 h 658"/>
                <a:gd name="T2" fmla="*/ 1878 w 2181"/>
                <a:gd name="T3" fmla="*/ 0 h 658"/>
                <a:gd name="T4" fmla="*/ 2181 w 2181"/>
                <a:gd name="T5" fmla="*/ 302 h 658"/>
                <a:gd name="T6" fmla="*/ 2181 w 2181"/>
                <a:gd name="T7" fmla="*/ 356 h 658"/>
                <a:gd name="T8" fmla="*/ 1878 w 2181"/>
                <a:gd name="T9" fmla="*/ 658 h 658"/>
                <a:gd name="T10" fmla="*/ 302 w 2181"/>
                <a:gd name="T11" fmla="*/ 658 h 658"/>
                <a:gd name="T12" fmla="*/ 0 w 2181"/>
                <a:gd name="T13" fmla="*/ 356 h 658"/>
                <a:gd name="T14" fmla="*/ 0 w 2181"/>
                <a:gd name="T15" fmla="*/ 302 h 658"/>
                <a:gd name="T16" fmla="*/ 302 w 2181"/>
                <a:gd name="T17"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1" h="658">
                  <a:moveTo>
                    <a:pt x="302" y="0"/>
                  </a:moveTo>
                  <a:lnTo>
                    <a:pt x="1878" y="0"/>
                  </a:lnTo>
                  <a:cubicBezTo>
                    <a:pt x="2046" y="0"/>
                    <a:pt x="2181" y="134"/>
                    <a:pt x="2181" y="302"/>
                  </a:cubicBezTo>
                  <a:lnTo>
                    <a:pt x="2181" y="356"/>
                  </a:lnTo>
                  <a:cubicBezTo>
                    <a:pt x="2181" y="524"/>
                    <a:pt x="2046" y="658"/>
                    <a:pt x="1878" y="658"/>
                  </a:cubicBezTo>
                  <a:lnTo>
                    <a:pt x="302" y="658"/>
                  </a:lnTo>
                  <a:cubicBezTo>
                    <a:pt x="135" y="658"/>
                    <a:pt x="0" y="524"/>
                    <a:pt x="0" y="356"/>
                  </a:cubicBezTo>
                  <a:lnTo>
                    <a:pt x="0" y="302"/>
                  </a:lnTo>
                  <a:cubicBezTo>
                    <a:pt x="0" y="134"/>
                    <a:pt x="135" y="0"/>
                    <a:pt x="302" y="0"/>
                  </a:cubicBezTo>
                  <a:close/>
                </a:path>
              </a:pathLst>
            </a:custGeom>
            <a:solidFill>
              <a:srgbClr val="A2D0D9"/>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3354" y="3097"/>
              <a:ext cx="11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Sans"/>
                </a:rPr>
                <a:t>Synchronisation</a:t>
              </a:r>
              <a:endParaRPr kumimoji="0" lang="en-US" sz="2000" b="0" i="0" u="none" strike="noStrike" cap="none" normalizeH="0" baseline="0" dirty="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1658" y="2457"/>
              <a:ext cx="3063" cy="381"/>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2"/>
            <p:cNvSpPr>
              <a:spLocks noChangeArrowheads="1"/>
            </p:cNvSpPr>
            <p:nvPr/>
          </p:nvSpPr>
          <p:spPr bwMode="auto">
            <a:xfrm>
              <a:off x="2497" y="2564"/>
              <a:ext cx="119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Data link layer</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3"/>
            <p:cNvSpPr>
              <a:spLocks noChangeArrowheads="1"/>
            </p:cNvSpPr>
            <p:nvPr/>
          </p:nvSpPr>
          <p:spPr bwMode="auto">
            <a:xfrm>
              <a:off x="1667" y="1942"/>
              <a:ext cx="3063" cy="381"/>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2535" y="2026"/>
              <a:ext cx="115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Network layer</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5"/>
            <p:cNvSpPr>
              <a:spLocks noChangeArrowheads="1"/>
            </p:cNvSpPr>
            <p:nvPr/>
          </p:nvSpPr>
          <p:spPr bwMode="auto">
            <a:xfrm>
              <a:off x="1661" y="1418"/>
              <a:ext cx="3063" cy="381"/>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2529" y="1502"/>
              <a:ext cx="115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Protocol layer</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Layers</a:t>
            </a:r>
            <a:r>
              <a:rPr lang="fr-FR" dirty="0">
                <a:solidFill>
                  <a:schemeClr val="tx1"/>
                </a:solidFill>
              </a:rPr>
              <a:t> in the I/O System</a:t>
            </a:r>
          </a:p>
        </p:txBody>
      </p:sp>
      <p:sp>
        <p:nvSpPr>
          <p:cNvPr id="3" name="Text Placeholder 2"/>
          <p:cNvSpPr txBox="1">
            <a:spLocks noGrp="1"/>
          </p:cNvSpPr>
          <p:nvPr>
            <p:ph type="body" idx="4294967295"/>
          </p:nvPr>
        </p:nvSpPr>
        <p:spPr>
          <a:xfrm>
            <a:off x="1041400" y="1524000"/>
            <a:ext cx="7797800" cy="4724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2300DC"/>
                </a:solidFill>
                <a:latin typeface="Calibri" panose="020F0502020204030204" pitchFamily="34" charset="0"/>
              </a:rPr>
              <a:t>Physical Layer</a:t>
            </a:r>
          </a:p>
          <a:p>
            <a:pPr lvl="1">
              <a:buSzPct val="100000"/>
              <a:buFont typeface="Symbol" panose="05050102010706020507" pitchFamily="18" charset="2"/>
              <a:buChar char="*"/>
            </a:pPr>
            <a:r>
              <a:rPr lang="en-US" sz="2800" dirty="0">
                <a:solidFill>
                  <a:srgbClr val="C5000B"/>
                </a:solidFill>
                <a:latin typeface="Calibri" panose="020F0502020204030204" pitchFamily="34" charset="0"/>
              </a:rPr>
              <a:t>Transmission </a:t>
            </a:r>
            <a:r>
              <a:rPr lang="en-US" sz="2800" dirty="0" err="1">
                <a:solidFill>
                  <a:srgbClr val="C5000B"/>
                </a:solidFill>
                <a:latin typeface="Calibri" panose="020F0502020204030204" pitchFamily="34" charset="0"/>
              </a:rPr>
              <a:t>Sublayer</a:t>
            </a:r>
            <a:r>
              <a:rPr lang="en-US" sz="2800" dirty="0">
                <a:latin typeface="Calibri" panose="020F0502020204030204" pitchFamily="34" charset="0"/>
              </a:rPr>
              <a:t> → Defines the electrical specifications of the bus, and the methods for encoding data</a:t>
            </a:r>
          </a:p>
          <a:p>
            <a:pPr lvl="1">
              <a:buSzPct val="100000"/>
              <a:buFont typeface="Symbol" panose="05050102010706020507" pitchFamily="18" charset="2"/>
              <a:buChar char="*"/>
            </a:pPr>
            <a:r>
              <a:rPr lang="en-US" sz="2800" dirty="0" err="1">
                <a:solidFill>
                  <a:srgbClr val="2300DC"/>
                </a:solidFill>
                <a:latin typeface="Calibri" panose="020F0502020204030204" pitchFamily="34" charset="0"/>
              </a:rPr>
              <a:t>Synchronisation</a:t>
            </a:r>
            <a:r>
              <a:rPr lang="en-US" sz="2800" dirty="0">
                <a:solidFill>
                  <a:srgbClr val="2300DC"/>
                </a:solidFill>
                <a:latin typeface="Calibri" panose="020F0502020204030204" pitchFamily="34" charset="0"/>
              </a:rPr>
              <a:t> </a:t>
            </a:r>
            <a:r>
              <a:rPr lang="en-US" sz="2800" dirty="0" err="1">
                <a:solidFill>
                  <a:srgbClr val="2300DC"/>
                </a:solidFill>
                <a:latin typeface="Calibri" panose="020F0502020204030204" pitchFamily="34" charset="0"/>
              </a:rPr>
              <a:t>Sublayer</a:t>
            </a:r>
            <a:r>
              <a:rPr lang="en-US" sz="2800" dirty="0">
                <a:latin typeface="Calibri" panose="020F0502020204030204" pitchFamily="34" charset="0"/>
              </a:rPr>
              <a:t> → The timing of signals</a:t>
            </a:r>
          </a:p>
          <a:p>
            <a:pPr lvl="0">
              <a:buSzPct val="100000"/>
              <a:buFont typeface="Symbol" panose="05050102010706020507" pitchFamily="18" charset="2"/>
              <a:buChar char="*"/>
            </a:pPr>
            <a:r>
              <a:rPr lang="en-US" sz="3600" dirty="0">
                <a:solidFill>
                  <a:srgbClr val="00AE00"/>
                </a:solidFill>
                <a:latin typeface="Calibri" panose="020F0502020204030204" pitchFamily="34" charset="0"/>
              </a:rPr>
              <a:t>Data link layer</a:t>
            </a:r>
          </a:p>
          <a:p>
            <a:pPr lvl="1">
              <a:buSzPct val="100000"/>
              <a:buFont typeface="Symbol" panose="05050102010706020507" pitchFamily="18" charset="2"/>
              <a:buChar char="*"/>
            </a:pPr>
            <a:r>
              <a:rPr lang="en-US" sz="2800" dirty="0">
                <a:solidFill>
                  <a:srgbClr val="6B2394"/>
                </a:solidFill>
                <a:latin typeface="Calibri" panose="020F0502020204030204" pitchFamily="34" charset="0"/>
              </a:rPr>
              <a:t>Framing</a:t>
            </a:r>
            <a:r>
              <a:rPr lang="en-US" sz="2800" dirty="0">
                <a:latin typeface="Calibri" panose="020F0502020204030204" pitchFamily="34" charset="0"/>
              </a:rPr>
              <a:t>, </a:t>
            </a:r>
            <a:r>
              <a:rPr lang="en-US" sz="2800" dirty="0">
                <a:solidFill>
                  <a:srgbClr val="B84747"/>
                </a:solidFill>
                <a:latin typeface="Calibri" panose="020F0502020204030204" pitchFamily="34" charset="0"/>
              </a:rPr>
              <a:t>buffering</a:t>
            </a:r>
            <a:r>
              <a:rPr lang="en-US" sz="2800" dirty="0">
                <a:latin typeface="Calibri" panose="020F0502020204030204" pitchFamily="34" charset="0"/>
              </a:rPr>
              <a:t>, </a:t>
            </a:r>
            <a:r>
              <a:rPr lang="en-US" sz="2800" dirty="0">
                <a:solidFill>
                  <a:srgbClr val="DC2300"/>
                </a:solidFill>
                <a:latin typeface="Calibri" panose="020F0502020204030204" pitchFamily="34" charset="0"/>
              </a:rPr>
              <a:t>error correction</a:t>
            </a:r>
            <a:r>
              <a:rPr lang="en-US" sz="2800" dirty="0">
                <a:latin typeface="Calibri" panose="020F0502020204030204" pitchFamily="34" charset="0"/>
              </a:rPr>
              <a:t>, </a:t>
            </a:r>
            <a:r>
              <a:rPr lang="en-US" sz="2800" dirty="0" smtClean="0">
                <a:solidFill>
                  <a:srgbClr val="00AE00"/>
                </a:solidFill>
                <a:latin typeface="Calibri" panose="020F0502020204030204" pitchFamily="34" charset="0"/>
              </a:rPr>
              <a:t>transactions</a:t>
            </a:r>
            <a:endParaRPr lang="en-US" sz="2800" dirty="0">
              <a:solidFill>
                <a:srgbClr val="00AE0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Layers</a:t>
            </a:r>
            <a:r>
              <a:rPr lang="fr-FR" dirty="0">
                <a:solidFill>
                  <a:schemeClr val="tx1"/>
                </a:solidFill>
              </a:rPr>
              <a:t> - II</a:t>
            </a:r>
          </a:p>
        </p:txBody>
      </p:sp>
      <p:sp>
        <p:nvSpPr>
          <p:cNvPr id="3" name="Text Placeholder 2"/>
          <p:cNvSpPr txBox="1">
            <a:spLocks noGrp="1"/>
          </p:cNvSpPr>
          <p:nvPr>
            <p:ph type="body" idx="4294967295"/>
          </p:nvPr>
        </p:nvSpPr>
        <p:spPr>
          <a:xfrm>
            <a:off x="889000" y="1828800"/>
            <a:ext cx="7416800" cy="3886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0084D1"/>
                </a:solidFill>
                <a:latin typeface="Calibri" panose="020F0502020204030204" pitchFamily="34" charset="0"/>
              </a:rPr>
              <a:t>Network Layer</a:t>
            </a:r>
          </a:p>
          <a:p>
            <a:pPr lvl="1">
              <a:buSzPct val="100000"/>
              <a:buFont typeface="Symbol" panose="05050102010706020507" pitchFamily="18" charset="2"/>
              <a:buChar char="*"/>
            </a:pPr>
            <a:r>
              <a:rPr lang="en-US" sz="2800" dirty="0">
                <a:latin typeface="Calibri" panose="020F0502020204030204" pitchFamily="34" charset="0"/>
              </a:rPr>
              <a:t>I/O device addressing, location, routing</a:t>
            </a:r>
          </a:p>
          <a:p>
            <a:pPr lvl="0">
              <a:buSzPct val="100000"/>
              <a:buFont typeface="Symbol" panose="05050102010706020507" pitchFamily="18" charset="2"/>
              <a:buChar char="*"/>
            </a:pPr>
            <a:r>
              <a:rPr lang="en-US" sz="3600" dirty="0">
                <a:solidFill>
                  <a:srgbClr val="008000"/>
                </a:solidFill>
                <a:latin typeface="Calibri" panose="020F0502020204030204" pitchFamily="34" charset="0"/>
              </a:rPr>
              <a:t>Protocol Layer</a:t>
            </a:r>
          </a:p>
          <a:p>
            <a:pPr lvl="1">
              <a:buSzPct val="100000"/>
              <a:buFont typeface="Symbol" panose="05050102010706020507" pitchFamily="18" charset="2"/>
              <a:buChar char="*"/>
            </a:pPr>
            <a:r>
              <a:rPr lang="en-US" sz="2800" dirty="0">
                <a:latin typeface="Calibri" panose="020F0502020204030204" pitchFamily="34" charset="0"/>
              </a:rPr>
              <a:t>End to end </a:t>
            </a:r>
            <a:r>
              <a:rPr lang="en-US" sz="2800" dirty="0">
                <a:solidFill>
                  <a:srgbClr val="FF0000"/>
                </a:solidFill>
                <a:latin typeface="Calibri" panose="020F0502020204030204" pitchFamily="34" charset="0"/>
              </a:rPr>
              <a:t>request processing</a:t>
            </a:r>
          </a:p>
          <a:p>
            <a:pPr lvl="1">
              <a:buSzPct val="100000"/>
              <a:buFont typeface="Symbol" panose="05050102010706020507" pitchFamily="18" charset="2"/>
              <a:buChar char="*"/>
            </a:pPr>
            <a:r>
              <a:rPr lang="en-US" sz="2800" dirty="0">
                <a:solidFill>
                  <a:srgbClr val="FF0000"/>
                </a:solidFill>
                <a:latin typeface="Calibri" panose="020F0502020204030204" pitchFamily="34" charset="0"/>
              </a:rPr>
              <a:t>Interrupts</a:t>
            </a:r>
            <a:r>
              <a:rPr lang="en-US" sz="2800" dirty="0">
                <a:latin typeface="Calibri" panose="020F0502020204030204" pitchFamily="34" charset="0"/>
              </a:rPr>
              <a:t>, and </a:t>
            </a:r>
            <a:r>
              <a:rPr lang="en-US" sz="2800" dirty="0">
                <a:solidFill>
                  <a:srgbClr val="2323DC"/>
                </a:solidFill>
                <a:latin typeface="Calibri" panose="020F0502020204030204" pitchFamily="34" charset="0"/>
              </a:rPr>
              <a:t>polling</a:t>
            </a:r>
          </a:p>
          <a:p>
            <a:pPr lvl="1">
              <a:buSzPct val="100000"/>
              <a:buFont typeface="Symbol" panose="05050102010706020507" pitchFamily="18" charset="2"/>
              <a:buChar char="*"/>
            </a:pPr>
            <a:r>
              <a:rPr lang="en-US" sz="2800" dirty="0">
                <a:solidFill>
                  <a:srgbClr val="33CC66"/>
                </a:solidFill>
                <a:latin typeface="Calibri" panose="020F0502020204030204" pitchFamily="34" charset="0"/>
              </a:rPr>
              <a:t>DMA</a:t>
            </a:r>
            <a:r>
              <a:rPr lang="en-US" sz="2800" dirty="0">
                <a:latin typeface="Calibri" panose="020F0502020204030204" pitchFamily="34" charset="0"/>
              </a:rPr>
              <a:t> (Direct Memory Access)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371600" y="1524000"/>
            <a:ext cx="7345362" cy="4778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920750" lvl="0" indent="-527050">
              <a:buSzPct val="100000"/>
              <a:buFont typeface="Symbol" panose="05050102010706020507" pitchFamily="18" charset="2"/>
              <a:buChar char="*"/>
            </a:pPr>
            <a:r>
              <a:rPr lang="en-US" sz="3600" dirty="0">
                <a:latin typeface="Calibri" panose="020F0502020204030204" pitchFamily="34" charset="0"/>
              </a:rPr>
              <a:t>Overview</a:t>
            </a:r>
          </a:p>
          <a:p>
            <a:pPr marL="920750" lvl="0" indent="-527050">
              <a:buSzPct val="100000"/>
              <a:buFont typeface="Symbol" panose="05050102010706020507" pitchFamily="18" charset="2"/>
              <a:buChar char="*"/>
            </a:pPr>
            <a:r>
              <a:rPr lang="en-US" sz="3600" dirty="0">
                <a:latin typeface="Calibri" panose="020F0502020204030204" pitchFamily="34" charset="0"/>
              </a:rPr>
              <a:t>Physical Layer</a:t>
            </a:r>
          </a:p>
          <a:p>
            <a:pPr marL="920750" lvl="0" indent="-527050">
              <a:buSzPct val="100000"/>
              <a:buFont typeface="Symbol" panose="05050102010706020507" pitchFamily="18" charset="2"/>
              <a:buChar char="*"/>
            </a:pPr>
            <a:r>
              <a:rPr lang="en-US" sz="3600" dirty="0">
                <a:latin typeface="Calibri" panose="020F0502020204030204" pitchFamily="34" charset="0"/>
              </a:rPr>
              <a:t>Data Link Layer</a:t>
            </a:r>
          </a:p>
          <a:p>
            <a:pPr marL="920750" lvl="0" indent="-527050">
              <a:buSzPct val="100000"/>
              <a:buFont typeface="Symbol" panose="05050102010706020507" pitchFamily="18" charset="2"/>
              <a:buChar char="*"/>
            </a:pPr>
            <a:r>
              <a:rPr lang="en-US" sz="3600" dirty="0">
                <a:latin typeface="Calibri" panose="020F0502020204030204" pitchFamily="34" charset="0"/>
              </a:rPr>
              <a:t>Network Layer</a:t>
            </a:r>
          </a:p>
          <a:p>
            <a:pPr marL="920750" lvl="0" indent="-527050">
              <a:buSzPct val="100000"/>
              <a:buFont typeface="Symbol" panose="05050102010706020507" pitchFamily="18" charset="2"/>
              <a:buChar char="*"/>
            </a:pPr>
            <a:r>
              <a:rPr lang="en-US" sz="3600" dirty="0">
                <a:latin typeface="Calibri" panose="020F0502020204030204" pitchFamily="34" charset="0"/>
              </a:rPr>
              <a:t>Protocol Layer</a:t>
            </a:r>
          </a:p>
          <a:p>
            <a:pPr marL="920750" lvl="0" indent="-527050">
              <a:buSzPct val="100000"/>
              <a:buFont typeface="Symbol" panose="05050102010706020507" pitchFamily="18" charset="2"/>
              <a:buChar char="*"/>
            </a:pPr>
            <a:r>
              <a:rPr lang="en-US" sz="3600" dirty="0">
                <a:latin typeface="Calibri" panose="020F0502020204030204" pitchFamily="34" charset="0"/>
              </a:rPr>
              <a:t>Case Studies</a:t>
            </a:r>
          </a:p>
          <a:p>
            <a:pPr marL="920750" lvl="0" indent="-527050">
              <a:buSzPct val="100000"/>
              <a:buFont typeface="Symbol" panose="05050102010706020507" pitchFamily="18" charset="2"/>
              <a:buChar char="*"/>
            </a:pPr>
            <a:r>
              <a:rPr lang="en-US" sz="3600" dirty="0">
                <a:latin typeface="Calibri" panose="020F0502020204030204" pitchFamily="34" charset="0"/>
              </a:rPr>
              <a:t>Storage </a:t>
            </a:r>
            <a:r>
              <a:rPr lang="en-US" sz="3600" dirty="0" smtClean="0">
                <a:latin typeface="Calibri" panose="020F0502020204030204" pitchFamily="34" charset="0"/>
              </a:rPr>
              <a:t>Media</a:t>
            </a:r>
            <a:endParaRPr lang="en-US" sz="3600"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rot="10800000">
            <a:off x="5613240" y="2057401"/>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84163"/>
            <a:ext cx="7415212" cy="935037"/>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Active High and Active </a:t>
            </a:r>
            <a:r>
              <a:rPr lang="fr-FR" dirty="0" err="1">
                <a:solidFill>
                  <a:schemeClr val="tx1"/>
                </a:solidFill>
              </a:rPr>
              <a:t>Low</a:t>
            </a:r>
            <a:endParaRPr lang="fr-FR" dirty="0">
              <a:solidFill>
                <a:schemeClr val="tx1"/>
              </a:solidFill>
            </a:endParaRPr>
          </a:p>
        </p:txBody>
      </p:sp>
      <p:sp>
        <p:nvSpPr>
          <p:cNvPr id="9" name="AutoShape 14"/>
          <p:cNvSpPr>
            <a:spLocks noChangeAspect="1" noChangeArrowheads="1" noTextEdit="1"/>
          </p:cNvSpPr>
          <p:nvPr/>
        </p:nvSpPr>
        <p:spPr bwMode="auto">
          <a:xfrm>
            <a:off x="2438400" y="1600200"/>
            <a:ext cx="50292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1" name="Freeform 16"/>
          <p:cNvSpPr>
            <a:spLocks/>
          </p:cNvSpPr>
          <p:nvPr/>
        </p:nvSpPr>
        <p:spPr bwMode="auto">
          <a:xfrm>
            <a:off x="2468563" y="1692275"/>
            <a:ext cx="731838" cy="304800"/>
          </a:xfrm>
          <a:custGeom>
            <a:avLst/>
            <a:gdLst>
              <a:gd name="T0" fmla="*/ 9 w 48"/>
              <a:gd name="T1" fmla="*/ 0 h 20"/>
              <a:gd name="T2" fmla="*/ 39 w 48"/>
              <a:gd name="T3" fmla="*/ 0 h 20"/>
              <a:gd name="T4" fmla="*/ 48 w 48"/>
              <a:gd name="T5" fmla="*/ 9 h 20"/>
              <a:gd name="T6" fmla="*/ 48 w 48"/>
              <a:gd name="T7" fmla="*/ 11 h 20"/>
              <a:gd name="T8" fmla="*/ 39 w 48"/>
              <a:gd name="T9" fmla="*/ 20 h 20"/>
              <a:gd name="T10" fmla="*/ 9 w 48"/>
              <a:gd name="T11" fmla="*/ 20 h 20"/>
              <a:gd name="T12" fmla="*/ 0 w 48"/>
              <a:gd name="T13" fmla="*/ 11 h 20"/>
              <a:gd name="T14" fmla="*/ 0 w 48"/>
              <a:gd name="T15" fmla="*/ 9 h 20"/>
              <a:gd name="T16" fmla="*/ 9 w 4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0">
                <a:moveTo>
                  <a:pt x="9" y="0"/>
                </a:moveTo>
                <a:lnTo>
                  <a:pt x="39" y="0"/>
                </a:lnTo>
                <a:cubicBezTo>
                  <a:pt x="44" y="0"/>
                  <a:pt x="48" y="4"/>
                  <a:pt x="48" y="9"/>
                </a:cubicBezTo>
                <a:lnTo>
                  <a:pt x="48" y="11"/>
                </a:lnTo>
                <a:cubicBezTo>
                  <a:pt x="48" y="16"/>
                  <a:pt x="44" y="20"/>
                  <a:pt x="39" y="20"/>
                </a:cubicBezTo>
                <a:lnTo>
                  <a:pt x="9" y="20"/>
                </a:lnTo>
                <a:cubicBezTo>
                  <a:pt x="4" y="20"/>
                  <a:pt x="0" y="16"/>
                  <a:pt x="0" y="11"/>
                </a:cubicBezTo>
                <a:lnTo>
                  <a:pt x="0" y="9"/>
                </a:lnTo>
                <a:cubicBezTo>
                  <a:pt x="0" y="4"/>
                  <a:pt x="4" y="0"/>
                  <a:pt x="9"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3" name="Line 18"/>
          <p:cNvSpPr>
            <a:spLocks noChangeShapeType="1"/>
          </p:cNvSpPr>
          <p:nvPr/>
        </p:nvSpPr>
        <p:spPr bwMode="auto">
          <a:xfrm>
            <a:off x="3429001" y="19970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4" name="Line 19"/>
          <p:cNvSpPr>
            <a:spLocks noChangeShapeType="1"/>
          </p:cNvSpPr>
          <p:nvPr/>
        </p:nvSpPr>
        <p:spPr bwMode="auto">
          <a:xfrm>
            <a:off x="3429001" y="21336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5" name="Line 20"/>
          <p:cNvSpPr>
            <a:spLocks noChangeShapeType="1"/>
          </p:cNvSpPr>
          <p:nvPr/>
        </p:nvSpPr>
        <p:spPr bwMode="auto">
          <a:xfrm>
            <a:off x="3429001" y="2270125"/>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6" name="Line 21"/>
          <p:cNvSpPr>
            <a:spLocks noChangeShapeType="1"/>
          </p:cNvSpPr>
          <p:nvPr/>
        </p:nvSpPr>
        <p:spPr bwMode="auto">
          <a:xfrm>
            <a:off x="3429001" y="23923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7" name="Line 22"/>
          <p:cNvSpPr>
            <a:spLocks noChangeShapeType="1"/>
          </p:cNvSpPr>
          <p:nvPr/>
        </p:nvSpPr>
        <p:spPr bwMode="auto">
          <a:xfrm>
            <a:off x="3429001" y="25304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8" name="Line 23"/>
          <p:cNvSpPr>
            <a:spLocks noChangeShapeType="1"/>
          </p:cNvSpPr>
          <p:nvPr/>
        </p:nvSpPr>
        <p:spPr bwMode="auto">
          <a:xfrm>
            <a:off x="3429001" y="26670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9" name="Line 24"/>
          <p:cNvSpPr>
            <a:spLocks noChangeShapeType="1"/>
          </p:cNvSpPr>
          <p:nvPr/>
        </p:nvSpPr>
        <p:spPr bwMode="auto">
          <a:xfrm>
            <a:off x="3429001" y="2805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0" name="Line 25"/>
          <p:cNvSpPr>
            <a:spLocks noChangeShapeType="1"/>
          </p:cNvSpPr>
          <p:nvPr/>
        </p:nvSpPr>
        <p:spPr bwMode="auto">
          <a:xfrm>
            <a:off x="3429001" y="29416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1" name="Line 26"/>
          <p:cNvSpPr>
            <a:spLocks noChangeShapeType="1"/>
          </p:cNvSpPr>
          <p:nvPr/>
        </p:nvSpPr>
        <p:spPr bwMode="auto">
          <a:xfrm>
            <a:off x="3429001" y="30638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2" name="Line 27"/>
          <p:cNvSpPr>
            <a:spLocks noChangeShapeType="1"/>
          </p:cNvSpPr>
          <p:nvPr/>
        </p:nvSpPr>
        <p:spPr bwMode="auto">
          <a:xfrm>
            <a:off x="3429001" y="32004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3" name="Line 28"/>
          <p:cNvSpPr>
            <a:spLocks noChangeShapeType="1"/>
          </p:cNvSpPr>
          <p:nvPr/>
        </p:nvSpPr>
        <p:spPr bwMode="auto">
          <a:xfrm>
            <a:off x="3748088" y="19970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4" name="Line 29"/>
          <p:cNvSpPr>
            <a:spLocks noChangeShapeType="1"/>
          </p:cNvSpPr>
          <p:nvPr/>
        </p:nvSpPr>
        <p:spPr bwMode="auto">
          <a:xfrm>
            <a:off x="3748088" y="21336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5" name="Line 30"/>
          <p:cNvSpPr>
            <a:spLocks noChangeShapeType="1"/>
          </p:cNvSpPr>
          <p:nvPr/>
        </p:nvSpPr>
        <p:spPr bwMode="auto">
          <a:xfrm>
            <a:off x="3748088" y="2270125"/>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6" name="Line 31"/>
          <p:cNvSpPr>
            <a:spLocks noChangeShapeType="1"/>
          </p:cNvSpPr>
          <p:nvPr/>
        </p:nvSpPr>
        <p:spPr bwMode="auto">
          <a:xfrm>
            <a:off x="3748088" y="23923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7" name="Line 32"/>
          <p:cNvSpPr>
            <a:spLocks noChangeShapeType="1"/>
          </p:cNvSpPr>
          <p:nvPr/>
        </p:nvSpPr>
        <p:spPr bwMode="auto">
          <a:xfrm>
            <a:off x="3748088" y="25304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8" name="Line 33"/>
          <p:cNvSpPr>
            <a:spLocks noChangeShapeType="1"/>
          </p:cNvSpPr>
          <p:nvPr/>
        </p:nvSpPr>
        <p:spPr bwMode="auto">
          <a:xfrm>
            <a:off x="3748088" y="26670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9" name="Line 34"/>
          <p:cNvSpPr>
            <a:spLocks noChangeShapeType="1"/>
          </p:cNvSpPr>
          <p:nvPr/>
        </p:nvSpPr>
        <p:spPr bwMode="auto">
          <a:xfrm>
            <a:off x="3748088" y="2805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0" name="Line 35"/>
          <p:cNvSpPr>
            <a:spLocks noChangeShapeType="1"/>
          </p:cNvSpPr>
          <p:nvPr/>
        </p:nvSpPr>
        <p:spPr bwMode="auto">
          <a:xfrm>
            <a:off x="3748088" y="29416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1" name="Line 36"/>
          <p:cNvSpPr>
            <a:spLocks noChangeShapeType="1"/>
          </p:cNvSpPr>
          <p:nvPr/>
        </p:nvSpPr>
        <p:spPr bwMode="auto">
          <a:xfrm>
            <a:off x="3748088" y="30638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2" name="Line 37"/>
          <p:cNvSpPr>
            <a:spLocks noChangeShapeType="1"/>
          </p:cNvSpPr>
          <p:nvPr/>
        </p:nvSpPr>
        <p:spPr bwMode="auto">
          <a:xfrm>
            <a:off x="3748088" y="32004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3" name="Line 38"/>
          <p:cNvSpPr>
            <a:spLocks noChangeShapeType="1"/>
          </p:cNvSpPr>
          <p:nvPr/>
        </p:nvSpPr>
        <p:spPr bwMode="auto">
          <a:xfrm>
            <a:off x="4052888" y="19970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4" name="Line 39"/>
          <p:cNvSpPr>
            <a:spLocks noChangeShapeType="1"/>
          </p:cNvSpPr>
          <p:nvPr/>
        </p:nvSpPr>
        <p:spPr bwMode="auto">
          <a:xfrm>
            <a:off x="4052888" y="21336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5" name="Line 40"/>
          <p:cNvSpPr>
            <a:spLocks noChangeShapeType="1"/>
          </p:cNvSpPr>
          <p:nvPr/>
        </p:nvSpPr>
        <p:spPr bwMode="auto">
          <a:xfrm>
            <a:off x="4052888" y="22558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6" name="Line 41"/>
          <p:cNvSpPr>
            <a:spLocks noChangeShapeType="1"/>
          </p:cNvSpPr>
          <p:nvPr/>
        </p:nvSpPr>
        <p:spPr bwMode="auto">
          <a:xfrm>
            <a:off x="4052888" y="23923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7" name="Line 42"/>
          <p:cNvSpPr>
            <a:spLocks noChangeShapeType="1"/>
          </p:cNvSpPr>
          <p:nvPr/>
        </p:nvSpPr>
        <p:spPr bwMode="auto">
          <a:xfrm>
            <a:off x="4052888" y="25304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8" name="Line 43"/>
          <p:cNvSpPr>
            <a:spLocks noChangeShapeType="1"/>
          </p:cNvSpPr>
          <p:nvPr/>
        </p:nvSpPr>
        <p:spPr bwMode="auto">
          <a:xfrm>
            <a:off x="4052888" y="26670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9" name="Line 44"/>
          <p:cNvSpPr>
            <a:spLocks noChangeShapeType="1"/>
          </p:cNvSpPr>
          <p:nvPr/>
        </p:nvSpPr>
        <p:spPr bwMode="auto">
          <a:xfrm>
            <a:off x="4052888" y="2805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0" name="Line 45"/>
          <p:cNvSpPr>
            <a:spLocks noChangeShapeType="1"/>
          </p:cNvSpPr>
          <p:nvPr/>
        </p:nvSpPr>
        <p:spPr bwMode="auto">
          <a:xfrm>
            <a:off x="4052888" y="29257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1" name="Line 46"/>
          <p:cNvSpPr>
            <a:spLocks noChangeShapeType="1"/>
          </p:cNvSpPr>
          <p:nvPr/>
        </p:nvSpPr>
        <p:spPr bwMode="auto">
          <a:xfrm>
            <a:off x="4052888" y="30638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2" name="Line 47"/>
          <p:cNvSpPr>
            <a:spLocks noChangeShapeType="1"/>
          </p:cNvSpPr>
          <p:nvPr/>
        </p:nvSpPr>
        <p:spPr bwMode="auto">
          <a:xfrm>
            <a:off x="4052888" y="3200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3" name="Line 48"/>
          <p:cNvSpPr>
            <a:spLocks noChangeShapeType="1"/>
          </p:cNvSpPr>
          <p:nvPr/>
        </p:nvSpPr>
        <p:spPr bwMode="auto">
          <a:xfrm>
            <a:off x="4357688" y="19970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4" name="Line 49"/>
          <p:cNvSpPr>
            <a:spLocks noChangeShapeType="1"/>
          </p:cNvSpPr>
          <p:nvPr/>
        </p:nvSpPr>
        <p:spPr bwMode="auto">
          <a:xfrm>
            <a:off x="4357688" y="21336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5" name="Line 50"/>
          <p:cNvSpPr>
            <a:spLocks noChangeShapeType="1"/>
          </p:cNvSpPr>
          <p:nvPr/>
        </p:nvSpPr>
        <p:spPr bwMode="auto">
          <a:xfrm>
            <a:off x="4357688" y="2270125"/>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6" name="Line 51"/>
          <p:cNvSpPr>
            <a:spLocks noChangeShapeType="1"/>
          </p:cNvSpPr>
          <p:nvPr/>
        </p:nvSpPr>
        <p:spPr bwMode="auto">
          <a:xfrm>
            <a:off x="4357688" y="2408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7" name="Line 52"/>
          <p:cNvSpPr>
            <a:spLocks noChangeShapeType="1"/>
          </p:cNvSpPr>
          <p:nvPr/>
        </p:nvSpPr>
        <p:spPr bwMode="auto">
          <a:xfrm>
            <a:off x="4357688" y="25304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8" name="Line 53"/>
          <p:cNvSpPr>
            <a:spLocks noChangeShapeType="1"/>
          </p:cNvSpPr>
          <p:nvPr/>
        </p:nvSpPr>
        <p:spPr bwMode="auto">
          <a:xfrm>
            <a:off x="4357688" y="26670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9" name="Line 54"/>
          <p:cNvSpPr>
            <a:spLocks noChangeShapeType="1"/>
          </p:cNvSpPr>
          <p:nvPr/>
        </p:nvSpPr>
        <p:spPr bwMode="auto">
          <a:xfrm>
            <a:off x="4357688" y="2805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0" name="Line 55"/>
          <p:cNvSpPr>
            <a:spLocks noChangeShapeType="1"/>
          </p:cNvSpPr>
          <p:nvPr/>
        </p:nvSpPr>
        <p:spPr bwMode="auto">
          <a:xfrm>
            <a:off x="4357688" y="29416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1" name="Line 56"/>
          <p:cNvSpPr>
            <a:spLocks noChangeShapeType="1"/>
          </p:cNvSpPr>
          <p:nvPr/>
        </p:nvSpPr>
        <p:spPr bwMode="auto">
          <a:xfrm>
            <a:off x="4357688" y="30781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2" name="Line 57"/>
          <p:cNvSpPr>
            <a:spLocks noChangeShapeType="1"/>
          </p:cNvSpPr>
          <p:nvPr/>
        </p:nvSpPr>
        <p:spPr bwMode="auto">
          <a:xfrm>
            <a:off x="4357688" y="32004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3" name="Line 58"/>
          <p:cNvSpPr>
            <a:spLocks noChangeShapeType="1"/>
          </p:cNvSpPr>
          <p:nvPr/>
        </p:nvSpPr>
        <p:spPr bwMode="auto">
          <a:xfrm>
            <a:off x="4678363" y="19970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4" name="Line 59"/>
          <p:cNvSpPr>
            <a:spLocks noChangeShapeType="1"/>
          </p:cNvSpPr>
          <p:nvPr/>
        </p:nvSpPr>
        <p:spPr bwMode="auto">
          <a:xfrm>
            <a:off x="4678363" y="21336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5" name="Line 60"/>
          <p:cNvSpPr>
            <a:spLocks noChangeShapeType="1"/>
          </p:cNvSpPr>
          <p:nvPr/>
        </p:nvSpPr>
        <p:spPr bwMode="auto">
          <a:xfrm>
            <a:off x="4678363" y="2270125"/>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6" name="Line 61"/>
          <p:cNvSpPr>
            <a:spLocks noChangeShapeType="1"/>
          </p:cNvSpPr>
          <p:nvPr/>
        </p:nvSpPr>
        <p:spPr bwMode="auto">
          <a:xfrm>
            <a:off x="4678363" y="23923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7" name="Line 62"/>
          <p:cNvSpPr>
            <a:spLocks noChangeShapeType="1"/>
          </p:cNvSpPr>
          <p:nvPr/>
        </p:nvSpPr>
        <p:spPr bwMode="auto">
          <a:xfrm>
            <a:off x="4678363" y="25304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8" name="Line 63"/>
          <p:cNvSpPr>
            <a:spLocks noChangeShapeType="1"/>
          </p:cNvSpPr>
          <p:nvPr/>
        </p:nvSpPr>
        <p:spPr bwMode="auto">
          <a:xfrm>
            <a:off x="4678363" y="26670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9" name="Line 64"/>
          <p:cNvSpPr>
            <a:spLocks noChangeShapeType="1"/>
          </p:cNvSpPr>
          <p:nvPr/>
        </p:nvSpPr>
        <p:spPr bwMode="auto">
          <a:xfrm>
            <a:off x="4678363" y="2805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0" name="Line 65"/>
          <p:cNvSpPr>
            <a:spLocks noChangeShapeType="1"/>
          </p:cNvSpPr>
          <p:nvPr/>
        </p:nvSpPr>
        <p:spPr bwMode="auto">
          <a:xfrm>
            <a:off x="4678363" y="29416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1" name="Line 66"/>
          <p:cNvSpPr>
            <a:spLocks noChangeShapeType="1"/>
          </p:cNvSpPr>
          <p:nvPr/>
        </p:nvSpPr>
        <p:spPr bwMode="auto">
          <a:xfrm>
            <a:off x="4678363" y="30781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2" name="Line 67"/>
          <p:cNvSpPr>
            <a:spLocks noChangeShapeType="1"/>
          </p:cNvSpPr>
          <p:nvPr/>
        </p:nvSpPr>
        <p:spPr bwMode="auto">
          <a:xfrm>
            <a:off x="4678363" y="32004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3" name="Line 68"/>
          <p:cNvSpPr>
            <a:spLocks noChangeShapeType="1"/>
          </p:cNvSpPr>
          <p:nvPr/>
        </p:nvSpPr>
        <p:spPr bwMode="auto">
          <a:xfrm>
            <a:off x="4967288" y="19970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4" name="Line 69"/>
          <p:cNvSpPr>
            <a:spLocks noChangeShapeType="1"/>
          </p:cNvSpPr>
          <p:nvPr/>
        </p:nvSpPr>
        <p:spPr bwMode="auto">
          <a:xfrm>
            <a:off x="4967288" y="21336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5" name="Line 70"/>
          <p:cNvSpPr>
            <a:spLocks noChangeShapeType="1"/>
          </p:cNvSpPr>
          <p:nvPr/>
        </p:nvSpPr>
        <p:spPr bwMode="auto">
          <a:xfrm>
            <a:off x="4967288" y="22558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6" name="Line 71"/>
          <p:cNvSpPr>
            <a:spLocks noChangeShapeType="1"/>
          </p:cNvSpPr>
          <p:nvPr/>
        </p:nvSpPr>
        <p:spPr bwMode="auto">
          <a:xfrm>
            <a:off x="4967288" y="23923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7" name="Line 72"/>
          <p:cNvSpPr>
            <a:spLocks noChangeShapeType="1"/>
          </p:cNvSpPr>
          <p:nvPr/>
        </p:nvSpPr>
        <p:spPr bwMode="auto">
          <a:xfrm>
            <a:off x="4967288" y="25304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8" name="Line 73"/>
          <p:cNvSpPr>
            <a:spLocks noChangeShapeType="1"/>
          </p:cNvSpPr>
          <p:nvPr/>
        </p:nvSpPr>
        <p:spPr bwMode="auto">
          <a:xfrm>
            <a:off x="4967288" y="26670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9" name="Line 74"/>
          <p:cNvSpPr>
            <a:spLocks noChangeShapeType="1"/>
          </p:cNvSpPr>
          <p:nvPr/>
        </p:nvSpPr>
        <p:spPr bwMode="auto">
          <a:xfrm>
            <a:off x="4967288" y="2805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0" name="Line 75"/>
          <p:cNvSpPr>
            <a:spLocks noChangeShapeType="1"/>
          </p:cNvSpPr>
          <p:nvPr/>
        </p:nvSpPr>
        <p:spPr bwMode="auto">
          <a:xfrm>
            <a:off x="4962913" y="290195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1" name="Line 76"/>
          <p:cNvSpPr>
            <a:spLocks noChangeShapeType="1"/>
          </p:cNvSpPr>
          <p:nvPr/>
        </p:nvSpPr>
        <p:spPr bwMode="auto">
          <a:xfrm>
            <a:off x="4967288" y="30638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2" name="Line 77"/>
          <p:cNvSpPr>
            <a:spLocks noChangeShapeType="1"/>
          </p:cNvSpPr>
          <p:nvPr/>
        </p:nvSpPr>
        <p:spPr bwMode="auto">
          <a:xfrm>
            <a:off x="4967288" y="3200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3" name="Line 78"/>
          <p:cNvSpPr>
            <a:spLocks noChangeShapeType="1"/>
          </p:cNvSpPr>
          <p:nvPr/>
        </p:nvSpPr>
        <p:spPr bwMode="auto">
          <a:xfrm>
            <a:off x="5287963" y="19970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4" name="Line 79"/>
          <p:cNvSpPr>
            <a:spLocks noChangeShapeType="1"/>
          </p:cNvSpPr>
          <p:nvPr/>
        </p:nvSpPr>
        <p:spPr bwMode="auto">
          <a:xfrm>
            <a:off x="5287963" y="21336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5" name="Line 80"/>
          <p:cNvSpPr>
            <a:spLocks noChangeShapeType="1"/>
          </p:cNvSpPr>
          <p:nvPr/>
        </p:nvSpPr>
        <p:spPr bwMode="auto">
          <a:xfrm>
            <a:off x="5287963" y="2270125"/>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6" name="Line 81"/>
          <p:cNvSpPr>
            <a:spLocks noChangeShapeType="1"/>
          </p:cNvSpPr>
          <p:nvPr/>
        </p:nvSpPr>
        <p:spPr bwMode="auto">
          <a:xfrm>
            <a:off x="5287963" y="2408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7" name="Line 82"/>
          <p:cNvSpPr>
            <a:spLocks noChangeShapeType="1"/>
          </p:cNvSpPr>
          <p:nvPr/>
        </p:nvSpPr>
        <p:spPr bwMode="auto">
          <a:xfrm>
            <a:off x="5287963" y="25304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8" name="Line 83"/>
          <p:cNvSpPr>
            <a:spLocks noChangeShapeType="1"/>
          </p:cNvSpPr>
          <p:nvPr/>
        </p:nvSpPr>
        <p:spPr bwMode="auto">
          <a:xfrm>
            <a:off x="5287963" y="26670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9" name="Line 84"/>
          <p:cNvSpPr>
            <a:spLocks noChangeShapeType="1"/>
          </p:cNvSpPr>
          <p:nvPr/>
        </p:nvSpPr>
        <p:spPr bwMode="auto">
          <a:xfrm>
            <a:off x="5287963" y="2805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0" name="Line 85"/>
          <p:cNvSpPr>
            <a:spLocks noChangeShapeType="1"/>
          </p:cNvSpPr>
          <p:nvPr/>
        </p:nvSpPr>
        <p:spPr bwMode="auto">
          <a:xfrm>
            <a:off x="5287963" y="29416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1" name="Line 86"/>
          <p:cNvSpPr>
            <a:spLocks noChangeShapeType="1"/>
          </p:cNvSpPr>
          <p:nvPr/>
        </p:nvSpPr>
        <p:spPr bwMode="auto">
          <a:xfrm>
            <a:off x="5287963" y="30781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2" name="Line 87"/>
          <p:cNvSpPr>
            <a:spLocks noChangeShapeType="1"/>
          </p:cNvSpPr>
          <p:nvPr/>
        </p:nvSpPr>
        <p:spPr bwMode="auto">
          <a:xfrm>
            <a:off x="5287963" y="32004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3" name="Line 88"/>
          <p:cNvSpPr>
            <a:spLocks noChangeShapeType="1"/>
          </p:cNvSpPr>
          <p:nvPr/>
        </p:nvSpPr>
        <p:spPr bwMode="auto">
          <a:xfrm>
            <a:off x="5592763" y="20113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4" name="Line 89"/>
          <p:cNvSpPr>
            <a:spLocks noChangeShapeType="1"/>
          </p:cNvSpPr>
          <p:nvPr/>
        </p:nvSpPr>
        <p:spPr bwMode="auto">
          <a:xfrm>
            <a:off x="5592763" y="21336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5" name="Line 90"/>
          <p:cNvSpPr>
            <a:spLocks noChangeShapeType="1"/>
          </p:cNvSpPr>
          <p:nvPr/>
        </p:nvSpPr>
        <p:spPr bwMode="auto">
          <a:xfrm>
            <a:off x="5592763" y="227012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6" name="Line 91"/>
          <p:cNvSpPr>
            <a:spLocks noChangeShapeType="1"/>
          </p:cNvSpPr>
          <p:nvPr/>
        </p:nvSpPr>
        <p:spPr bwMode="auto">
          <a:xfrm>
            <a:off x="5592763" y="2408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7" name="Line 92"/>
          <p:cNvSpPr>
            <a:spLocks noChangeShapeType="1"/>
          </p:cNvSpPr>
          <p:nvPr/>
        </p:nvSpPr>
        <p:spPr bwMode="auto">
          <a:xfrm>
            <a:off x="5592763" y="2544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8" name="Line 93"/>
          <p:cNvSpPr>
            <a:spLocks noChangeShapeType="1"/>
          </p:cNvSpPr>
          <p:nvPr/>
        </p:nvSpPr>
        <p:spPr bwMode="auto">
          <a:xfrm>
            <a:off x="5592763" y="2682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9" name="Line 94"/>
          <p:cNvSpPr>
            <a:spLocks noChangeShapeType="1"/>
          </p:cNvSpPr>
          <p:nvPr/>
        </p:nvSpPr>
        <p:spPr bwMode="auto">
          <a:xfrm>
            <a:off x="5592763" y="28051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0" name="Line 95"/>
          <p:cNvSpPr>
            <a:spLocks noChangeShapeType="1"/>
          </p:cNvSpPr>
          <p:nvPr/>
        </p:nvSpPr>
        <p:spPr bwMode="auto">
          <a:xfrm>
            <a:off x="5592763" y="29416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1" name="Line 96"/>
          <p:cNvSpPr>
            <a:spLocks noChangeShapeType="1"/>
          </p:cNvSpPr>
          <p:nvPr/>
        </p:nvSpPr>
        <p:spPr bwMode="auto">
          <a:xfrm>
            <a:off x="5592763" y="30781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2" name="Line 97"/>
          <p:cNvSpPr>
            <a:spLocks noChangeShapeType="1"/>
          </p:cNvSpPr>
          <p:nvPr/>
        </p:nvSpPr>
        <p:spPr bwMode="auto">
          <a:xfrm>
            <a:off x="5592763" y="3216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3" name="Line 98"/>
          <p:cNvSpPr>
            <a:spLocks noChangeShapeType="1"/>
          </p:cNvSpPr>
          <p:nvPr/>
        </p:nvSpPr>
        <p:spPr bwMode="auto">
          <a:xfrm>
            <a:off x="5897563" y="20113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4" name="Line 99"/>
          <p:cNvSpPr>
            <a:spLocks noChangeShapeType="1"/>
          </p:cNvSpPr>
          <p:nvPr/>
        </p:nvSpPr>
        <p:spPr bwMode="auto">
          <a:xfrm>
            <a:off x="5897563" y="21494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5" name="Line 100"/>
          <p:cNvSpPr>
            <a:spLocks noChangeShapeType="1"/>
          </p:cNvSpPr>
          <p:nvPr/>
        </p:nvSpPr>
        <p:spPr bwMode="auto">
          <a:xfrm>
            <a:off x="5897563" y="22860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6" name="Line 101"/>
          <p:cNvSpPr>
            <a:spLocks noChangeShapeType="1"/>
          </p:cNvSpPr>
          <p:nvPr/>
        </p:nvSpPr>
        <p:spPr bwMode="auto">
          <a:xfrm>
            <a:off x="5897563" y="24082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7" name="Line 102"/>
          <p:cNvSpPr>
            <a:spLocks noChangeShapeType="1"/>
          </p:cNvSpPr>
          <p:nvPr/>
        </p:nvSpPr>
        <p:spPr bwMode="auto">
          <a:xfrm>
            <a:off x="5897563" y="25447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8" name="Line 103"/>
          <p:cNvSpPr>
            <a:spLocks noChangeShapeType="1"/>
          </p:cNvSpPr>
          <p:nvPr/>
        </p:nvSpPr>
        <p:spPr bwMode="auto">
          <a:xfrm>
            <a:off x="5897563" y="2682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9" name="Line 104"/>
          <p:cNvSpPr>
            <a:spLocks noChangeShapeType="1"/>
          </p:cNvSpPr>
          <p:nvPr/>
        </p:nvSpPr>
        <p:spPr bwMode="auto">
          <a:xfrm>
            <a:off x="5897563" y="2819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0" name="Line 105"/>
          <p:cNvSpPr>
            <a:spLocks noChangeShapeType="1"/>
          </p:cNvSpPr>
          <p:nvPr/>
        </p:nvSpPr>
        <p:spPr bwMode="auto">
          <a:xfrm>
            <a:off x="5897563" y="29575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1" name="Line 106"/>
          <p:cNvSpPr>
            <a:spLocks noChangeShapeType="1"/>
          </p:cNvSpPr>
          <p:nvPr/>
        </p:nvSpPr>
        <p:spPr bwMode="auto">
          <a:xfrm>
            <a:off x="5897563" y="30781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2" name="Line 107"/>
          <p:cNvSpPr>
            <a:spLocks noChangeShapeType="1"/>
          </p:cNvSpPr>
          <p:nvPr/>
        </p:nvSpPr>
        <p:spPr bwMode="auto">
          <a:xfrm>
            <a:off x="5897563" y="32162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3" name="Line 108"/>
          <p:cNvSpPr>
            <a:spLocks noChangeShapeType="1"/>
          </p:cNvSpPr>
          <p:nvPr/>
        </p:nvSpPr>
        <p:spPr bwMode="auto">
          <a:xfrm>
            <a:off x="6216651" y="19970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4" name="Line 109"/>
          <p:cNvSpPr>
            <a:spLocks noChangeShapeType="1"/>
          </p:cNvSpPr>
          <p:nvPr/>
        </p:nvSpPr>
        <p:spPr bwMode="auto">
          <a:xfrm>
            <a:off x="6216651" y="21336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5" name="Line 110"/>
          <p:cNvSpPr>
            <a:spLocks noChangeShapeType="1"/>
          </p:cNvSpPr>
          <p:nvPr/>
        </p:nvSpPr>
        <p:spPr bwMode="auto">
          <a:xfrm>
            <a:off x="6216651" y="2270125"/>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6" name="Line 111"/>
          <p:cNvSpPr>
            <a:spLocks noChangeShapeType="1"/>
          </p:cNvSpPr>
          <p:nvPr/>
        </p:nvSpPr>
        <p:spPr bwMode="auto">
          <a:xfrm>
            <a:off x="6216651" y="2408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7" name="Line 112"/>
          <p:cNvSpPr>
            <a:spLocks noChangeShapeType="1"/>
          </p:cNvSpPr>
          <p:nvPr/>
        </p:nvSpPr>
        <p:spPr bwMode="auto">
          <a:xfrm>
            <a:off x="6216651" y="2544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8" name="Line 113"/>
          <p:cNvSpPr>
            <a:spLocks noChangeShapeType="1"/>
          </p:cNvSpPr>
          <p:nvPr/>
        </p:nvSpPr>
        <p:spPr bwMode="auto">
          <a:xfrm>
            <a:off x="6216651" y="26670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9" name="Line 114"/>
          <p:cNvSpPr>
            <a:spLocks noChangeShapeType="1"/>
          </p:cNvSpPr>
          <p:nvPr/>
        </p:nvSpPr>
        <p:spPr bwMode="auto">
          <a:xfrm>
            <a:off x="6216651" y="28051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0" name="Line 115"/>
          <p:cNvSpPr>
            <a:spLocks noChangeShapeType="1"/>
          </p:cNvSpPr>
          <p:nvPr/>
        </p:nvSpPr>
        <p:spPr bwMode="auto">
          <a:xfrm>
            <a:off x="6216651" y="29416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1" name="Line 116"/>
          <p:cNvSpPr>
            <a:spLocks noChangeShapeType="1"/>
          </p:cNvSpPr>
          <p:nvPr/>
        </p:nvSpPr>
        <p:spPr bwMode="auto">
          <a:xfrm>
            <a:off x="6216651" y="30781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2" name="Line 117"/>
          <p:cNvSpPr>
            <a:spLocks noChangeShapeType="1"/>
          </p:cNvSpPr>
          <p:nvPr/>
        </p:nvSpPr>
        <p:spPr bwMode="auto">
          <a:xfrm>
            <a:off x="6216651" y="3216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3" name="Line 118"/>
          <p:cNvSpPr>
            <a:spLocks noChangeShapeType="1"/>
          </p:cNvSpPr>
          <p:nvPr/>
        </p:nvSpPr>
        <p:spPr bwMode="auto">
          <a:xfrm>
            <a:off x="6216651" y="3338513"/>
            <a:ext cx="0" cy="142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4" name="Line 119"/>
          <p:cNvSpPr>
            <a:spLocks noChangeShapeType="1"/>
          </p:cNvSpPr>
          <p:nvPr/>
        </p:nvSpPr>
        <p:spPr bwMode="auto">
          <a:xfrm>
            <a:off x="6216651" y="3338513"/>
            <a:ext cx="0" cy="142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5" name="Line 120"/>
          <p:cNvSpPr>
            <a:spLocks noChangeShapeType="1"/>
          </p:cNvSpPr>
          <p:nvPr/>
        </p:nvSpPr>
        <p:spPr bwMode="auto">
          <a:xfrm>
            <a:off x="6491288" y="20113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6" name="Line 121"/>
          <p:cNvSpPr>
            <a:spLocks noChangeShapeType="1"/>
          </p:cNvSpPr>
          <p:nvPr/>
        </p:nvSpPr>
        <p:spPr bwMode="auto">
          <a:xfrm>
            <a:off x="6491288" y="21494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7" name="Line 122"/>
          <p:cNvSpPr>
            <a:spLocks noChangeShapeType="1"/>
          </p:cNvSpPr>
          <p:nvPr/>
        </p:nvSpPr>
        <p:spPr bwMode="auto">
          <a:xfrm>
            <a:off x="6491288" y="22860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8" name="Line 123"/>
          <p:cNvSpPr>
            <a:spLocks noChangeShapeType="1"/>
          </p:cNvSpPr>
          <p:nvPr/>
        </p:nvSpPr>
        <p:spPr bwMode="auto">
          <a:xfrm>
            <a:off x="6491288" y="24082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9" name="Line 124"/>
          <p:cNvSpPr>
            <a:spLocks noChangeShapeType="1"/>
          </p:cNvSpPr>
          <p:nvPr/>
        </p:nvSpPr>
        <p:spPr bwMode="auto">
          <a:xfrm>
            <a:off x="6491288" y="25447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0" name="Line 125"/>
          <p:cNvSpPr>
            <a:spLocks noChangeShapeType="1"/>
          </p:cNvSpPr>
          <p:nvPr/>
        </p:nvSpPr>
        <p:spPr bwMode="auto">
          <a:xfrm>
            <a:off x="6491288" y="2682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1" name="Line 126"/>
          <p:cNvSpPr>
            <a:spLocks noChangeShapeType="1"/>
          </p:cNvSpPr>
          <p:nvPr/>
        </p:nvSpPr>
        <p:spPr bwMode="auto">
          <a:xfrm>
            <a:off x="6491288" y="2819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2" name="Line 127"/>
          <p:cNvSpPr>
            <a:spLocks noChangeShapeType="1"/>
          </p:cNvSpPr>
          <p:nvPr/>
        </p:nvSpPr>
        <p:spPr bwMode="auto">
          <a:xfrm>
            <a:off x="6491288" y="29575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3" name="Line 128"/>
          <p:cNvSpPr>
            <a:spLocks noChangeShapeType="1"/>
          </p:cNvSpPr>
          <p:nvPr/>
        </p:nvSpPr>
        <p:spPr bwMode="auto">
          <a:xfrm>
            <a:off x="6491288" y="30781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4" name="Line 129"/>
          <p:cNvSpPr>
            <a:spLocks noChangeShapeType="1"/>
          </p:cNvSpPr>
          <p:nvPr/>
        </p:nvSpPr>
        <p:spPr bwMode="auto">
          <a:xfrm>
            <a:off x="6491288" y="32162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5" name="Line 130"/>
          <p:cNvSpPr>
            <a:spLocks noChangeShapeType="1"/>
          </p:cNvSpPr>
          <p:nvPr/>
        </p:nvSpPr>
        <p:spPr bwMode="auto">
          <a:xfrm>
            <a:off x="6811963" y="201136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6" name="Line 131"/>
          <p:cNvSpPr>
            <a:spLocks noChangeShapeType="1"/>
          </p:cNvSpPr>
          <p:nvPr/>
        </p:nvSpPr>
        <p:spPr bwMode="auto">
          <a:xfrm>
            <a:off x="6811963" y="21494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7" name="Line 132"/>
          <p:cNvSpPr>
            <a:spLocks noChangeShapeType="1"/>
          </p:cNvSpPr>
          <p:nvPr/>
        </p:nvSpPr>
        <p:spPr bwMode="auto">
          <a:xfrm>
            <a:off x="6811963" y="228600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8" name="Line 133"/>
          <p:cNvSpPr>
            <a:spLocks noChangeShapeType="1"/>
          </p:cNvSpPr>
          <p:nvPr/>
        </p:nvSpPr>
        <p:spPr bwMode="auto">
          <a:xfrm>
            <a:off x="6811963" y="2422525"/>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9" name="Line 134"/>
          <p:cNvSpPr>
            <a:spLocks noChangeShapeType="1"/>
          </p:cNvSpPr>
          <p:nvPr/>
        </p:nvSpPr>
        <p:spPr bwMode="auto">
          <a:xfrm>
            <a:off x="6811963" y="25606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0" name="Line 135"/>
          <p:cNvSpPr>
            <a:spLocks noChangeShapeType="1"/>
          </p:cNvSpPr>
          <p:nvPr/>
        </p:nvSpPr>
        <p:spPr bwMode="auto">
          <a:xfrm>
            <a:off x="6811963" y="26828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1" name="Line 136"/>
          <p:cNvSpPr>
            <a:spLocks noChangeShapeType="1"/>
          </p:cNvSpPr>
          <p:nvPr/>
        </p:nvSpPr>
        <p:spPr bwMode="auto">
          <a:xfrm>
            <a:off x="6811963" y="28194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2" name="Line 137"/>
          <p:cNvSpPr>
            <a:spLocks noChangeShapeType="1"/>
          </p:cNvSpPr>
          <p:nvPr/>
        </p:nvSpPr>
        <p:spPr bwMode="auto">
          <a:xfrm>
            <a:off x="6811963" y="29575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3" name="Line 138"/>
          <p:cNvSpPr>
            <a:spLocks noChangeShapeType="1"/>
          </p:cNvSpPr>
          <p:nvPr/>
        </p:nvSpPr>
        <p:spPr bwMode="auto">
          <a:xfrm>
            <a:off x="6811963" y="30940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4" name="Line 139"/>
          <p:cNvSpPr>
            <a:spLocks noChangeShapeType="1"/>
          </p:cNvSpPr>
          <p:nvPr/>
        </p:nvSpPr>
        <p:spPr bwMode="auto">
          <a:xfrm>
            <a:off x="6811963" y="32305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6" name="Rectangle 141"/>
          <p:cNvSpPr>
            <a:spLocks noChangeArrowheads="1"/>
          </p:cNvSpPr>
          <p:nvPr/>
        </p:nvSpPr>
        <p:spPr bwMode="auto">
          <a:xfrm>
            <a:off x="2574926" y="1722438"/>
            <a:ext cx="62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Clock</a:t>
            </a:r>
            <a:endParaRPr kumimoji="0" lang="en-US" sz="1800" b="0" i="0" u="none" strike="noStrike" cap="none" normalizeH="0" baseline="0" smtClean="0">
              <a:ln>
                <a:noFill/>
              </a:ln>
              <a:solidFill>
                <a:schemeClr val="tx1"/>
              </a:solidFill>
              <a:effectLst/>
              <a:latin typeface="Arial" pitchFamily="34" charset="0"/>
            </a:endParaRPr>
          </a:p>
        </p:txBody>
      </p:sp>
      <p:sp>
        <p:nvSpPr>
          <p:cNvPr id="5377" name="Freeform 142"/>
          <p:cNvSpPr>
            <a:spLocks/>
          </p:cNvSpPr>
          <p:nvPr/>
        </p:nvSpPr>
        <p:spPr bwMode="auto">
          <a:xfrm>
            <a:off x="2468563" y="2759075"/>
            <a:ext cx="746125" cy="304800"/>
          </a:xfrm>
          <a:custGeom>
            <a:avLst/>
            <a:gdLst>
              <a:gd name="T0" fmla="*/ 10 w 49"/>
              <a:gd name="T1" fmla="*/ 0 h 20"/>
              <a:gd name="T2" fmla="*/ 40 w 49"/>
              <a:gd name="T3" fmla="*/ 0 h 20"/>
              <a:gd name="T4" fmla="*/ 49 w 49"/>
              <a:gd name="T5" fmla="*/ 9 h 20"/>
              <a:gd name="T6" fmla="*/ 49 w 49"/>
              <a:gd name="T7" fmla="*/ 11 h 20"/>
              <a:gd name="T8" fmla="*/ 40 w 49"/>
              <a:gd name="T9" fmla="*/ 20 h 20"/>
              <a:gd name="T10" fmla="*/ 10 w 49"/>
              <a:gd name="T11" fmla="*/ 20 h 20"/>
              <a:gd name="T12" fmla="*/ 0 w 49"/>
              <a:gd name="T13" fmla="*/ 11 h 20"/>
              <a:gd name="T14" fmla="*/ 0 w 49"/>
              <a:gd name="T15" fmla="*/ 9 h 20"/>
              <a:gd name="T16" fmla="*/ 10 w 49"/>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
                <a:moveTo>
                  <a:pt x="10" y="0"/>
                </a:moveTo>
                <a:lnTo>
                  <a:pt x="40" y="0"/>
                </a:lnTo>
                <a:cubicBezTo>
                  <a:pt x="45" y="0"/>
                  <a:pt x="49" y="4"/>
                  <a:pt x="49" y="9"/>
                </a:cubicBezTo>
                <a:lnTo>
                  <a:pt x="49" y="11"/>
                </a:lnTo>
                <a:cubicBezTo>
                  <a:pt x="49" y="16"/>
                  <a:pt x="45" y="20"/>
                  <a:pt x="40" y="20"/>
                </a:cubicBezTo>
                <a:lnTo>
                  <a:pt x="10" y="20"/>
                </a:lnTo>
                <a:cubicBezTo>
                  <a:pt x="5" y="20"/>
                  <a:pt x="0" y="16"/>
                  <a:pt x="0" y="11"/>
                </a:cubicBezTo>
                <a:lnTo>
                  <a:pt x="0" y="9"/>
                </a:lnTo>
                <a:cubicBezTo>
                  <a:pt x="0" y="4"/>
                  <a:pt x="5" y="0"/>
                  <a:pt x="10"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8" name="Rectangle 143"/>
          <p:cNvSpPr>
            <a:spLocks noChangeArrowheads="1"/>
          </p:cNvSpPr>
          <p:nvPr/>
        </p:nvSpPr>
        <p:spPr bwMode="auto">
          <a:xfrm>
            <a:off x="2620963" y="2805113"/>
            <a:ext cx="54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5379" name="Oval 144"/>
          <p:cNvSpPr>
            <a:spLocks noChangeArrowheads="1"/>
          </p:cNvSpPr>
          <p:nvPr/>
        </p:nvSpPr>
        <p:spPr bwMode="auto">
          <a:xfrm>
            <a:off x="3779838" y="2270125"/>
            <a:ext cx="242888"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0" name="Rectangle 145"/>
          <p:cNvSpPr>
            <a:spLocks noChangeArrowheads="1"/>
          </p:cNvSpPr>
          <p:nvPr/>
        </p:nvSpPr>
        <p:spPr bwMode="auto">
          <a:xfrm>
            <a:off x="3856038" y="2301875"/>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381" name="Oval 146"/>
          <p:cNvSpPr>
            <a:spLocks noChangeArrowheads="1"/>
          </p:cNvSpPr>
          <p:nvPr/>
        </p:nvSpPr>
        <p:spPr bwMode="auto">
          <a:xfrm>
            <a:off x="3475038" y="2270125"/>
            <a:ext cx="228600"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2" name="Rectangle 147"/>
          <p:cNvSpPr>
            <a:spLocks noChangeArrowheads="1"/>
          </p:cNvSpPr>
          <p:nvPr/>
        </p:nvSpPr>
        <p:spPr bwMode="auto">
          <a:xfrm>
            <a:off x="3551238" y="2286000"/>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383" name="Oval 148"/>
          <p:cNvSpPr>
            <a:spLocks noChangeArrowheads="1"/>
          </p:cNvSpPr>
          <p:nvPr/>
        </p:nvSpPr>
        <p:spPr bwMode="auto">
          <a:xfrm>
            <a:off x="4084638" y="2270125"/>
            <a:ext cx="242888"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4" name="Rectangle 149"/>
          <p:cNvSpPr>
            <a:spLocks noChangeArrowheads="1"/>
          </p:cNvSpPr>
          <p:nvPr/>
        </p:nvSpPr>
        <p:spPr bwMode="auto">
          <a:xfrm>
            <a:off x="4160838" y="2301875"/>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385" name="Oval 150"/>
          <p:cNvSpPr>
            <a:spLocks noChangeArrowheads="1"/>
          </p:cNvSpPr>
          <p:nvPr/>
        </p:nvSpPr>
        <p:spPr bwMode="auto">
          <a:xfrm>
            <a:off x="4389438" y="2270125"/>
            <a:ext cx="242888"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6" name="Rectangle 151"/>
          <p:cNvSpPr>
            <a:spLocks noChangeArrowheads="1"/>
          </p:cNvSpPr>
          <p:nvPr/>
        </p:nvSpPr>
        <p:spPr bwMode="auto">
          <a:xfrm>
            <a:off x="4464051" y="2301875"/>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387" name="Oval 152"/>
          <p:cNvSpPr>
            <a:spLocks noChangeArrowheads="1"/>
          </p:cNvSpPr>
          <p:nvPr/>
        </p:nvSpPr>
        <p:spPr bwMode="auto">
          <a:xfrm>
            <a:off x="4708526" y="2270125"/>
            <a:ext cx="228600"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8" name="Rectangle 153"/>
          <p:cNvSpPr>
            <a:spLocks noChangeArrowheads="1"/>
          </p:cNvSpPr>
          <p:nvPr/>
        </p:nvSpPr>
        <p:spPr bwMode="auto">
          <a:xfrm>
            <a:off x="4784726" y="2286000"/>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389" name="Oval 154"/>
          <p:cNvSpPr>
            <a:spLocks noChangeArrowheads="1"/>
          </p:cNvSpPr>
          <p:nvPr/>
        </p:nvSpPr>
        <p:spPr bwMode="auto">
          <a:xfrm>
            <a:off x="5013326" y="2270125"/>
            <a:ext cx="244475"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0" name="Rectangle 155"/>
          <p:cNvSpPr>
            <a:spLocks noChangeArrowheads="1"/>
          </p:cNvSpPr>
          <p:nvPr/>
        </p:nvSpPr>
        <p:spPr bwMode="auto">
          <a:xfrm>
            <a:off x="5089526" y="2301875"/>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391" name="Oval 156"/>
          <p:cNvSpPr>
            <a:spLocks noChangeArrowheads="1"/>
          </p:cNvSpPr>
          <p:nvPr/>
        </p:nvSpPr>
        <p:spPr bwMode="auto">
          <a:xfrm>
            <a:off x="5318126" y="2270125"/>
            <a:ext cx="228600"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2" name="Rectangle 157"/>
          <p:cNvSpPr>
            <a:spLocks noChangeArrowheads="1"/>
          </p:cNvSpPr>
          <p:nvPr/>
        </p:nvSpPr>
        <p:spPr bwMode="auto">
          <a:xfrm>
            <a:off x="5394326" y="2286000"/>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393" name="Oval 158"/>
          <p:cNvSpPr>
            <a:spLocks noChangeArrowheads="1"/>
          </p:cNvSpPr>
          <p:nvPr/>
        </p:nvSpPr>
        <p:spPr bwMode="auto">
          <a:xfrm>
            <a:off x="5622926" y="2270125"/>
            <a:ext cx="242888"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4" name="Rectangle 159"/>
          <p:cNvSpPr>
            <a:spLocks noChangeArrowheads="1"/>
          </p:cNvSpPr>
          <p:nvPr/>
        </p:nvSpPr>
        <p:spPr bwMode="auto">
          <a:xfrm>
            <a:off x="5699126" y="2301875"/>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395" name="Oval 160"/>
          <p:cNvSpPr>
            <a:spLocks noChangeArrowheads="1"/>
          </p:cNvSpPr>
          <p:nvPr/>
        </p:nvSpPr>
        <p:spPr bwMode="auto">
          <a:xfrm>
            <a:off x="5942013" y="2270125"/>
            <a:ext cx="228600"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6" name="Rectangle 161"/>
          <p:cNvSpPr>
            <a:spLocks noChangeArrowheads="1"/>
          </p:cNvSpPr>
          <p:nvPr/>
        </p:nvSpPr>
        <p:spPr bwMode="auto">
          <a:xfrm>
            <a:off x="6018213" y="2286000"/>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397" name="Oval 162"/>
          <p:cNvSpPr>
            <a:spLocks noChangeArrowheads="1"/>
          </p:cNvSpPr>
          <p:nvPr/>
        </p:nvSpPr>
        <p:spPr bwMode="auto">
          <a:xfrm>
            <a:off x="6246813" y="2270125"/>
            <a:ext cx="214313"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8" name="Rectangle 163"/>
          <p:cNvSpPr>
            <a:spLocks noChangeArrowheads="1"/>
          </p:cNvSpPr>
          <p:nvPr/>
        </p:nvSpPr>
        <p:spPr bwMode="auto">
          <a:xfrm>
            <a:off x="6308726" y="2286000"/>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399" name="Oval 164"/>
          <p:cNvSpPr>
            <a:spLocks noChangeArrowheads="1"/>
          </p:cNvSpPr>
          <p:nvPr/>
        </p:nvSpPr>
        <p:spPr bwMode="auto">
          <a:xfrm>
            <a:off x="6537326" y="2270125"/>
            <a:ext cx="228600"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0" name="Rectangle 165"/>
          <p:cNvSpPr>
            <a:spLocks noChangeArrowheads="1"/>
          </p:cNvSpPr>
          <p:nvPr/>
        </p:nvSpPr>
        <p:spPr bwMode="auto">
          <a:xfrm>
            <a:off x="6613526" y="2286000"/>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401" name="Rectangle 166"/>
          <p:cNvSpPr>
            <a:spLocks noChangeArrowheads="1"/>
          </p:cNvSpPr>
          <p:nvPr/>
        </p:nvSpPr>
        <p:spPr bwMode="auto">
          <a:xfrm>
            <a:off x="4357688" y="3414713"/>
            <a:ext cx="2254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(a) Active high </a:t>
            </a:r>
            <a:r>
              <a:rPr kumimoji="0" lang="en-US" sz="1600" b="0" i="0" u="none" strike="noStrike" cap="none" normalizeH="0" baseline="0" dirty="0" err="1" smtClean="0">
                <a:ln>
                  <a:noFill/>
                </a:ln>
                <a:solidFill>
                  <a:srgbClr val="24282B"/>
                </a:solidFill>
                <a:effectLst/>
                <a:latin typeface="Arial" pitchFamily="34" charset="0"/>
              </a:rPr>
              <a:t>signalling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5402" name="Freeform 167"/>
          <p:cNvSpPr>
            <a:spLocks/>
          </p:cNvSpPr>
          <p:nvPr/>
        </p:nvSpPr>
        <p:spPr bwMode="auto">
          <a:xfrm>
            <a:off x="3276601" y="1646238"/>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3" name="Freeform 168"/>
          <p:cNvSpPr>
            <a:spLocks/>
          </p:cNvSpPr>
          <p:nvPr/>
        </p:nvSpPr>
        <p:spPr bwMode="auto">
          <a:xfrm>
            <a:off x="3429001" y="1630363"/>
            <a:ext cx="1524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4" name="Freeform 169"/>
          <p:cNvSpPr>
            <a:spLocks/>
          </p:cNvSpPr>
          <p:nvPr/>
        </p:nvSpPr>
        <p:spPr bwMode="auto">
          <a:xfrm>
            <a:off x="3581401" y="1630363"/>
            <a:ext cx="166734" cy="320675"/>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5" name="Freeform 170"/>
          <p:cNvSpPr>
            <a:spLocks/>
          </p:cNvSpPr>
          <p:nvPr/>
        </p:nvSpPr>
        <p:spPr bwMode="auto">
          <a:xfrm>
            <a:off x="3752660" y="1644731"/>
            <a:ext cx="148383" cy="290431"/>
          </a:xfrm>
          <a:custGeom>
            <a:avLst/>
            <a:gdLst>
              <a:gd name="T0" fmla="*/ 0 w 9"/>
              <a:gd name="T1" fmla="*/ 21 h 21"/>
              <a:gd name="T2" fmla="*/ 9 w 9"/>
              <a:gd name="T3" fmla="*/ 21 h 21"/>
              <a:gd name="T4" fmla="*/ 9 w 9"/>
              <a:gd name="T5" fmla="*/ 0 h 21"/>
            </a:gdLst>
            <a:ahLst/>
            <a:cxnLst>
              <a:cxn ang="0">
                <a:pos x="T0" y="T1"/>
              </a:cxn>
              <a:cxn ang="0">
                <a:pos x="T2" y="T3"/>
              </a:cxn>
              <a:cxn ang="0">
                <a:pos x="T4" y="T5"/>
              </a:cxn>
            </a:cxnLst>
            <a:rect l="0" t="0" r="r" b="b"/>
            <a:pathLst>
              <a:path w="9" h="21">
                <a:moveTo>
                  <a:pt x="0" y="21"/>
                </a:moveTo>
                <a:lnTo>
                  <a:pt x="9" y="21"/>
                </a:lnTo>
                <a:lnTo>
                  <a:pt x="9"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6" name="Freeform 171"/>
          <p:cNvSpPr>
            <a:spLocks/>
          </p:cNvSpPr>
          <p:nvPr/>
        </p:nvSpPr>
        <p:spPr bwMode="auto">
          <a:xfrm>
            <a:off x="3900488" y="1638795"/>
            <a:ext cx="152400" cy="29636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7" name="Freeform 172"/>
          <p:cNvSpPr>
            <a:spLocks/>
          </p:cNvSpPr>
          <p:nvPr/>
        </p:nvSpPr>
        <p:spPr bwMode="auto">
          <a:xfrm>
            <a:off x="4052888" y="1630363"/>
            <a:ext cx="1524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8" name="Freeform 173"/>
          <p:cNvSpPr>
            <a:spLocks/>
          </p:cNvSpPr>
          <p:nvPr/>
        </p:nvSpPr>
        <p:spPr bwMode="auto">
          <a:xfrm>
            <a:off x="4205288" y="1630363"/>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9" name="Freeform 174"/>
          <p:cNvSpPr>
            <a:spLocks/>
          </p:cNvSpPr>
          <p:nvPr/>
        </p:nvSpPr>
        <p:spPr bwMode="auto">
          <a:xfrm>
            <a:off x="4357688" y="1638795"/>
            <a:ext cx="152400" cy="296368"/>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0" name="Freeform 175"/>
          <p:cNvSpPr>
            <a:spLocks/>
          </p:cNvSpPr>
          <p:nvPr/>
        </p:nvSpPr>
        <p:spPr bwMode="auto">
          <a:xfrm>
            <a:off x="4510088" y="1638677"/>
            <a:ext cx="152400" cy="296486"/>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1" name="Freeform 176"/>
          <p:cNvSpPr>
            <a:spLocks/>
          </p:cNvSpPr>
          <p:nvPr/>
        </p:nvSpPr>
        <p:spPr bwMode="auto">
          <a:xfrm>
            <a:off x="4662488" y="1632857"/>
            <a:ext cx="152400" cy="302306"/>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2" name="Freeform 177"/>
          <p:cNvSpPr>
            <a:spLocks/>
          </p:cNvSpPr>
          <p:nvPr/>
        </p:nvSpPr>
        <p:spPr bwMode="auto">
          <a:xfrm>
            <a:off x="4814888" y="1630363"/>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3" name="Freeform 178"/>
          <p:cNvSpPr>
            <a:spLocks/>
          </p:cNvSpPr>
          <p:nvPr/>
        </p:nvSpPr>
        <p:spPr bwMode="auto">
          <a:xfrm>
            <a:off x="4967288" y="1630363"/>
            <a:ext cx="1524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4" name="Freeform 179"/>
          <p:cNvSpPr>
            <a:spLocks/>
          </p:cNvSpPr>
          <p:nvPr/>
        </p:nvSpPr>
        <p:spPr bwMode="auto">
          <a:xfrm>
            <a:off x="5119688" y="1630363"/>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5" name="Freeform 180"/>
          <p:cNvSpPr>
            <a:spLocks/>
          </p:cNvSpPr>
          <p:nvPr/>
        </p:nvSpPr>
        <p:spPr bwMode="auto">
          <a:xfrm>
            <a:off x="5272088" y="1650669"/>
            <a:ext cx="152400" cy="284493"/>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6" name="Freeform 181"/>
          <p:cNvSpPr>
            <a:spLocks/>
          </p:cNvSpPr>
          <p:nvPr/>
        </p:nvSpPr>
        <p:spPr bwMode="auto">
          <a:xfrm>
            <a:off x="5424488" y="1646238"/>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7" name="Freeform 182"/>
          <p:cNvSpPr>
            <a:spLocks/>
          </p:cNvSpPr>
          <p:nvPr/>
        </p:nvSpPr>
        <p:spPr bwMode="auto">
          <a:xfrm>
            <a:off x="5576888" y="1644732"/>
            <a:ext cx="152400" cy="306306"/>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8" name="Freeform 183"/>
          <p:cNvSpPr>
            <a:spLocks/>
          </p:cNvSpPr>
          <p:nvPr/>
        </p:nvSpPr>
        <p:spPr bwMode="auto">
          <a:xfrm>
            <a:off x="5729288" y="1646238"/>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9" name="Freeform 184"/>
          <p:cNvSpPr>
            <a:spLocks/>
          </p:cNvSpPr>
          <p:nvPr/>
        </p:nvSpPr>
        <p:spPr bwMode="auto">
          <a:xfrm>
            <a:off x="5880226" y="1661312"/>
            <a:ext cx="169737" cy="289726"/>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0" name="Freeform 185"/>
          <p:cNvSpPr>
            <a:spLocks/>
          </p:cNvSpPr>
          <p:nvPr/>
        </p:nvSpPr>
        <p:spPr bwMode="auto">
          <a:xfrm>
            <a:off x="6049963" y="1660525"/>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1" name="Freeform 186"/>
          <p:cNvSpPr>
            <a:spLocks/>
          </p:cNvSpPr>
          <p:nvPr/>
        </p:nvSpPr>
        <p:spPr bwMode="auto">
          <a:xfrm>
            <a:off x="6201624" y="1660525"/>
            <a:ext cx="137263"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2" name="Freeform 187"/>
          <p:cNvSpPr>
            <a:spLocks/>
          </p:cNvSpPr>
          <p:nvPr/>
        </p:nvSpPr>
        <p:spPr bwMode="auto">
          <a:xfrm>
            <a:off x="6338888" y="1660525"/>
            <a:ext cx="152400" cy="320675"/>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3" name="Freeform 188"/>
          <p:cNvSpPr>
            <a:spLocks/>
          </p:cNvSpPr>
          <p:nvPr/>
        </p:nvSpPr>
        <p:spPr bwMode="auto">
          <a:xfrm>
            <a:off x="6491288" y="1660525"/>
            <a:ext cx="1524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4" name="Freeform 189"/>
          <p:cNvSpPr>
            <a:spLocks/>
          </p:cNvSpPr>
          <p:nvPr/>
        </p:nvSpPr>
        <p:spPr bwMode="auto">
          <a:xfrm>
            <a:off x="6644244" y="1660525"/>
            <a:ext cx="167719"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5" name="Freeform 190"/>
          <p:cNvSpPr>
            <a:spLocks/>
          </p:cNvSpPr>
          <p:nvPr/>
        </p:nvSpPr>
        <p:spPr bwMode="auto">
          <a:xfrm>
            <a:off x="2468563" y="3871913"/>
            <a:ext cx="746125" cy="304800"/>
          </a:xfrm>
          <a:custGeom>
            <a:avLst/>
            <a:gdLst>
              <a:gd name="T0" fmla="*/ 9 w 49"/>
              <a:gd name="T1" fmla="*/ 0 h 20"/>
              <a:gd name="T2" fmla="*/ 40 w 49"/>
              <a:gd name="T3" fmla="*/ 0 h 20"/>
              <a:gd name="T4" fmla="*/ 49 w 49"/>
              <a:gd name="T5" fmla="*/ 9 h 20"/>
              <a:gd name="T6" fmla="*/ 49 w 49"/>
              <a:gd name="T7" fmla="*/ 11 h 20"/>
              <a:gd name="T8" fmla="*/ 40 w 49"/>
              <a:gd name="T9" fmla="*/ 20 h 20"/>
              <a:gd name="T10" fmla="*/ 9 w 49"/>
              <a:gd name="T11" fmla="*/ 20 h 20"/>
              <a:gd name="T12" fmla="*/ 0 w 49"/>
              <a:gd name="T13" fmla="*/ 11 h 20"/>
              <a:gd name="T14" fmla="*/ 0 w 49"/>
              <a:gd name="T15" fmla="*/ 9 h 20"/>
              <a:gd name="T16" fmla="*/ 9 w 49"/>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
                <a:moveTo>
                  <a:pt x="9" y="0"/>
                </a:moveTo>
                <a:lnTo>
                  <a:pt x="40" y="0"/>
                </a:lnTo>
                <a:cubicBezTo>
                  <a:pt x="45" y="0"/>
                  <a:pt x="49" y="4"/>
                  <a:pt x="49" y="9"/>
                </a:cubicBezTo>
                <a:lnTo>
                  <a:pt x="49" y="11"/>
                </a:lnTo>
                <a:cubicBezTo>
                  <a:pt x="49" y="16"/>
                  <a:pt x="45" y="20"/>
                  <a:pt x="40" y="20"/>
                </a:cubicBezTo>
                <a:lnTo>
                  <a:pt x="9" y="20"/>
                </a:lnTo>
                <a:cubicBezTo>
                  <a:pt x="4" y="20"/>
                  <a:pt x="0" y="16"/>
                  <a:pt x="0" y="11"/>
                </a:cubicBezTo>
                <a:lnTo>
                  <a:pt x="0" y="9"/>
                </a:lnTo>
                <a:cubicBezTo>
                  <a:pt x="0" y="4"/>
                  <a:pt x="4" y="0"/>
                  <a:pt x="9"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6" name="Line 191"/>
          <p:cNvSpPr>
            <a:spLocks noChangeShapeType="1"/>
          </p:cNvSpPr>
          <p:nvPr/>
        </p:nvSpPr>
        <p:spPr bwMode="auto">
          <a:xfrm>
            <a:off x="3429001" y="41767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7" name="Line 192"/>
          <p:cNvSpPr>
            <a:spLocks noChangeShapeType="1"/>
          </p:cNvSpPr>
          <p:nvPr/>
        </p:nvSpPr>
        <p:spPr bwMode="auto">
          <a:xfrm>
            <a:off x="3429001" y="4313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8" name="Line 193"/>
          <p:cNvSpPr>
            <a:spLocks noChangeShapeType="1"/>
          </p:cNvSpPr>
          <p:nvPr/>
        </p:nvSpPr>
        <p:spPr bwMode="auto">
          <a:xfrm>
            <a:off x="3429001" y="4449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9" name="Line 194"/>
          <p:cNvSpPr>
            <a:spLocks noChangeShapeType="1"/>
          </p:cNvSpPr>
          <p:nvPr/>
        </p:nvSpPr>
        <p:spPr bwMode="auto">
          <a:xfrm>
            <a:off x="3429001" y="4587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0" name="Line 195"/>
          <p:cNvSpPr>
            <a:spLocks noChangeShapeType="1"/>
          </p:cNvSpPr>
          <p:nvPr/>
        </p:nvSpPr>
        <p:spPr bwMode="auto">
          <a:xfrm>
            <a:off x="3429001" y="47101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1" name="Line 196"/>
          <p:cNvSpPr>
            <a:spLocks noChangeShapeType="1"/>
          </p:cNvSpPr>
          <p:nvPr/>
        </p:nvSpPr>
        <p:spPr bwMode="auto">
          <a:xfrm>
            <a:off x="3429001" y="48466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2" name="Line 197"/>
          <p:cNvSpPr>
            <a:spLocks noChangeShapeType="1"/>
          </p:cNvSpPr>
          <p:nvPr/>
        </p:nvSpPr>
        <p:spPr bwMode="auto">
          <a:xfrm>
            <a:off x="3429001" y="49847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3" name="Line 198"/>
          <p:cNvSpPr>
            <a:spLocks noChangeShapeType="1"/>
          </p:cNvSpPr>
          <p:nvPr/>
        </p:nvSpPr>
        <p:spPr bwMode="auto">
          <a:xfrm>
            <a:off x="3429001" y="5121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4" name="Line 199"/>
          <p:cNvSpPr>
            <a:spLocks noChangeShapeType="1"/>
          </p:cNvSpPr>
          <p:nvPr/>
        </p:nvSpPr>
        <p:spPr bwMode="auto">
          <a:xfrm>
            <a:off x="3429001" y="52578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5" name="Line 200"/>
          <p:cNvSpPr>
            <a:spLocks noChangeShapeType="1"/>
          </p:cNvSpPr>
          <p:nvPr/>
        </p:nvSpPr>
        <p:spPr bwMode="auto">
          <a:xfrm>
            <a:off x="3429001" y="53800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6" name="Line 201"/>
          <p:cNvSpPr>
            <a:spLocks noChangeShapeType="1"/>
          </p:cNvSpPr>
          <p:nvPr/>
        </p:nvSpPr>
        <p:spPr bwMode="auto">
          <a:xfrm>
            <a:off x="3748088" y="41767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7" name="Line 202"/>
          <p:cNvSpPr>
            <a:spLocks noChangeShapeType="1"/>
          </p:cNvSpPr>
          <p:nvPr/>
        </p:nvSpPr>
        <p:spPr bwMode="auto">
          <a:xfrm>
            <a:off x="3748088" y="4313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8" name="Line 203"/>
          <p:cNvSpPr>
            <a:spLocks noChangeShapeType="1"/>
          </p:cNvSpPr>
          <p:nvPr/>
        </p:nvSpPr>
        <p:spPr bwMode="auto">
          <a:xfrm>
            <a:off x="3748088" y="4449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9" name="Line 204"/>
          <p:cNvSpPr>
            <a:spLocks noChangeShapeType="1"/>
          </p:cNvSpPr>
          <p:nvPr/>
        </p:nvSpPr>
        <p:spPr bwMode="auto">
          <a:xfrm>
            <a:off x="3748088" y="4587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0" name="Line 205"/>
          <p:cNvSpPr>
            <a:spLocks noChangeShapeType="1"/>
          </p:cNvSpPr>
          <p:nvPr/>
        </p:nvSpPr>
        <p:spPr bwMode="auto">
          <a:xfrm>
            <a:off x="3748088" y="47101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1" name="Line 206"/>
          <p:cNvSpPr>
            <a:spLocks noChangeShapeType="1"/>
          </p:cNvSpPr>
          <p:nvPr/>
        </p:nvSpPr>
        <p:spPr bwMode="auto">
          <a:xfrm>
            <a:off x="3748088" y="48466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2" name="Line 207"/>
          <p:cNvSpPr>
            <a:spLocks noChangeShapeType="1"/>
          </p:cNvSpPr>
          <p:nvPr/>
        </p:nvSpPr>
        <p:spPr bwMode="auto">
          <a:xfrm>
            <a:off x="3748088" y="49847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3" name="Line 208"/>
          <p:cNvSpPr>
            <a:spLocks noChangeShapeType="1"/>
          </p:cNvSpPr>
          <p:nvPr/>
        </p:nvSpPr>
        <p:spPr bwMode="auto">
          <a:xfrm>
            <a:off x="3748088" y="5121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4" name="Line 209"/>
          <p:cNvSpPr>
            <a:spLocks noChangeShapeType="1"/>
          </p:cNvSpPr>
          <p:nvPr/>
        </p:nvSpPr>
        <p:spPr bwMode="auto">
          <a:xfrm>
            <a:off x="3748088" y="52578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5" name="Line 210"/>
          <p:cNvSpPr>
            <a:spLocks noChangeShapeType="1"/>
          </p:cNvSpPr>
          <p:nvPr/>
        </p:nvSpPr>
        <p:spPr bwMode="auto">
          <a:xfrm>
            <a:off x="3748088" y="53800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6" name="Line 211"/>
          <p:cNvSpPr>
            <a:spLocks noChangeShapeType="1"/>
          </p:cNvSpPr>
          <p:nvPr/>
        </p:nvSpPr>
        <p:spPr bwMode="auto">
          <a:xfrm>
            <a:off x="4052888" y="41767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7" name="Line 212"/>
          <p:cNvSpPr>
            <a:spLocks noChangeShapeType="1"/>
          </p:cNvSpPr>
          <p:nvPr/>
        </p:nvSpPr>
        <p:spPr bwMode="auto">
          <a:xfrm>
            <a:off x="4052888" y="4313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8" name="Line 213"/>
          <p:cNvSpPr>
            <a:spLocks noChangeShapeType="1"/>
          </p:cNvSpPr>
          <p:nvPr/>
        </p:nvSpPr>
        <p:spPr bwMode="auto">
          <a:xfrm>
            <a:off x="4052888" y="4449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9" name="Line 214"/>
          <p:cNvSpPr>
            <a:spLocks noChangeShapeType="1"/>
          </p:cNvSpPr>
          <p:nvPr/>
        </p:nvSpPr>
        <p:spPr bwMode="auto">
          <a:xfrm>
            <a:off x="4052888" y="45720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0" name="Line 215"/>
          <p:cNvSpPr>
            <a:spLocks noChangeShapeType="1"/>
          </p:cNvSpPr>
          <p:nvPr/>
        </p:nvSpPr>
        <p:spPr bwMode="auto">
          <a:xfrm>
            <a:off x="4052888" y="47101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217"/>
          <p:cNvSpPr>
            <a:spLocks noChangeShapeType="1"/>
          </p:cNvSpPr>
          <p:nvPr/>
        </p:nvSpPr>
        <p:spPr bwMode="auto">
          <a:xfrm>
            <a:off x="4052888" y="4846638"/>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18"/>
          <p:cNvSpPr>
            <a:spLocks noChangeShapeType="1"/>
          </p:cNvSpPr>
          <p:nvPr/>
        </p:nvSpPr>
        <p:spPr bwMode="auto">
          <a:xfrm>
            <a:off x="4052888" y="49847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9"/>
          <p:cNvSpPr>
            <a:spLocks noChangeShapeType="1"/>
          </p:cNvSpPr>
          <p:nvPr/>
        </p:nvSpPr>
        <p:spPr bwMode="auto">
          <a:xfrm>
            <a:off x="4052888" y="5121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20"/>
          <p:cNvSpPr>
            <a:spLocks noChangeShapeType="1"/>
          </p:cNvSpPr>
          <p:nvPr/>
        </p:nvSpPr>
        <p:spPr bwMode="auto">
          <a:xfrm>
            <a:off x="4052888" y="52435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21"/>
          <p:cNvSpPr>
            <a:spLocks noChangeShapeType="1"/>
          </p:cNvSpPr>
          <p:nvPr/>
        </p:nvSpPr>
        <p:spPr bwMode="auto">
          <a:xfrm>
            <a:off x="4052888" y="53800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22"/>
          <p:cNvSpPr>
            <a:spLocks noChangeShapeType="1"/>
          </p:cNvSpPr>
          <p:nvPr/>
        </p:nvSpPr>
        <p:spPr bwMode="auto">
          <a:xfrm>
            <a:off x="4357688" y="41767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23"/>
          <p:cNvSpPr>
            <a:spLocks noChangeShapeType="1"/>
          </p:cNvSpPr>
          <p:nvPr/>
        </p:nvSpPr>
        <p:spPr bwMode="auto">
          <a:xfrm>
            <a:off x="4357688" y="43132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24"/>
          <p:cNvSpPr>
            <a:spLocks noChangeShapeType="1"/>
          </p:cNvSpPr>
          <p:nvPr/>
        </p:nvSpPr>
        <p:spPr bwMode="auto">
          <a:xfrm>
            <a:off x="4357688" y="4449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25"/>
          <p:cNvSpPr>
            <a:spLocks noChangeShapeType="1"/>
          </p:cNvSpPr>
          <p:nvPr/>
        </p:nvSpPr>
        <p:spPr bwMode="auto">
          <a:xfrm>
            <a:off x="4357688" y="4587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26"/>
          <p:cNvSpPr>
            <a:spLocks noChangeShapeType="1"/>
          </p:cNvSpPr>
          <p:nvPr/>
        </p:nvSpPr>
        <p:spPr bwMode="auto">
          <a:xfrm>
            <a:off x="4357688" y="4724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227"/>
          <p:cNvSpPr>
            <a:spLocks noChangeShapeType="1"/>
          </p:cNvSpPr>
          <p:nvPr/>
        </p:nvSpPr>
        <p:spPr bwMode="auto">
          <a:xfrm>
            <a:off x="4357688" y="48466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28"/>
          <p:cNvSpPr>
            <a:spLocks noChangeShapeType="1"/>
          </p:cNvSpPr>
          <p:nvPr/>
        </p:nvSpPr>
        <p:spPr bwMode="auto">
          <a:xfrm>
            <a:off x="4357688" y="498475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29"/>
          <p:cNvSpPr>
            <a:spLocks noChangeShapeType="1"/>
          </p:cNvSpPr>
          <p:nvPr/>
        </p:nvSpPr>
        <p:spPr bwMode="auto">
          <a:xfrm>
            <a:off x="4357688" y="5121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30"/>
          <p:cNvSpPr>
            <a:spLocks noChangeShapeType="1"/>
          </p:cNvSpPr>
          <p:nvPr/>
        </p:nvSpPr>
        <p:spPr bwMode="auto">
          <a:xfrm>
            <a:off x="4357688" y="52578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1"/>
          <p:cNvSpPr>
            <a:spLocks noChangeShapeType="1"/>
          </p:cNvSpPr>
          <p:nvPr/>
        </p:nvSpPr>
        <p:spPr bwMode="auto">
          <a:xfrm>
            <a:off x="4357688" y="53959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2"/>
          <p:cNvSpPr>
            <a:spLocks noChangeShapeType="1"/>
          </p:cNvSpPr>
          <p:nvPr/>
        </p:nvSpPr>
        <p:spPr bwMode="auto">
          <a:xfrm>
            <a:off x="4678363" y="41767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3"/>
          <p:cNvSpPr>
            <a:spLocks noChangeShapeType="1"/>
          </p:cNvSpPr>
          <p:nvPr/>
        </p:nvSpPr>
        <p:spPr bwMode="auto">
          <a:xfrm>
            <a:off x="4678363" y="4313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4"/>
          <p:cNvSpPr>
            <a:spLocks noChangeShapeType="1"/>
          </p:cNvSpPr>
          <p:nvPr/>
        </p:nvSpPr>
        <p:spPr bwMode="auto">
          <a:xfrm>
            <a:off x="4678363" y="4449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35"/>
          <p:cNvSpPr>
            <a:spLocks noChangeShapeType="1"/>
          </p:cNvSpPr>
          <p:nvPr/>
        </p:nvSpPr>
        <p:spPr bwMode="auto">
          <a:xfrm>
            <a:off x="4678363" y="4587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36"/>
          <p:cNvSpPr>
            <a:spLocks noChangeShapeType="1"/>
          </p:cNvSpPr>
          <p:nvPr/>
        </p:nvSpPr>
        <p:spPr bwMode="auto">
          <a:xfrm>
            <a:off x="4678363" y="4724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37"/>
          <p:cNvSpPr>
            <a:spLocks noChangeShapeType="1"/>
          </p:cNvSpPr>
          <p:nvPr/>
        </p:nvSpPr>
        <p:spPr bwMode="auto">
          <a:xfrm>
            <a:off x="4678363" y="48466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Line 238"/>
          <p:cNvSpPr>
            <a:spLocks noChangeShapeType="1"/>
          </p:cNvSpPr>
          <p:nvPr/>
        </p:nvSpPr>
        <p:spPr bwMode="auto">
          <a:xfrm>
            <a:off x="4678363" y="498475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1" name="Line 239"/>
          <p:cNvSpPr>
            <a:spLocks noChangeShapeType="1"/>
          </p:cNvSpPr>
          <p:nvPr/>
        </p:nvSpPr>
        <p:spPr bwMode="auto">
          <a:xfrm>
            <a:off x="4678363" y="5121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2" name="Line 240"/>
          <p:cNvSpPr>
            <a:spLocks noChangeShapeType="1"/>
          </p:cNvSpPr>
          <p:nvPr/>
        </p:nvSpPr>
        <p:spPr bwMode="auto">
          <a:xfrm>
            <a:off x="4678363" y="52578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 name="Line 241"/>
          <p:cNvSpPr>
            <a:spLocks noChangeShapeType="1"/>
          </p:cNvSpPr>
          <p:nvPr/>
        </p:nvSpPr>
        <p:spPr bwMode="auto">
          <a:xfrm>
            <a:off x="4678363" y="53959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4" name="Line 242"/>
          <p:cNvSpPr>
            <a:spLocks noChangeShapeType="1"/>
          </p:cNvSpPr>
          <p:nvPr/>
        </p:nvSpPr>
        <p:spPr bwMode="auto">
          <a:xfrm>
            <a:off x="4678363" y="5518150"/>
            <a:ext cx="0" cy="142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5" name="Line 243"/>
          <p:cNvSpPr>
            <a:spLocks noChangeShapeType="1"/>
          </p:cNvSpPr>
          <p:nvPr/>
        </p:nvSpPr>
        <p:spPr bwMode="auto">
          <a:xfrm>
            <a:off x="4678363" y="5518150"/>
            <a:ext cx="0" cy="142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6" name="Line 244"/>
          <p:cNvSpPr>
            <a:spLocks noChangeShapeType="1"/>
          </p:cNvSpPr>
          <p:nvPr/>
        </p:nvSpPr>
        <p:spPr bwMode="auto">
          <a:xfrm>
            <a:off x="4967288" y="41767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7" name="Line 245"/>
          <p:cNvSpPr>
            <a:spLocks noChangeShapeType="1"/>
          </p:cNvSpPr>
          <p:nvPr/>
        </p:nvSpPr>
        <p:spPr bwMode="auto">
          <a:xfrm>
            <a:off x="4967288" y="4313238"/>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8" name="Line 246"/>
          <p:cNvSpPr>
            <a:spLocks noChangeShapeType="1"/>
          </p:cNvSpPr>
          <p:nvPr/>
        </p:nvSpPr>
        <p:spPr bwMode="auto">
          <a:xfrm>
            <a:off x="4967288" y="4449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9" name="Line 247"/>
          <p:cNvSpPr>
            <a:spLocks noChangeShapeType="1"/>
          </p:cNvSpPr>
          <p:nvPr/>
        </p:nvSpPr>
        <p:spPr bwMode="auto">
          <a:xfrm>
            <a:off x="4967288" y="45720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0" name="Line 248"/>
          <p:cNvSpPr>
            <a:spLocks noChangeShapeType="1"/>
          </p:cNvSpPr>
          <p:nvPr/>
        </p:nvSpPr>
        <p:spPr bwMode="auto">
          <a:xfrm>
            <a:off x="4967288" y="47101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1" name="Line 249"/>
          <p:cNvSpPr>
            <a:spLocks noChangeShapeType="1"/>
          </p:cNvSpPr>
          <p:nvPr/>
        </p:nvSpPr>
        <p:spPr bwMode="auto">
          <a:xfrm>
            <a:off x="4967288" y="4846638"/>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3" name="Line 250"/>
          <p:cNvSpPr>
            <a:spLocks noChangeShapeType="1"/>
          </p:cNvSpPr>
          <p:nvPr/>
        </p:nvSpPr>
        <p:spPr bwMode="auto">
          <a:xfrm>
            <a:off x="4967288" y="49847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4" name="Line 251"/>
          <p:cNvSpPr>
            <a:spLocks noChangeShapeType="1"/>
          </p:cNvSpPr>
          <p:nvPr/>
        </p:nvSpPr>
        <p:spPr bwMode="auto">
          <a:xfrm>
            <a:off x="4967288" y="5121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5" name="Line 252"/>
          <p:cNvSpPr>
            <a:spLocks noChangeShapeType="1"/>
          </p:cNvSpPr>
          <p:nvPr/>
        </p:nvSpPr>
        <p:spPr bwMode="auto">
          <a:xfrm>
            <a:off x="4967288" y="52435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6" name="Line 253"/>
          <p:cNvSpPr>
            <a:spLocks noChangeShapeType="1"/>
          </p:cNvSpPr>
          <p:nvPr/>
        </p:nvSpPr>
        <p:spPr bwMode="auto">
          <a:xfrm>
            <a:off x="4967288" y="53800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7" name="Line 254"/>
          <p:cNvSpPr>
            <a:spLocks noChangeShapeType="1"/>
          </p:cNvSpPr>
          <p:nvPr/>
        </p:nvSpPr>
        <p:spPr bwMode="auto">
          <a:xfrm>
            <a:off x="5287963" y="41767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8" name="Line 255"/>
          <p:cNvSpPr>
            <a:spLocks noChangeShapeType="1"/>
          </p:cNvSpPr>
          <p:nvPr/>
        </p:nvSpPr>
        <p:spPr bwMode="auto">
          <a:xfrm>
            <a:off x="5287963" y="43132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9" name="Line 256"/>
          <p:cNvSpPr>
            <a:spLocks noChangeShapeType="1"/>
          </p:cNvSpPr>
          <p:nvPr/>
        </p:nvSpPr>
        <p:spPr bwMode="auto">
          <a:xfrm>
            <a:off x="5287963" y="4449763"/>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0" name="Line 257"/>
          <p:cNvSpPr>
            <a:spLocks noChangeShapeType="1"/>
          </p:cNvSpPr>
          <p:nvPr/>
        </p:nvSpPr>
        <p:spPr bwMode="auto">
          <a:xfrm>
            <a:off x="5287963" y="4587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258"/>
          <p:cNvSpPr>
            <a:spLocks noChangeShapeType="1"/>
          </p:cNvSpPr>
          <p:nvPr/>
        </p:nvSpPr>
        <p:spPr bwMode="auto">
          <a:xfrm>
            <a:off x="5287963" y="4724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259"/>
          <p:cNvSpPr>
            <a:spLocks noChangeShapeType="1"/>
          </p:cNvSpPr>
          <p:nvPr/>
        </p:nvSpPr>
        <p:spPr bwMode="auto">
          <a:xfrm>
            <a:off x="5287963" y="48466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260"/>
          <p:cNvSpPr>
            <a:spLocks noChangeShapeType="1"/>
          </p:cNvSpPr>
          <p:nvPr/>
        </p:nvSpPr>
        <p:spPr bwMode="auto">
          <a:xfrm>
            <a:off x="5287963" y="498475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261"/>
          <p:cNvSpPr>
            <a:spLocks noChangeShapeType="1"/>
          </p:cNvSpPr>
          <p:nvPr/>
        </p:nvSpPr>
        <p:spPr bwMode="auto">
          <a:xfrm>
            <a:off x="5287963" y="5121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262"/>
          <p:cNvSpPr>
            <a:spLocks noChangeShapeType="1"/>
          </p:cNvSpPr>
          <p:nvPr/>
        </p:nvSpPr>
        <p:spPr bwMode="auto">
          <a:xfrm>
            <a:off x="5287963" y="52578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263"/>
          <p:cNvSpPr>
            <a:spLocks noChangeShapeType="1"/>
          </p:cNvSpPr>
          <p:nvPr/>
        </p:nvSpPr>
        <p:spPr bwMode="auto">
          <a:xfrm>
            <a:off x="5287963" y="53959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264"/>
          <p:cNvSpPr>
            <a:spLocks noChangeShapeType="1"/>
          </p:cNvSpPr>
          <p:nvPr/>
        </p:nvSpPr>
        <p:spPr bwMode="auto">
          <a:xfrm>
            <a:off x="5287963" y="5518150"/>
            <a:ext cx="0" cy="142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265"/>
          <p:cNvSpPr>
            <a:spLocks noChangeShapeType="1"/>
          </p:cNvSpPr>
          <p:nvPr/>
        </p:nvSpPr>
        <p:spPr bwMode="auto">
          <a:xfrm>
            <a:off x="5287963" y="5518150"/>
            <a:ext cx="0" cy="142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266"/>
          <p:cNvSpPr>
            <a:spLocks noChangeShapeType="1"/>
          </p:cNvSpPr>
          <p:nvPr/>
        </p:nvSpPr>
        <p:spPr bwMode="auto">
          <a:xfrm>
            <a:off x="5607050" y="41910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267"/>
          <p:cNvSpPr>
            <a:spLocks noChangeShapeType="1"/>
          </p:cNvSpPr>
          <p:nvPr/>
        </p:nvSpPr>
        <p:spPr bwMode="auto">
          <a:xfrm>
            <a:off x="5607050" y="4329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268"/>
          <p:cNvSpPr>
            <a:spLocks noChangeShapeType="1"/>
          </p:cNvSpPr>
          <p:nvPr/>
        </p:nvSpPr>
        <p:spPr bwMode="auto">
          <a:xfrm>
            <a:off x="5607050" y="4449763"/>
            <a:ext cx="0" cy="777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269"/>
          <p:cNvSpPr>
            <a:spLocks noChangeShapeType="1"/>
          </p:cNvSpPr>
          <p:nvPr/>
        </p:nvSpPr>
        <p:spPr bwMode="auto">
          <a:xfrm>
            <a:off x="5607050" y="45878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Line 270"/>
          <p:cNvSpPr>
            <a:spLocks noChangeShapeType="1"/>
          </p:cNvSpPr>
          <p:nvPr/>
        </p:nvSpPr>
        <p:spPr bwMode="auto">
          <a:xfrm>
            <a:off x="5607050" y="4724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4" name="Line 271"/>
          <p:cNvSpPr>
            <a:spLocks noChangeShapeType="1"/>
          </p:cNvSpPr>
          <p:nvPr/>
        </p:nvSpPr>
        <p:spPr bwMode="auto">
          <a:xfrm>
            <a:off x="5607050" y="48625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5" name="Line 272"/>
          <p:cNvSpPr>
            <a:spLocks noChangeShapeType="1"/>
          </p:cNvSpPr>
          <p:nvPr/>
        </p:nvSpPr>
        <p:spPr bwMode="auto">
          <a:xfrm>
            <a:off x="5607050" y="4999038"/>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6" name="Line 273"/>
          <p:cNvSpPr>
            <a:spLocks noChangeShapeType="1"/>
          </p:cNvSpPr>
          <p:nvPr/>
        </p:nvSpPr>
        <p:spPr bwMode="auto">
          <a:xfrm>
            <a:off x="5607050" y="51212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7" name="Line 274"/>
          <p:cNvSpPr>
            <a:spLocks noChangeShapeType="1"/>
          </p:cNvSpPr>
          <p:nvPr/>
        </p:nvSpPr>
        <p:spPr bwMode="auto">
          <a:xfrm>
            <a:off x="5607050" y="52578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8" name="Line 275"/>
          <p:cNvSpPr>
            <a:spLocks noChangeShapeType="1"/>
          </p:cNvSpPr>
          <p:nvPr/>
        </p:nvSpPr>
        <p:spPr bwMode="auto">
          <a:xfrm>
            <a:off x="5607050" y="53959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9" name="Line 276"/>
          <p:cNvSpPr>
            <a:spLocks noChangeShapeType="1"/>
          </p:cNvSpPr>
          <p:nvPr/>
        </p:nvSpPr>
        <p:spPr bwMode="auto">
          <a:xfrm>
            <a:off x="5911850" y="41910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0" name="Line 277"/>
          <p:cNvSpPr>
            <a:spLocks noChangeShapeType="1"/>
          </p:cNvSpPr>
          <p:nvPr/>
        </p:nvSpPr>
        <p:spPr bwMode="auto">
          <a:xfrm>
            <a:off x="5911850" y="4329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1" name="Line 278"/>
          <p:cNvSpPr>
            <a:spLocks noChangeShapeType="1"/>
          </p:cNvSpPr>
          <p:nvPr/>
        </p:nvSpPr>
        <p:spPr bwMode="auto">
          <a:xfrm>
            <a:off x="5911850" y="4465638"/>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2" name="Line 279"/>
          <p:cNvSpPr>
            <a:spLocks noChangeShapeType="1"/>
          </p:cNvSpPr>
          <p:nvPr/>
        </p:nvSpPr>
        <p:spPr bwMode="auto">
          <a:xfrm>
            <a:off x="5911850" y="46037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3" name="Line 280"/>
          <p:cNvSpPr>
            <a:spLocks noChangeShapeType="1"/>
          </p:cNvSpPr>
          <p:nvPr/>
        </p:nvSpPr>
        <p:spPr bwMode="auto">
          <a:xfrm>
            <a:off x="5911850" y="47244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4" name="Line 281"/>
          <p:cNvSpPr>
            <a:spLocks noChangeShapeType="1"/>
          </p:cNvSpPr>
          <p:nvPr/>
        </p:nvSpPr>
        <p:spPr bwMode="auto">
          <a:xfrm>
            <a:off x="5911850" y="48625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5" name="Line 282"/>
          <p:cNvSpPr>
            <a:spLocks noChangeShapeType="1"/>
          </p:cNvSpPr>
          <p:nvPr/>
        </p:nvSpPr>
        <p:spPr bwMode="auto">
          <a:xfrm>
            <a:off x="5911850" y="4999038"/>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6" name="Line 283"/>
          <p:cNvSpPr>
            <a:spLocks noChangeShapeType="1"/>
          </p:cNvSpPr>
          <p:nvPr/>
        </p:nvSpPr>
        <p:spPr bwMode="auto">
          <a:xfrm>
            <a:off x="5911850" y="51371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7" name="Line 284"/>
          <p:cNvSpPr>
            <a:spLocks noChangeShapeType="1"/>
          </p:cNvSpPr>
          <p:nvPr/>
        </p:nvSpPr>
        <p:spPr bwMode="auto">
          <a:xfrm>
            <a:off x="5911850" y="52736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8" name="Line 285"/>
          <p:cNvSpPr>
            <a:spLocks noChangeShapeType="1"/>
          </p:cNvSpPr>
          <p:nvPr/>
        </p:nvSpPr>
        <p:spPr bwMode="auto">
          <a:xfrm>
            <a:off x="5911850" y="53959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9" name="Line 286"/>
          <p:cNvSpPr>
            <a:spLocks noChangeShapeType="1"/>
          </p:cNvSpPr>
          <p:nvPr/>
        </p:nvSpPr>
        <p:spPr bwMode="auto">
          <a:xfrm>
            <a:off x="6216650" y="41910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0" name="Line 287"/>
          <p:cNvSpPr>
            <a:spLocks noChangeShapeType="1"/>
          </p:cNvSpPr>
          <p:nvPr/>
        </p:nvSpPr>
        <p:spPr bwMode="auto">
          <a:xfrm>
            <a:off x="6216650" y="43132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1" name="Line 288"/>
          <p:cNvSpPr>
            <a:spLocks noChangeShapeType="1"/>
          </p:cNvSpPr>
          <p:nvPr/>
        </p:nvSpPr>
        <p:spPr bwMode="auto">
          <a:xfrm>
            <a:off x="6216650" y="4449763"/>
            <a:ext cx="0" cy="777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2" name="Line 289"/>
          <p:cNvSpPr>
            <a:spLocks noChangeShapeType="1"/>
          </p:cNvSpPr>
          <p:nvPr/>
        </p:nvSpPr>
        <p:spPr bwMode="auto">
          <a:xfrm>
            <a:off x="6216650" y="4587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3" name="Line 290"/>
          <p:cNvSpPr>
            <a:spLocks noChangeShapeType="1"/>
          </p:cNvSpPr>
          <p:nvPr/>
        </p:nvSpPr>
        <p:spPr bwMode="auto">
          <a:xfrm>
            <a:off x="6216650" y="47244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4" name="Line 291"/>
          <p:cNvSpPr>
            <a:spLocks noChangeShapeType="1"/>
          </p:cNvSpPr>
          <p:nvPr/>
        </p:nvSpPr>
        <p:spPr bwMode="auto">
          <a:xfrm>
            <a:off x="6216650" y="48625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5" name="Line 292"/>
          <p:cNvSpPr>
            <a:spLocks noChangeShapeType="1"/>
          </p:cNvSpPr>
          <p:nvPr/>
        </p:nvSpPr>
        <p:spPr bwMode="auto">
          <a:xfrm>
            <a:off x="6216650" y="498475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6" name="Line 293"/>
          <p:cNvSpPr>
            <a:spLocks noChangeShapeType="1"/>
          </p:cNvSpPr>
          <p:nvPr/>
        </p:nvSpPr>
        <p:spPr bwMode="auto">
          <a:xfrm>
            <a:off x="6216650" y="51212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7" name="Line 294"/>
          <p:cNvSpPr>
            <a:spLocks noChangeShapeType="1"/>
          </p:cNvSpPr>
          <p:nvPr/>
        </p:nvSpPr>
        <p:spPr bwMode="auto">
          <a:xfrm>
            <a:off x="6216650" y="52578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8" name="Line 295"/>
          <p:cNvSpPr>
            <a:spLocks noChangeShapeType="1"/>
          </p:cNvSpPr>
          <p:nvPr/>
        </p:nvSpPr>
        <p:spPr bwMode="auto">
          <a:xfrm>
            <a:off x="6216650" y="53959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9" name="Line 296"/>
          <p:cNvSpPr>
            <a:spLocks noChangeShapeType="1"/>
          </p:cNvSpPr>
          <p:nvPr/>
        </p:nvSpPr>
        <p:spPr bwMode="auto">
          <a:xfrm>
            <a:off x="6491288" y="41910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0" name="Line 297"/>
          <p:cNvSpPr>
            <a:spLocks noChangeShapeType="1"/>
          </p:cNvSpPr>
          <p:nvPr/>
        </p:nvSpPr>
        <p:spPr bwMode="auto">
          <a:xfrm>
            <a:off x="6491288" y="4329113"/>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1" name="Line 298"/>
          <p:cNvSpPr>
            <a:spLocks noChangeShapeType="1"/>
          </p:cNvSpPr>
          <p:nvPr/>
        </p:nvSpPr>
        <p:spPr bwMode="auto">
          <a:xfrm>
            <a:off x="6491288" y="4465638"/>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2" name="Line 299"/>
          <p:cNvSpPr>
            <a:spLocks noChangeShapeType="1"/>
          </p:cNvSpPr>
          <p:nvPr/>
        </p:nvSpPr>
        <p:spPr bwMode="auto">
          <a:xfrm>
            <a:off x="6491288" y="46037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3" name="Line 300"/>
          <p:cNvSpPr>
            <a:spLocks noChangeShapeType="1"/>
          </p:cNvSpPr>
          <p:nvPr/>
        </p:nvSpPr>
        <p:spPr bwMode="auto">
          <a:xfrm>
            <a:off x="6491288" y="472440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4" name="Line 301"/>
          <p:cNvSpPr>
            <a:spLocks noChangeShapeType="1"/>
          </p:cNvSpPr>
          <p:nvPr/>
        </p:nvSpPr>
        <p:spPr bwMode="auto">
          <a:xfrm>
            <a:off x="6491288" y="48625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5" name="Line 302"/>
          <p:cNvSpPr>
            <a:spLocks noChangeShapeType="1"/>
          </p:cNvSpPr>
          <p:nvPr/>
        </p:nvSpPr>
        <p:spPr bwMode="auto">
          <a:xfrm>
            <a:off x="6491288" y="4999038"/>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6" name="Line 303"/>
          <p:cNvSpPr>
            <a:spLocks noChangeShapeType="1"/>
          </p:cNvSpPr>
          <p:nvPr/>
        </p:nvSpPr>
        <p:spPr bwMode="auto">
          <a:xfrm>
            <a:off x="6491288" y="51371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7" name="Line 304"/>
          <p:cNvSpPr>
            <a:spLocks noChangeShapeType="1"/>
          </p:cNvSpPr>
          <p:nvPr/>
        </p:nvSpPr>
        <p:spPr bwMode="auto">
          <a:xfrm>
            <a:off x="6491288" y="52736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8" name="Line 305"/>
          <p:cNvSpPr>
            <a:spLocks noChangeShapeType="1"/>
          </p:cNvSpPr>
          <p:nvPr/>
        </p:nvSpPr>
        <p:spPr bwMode="auto">
          <a:xfrm>
            <a:off x="6491288" y="53959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9" name="Line 306"/>
          <p:cNvSpPr>
            <a:spLocks noChangeShapeType="1"/>
          </p:cNvSpPr>
          <p:nvPr/>
        </p:nvSpPr>
        <p:spPr bwMode="auto">
          <a:xfrm>
            <a:off x="6491288" y="5532438"/>
            <a:ext cx="0" cy="158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0" name="Line 307"/>
          <p:cNvSpPr>
            <a:spLocks noChangeShapeType="1"/>
          </p:cNvSpPr>
          <p:nvPr/>
        </p:nvSpPr>
        <p:spPr bwMode="auto">
          <a:xfrm>
            <a:off x="6491288" y="5532438"/>
            <a:ext cx="0" cy="158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1" name="Line 308"/>
          <p:cNvSpPr>
            <a:spLocks noChangeShapeType="1"/>
          </p:cNvSpPr>
          <p:nvPr/>
        </p:nvSpPr>
        <p:spPr bwMode="auto">
          <a:xfrm>
            <a:off x="6811963" y="42068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2" name="Line 309"/>
          <p:cNvSpPr>
            <a:spLocks noChangeShapeType="1"/>
          </p:cNvSpPr>
          <p:nvPr/>
        </p:nvSpPr>
        <p:spPr bwMode="auto">
          <a:xfrm>
            <a:off x="6811963" y="4329113"/>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3" name="Line 310"/>
          <p:cNvSpPr>
            <a:spLocks noChangeShapeType="1"/>
          </p:cNvSpPr>
          <p:nvPr/>
        </p:nvSpPr>
        <p:spPr bwMode="auto">
          <a:xfrm>
            <a:off x="6811963" y="44656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4" name="Line 311"/>
          <p:cNvSpPr>
            <a:spLocks noChangeShapeType="1"/>
          </p:cNvSpPr>
          <p:nvPr/>
        </p:nvSpPr>
        <p:spPr bwMode="auto">
          <a:xfrm>
            <a:off x="6811963" y="4603750"/>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5" name="Line 312"/>
          <p:cNvSpPr>
            <a:spLocks noChangeShapeType="1"/>
          </p:cNvSpPr>
          <p:nvPr/>
        </p:nvSpPr>
        <p:spPr bwMode="auto">
          <a:xfrm>
            <a:off x="6811963" y="4740275"/>
            <a:ext cx="0" cy="603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6" name="Line 313"/>
          <p:cNvSpPr>
            <a:spLocks noChangeShapeType="1"/>
          </p:cNvSpPr>
          <p:nvPr/>
        </p:nvSpPr>
        <p:spPr bwMode="auto">
          <a:xfrm>
            <a:off x="6811963" y="48768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7" name="Line 314"/>
          <p:cNvSpPr>
            <a:spLocks noChangeShapeType="1"/>
          </p:cNvSpPr>
          <p:nvPr/>
        </p:nvSpPr>
        <p:spPr bwMode="auto">
          <a:xfrm>
            <a:off x="6811963" y="4999038"/>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8" name="Line 315"/>
          <p:cNvSpPr>
            <a:spLocks noChangeShapeType="1"/>
          </p:cNvSpPr>
          <p:nvPr/>
        </p:nvSpPr>
        <p:spPr bwMode="auto">
          <a:xfrm>
            <a:off x="6811963" y="5137150"/>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9" name="Line 316"/>
          <p:cNvSpPr>
            <a:spLocks noChangeShapeType="1"/>
          </p:cNvSpPr>
          <p:nvPr/>
        </p:nvSpPr>
        <p:spPr bwMode="auto">
          <a:xfrm>
            <a:off x="6811963" y="5273675"/>
            <a:ext cx="0" cy="762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0" name="Line 317"/>
          <p:cNvSpPr>
            <a:spLocks noChangeShapeType="1"/>
          </p:cNvSpPr>
          <p:nvPr/>
        </p:nvSpPr>
        <p:spPr bwMode="auto">
          <a:xfrm>
            <a:off x="6811963" y="5410200"/>
            <a:ext cx="0" cy="619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2" name="Rectangle 319"/>
          <p:cNvSpPr>
            <a:spLocks noChangeArrowheads="1"/>
          </p:cNvSpPr>
          <p:nvPr/>
        </p:nvSpPr>
        <p:spPr bwMode="auto">
          <a:xfrm>
            <a:off x="2574925" y="3917950"/>
            <a:ext cx="62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Clock</a:t>
            </a:r>
            <a:endParaRPr kumimoji="0" lang="en-US" sz="1800" b="0" i="0" u="none" strike="noStrike" cap="none" normalizeH="0" baseline="0" smtClean="0">
              <a:ln>
                <a:noFill/>
              </a:ln>
              <a:solidFill>
                <a:schemeClr val="tx1"/>
              </a:solidFill>
              <a:effectLst/>
              <a:latin typeface="Arial" pitchFamily="34" charset="0"/>
            </a:endParaRPr>
          </a:p>
        </p:txBody>
      </p:sp>
      <p:sp>
        <p:nvSpPr>
          <p:cNvPr id="5203" name="Freeform 320"/>
          <p:cNvSpPr>
            <a:spLocks/>
          </p:cNvSpPr>
          <p:nvPr/>
        </p:nvSpPr>
        <p:spPr bwMode="auto">
          <a:xfrm>
            <a:off x="2484438" y="4938713"/>
            <a:ext cx="730250" cy="319088"/>
          </a:xfrm>
          <a:custGeom>
            <a:avLst/>
            <a:gdLst>
              <a:gd name="T0" fmla="*/ 9 w 48"/>
              <a:gd name="T1" fmla="*/ 0 h 21"/>
              <a:gd name="T2" fmla="*/ 39 w 48"/>
              <a:gd name="T3" fmla="*/ 0 h 21"/>
              <a:gd name="T4" fmla="*/ 48 w 48"/>
              <a:gd name="T5" fmla="*/ 9 h 21"/>
              <a:gd name="T6" fmla="*/ 48 w 48"/>
              <a:gd name="T7" fmla="*/ 12 h 21"/>
              <a:gd name="T8" fmla="*/ 39 w 48"/>
              <a:gd name="T9" fmla="*/ 21 h 21"/>
              <a:gd name="T10" fmla="*/ 9 w 48"/>
              <a:gd name="T11" fmla="*/ 21 h 21"/>
              <a:gd name="T12" fmla="*/ 0 w 48"/>
              <a:gd name="T13" fmla="*/ 12 h 21"/>
              <a:gd name="T14" fmla="*/ 0 w 48"/>
              <a:gd name="T15" fmla="*/ 9 h 21"/>
              <a:gd name="T16" fmla="*/ 9 w 48"/>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1">
                <a:moveTo>
                  <a:pt x="9" y="0"/>
                </a:moveTo>
                <a:lnTo>
                  <a:pt x="39" y="0"/>
                </a:lnTo>
                <a:cubicBezTo>
                  <a:pt x="44" y="0"/>
                  <a:pt x="48" y="4"/>
                  <a:pt x="48" y="9"/>
                </a:cubicBezTo>
                <a:lnTo>
                  <a:pt x="48" y="12"/>
                </a:lnTo>
                <a:cubicBezTo>
                  <a:pt x="48" y="17"/>
                  <a:pt x="44" y="21"/>
                  <a:pt x="39" y="21"/>
                </a:cubicBezTo>
                <a:lnTo>
                  <a:pt x="9" y="21"/>
                </a:lnTo>
                <a:cubicBezTo>
                  <a:pt x="4" y="21"/>
                  <a:pt x="0" y="17"/>
                  <a:pt x="0" y="12"/>
                </a:cubicBezTo>
                <a:lnTo>
                  <a:pt x="0" y="9"/>
                </a:lnTo>
                <a:cubicBezTo>
                  <a:pt x="0" y="4"/>
                  <a:pt x="4" y="0"/>
                  <a:pt x="9"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4" name="Rectangle 321"/>
          <p:cNvSpPr>
            <a:spLocks noChangeArrowheads="1"/>
          </p:cNvSpPr>
          <p:nvPr/>
        </p:nvSpPr>
        <p:spPr bwMode="auto">
          <a:xfrm>
            <a:off x="2620963" y="4984750"/>
            <a:ext cx="54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5205" name="Oval 322"/>
          <p:cNvSpPr>
            <a:spLocks noChangeArrowheads="1"/>
          </p:cNvSpPr>
          <p:nvPr/>
        </p:nvSpPr>
        <p:spPr bwMode="auto">
          <a:xfrm>
            <a:off x="3779838" y="4449763"/>
            <a:ext cx="242888"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6" name="Rectangle 323"/>
          <p:cNvSpPr>
            <a:spLocks noChangeArrowheads="1"/>
          </p:cNvSpPr>
          <p:nvPr/>
        </p:nvSpPr>
        <p:spPr bwMode="auto">
          <a:xfrm>
            <a:off x="3856038" y="4481513"/>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5207" name="Oval 324"/>
          <p:cNvSpPr>
            <a:spLocks noChangeArrowheads="1"/>
          </p:cNvSpPr>
          <p:nvPr/>
        </p:nvSpPr>
        <p:spPr bwMode="auto">
          <a:xfrm>
            <a:off x="3475038" y="4449763"/>
            <a:ext cx="228600" cy="23018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8" name="Rectangle 325"/>
          <p:cNvSpPr>
            <a:spLocks noChangeArrowheads="1"/>
          </p:cNvSpPr>
          <p:nvPr/>
        </p:nvSpPr>
        <p:spPr bwMode="auto">
          <a:xfrm>
            <a:off x="3551238" y="4465638"/>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209" name="Oval 326"/>
          <p:cNvSpPr>
            <a:spLocks noChangeArrowheads="1"/>
          </p:cNvSpPr>
          <p:nvPr/>
        </p:nvSpPr>
        <p:spPr bwMode="auto">
          <a:xfrm>
            <a:off x="4084638" y="4449763"/>
            <a:ext cx="242888"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0" name="Rectangle 327"/>
          <p:cNvSpPr>
            <a:spLocks noChangeArrowheads="1"/>
          </p:cNvSpPr>
          <p:nvPr/>
        </p:nvSpPr>
        <p:spPr bwMode="auto">
          <a:xfrm>
            <a:off x="4160838" y="4481513"/>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11" name="Oval 328"/>
          <p:cNvSpPr>
            <a:spLocks noChangeArrowheads="1"/>
          </p:cNvSpPr>
          <p:nvPr/>
        </p:nvSpPr>
        <p:spPr bwMode="auto">
          <a:xfrm>
            <a:off x="4389438" y="4449763"/>
            <a:ext cx="242888"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2" name="Rectangle 329"/>
          <p:cNvSpPr>
            <a:spLocks noChangeArrowheads="1"/>
          </p:cNvSpPr>
          <p:nvPr/>
        </p:nvSpPr>
        <p:spPr bwMode="auto">
          <a:xfrm>
            <a:off x="4464050" y="4481513"/>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13" name="Oval 330"/>
          <p:cNvSpPr>
            <a:spLocks noChangeArrowheads="1"/>
          </p:cNvSpPr>
          <p:nvPr/>
        </p:nvSpPr>
        <p:spPr bwMode="auto">
          <a:xfrm>
            <a:off x="4708525" y="4449763"/>
            <a:ext cx="228600" cy="23018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4" name="Rectangle 331"/>
          <p:cNvSpPr>
            <a:spLocks noChangeArrowheads="1"/>
          </p:cNvSpPr>
          <p:nvPr/>
        </p:nvSpPr>
        <p:spPr bwMode="auto">
          <a:xfrm>
            <a:off x="4784725" y="4465638"/>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215" name="Oval 332"/>
          <p:cNvSpPr>
            <a:spLocks noChangeArrowheads="1"/>
          </p:cNvSpPr>
          <p:nvPr/>
        </p:nvSpPr>
        <p:spPr bwMode="auto">
          <a:xfrm>
            <a:off x="5013325" y="4449763"/>
            <a:ext cx="244475"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6" name="Rectangle 333"/>
          <p:cNvSpPr>
            <a:spLocks noChangeArrowheads="1"/>
          </p:cNvSpPr>
          <p:nvPr/>
        </p:nvSpPr>
        <p:spPr bwMode="auto">
          <a:xfrm>
            <a:off x="5089525" y="4481513"/>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17" name="Oval 334"/>
          <p:cNvSpPr>
            <a:spLocks noChangeArrowheads="1"/>
          </p:cNvSpPr>
          <p:nvPr/>
        </p:nvSpPr>
        <p:spPr bwMode="auto">
          <a:xfrm>
            <a:off x="5318125" y="4449763"/>
            <a:ext cx="228600" cy="23018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8" name="Rectangle 335"/>
          <p:cNvSpPr>
            <a:spLocks noChangeArrowheads="1"/>
          </p:cNvSpPr>
          <p:nvPr/>
        </p:nvSpPr>
        <p:spPr bwMode="auto">
          <a:xfrm>
            <a:off x="5394325" y="4465638"/>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219" name="Oval 336"/>
          <p:cNvSpPr>
            <a:spLocks noChangeArrowheads="1"/>
          </p:cNvSpPr>
          <p:nvPr/>
        </p:nvSpPr>
        <p:spPr bwMode="auto">
          <a:xfrm>
            <a:off x="5638800" y="4449763"/>
            <a:ext cx="242888" cy="2143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0" name="Rectangle 337"/>
          <p:cNvSpPr>
            <a:spLocks noChangeArrowheads="1"/>
          </p:cNvSpPr>
          <p:nvPr/>
        </p:nvSpPr>
        <p:spPr bwMode="auto">
          <a:xfrm>
            <a:off x="5699125" y="4481513"/>
            <a:ext cx="152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21" name="Oval 338"/>
          <p:cNvSpPr>
            <a:spLocks noChangeArrowheads="1"/>
          </p:cNvSpPr>
          <p:nvPr/>
        </p:nvSpPr>
        <p:spPr bwMode="auto">
          <a:xfrm>
            <a:off x="5957888" y="4449763"/>
            <a:ext cx="212725" cy="23018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2" name="Rectangle 339"/>
          <p:cNvSpPr>
            <a:spLocks noChangeArrowheads="1"/>
          </p:cNvSpPr>
          <p:nvPr/>
        </p:nvSpPr>
        <p:spPr bwMode="auto">
          <a:xfrm>
            <a:off x="6018213" y="4465638"/>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223" name="Oval 340"/>
          <p:cNvSpPr>
            <a:spLocks noChangeArrowheads="1"/>
          </p:cNvSpPr>
          <p:nvPr/>
        </p:nvSpPr>
        <p:spPr bwMode="auto">
          <a:xfrm>
            <a:off x="6246813" y="4449763"/>
            <a:ext cx="228600" cy="23018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4" name="Rectangle 341"/>
          <p:cNvSpPr>
            <a:spLocks noChangeArrowheads="1"/>
          </p:cNvSpPr>
          <p:nvPr/>
        </p:nvSpPr>
        <p:spPr bwMode="auto">
          <a:xfrm>
            <a:off x="6323013" y="4465638"/>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225" name="Oval 342"/>
          <p:cNvSpPr>
            <a:spLocks noChangeArrowheads="1"/>
          </p:cNvSpPr>
          <p:nvPr/>
        </p:nvSpPr>
        <p:spPr bwMode="auto">
          <a:xfrm>
            <a:off x="6537325" y="4449763"/>
            <a:ext cx="228600" cy="23018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6" name="Rectangle 343"/>
          <p:cNvSpPr>
            <a:spLocks noChangeArrowheads="1"/>
          </p:cNvSpPr>
          <p:nvPr/>
        </p:nvSpPr>
        <p:spPr bwMode="auto">
          <a:xfrm>
            <a:off x="6613525" y="4465638"/>
            <a:ext cx="182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227" name="Rectangle 344"/>
          <p:cNvSpPr>
            <a:spLocks noChangeArrowheads="1"/>
          </p:cNvSpPr>
          <p:nvPr/>
        </p:nvSpPr>
        <p:spPr bwMode="auto">
          <a:xfrm>
            <a:off x="4357688" y="5594350"/>
            <a:ext cx="2178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(b) Active low </a:t>
            </a:r>
            <a:r>
              <a:rPr kumimoji="0" lang="en-US" sz="1600" b="0" i="0" u="none" strike="noStrike" cap="none" normalizeH="0" baseline="0" dirty="0" err="1" smtClean="0">
                <a:ln>
                  <a:noFill/>
                </a:ln>
                <a:solidFill>
                  <a:srgbClr val="24282B"/>
                </a:solidFill>
                <a:effectLst/>
                <a:latin typeface="Arial" pitchFamily="34" charset="0"/>
              </a:rPr>
              <a:t>signalling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5228" name="Freeform 345"/>
          <p:cNvSpPr>
            <a:spLocks/>
          </p:cNvSpPr>
          <p:nvPr/>
        </p:nvSpPr>
        <p:spPr bwMode="auto">
          <a:xfrm>
            <a:off x="3290888" y="3825875"/>
            <a:ext cx="138113" cy="304800"/>
          </a:xfrm>
          <a:custGeom>
            <a:avLst/>
            <a:gdLst>
              <a:gd name="T0" fmla="*/ 0 w 9"/>
              <a:gd name="T1" fmla="*/ 0 h 20"/>
              <a:gd name="T2" fmla="*/ 9 w 9"/>
              <a:gd name="T3" fmla="*/ 0 h 20"/>
              <a:gd name="T4" fmla="*/ 9 w 9"/>
              <a:gd name="T5" fmla="*/ 20 h 20"/>
            </a:gdLst>
            <a:ahLst/>
            <a:cxnLst>
              <a:cxn ang="0">
                <a:pos x="T0" y="T1"/>
              </a:cxn>
              <a:cxn ang="0">
                <a:pos x="T2" y="T3"/>
              </a:cxn>
              <a:cxn ang="0">
                <a:pos x="T4" y="T5"/>
              </a:cxn>
            </a:cxnLst>
            <a:rect l="0" t="0" r="r" b="b"/>
            <a:pathLst>
              <a:path w="9" h="20">
                <a:moveTo>
                  <a:pt x="0" y="0"/>
                </a:moveTo>
                <a:lnTo>
                  <a:pt x="9" y="0"/>
                </a:lnTo>
                <a:lnTo>
                  <a:pt x="9"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9" name="Freeform 346"/>
          <p:cNvSpPr>
            <a:spLocks/>
          </p:cNvSpPr>
          <p:nvPr/>
        </p:nvSpPr>
        <p:spPr bwMode="auto">
          <a:xfrm>
            <a:off x="3430988" y="3810000"/>
            <a:ext cx="1647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0" name="Freeform 347"/>
          <p:cNvSpPr>
            <a:spLocks/>
          </p:cNvSpPr>
          <p:nvPr/>
        </p:nvSpPr>
        <p:spPr bwMode="auto">
          <a:xfrm>
            <a:off x="3595688" y="3810000"/>
            <a:ext cx="152400" cy="320675"/>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1" name="Freeform 348"/>
          <p:cNvSpPr>
            <a:spLocks/>
          </p:cNvSpPr>
          <p:nvPr/>
        </p:nvSpPr>
        <p:spPr bwMode="auto">
          <a:xfrm>
            <a:off x="3748088" y="3810000"/>
            <a:ext cx="1524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2" name="Freeform 349"/>
          <p:cNvSpPr>
            <a:spLocks/>
          </p:cNvSpPr>
          <p:nvPr/>
        </p:nvSpPr>
        <p:spPr bwMode="auto">
          <a:xfrm>
            <a:off x="3900488" y="3810000"/>
            <a:ext cx="152400" cy="320675"/>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3" name="Freeform 350"/>
          <p:cNvSpPr>
            <a:spLocks/>
          </p:cNvSpPr>
          <p:nvPr/>
        </p:nvSpPr>
        <p:spPr bwMode="auto">
          <a:xfrm>
            <a:off x="4052888" y="3810000"/>
            <a:ext cx="1524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4" name="Freeform 351"/>
          <p:cNvSpPr>
            <a:spLocks/>
          </p:cNvSpPr>
          <p:nvPr/>
        </p:nvSpPr>
        <p:spPr bwMode="auto">
          <a:xfrm>
            <a:off x="4205288" y="3810000"/>
            <a:ext cx="152400" cy="320675"/>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5" name="Freeform 352"/>
          <p:cNvSpPr>
            <a:spLocks/>
          </p:cNvSpPr>
          <p:nvPr/>
        </p:nvSpPr>
        <p:spPr bwMode="auto">
          <a:xfrm>
            <a:off x="4357688" y="3812649"/>
            <a:ext cx="152400" cy="302151"/>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6" name="Freeform 353"/>
          <p:cNvSpPr>
            <a:spLocks/>
          </p:cNvSpPr>
          <p:nvPr/>
        </p:nvSpPr>
        <p:spPr bwMode="auto">
          <a:xfrm>
            <a:off x="4510088" y="3810000"/>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7" name="Freeform 354"/>
          <p:cNvSpPr>
            <a:spLocks/>
          </p:cNvSpPr>
          <p:nvPr/>
        </p:nvSpPr>
        <p:spPr bwMode="auto">
          <a:xfrm>
            <a:off x="4662488" y="3810000"/>
            <a:ext cx="1524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8" name="Freeform 355"/>
          <p:cNvSpPr>
            <a:spLocks/>
          </p:cNvSpPr>
          <p:nvPr/>
        </p:nvSpPr>
        <p:spPr bwMode="auto">
          <a:xfrm>
            <a:off x="4814888" y="3810000"/>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9" name="Freeform 356"/>
          <p:cNvSpPr>
            <a:spLocks/>
          </p:cNvSpPr>
          <p:nvPr/>
        </p:nvSpPr>
        <p:spPr bwMode="auto">
          <a:xfrm>
            <a:off x="4967288" y="3810000"/>
            <a:ext cx="152400"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0" name="Freeform 357"/>
          <p:cNvSpPr>
            <a:spLocks/>
          </p:cNvSpPr>
          <p:nvPr/>
        </p:nvSpPr>
        <p:spPr bwMode="auto">
          <a:xfrm>
            <a:off x="5120641" y="3810000"/>
            <a:ext cx="166976" cy="304800"/>
          </a:xfrm>
          <a:custGeom>
            <a:avLst/>
            <a:gdLst>
              <a:gd name="T0" fmla="*/ 0 w 9"/>
              <a:gd name="T1" fmla="*/ 0 h 20"/>
              <a:gd name="T2" fmla="*/ 9 w 9"/>
              <a:gd name="T3" fmla="*/ 0 h 20"/>
              <a:gd name="T4" fmla="*/ 9 w 9"/>
              <a:gd name="T5" fmla="*/ 20 h 20"/>
            </a:gdLst>
            <a:ahLst/>
            <a:cxnLst>
              <a:cxn ang="0">
                <a:pos x="T0" y="T1"/>
              </a:cxn>
              <a:cxn ang="0">
                <a:pos x="T2" y="T3"/>
              </a:cxn>
              <a:cxn ang="0">
                <a:pos x="T4" y="T5"/>
              </a:cxn>
            </a:cxnLst>
            <a:rect l="0" t="0" r="r" b="b"/>
            <a:pathLst>
              <a:path w="9" h="20">
                <a:moveTo>
                  <a:pt x="0" y="0"/>
                </a:moveTo>
                <a:lnTo>
                  <a:pt x="9" y="0"/>
                </a:lnTo>
                <a:lnTo>
                  <a:pt x="9"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1" name="Freeform 358"/>
          <p:cNvSpPr>
            <a:spLocks/>
          </p:cNvSpPr>
          <p:nvPr/>
        </p:nvSpPr>
        <p:spPr bwMode="auto">
          <a:xfrm>
            <a:off x="5287963" y="3828553"/>
            <a:ext cx="136525" cy="286247"/>
          </a:xfrm>
          <a:custGeom>
            <a:avLst/>
            <a:gdLst>
              <a:gd name="T0" fmla="*/ 0 w 9"/>
              <a:gd name="T1" fmla="*/ 21 h 21"/>
              <a:gd name="T2" fmla="*/ 9 w 9"/>
              <a:gd name="T3" fmla="*/ 21 h 21"/>
              <a:gd name="T4" fmla="*/ 9 w 9"/>
              <a:gd name="T5" fmla="*/ 0 h 21"/>
            </a:gdLst>
            <a:ahLst/>
            <a:cxnLst>
              <a:cxn ang="0">
                <a:pos x="T0" y="T1"/>
              </a:cxn>
              <a:cxn ang="0">
                <a:pos x="T2" y="T3"/>
              </a:cxn>
              <a:cxn ang="0">
                <a:pos x="T4" y="T5"/>
              </a:cxn>
            </a:cxnLst>
            <a:rect l="0" t="0" r="r" b="b"/>
            <a:pathLst>
              <a:path w="9" h="21">
                <a:moveTo>
                  <a:pt x="0" y="21"/>
                </a:moveTo>
                <a:lnTo>
                  <a:pt x="9" y="21"/>
                </a:lnTo>
                <a:lnTo>
                  <a:pt x="9"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2" name="Freeform 359"/>
          <p:cNvSpPr>
            <a:spLocks/>
          </p:cNvSpPr>
          <p:nvPr/>
        </p:nvSpPr>
        <p:spPr bwMode="auto">
          <a:xfrm>
            <a:off x="5422790" y="3825875"/>
            <a:ext cx="169973" cy="308803"/>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3" name="Freeform 360"/>
          <p:cNvSpPr>
            <a:spLocks/>
          </p:cNvSpPr>
          <p:nvPr/>
        </p:nvSpPr>
        <p:spPr bwMode="auto">
          <a:xfrm>
            <a:off x="5592763" y="3825875"/>
            <a:ext cx="144103"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4" name="Freeform 361"/>
          <p:cNvSpPr>
            <a:spLocks/>
          </p:cNvSpPr>
          <p:nvPr/>
        </p:nvSpPr>
        <p:spPr bwMode="auto">
          <a:xfrm>
            <a:off x="5740842" y="3825875"/>
            <a:ext cx="140846" cy="304828"/>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5" name="Freeform 362"/>
          <p:cNvSpPr>
            <a:spLocks/>
          </p:cNvSpPr>
          <p:nvPr/>
        </p:nvSpPr>
        <p:spPr bwMode="auto">
          <a:xfrm>
            <a:off x="5883965" y="3840479"/>
            <a:ext cx="165998" cy="290195"/>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6" name="Freeform 363"/>
          <p:cNvSpPr>
            <a:spLocks/>
          </p:cNvSpPr>
          <p:nvPr/>
        </p:nvSpPr>
        <p:spPr bwMode="auto">
          <a:xfrm>
            <a:off x="6049962" y="3840163"/>
            <a:ext cx="163981"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7" name="Freeform 364"/>
          <p:cNvSpPr>
            <a:spLocks/>
          </p:cNvSpPr>
          <p:nvPr/>
        </p:nvSpPr>
        <p:spPr bwMode="auto">
          <a:xfrm>
            <a:off x="6217920" y="3840163"/>
            <a:ext cx="120968" cy="3048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8" name="Freeform 365"/>
          <p:cNvSpPr>
            <a:spLocks/>
          </p:cNvSpPr>
          <p:nvPr/>
        </p:nvSpPr>
        <p:spPr bwMode="auto">
          <a:xfrm>
            <a:off x="6338888" y="3840164"/>
            <a:ext cx="152400" cy="306442"/>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9" name="Freeform 366"/>
          <p:cNvSpPr>
            <a:spLocks/>
          </p:cNvSpPr>
          <p:nvPr/>
        </p:nvSpPr>
        <p:spPr bwMode="auto">
          <a:xfrm>
            <a:off x="6492241" y="3840163"/>
            <a:ext cx="166976" cy="304800"/>
          </a:xfrm>
          <a:custGeom>
            <a:avLst/>
            <a:gdLst>
              <a:gd name="T0" fmla="*/ 0 w 9"/>
              <a:gd name="T1" fmla="*/ 20 h 20"/>
              <a:gd name="T2" fmla="*/ 9 w 9"/>
              <a:gd name="T3" fmla="*/ 20 h 20"/>
              <a:gd name="T4" fmla="*/ 9 w 9"/>
              <a:gd name="T5" fmla="*/ 0 h 20"/>
            </a:gdLst>
            <a:ahLst/>
            <a:cxnLst>
              <a:cxn ang="0">
                <a:pos x="T0" y="T1"/>
              </a:cxn>
              <a:cxn ang="0">
                <a:pos x="T2" y="T3"/>
              </a:cxn>
              <a:cxn ang="0">
                <a:pos x="T4" y="T5"/>
              </a:cxn>
            </a:cxnLst>
            <a:rect l="0" t="0" r="r" b="b"/>
            <a:pathLst>
              <a:path w="9" h="20">
                <a:moveTo>
                  <a:pt x="0" y="20"/>
                </a:moveTo>
                <a:lnTo>
                  <a:pt x="9" y="20"/>
                </a:lnTo>
                <a:lnTo>
                  <a:pt x="9"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0" name="Freeform 367"/>
          <p:cNvSpPr>
            <a:spLocks/>
          </p:cNvSpPr>
          <p:nvPr/>
        </p:nvSpPr>
        <p:spPr bwMode="auto">
          <a:xfrm>
            <a:off x="6659563" y="3840163"/>
            <a:ext cx="152400" cy="3048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 name="Straight Connector 3"/>
          <p:cNvCxnSpPr>
            <a:endCxn id="5270" idx="0"/>
          </p:cNvCxnSpPr>
          <p:nvPr/>
        </p:nvCxnSpPr>
        <p:spPr>
          <a:xfrm>
            <a:off x="3429000" y="2941638"/>
            <a:ext cx="319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5268" idx="0"/>
          </p:cNvCxnSpPr>
          <p:nvPr/>
        </p:nvCxnSpPr>
        <p:spPr>
          <a:xfrm flipV="1">
            <a:off x="3748088" y="2667000"/>
            <a:ext cx="0" cy="274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51" name="Straight Connector 5450"/>
          <p:cNvCxnSpPr>
            <a:endCxn id="5278" idx="0"/>
          </p:cNvCxnSpPr>
          <p:nvPr/>
        </p:nvCxnSpPr>
        <p:spPr>
          <a:xfrm>
            <a:off x="3748088" y="2667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53" name="Straight Connector 5452"/>
          <p:cNvCxnSpPr>
            <a:stCxn id="5278" idx="0"/>
            <a:endCxn id="5298" idx="0"/>
          </p:cNvCxnSpPr>
          <p:nvPr/>
        </p:nvCxnSpPr>
        <p:spPr>
          <a:xfrm>
            <a:off x="4052888" y="2667000"/>
            <a:ext cx="625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55" name="Straight Connector 5454"/>
          <p:cNvCxnSpPr>
            <a:stCxn id="5298" idx="0"/>
            <a:endCxn id="5300" idx="0"/>
          </p:cNvCxnSpPr>
          <p:nvPr/>
        </p:nvCxnSpPr>
        <p:spPr>
          <a:xfrm>
            <a:off x="4678363" y="2667000"/>
            <a:ext cx="0" cy="274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60" name="Straight Connector 5459"/>
          <p:cNvCxnSpPr>
            <a:stCxn id="5300" idx="0"/>
          </p:cNvCxnSpPr>
          <p:nvPr/>
        </p:nvCxnSpPr>
        <p:spPr>
          <a:xfrm flipV="1">
            <a:off x="4678363" y="2940050"/>
            <a:ext cx="28995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63" name="Straight Connector 5462"/>
          <p:cNvCxnSpPr>
            <a:stCxn id="5308" idx="0"/>
            <a:endCxn id="5318" idx="0"/>
          </p:cNvCxnSpPr>
          <p:nvPr/>
        </p:nvCxnSpPr>
        <p:spPr>
          <a:xfrm>
            <a:off x="4967288" y="2667000"/>
            <a:ext cx="320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65" name="Straight Connector 5464"/>
          <p:cNvCxnSpPr>
            <a:stCxn id="5318" idx="0"/>
            <a:endCxn id="5320" idx="0"/>
          </p:cNvCxnSpPr>
          <p:nvPr/>
        </p:nvCxnSpPr>
        <p:spPr>
          <a:xfrm>
            <a:off x="5287963" y="2667000"/>
            <a:ext cx="0" cy="274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67" name="Straight Connector 5466"/>
          <p:cNvCxnSpPr>
            <a:stCxn id="5320" idx="0"/>
            <a:endCxn id="5330" idx="0"/>
          </p:cNvCxnSpPr>
          <p:nvPr/>
        </p:nvCxnSpPr>
        <p:spPr>
          <a:xfrm>
            <a:off x="5287963" y="294163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69" name="Straight Connector 5468"/>
          <p:cNvCxnSpPr/>
          <p:nvPr/>
        </p:nvCxnSpPr>
        <p:spPr>
          <a:xfrm flipH="1" flipV="1">
            <a:off x="5597139" y="2651125"/>
            <a:ext cx="1" cy="29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72" name="Straight Connector 5471"/>
          <p:cNvCxnSpPr/>
          <p:nvPr/>
        </p:nvCxnSpPr>
        <p:spPr>
          <a:xfrm>
            <a:off x="5591177" y="2651125"/>
            <a:ext cx="3063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75" name="Straight Connector 5474"/>
          <p:cNvCxnSpPr/>
          <p:nvPr/>
        </p:nvCxnSpPr>
        <p:spPr>
          <a:xfrm>
            <a:off x="5897563" y="2651125"/>
            <a:ext cx="0"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78" name="Straight Connector 5477"/>
          <p:cNvCxnSpPr/>
          <p:nvPr/>
        </p:nvCxnSpPr>
        <p:spPr>
          <a:xfrm>
            <a:off x="5898595" y="2925763"/>
            <a:ext cx="946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83" name="Straight Connector 5482"/>
          <p:cNvCxnSpPr>
            <a:stCxn id="5308" idx="0"/>
          </p:cNvCxnSpPr>
          <p:nvPr/>
        </p:nvCxnSpPr>
        <p:spPr>
          <a:xfrm flipH="1">
            <a:off x="4962913" y="2667000"/>
            <a:ext cx="4375" cy="277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95" name="Straight Connector 5494"/>
          <p:cNvCxnSpPr/>
          <p:nvPr/>
        </p:nvCxnSpPr>
        <p:spPr>
          <a:xfrm>
            <a:off x="3429000" y="4984750"/>
            <a:ext cx="319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97" name="Straight Connector 5496"/>
          <p:cNvCxnSpPr>
            <a:stCxn id="5442" idx="0"/>
            <a:endCxn id="5444" idx="1"/>
          </p:cNvCxnSpPr>
          <p:nvPr/>
        </p:nvCxnSpPr>
        <p:spPr>
          <a:xfrm>
            <a:off x="3748088" y="4984750"/>
            <a:ext cx="1" cy="334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99" name="Straight Connector 5498"/>
          <p:cNvCxnSpPr/>
          <p:nvPr/>
        </p:nvCxnSpPr>
        <p:spPr>
          <a:xfrm>
            <a:off x="3748088" y="5334000"/>
            <a:ext cx="930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01" name="Straight Connector 5500"/>
          <p:cNvCxnSpPr>
            <a:endCxn id="5120" idx="0"/>
          </p:cNvCxnSpPr>
          <p:nvPr/>
        </p:nvCxnSpPr>
        <p:spPr>
          <a:xfrm flipH="1" flipV="1">
            <a:off x="4678363" y="4984750"/>
            <a:ext cx="6349" cy="339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5120" idx="0"/>
            <a:endCxn id="5133" idx="0"/>
          </p:cNvCxnSpPr>
          <p:nvPr/>
        </p:nvCxnSpPr>
        <p:spPr>
          <a:xfrm>
            <a:off x="4678363" y="4984750"/>
            <a:ext cx="288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5133" idx="0"/>
          </p:cNvCxnSpPr>
          <p:nvPr/>
        </p:nvCxnSpPr>
        <p:spPr>
          <a:xfrm flipH="1">
            <a:off x="4962913" y="4984750"/>
            <a:ext cx="4375"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4962913" y="5334000"/>
            <a:ext cx="32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2" name="Straight Connector 391"/>
          <p:cNvCxnSpPr>
            <a:endCxn id="5143" idx="0"/>
          </p:cNvCxnSpPr>
          <p:nvPr/>
        </p:nvCxnSpPr>
        <p:spPr>
          <a:xfrm flipV="1">
            <a:off x="5287963" y="4984750"/>
            <a:ext cx="0"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4" name="Straight Connector 393"/>
          <p:cNvCxnSpPr>
            <a:stCxn id="5143" idx="0"/>
          </p:cNvCxnSpPr>
          <p:nvPr/>
        </p:nvCxnSpPr>
        <p:spPr>
          <a:xfrm>
            <a:off x="5287963" y="4984750"/>
            <a:ext cx="319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5607049" y="4988286"/>
            <a:ext cx="1" cy="334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p:cNvCxnSpPr>
            <a:stCxn id="5157" idx="1"/>
            <a:endCxn id="5167" idx="1"/>
          </p:cNvCxnSpPr>
          <p:nvPr/>
        </p:nvCxnSpPr>
        <p:spPr>
          <a:xfrm>
            <a:off x="5607051" y="5334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Straight Connector 400"/>
          <p:cNvCxnSpPr>
            <a:stCxn id="5167" idx="1"/>
          </p:cNvCxnSpPr>
          <p:nvPr/>
        </p:nvCxnSpPr>
        <p:spPr>
          <a:xfrm flipH="1" flipV="1">
            <a:off x="5911850" y="4984750"/>
            <a:ext cx="1"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5915024" y="4984122"/>
            <a:ext cx="89217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3" name="Title 2"/>
          <p:cNvSpPr txBox="1">
            <a:spLocks noGrp="1"/>
          </p:cNvSpPr>
          <p:nvPr>
            <p:ph type="title"/>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LVDS </a:t>
            </a:r>
            <a:r>
              <a:rPr lang="fr-FR" dirty="0" err="1">
                <a:solidFill>
                  <a:schemeClr val="tx1"/>
                </a:solidFill>
              </a:rPr>
              <a:t>Signalling</a:t>
            </a:r>
            <a:endParaRPr lang="fr-FR" dirty="0">
              <a:solidFill>
                <a:schemeClr val="tx1"/>
              </a:solidFill>
            </a:endParaRPr>
          </a:p>
        </p:txBody>
      </p:sp>
      <p:sp>
        <p:nvSpPr>
          <p:cNvPr id="4" name="Text Placeholder 3"/>
          <p:cNvSpPr txBox="1">
            <a:spLocks noGrp="1"/>
          </p:cNvSpPr>
          <p:nvPr>
            <p:ph type="body" idx="4294967295"/>
          </p:nvPr>
        </p:nvSpPr>
        <p:spPr>
          <a:xfrm>
            <a:off x="1193800" y="4343400"/>
            <a:ext cx="7416800" cy="2057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If (A = 1) there is a</a:t>
            </a:r>
            <a:r>
              <a:rPr lang="en-US" sz="2400" dirty="0">
                <a:solidFill>
                  <a:srgbClr val="280099"/>
                </a:solidFill>
                <a:latin typeface="Calibri" panose="020F0502020204030204" pitchFamily="34" charset="0"/>
              </a:rPr>
              <a:t> voltage difference</a:t>
            </a:r>
            <a:r>
              <a:rPr lang="en-US" sz="2400" dirty="0">
                <a:latin typeface="Calibri" panose="020F0502020204030204" pitchFamily="34" charset="0"/>
              </a:rPr>
              <a:t> of 350 mV across the op Amp</a:t>
            </a:r>
          </a:p>
          <a:p>
            <a:pPr lvl="0">
              <a:buSzPct val="100000"/>
              <a:buFont typeface="Symbol" panose="05050102010706020507" pitchFamily="18" charset="2"/>
              <a:buChar char="*"/>
            </a:pPr>
            <a:r>
              <a:rPr lang="en-US" sz="2400" dirty="0">
                <a:latin typeface="Calibri" panose="020F0502020204030204" pitchFamily="34" charset="0"/>
              </a:rPr>
              <a:t>Else there is a </a:t>
            </a:r>
            <a:r>
              <a:rPr lang="en-US" sz="2400" dirty="0">
                <a:solidFill>
                  <a:srgbClr val="280099"/>
                </a:solidFill>
                <a:latin typeface="Calibri" panose="020F0502020204030204" pitchFamily="34" charset="0"/>
              </a:rPr>
              <a:t>voltage difference</a:t>
            </a:r>
            <a:r>
              <a:rPr lang="en-US" sz="2400" dirty="0">
                <a:latin typeface="Calibri" panose="020F0502020204030204" pitchFamily="34" charset="0"/>
              </a:rPr>
              <a:t> of -350 mV</a:t>
            </a:r>
          </a:p>
          <a:p>
            <a:pPr lvl="0">
              <a:buSzPct val="100000"/>
              <a:buFont typeface="Symbol" panose="05050102010706020507" pitchFamily="18" charset="2"/>
              <a:buChar char="*"/>
            </a:pPr>
            <a:r>
              <a:rPr lang="en-US" sz="2400" dirty="0">
                <a:latin typeface="Calibri" panose="020F0502020204030204" pitchFamily="34" charset="0"/>
              </a:rPr>
              <a:t>Smaller is the </a:t>
            </a:r>
            <a:r>
              <a:rPr lang="en-US" sz="2400" dirty="0">
                <a:solidFill>
                  <a:srgbClr val="00AE00"/>
                </a:solidFill>
                <a:latin typeface="Calibri" panose="020F0502020204030204" pitchFamily="34" charset="0"/>
              </a:rPr>
              <a:t>voltage swing</a:t>
            </a:r>
            <a:r>
              <a:rPr lang="en-US" sz="2400" dirty="0">
                <a:latin typeface="Calibri" panose="020F0502020204030204" pitchFamily="34" charset="0"/>
              </a:rPr>
              <a:t>, faster is the </a:t>
            </a:r>
            <a:r>
              <a:rPr lang="en-US" sz="2400" dirty="0">
                <a:solidFill>
                  <a:srgbClr val="DC2300"/>
                </a:solidFill>
                <a:latin typeface="Calibri" panose="020F0502020204030204" pitchFamily="34" charset="0"/>
              </a:rPr>
              <a:t>circuit</a:t>
            </a:r>
          </a:p>
        </p:txBody>
      </p:sp>
      <p:grpSp>
        <p:nvGrpSpPr>
          <p:cNvPr id="8" name="Group 4"/>
          <p:cNvGrpSpPr>
            <a:grpSpLocks noChangeAspect="1"/>
          </p:cNvGrpSpPr>
          <p:nvPr/>
        </p:nvGrpSpPr>
        <p:grpSpPr bwMode="auto">
          <a:xfrm>
            <a:off x="2155825" y="1524000"/>
            <a:ext cx="5716588" cy="2971800"/>
            <a:chOff x="1358" y="960"/>
            <a:chExt cx="3601" cy="1872"/>
          </a:xfrm>
        </p:grpSpPr>
        <p:sp>
          <p:nvSpPr>
            <p:cNvPr id="9" name="AutoShape 3"/>
            <p:cNvSpPr>
              <a:spLocks noChangeAspect="1" noChangeArrowheads="1" noTextEdit="1"/>
            </p:cNvSpPr>
            <p:nvPr/>
          </p:nvSpPr>
          <p:spPr bwMode="auto">
            <a:xfrm>
              <a:off x="1358" y="960"/>
              <a:ext cx="3601"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2247" y="1147"/>
              <a:ext cx="12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2310" y="1153"/>
              <a:ext cx="0" cy="122"/>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Oval 7"/>
            <p:cNvSpPr>
              <a:spLocks noChangeArrowheads="1"/>
            </p:cNvSpPr>
            <p:nvPr/>
          </p:nvSpPr>
          <p:spPr bwMode="auto">
            <a:xfrm>
              <a:off x="2231" y="1272"/>
              <a:ext cx="146" cy="136"/>
            </a:xfrm>
            <a:prstGeom prst="ellipse">
              <a:avLst/>
            </a:prstGeom>
            <a:solidFill>
              <a:srgbClr val="FFCCAA"/>
            </a:solidFill>
            <a:ln w="7" cap="flat">
              <a:solidFill>
                <a:srgbClr val="16181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a:off x="2310" y="1298"/>
              <a:ext cx="0" cy="9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2295" y="1340"/>
              <a:ext cx="30" cy="54"/>
            </a:xfrm>
            <a:custGeom>
              <a:avLst/>
              <a:gdLst>
                <a:gd name="T0" fmla="*/ 15 w 30"/>
                <a:gd name="T1" fmla="*/ 16 h 54"/>
                <a:gd name="T2" fmla="*/ 0 w 30"/>
                <a:gd name="T3" fmla="*/ 0 h 54"/>
                <a:gd name="T4" fmla="*/ 15 w 30"/>
                <a:gd name="T5" fmla="*/ 54 h 54"/>
                <a:gd name="T6" fmla="*/ 30 w 30"/>
                <a:gd name="T7" fmla="*/ 0 h 54"/>
                <a:gd name="T8" fmla="*/ 15 w 30"/>
                <a:gd name="T9" fmla="*/ 16 h 54"/>
              </a:gdLst>
              <a:ahLst/>
              <a:cxnLst>
                <a:cxn ang="0">
                  <a:pos x="T0" y="T1"/>
                </a:cxn>
                <a:cxn ang="0">
                  <a:pos x="T2" y="T3"/>
                </a:cxn>
                <a:cxn ang="0">
                  <a:pos x="T4" y="T5"/>
                </a:cxn>
                <a:cxn ang="0">
                  <a:pos x="T6" y="T7"/>
                </a:cxn>
                <a:cxn ang="0">
                  <a:pos x="T8" y="T9"/>
                </a:cxn>
              </a:cxnLst>
              <a:rect l="0" t="0" r="r" b="b"/>
              <a:pathLst>
                <a:path w="30" h="54">
                  <a:moveTo>
                    <a:pt x="15" y="16"/>
                  </a:moveTo>
                  <a:lnTo>
                    <a:pt x="0" y="0"/>
                  </a:lnTo>
                  <a:lnTo>
                    <a:pt x="15" y="54"/>
                  </a:lnTo>
                  <a:lnTo>
                    <a:pt x="30" y="0"/>
                  </a:lnTo>
                  <a:lnTo>
                    <a:pt x="15"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2264" y="1025"/>
              <a:ext cx="12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2330" y="1064"/>
              <a:ext cx="11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cc</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2"/>
            <p:cNvSpPr>
              <a:spLocks noChangeShapeType="1"/>
            </p:cNvSpPr>
            <p:nvPr/>
          </p:nvSpPr>
          <p:spPr bwMode="auto">
            <a:xfrm>
              <a:off x="2307" y="1420"/>
              <a:ext cx="0" cy="119"/>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a:off x="1990" y="1545"/>
              <a:ext cx="630"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1895" y="1539"/>
              <a:ext cx="99" cy="184"/>
            </a:xfrm>
            <a:custGeom>
              <a:avLst/>
              <a:gdLst>
                <a:gd name="T0" fmla="*/ 302 w 302"/>
                <a:gd name="T1" fmla="*/ 0 h 564"/>
                <a:gd name="T2" fmla="*/ 302 w 302"/>
                <a:gd name="T3" fmla="*/ 564 h 564"/>
                <a:gd name="T4" fmla="*/ 0 w 302"/>
                <a:gd name="T5" fmla="*/ 564 h 564"/>
              </a:gdLst>
              <a:ahLst/>
              <a:cxnLst>
                <a:cxn ang="0">
                  <a:pos x="T0" y="T1"/>
                </a:cxn>
                <a:cxn ang="0">
                  <a:pos x="T2" y="T3"/>
                </a:cxn>
                <a:cxn ang="0">
                  <a:pos x="T4" y="T5"/>
                </a:cxn>
              </a:cxnLst>
              <a:rect l="0" t="0" r="r" b="b"/>
              <a:pathLst>
                <a:path w="302" h="564">
                  <a:moveTo>
                    <a:pt x="302" y="0"/>
                  </a:moveTo>
                  <a:lnTo>
                    <a:pt x="302" y="564"/>
                  </a:lnTo>
                  <a:lnTo>
                    <a:pt x="0" y="564"/>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1902" y="1720"/>
              <a:ext cx="92" cy="672"/>
            </a:xfrm>
            <a:custGeom>
              <a:avLst/>
              <a:gdLst>
                <a:gd name="T0" fmla="*/ 0 w 282"/>
                <a:gd name="T1" fmla="*/ 0 h 2057"/>
                <a:gd name="T2" fmla="*/ 0 w 282"/>
                <a:gd name="T3" fmla="*/ 454 h 2057"/>
                <a:gd name="T4" fmla="*/ 282 w 282"/>
                <a:gd name="T5" fmla="*/ 454 h 2057"/>
                <a:gd name="T6" fmla="*/ 282 w 282"/>
                <a:gd name="T7" fmla="*/ 1250 h 2057"/>
                <a:gd name="T8" fmla="*/ 10 w 282"/>
                <a:gd name="T9" fmla="*/ 1250 h 2057"/>
                <a:gd name="T10" fmla="*/ 10 w 282"/>
                <a:gd name="T11" fmla="*/ 1674 h 2057"/>
                <a:gd name="T12" fmla="*/ 272 w 282"/>
                <a:gd name="T13" fmla="*/ 1674 h 2057"/>
                <a:gd name="T14" fmla="*/ 282 w 282"/>
                <a:gd name="T15" fmla="*/ 2057 h 2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057">
                  <a:moveTo>
                    <a:pt x="0" y="0"/>
                  </a:moveTo>
                  <a:lnTo>
                    <a:pt x="0" y="454"/>
                  </a:lnTo>
                  <a:lnTo>
                    <a:pt x="282" y="454"/>
                  </a:lnTo>
                  <a:lnTo>
                    <a:pt x="282" y="1250"/>
                  </a:lnTo>
                  <a:lnTo>
                    <a:pt x="10" y="1250"/>
                  </a:lnTo>
                  <a:lnTo>
                    <a:pt x="10" y="1674"/>
                  </a:lnTo>
                  <a:lnTo>
                    <a:pt x="272" y="1674"/>
                  </a:lnTo>
                  <a:lnTo>
                    <a:pt x="282" y="2057"/>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620" y="1543"/>
              <a:ext cx="99" cy="185"/>
            </a:xfrm>
            <a:custGeom>
              <a:avLst/>
              <a:gdLst>
                <a:gd name="T0" fmla="*/ 0 w 303"/>
                <a:gd name="T1" fmla="*/ 0 h 565"/>
                <a:gd name="T2" fmla="*/ 0 w 303"/>
                <a:gd name="T3" fmla="*/ 565 h 565"/>
                <a:gd name="T4" fmla="*/ 303 w 303"/>
                <a:gd name="T5" fmla="*/ 565 h 565"/>
              </a:gdLst>
              <a:ahLst/>
              <a:cxnLst>
                <a:cxn ang="0">
                  <a:pos x="T0" y="T1"/>
                </a:cxn>
                <a:cxn ang="0">
                  <a:pos x="T2" y="T3"/>
                </a:cxn>
                <a:cxn ang="0">
                  <a:pos x="T4" y="T5"/>
                </a:cxn>
              </a:cxnLst>
              <a:rect l="0" t="0" r="r" b="b"/>
              <a:pathLst>
                <a:path w="303" h="565">
                  <a:moveTo>
                    <a:pt x="0" y="0"/>
                  </a:moveTo>
                  <a:lnTo>
                    <a:pt x="0" y="565"/>
                  </a:lnTo>
                  <a:lnTo>
                    <a:pt x="303" y="565"/>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620" y="1725"/>
              <a:ext cx="92" cy="672"/>
            </a:xfrm>
            <a:custGeom>
              <a:avLst/>
              <a:gdLst>
                <a:gd name="T0" fmla="*/ 283 w 283"/>
                <a:gd name="T1" fmla="*/ 0 h 2056"/>
                <a:gd name="T2" fmla="*/ 283 w 283"/>
                <a:gd name="T3" fmla="*/ 453 h 2056"/>
                <a:gd name="T4" fmla="*/ 0 w 283"/>
                <a:gd name="T5" fmla="*/ 453 h 2056"/>
                <a:gd name="T6" fmla="*/ 0 w 283"/>
                <a:gd name="T7" fmla="*/ 1249 h 2056"/>
                <a:gd name="T8" fmla="*/ 273 w 283"/>
                <a:gd name="T9" fmla="*/ 1249 h 2056"/>
                <a:gd name="T10" fmla="*/ 273 w 283"/>
                <a:gd name="T11" fmla="*/ 1673 h 2056"/>
                <a:gd name="T12" fmla="*/ 10 w 283"/>
                <a:gd name="T13" fmla="*/ 1673 h 2056"/>
                <a:gd name="T14" fmla="*/ 0 w 283"/>
                <a:gd name="T15" fmla="*/ 2056 h 20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056">
                  <a:moveTo>
                    <a:pt x="283" y="0"/>
                  </a:moveTo>
                  <a:lnTo>
                    <a:pt x="283" y="453"/>
                  </a:lnTo>
                  <a:lnTo>
                    <a:pt x="0" y="453"/>
                  </a:lnTo>
                  <a:lnTo>
                    <a:pt x="0" y="1249"/>
                  </a:lnTo>
                  <a:lnTo>
                    <a:pt x="273" y="1249"/>
                  </a:lnTo>
                  <a:lnTo>
                    <a:pt x="273" y="1673"/>
                  </a:lnTo>
                  <a:lnTo>
                    <a:pt x="10" y="1673"/>
                  </a:lnTo>
                  <a:lnTo>
                    <a:pt x="0" y="2056"/>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a:off x="1997" y="2392"/>
              <a:ext cx="619"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330" y="2392"/>
              <a:ext cx="3" cy="89"/>
            </a:xfrm>
            <a:custGeom>
              <a:avLst/>
              <a:gdLst>
                <a:gd name="T0" fmla="*/ 10 w 10"/>
                <a:gd name="T1" fmla="*/ 0 h 272"/>
                <a:gd name="T2" fmla="*/ 10 w 10"/>
                <a:gd name="T3" fmla="*/ 272 h 272"/>
                <a:gd name="T4" fmla="*/ 0 w 10"/>
                <a:gd name="T5" fmla="*/ 272 h 272"/>
                <a:gd name="T6" fmla="*/ 0 w 10"/>
                <a:gd name="T7" fmla="*/ 272 h 272"/>
              </a:gdLst>
              <a:ahLst/>
              <a:cxnLst>
                <a:cxn ang="0">
                  <a:pos x="T0" y="T1"/>
                </a:cxn>
                <a:cxn ang="0">
                  <a:pos x="T2" y="T3"/>
                </a:cxn>
                <a:cxn ang="0">
                  <a:pos x="T4" y="T5"/>
                </a:cxn>
                <a:cxn ang="0">
                  <a:pos x="T6" y="T7"/>
                </a:cxn>
              </a:cxnLst>
              <a:rect l="0" t="0" r="r" b="b"/>
              <a:pathLst>
                <a:path w="10" h="272">
                  <a:moveTo>
                    <a:pt x="10" y="0"/>
                  </a:moveTo>
                  <a:lnTo>
                    <a:pt x="10" y="272"/>
                  </a:lnTo>
                  <a:lnTo>
                    <a:pt x="0" y="272"/>
                  </a:lnTo>
                  <a:lnTo>
                    <a:pt x="0" y="272"/>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a:off x="2182" y="2478"/>
              <a:ext cx="29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a:off x="2257" y="2527"/>
              <a:ext cx="16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2310" y="2583"/>
              <a:ext cx="56"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a:off x="1855" y="1730"/>
              <a:ext cx="0" cy="138"/>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H="1">
              <a:off x="1701" y="1799"/>
              <a:ext cx="151"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a:off x="1860" y="2128"/>
              <a:ext cx="0" cy="139"/>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H="1">
              <a:off x="1705" y="2198"/>
              <a:ext cx="152"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p:cNvSpPr>
              <a:spLocks noChangeShapeType="1"/>
            </p:cNvSpPr>
            <p:nvPr/>
          </p:nvSpPr>
          <p:spPr bwMode="auto">
            <a:xfrm>
              <a:off x="2750" y="1727"/>
              <a:ext cx="0" cy="138"/>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a:off x="2753" y="1796"/>
              <a:ext cx="152"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a:off x="2757" y="2135"/>
              <a:ext cx="0" cy="138"/>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2760" y="2204"/>
              <a:ext cx="151"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2623" y="1914"/>
              <a:ext cx="771" cy="13"/>
            </a:xfrm>
            <a:custGeom>
              <a:avLst/>
              <a:gdLst>
                <a:gd name="T0" fmla="*/ 0 w 2359"/>
                <a:gd name="T1" fmla="*/ 40 h 40"/>
                <a:gd name="T2" fmla="*/ 2359 w 2359"/>
                <a:gd name="T3" fmla="*/ 40 h 40"/>
              </a:gdLst>
              <a:ahLst/>
              <a:cxnLst>
                <a:cxn ang="0">
                  <a:pos x="T0" y="T1"/>
                </a:cxn>
                <a:cxn ang="0">
                  <a:pos x="T2" y="T3"/>
                </a:cxn>
              </a:cxnLst>
              <a:rect l="0" t="0" r="r" b="b"/>
              <a:pathLst>
                <a:path w="2359" h="40">
                  <a:moveTo>
                    <a:pt x="0" y="40"/>
                  </a:moveTo>
                  <a:cubicBezTo>
                    <a:pt x="71" y="0"/>
                    <a:pt x="2359" y="40"/>
                    <a:pt x="2359" y="40"/>
                  </a:cubicBez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a:off x="1994" y="2063"/>
              <a:ext cx="143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Oval 33"/>
            <p:cNvSpPr>
              <a:spLocks noChangeArrowheads="1"/>
            </p:cNvSpPr>
            <p:nvPr/>
          </p:nvSpPr>
          <p:spPr bwMode="auto">
            <a:xfrm>
              <a:off x="1968" y="2039"/>
              <a:ext cx="40" cy="28"/>
            </a:xfrm>
            <a:prstGeom prst="ellipse">
              <a:avLst/>
            </a:prstGeom>
            <a:solidFill>
              <a:srgbClr val="000080"/>
            </a:solidFill>
            <a:ln w="5" cap="flat">
              <a:solidFill>
                <a:srgbClr val="16181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4"/>
            <p:cNvSpPr>
              <a:spLocks noChangeArrowheads="1"/>
            </p:cNvSpPr>
            <p:nvPr/>
          </p:nvSpPr>
          <p:spPr bwMode="auto">
            <a:xfrm>
              <a:off x="2596" y="1904"/>
              <a:ext cx="42" cy="28"/>
            </a:xfrm>
            <a:prstGeom prst="ellipse">
              <a:avLst/>
            </a:prstGeom>
            <a:solidFill>
              <a:srgbClr val="000080"/>
            </a:solidFill>
            <a:ln w="5" cap="flat">
              <a:solidFill>
                <a:srgbClr val="16181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2394" y="1300"/>
              <a:ext cx="34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3.5mA</a:t>
              </a:r>
              <a:endParaRPr kumimoji="0" lang="en-US" sz="1800" b="0" i="0" u="none" strike="noStrike" cap="none" normalizeH="0" baseline="0" smtClean="0">
                <a:ln>
                  <a:noFill/>
                </a:ln>
                <a:solidFill>
                  <a:schemeClr val="tx1"/>
                </a:solidFill>
                <a:effectLst/>
                <a:latin typeface="Arial" pitchFamily="34" charset="0"/>
              </a:endParaRPr>
            </a:p>
          </p:txBody>
        </p:sp>
        <p:sp>
          <p:nvSpPr>
            <p:cNvPr id="41" name="Freeform 36"/>
            <p:cNvSpPr>
              <a:spLocks/>
            </p:cNvSpPr>
            <p:nvPr/>
          </p:nvSpPr>
          <p:spPr bwMode="auto">
            <a:xfrm>
              <a:off x="3367" y="1884"/>
              <a:ext cx="66" cy="244"/>
            </a:xfrm>
            <a:custGeom>
              <a:avLst/>
              <a:gdLst>
                <a:gd name="T0" fmla="*/ 192 w 202"/>
                <a:gd name="T1" fmla="*/ 0 h 746"/>
                <a:gd name="T2" fmla="*/ 21 w 202"/>
                <a:gd name="T3" fmla="*/ 232 h 746"/>
                <a:gd name="T4" fmla="*/ 202 w 202"/>
                <a:gd name="T5" fmla="*/ 565 h 746"/>
                <a:gd name="T6" fmla="*/ 0 w 202"/>
                <a:gd name="T7" fmla="*/ 746 h 746"/>
              </a:gdLst>
              <a:ahLst/>
              <a:cxnLst>
                <a:cxn ang="0">
                  <a:pos x="T0" y="T1"/>
                </a:cxn>
                <a:cxn ang="0">
                  <a:pos x="T2" y="T3"/>
                </a:cxn>
                <a:cxn ang="0">
                  <a:pos x="T4" y="T5"/>
                </a:cxn>
                <a:cxn ang="0">
                  <a:pos x="T6" y="T7"/>
                </a:cxn>
              </a:cxnLst>
              <a:rect l="0" t="0" r="r" b="b"/>
              <a:pathLst>
                <a:path w="202" h="746">
                  <a:moveTo>
                    <a:pt x="192" y="0"/>
                  </a:moveTo>
                  <a:lnTo>
                    <a:pt x="21" y="232"/>
                  </a:lnTo>
                  <a:lnTo>
                    <a:pt x="202" y="565"/>
                  </a:lnTo>
                  <a:lnTo>
                    <a:pt x="0" y="746"/>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3417" y="1888"/>
              <a:ext cx="66" cy="244"/>
            </a:xfrm>
            <a:custGeom>
              <a:avLst/>
              <a:gdLst>
                <a:gd name="T0" fmla="*/ 191 w 201"/>
                <a:gd name="T1" fmla="*/ 0 h 746"/>
                <a:gd name="T2" fmla="*/ 20 w 201"/>
                <a:gd name="T3" fmla="*/ 232 h 746"/>
                <a:gd name="T4" fmla="*/ 201 w 201"/>
                <a:gd name="T5" fmla="*/ 565 h 746"/>
                <a:gd name="T6" fmla="*/ 0 w 201"/>
                <a:gd name="T7" fmla="*/ 746 h 746"/>
              </a:gdLst>
              <a:ahLst/>
              <a:cxnLst>
                <a:cxn ang="0">
                  <a:pos x="T0" y="T1"/>
                </a:cxn>
                <a:cxn ang="0">
                  <a:pos x="T2" y="T3"/>
                </a:cxn>
                <a:cxn ang="0">
                  <a:pos x="T4" y="T5"/>
                </a:cxn>
                <a:cxn ang="0">
                  <a:pos x="T6" y="T7"/>
                </a:cxn>
              </a:cxnLst>
              <a:rect l="0" t="0" r="r" b="b"/>
              <a:pathLst>
                <a:path w="201" h="746">
                  <a:moveTo>
                    <a:pt x="191" y="0"/>
                  </a:moveTo>
                  <a:lnTo>
                    <a:pt x="20" y="232"/>
                  </a:lnTo>
                  <a:lnTo>
                    <a:pt x="201" y="565"/>
                  </a:lnTo>
                  <a:lnTo>
                    <a:pt x="0" y="746"/>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3443" y="1920"/>
              <a:ext cx="570" cy="13"/>
            </a:xfrm>
            <a:custGeom>
              <a:avLst/>
              <a:gdLst>
                <a:gd name="T0" fmla="*/ 0 w 1744"/>
                <a:gd name="T1" fmla="*/ 40 h 40"/>
                <a:gd name="T2" fmla="*/ 1744 w 1744"/>
                <a:gd name="T3" fmla="*/ 40 h 40"/>
              </a:gdLst>
              <a:ahLst/>
              <a:cxnLst>
                <a:cxn ang="0">
                  <a:pos x="T0" y="T1"/>
                </a:cxn>
                <a:cxn ang="0">
                  <a:pos x="T2" y="T3"/>
                </a:cxn>
              </a:cxnLst>
              <a:rect l="0" t="0" r="r" b="b"/>
              <a:pathLst>
                <a:path w="1744" h="40">
                  <a:moveTo>
                    <a:pt x="0" y="40"/>
                  </a:moveTo>
                  <a:cubicBezTo>
                    <a:pt x="71" y="0"/>
                    <a:pt x="1744" y="40"/>
                    <a:pt x="1744" y="40"/>
                  </a:cubicBez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3476" y="2059"/>
              <a:ext cx="540" cy="13"/>
            </a:xfrm>
            <a:custGeom>
              <a:avLst/>
              <a:gdLst>
                <a:gd name="T0" fmla="*/ 0 w 1653"/>
                <a:gd name="T1" fmla="*/ 41 h 41"/>
                <a:gd name="T2" fmla="*/ 1653 w 1653"/>
                <a:gd name="T3" fmla="*/ 41 h 41"/>
              </a:gdLst>
              <a:ahLst/>
              <a:cxnLst>
                <a:cxn ang="0">
                  <a:pos x="T0" y="T1"/>
                </a:cxn>
                <a:cxn ang="0">
                  <a:pos x="T2" y="T3"/>
                </a:cxn>
              </a:cxnLst>
              <a:rect l="0" t="0" r="r" b="b"/>
              <a:pathLst>
                <a:path w="1653" h="41">
                  <a:moveTo>
                    <a:pt x="0" y="41"/>
                  </a:moveTo>
                  <a:cubicBezTo>
                    <a:pt x="71" y="0"/>
                    <a:pt x="1653" y="41"/>
                    <a:pt x="1653" y="41"/>
                  </a:cubicBez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4013" y="1845"/>
              <a:ext cx="376" cy="86"/>
            </a:xfrm>
            <a:custGeom>
              <a:avLst/>
              <a:gdLst>
                <a:gd name="T0" fmla="*/ 0 w 1151"/>
                <a:gd name="T1" fmla="*/ 263 h 263"/>
                <a:gd name="T2" fmla="*/ 152 w 1151"/>
                <a:gd name="T3" fmla="*/ 0 h 263"/>
                <a:gd name="T4" fmla="*/ 1151 w 1151"/>
                <a:gd name="T5" fmla="*/ 0 h 263"/>
              </a:gdLst>
              <a:ahLst/>
              <a:cxnLst>
                <a:cxn ang="0">
                  <a:pos x="T0" y="T1"/>
                </a:cxn>
                <a:cxn ang="0">
                  <a:pos x="T2" y="T3"/>
                </a:cxn>
                <a:cxn ang="0">
                  <a:pos x="T4" y="T5"/>
                </a:cxn>
              </a:cxnLst>
              <a:rect l="0" t="0" r="r" b="b"/>
              <a:pathLst>
                <a:path w="1151" h="263">
                  <a:moveTo>
                    <a:pt x="0" y="263"/>
                  </a:moveTo>
                  <a:lnTo>
                    <a:pt x="152" y="0"/>
                  </a:lnTo>
                  <a:lnTo>
                    <a:pt x="1151" y="0"/>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4015" y="2066"/>
              <a:ext cx="376" cy="85"/>
            </a:xfrm>
            <a:custGeom>
              <a:avLst/>
              <a:gdLst>
                <a:gd name="T0" fmla="*/ 0 w 1151"/>
                <a:gd name="T1" fmla="*/ 0 h 263"/>
                <a:gd name="T2" fmla="*/ 152 w 1151"/>
                <a:gd name="T3" fmla="*/ 263 h 263"/>
                <a:gd name="T4" fmla="*/ 1151 w 1151"/>
                <a:gd name="T5" fmla="*/ 263 h 263"/>
              </a:gdLst>
              <a:ahLst/>
              <a:cxnLst>
                <a:cxn ang="0">
                  <a:pos x="T0" y="T1"/>
                </a:cxn>
                <a:cxn ang="0">
                  <a:pos x="T2" y="T3"/>
                </a:cxn>
                <a:cxn ang="0">
                  <a:pos x="T4" y="T5"/>
                </a:cxn>
              </a:cxnLst>
              <a:rect l="0" t="0" r="r" b="b"/>
              <a:pathLst>
                <a:path w="1151" h="263">
                  <a:moveTo>
                    <a:pt x="0" y="0"/>
                  </a:moveTo>
                  <a:lnTo>
                    <a:pt x="152" y="263"/>
                  </a:lnTo>
                  <a:lnTo>
                    <a:pt x="1151" y="263"/>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1566" y="1742"/>
              <a:ext cx="13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48" name="Line 43"/>
            <p:cNvSpPr>
              <a:spLocks noChangeShapeType="1"/>
            </p:cNvSpPr>
            <p:nvPr/>
          </p:nvSpPr>
          <p:spPr bwMode="auto">
            <a:xfrm>
              <a:off x="1562" y="1740"/>
              <a:ext cx="92"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4"/>
            <p:cNvSpPr>
              <a:spLocks noChangeArrowheads="1"/>
            </p:cNvSpPr>
            <p:nvPr/>
          </p:nvSpPr>
          <p:spPr bwMode="auto">
            <a:xfrm>
              <a:off x="2946" y="2153"/>
              <a:ext cx="13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50" name="Line 45"/>
            <p:cNvSpPr>
              <a:spLocks noChangeShapeType="1"/>
            </p:cNvSpPr>
            <p:nvPr/>
          </p:nvSpPr>
          <p:spPr bwMode="auto">
            <a:xfrm>
              <a:off x="2942" y="2150"/>
              <a:ext cx="9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2940" y="1741"/>
              <a:ext cx="13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47"/>
            <p:cNvSpPr>
              <a:spLocks noChangeArrowheads="1"/>
            </p:cNvSpPr>
            <p:nvPr/>
          </p:nvSpPr>
          <p:spPr bwMode="auto">
            <a:xfrm>
              <a:off x="1577" y="2141"/>
              <a:ext cx="13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53" name="Freeform 48"/>
            <p:cNvSpPr>
              <a:spLocks/>
            </p:cNvSpPr>
            <p:nvPr/>
          </p:nvSpPr>
          <p:spPr bwMode="auto">
            <a:xfrm>
              <a:off x="4104" y="1842"/>
              <a:ext cx="58" cy="303"/>
            </a:xfrm>
            <a:custGeom>
              <a:avLst/>
              <a:gdLst>
                <a:gd name="T0" fmla="*/ 94 w 175"/>
                <a:gd name="T1" fmla="*/ 0 h 928"/>
                <a:gd name="T2" fmla="*/ 94 w 175"/>
                <a:gd name="T3" fmla="*/ 252 h 928"/>
                <a:gd name="T4" fmla="*/ 0 w 175"/>
                <a:gd name="T5" fmla="*/ 307 h 928"/>
                <a:gd name="T6" fmla="*/ 175 w 175"/>
                <a:gd name="T7" fmla="*/ 383 h 928"/>
                <a:gd name="T8" fmla="*/ 13 w 175"/>
                <a:gd name="T9" fmla="*/ 474 h 928"/>
                <a:gd name="T10" fmla="*/ 175 w 175"/>
                <a:gd name="T11" fmla="*/ 565 h 928"/>
                <a:gd name="T12" fmla="*/ 13 w 175"/>
                <a:gd name="T13" fmla="*/ 615 h 928"/>
                <a:gd name="T14" fmla="*/ 124 w 175"/>
                <a:gd name="T15" fmla="*/ 706 h 928"/>
                <a:gd name="T16" fmla="*/ 124 w 175"/>
                <a:gd name="T17" fmla="*/ 918 h 928"/>
                <a:gd name="T18" fmla="*/ 124 w 175"/>
                <a:gd name="T19" fmla="*/ 928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928">
                  <a:moveTo>
                    <a:pt x="94" y="0"/>
                  </a:moveTo>
                  <a:lnTo>
                    <a:pt x="94" y="252"/>
                  </a:lnTo>
                  <a:lnTo>
                    <a:pt x="0" y="307"/>
                  </a:lnTo>
                  <a:lnTo>
                    <a:pt x="175" y="383"/>
                  </a:lnTo>
                  <a:lnTo>
                    <a:pt x="13" y="474"/>
                  </a:lnTo>
                  <a:lnTo>
                    <a:pt x="175" y="565"/>
                  </a:lnTo>
                  <a:lnTo>
                    <a:pt x="13" y="615"/>
                  </a:lnTo>
                  <a:lnTo>
                    <a:pt x="124" y="706"/>
                  </a:lnTo>
                  <a:lnTo>
                    <a:pt x="124" y="918"/>
                  </a:lnTo>
                  <a:lnTo>
                    <a:pt x="124" y="928"/>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49"/>
            <p:cNvSpPr>
              <a:spLocks noChangeArrowheads="1"/>
            </p:cNvSpPr>
            <p:nvPr/>
          </p:nvSpPr>
          <p:spPr bwMode="auto">
            <a:xfrm>
              <a:off x="4119" y="1822"/>
              <a:ext cx="24" cy="28"/>
            </a:xfrm>
            <a:prstGeom prst="ellipse">
              <a:avLst/>
            </a:prstGeom>
            <a:solidFill>
              <a:srgbClr val="000080"/>
            </a:solidFill>
            <a:ln w="5" cap="flat">
              <a:solidFill>
                <a:srgbClr val="16181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50"/>
            <p:cNvSpPr>
              <a:spLocks noChangeArrowheads="1"/>
            </p:cNvSpPr>
            <p:nvPr/>
          </p:nvSpPr>
          <p:spPr bwMode="auto">
            <a:xfrm>
              <a:off x="4127" y="2131"/>
              <a:ext cx="25" cy="28"/>
            </a:xfrm>
            <a:prstGeom prst="ellipse">
              <a:avLst/>
            </a:prstGeom>
            <a:solidFill>
              <a:srgbClr val="000080"/>
            </a:solidFill>
            <a:ln w="5" cap="flat">
              <a:solidFill>
                <a:srgbClr val="16181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4393" y="1754"/>
              <a:ext cx="346" cy="467"/>
            </a:xfrm>
            <a:custGeom>
              <a:avLst/>
              <a:gdLst>
                <a:gd name="T0" fmla="*/ 0 w 1061"/>
                <a:gd name="T1" fmla="*/ 0 h 1428"/>
                <a:gd name="T2" fmla="*/ 0 w 1061"/>
                <a:gd name="T3" fmla="*/ 1428 h 1428"/>
                <a:gd name="T4" fmla="*/ 1061 w 1061"/>
                <a:gd name="T5" fmla="*/ 638 h 1428"/>
                <a:gd name="T6" fmla="*/ 0 w 1061"/>
                <a:gd name="T7" fmla="*/ 0 h 1428"/>
              </a:gdLst>
              <a:ahLst/>
              <a:cxnLst>
                <a:cxn ang="0">
                  <a:pos x="T0" y="T1"/>
                </a:cxn>
                <a:cxn ang="0">
                  <a:pos x="T2" y="T3"/>
                </a:cxn>
                <a:cxn ang="0">
                  <a:pos x="T4" y="T5"/>
                </a:cxn>
                <a:cxn ang="0">
                  <a:pos x="T6" y="T7"/>
                </a:cxn>
              </a:cxnLst>
              <a:rect l="0" t="0" r="r" b="b"/>
              <a:pathLst>
                <a:path w="1061" h="1428">
                  <a:moveTo>
                    <a:pt x="0" y="0"/>
                  </a:moveTo>
                  <a:lnTo>
                    <a:pt x="0" y="1428"/>
                  </a:lnTo>
                  <a:lnTo>
                    <a:pt x="1061" y="638"/>
                  </a:lnTo>
                  <a:lnTo>
                    <a:pt x="0" y="0"/>
                  </a:lnTo>
                  <a:close/>
                </a:path>
              </a:pathLst>
            </a:custGeom>
            <a:solidFill>
              <a:srgbClr val="F4D7D7"/>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4394" y="1793"/>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3"/>
            <p:cNvSpPr>
              <a:spLocks noChangeArrowheads="1"/>
            </p:cNvSpPr>
            <p:nvPr/>
          </p:nvSpPr>
          <p:spPr bwMode="auto">
            <a:xfrm>
              <a:off x="4404" y="2053"/>
              <a:ext cx="13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4"/>
            <p:cNvSpPr>
              <a:spLocks noChangeArrowheads="1"/>
            </p:cNvSpPr>
            <p:nvPr/>
          </p:nvSpPr>
          <p:spPr bwMode="auto">
            <a:xfrm>
              <a:off x="4448" y="1697"/>
              <a:ext cx="3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Op amp</a:t>
              </a:r>
              <a:endParaRPr kumimoji="0" lang="en-US" sz="1800" b="0" i="0" u="none" strike="noStrike" cap="none" normalizeH="0" baseline="0" smtClean="0">
                <a:ln>
                  <a:noFill/>
                </a:ln>
                <a:solidFill>
                  <a:schemeClr val="tx1"/>
                </a:solidFill>
                <a:effectLst/>
                <a:latin typeface="Arial" pitchFamily="34" charset="0"/>
              </a:endParaRPr>
            </a:p>
          </p:txBody>
        </p:sp>
        <p:sp>
          <p:nvSpPr>
            <p:cNvPr id="60" name="Line 55"/>
            <p:cNvSpPr>
              <a:spLocks noChangeShapeType="1"/>
            </p:cNvSpPr>
            <p:nvPr/>
          </p:nvSpPr>
          <p:spPr bwMode="auto">
            <a:xfrm>
              <a:off x="4745" y="1961"/>
              <a:ext cx="147"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3863" y="1971"/>
              <a:ext cx="2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100 </a:t>
              </a:r>
              <a:r>
                <a:rPr kumimoji="0" lang="el-GR" sz="10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Ω</a:t>
              </a:r>
              <a:endParaRPr kumimoji="0" lang="en-US" sz="1800" b="0" i="0" u="none" strike="noStrike" cap="none" normalizeH="0" baseline="0" dirty="0" smtClean="0">
                <a:ln>
                  <a:noFill/>
                </a:ln>
                <a:solidFill>
                  <a:schemeClr val="tx1"/>
                </a:solidFill>
                <a:effectLst/>
                <a:latin typeface="Arial" pitchFamily="34" charset="0"/>
              </a:endParaRPr>
            </a:p>
          </p:txBody>
        </p:sp>
        <p:sp>
          <p:nvSpPr>
            <p:cNvPr id="62" name="Rectangle 57"/>
            <p:cNvSpPr>
              <a:spLocks noChangeArrowheads="1"/>
            </p:cNvSpPr>
            <p:nvPr/>
          </p:nvSpPr>
          <p:spPr bwMode="auto">
            <a:xfrm>
              <a:off x="4018" y="196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3" name="Rectangle 58"/>
            <p:cNvSpPr>
              <a:spLocks noChangeArrowheads="1"/>
            </p:cNvSpPr>
            <p:nvPr/>
          </p:nvSpPr>
          <p:spPr bwMode="auto">
            <a:xfrm>
              <a:off x="3131" y="1825"/>
              <a:ext cx="25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line 1</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59"/>
            <p:cNvSpPr>
              <a:spLocks noChangeArrowheads="1"/>
            </p:cNvSpPr>
            <p:nvPr/>
          </p:nvSpPr>
          <p:spPr bwMode="auto">
            <a:xfrm>
              <a:off x="3126" y="2085"/>
              <a:ext cx="25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line 2</a:t>
              </a:r>
              <a:endParaRPr kumimoji="0" lang="en-US" sz="1800" b="0" i="0" u="none" strike="noStrike" cap="none" normalizeH="0" baseline="0" smtClean="0">
                <a:ln>
                  <a:noFill/>
                </a:ln>
                <a:solidFill>
                  <a:schemeClr val="tx1"/>
                </a:solidFill>
                <a:effectLst/>
                <a:latin typeface="Arial" pitchFamily="34" charset="0"/>
              </a:endParaRPr>
            </a:p>
          </p:txBody>
        </p:sp>
        <p:sp>
          <p:nvSpPr>
            <p:cNvPr id="65" name="Rectangle 60"/>
            <p:cNvSpPr>
              <a:spLocks noChangeArrowheads="1"/>
            </p:cNvSpPr>
            <p:nvPr/>
          </p:nvSpPr>
          <p:spPr bwMode="auto">
            <a:xfrm>
              <a:off x="2439" y="1729"/>
              <a:ext cx="20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T1</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61"/>
            <p:cNvSpPr>
              <a:spLocks noChangeArrowheads="1"/>
            </p:cNvSpPr>
            <p:nvPr/>
          </p:nvSpPr>
          <p:spPr bwMode="auto">
            <a:xfrm>
              <a:off x="2003" y="1735"/>
              <a:ext cx="20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T2</a:t>
              </a:r>
              <a:endParaRPr kumimoji="0" lang="en-US" sz="1800" b="0" i="0" u="none" strike="noStrike" cap="none" normalizeH="0" baseline="0" dirty="0" smtClean="0">
                <a:ln>
                  <a:noFill/>
                </a:ln>
                <a:solidFill>
                  <a:schemeClr val="tx1"/>
                </a:solidFill>
                <a:effectLst/>
                <a:latin typeface="Arial" pitchFamily="34" charset="0"/>
              </a:endParaRPr>
            </a:p>
          </p:txBody>
        </p:sp>
        <p:sp>
          <p:nvSpPr>
            <p:cNvPr id="67" name="Rectangle 62"/>
            <p:cNvSpPr>
              <a:spLocks noChangeArrowheads="1"/>
            </p:cNvSpPr>
            <p:nvPr/>
          </p:nvSpPr>
          <p:spPr bwMode="auto">
            <a:xfrm>
              <a:off x="4184" y="1938"/>
              <a:ext cx="12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R</a:t>
              </a:r>
              <a:endParaRPr kumimoji="0" lang="en-US" sz="1800" b="0" i="0" u="none" strike="noStrike" cap="none" normalizeH="0" baseline="0" smtClean="0">
                <a:ln>
                  <a:noFill/>
                </a:ln>
                <a:solidFill>
                  <a:schemeClr val="tx1"/>
                </a:solidFill>
                <a:effectLst/>
                <a:latin typeface="Arial" pitchFamily="34" charset="0"/>
              </a:endParaRPr>
            </a:p>
          </p:txBody>
        </p:sp>
        <p:sp>
          <p:nvSpPr>
            <p:cNvPr id="68" name="Rectangle 63"/>
            <p:cNvSpPr>
              <a:spLocks noChangeArrowheads="1"/>
            </p:cNvSpPr>
            <p:nvPr/>
          </p:nvSpPr>
          <p:spPr bwMode="auto">
            <a:xfrm>
              <a:off x="4257" y="1986"/>
              <a:ext cx="7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grpSp>
      <p:sp>
        <p:nvSpPr>
          <p:cNvPr id="2" name="Rounded Rectangle 1"/>
          <p:cNvSpPr/>
          <p:nvPr/>
        </p:nvSpPr>
        <p:spPr>
          <a:xfrm>
            <a:off x="2017713" y="1123157"/>
            <a:ext cx="5127625"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lumMod val="95000"/>
                    <a:lumOff val="5000"/>
                  </a:schemeClr>
                </a:solidFill>
              </a:rPr>
              <a:t>Low Voltage Differential </a:t>
            </a:r>
            <a:r>
              <a:rPr lang="en-US" dirty="0" err="1" smtClean="0">
                <a:solidFill>
                  <a:schemeClr val="tx1">
                    <a:lumMod val="95000"/>
                    <a:lumOff val="5000"/>
                  </a:schemeClr>
                </a:solidFill>
              </a:rPr>
              <a:t>Signalling</a:t>
            </a:r>
            <a:endParaRPr lang="en-US"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Terminology</a:t>
            </a:r>
            <a:endParaRPr lang="fr-FR" dirty="0">
              <a:solidFill>
                <a:schemeClr val="tx1"/>
              </a:solidFill>
            </a:endParaRPr>
          </a:p>
        </p:txBody>
      </p:sp>
      <p:sp>
        <p:nvSpPr>
          <p:cNvPr id="3" name="Text Placeholder 2"/>
          <p:cNvSpPr txBox="1">
            <a:spLocks noGrp="1"/>
          </p:cNvSpPr>
          <p:nvPr>
            <p:ph type="body" idx="4294967295"/>
          </p:nvPr>
        </p:nvSpPr>
        <p:spPr>
          <a:xfrm>
            <a:off x="1041400" y="1600200"/>
            <a:ext cx="7416800" cy="4114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33CC66"/>
                </a:solidFill>
                <a:latin typeface="Calibri" panose="020F0502020204030204" pitchFamily="34" charset="0"/>
              </a:rPr>
              <a:t>Physical Bit</a:t>
            </a:r>
          </a:p>
          <a:p>
            <a:pPr lvl="1">
              <a:buSzPct val="100000"/>
              <a:buFont typeface="Symbol" panose="05050102010706020507" pitchFamily="18" charset="2"/>
              <a:buChar char="*"/>
            </a:pPr>
            <a:r>
              <a:rPr lang="en-US" sz="2000" dirty="0">
                <a:latin typeface="Calibri" panose="020F0502020204030204" pitchFamily="34" charset="0"/>
              </a:rPr>
              <a:t>A value of 0 or 1 on the </a:t>
            </a:r>
            <a:r>
              <a:rPr lang="en-US" sz="2000" dirty="0">
                <a:solidFill>
                  <a:srgbClr val="FF3366"/>
                </a:solidFill>
                <a:latin typeface="Calibri" panose="020F0502020204030204" pitchFamily="34" charset="0"/>
              </a:rPr>
              <a:t>bus</a:t>
            </a:r>
          </a:p>
          <a:p>
            <a:pPr lvl="0">
              <a:buSzPct val="100000"/>
              <a:buFont typeface="Symbol" panose="05050102010706020507" pitchFamily="18" charset="2"/>
              <a:buChar char="*"/>
            </a:pPr>
            <a:r>
              <a:rPr lang="en-US" sz="2800" dirty="0">
                <a:solidFill>
                  <a:srgbClr val="FF3366"/>
                </a:solidFill>
                <a:latin typeface="Calibri" panose="020F0502020204030204" pitchFamily="34" charset="0"/>
              </a:rPr>
              <a:t>Logical Bit</a:t>
            </a:r>
          </a:p>
          <a:p>
            <a:pPr lvl="1">
              <a:buSzPct val="100000"/>
              <a:buFont typeface="Symbol" panose="05050102010706020507" pitchFamily="18" charset="2"/>
              <a:buChar char="*"/>
            </a:pPr>
            <a:r>
              <a:rPr lang="en-US" sz="2000" dirty="0">
                <a:latin typeface="Calibri" panose="020F0502020204030204" pitchFamily="34" charset="0"/>
              </a:rPr>
              <a:t>A function of a sequence of </a:t>
            </a:r>
            <a:r>
              <a:rPr lang="en-US" sz="2000" dirty="0">
                <a:solidFill>
                  <a:srgbClr val="33CC66"/>
                </a:solidFill>
                <a:latin typeface="Calibri" panose="020F0502020204030204" pitchFamily="34" charset="0"/>
              </a:rPr>
              <a:t>physical</a:t>
            </a:r>
            <a:r>
              <a:rPr lang="en-US" sz="2000" dirty="0">
                <a:latin typeface="Calibri" panose="020F0502020204030204" pitchFamily="34" charset="0"/>
              </a:rPr>
              <a:t> bits. Logical bits are passed to the next layer.</a:t>
            </a:r>
          </a:p>
          <a:p>
            <a:pPr lvl="0">
              <a:buSzPct val="100000"/>
              <a:buFont typeface="Symbol" panose="05050102010706020507" pitchFamily="18" charset="2"/>
              <a:buChar char="*"/>
            </a:pPr>
            <a:r>
              <a:rPr lang="en-US" sz="2800" dirty="0">
                <a:solidFill>
                  <a:srgbClr val="2323DC"/>
                </a:solidFill>
                <a:latin typeface="Calibri" panose="020F0502020204030204" pitchFamily="34" charset="0"/>
              </a:rPr>
              <a:t>Bit Period</a:t>
            </a:r>
          </a:p>
          <a:p>
            <a:pPr lvl="1">
              <a:buSzPct val="100000"/>
              <a:buFont typeface="Symbol" panose="05050102010706020507" pitchFamily="18" charset="2"/>
              <a:buChar char="*"/>
            </a:pPr>
            <a:r>
              <a:rPr lang="en-US" sz="2000" dirty="0">
                <a:latin typeface="Calibri" panose="020F0502020204030204" pitchFamily="34" charset="0"/>
              </a:rPr>
              <a:t>Time it takes to transmit a single bit</a:t>
            </a:r>
          </a:p>
          <a:p>
            <a:pPr lvl="0">
              <a:buSzPct val="100000"/>
              <a:buFont typeface="Symbol" panose="05050102010706020507" pitchFamily="18" charset="2"/>
              <a:buChar char="*"/>
            </a:pPr>
            <a:r>
              <a:rPr lang="en-US" sz="2800" dirty="0">
                <a:solidFill>
                  <a:srgbClr val="83CAFF"/>
                </a:solidFill>
                <a:latin typeface="Calibri" panose="020F0502020204030204" pitchFamily="34" charset="0"/>
              </a:rPr>
              <a:t>I/O Clock Period</a:t>
            </a:r>
          </a:p>
          <a:p>
            <a:pPr lvl="1">
              <a:buSzPct val="100000"/>
              <a:buFont typeface="Symbol" panose="05050102010706020507" pitchFamily="18" charset="2"/>
              <a:buChar char="*"/>
            </a:pPr>
            <a:r>
              <a:rPr lang="en-US" sz="2000" dirty="0">
                <a:latin typeface="Calibri" panose="020F0502020204030204" pitchFamily="34" charset="0"/>
              </a:rPr>
              <a:t>One clock cycle of the I/O clock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vs </a:t>
            </a:r>
            <a:r>
              <a:rPr lang="fr-FR" dirty="0" err="1">
                <a:solidFill>
                  <a:schemeClr val="tx1"/>
                </a:solidFill>
              </a:rPr>
              <a:t>Ternary</a:t>
            </a:r>
            <a:r>
              <a:rPr lang="fr-FR" dirty="0">
                <a:solidFill>
                  <a:schemeClr val="tx1"/>
                </a:solidFill>
              </a:rPr>
              <a:t> </a:t>
            </a:r>
            <a:r>
              <a:rPr lang="fr-FR" dirty="0" err="1">
                <a:solidFill>
                  <a:schemeClr val="tx1"/>
                </a:solidFill>
              </a:rPr>
              <a:t>Signalling</a:t>
            </a:r>
            <a:endParaRPr lang="fr-FR" dirty="0">
              <a:solidFill>
                <a:schemeClr val="tx1"/>
              </a:solidFill>
            </a:endParaRPr>
          </a:p>
        </p:txBody>
      </p:sp>
      <p:sp>
        <p:nvSpPr>
          <p:cNvPr id="3" name="Text Placeholder 2"/>
          <p:cNvSpPr txBox="1">
            <a:spLocks noGrp="1"/>
          </p:cNvSpPr>
          <p:nvPr>
            <p:ph type="body" idx="4294967295"/>
          </p:nvPr>
        </p:nvSpPr>
        <p:spPr>
          <a:xfrm>
            <a:off x="838200" y="1828800"/>
            <a:ext cx="7848600" cy="4267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2323DC"/>
                </a:solidFill>
                <a:latin typeface="Calibri" panose="020F0502020204030204" pitchFamily="34" charset="0"/>
              </a:rPr>
              <a:t>Binary </a:t>
            </a:r>
            <a:r>
              <a:rPr lang="en-US" sz="2800" dirty="0" err="1">
                <a:solidFill>
                  <a:srgbClr val="2323DC"/>
                </a:solidFill>
                <a:latin typeface="Calibri" panose="020F0502020204030204" pitchFamily="34" charset="0"/>
              </a:rPr>
              <a:t>Signalling</a:t>
            </a:r>
            <a:r>
              <a:rPr lang="en-US" sz="2800" dirty="0">
                <a:latin typeface="Calibri" panose="020F0502020204030204" pitchFamily="34" charset="0"/>
              </a:rPr>
              <a:t> → The physical bit can either take a value of 0 or 1</a:t>
            </a:r>
          </a:p>
          <a:p>
            <a:pPr lvl="0">
              <a:buSzPct val="100000"/>
              <a:buFont typeface="Symbol" panose="05050102010706020507" pitchFamily="18" charset="2"/>
              <a:buChar char="*"/>
            </a:pPr>
            <a:r>
              <a:rPr lang="en-US" sz="2800" dirty="0">
                <a:solidFill>
                  <a:srgbClr val="00AE00"/>
                </a:solidFill>
                <a:latin typeface="Calibri" panose="020F0502020204030204" pitchFamily="34" charset="0"/>
              </a:rPr>
              <a:t>Ternary </a:t>
            </a:r>
            <a:r>
              <a:rPr lang="en-US" sz="2800" dirty="0" err="1">
                <a:solidFill>
                  <a:srgbClr val="00AE00"/>
                </a:solidFill>
                <a:latin typeface="Calibri" panose="020F0502020204030204" pitchFamily="34" charset="0"/>
              </a:rPr>
              <a:t>Signalling</a:t>
            </a:r>
            <a:r>
              <a:rPr lang="en-US" sz="2800" dirty="0">
                <a:latin typeface="Calibri" panose="020F0502020204030204" pitchFamily="34" charset="0"/>
              </a:rPr>
              <a:t> → We have three physical bits : 0, 1, and idle</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FF3333"/>
                </a:solidFill>
                <a:latin typeface="Calibri" panose="020F0502020204030204" pitchFamily="34" charset="0"/>
              </a:rPr>
              <a:t>idle</a:t>
            </a:r>
            <a:r>
              <a:rPr lang="en-US" dirty="0">
                <a:latin typeface="Calibri" panose="020F0502020204030204" pitchFamily="34" charset="0"/>
              </a:rPr>
              <a:t> state of the </a:t>
            </a:r>
            <a:r>
              <a:rPr lang="en-US" dirty="0">
                <a:solidFill>
                  <a:srgbClr val="0047FF"/>
                </a:solidFill>
                <a:latin typeface="Calibri" panose="020F0502020204030204" pitchFamily="34" charset="0"/>
              </a:rPr>
              <a:t>bus</a:t>
            </a:r>
            <a:r>
              <a:rPr lang="en-US" dirty="0">
                <a:latin typeface="Calibri" panose="020F0502020204030204" pitchFamily="34" charset="0"/>
              </a:rPr>
              <a:t> corresponds to the case where no </a:t>
            </a:r>
            <a:r>
              <a:rPr lang="en-US" dirty="0">
                <a:solidFill>
                  <a:srgbClr val="33CC66"/>
                </a:solidFill>
                <a:latin typeface="Calibri" panose="020F0502020204030204" pitchFamily="34" charset="0"/>
              </a:rPr>
              <a:t>signal</a:t>
            </a:r>
            <a:r>
              <a:rPr lang="en-US" dirty="0">
                <a:latin typeface="Calibri" panose="020F0502020204030204" pitchFamily="34" charset="0"/>
              </a:rPr>
              <a:t> is transmitted</a:t>
            </a:r>
          </a:p>
          <a:p>
            <a:pPr lvl="1">
              <a:buSzPct val="100000"/>
              <a:buFont typeface="Symbol" panose="05050102010706020507" pitchFamily="18" charset="2"/>
              <a:buChar char="*"/>
            </a:pPr>
            <a:r>
              <a:rPr lang="en-US" dirty="0">
                <a:solidFill>
                  <a:srgbClr val="2323DC"/>
                </a:solidFill>
                <a:latin typeface="Calibri" panose="020F0502020204030204" pitchFamily="34" charset="0"/>
              </a:rPr>
              <a:t>LVDS</a:t>
            </a:r>
            <a:r>
              <a:rPr lang="en-US" dirty="0">
                <a:latin typeface="Calibri" panose="020F0502020204030204" pitchFamily="34" charset="0"/>
              </a:rPr>
              <a:t> naturally supports </a:t>
            </a:r>
            <a:r>
              <a:rPr lang="en-US" dirty="0">
                <a:solidFill>
                  <a:srgbClr val="DC2300"/>
                </a:solidFill>
                <a:latin typeface="Calibri" panose="020F0502020204030204" pitchFamily="34" charset="0"/>
              </a:rPr>
              <a:t>ternary </a:t>
            </a:r>
            <a:r>
              <a:rPr lang="en-US" dirty="0" err="1">
                <a:solidFill>
                  <a:srgbClr val="DC2300"/>
                </a:solidFill>
                <a:latin typeface="Calibri" panose="020F0502020204030204" pitchFamily="34" charset="0"/>
              </a:rPr>
              <a:t>signalling</a:t>
            </a:r>
            <a:r>
              <a:rPr lang="en-US" dirty="0">
                <a:latin typeface="Calibri" panose="020F0502020204030204" pitchFamily="34" charset="0"/>
              </a:rPr>
              <a:t>. When the </a:t>
            </a:r>
            <a:r>
              <a:rPr lang="en-US" dirty="0">
                <a:solidFill>
                  <a:srgbClr val="0000FF"/>
                </a:solidFill>
                <a:latin typeface="Calibri" panose="020F0502020204030204" pitchFamily="34" charset="0"/>
              </a:rPr>
              <a:t>voltage difference</a:t>
            </a:r>
            <a:r>
              <a:rPr lang="en-US" dirty="0">
                <a:latin typeface="Calibri" panose="020F0502020204030204" pitchFamily="34" charset="0"/>
              </a:rPr>
              <a:t> is less than the threshold, the bus is in the </a:t>
            </a:r>
            <a:r>
              <a:rPr lang="en-US" dirty="0">
                <a:solidFill>
                  <a:srgbClr val="00AE00"/>
                </a:solidFill>
                <a:latin typeface="Calibri" panose="020F0502020204030204" pitchFamily="34" charset="0"/>
              </a:rPr>
              <a:t>idle</a:t>
            </a:r>
            <a:r>
              <a:rPr lang="en-US" dirty="0">
                <a:latin typeface="Calibri" panose="020F0502020204030204" pitchFamily="34" charset="0"/>
              </a:rPr>
              <a:t> state.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1132815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Return to </a:t>
            </a:r>
            <a:r>
              <a:rPr lang="fr-FR" dirty="0" err="1">
                <a:solidFill>
                  <a:schemeClr val="tx1"/>
                </a:solidFill>
              </a:rPr>
              <a:t>Zero</a:t>
            </a:r>
            <a:r>
              <a:rPr lang="fr-FR" dirty="0">
                <a:solidFill>
                  <a:schemeClr val="tx1"/>
                </a:solidFill>
              </a:rPr>
              <a:t> (RZ)</a:t>
            </a:r>
          </a:p>
        </p:txBody>
      </p:sp>
      <p:sp>
        <p:nvSpPr>
          <p:cNvPr id="3" name="Text Placeholder 2"/>
          <p:cNvSpPr txBox="1">
            <a:spLocks noGrp="1"/>
          </p:cNvSpPr>
          <p:nvPr>
            <p:ph type="body" idx="4294967295"/>
          </p:nvPr>
        </p:nvSpPr>
        <p:spPr>
          <a:xfrm>
            <a:off x="1270000" y="4876800"/>
            <a:ext cx="7416800" cy="112871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en-US" dirty="0">
                <a:latin typeface="Calibri" panose="020F0502020204030204" pitchFamily="34" charset="0"/>
              </a:rPr>
              <a:t>Logical 0 : 0 → idle</a:t>
            </a:r>
          </a:p>
          <a:p>
            <a:pPr marL="574675" lvl="0" indent="-463550">
              <a:buSzPct val="100000"/>
              <a:buFont typeface="Symbol" panose="05050102010706020507" pitchFamily="18" charset="2"/>
              <a:buChar char="*"/>
            </a:pPr>
            <a:r>
              <a:rPr lang="en-US" dirty="0">
                <a:latin typeface="Calibri" panose="020F0502020204030204" pitchFamily="34" charset="0"/>
              </a:rPr>
              <a:t>Logical 1 : 1 → idle</a:t>
            </a:r>
          </a:p>
        </p:txBody>
      </p:sp>
      <p:sp>
        <p:nvSpPr>
          <p:cNvPr id="7366" name="AutoShape 241"/>
          <p:cNvSpPr>
            <a:spLocks noChangeAspect="1" noChangeArrowheads="1" noTextEdit="1"/>
          </p:cNvSpPr>
          <p:nvPr/>
        </p:nvSpPr>
        <p:spPr bwMode="auto">
          <a:xfrm>
            <a:off x="990600" y="1828800"/>
            <a:ext cx="7153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7" name="Freeform 243"/>
          <p:cNvSpPr>
            <a:spLocks/>
          </p:cNvSpPr>
          <p:nvPr/>
        </p:nvSpPr>
        <p:spPr bwMode="auto">
          <a:xfrm>
            <a:off x="1033463" y="1936750"/>
            <a:ext cx="1041400" cy="433388"/>
          </a:xfrm>
          <a:custGeom>
            <a:avLst/>
            <a:gdLst>
              <a:gd name="T0" fmla="*/ 9 w 48"/>
              <a:gd name="T1" fmla="*/ 0 h 20"/>
              <a:gd name="T2" fmla="*/ 39 w 48"/>
              <a:gd name="T3" fmla="*/ 0 h 20"/>
              <a:gd name="T4" fmla="*/ 48 w 48"/>
              <a:gd name="T5" fmla="*/ 9 h 20"/>
              <a:gd name="T6" fmla="*/ 48 w 48"/>
              <a:gd name="T7" fmla="*/ 11 h 20"/>
              <a:gd name="T8" fmla="*/ 39 w 48"/>
              <a:gd name="T9" fmla="*/ 20 h 20"/>
              <a:gd name="T10" fmla="*/ 9 w 48"/>
              <a:gd name="T11" fmla="*/ 20 h 20"/>
              <a:gd name="T12" fmla="*/ 0 w 48"/>
              <a:gd name="T13" fmla="*/ 11 h 20"/>
              <a:gd name="T14" fmla="*/ 0 w 48"/>
              <a:gd name="T15" fmla="*/ 9 h 20"/>
              <a:gd name="T16" fmla="*/ 9 w 4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0">
                <a:moveTo>
                  <a:pt x="9" y="0"/>
                </a:moveTo>
                <a:lnTo>
                  <a:pt x="39" y="0"/>
                </a:lnTo>
                <a:cubicBezTo>
                  <a:pt x="44" y="0"/>
                  <a:pt x="48" y="4"/>
                  <a:pt x="48" y="9"/>
                </a:cubicBezTo>
                <a:lnTo>
                  <a:pt x="48" y="11"/>
                </a:lnTo>
                <a:cubicBezTo>
                  <a:pt x="48" y="16"/>
                  <a:pt x="44" y="20"/>
                  <a:pt x="39" y="20"/>
                </a:cubicBezTo>
                <a:lnTo>
                  <a:pt x="9" y="20"/>
                </a:lnTo>
                <a:cubicBezTo>
                  <a:pt x="4" y="20"/>
                  <a:pt x="0" y="16"/>
                  <a:pt x="0" y="11"/>
                </a:cubicBezTo>
                <a:lnTo>
                  <a:pt x="0" y="9"/>
                </a:lnTo>
                <a:cubicBezTo>
                  <a:pt x="0" y="4"/>
                  <a:pt x="4" y="0"/>
                  <a:pt x="9"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8" name="Line 244"/>
          <p:cNvSpPr>
            <a:spLocks noChangeShapeType="1"/>
          </p:cNvSpPr>
          <p:nvPr/>
        </p:nvSpPr>
        <p:spPr bwMode="auto">
          <a:xfrm>
            <a:off x="2203450" y="3714750"/>
            <a:ext cx="5916613" cy="0"/>
          </a:xfrm>
          <a:prstGeom prst="line">
            <a:avLst/>
          </a:prstGeom>
          <a:noFill/>
          <a:ln w="0">
            <a:solidFill>
              <a:srgbClr val="2428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69" name="Freeform 245"/>
          <p:cNvSpPr>
            <a:spLocks/>
          </p:cNvSpPr>
          <p:nvPr/>
        </p:nvSpPr>
        <p:spPr bwMode="auto">
          <a:xfrm>
            <a:off x="2182813" y="1893888"/>
            <a:ext cx="238125" cy="4333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0" name="Freeform 246"/>
          <p:cNvSpPr>
            <a:spLocks/>
          </p:cNvSpPr>
          <p:nvPr/>
        </p:nvSpPr>
        <p:spPr bwMode="auto">
          <a:xfrm>
            <a:off x="2420938" y="1871663"/>
            <a:ext cx="215900" cy="4333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1" name="Freeform 247"/>
          <p:cNvSpPr>
            <a:spLocks/>
          </p:cNvSpPr>
          <p:nvPr/>
        </p:nvSpPr>
        <p:spPr bwMode="auto">
          <a:xfrm>
            <a:off x="2636838" y="1871663"/>
            <a:ext cx="239713" cy="455613"/>
          </a:xfrm>
          <a:custGeom>
            <a:avLst/>
            <a:gdLst>
              <a:gd name="T0" fmla="*/ 0 w 11"/>
              <a:gd name="T1" fmla="*/ 0 h 21"/>
              <a:gd name="T2" fmla="*/ 11 w 11"/>
              <a:gd name="T3" fmla="*/ 0 h 21"/>
              <a:gd name="T4" fmla="*/ 11 w 11"/>
              <a:gd name="T5" fmla="*/ 21 h 21"/>
            </a:gdLst>
            <a:ahLst/>
            <a:cxnLst>
              <a:cxn ang="0">
                <a:pos x="T0" y="T1"/>
              </a:cxn>
              <a:cxn ang="0">
                <a:pos x="T2" y="T3"/>
              </a:cxn>
              <a:cxn ang="0">
                <a:pos x="T4" y="T5"/>
              </a:cxn>
            </a:cxnLst>
            <a:rect l="0" t="0" r="r" b="b"/>
            <a:pathLst>
              <a:path w="11" h="21">
                <a:moveTo>
                  <a:pt x="0" y="0"/>
                </a:moveTo>
                <a:lnTo>
                  <a:pt x="11" y="0"/>
                </a:lnTo>
                <a:lnTo>
                  <a:pt x="11" y="21"/>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2" name="Freeform 248"/>
          <p:cNvSpPr>
            <a:spLocks/>
          </p:cNvSpPr>
          <p:nvPr/>
        </p:nvSpPr>
        <p:spPr bwMode="auto">
          <a:xfrm>
            <a:off x="2876550" y="1870075"/>
            <a:ext cx="214312" cy="434975"/>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3" name="Freeform 249"/>
          <p:cNvSpPr>
            <a:spLocks/>
          </p:cNvSpPr>
          <p:nvPr/>
        </p:nvSpPr>
        <p:spPr bwMode="auto">
          <a:xfrm>
            <a:off x="3090863" y="1870075"/>
            <a:ext cx="239712" cy="434976"/>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4" name="Freeform 250"/>
          <p:cNvSpPr>
            <a:spLocks/>
          </p:cNvSpPr>
          <p:nvPr/>
        </p:nvSpPr>
        <p:spPr bwMode="auto">
          <a:xfrm>
            <a:off x="3330575" y="1871663"/>
            <a:ext cx="217488" cy="4333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5" name="Freeform 251"/>
          <p:cNvSpPr>
            <a:spLocks/>
          </p:cNvSpPr>
          <p:nvPr/>
        </p:nvSpPr>
        <p:spPr bwMode="auto">
          <a:xfrm>
            <a:off x="3548063" y="1871663"/>
            <a:ext cx="215900"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6" name="Freeform 252"/>
          <p:cNvSpPr>
            <a:spLocks/>
          </p:cNvSpPr>
          <p:nvPr/>
        </p:nvSpPr>
        <p:spPr bwMode="auto">
          <a:xfrm>
            <a:off x="3763964" y="1870075"/>
            <a:ext cx="236536" cy="434975"/>
          </a:xfrm>
          <a:custGeom>
            <a:avLst/>
            <a:gdLst>
              <a:gd name="T0" fmla="*/ 0 w 11"/>
              <a:gd name="T1" fmla="*/ 21 h 21"/>
              <a:gd name="T2" fmla="*/ 11 w 11"/>
              <a:gd name="T3" fmla="*/ 21 h 21"/>
              <a:gd name="T4" fmla="*/ 11 w 11"/>
              <a:gd name="T5" fmla="*/ 0 h 21"/>
            </a:gdLst>
            <a:ahLst/>
            <a:cxnLst>
              <a:cxn ang="0">
                <a:pos x="T0" y="T1"/>
              </a:cxn>
              <a:cxn ang="0">
                <a:pos x="T2" y="T3"/>
              </a:cxn>
              <a:cxn ang="0">
                <a:pos x="T4" y="T5"/>
              </a:cxn>
            </a:cxnLst>
            <a:rect l="0" t="0" r="r" b="b"/>
            <a:pathLst>
              <a:path w="11" h="21">
                <a:moveTo>
                  <a:pt x="0" y="21"/>
                </a:moveTo>
                <a:lnTo>
                  <a:pt x="11" y="21"/>
                </a:lnTo>
                <a:lnTo>
                  <a:pt x="11"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7" name="Freeform 253"/>
          <p:cNvSpPr>
            <a:spLocks/>
          </p:cNvSpPr>
          <p:nvPr/>
        </p:nvSpPr>
        <p:spPr bwMode="auto">
          <a:xfrm>
            <a:off x="4003675" y="1871663"/>
            <a:ext cx="215900"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8" name="Freeform 254"/>
          <p:cNvSpPr>
            <a:spLocks/>
          </p:cNvSpPr>
          <p:nvPr/>
        </p:nvSpPr>
        <p:spPr bwMode="auto">
          <a:xfrm>
            <a:off x="4219576" y="1870075"/>
            <a:ext cx="234950" cy="434975"/>
          </a:xfrm>
          <a:custGeom>
            <a:avLst/>
            <a:gdLst>
              <a:gd name="T0" fmla="*/ 0 w 11"/>
              <a:gd name="T1" fmla="*/ 21 h 21"/>
              <a:gd name="T2" fmla="*/ 11 w 11"/>
              <a:gd name="T3" fmla="*/ 21 h 21"/>
              <a:gd name="T4" fmla="*/ 11 w 11"/>
              <a:gd name="T5" fmla="*/ 0 h 21"/>
            </a:gdLst>
            <a:ahLst/>
            <a:cxnLst>
              <a:cxn ang="0">
                <a:pos x="T0" y="T1"/>
              </a:cxn>
              <a:cxn ang="0">
                <a:pos x="T2" y="T3"/>
              </a:cxn>
              <a:cxn ang="0">
                <a:pos x="T4" y="T5"/>
              </a:cxn>
            </a:cxnLst>
            <a:rect l="0" t="0" r="r" b="b"/>
            <a:pathLst>
              <a:path w="11" h="21">
                <a:moveTo>
                  <a:pt x="0" y="21"/>
                </a:moveTo>
                <a:lnTo>
                  <a:pt x="11" y="21"/>
                </a:lnTo>
                <a:lnTo>
                  <a:pt x="11"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9" name="Freeform 255"/>
          <p:cNvSpPr>
            <a:spLocks/>
          </p:cNvSpPr>
          <p:nvPr/>
        </p:nvSpPr>
        <p:spPr bwMode="auto">
          <a:xfrm>
            <a:off x="4454525" y="1871663"/>
            <a:ext cx="220663" cy="4333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0" name="Line 256"/>
          <p:cNvSpPr>
            <a:spLocks noChangeShapeType="1"/>
          </p:cNvSpPr>
          <p:nvPr/>
        </p:nvSpPr>
        <p:spPr bwMode="auto">
          <a:xfrm>
            <a:off x="2398713" y="237013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1" name="Line 257"/>
          <p:cNvSpPr>
            <a:spLocks noChangeShapeType="1"/>
          </p:cNvSpPr>
          <p:nvPr/>
        </p:nvSpPr>
        <p:spPr bwMode="auto">
          <a:xfrm>
            <a:off x="2398713" y="25654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2" name="Line 258"/>
          <p:cNvSpPr>
            <a:spLocks noChangeShapeType="1"/>
          </p:cNvSpPr>
          <p:nvPr/>
        </p:nvSpPr>
        <p:spPr bwMode="auto">
          <a:xfrm>
            <a:off x="2398713" y="27606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3" name="Line 259"/>
          <p:cNvSpPr>
            <a:spLocks noChangeShapeType="1"/>
          </p:cNvSpPr>
          <p:nvPr/>
        </p:nvSpPr>
        <p:spPr bwMode="auto">
          <a:xfrm>
            <a:off x="2398713" y="29337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4" name="Line 260"/>
          <p:cNvSpPr>
            <a:spLocks noChangeShapeType="1"/>
          </p:cNvSpPr>
          <p:nvPr/>
        </p:nvSpPr>
        <p:spPr bwMode="auto">
          <a:xfrm>
            <a:off x="2398713" y="31289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5" name="Line 261"/>
          <p:cNvSpPr>
            <a:spLocks noChangeShapeType="1"/>
          </p:cNvSpPr>
          <p:nvPr/>
        </p:nvSpPr>
        <p:spPr bwMode="auto">
          <a:xfrm>
            <a:off x="2398713" y="33242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6" name="Line 262"/>
          <p:cNvSpPr>
            <a:spLocks noChangeShapeType="1"/>
          </p:cNvSpPr>
          <p:nvPr/>
        </p:nvSpPr>
        <p:spPr bwMode="auto">
          <a:xfrm>
            <a:off x="2398713" y="35194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7" name="Line 263"/>
          <p:cNvSpPr>
            <a:spLocks noChangeShapeType="1"/>
          </p:cNvSpPr>
          <p:nvPr/>
        </p:nvSpPr>
        <p:spPr bwMode="auto">
          <a:xfrm>
            <a:off x="2398713" y="37147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8" name="Line 264"/>
          <p:cNvSpPr>
            <a:spLocks noChangeShapeType="1"/>
          </p:cNvSpPr>
          <p:nvPr/>
        </p:nvSpPr>
        <p:spPr bwMode="auto">
          <a:xfrm>
            <a:off x="2398713" y="38877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9" name="Line 265"/>
          <p:cNvSpPr>
            <a:spLocks noChangeShapeType="1"/>
          </p:cNvSpPr>
          <p:nvPr/>
        </p:nvSpPr>
        <p:spPr bwMode="auto">
          <a:xfrm>
            <a:off x="2398713" y="40830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0" name="Line 266"/>
          <p:cNvSpPr>
            <a:spLocks noChangeShapeType="1"/>
          </p:cNvSpPr>
          <p:nvPr/>
        </p:nvSpPr>
        <p:spPr bwMode="auto">
          <a:xfrm>
            <a:off x="2854325" y="237013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1" name="Line 267"/>
          <p:cNvSpPr>
            <a:spLocks noChangeShapeType="1"/>
          </p:cNvSpPr>
          <p:nvPr/>
        </p:nvSpPr>
        <p:spPr bwMode="auto">
          <a:xfrm>
            <a:off x="2854325" y="25654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2" name="Line 268"/>
          <p:cNvSpPr>
            <a:spLocks noChangeShapeType="1"/>
          </p:cNvSpPr>
          <p:nvPr/>
        </p:nvSpPr>
        <p:spPr bwMode="auto">
          <a:xfrm>
            <a:off x="2854325" y="27606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3" name="Line 269"/>
          <p:cNvSpPr>
            <a:spLocks noChangeShapeType="1"/>
          </p:cNvSpPr>
          <p:nvPr/>
        </p:nvSpPr>
        <p:spPr bwMode="auto">
          <a:xfrm>
            <a:off x="2854325" y="29337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4" name="Line 270"/>
          <p:cNvSpPr>
            <a:spLocks noChangeShapeType="1"/>
          </p:cNvSpPr>
          <p:nvPr/>
        </p:nvSpPr>
        <p:spPr bwMode="auto">
          <a:xfrm>
            <a:off x="2854325" y="31289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5" name="Line 271"/>
          <p:cNvSpPr>
            <a:spLocks noChangeShapeType="1"/>
          </p:cNvSpPr>
          <p:nvPr/>
        </p:nvSpPr>
        <p:spPr bwMode="auto">
          <a:xfrm>
            <a:off x="2854325" y="33242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6" name="Line 272"/>
          <p:cNvSpPr>
            <a:spLocks noChangeShapeType="1"/>
          </p:cNvSpPr>
          <p:nvPr/>
        </p:nvSpPr>
        <p:spPr bwMode="auto">
          <a:xfrm>
            <a:off x="2854325" y="35194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7" name="Line 273"/>
          <p:cNvSpPr>
            <a:spLocks noChangeShapeType="1"/>
          </p:cNvSpPr>
          <p:nvPr/>
        </p:nvSpPr>
        <p:spPr bwMode="auto">
          <a:xfrm>
            <a:off x="2854325" y="37147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8" name="Line 274"/>
          <p:cNvSpPr>
            <a:spLocks noChangeShapeType="1"/>
          </p:cNvSpPr>
          <p:nvPr/>
        </p:nvSpPr>
        <p:spPr bwMode="auto">
          <a:xfrm>
            <a:off x="2854325" y="38877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9" name="Line 275"/>
          <p:cNvSpPr>
            <a:spLocks noChangeShapeType="1"/>
          </p:cNvSpPr>
          <p:nvPr/>
        </p:nvSpPr>
        <p:spPr bwMode="auto">
          <a:xfrm>
            <a:off x="2854325" y="40830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0" name="Line 276"/>
          <p:cNvSpPr>
            <a:spLocks noChangeShapeType="1"/>
          </p:cNvSpPr>
          <p:nvPr/>
        </p:nvSpPr>
        <p:spPr bwMode="auto">
          <a:xfrm>
            <a:off x="3309938" y="23495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1" name="Line 277"/>
          <p:cNvSpPr>
            <a:spLocks noChangeShapeType="1"/>
          </p:cNvSpPr>
          <p:nvPr/>
        </p:nvSpPr>
        <p:spPr bwMode="auto">
          <a:xfrm>
            <a:off x="3309938" y="254317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2" name="Line 278"/>
          <p:cNvSpPr>
            <a:spLocks noChangeShapeType="1"/>
          </p:cNvSpPr>
          <p:nvPr/>
        </p:nvSpPr>
        <p:spPr bwMode="auto">
          <a:xfrm>
            <a:off x="3309938" y="2738438"/>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3" name="Line 279"/>
          <p:cNvSpPr>
            <a:spLocks noChangeShapeType="1"/>
          </p:cNvSpPr>
          <p:nvPr/>
        </p:nvSpPr>
        <p:spPr bwMode="auto">
          <a:xfrm>
            <a:off x="3309938" y="29337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4" name="Line 280"/>
          <p:cNvSpPr>
            <a:spLocks noChangeShapeType="1"/>
          </p:cNvSpPr>
          <p:nvPr/>
        </p:nvSpPr>
        <p:spPr bwMode="auto">
          <a:xfrm>
            <a:off x="3309938" y="31289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5" name="Line 281"/>
          <p:cNvSpPr>
            <a:spLocks noChangeShapeType="1"/>
          </p:cNvSpPr>
          <p:nvPr/>
        </p:nvSpPr>
        <p:spPr bwMode="auto">
          <a:xfrm>
            <a:off x="3309938" y="33242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6" name="Line 282"/>
          <p:cNvSpPr>
            <a:spLocks noChangeShapeType="1"/>
          </p:cNvSpPr>
          <p:nvPr/>
        </p:nvSpPr>
        <p:spPr bwMode="auto">
          <a:xfrm>
            <a:off x="3309938" y="34972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8" name="Line 283"/>
          <p:cNvSpPr>
            <a:spLocks noChangeShapeType="1"/>
          </p:cNvSpPr>
          <p:nvPr/>
        </p:nvSpPr>
        <p:spPr bwMode="auto">
          <a:xfrm>
            <a:off x="3309938" y="36925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9" name="Line 284"/>
          <p:cNvSpPr>
            <a:spLocks noChangeShapeType="1"/>
          </p:cNvSpPr>
          <p:nvPr/>
        </p:nvSpPr>
        <p:spPr bwMode="auto">
          <a:xfrm>
            <a:off x="3309938" y="38877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0" name="Line 285"/>
          <p:cNvSpPr>
            <a:spLocks noChangeShapeType="1"/>
          </p:cNvSpPr>
          <p:nvPr/>
        </p:nvSpPr>
        <p:spPr bwMode="auto">
          <a:xfrm>
            <a:off x="3309938" y="40830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1" name="Line 286"/>
          <p:cNvSpPr>
            <a:spLocks noChangeShapeType="1"/>
          </p:cNvSpPr>
          <p:nvPr/>
        </p:nvSpPr>
        <p:spPr bwMode="auto">
          <a:xfrm>
            <a:off x="3763963" y="237013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2" name="Line 287"/>
          <p:cNvSpPr>
            <a:spLocks noChangeShapeType="1"/>
          </p:cNvSpPr>
          <p:nvPr/>
        </p:nvSpPr>
        <p:spPr bwMode="auto">
          <a:xfrm>
            <a:off x="3763963" y="25654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3" name="Line 288"/>
          <p:cNvSpPr>
            <a:spLocks noChangeShapeType="1"/>
          </p:cNvSpPr>
          <p:nvPr/>
        </p:nvSpPr>
        <p:spPr bwMode="auto">
          <a:xfrm>
            <a:off x="3763963" y="27606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4" name="Line 289"/>
          <p:cNvSpPr>
            <a:spLocks noChangeShapeType="1"/>
          </p:cNvSpPr>
          <p:nvPr/>
        </p:nvSpPr>
        <p:spPr bwMode="auto">
          <a:xfrm>
            <a:off x="3763963" y="29337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5" name="Line 290"/>
          <p:cNvSpPr>
            <a:spLocks noChangeShapeType="1"/>
          </p:cNvSpPr>
          <p:nvPr/>
        </p:nvSpPr>
        <p:spPr bwMode="auto">
          <a:xfrm>
            <a:off x="3763963" y="31289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6" name="Line 291"/>
          <p:cNvSpPr>
            <a:spLocks noChangeShapeType="1"/>
          </p:cNvSpPr>
          <p:nvPr/>
        </p:nvSpPr>
        <p:spPr bwMode="auto">
          <a:xfrm>
            <a:off x="3763963" y="33242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7" name="Line 292"/>
          <p:cNvSpPr>
            <a:spLocks noChangeShapeType="1"/>
          </p:cNvSpPr>
          <p:nvPr/>
        </p:nvSpPr>
        <p:spPr bwMode="auto">
          <a:xfrm>
            <a:off x="3763963" y="35194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8" name="Line 293"/>
          <p:cNvSpPr>
            <a:spLocks noChangeShapeType="1"/>
          </p:cNvSpPr>
          <p:nvPr/>
        </p:nvSpPr>
        <p:spPr bwMode="auto">
          <a:xfrm>
            <a:off x="3763963" y="37147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9" name="Line 294"/>
          <p:cNvSpPr>
            <a:spLocks noChangeShapeType="1"/>
          </p:cNvSpPr>
          <p:nvPr/>
        </p:nvSpPr>
        <p:spPr bwMode="auto">
          <a:xfrm>
            <a:off x="3763963" y="38877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0" name="Line 295"/>
          <p:cNvSpPr>
            <a:spLocks noChangeShapeType="1"/>
          </p:cNvSpPr>
          <p:nvPr/>
        </p:nvSpPr>
        <p:spPr bwMode="auto">
          <a:xfrm>
            <a:off x="3763963" y="40830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1" name="Line 296"/>
          <p:cNvSpPr>
            <a:spLocks noChangeShapeType="1"/>
          </p:cNvSpPr>
          <p:nvPr/>
        </p:nvSpPr>
        <p:spPr bwMode="auto">
          <a:xfrm>
            <a:off x="4241800" y="23923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2" name="Line 297"/>
          <p:cNvSpPr>
            <a:spLocks noChangeShapeType="1"/>
          </p:cNvSpPr>
          <p:nvPr/>
        </p:nvSpPr>
        <p:spPr bwMode="auto">
          <a:xfrm>
            <a:off x="4241800" y="25654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3" name="Line 298"/>
          <p:cNvSpPr>
            <a:spLocks noChangeShapeType="1"/>
          </p:cNvSpPr>
          <p:nvPr/>
        </p:nvSpPr>
        <p:spPr bwMode="auto">
          <a:xfrm>
            <a:off x="4241800" y="27606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4" name="Line 299"/>
          <p:cNvSpPr>
            <a:spLocks noChangeShapeType="1"/>
          </p:cNvSpPr>
          <p:nvPr/>
        </p:nvSpPr>
        <p:spPr bwMode="auto">
          <a:xfrm>
            <a:off x="4241800" y="29559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5" name="Line 300"/>
          <p:cNvSpPr>
            <a:spLocks noChangeShapeType="1"/>
          </p:cNvSpPr>
          <p:nvPr/>
        </p:nvSpPr>
        <p:spPr bwMode="auto">
          <a:xfrm>
            <a:off x="4241800" y="31511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6" name="Line 301"/>
          <p:cNvSpPr>
            <a:spLocks noChangeShapeType="1"/>
          </p:cNvSpPr>
          <p:nvPr/>
        </p:nvSpPr>
        <p:spPr bwMode="auto">
          <a:xfrm>
            <a:off x="4241800" y="33464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7" name="Line 302"/>
          <p:cNvSpPr>
            <a:spLocks noChangeShapeType="1"/>
          </p:cNvSpPr>
          <p:nvPr/>
        </p:nvSpPr>
        <p:spPr bwMode="auto">
          <a:xfrm>
            <a:off x="4241800" y="35194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8" name="Line 303"/>
          <p:cNvSpPr>
            <a:spLocks noChangeShapeType="1"/>
          </p:cNvSpPr>
          <p:nvPr/>
        </p:nvSpPr>
        <p:spPr bwMode="auto">
          <a:xfrm>
            <a:off x="4241800" y="37147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9" name="Line 304"/>
          <p:cNvSpPr>
            <a:spLocks noChangeShapeType="1"/>
          </p:cNvSpPr>
          <p:nvPr/>
        </p:nvSpPr>
        <p:spPr bwMode="auto">
          <a:xfrm>
            <a:off x="4241800" y="391001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0" name="Line 305"/>
          <p:cNvSpPr>
            <a:spLocks noChangeShapeType="1"/>
          </p:cNvSpPr>
          <p:nvPr/>
        </p:nvSpPr>
        <p:spPr bwMode="auto">
          <a:xfrm>
            <a:off x="4241800" y="410368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1" name="Line 306"/>
          <p:cNvSpPr>
            <a:spLocks noChangeShapeType="1"/>
          </p:cNvSpPr>
          <p:nvPr/>
        </p:nvSpPr>
        <p:spPr bwMode="auto">
          <a:xfrm>
            <a:off x="4695825" y="23923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2" name="Line 307"/>
          <p:cNvSpPr>
            <a:spLocks noChangeShapeType="1"/>
          </p:cNvSpPr>
          <p:nvPr/>
        </p:nvSpPr>
        <p:spPr bwMode="auto">
          <a:xfrm>
            <a:off x="4695825" y="25654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3" name="Line 308"/>
          <p:cNvSpPr>
            <a:spLocks noChangeShapeType="1"/>
          </p:cNvSpPr>
          <p:nvPr/>
        </p:nvSpPr>
        <p:spPr bwMode="auto">
          <a:xfrm>
            <a:off x="4695825" y="27606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4" name="Line 309"/>
          <p:cNvSpPr>
            <a:spLocks noChangeShapeType="1"/>
          </p:cNvSpPr>
          <p:nvPr/>
        </p:nvSpPr>
        <p:spPr bwMode="auto">
          <a:xfrm>
            <a:off x="4695825" y="29559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5" name="Line 310"/>
          <p:cNvSpPr>
            <a:spLocks noChangeShapeType="1"/>
          </p:cNvSpPr>
          <p:nvPr/>
        </p:nvSpPr>
        <p:spPr bwMode="auto">
          <a:xfrm>
            <a:off x="4695825" y="31511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6" name="Line 311"/>
          <p:cNvSpPr>
            <a:spLocks noChangeShapeType="1"/>
          </p:cNvSpPr>
          <p:nvPr/>
        </p:nvSpPr>
        <p:spPr bwMode="auto">
          <a:xfrm>
            <a:off x="4695825" y="33464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7" name="Line 312"/>
          <p:cNvSpPr>
            <a:spLocks noChangeShapeType="1"/>
          </p:cNvSpPr>
          <p:nvPr/>
        </p:nvSpPr>
        <p:spPr bwMode="auto">
          <a:xfrm>
            <a:off x="4695825" y="35194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8" name="Line 313"/>
          <p:cNvSpPr>
            <a:spLocks noChangeShapeType="1"/>
          </p:cNvSpPr>
          <p:nvPr/>
        </p:nvSpPr>
        <p:spPr bwMode="auto">
          <a:xfrm>
            <a:off x="4695825" y="37147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9" name="Line 314"/>
          <p:cNvSpPr>
            <a:spLocks noChangeShapeType="1"/>
          </p:cNvSpPr>
          <p:nvPr/>
        </p:nvSpPr>
        <p:spPr bwMode="auto">
          <a:xfrm>
            <a:off x="4695825" y="391001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0" name="Line 315"/>
          <p:cNvSpPr>
            <a:spLocks noChangeShapeType="1"/>
          </p:cNvSpPr>
          <p:nvPr/>
        </p:nvSpPr>
        <p:spPr bwMode="auto">
          <a:xfrm>
            <a:off x="4695825" y="410368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1" name="Line 316"/>
          <p:cNvSpPr>
            <a:spLocks noChangeShapeType="1"/>
          </p:cNvSpPr>
          <p:nvPr/>
        </p:nvSpPr>
        <p:spPr bwMode="auto">
          <a:xfrm>
            <a:off x="5151438" y="237013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2" name="Line 317"/>
          <p:cNvSpPr>
            <a:spLocks noChangeShapeType="1"/>
          </p:cNvSpPr>
          <p:nvPr/>
        </p:nvSpPr>
        <p:spPr bwMode="auto">
          <a:xfrm>
            <a:off x="5151438" y="25654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3" name="Line 318"/>
          <p:cNvSpPr>
            <a:spLocks noChangeShapeType="1"/>
          </p:cNvSpPr>
          <p:nvPr/>
        </p:nvSpPr>
        <p:spPr bwMode="auto">
          <a:xfrm>
            <a:off x="5151438" y="27606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4" name="Line 319"/>
          <p:cNvSpPr>
            <a:spLocks noChangeShapeType="1"/>
          </p:cNvSpPr>
          <p:nvPr/>
        </p:nvSpPr>
        <p:spPr bwMode="auto">
          <a:xfrm>
            <a:off x="5151438" y="29559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5" name="Line 320"/>
          <p:cNvSpPr>
            <a:spLocks noChangeShapeType="1"/>
          </p:cNvSpPr>
          <p:nvPr/>
        </p:nvSpPr>
        <p:spPr bwMode="auto">
          <a:xfrm>
            <a:off x="5151438" y="31289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6" name="Line 321"/>
          <p:cNvSpPr>
            <a:spLocks noChangeShapeType="1"/>
          </p:cNvSpPr>
          <p:nvPr/>
        </p:nvSpPr>
        <p:spPr bwMode="auto">
          <a:xfrm>
            <a:off x="5151438" y="33242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7" name="Line 322"/>
          <p:cNvSpPr>
            <a:spLocks noChangeShapeType="1"/>
          </p:cNvSpPr>
          <p:nvPr/>
        </p:nvSpPr>
        <p:spPr bwMode="auto">
          <a:xfrm>
            <a:off x="5151438" y="35194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8" name="Line 323"/>
          <p:cNvSpPr>
            <a:spLocks noChangeShapeType="1"/>
          </p:cNvSpPr>
          <p:nvPr/>
        </p:nvSpPr>
        <p:spPr bwMode="auto">
          <a:xfrm>
            <a:off x="5151438" y="37147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9" name="Line 324"/>
          <p:cNvSpPr>
            <a:spLocks noChangeShapeType="1"/>
          </p:cNvSpPr>
          <p:nvPr/>
        </p:nvSpPr>
        <p:spPr bwMode="auto">
          <a:xfrm>
            <a:off x="5151438" y="3910013"/>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0" name="Line 325"/>
          <p:cNvSpPr>
            <a:spLocks noChangeShapeType="1"/>
          </p:cNvSpPr>
          <p:nvPr/>
        </p:nvSpPr>
        <p:spPr bwMode="auto">
          <a:xfrm>
            <a:off x="5151438" y="40830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1" name="Line 326"/>
          <p:cNvSpPr>
            <a:spLocks noChangeShapeType="1"/>
          </p:cNvSpPr>
          <p:nvPr/>
        </p:nvSpPr>
        <p:spPr bwMode="auto">
          <a:xfrm>
            <a:off x="5151438" y="4278313"/>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2" name="Line 327"/>
          <p:cNvSpPr>
            <a:spLocks noChangeShapeType="1"/>
          </p:cNvSpPr>
          <p:nvPr/>
        </p:nvSpPr>
        <p:spPr bwMode="auto">
          <a:xfrm>
            <a:off x="5151438" y="4278313"/>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3" name="Line 328"/>
          <p:cNvSpPr>
            <a:spLocks noChangeShapeType="1"/>
          </p:cNvSpPr>
          <p:nvPr/>
        </p:nvSpPr>
        <p:spPr bwMode="auto">
          <a:xfrm>
            <a:off x="5607050" y="23923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4" name="Line 329"/>
          <p:cNvSpPr>
            <a:spLocks noChangeShapeType="1"/>
          </p:cNvSpPr>
          <p:nvPr/>
        </p:nvSpPr>
        <p:spPr bwMode="auto">
          <a:xfrm>
            <a:off x="5607050" y="25654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5" name="Line 330"/>
          <p:cNvSpPr>
            <a:spLocks noChangeShapeType="1"/>
          </p:cNvSpPr>
          <p:nvPr/>
        </p:nvSpPr>
        <p:spPr bwMode="auto">
          <a:xfrm>
            <a:off x="5607050" y="27606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6" name="Line 331"/>
          <p:cNvSpPr>
            <a:spLocks noChangeShapeType="1"/>
          </p:cNvSpPr>
          <p:nvPr/>
        </p:nvSpPr>
        <p:spPr bwMode="auto">
          <a:xfrm>
            <a:off x="5607050" y="29559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7" name="Line 332"/>
          <p:cNvSpPr>
            <a:spLocks noChangeShapeType="1"/>
          </p:cNvSpPr>
          <p:nvPr/>
        </p:nvSpPr>
        <p:spPr bwMode="auto">
          <a:xfrm>
            <a:off x="5607050" y="31511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8" name="Line 333"/>
          <p:cNvSpPr>
            <a:spLocks noChangeShapeType="1"/>
          </p:cNvSpPr>
          <p:nvPr/>
        </p:nvSpPr>
        <p:spPr bwMode="auto">
          <a:xfrm>
            <a:off x="5607050" y="33464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9" name="Line 334"/>
          <p:cNvSpPr>
            <a:spLocks noChangeShapeType="1"/>
          </p:cNvSpPr>
          <p:nvPr/>
        </p:nvSpPr>
        <p:spPr bwMode="auto">
          <a:xfrm>
            <a:off x="5607050" y="35194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0" name="Line 335"/>
          <p:cNvSpPr>
            <a:spLocks noChangeShapeType="1"/>
          </p:cNvSpPr>
          <p:nvPr/>
        </p:nvSpPr>
        <p:spPr bwMode="auto">
          <a:xfrm>
            <a:off x="5607050" y="37147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1" name="Line 336"/>
          <p:cNvSpPr>
            <a:spLocks noChangeShapeType="1"/>
          </p:cNvSpPr>
          <p:nvPr/>
        </p:nvSpPr>
        <p:spPr bwMode="auto">
          <a:xfrm>
            <a:off x="5607050" y="391001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2" name="Line 337"/>
          <p:cNvSpPr>
            <a:spLocks noChangeShapeType="1"/>
          </p:cNvSpPr>
          <p:nvPr/>
        </p:nvSpPr>
        <p:spPr bwMode="auto">
          <a:xfrm>
            <a:off x="5607050" y="410368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3" name="Line 338"/>
          <p:cNvSpPr>
            <a:spLocks noChangeShapeType="1"/>
          </p:cNvSpPr>
          <p:nvPr/>
        </p:nvSpPr>
        <p:spPr bwMode="auto">
          <a:xfrm>
            <a:off x="6061075" y="23923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4" name="Line 339"/>
          <p:cNvSpPr>
            <a:spLocks noChangeShapeType="1"/>
          </p:cNvSpPr>
          <p:nvPr/>
        </p:nvSpPr>
        <p:spPr bwMode="auto">
          <a:xfrm>
            <a:off x="6061075" y="25876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5" name="Line 340"/>
          <p:cNvSpPr>
            <a:spLocks noChangeShapeType="1"/>
          </p:cNvSpPr>
          <p:nvPr/>
        </p:nvSpPr>
        <p:spPr bwMode="auto">
          <a:xfrm>
            <a:off x="6061075" y="27828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6" name="Line 341"/>
          <p:cNvSpPr>
            <a:spLocks noChangeShapeType="1"/>
          </p:cNvSpPr>
          <p:nvPr/>
        </p:nvSpPr>
        <p:spPr bwMode="auto">
          <a:xfrm>
            <a:off x="6061075" y="29781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7" name="Line 342"/>
          <p:cNvSpPr>
            <a:spLocks noChangeShapeType="1"/>
          </p:cNvSpPr>
          <p:nvPr/>
        </p:nvSpPr>
        <p:spPr bwMode="auto">
          <a:xfrm>
            <a:off x="6061075" y="31718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8" name="Line 343"/>
          <p:cNvSpPr>
            <a:spLocks noChangeShapeType="1"/>
          </p:cNvSpPr>
          <p:nvPr/>
        </p:nvSpPr>
        <p:spPr bwMode="auto">
          <a:xfrm>
            <a:off x="6061075" y="33464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9" name="Line 344"/>
          <p:cNvSpPr>
            <a:spLocks noChangeShapeType="1"/>
          </p:cNvSpPr>
          <p:nvPr/>
        </p:nvSpPr>
        <p:spPr bwMode="auto">
          <a:xfrm>
            <a:off x="6061075" y="354012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0" name="Line 345"/>
          <p:cNvSpPr>
            <a:spLocks noChangeShapeType="1"/>
          </p:cNvSpPr>
          <p:nvPr/>
        </p:nvSpPr>
        <p:spPr bwMode="auto">
          <a:xfrm>
            <a:off x="6061075" y="3735388"/>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1" name="Line 346"/>
          <p:cNvSpPr>
            <a:spLocks noChangeShapeType="1"/>
          </p:cNvSpPr>
          <p:nvPr/>
        </p:nvSpPr>
        <p:spPr bwMode="auto">
          <a:xfrm>
            <a:off x="6061075" y="393065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2" name="Line 347"/>
          <p:cNvSpPr>
            <a:spLocks noChangeShapeType="1"/>
          </p:cNvSpPr>
          <p:nvPr/>
        </p:nvSpPr>
        <p:spPr bwMode="auto">
          <a:xfrm>
            <a:off x="6061075" y="412591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3" name="Line 348"/>
          <p:cNvSpPr>
            <a:spLocks noChangeShapeType="1"/>
          </p:cNvSpPr>
          <p:nvPr/>
        </p:nvSpPr>
        <p:spPr bwMode="auto">
          <a:xfrm>
            <a:off x="6516688" y="23923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4" name="Line 349"/>
          <p:cNvSpPr>
            <a:spLocks noChangeShapeType="1"/>
          </p:cNvSpPr>
          <p:nvPr/>
        </p:nvSpPr>
        <p:spPr bwMode="auto">
          <a:xfrm>
            <a:off x="6516688" y="25876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5" name="Line 350"/>
          <p:cNvSpPr>
            <a:spLocks noChangeShapeType="1"/>
          </p:cNvSpPr>
          <p:nvPr/>
        </p:nvSpPr>
        <p:spPr bwMode="auto">
          <a:xfrm>
            <a:off x="6516688" y="27828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6" name="Line 351"/>
          <p:cNvSpPr>
            <a:spLocks noChangeShapeType="1"/>
          </p:cNvSpPr>
          <p:nvPr/>
        </p:nvSpPr>
        <p:spPr bwMode="auto">
          <a:xfrm>
            <a:off x="6516688" y="29781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7" name="Line 352"/>
          <p:cNvSpPr>
            <a:spLocks noChangeShapeType="1"/>
          </p:cNvSpPr>
          <p:nvPr/>
        </p:nvSpPr>
        <p:spPr bwMode="auto">
          <a:xfrm>
            <a:off x="6516688" y="31718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8" name="Line 353"/>
          <p:cNvSpPr>
            <a:spLocks noChangeShapeType="1"/>
          </p:cNvSpPr>
          <p:nvPr/>
        </p:nvSpPr>
        <p:spPr bwMode="auto">
          <a:xfrm>
            <a:off x="6516688" y="33464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9" name="Line 354"/>
          <p:cNvSpPr>
            <a:spLocks noChangeShapeType="1"/>
          </p:cNvSpPr>
          <p:nvPr/>
        </p:nvSpPr>
        <p:spPr bwMode="auto">
          <a:xfrm>
            <a:off x="6516688" y="354012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0" name="Line 355"/>
          <p:cNvSpPr>
            <a:spLocks noChangeShapeType="1"/>
          </p:cNvSpPr>
          <p:nvPr/>
        </p:nvSpPr>
        <p:spPr bwMode="auto">
          <a:xfrm>
            <a:off x="6516688" y="3735388"/>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1" name="Line 356"/>
          <p:cNvSpPr>
            <a:spLocks noChangeShapeType="1"/>
          </p:cNvSpPr>
          <p:nvPr/>
        </p:nvSpPr>
        <p:spPr bwMode="auto">
          <a:xfrm>
            <a:off x="6516688" y="393065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2" name="Line 357"/>
          <p:cNvSpPr>
            <a:spLocks noChangeShapeType="1"/>
          </p:cNvSpPr>
          <p:nvPr/>
        </p:nvSpPr>
        <p:spPr bwMode="auto">
          <a:xfrm>
            <a:off x="6516688" y="412591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3" name="Line 358"/>
          <p:cNvSpPr>
            <a:spLocks noChangeShapeType="1"/>
          </p:cNvSpPr>
          <p:nvPr/>
        </p:nvSpPr>
        <p:spPr bwMode="auto">
          <a:xfrm>
            <a:off x="6927850" y="23923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4" name="Line 359"/>
          <p:cNvSpPr>
            <a:spLocks noChangeShapeType="1"/>
          </p:cNvSpPr>
          <p:nvPr/>
        </p:nvSpPr>
        <p:spPr bwMode="auto">
          <a:xfrm>
            <a:off x="6927850" y="25876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5" name="Line 360"/>
          <p:cNvSpPr>
            <a:spLocks noChangeShapeType="1"/>
          </p:cNvSpPr>
          <p:nvPr/>
        </p:nvSpPr>
        <p:spPr bwMode="auto">
          <a:xfrm>
            <a:off x="6927850" y="27828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6" name="Line 361"/>
          <p:cNvSpPr>
            <a:spLocks noChangeShapeType="1"/>
          </p:cNvSpPr>
          <p:nvPr/>
        </p:nvSpPr>
        <p:spPr bwMode="auto">
          <a:xfrm>
            <a:off x="6927850" y="29781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7" name="Line 362"/>
          <p:cNvSpPr>
            <a:spLocks noChangeShapeType="1"/>
          </p:cNvSpPr>
          <p:nvPr/>
        </p:nvSpPr>
        <p:spPr bwMode="auto">
          <a:xfrm>
            <a:off x="6927850" y="31511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8" name="Line 363"/>
          <p:cNvSpPr>
            <a:spLocks noChangeShapeType="1"/>
          </p:cNvSpPr>
          <p:nvPr/>
        </p:nvSpPr>
        <p:spPr bwMode="auto">
          <a:xfrm>
            <a:off x="6927850" y="33464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9" name="Line 364"/>
          <p:cNvSpPr>
            <a:spLocks noChangeShapeType="1"/>
          </p:cNvSpPr>
          <p:nvPr/>
        </p:nvSpPr>
        <p:spPr bwMode="auto">
          <a:xfrm>
            <a:off x="6927850" y="354012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0" name="Line 365"/>
          <p:cNvSpPr>
            <a:spLocks noChangeShapeType="1"/>
          </p:cNvSpPr>
          <p:nvPr/>
        </p:nvSpPr>
        <p:spPr bwMode="auto">
          <a:xfrm>
            <a:off x="6927850" y="373538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1" name="Line 366"/>
          <p:cNvSpPr>
            <a:spLocks noChangeShapeType="1"/>
          </p:cNvSpPr>
          <p:nvPr/>
        </p:nvSpPr>
        <p:spPr bwMode="auto">
          <a:xfrm>
            <a:off x="6927850" y="393065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2" name="Line 367"/>
          <p:cNvSpPr>
            <a:spLocks noChangeShapeType="1"/>
          </p:cNvSpPr>
          <p:nvPr/>
        </p:nvSpPr>
        <p:spPr bwMode="auto">
          <a:xfrm>
            <a:off x="6927850" y="412591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3" name="Line 368"/>
          <p:cNvSpPr>
            <a:spLocks noChangeShapeType="1"/>
          </p:cNvSpPr>
          <p:nvPr/>
        </p:nvSpPr>
        <p:spPr bwMode="auto">
          <a:xfrm>
            <a:off x="6927850" y="4298950"/>
            <a:ext cx="0" cy="222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4" name="Line 369"/>
          <p:cNvSpPr>
            <a:spLocks noChangeShapeType="1"/>
          </p:cNvSpPr>
          <p:nvPr/>
        </p:nvSpPr>
        <p:spPr bwMode="auto">
          <a:xfrm>
            <a:off x="6927850" y="4298950"/>
            <a:ext cx="0" cy="222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5" name="Line 370"/>
          <p:cNvSpPr>
            <a:spLocks noChangeShapeType="1"/>
          </p:cNvSpPr>
          <p:nvPr/>
        </p:nvSpPr>
        <p:spPr bwMode="auto">
          <a:xfrm>
            <a:off x="7383463" y="23923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6" name="Line 371"/>
          <p:cNvSpPr>
            <a:spLocks noChangeShapeType="1"/>
          </p:cNvSpPr>
          <p:nvPr/>
        </p:nvSpPr>
        <p:spPr bwMode="auto">
          <a:xfrm>
            <a:off x="7383463" y="25876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7" name="Line 372"/>
          <p:cNvSpPr>
            <a:spLocks noChangeShapeType="1"/>
          </p:cNvSpPr>
          <p:nvPr/>
        </p:nvSpPr>
        <p:spPr bwMode="auto">
          <a:xfrm>
            <a:off x="7383463" y="27828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8" name="Line 373"/>
          <p:cNvSpPr>
            <a:spLocks noChangeShapeType="1"/>
          </p:cNvSpPr>
          <p:nvPr/>
        </p:nvSpPr>
        <p:spPr bwMode="auto">
          <a:xfrm>
            <a:off x="7383463" y="29781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9" name="Line 374"/>
          <p:cNvSpPr>
            <a:spLocks noChangeShapeType="1"/>
          </p:cNvSpPr>
          <p:nvPr/>
        </p:nvSpPr>
        <p:spPr bwMode="auto">
          <a:xfrm>
            <a:off x="7383463" y="31718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0" name="Line 375"/>
          <p:cNvSpPr>
            <a:spLocks noChangeShapeType="1"/>
          </p:cNvSpPr>
          <p:nvPr/>
        </p:nvSpPr>
        <p:spPr bwMode="auto">
          <a:xfrm>
            <a:off x="7383463" y="33464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1" name="Line 376"/>
          <p:cNvSpPr>
            <a:spLocks noChangeShapeType="1"/>
          </p:cNvSpPr>
          <p:nvPr/>
        </p:nvSpPr>
        <p:spPr bwMode="auto">
          <a:xfrm>
            <a:off x="7383463" y="354012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2" name="Line 377"/>
          <p:cNvSpPr>
            <a:spLocks noChangeShapeType="1"/>
          </p:cNvSpPr>
          <p:nvPr/>
        </p:nvSpPr>
        <p:spPr bwMode="auto">
          <a:xfrm>
            <a:off x="7383463" y="3735388"/>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3" name="Line 378"/>
          <p:cNvSpPr>
            <a:spLocks noChangeShapeType="1"/>
          </p:cNvSpPr>
          <p:nvPr/>
        </p:nvSpPr>
        <p:spPr bwMode="auto">
          <a:xfrm>
            <a:off x="7383463" y="393065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4" name="Line 379"/>
          <p:cNvSpPr>
            <a:spLocks noChangeShapeType="1"/>
          </p:cNvSpPr>
          <p:nvPr/>
        </p:nvSpPr>
        <p:spPr bwMode="auto">
          <a:xfrm>
            <a:off x="7383463" y="412591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5" name="Rectangle 380"/>
          <p:cNvSpPr>
            <a:spLocks noChangeArrowheads="1"/>
          </p:cNvSpPr>
          <p:nvPr/>
        </p:nvSpPr>
        <p:spPr bwMode="auto">
          <a:xfrm>
            <a:off x="1185863" y="1958975"/>
            <a:ext cx="8890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4282B"/>
                </a:solidFill>
                <a:effectLst/>
                <a:latin typeface="Arial" pitchFamily="34" charset="0"/>
              </a:rPr>
              <a:t>Clock</a:t>
            </a:r>
            <a:endParaRPr kumimoji="0" lang="en-US" sz="1800" b="0" i="0" u="none" strike="noStrike" cap="none" normalizeH="0" baseline="0" dirty="0" smtClean="0">
              <a:ln>
                <a:noFill/>
              </a:ln>
              <a:solidFill>
                <a:schemeClr val="tx1"/>
              </a:solidFill>
              <a:effectLst/>
              <a:latin typeface="Arial" pitchFamily="34" charset="0"/>
            </a:endParaRPr>
          </a:p>
        </p:txBody>
      </p:sp>
      <p:sp>
        <p:nvSpPr>
          <p:cNvPr id="7506" name="Freeform 381"/>
          <p:cNvSpPr>
            <a:spLocks/>
          </p:cNvSpPr>
          <p:nvPr/>
        </p:nvSpPr>
        <p:spPr bwMode="auto">
          <a:xfrm>
            <a:off x="1033463" y="3454400"/>
            <a:ext cx="1062038" cy="433388"/>
          </a:xfrm>
          <a:custGeom>
            <a:avLst/>
            <a:gdLst>
              <a:gd name="T0" fmla="*/ 10 w 49"/>
              <a:gd name="T1" fmla="*/ 0 h 20"/>
              <a:gd name="T2" fmla="*/ 40 w 49"/>
              <a:gd name="T3" fmla="*/ 0 h 20"/>
              <a:gd name="T4" fmla="*/ 49 w 49"/>
              <a:gd name="T5" fmla="*/ 9 h 20"/>
              <a:gd name="T6" fmla="*/ 49 w 49"/>
              <a:gd name="T7" fmla="*/ 11 h 20"/>
              <a:gd name="T8" fmla="*/ 40 w 49"/>
              <a:gd name="T9" fmla="*/ 20 h 20"/>
              <a:gd name="T10" fmla="*/ 10 w 49"/>
              <a:gd name="T11" fmla="*/ 20 h 20"/>
              <a:gd name="T12" fmla="*/ 0 w 49"/>
              <a:gd name="T13" fmla="*/ 11 h 20"/>
              <a:gd name="T14" fmla="*/ 0 w 49"/>
              <a:gd name="T15" fmla="*/ 9 h 20"/>
              <a:gd name="T16" fmla="*/ 10 w 49"/>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
                <a:moveTo>
                  <a:pt x="10" y="0"/>
                </a:moveTo>
                <a:lnTo>
                  <a:pt x="40" y="0"/>
                </a:lnTo>
                <a:cubicBezTo>
                  <a:pt x="45" y="0"/>
                  <a:pt x="49" y="4"/>
                  <a:pt x="49" y="9"/>
                </a:cubicBezTo>
                <a:lnTo>
                  <a:pt x="49" y="11"/>
                </a:lnTo>
                <a:cubicBezTo>
                  <a:pt x="49" y="16"/>
                  <a:pt x="45" y="20"/>
                  <a:pt x="40" y="20"/>
                </a:cubicBezTo>
                <a:lnTo>
                  <a:pt x="10" y="20"/>
                </a:lnTo>
                <a:cubicBezTo>
                  <a:pt x="5" y="20"/>
                  <a:pt x="0" y="16"/>
                  <a:pt x="0" y="11"/>
                </a:cubicBezTo>
                <a:lnTo>
                  <a:pt x="0" y="9"/>
                </a:lnTo>
                <a:cubicBezTo>
                  <a:pt x="0" y="4"/>
                  <a:pt x="5" y="0"/>
                  <a:pt x="10"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07" name="Rectangle 382"/>
          <p:cNvSpPr>
            <a:spLocks noChangeArrowheads="1"/>
          </p:cNvSpPr>
          <p:nvPr/>
        </p:nvSpPr>
        <p:spPr bwMode="auto">
          <a:xfrm>
            <a:off x="1250950" y="3498850"/>
            <a:ext cx="7794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4282B"/>
                </a:solidFill>
                <a:effectLst/>
                <a:latin typeface="Arial" pitchFamily="34"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7508" name="Oval 383"/>
          <p:cNvSpPr>
            <a:spLocks noChangeArrowheads="1"/>
          </p:cNvSpPr>
          <p:nvPr/>
        </p:nvSpPr>
        <p:spPr bwMode="auto">
          <a:xfrm>
            <a:off x="2897188" y="2760663"/>
            <a:ext cx="347663"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9" name="Rectangle 384"/>
          <p:cNvSpPr>
            <a:spLocks noChangeArrowheads="1"/>
          </p:cNvSpPr>
          <p:nvPr/>
        </p:nvSpPr>
        <p:spPr bwMode="auto">
          <a:xfrm>
            <a:off x="3006725" y="28035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7510" name="Oval 385"/>
          <p:cNvSpPr>
            <a:spLocks noChangeArrowheads="1"/>
          </p:cNvSpPr>
          <p:nvPr/>
        </p:nvSpPr>
        <p:spPr bwMode="auto">
          <a:xfrm>
            <a:off x="2463800" y="2760663"/>
            <a:ext cx="325438"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1" name="Rectangle 386"/>
          <p:cNvSpPr>
            <a:spLocks noChangeArrowheads="1"/>
          </p:cNvSpPr>
          <p:nvPr/>
        </p:nvSpPr>
        <p:spPr bwMode="auto">
          <a:xfrm>
            <a:off x="2573338" y="27813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512" name="Oval 387"/>
          <p:cNvSpPr>
            <a:spLocks noChangeArrowheads="1"/>
          </p:cNvSpPr>
          <p:nvPr/>
        </p:nvSpPr>
        <p:spPr bwMode="auto">
          <a:xfrm>
            <a:off x="3330575" y="2760663"/>
            <a:ext cx="347663"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3" name="Rectangle 388"/>
          <p:cNvSpPr>
            <a:spLocks noChangeArrowheads="1"/>
          </p:cNvSpPr>
          <p:nvPr/>
        </p:nvSpPr>
        <p:spPr bwMode="auto">
          <a:xfrm>
            <a:off x="3440113" y="28035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7514" name="Oval 389"/>
          <p:cNvSpPr>
            <a:spLocks noChangeArrowheads="1"/>
          </p:cNvSpPr>
          <p:nvPr/>
        </p:nvSpPr>
        <p:spPr bwMode="auto">
          <a:xfrm>
            <a:off x="3808413" y="2760663"/>
            <a:ext cx="346075"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5" name="Rectangle 390"/>
          <p:cNvSpPr>
            <a:spLocks noChangeArrowheads="1"/>
          </p:cNvSpPr>
          <p:nvPr/>
        </p:nvSpPr>
        <p:spPr bwMode="auto">
          <a:xfrm>
            <a:off x="3916363" y="28035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516" name="Oval 391"/>
          <p:cNvSpPr>
            <a:spLocks noChangeArrowheads="1"/>
          </p:cNvSpPr>
          <p:nvPr/>
        </p:nvSpPr>
        <p:spPr bwMode="auto">
          <a:xfrm>
            <a:off x="4284663" y="2760663"/>
            <a:ext cx="303213"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7" name="Rectangle 392"/>
          <p:cNvSpPr>
            <a:spLocks noChangeArrowheads="1"/>
          </p:cNvSpPr>
          <p:nvPr/>
        </p:nvSpPr>
        <p:spPr bwMode="auto">
          <a:xfrm>
            <a:off x="4371975" y="27813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518" name="Oval 393"/>
          <p:cNvSpPr>
            <a:spLocks noChangeArrowheads="1"/>
          </p:cNvSpPr>
          <p:nvPr/>
        </p:nvSpPr>
        <p:spPr bwMode="auto">
          <a:xfrm>
            <a:off x="4760913" y="2760663"/>
            <a:ext cx="347663"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9" name="Rectangle 394"/>
          <p:cNvSpPr>
            <a:spLocks noChangeArrowheads="1"/>
          </p:cNvSpPr>
          <p:nvPr/>
        </p:nvSpPr>
        <p:spPr bwMode="auto">
          <a:xfrm>
            <a:off x="4870450" y="28035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520" name="Oval 395"/>
          <p:cNvSpPr>
            <a:spLocks noChangeArrowheads="1"/>
          </p:cNvSpPr>
          <p:nvPr/>
        </p:nvSpPr>
        <p:spPr bwMode="auto">
          <a:xfrm>
            <a:off x="5216525" y="2760663"/>
            <a:ext cx="325438"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1" name="Rectangle 396"/>
          <p:cNvSpPr>
            <a:spLocks noChangeArrowheads="1"/>
          </p:cNvSpPr>
          <p:nvPr/>
        </p:nvSpPr>
        <p:spPr bwMode="auto">
          <a:xfrm>
            <a:off x="5324475" y="27813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522" name="Oval 397"/>
          <p:cNvSpPr>
            <a:spLocks noChangeArrowheads="1"/>
          </p:cNvSpPr>
          <p:nvPr/>
        </p:nvSpPr>
        <p:spPr bwMode="auto">
          <a:xfrm>
            <a:off x="5672138" y="2760663"/>
            <a:ext cx="346075"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3" name="Rectangle 398"/>
          <p:cNvSpPr>
            <a:spLocks noChangeArrowheads="1"/>
          </p:cNvSpPr>
          <p:nvPr/>
        </p:nvSpPr>
        <p:spPr bwMode="auto">
          <a:xfrm>
            <a:off x="5780088" y="28035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524" name="Oval 399"/>
          <p:cNvSpPr>
            <a:spLocks noChangeArrowheads="1"/>
          </p:cNvSpPr>
          <p:nvPr/>
        </p:nvSpPr>
        <p:spPr bwMode="auto">
          <a:xfrm>
            <a:off x="6126163" y="2760663"/>
            <a:ext cx="325438"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5" name="Rectangle 400"/>
          <p:cNvSpPr>
            <a:spLocks noChangeArrowheads="1"/>
          </p:cNvSpPr>
          <p:nvPr/>
        </p:nvSpPr>
        <p:spPr bwMode="auto">
          <a:xfrm>
            <a:off x="6235700" y="27813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526" name="Oval 401"/>
          <p:cNvSpPr>
            <a:spLocks noChangeArrowheads="1"/>
          </p:cNvSpPr>
          <p:nvPr/>
        </p:nvSpPr>
        <p:spPr bwMode="auto">
          <a:xfrm>
            <a:off x="6581775" y="2760663"/>
            <a:ext cx="303213"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7" name="Rectangle 402"/>
          <p:cNvSpPr>
            <a:spLocks noChangeArrowheads="1"/>
          </p:cNvSpPr>
          <p:nvPr/>
        </p:nvSpPr>
        <p:spPr bwMode="auto">
          <a:xfrm>
            <a:off x="6669088" y="27813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528" name="Oval 403"/>
          <p:cNvSpPr>
            <a:spLocks noChangeArrowheads="1"/>
          </p:cNvSpPr>
          <p:nvPr/>
        </p:nvSpPr>
        <p:spPr bwMode="auto">
          <a:xfrm>
            <a:off x="6992938" y="2760663"/>
            <a:ext cx="325438"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9" name="Rectangle 404"/>
          <p:cNvSpPr>
            <a:spLocks noChangeArrowheads="1"/>
          </p:cNvSpPr>
          <p:nvPr/>
        </p:nvSpPr>
        <p:spPr bwMode="auto">
          <a:xfrm>
            <a:off x="7102475" y="27813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530" name="Freeform 405"/>
          <p:cNvSpPr>
            <a:spLocks/>
          </p:cNvSpPr>
          <p:nvPr/>
        </p:nvSpPr>
        <p:spPr bwMode="auto">
          <a:xfrm>
            <a:off x="4675188" y="1871663"/>
            <a:ext cx="238125" cy="433388"/>
          </a:xfrm>
          <a:custGeom>
            <a:avLst/>
            <a:gdLst>
              <a:gd name="T0" fmla="*/ 0 w 11"/>
              <a:gd name="T1" fmla="*/ 20 h 20"/>
              <a:gd name="T2" fmla="*/ 11 w 11"/>
              <a:gd name="T3" fmla="*/ 20 h 20"/>
              <a:gd name="T4" fmla="*/ 11 w 11"/>
              <a:gd name="T5" fmla="*/ 0 h 20"/>
            </a:gdLst>
            <a:ahLst/>
            <a:cxnLst>
              <a:cxn ang="0">
                <a:pos x="T0" y="T1"/>
              </a:cxn>
              <a:cxn ang="0">
                <a:pos x="T2" y="T3"/>
              </a:cxn>
              <a:cxn ang="0">
                <a:pos x="T4" y="T5"/>
              </a:cxn>
            </a:cxnLst>
            <a:rect l="0" t="0" r="r" b="b"/>
            <a:pathLst>
              <a:path w="11" h="20">
                <a:moveTo>
                  <a:pt x="0" y="20"/>
                </a:moveTo>
                <a:lnTo>
                  <a:pt x="11" y="20"/>
                </a:lnTo>
                <a:lnTo>
                  <a:pt x="11"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1" name="Freeform 406"/>
          <p:cNvSpPr>
            <a:spLocks/>
          </p:cNvSpPr>
          <p:nvPr/>
        </p:nvSpPr>
        <p:spPr bwMode="auto">
          <a:xfrm>
            <a:off x="4913313" y="1871663"/>
            <a:ext cx="215900"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2" name="Freeform 407"/>
          <p:cNvSpPr>
            <a:spLocks/>
          </p:cNvSpPr>
          <p:nvPr/>
        </p:nvSpPr>
        <p:spPr bwMode="auto">
          <a:xfrm>
            <a:off x="5129213" y="1892300"/>
            <a:ext cx="238124" cy="412750"/>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3" name="Freeform 408"/>
          <p:cNvSpPr>
            <a:spLocks/>
          </p:cNvSpPr>
          <p:nvPr/>
        </p:nvSpPr>
        <p:spPr bwMode="auto">
          <a:xfrm>
            <a:off x="5367337" y="1893888"/>
            <a:ext cx="217488"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4" name="Freeform 409"/>
          <p:cNvSpPr>
            <a:spLocks/>
          </p:cNvSpPr>
          <p:nvPr/>
        </p:nvSpPr>
        <p:spPr bwMode="auto">
          <a:xfrm>
            <a:off x="5584825" y="1892300"/>
            <a:ext cx="215900" cy="434976"/>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5" name="Freeform 410"/>
          <p:cNvSpPr>
            <a:spLocks/>
          </p:cNvSpPr>
          <p:nvPr/>
        </p:nvSpPr>
        <p:spPr bwMode="auto">
          <a:xfrm>
            <a:off x="5802313" y="1893888"/>
            <a:ext cx="215900"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6" name="Freeform 411"/>
          <p:cNvSpPr>
            <a:spLocks/>
          </p:cNvSpPr>
          <p:nvPr/>
        </p:nvSpPr>
        <p:spPr bwMode="auto">
          <a:xfrm>
            <a:off x="6015037" y="1914524"/>
            <a:ext cx="241301" cy="412751"/>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7" name="Freeform 412"/>
          <p:cNvSpPr>
            <a:spLocks/>
          </p:cNvSpPr>
          <p:nvPr/>
        </p:nvSpPr>
        <p:spPr bwMode="auto">
          <a:xfrm>
            <a:off x="6256338" y="1916113"/>
            <a:ext cx="258761" cy="4333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8" name="Freeform 413"/>
          <p:cNvSpPr>
            <a:spLocks/>
          </p:cNvSpPr>
          <p:nvPr/>
        </p:nvSpPr>
        <p:spPr bwMode="auto">
          <a:xfrm>
            <a:off x="6515098" y="1916113"/>
            <a:ext cx="196851" cy="433388"/>
          </a:xfrm>
          <a:custGeom>
            <a:avLst/>
            <a:gdLst>
              <a:gd name="T0" fmla="*/ 0 w 11"/>
              <a:gd name="T1" fmla="*/ 20 h 20"/>
              <a:gd name="T2" fmla="*/ 11 w 11"/>
              <a:gd name="T3" fmla="*/ 20 h 20"/>
              <a:gd name="T4" fmla="*/ 11 w 11"/>
              <a:gd name="T5" fmla="*/ 0 h 20"/>
            </a:gdLst>
            <a:ahLst/>
            <a:cxnLst>
              <a:cxn ang="0">
                <a:pos x="T0" y="T1"/>
              </a:cxn>
              <a:cxn ang="0">
                <a:pos x="T2" y="T3"/>
              </a:cxn>
              <a:cxn ang="0">
                <a:pos x="T4" y="T5"/>
              </a:cxn>
            </a:cxnLst>
            <a:rect l="0" t="0" r="r" b="b"/>
            <a:pathLst>
              <a:path w="11" h="20">
                <a:moveTo>
                  <a:pt x="0" y="20"/>
                </a:moveTo>
                <a:lnTo>
                  <a:pt x="11" y="20"/>
                </a:lnTo>
                <a:lnTo>
                  <a:pt x="11"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9" name="Freeform 414"/>
          <p:cNvSpPr>
            <a:spLocks/>
          </p:cNvSpPr>
          <p:nvPr/>
        </p:nvSpPr>
        <p:spPr bwMode="auto">
          <a:xfrm>
            <a:off x="6711950" y="1916113"/>
            <a:ext cx="215900" cy="454025"/>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0" name="Freeform 415"/>
          <p:cNvSpPr>
            <a:spLocks/>
          </p:cNvSpPr>
          <p:nvPr/>
        </p:nvSpPr>
        <p:spPr bwMode="auto">
          <a:xfrm>
            <a:off x="6927850" y="1916113"/>
            <a:ext cx="217488" cy="4333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1" name="Freeform 416"/>
          <p:cNvSpPr>
            <a:spLocks/>
          </p:cNvSpPr>
          <p:nvPr/>
        </p:nvSpPr>
        <p:spPr bwMode="auto">
          <a:xfrm>
            <a:off x="7143750" y="1916113"/>
            <a:ext cx="239713"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2" name="Freeform 417"/>
          <p:cNvSpPr>
            <a:spLocks/>
          </p:cNvSpPr>
          <p:nvPr/>
        </p:nvSpPr>
        <p:spPr bwMode="auto">
          <a:xfrm>
            <a:off x="2398713" y="3714750"/>
            <a:ext cx="455613" cy="454025"/>
          </a:xfrm>
          <a:custGeom>
            <a:avLst/>
            <a:gdLst>
              <a:gd name="T0" fmla="*/ 0 w 21"/>
              <a:gd name="T1" fmla="*/ 0 h 21"/>
              <a:gd name="T2" fmla="*/ 0 w 21"/>
              <a:gd name="T3" fmla="*/ 21 h 21"/>
              <a:gd name="T4" fmla="*/ 11 w 21"/>
              <a:gd name="T5" fmla="*/ 21 h 21"/>
              <a:gd name="T6" fmla="*/ 11 w 21"/>
              <a:gd name="T7" fmla="*/ 0 h 21"/>
              <a:gd name="T8" fmla="*/ 21 w 21"/>
              <a:gd name="T9" fmla="*/ 0 h 21"/>
            </a:gdLst>
            <a:ahLst/>
            <a:cxnLst>
              <a:cxn ang="0">
                <a:pos x="T0" y="T1"/>
              </a:cxn>
              <a:cxn ang="0">
                <a:pos x="T2" y="T3"/>
              </a:cxn>
              <a:cxn ang="0">
                <a:pos x="T4" y="T5"/>
              </a:cxn>
              <a:cxn ang="0">
                <a:pos x="T6" y="T7"/>
              </a:cxn>
              <a:cxn ang="0">
                <a:pos x="T8" y="T9"/>
              </a:cxn>
            </a:cxnLst>
            <a:rect l="0" t="0" r="r" b="b"/>
            <a:pathLst>
              <a:path w="21" h="21">
                <a:moveTo>
                  <a:pt x="0" y="0"/>
                </a:moveTo>
                <a:lnTo>
                  <a:pt x="0" y="21"/>
                </a:lnTo>
                <a:lnTo>
                  <a:pt x="11" y="21"/>
                </a:lnTo>
                <a:lnTo>
                  <a:pt x="11" y="0"/>
                </a:lnTo>
                <a:lnTo>
                  <a:pt x="21" y="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3" name="Freeform 418"/>
          <p:cNvSpPr>
            <a:spLocks/>
          </p:cNvSpPr>
          <p:nvPr/>
        </p:nvSpPr>
        <p:spPr bwMode="auto">
          <a:xfrm>
            <a:off x="2854325" y="3259138"/>
            <a:ext cx="476250" cy="455613"/>
          </a:xfrm>
          <a:custGeom>
            <a:avLst/>
            <a:gdLst>
              <a:gd name="T0" fmla="*/ 0 w 22"/>
              <a:gd name="T1" fmla="*/ 21 h 21"/>
              <a:gd name="T2" fmla="*/ 0 w 22"/>
              <a:gd name="T3" fmla="*/ 0 h 21"/>
              <a:gd name="T4" fmla="*/ 11 w 22"/>
              <a:gd name="T5" fmla="*/ 0 h 21"/>
              <a:gd name="T6" fmla="*/ 11 w 22"/>
              <a:gd name="T7" fmla="*/ 21 h 21"/>
              <a:gd name="T8" fmla="*/ 22 w 22"/>
              <a:gd name="T9" fmla="*/ 21 h 21"/>
            </a:gdLst>
            <a:ahLst/>
            <a:cxnLst>
              <a:cxn ang="0">
                <a:pos x="T0" y="T1"/>
              </a:cxn>
              <a:cxn ang="0">
                <a:pos x="T2" y="T3"/>
              </a:cxn>
              <a:cxn ang="0">
                <a:pos x="T4" y="T5"/>
              </a:cxn>
              <a:cxn ang="0">
                <a:pos x="T6" y="T7"/>
              </a:cxn>
              <a:cxn ang="0">
                <a:pos x="T8" y="T9"/>
              </a:cxn>
            </a:cxnLst>
            <a:rect l="0" t="0" r="r" b="b"/>
            <a:pathLst>
              <a:path w="22" h="21">
                <a:moveTo>
                  <a:pt x="0" y="21"/>
                </a:moveTo>
                <a:lnTo>
                  <a:pt x="0" y="0"/>
                </a:lnTo>
                <a:lnTo>
                  <a:pt x="11" y="0"/>
                </a:lnTo>
                <a:lnTo>
                  <a:pt x="11" y="21"/>
                </a:lnTo>
                <a:lnTo>
                  <a:pt x="22" y="21"/>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4" name="Freeform 419"/>
          <p:cNvSpPr>
            <a:spLocks/>
          </p:cNvSpPr>
          <p:nvPr/>
        </p:nvSpPr>
        <p:spPr bwMode="auto">
          <a:xfrm>
            <a:off x="3309938" y="3259137"/>
            <a:ext cx="454025" cy="454025"/>
          </a:xfrm>
          <a:custGeom>
            <a:avLst/>
            <a:gdLst>
              <a:gd name="T0" fmla="*/ 0 w 21"/>
              <a:gd name="T1" fmla="*/ 20 h 20"/>
              <a:gd name="T2" fmla="*/ 0 w 21"/>
              <a:gd name="T3" fmla="*/ 0 h 20"/>
              <a:gd name="T4" fmla="*/ 10 w 21"/>
              <a:gd name="T5" fmla="*/ 0 h 20"/>
              <a:gd name="T6" fmla="*/ 10 w 21"/>
              <a:gd name="T7" fmla="*/ 20 h 20"/>
              <a:gd name="T8" fmla="*/ 21 w 21"/>
              <a:gd name="T9" fmla="*/ 20 h 20"/>
            </a:gdLst>
            <a:ahLst/>
            <a:cxnLst>
              <a:cxn ang="0">
                <a:pos x="T0" y="T1"/>
              </a:cxn>
              <a:cxn ang="0">
                <a:pos x="T2" y="T3"/>
              </a:cxn>
              <a:cxn ang="0">
                <a:pos x="T4" y="T5"/>
              </a:cxn>
              <a:cxn ang="0">
                <a:pos x="T6" y="T7"/>
              </a:cxn>
              <a:cxn ang="0">
                <a:pos x="T8" y="T9"/>
              </a:cxn>
            </a:cxnLst>
            <a:rect l="0" t="0" r="r" b="b"/>
            <a:pathLst>
              <a:path w="21" h="20">
                <a:moveTo>
                  <a:pt x="0" y="20"/>
                </a:moveTo>
                <a:lnTo>
                  <a:pt x="0" y="0"/>
                </a:lnTo>
                <a:lnTo>
                  <a:pt x="10" y="0"/>
                </a:lnTo>
                <a:lnTo>
                  <a:pt x="10" y="20"/>
                </a:lnTo>
                <a:lnTo>
                  <a:pt x="21" y="2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5" name="Freeform 420"/>
          <p:cNvSpPr>
            <a:spLocks/>
          </p:cNvSpPr>
          <p:nvPr/>
        </p:nvSpPr>
        <p:spPr bwMode="auto">
          <a:xfrm>
            <a:off x="3763963" y="3259138"/>
            <a:ext cx="498475" cy="454024"/>
          </a:xfrm>
          <a:custGeom>
            <a:avLst/>
            <a:gdLst>
              <a:gd name="T0" fmla="*/ 1 w 24"/>
              <a:gd name="T1" fmla="*/ 20 h 20"/>
              <a:gd name="T2" fmla="*/ 0 w 24"/>
              <a:gd name="T3" fmla="*/ 0 h 20"/>
              <a:gd name="T4" fmla="*/ 12 w 24"/>
              <a:gd name="T5" fmla="*/ 0 h 20"/>
              <a:gd name="T6" fmla="*/ 12 w 24"/>
              <a:gd name="T7" fmla="*/ 20 h 20"/>
              <a:gd name="T8" fmla="*/ 24 w 24"/>
              <a:gd name="T9" fmla="*/ 20 h 20"/>
              <a:gd name="connsiteX0" fmla="*/ 192 w 10000"/>
              <a:gd name="connsiteY0" fmla="*/ 10000 h 10000"/>
              <a:gd name="connsiteX1" fmla="*/ 0 w 10000"/>
              <a:gd name="connsiteY1" fmla="*/ 0 h 10000"/>
              <a:gd name="connsiteX2" fmla="*/ 5000 w 10000"/>
              <a:gd name="connsiteY2" fmla="*/ 0 h 10000"/>
              <a:gd name="connsiteX3" fmla="*/ 5000 w 10000"/>
              <a:gd name="connsiteY3" fmla="*/ 10000 h 10000"/>
              <a:gd name="connsiteX4" fmla="*/ 10000 w 10000"/>
              <a:gd name="connsiteY4" fmla="*/ 10000 h 10000"/>
              <a:gd name="connsiteX0" fmla="*/ 79 w 10000"/>
              <a:gd name="connsiteY0" fmla="*/ 10000 h 10000"/>
              <a:gd name="connsiteX1" fmla="*/ 0 w 10000"/>
              <a:gd name="connsiteY1" fmla="*/ 0 h 10000"/>
              <a:gd name="connsiteX2" fmla="*/ 5000 w 10000"/>
              <a:gd name="connsiteY2" fmla="*/ 0 h 10000"/>
              <a:gd name="connsiteX3" fmla="*/ 5000 w 10000"/>
              <a:gd name="connsiteY3" fmla="*/ 10000 h 10000"/>
              <a:gd name="connsiteX4" fmla="*/ 1000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79" y="10000"/>
                </a:moveTo>
                <a:cubicBezTo>
                  <a:pt x="53" y="6667"/>
                  <a:pt x="26" y="3333"/>
                  <a:pt x="0" y="0"/>
                </a:cubicBezTo>
                <a:lnTo>
                  <a:pt x="5000" y="0"/>
                </a:lnTo>
                <a:lnTo>
                  <a:pt x="5000" y="10000"/>
                </a:lnTo>
                <a:lnTo>
                  <a:pt x="10000" y="1000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6" name="Freeform 421"/>
          <p:cNvSpPr>
            <a:spLocks/>
          </p:cNvSpPr>
          <p:nvPr/>
        </p:nvSpPr>
        <p:spPr bwMode="auto">
          <a:xfrm>
            <a:off x="4241800" y="3714750"/>
            <a:ext cx="476250" cy="433388"/>
          </a:xfrm>
          <a:custGeom>
            <a:avLst/>
            <a:gdLst>
              <a:gd name="T0" fmla="*/ 0 w 22"/>
              <a:gd name="T1" fmla="*/ 0 h 20"/>
              <a:gd name="T2" fmla="*/ 0 w 22"/>
              <a:gd name="T3" fmla="*/ 20 h 20"/>
              <a:gd name="T4" fmla="*/ 11 w 22"/>
              <a:gd name="T5" fmla="*/ 20 h 20"/>
              <a:gd name="T6" fmla="*/ 11 w 22"/>
              <a:gd name="T7" fmla="*/ 0 h 20"/>
              <a:gd name="T8" fmla="*/ 22 w 22"/>
              <a:gd name="T9" fmla="*/ 0 h 20"/>
            </a:gdLst>
            <a:ahLst/>
            <a:cxnLst>
              <a:cxn ang="0">
                <a:pos x="T0" y="T1"/>
              </a:cxn>
              <a:cxn ang="0">
                <a:pos x="T2" y="T3"/>
              </a:cxn>
              <a:cxn ang="0">
                <a:pos x="T4" y="T5"/>
              </a:cxn>
              <a:cxn ang="0">
                <a:pos x="T6" y="T7"/>
              </a:cxn>
              <a:cxn ang="0">
                <a:pos x="T8" y="T9"/>
              </a:cxn>
            </a:cxnLst>
            <a:rect l="0" t="0" r="r" b="b"/>
            <a:pathLst>
              <a:path w="22" h="20">
                <a:moveTo>
                  <a:pt x="0" y="0"/>
                </a:moveTo>
                <a:lnTo>
                  <a:pt x="0" y="20"/>
                </a:lnTo>
                <a:lnTo>
                  <a:pt x="11" y="20"/>
                </a:lnTo>
                <a:lnTo>
                  <a:pt x="11" y="0"/>
                </a:lnTo>
                <a:lnTo>
                  <a:pt x="22" y="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7" name="Freeform 422"/>
          <p:cNvSpPr>
            <a:spLocks/>
          </p:cNvSpPr>
          <p:nvPr/>
        </p:nvSpPr>
        <p:spPr bwMode="auto">
          <a:xfrm>
            <a:off x="4695825" y="3259138"/>
            <a:ext cx="455613" cy="455613"/>
          </a:xfrm>
          <a:custGeom>
            <a:avLst/>
            <a:gdLst>
              <a:gd name="T0" fmla="*/ 0 w 21"/>
              <a:gd name="T1" fmla="*/ 21 h 21"/>
              <a:gd name="T2" fmla="*/ 0 w 21"/>
              <a:gd name="T3" fmla="*/ 0 h 21"/>
              <a:gd name="T4" fmla="*/ 11 w 21"/>
              <a:gd name="T5" fmla="*/ 0 h 21"/>
              <a:gd name="T6" fmla="*/ 11 w 21"/>
              <a:gd name="T7" fmla="*/ 21 h 21"/>
              <a:gd name="T8" fmla="*/ 21 w 21"/>
              <a:gd name="T9" fmla="*/ 21 h 21"/>
            </a:gdLst>
            <a:ahLst/>
            <a:cxnLst>
              <a:cxn ang="0">
                <a:pos x="T0" y="T1"/>
              </a:cxn>
              <a:cxn ang="0">
                <a:pos x="T2" y="T3"/>
              </a:cxn>
              <a:cxn ang="0">
                <a:pos x="T4" y="T5"/>
              </a:cxn>
              <a:cxn ang="0">
                <a:pos x="T6" y="T7"/>
              </a:cxn>
              <a:cxn ang="0">
                <a:pos x="T8" y="T9"/>
              </a:cxn>
            </a:cxnLst>
            <a:rect l="0" t="0" r="r" b="b"/>
            <a:pathLst>
              <a:path w="21" h="21">
                <a:moveTo>
                  <a:pt x="0" y="21"/>
                </a:moveTo>
                <a:lnTo>
                  <a:pt x="0" y="0"/>
                </a:lnTo>
                <a:lnTo>
                  <a:pt x="11" y="0"/>
                </a:lnTo>
                <a:lnTo>
                  <a:pt x="11" y="21"/>
                </a:lnTo>
                <a:lnTo>
                  <a:pt x="21" y="21"/>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8" name="Freeform 423"/>
          <p:cNvSpPr>
            <a:spLocks/>
          </p:cNvSpPr>
          <p:nvPr/>
        </p:nvSpPr>
        <p:spPr bwMode="auto">
          <a:xfrm>
            <a:off x="5151438" y="3714750"/>
            <a:ext cx="476250" cy="433388"/>
          </a:xfrm>
          <a:custGeom>
            <a:avLst/>
            <a:gdLst>
              <a:gd name="T0" fmla="*/ 0 w 22"/>
              <a:gd name="T1" fmla="*/ 0 h 20"/>
              <a:gd name="T2" fmla="*/ 0 w 22"/>
              <a:gd name="T3" fmla="*/ 20 h 20"/>
              <a:gd name="T4" fmla="*/ 11 w 22"/>
              <a:gd name="T5" fmla="*/ 20 h 20"/>
              <a:gd name="T6" fmla="*/ 11 w 22"/>
              <a:gd name="T7" fmla="*/ 0 h 20"/>
              <a:gd name="T8" fmla="*/ 22 w 22"/>
              <a:gd name="T9" fmla="*/ 0 h 20"/>
            </a:gdLst>
            <a:ahLst/>
            <a:cxnLst>
              <a:cxn ang="0">
                <a:pos x="T0" y="T1"/>
              </a:cxn>
              <a:cxn ang="0">
                <a:pos x="T2" y="T3"/>
              </a:cxn>
              <a:cxn ang="0">
                <a:pos x="T4" y="T5"/>
              </a:cxn>
              <a:cxn ang="0">
                <a:pos x="T6" y="T7"/>
              </a:cxn>
              <a:cxn ang="0">
                <a:pos x="T8" y="T9"/>
              </a:cxn>
            </a:cxnLst>
            <a:rect l="0" t="0" r="r" b="b"/>
            <a:pathLst>
              <a:path w="22" h="20">
                <a:moveTo>
                  <a:pt x="0" y="0"/>
                </a:moveTo>
                <a:lnTo>
                  <a:pt x="0" y="20"/>
                </a:lnTo>
                <a:lnTo>
                  <a:pt x="11" y="20"/>
                </a:lnTo>
                <a:lnTo>
                  <a:pt x="11" y="0"/>
                </a:lnTo>
                <a:lnTo>
                  <a:pt x="22" y="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9" name="Freeform 424"/>
          <p:cNvSpPr>
            <a:spLocks/>
          </p:cNvSpPr>
          <p:nvPr/>
        </p:nvSpPr>
        <p:spPr bwMode="auto">
          <a:xfrm>
            <a:off x="5607050" y="3259138"/>
            <a:ext cx="454025" cy="455613"/>
          </a:xfrm>
          <a:custGeom>
            <a:avLst/>
            <a:gdLst>
              <a:gd name="T0" fmla="*/ 0 w 21"/>
              <a:gd name="T1" fmla="*/ 21 h 21"/>
              <a:gd name="T2" fmla="*/ 0 w 21"/>
              <a:gd name="T3" fmla="*/ 0 h 21"/>
              <a:gd name="T4" fmla="*/ 11 w 21"/>
              <a:gd name="T5" fmla="*/ 0 h 21"/>
              <a:gd name="T6" fmla="*/ 11 w 21"/>
              <a:gd name="T7" fmla="*/ 21 h 21"/>
              <a:gd name="T8" fmla="*/ 21 w 21"/>
              <a:gd name="T9" fmla="*/ 21 h 21"/>
            </a:gdLst>
            <a:ahLst/>
            <a:cxnLst>
              <a:cxn ang="0">
                <a:pos x="T0" y="T1"/>
              </a:cxn>
              <a:cxn ang="0">
                <a:pos x="T2" y="T3"/>
              </a:cxn>
              <a:cxn ang="0">
                <a:pos x="T4" y="T5"/>
              </a:cxn>
              <a:cxn ang="0">
                <a:pos x="T6" y="T7"/>
              </a:cxn>
              <a:cxn ang="0">
                <a:pos x="T8" y="T9"/>
              </a:cxn>
            </a:cxnLst>
            <a:rect l="0" t="0" r="r" b="b"/>
            <a:pathLst>
              <a:path w="21" h="21">
                <a:moveTo>
                  <a:pt x="0" y="21"/>
                </a:moveTo>
                <a:lnTo>
                  <a:pt x="0" y="0"/>
                </a:lnTo>
                <a:lnTo>
                  <a:pt x="11" y="0"/>
                </a:lnTo>
                <a:lnTo>
                  <a:pt x="11" y="21"/>
                </a:lnTo>
                <a:lnTo>
                  <a:pt x="21" y="21"/>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50" name="Freeform 425"/>
          <p:cNvSpPr>
            <a:spLocks/>
          </p:cNvSpPr>
          <p:nvPr/>
        </p:nvSpPr>
        <p:spPr bwMode="auto">
          <a:xfrm>
            <a:off x="6061075" y="3714750"/>
            <a:ext cx="477838" cy="433388"/>
          </a:xfrm>
          <a:custGeom>
            <a:avLst/>
            <a:gdLst>
              <a:gd name="T0" fmla="*/ 0 w 22"/>
              <a:gd name="T1" fmla="*/ 0 h 20"/>
              <a:gd name="T2" fmla="*/ 0 w 22"/>
              <a:gd name="T3" fmla="*/ 20 h 20"/>
              <a:gd name="T4" fmla="*/ 11 w 22"/>
              <a:gd name="T5" fmla="*/ 20 h 20"/>
              <a:gd name="T6" fmla="*/ 11 w 22"/>
              <a:gd name="T7" fmla="*/ 0 h 20"/>
              <a:gd name="T8" fmla="*/ 22 w 22"/>
              <a:gd name="T9" fmla="*/ 0 h 20"/>
            </a:gdLst>
            <a:ahLst/>
            <a:cxnLst>
              <a:cxn ang="0">
                <a:pos x="T0" y="T1"/>
              </a:cxn>
              <a:cxn ang="0">
                <a:pos x="T2" y="T3"/>
              </a:cxn>
              <a:cxn ang="0">
                <a:pos x="T4" y="T5"/>
              </a:cxn>
              <a:cxn ang="0">
                <a:pos x="T6" y="T7"/>
              </a:cxn>
              <a:cxn ang="0">
                <a:pos x="T8" y="T9"/>
              </a:cxn>
            </a:cxnLst>
            <a:rect l="0" t="0" r="r" b="b"/>
            <a:pathLst>
              <a:path w="22" h="20">
                <a:moveTo>
                  <a:pt x="0" y="0"/>
                </a:moveTo>
                <a:lnTo>
                  <a:pt x="0" y="20"/>
                </a:lnTo>
                <a:lnTo>
                  <a:pt x="11" y="20"/>
                </a:lnTo>
                <a:lnTo>
                  <a:pt x="11" y="0"/>
                </a:lnTo>
                <a:lnTo>
                  <a:pt x="22" y="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51" name="Freeform 426"/>
          <p:cNvSpPr>
            <a:spLocks/>
          </p:cNvSpPr>
          <p:nvPr/>
        </p:nvSpPr>
        <p:spPr bwMode="auto">
          <a:xfrm>
            <a:off x="6516688" y="3714750"/>
            <a:ext cx="433388" cy="433388"/>
          </a:xfrm>
          <a:custGeom>
            <a:avLst/>
            <a:gdLst>
              <a:gd name="T0" fmla="*/ 0 w 20"/>
              <a:gd name="T1" fmla="*/ 0 h 20"/>
              <a:gd name="T2" fmla="*/ 0 w 20"/>
              <a:gd name="T3" fmla="*/ 20 h 20"/>
              <a:gd name="T4" fmla="*/ 10 w 20"/>
              <a:gd name="T5" fmla="*/ 20 h 20"/>
              <a:gd name="T6" fmla="*/ 10 w 20"/>
              <a:gd name="T7" fmla="*/ 0 h 20"/>
              <a:gd name="T8" fmla="*/ 20 w 20"/>
              <a:gd name="T9" fmla="*/ 0 h 20"/>
            </a:gdLst>
            <a:ahLst/>
            <a:cxnLst>
              <a:cxn ang="0">
                <a:pos x="T0" y="T1"/>
              </a:cxn>
              <a:cxn ang="0">
                <a:pos x="T2" y="T3"/>
              </a:cxn>
              <a:cxn ang="0">
                <a:pos x="T4" y="T5"/>
              </a:cxn>
              <a:cxn ang="0">
                <a:pos x="T6" y="T7"/>
              </a:cxn>
              <a:cxn ang="0">
                <a:pos x="T8" y="T9"/>
              </a:cxn>
            </a:cxnLst>
            <a:rect l="0" t="0" r="r" b="b"/>
            <a:pathLst>
              <a:path w="20" h="20">
                <a:moveTo>
                  <a:pt x="0" y="0"/>
                </a:moveTo>
                <a:lnTo>
                  <a:pt x="0" y="20"/>
                </a:lnTo>
                <a:lnTo>
                  <a:pt x="10" y="20"/>
                </a:lnTo>
                <a:lnTo>
                  <a:pt x="10" y="0"/>
                </a:lnTo>
                <a:lnTo>
                  <a:pt x="20" y="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52" name="Freeform 427"/>
          <p:cNvSpPr>
            <a:spLocks/>
          </p:cNvSpPr>
          <p:nvPr/>
        </p:nvSpPr>
        <p:spPr bwMode="auto">
          <a:xfrm>
            <a:off x="6927075" y="3714750"/>
            <a:ext cx="456388" cy="433388"/>
          </a:xfrm>
          <a:custGeom>
            <a:avLst/>
            <a:gdLst>
              <a:gd name="T0" fmla="*/ 1 w 21"/>
              <a:gd name="T1" fmla="*/ 0 h 20"/>
              <a:gd name="T2" fmla="*/ 0 w 21"/>
              <a:gd name="T3" fmla="*/ 20 h 20"/>
              <a:gd name="T4" fmla="*/ 10 w 21"/>
              <a:gd name="T5" fmla="*/ 20 h 20"/>
              <a:gd name="T6" fmla="*/ 10 w 21"/>
              <a:gd name="T7" fmla="*/ 0 h 20"/>
              <a:gd name="T8" fmla="*/ 21 w 21"/>
              <a:gd name="T9" fmla="*/ 0 h 20"/>
              <a:gd name="connsiteX0" fmla="*/ 0 w 10017"/>
              <a:gd name="connsiteY0" fmla="*/ 0 h 10000"/>
              <a:gd name="connsiteX1" fmla="*/ 17 w 10017"/>
              <a:gd name="connsiteY1" fmla="*/ 10000 h 10000"/>
              <a:gd name="connsiteX2" fmla="*/ 4779 w 10017"/>
              <a:gd name="connsiteY2" fmla="*/ 10000 h 10000"/>
              <a:gd name="connsiteX3" fmla="*/ 4779 w 10017"/>
              <a:gd name="connsiteY3" fmla="*/ 0 h 10000"/>
              <a:gd name="connsiteX4" fmla="*/ 10017 w 1001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 h="10000">
                <a:moveTo>
                  <a:pt x="0" y="0"/>
                </a:moveTo>
                <a:cubicBezTo>
                  <a:pt x="6" y="3333"/>
                  <a:pt x="11" y="6667"/>
                  <a:pt x="17" y="10000"/>
                </a:cubicBezTo>
                <a:lnTo>
                  <a:pt x="4779" y="10000"/>
                </a:lnTo>
                <a:lnTo>
                  <a:pt x="4779" y="0"/>
                </a:lnTo>
                <a:lnTo>
                  <a:pt x="10017" y="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Manchester </a:t>
            </a:r>
            <a:r>
              <a:rPr lang="fr-FR" dirty="0" err="1">
                <a:solidFill>
                  <a:schemeClr val="tx1"/>
                </a:solidFill>
              </a:rPr>
              <a:t>Encoding</a:t>
            </a:r>
            <a:endParaRPr lang="fr-FR" dirty="0">
              <a:solidFill>
                <a:schemeClr val="tx1"/>
              </a:solidFill>
            </a:endParaRPr>
          </a:p>
        </p:txBody>
      </p:sp>
      <p:sp>
        <p:nvSpPr>
          <p:cNvPr id="5" name="Text Placeholder 4"/>
          <p:cNvSpPr txBox="1">
            <a:spLocks noGrp="1"/>
          </p:cNvSpPr>
          <p:nvPr>
            <p:ph type="body" idx="4294967295"/>
          </p:nvPr>
        </p:nvSpPr>
        <p:spPr>
          <a:xfrm>
            <a:off x="1727200" y="5029200"/>
            <a:ext cx="7416800" cy="112871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pt-BR" dirty="0">
                <a:latin typeface="Calibri" panose="020F0502020204030204" pitchFamily="34" charset="0"/>
              </a:rPr>
              <a:t>Logical </a:t>
            </a:r>
            <a:r>
              <a:rPr lang="pt-BR" dirty="0" smtClean="0">
                <a:latin typeface="Calibri" panose="020F0502020204030204" pitchFamily="34" charset="0"/>
              </a:rPr>
              <a:t>1</a:t>
            </a:r>
            <a:r>
              <a:rPr lang="pt-BR" dirty="0">
                <a:latin typeface="Calibri" panose="020F0502020204030204" pitchFamily="34" charset="0"/>
              </a:rPr>
              <a:t> : 0 → 1</a:t>
            </a:r>
          </a:p>
          <a:p>
            <a:pPr marL="574675" lvl="0" indent="-463550">
              <a:buSzPct val="100000"/>
              <a:buFont typeface="Symbol" panose="05050102010706020507" pitchFamily="18" charset="2"/>
              <a:buChar char="*"/>
            </a:pPr>
            <a:r>
              <a:rPr lang="pt-BR" dirty="0">
                <a:latin typeface="Calibri" panose="020F0502020204030204" pitchFamily="34" charset="0"/>
              </a:rPr>
              <a:t>Logical </a:t>
            </a:r>
            <a:r>
              <a:rPr lang="pt-BR" dirty="0" smtClean="0">
                <a:latin typeface="Calibri" panose="020F0502020204030204" pitchFamily="34" charset="0"/>
              </a:rPr>
              <a:t>0</a:t>
            </a:r>
            <a:r>
              <a:rPr lang="pt-BR" dirty="0">
                <a:latin typeface="Calibri" panose="020F0502020204030204" pitchFamily="34" charset="0"/>
              </a:rPr>
              <a:t> : 1 → 0</a:t>
            </a:r>
          </a:p>
        </p:txBody>
      </p:sp>
      <p:sp>
        <p:nvSpPr>
          <p:cNvPr id="9" name="AutoShape 20"/>
          <p:cNvSpPr>
            <a:spLocks noChangeAspect="1" noChangeArrowheads="1" noTextEdit="1"/>
          </p:cNvSpPr>
          <p:nvPr/>
        </p:nvSpPr>
        <p:spPr bwMode="auto">
          <a:xfrm>
            <a:off x="2209800" y="2057400"/>
            <a:ext cx="6934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2"/>
          <p:cNvSpPr>
            <a:spLocks/>
          </p:cNvSpPr>
          <p:nvPr/>
        </p:nvSpPr>
        <p:spPr bwMode="auto">
          <a:xfrm>
            <a:off x="2251075" y="2162175"/>
            <a:ext cx="1009650" cy="420688"/>
          </a:xfrm>
          <a:custGeom>
            <a:avLst/>
            <a:gdLst>
              <a:gd name="T0" fmla="*/ 9 w 48"/>
              <a:gd name="T1" fmla="*/ 0 h 20"/>
              <a:gd name="T2" fmla="*/ 39 w 48"/>
              <a:gd name="T3" fmla="*/ 0 h 20"/>
              <a:gd name="T4" fmla="*/ 48 w 48"/>
              <a:gd name="T5" fmla="*/ 9 h 20"/>
              <a:gd name="T6" fmla="*/ 48 w 48"/>
              <a:gd name="T7" fmla="*/ 11 h 20"/>
              <a:gd name="T8" fmla="*/ 39 w 48"/>
              <a:gd name="T9" fmla="*/ 20 h 20"/>
              <a:gd name="T10" fmla="*/ 9 w 48"/>
              <a:gd name="T11" fmla="*/ 20 h 20"/>
              <a:gd name="T12" fmla="*/ 0 w 48"/>
              <a:gd name="T13" fmla="*/ 11 h 20"/>
              <a:gd name="T14" fmla="*/ 0 w 48"/>
              <a:gd name="T15" fmla="*/ 9 h 20"/>
              <a:gd name="T16" fmla="*/ 9 w 4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0">
                <a:moveTo>
                  <a:pt x="9" y="0"/>
                </a:moveTo>
                <a:lnTo>
                  <a:pt x="39" y="0"/>
                </a:lnTo>
                <a:cubicBezTo>
                  <a:pt x="44" y="0"/>
                  <a:pt x="48" y="4"/>
                  <a:pt x="48" y="9"/>
                </a:cubicBezTo>
                <a:lnTo>
                  <a:pt x="48" y="11"/>
                </a:lnTo>
                <a:cubicBezTo>
                  <a:pt x="48" y="16"/>
                  <a:pt x="44" y="20"/>
                  <a:pt x="39" y="20"/>
                </a:cubicBezTo>
                <a:lnTo>
                  <a:pt x="9" y="20"/>
                </a:lnTo>
                <a:cubicBezTo>
                  <a:pt x="4" y="20"/>
                  <a:pt x="0" y="16"/>
                  <a:pt x="0" y="11"/>
                </a:cubicBezTo>
                <a:lnTo>
                  <a:pt x="0" y="9"/>
                </a:lnTo>
                <a:cubicBezTo>
                  <a:pt x="0" y="4"/>
                  <a:pt x="4" y="0"/>
                  <a:pt x="9"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23"/>
          <p:cNvSpPr>
            <a:spLocks noChangeShapeType="1"/>
          </p:cNvSpPr>
          <p:nvPr/>
        </p:nvSpPr>
        <p:spPr bwMode="auto">
          <a:xfrm>
            <a:off x="3386138" y="3886200"/>
            <a:ext cx="5735638" cy="0"/>
          </a:xfrm>
          <a:prstGeom prst="line">
            <a:avLst/>
          </a:prstGeom>
          <a:noFill/>
          <a:ln w="0">
            <a:solidFill>
              <a:srgbClr val="2428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24"/>
          <p:cNvSpPr>
            <a:spLocks/>
          </p:cNvSpPr>
          <p:nvPr/>
        </p:nvSpPr>
        <p:spPr bwMode="auto">
          <a:xfrm>
            <a:off x="3365500" y="2120900"/>
            <a:ext cx="230188" cy="419100"/>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25"/>
          <p:cNvSpPr>
            <a:spLocks/>
          </p:cNvSpPr>
          <p:nvPr/>
        </p:nvSpPr>
        <p:spPr bwMode="auto">
          <a:xfrm>
            <a:off x="3595688" y="2098675"/>
            <a:ext cx="211138" cy="4206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auto">
          <a:xfrm>
            <a:off x="3806825" y="2098675"/>
            <a:ext cx="230188" cy="441325"/>
          </a:xfrm>
          <a:custGeom>
            <a:avLst/>
            <a:gdLst>
              <a:gd name="T0" fmla="*/ 0 w 11"/>
              <a:gd name="T1" fmla="*/ 0 h 21"/>
              <a:gd name="T2" fmla="*/ 11 w 11"/>
              <a:gd name="T3" fmla="*/ 0 h 21"/>
              <a:gd name="T4" fmla="*/ 11 w 11"/>
              <a:gd name="T5" fmla="*/ 21 h 21"/>
            </a:gdLst>
            <a:ahLst/>
            <a:cxnLst>
              <a:cxn ang="0">
                <a:pos x="T0" y="T1"/>
              </a:cxn>
              <a:cxn ang="0">
                <a:pos x="T2" y="T3"/>
              </a:cxn>
              <a:cxn ang="0">
                <a:pos x="T4" y="T5"/>
              </a:cxn>
            </a:cxnLst>
            <a:rect l="0" t="0" r="r" b="b"/>
            <a:pathLst>
              <a:path w="11" h="21">
                <a:moveTo>
                  <a:pt x="0" y="0"/>
                </a:moveTo>
                <a:lnTo>
                  <a:pt x="11" y="0"/>
                </a:lnTo>
                <a:lnTo>
                  <a:pt x="11"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27"/>
          <p:cNvSpPr>
            <a:spLocks/>
          </p:cNvSpPr>
          <p:nvPr/>
        </p:nvSpPr>
        <p:spPr bwMode="auto">
          <a:xfrm>
            <a:off x="4037013" y="2098674"/>
            <a:ext cx="211138" cy="420689"/>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28"/>
          <p:cNvSpPr>
            <a:spLocks/>
          </p:cNvSpPr>
          <p:nvPr/>
        </p:nvSpPr>
        <p:spPr bwMode="auto">
          <a:xfrm>
            <a:off x="4246562" y="2098675"/>
            <a:ext cx="231776"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29"/>
          <p:cNvSpPr>
            <a:spLocks/>
          </p:cNvSpPr>
          <p:nvPr/>
        </p:nvSpPr>
        <p:spPr bwMode="auto">
          <a:xfrm>
            <a:off x="4478338" y="2098675"/>
            <a:ext cx="211138" cy="4206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30"/>
          <p:cNvSpPr>
            <a:spLocks/>
          </p:cNvSpPr>
          <p:nvPr/>
        </p:nvSpPr>
        <p:spPr bwMode="auto">
          <a:xfrm>
            <a:off x="4689475" y="2098675"/>
            <a:ext cx="209550"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31"/>
          <p:cNvSpPr>
            <a:spLocks/>
          </p:cNvSpPr>
          <p:nvPr/>
        </p:nvSpPr>
        <p:spPr bwMode="auto">
          <a:xfrm>
            <a:off x="4899025" y="2098674"/>
            <a:ext cx="230188" cy="420689"/>
          </a:xfrm>
          <a:custGeom>
            <a:avLst/>
            <a:gdLst>
              <a:gd name="T0" fmla="*/ 0 w 11"/>
              <a:gd name="T1" fmla="*/ 21 h 21"/>
              <a:gd name="T2" fmla="*/ 11 w 11"/>
              <a:gd name="T3" fmla="*/ 21 h 21"/>
              <a:gd name="T4" fmla="*/ 11 w 11"/>
              <a:gd name="T5" fmla="*/ 0 h 21"/>
            </a:gdLst>
            <a:ahLst/>
            <a:cxnLst>
              <a:cxn ang="0">
                <a:pos x="T0" y="T1"/>
              </a:cxn>
              <a:cxn ang="0">
                <a:pos x="T2" y="T3"/>
              </a:cxn>
              <a:cxn ang="0">
                <a:pos x="T4" y="T5"/>
              </a:cxn>
            </a:cxnLst>
            <a:rect l="0" t="0" r="r" b="b"/>
            <a:pathLst>
              <a:path w="11" h="21">
                <a:moveTo>
                  <a:pt x="0" y="21"/>
                </a:moveTo>
                <a:lnTo>
                  <a:pt x="11" y="21"/>
                </a:lnTo>
                <a:lnTo>
                  <a:pt x="11"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32"/>
          <p:cNvSpPr>
            <a:spLocks/>
          </p:cNvSpPr>
          <p:nvPr/>
        </p:nvSpPr>
        <p:spPr bwMode="auto">
          <a:xfrm>
            <a:off x="5129213" y="2098675"/>
            <a:ext cx="211138"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33"/>
          <p:cNvSpPr>
            <a:spLocks/>
          </p:cNvSpPr>
          <p:nvPr/>
        </p:nvSpPr>
        <p:spPr bwMode="auto">
          <a:xfrm>
            <a:off x="5340350" y="2098674"/>
            <a:ext cx="230188" cy="420689"/>
          </a:xfrm>
          <a:custGeom>
            <a:avLst/>
            <a:gdLst>
              <a:gd name="T0" fmla="*/ 0 w 11"/>
              <a:gd name="T1" fmla="*/ 21 h 21"/>
              <a:gd name="T2" fmla="*/ 11 w 11"/>
              <a:gd name="T3" fmla="*/ 21 h 21"/>
              <a:gd name="T4" fmla="*/ 11 w 11"/>
              <a:gd name="T5" fmla="*/ 0 h 21"/>
            </a:gdLst>
            <a:ahLst/>
            <a:cxnLst>
              <a:cxn ang="0">
                <a:pos x="T0" y="T1"/>
              </a:cxn>
              <a:cxn ang="0">
                <a:pos x="T2" y="T3"/>
              </a:cxn>
              <a:cxn ang="0">
                <a:pos x="T4" y="T5"/>
              </a:cxn>
            </a:cxnLst>
            <a:rect l="0" t="0" r="r" b="b"/>
            <a:pathLst>
              <a:path w="11" h="21">
                <a:moveTo>
                  <a:pt x="0" y="21"/>
                </a:moveTo>
                <a:lnTo>
                  <a:pt x="11" y="21"/>
                </a:lnTo>
                <a:lnTo>
                  <a:pt x="11"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34"/>
          <p:cNvSpPr>
            <a:spLocks/>
          </p:cNvSpPr>
          <p:nvPr/>
        </p:nvSpPr>
        <p:spPr bwMode="auto">
          <a:xfrm>
            <a:off x="5570537" y="2098675"/>
            <a:ext cx="211138" cy="4206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35"/>
          <p:cNvSpPr>
            <a:spLocks noChangeShapeType="1"/>
          </p:cNvSpPr>
          <p:nvPr/>
        </p:nvSpPr>
        <p:spPr bwMode="auto">
          <a:xfrm>
            <a:off x="3575050" y="25828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36"/>
          <p:cNvSpPr>
            <a:spLocks noChangeShapeType="1"/>
          </p:cNvSpPr>
          <p:nvPr/>
        </p:nvSpPr>
        <p:spPr bwMode="auto">
          <a:xfrm>
            <a:off x="3575050" y="27717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37"/>
          <p:cNvSpPr>
            <a:spLocks noChangeShapeType="1"/>
          </p:cNvSpPr>
          <p:nvPr/>
        </p:nvSpPr>
        <p:spPr bwMode="auto">
          <a:xfrm>
            <a:off x="3575050" y="29606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38"/>
          <p:cNvSpPr>
            <a:spLocks noChangeShapeType="1"/>
          </p:cNvSpPr>
          <p:nvPr/>
        </p:nvSpPr>
        <p:spPr bwMode="auto">
          <a:xfrm>
            <a:off x="3575050" y="312896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39"/>
          <p:cNvSpPr>
            <a:spLocks noChangeShapeType="1"/>
          </p:cNvSpPr>
          <p:nvPr/>
        </p:nvSpPr>
        <p:spPr bwMode="auto">
          <a:xfrm>
            <a:off x="3575050" y="33178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40"/>
          <p:cNvSpPr>
            <a:spLocks noChangeShapeType="1"/>
          </p:cNvSpPr>
          <p:nvPr/>
        </p:nvSpPr>
        <p:spPr bwMode="auto">
          <a:xfrm>
            <a:off x="3575050" y="35067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1"/>
          <p:cNvSpPr>
            <a:spLocks noChangeShapeType="1"/>
          </p:cNvSpPr>
          <p:nvPr/>
        </p:nvSpPr>
        <p:spPr bwMode="auto">
          <a:xfrm>
            <a:off x="3575050" y="3697288"/>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42"/>
          <p:cNvSpPr>
            <a:spLocks noChangeShapeType="1"/>
          </p:cNvSpPr>
          <p:nvPr/>
        </p:nvSpPr>
        <p:spPr bwMode="auto">
          <a:xfrm>
            <a:off x="3575050" y="38862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43"/>
          <p:cNvSpPr>
            <a:spLocks noChangeShapeType="1"/>
          </p:cNvSpPr>
          <p:nvPr/>
        </p:nvSpPr>
        <p:spPr bwMode="auto">
          <a:xfrm>
            <a:off x="3575050" y="40544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48" name="Line 44"/>
          <p:cNvSpPr>
            <a:spLocks noChangeShapeType="1"/>
          </p:cNvSpPr>
          <p:nvPr/>
        </p:nvSpPr>
        <p:spPr bwMode="auto">
          <a:xfrm>
            <a:off x="3575050" y="42433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49" name="Line 45"/>
          <p:cNvSpPr>
            <a:spLocks noChangeShapeType="1"/>
          </p:cNvSpPr>
          <p:nvPr/>
        </p:nvSpPr>
        <p:spPr bwMode="auto">
          <a:xfrm>
            <a:off x="4016375" y="25828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0" name="Line 46"/>
          <p:cNvSpPr>
            <a:spLocks noChangeShapeType="1"/>
          </p:cNvSpPr>
          <p:nvPr/>
        </p:nvSpPr>
        <p:spPr bwMode="auto">
          <a:xfrm>
            <a:off x="4016375" y="27717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1" name="Line 47"/>
          <p:cNvSpPr>
            <a:spLocks noChangeShapeType="1"/>
          </p:cNvSpPr>
          <p:nvPr/>
        </p:nvSpPr>
        <p:spPr bwMode="auto">
          <a:xfrm>
            <a:off x="4016375" y="29606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2" name="Line 48"/>
          <p:cNvSpPr>
            <a:spLocks noChangeShapeType="1"/>
          </p:cNvSpPr>
          <p:nvPr/>
        </p:nvSpPr>
        <p:spPr bwMode="auto">
          <a:xfrm>
            <a:off x="4016375" y="312896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3" name="Line 49"/>
          <p:cNvSpPr>
            <a:spLocks noChangeShapeType="1"/>
          </p:cNvSpPr>
          <p:nvPr/>
        </p:nvSpPr>
        <p:spPr bwMode="auto">
          <a:xfrm>
            <a:off x="4016375" y="33178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4" name="Line 50"/>
          <p:cNvSpPr>
            <a:spLocks noChangeShapeType="1"/>
          </p:cNvSpPr>
          <p:nvPr/>
        </p:nvSpPr>
        <p:spPr bwMode="auto">
          <a:xfrm>
            <a:off x="4016375" y="35067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5" name="Line 51"/>
          <p:cNvSpPr>
            <a:spLocks noChangeShapeType="1"/>
          </p:cNvSpPr>
          <p:nvPr/>
        </p:nvSpPr>
        <p:spPr bwMode="auto">
          <a:xfrm>
            <a:off x="4016375" y="3697288"/>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6" name="Line 52"/>
          <p:cNvSpPr>
            <a:spLocks noChangeShapeType="1"/>
          </p:cNvSpPr>
          <p:nvPr/>
        </p:nvSpPr>
        <p:spPr bwMode="auto">
          <a:xfrm>
            <a:off x="4016375" y="38862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7" name="Line 53"/>
          <p:cNvSpPr>
            <a:spLocks noChangeShapeType="1"/>
          </p:cNvSpPr>
          <p:nvPr/>
        </p:nvSpPr>
        <p:spPr bwMode="auto">
          <a:xfrm>
            <a:off x="4016375" y="40544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8" name="Line 54"/>
          <p:cNvSpPr>
            <a:spLocks noChangeShapeType="1"/>
          </p:cNvSpPr>
          <p:nvPr/>
        </p:nvSpPr>
        <p:spPr bwMode="auto">
          <a:xfrm>
            <a:off x="4016375" y="42433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9" name="Line 55"/>
          <p:cNvSpPr>
            <a:spLocks noChangeShapeType="1"/>
          </p:cNvSpPr>
          <p:nvPr/>
        </p:nvSpPr>
        <p:spPr bwMode="auto">
          <a:xfrm>
            <a:off x="4457700" y="25622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0" name="Line 56"/>
          <p:cNvSpPr>
            <a:spLocks noChangeShapeType="1"/>
          </p:cNvSpPr>
          <p:nvPr/>
        </p:nvSpPr>
        <p:spPr bwMode="auto">
          <a:xfrm>
            <a:off x="4457700" y="275113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1" name="Line 57"/>
          <p:cNvSpPr>
            <a:spLocks noChangeShapeType="1"/>
          </p:cNvSpPr>
          <p:nvPr/>
        </p:nvSpPr>
        <p:spPr bwMode="auto">
          <a:xfrm>
            <a:off x="4457700" y="294005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2" name="Line 58"/>
          <p:cNvSpPr>
            <a:spLocks noChangeShapeType="1"/>
          </p:cNvSpPr>
          <p:nvPr/>
        </p:nvSpPr>
        <p:spPr bwMode="auto">
          <a:xfrm>
            <a:off x="4457700" y="31289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3" name="Line 59"/>
          <p:cNvSpPr>
            <a:spLocks noChangeShapeType="1"/>
          </p:cNvSpPr>
          <p:nvPr/>
        </p:nvSpPr>
        <p:spPr bwMode="auto">
          <a:xfrm>
            <a:off x="4457700" y="33178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4" name="Line 60"/>
          <p:cNvSpPr>
            <a:spLocks noChangeShapeType="1"/>
          </p:cNvSpPr>
          <p:nvPr/>
        </p:nvSpPr>
        <p:spPr bwMode="auto">
          <a:xfrm>
            <a:off x="4457700" y="35067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5" name="Line 61"/>
          <p:cNvSpPr>
            <a:spLocks noChangeShapeType="1"/>
          </p:cNvSpPr>
          <p:nvPr/>
        </p:nvSpPr>
        <p:spPr bwMode="auto">
          <a:xfrm>
            <a:off x="4457700" y="367506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7" name="Line 62"/>
          <p:cNvSpPr>
            <a:spLocks noChangeShapeType="1"/>
          </p:cNvSpPr>
          <p:nvPr/>
        </p:nvSpPr>
        <p:spPr bwMode="auto">
          <a:xfrm>
            <a:off x="4457700" y="3863975"/>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8" name="Line 63"/>
          <p:cNvSpPr>
            <a:spLocks noChangeShapeType="1"/>
          </p:cNvSpPr>
          <p:nvPr/>
        </p:nvSpPr>
        <p:spPr bwMode="auto">
          <a:xfrm>
            <a:off x="4457700" y="40544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9" name="Line 64"/>
          <p:cNvSpPr>
            <a:spLocks noChangeShapeType="1"/>
          </p:cNvSpPr>
          <p:nvPr/>
        </p:nvSpPr>
        <p:spPr bwMode="auto">
          <a:xfrm>
            <a:off x="4457700" y="42433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0" name="Line 65"/>
          <p:cNvSpPr>
            <a:spLocks noChangeShapeType="1"/>
          </p:cNvSpPr>
          <p:nvPr/>
        </p:nvSpPr>
        <p:spPr bwMode="auto">
          <a:xfrm>
            <a:off x="4899025" y="25828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1" name="Line 66"/>
          <p:cNvSpPr>
            <a:spLocks noChangeShapeType="1"/>
          </p:cNvSpPr>
          <p:nvPr/>
        </p:nvSpPr>
        <p:spPr bwMode="auto">
          <a:xfrm>
            <a:off x="4899025" y="27717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2" name="Line 67"/>
          <p:cNvSpPr>
            <a:spLocks noChangeShapeType="1"/>
          </p:cNvSpPr>
          <p:nvPr/>
        </p:nvSpPr>
        <p:spPr bwMode="auto">
          <a:xfrm>
            <a:off x="4899025" y="29606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3" name="Line 68"/>
          <p:cNvSpPr>
            <a:spLocks noChangeShapeType="1"/>
          </p:cNvSpPr>
          <p:nvPr/>
        </p:nvSpPr>
        <p:spPr bwMode="auto">
          <a:xfrm>
            <a:off x="4899025" y="312896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4" name="Line 69"/>
          <p:cNvSpPr>
            <a:spLocks noChangeShapeType="1"/>
          </p:cNvSpPr>
          <p:nvPr/>
        </p:nvSpPr>
        <p:spPr bwMode="auto">
          <a:xfrm>
            <a:off x="4899025" y="33178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5" name="Line 70"/>
          <p:cNvSpPr>
            <a:spLocks noChangeShapeType="1"/>
          </p:cNvSpPr>
          <p:nvPr/>
        </p:nvSpPr>
        <p:spPr bwMode="auto">
          <a:xfrm>
            <a:off x="4899025" y="35067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6" name="Line 71"/>
          <p:cNvSpPr>
            <a:spLocks noChangeShapeType="1"/>
          </p:cNvSpPr>
          <p:nvPr/>
        </p:nvSpPr>
        <p:spPr bwMode="auto">
          <a:xfrm>
            <a:off x="4899025" y="3697288"/>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7" name="Line 72"/>
          <p:cNvSpPr>
            <a:spLocks noChangeShapeType="1"/>
          </p:cNvSpPr>
          <p:nvPr/>
        </p:nvSpPr>
        <p:spPr bwMode="auto">
          <a:xfrm>
            <a:off x="4899025" y="38862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8" name="Line 73"/>
          <p:cNvSpPr>
            <a:spLocks noChangeShapeType="1"/>
          </p:cNvSpPr>
          <p:nvPr/>
        </p:nvSpPr>
        <p:spPr bwMode="auto">
          <a:xfrm>
            <a:off x="4899025" y="40544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9" name="Line 74"/>
          <p:cNvSpPr>
            <a:spLocks noChangeShapeType="1"/>
          </p:cNvSpPr>
          <p:nvPr/>
        </p:nvSpPr>
        <p:spPr bwMode="auto">
          <a:xfrm>
            <a:off x="4899025" y="42433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0" name="Line 75"/>
          <p:cNvSpPr>
            <a:spLocks noChangeShapeType="1"/>
          </p:cNvSpPr>
          <p:nvPr/>
        </p:nvSpPr>
        <p:spPr bwMode="auto">
          <a:xfrm>
            <a:off x="5360988" y="26035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1" name="Line 76"/>
          <p:cNvSpPr>
            <a:spLocks noChangeShapeType="1"/>
          </p:cNvSpPr>
          <p:nvPr/>
        </p:nvSpPr>
        <p:spPr bwMode="auto">
          <a:xfrm>
            <a:off x="5360988" y="27717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2" name="Line 77"/>
          <p:cNvSpPr>
            <a:spLocks noChangeShapeType="1"/>
          </p:cNvSpPr>
          <p:nvPr/>
        </p:nvSpPr>
        <p:spPr bwMode="auto">
          <a:xfrm>
            <a:off x="5360988" y="29606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3" name="Line 78"/>
          <p:cNvSpPr>
            <a:spLocks noChangeShapeType="1"/>
          </p:cNvSpPr>
          <p:nvPr/>
        </p:nvSpPr>
        <p:spPr bwMode="auto">
          <a:xfrm>
            <a:off x="5360988" y="31496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4" name="Line 79"/>
          <p:cNvSpPr>
            <a:spLocks noChangeShapeType="1"/>
          </p:cNvSpPr>
          <p:nvPr/>
        </p:nvSpPr>
        <p:spPr bwMode="auto">
          <a:xfrm>
            <a:off x="5360988" y="3340100"/>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5" name="Line 80"/>
          <p:cNvSpPr>
            <a:spLocks noChangeShapeType="1"/>
          </p:cNvSpPr>
          <p:nvPr/>
        </p:nvSpPr>
        <p:spPr bwMode="auto">
          <a:xfrm>
            <a:off x="5360988" y="35290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6" name="Line 81"/>
          <p:cNvSpPr>
            <a:spLocks noChangeShapeType="1"/>
          </p:cNvSpPr>
          <p:nvPr/>
        </p:nvSpPr>
        <p:spPr bwMode="auto">
          <a:xfrm>
            <a:off x="5360988" y="36972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7" name="Line 82"/>
          <p:cNvSpPr>
            <a:spLocks noChangeShapeType="1"/>
          </p:cNvSpPr>
          <p:nvPr/>
        </p:nvSpPr>
        <p:spPr bwMode="auto">
          <a:xfrm>
            <a:off x="5360988" y="38862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8" name="Line 83"/>
          <p:cNvSpPr>
            <a:spLocks noChangeShapeType="1"/>
          </p:cNvSpPr>
          <p:nvPr/>
        </p:nvSpPr>
        <p:spPr bwMode="auto">
          <a:xfrm>
            <a:off x="5360988" y="40751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9" name="Line 84"/>
          <p:cNvSpPr>
            <a:spLocks noChangeShapeType="1"/>
          </p:cNvSpPr>
          <p:nvPr/>
        </p:nvSpPr>
        <p:spPr bwMode="auto">
          <a:xfrm>
            <a:off x="5360988" y="42640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0" name="Line 85"/>
          <p:cNvSpPr>
            <a:spLocks noChangeShapeType="1"/>
          </p:cNvSpPr>
          <p:nvPr/>
        </p:nvSpPr>
        <p:spPr bwMode="auto">
          <a:xfrm>
            <a:off x="5802313" y="26035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1" name="Line 86"/>
          <p:cNvSpPr>
            <a:spLocks noChangeShapeType="1"/>
          </p:cNvSpPr>
          <p:nvPr/>
        </p:nvSpPr>
        <p:spPr bwMode="auto">
          <a:xfrm>
            <a:off x="5802313" y="27717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2" name="Line 87"/>
          <p:cNvSpPr>
            <a:spLocks noChangeShapeType="1"/>
          </p:cNvSpPr>
          <p:nvPr/>
        </p:nvSpPr>
        <p:spPr bwMode="auto">
          <a:xfrm>
            <a:off x="5802313" y="29606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3" name="Line 88"/>
          <p:cNvSpPr>
            <a:spLocks noChangeShapeType="1"/>
          </p:cNvSpPr>
          <p:nvPr/>
        </p:nvSpPr>
        <p:spPr bwMode="auto">
          <a:xfrm>
            <a:off x="5802313" y="31496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4" name="Line 89"/>
          <p:cNvSpPr>
            <a:spLocks noChangeShapeType="1"/>
          </p:cNvSpPr>
          <p:nvPr/>
        </p:nvSpPr>
        <p:spPr bwMode="auto">
          <a:xfrm>
            <a:off x="5802313" y="3340100"/>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5" name="Line 90"/>
          <p:cNvSpPr>
            <a:spLocks noChangeShapeType="1"/>
          </p:cNvSpPr>
          <p:nvPr/>
        </p:nvSpPr>
        <p:spPr bwMode="auto">
          <a:xfrm>
            <a:off x="5802313" y="35290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6" name="Line 91"/>
          <p:cNvSpPr>
            <a:spLocks noChangeShapeType="1"/>
          </p:cNvSpPr>
          <p:nvPr/>
        </p:nvSpPr>
        <p:spPr bwMode="auto">
          <a:xfrm>
            <a:off x="5802313" y="36972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7" name="Line 92"/>
          <p:cNvSpPr>
            <a:spLocks noChangeShapeType="1"/>
          </p:cNvSpPr>
          <p:nvPr/>
        </p:nvSpPr>
        <p:spPr bwMode="auto">
          <a:xfrm>
            <a:off x="5802313" y="38862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8" name="Line 93"/>
          <p:cNvSpPr>
            <a:spLocks noChangeShapeType="1"/>
          </p:cNvSpPr>
          <p:nvPr/>
        </p:nvSpPr>
        <p:spPr bwMode="auto">
          <a:xfrm>
            <a:off x="5802313" y="40751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9" name="Line 94"/>
          <p:cNvSpPr>
            <a:spLocks noChangeShapeType="1"/>
          </p:cNvSpPr>
          <p:nvPr/>
        </p:nvSpPr>
        <p:spPr bwMode="auto">
          <a:xfrm>
            <a:off x="5802313" y="42640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0" name="Line 95"/>
          <p:cNvSpPr>
            <a:spLocks noChangeShapeType="1"/>
          </p:cNvSpPr>
          <p:nvPr/>
        </p:nvSpPr>
        <p:spPr bwMode="auto">
          <a:xfrm>
            <a:off x="6243638" y="25828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1" name="Line 96"/>
          <p:cNvSpPr>
            <a:spLocks noChangeShapeType="1"/>
          </p:cNvSpPr>
          <p:nvPr/>
        </p:nvSpPr>
        <p:spPr bwMode="auto">
          <a:xfrm>
            <a:off x="6243638" y="27717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2" name="Line 97"/>
          <p:cNvSpPr>
            <a:spLocks noChangeShapeType="1"/>
          </p:cNvSpPr>
          <p:nvPr/>
        </p:nvSpPr>
        <p:spPr bwMode="auto">
          <a:xfrm>
            <a:off x="6243638" y="29606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3" name="Line 98"/>
          <p:cNvSpPr>
            <a:spLocks noChangeShapeType="1"/>
          </p:cNvSpPr>
          <p:nvPr/>
        </p:nvSpPr>
        <p:spPr bwMode="auto">
          <a:xfrm>
            <a:off x="6243638" y="31496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4" name="Line 99"/>
          <p:cNvSpPr>
            <a:spLocks noChangeShapeType="1"/>
          </p:cNvSpPr>
          <p:nvPr/>
        </p:nvSpPr>
        <p:spPr bwMode="auto">
          <a:xfrm>
            <a:off x="6243638" y="33178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5" name="Line 100"/>
          <p:cNvSpPr>
            <a:spLocks noChangeShapeType="1"/>
          </p:cNvSpPr>
          <p:nvPr/>
        </p:nvSpPr>
        <p:spPr bwMode="auto">
          <a:xfrm>
            <a:off x="6243638" y="3506788"/>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6" name="Line 101"/>
          <p:cNvSpPr>
            <a:spLocks noChangeShapeType="1"/>
          </p:cNvSpPr>
          <p:nvPr/>
        </p:nvSpPr>
        <p:spPr bwMode="auto">
          <a:xfrm>
            <a:off x="6243638" y="3697288"/>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7" name="Line 102"/>
          <p:cNvSpPr>
            <a:spLocks noChangeShapeType="1"/>
          </p:cNvSpPr>
          <p:nvPr/>
        </p:nvSpPr>
        <p:spPr bwMode="auto">
          <a:xfrm>
            <a:off x="6243638" y="38862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8" name="Line 103"/>
          <p:cNvSpPr>
            <a:spLocks noChangeShapeType="1"/>
          </p:cNvSpPr>
          <p:nvPr/>
        </p:nvSpPr>
        <p:spPr bwMode="auto">
          <a:xfrm>
            <a:off x="6243638" y="40751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9" name="Line 104"/>
          <p:cNvSpPr>
            <a:spLocks noChangeShapeType="1"/>
          </p:cNvSpPr>
          <p:nvPr/>
        </p:nvSpPr>
        <p:spPr bwMode="auto">
          <a:xfrm>
            <a:off x="6243638" y="42433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0" name="Line 105"/>
          <p:cNvSpPr>
            <a:spLocks noChangeShapeType="1"/>
          </p:cNvSpPr>
          <p:nvPr/>
        </p:nvSpPr>
        <p:spPr bwMode="auto">
          <a:xfrm>
            <a:off x="6243638" y="4432300"/>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1" name="Line 106"/>
          <p:cNvSpPr>
            <a:spLocks noChangeShapeType="1"/>
          </p:cNvSpPr>
          <p:nvPr/>
        </p:nvSpPr>
        <p:spPr bwMode="auto">
          <a:xfrm>
            <a:off x="6243638" y="4432300"/>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2" name="Line 107"/>
          <p:cNvSpPr>
            <a:spLocks noChangeShapeType="1"/>
          </p:cNvSpPr>
          <p:nvPr/>
        </p:nvSpPr>
        <p:spPr bwMode="auto">
          <a:xfrm>
            <a:off x="6684963" y="26035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3" name="Line 108"/>
          <p:cNvSpPr>
            <a:spLocks noChangeShapeType="1"/>
          </p:cNvSpPr>
          <p:nvPr/>
        </p:nvSpPr>
        <p:spPr bwMode="auto">
          <a:xfrm>
            <a:off x="6684963" y="27717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4" name="Line 109"/>
          <p:cNvSpPr>
            <a:spLocks noChangeShapeType="1"/>
          </p:cNvSpPr>
          <p:nvPr/>
        </p:nvSpPr>
        <p:spPr bwMode="auto">
          <a:xfrm>
            <a:off x="6684963" y="29606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5" name="Line 110"/>
          <p:cNvSpPr>
            <a:spLocks noChangeShapeType="1"/>
          </p:cNvSpPr>
          <p:nvPr/>
        </p:nvSpPr>
        <p:spPr bwMode="auto">
          <a:xfrm>
            <a:off x="6684963" y="31496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6" name="Line 111"/>
          <p:cNvSpPr>
            <a:spLocks noChangeShapeType="1"/>
          </p:cNvSpPr>
          <p:nvPr/>
        </p:nvSpPr>
        <p:spPr bwMode="auto">
          <a:xfrm>
            <a:off x="6684963" y="3340100"/>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7" name="Line 112"/>
          <p:cNvSpPr>
            <a:spLocks noChangeShapeType="1"/>
          </p:cNvSpPr>
          <p:nvPr/>
        </p:nvSpPr>
        <p:spPr bwMode="auto">
          <a:xfrm>
            <a:off x="6684963" y="35290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8" name="Line 113"/>
          <p:cNvSpPr>
            <a:spLocks noChangeShapeType="1"/>
          </p:cNvSpPr>
          <p:nvPr/>
        </p:nvSpPr>
        <p:spPr bwMode="auto">
          <a:xfrm>
            <a:off x="6684963" y="36972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9" name="Line 114"/>
          <p:cNvSpPr>
            <a:spLocks noChangeShapeType="1"/>
          </p:cNvSpPr>
          <p:nvPr/>
        </p:nvSpPr>
        <p:spPr bwMode="auto">
          <a:xfrm>
            <a:off x="6684963" y="38862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0" name="Line 115"/>
          <p:cNvSpPr>
            <a:spLocks noChangeShapeType="1"/>
          </p:cNvSpPr>
          <p:nvPr/>
        </p:nvSpPr>
        <p:spPr bwMode="auto">
          <a:xfrm>
            <a:off x="6684963" y="40751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1" name="Line 116"/>
          <p:cNvSpPr>
            <a:spLocks noChangeShapeType="1"/>
          </p:cNvSpPr>
          <p:nvPr/>
        </p:nvSpPr>
        <p:spPr bwMode="auto">
          <a:xfrm>
            <a:off x="6684963" y="42640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2" name="Line 117"/>
          <p:cNvSpPr>
            <a:spLocks noChangeShapeType="1"/>
          </p:cNvSpPr>
          <p:nvPr/>
        </p:nvSpPr>
        <p:spPr bwMode="auto">
          <a:xfrm>
            <a:off x="7126288" y="26035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3" name="Line 118"/>
          <p:cNvSpPr>
            <a:spLocks noChangeShapeType="1"/>
          </p:cNvSpPr>
          <p:nvPr/>
        </p:nvSpPr>
        <p:spPr bwMode="auto">
          <a:xfrm>
            <a:off x="7126288" y="2792413"/>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4" name="Line 119"/>
          <p:cNvSpPr>
            <a:spLocks noChangeShapeType="1"/>
          </p:cNvSpPr>
          <p:nvPr/>
        </p:nvSpPr>
        <p:spPr bwMode="auto">
          <a:xfrm>
            <a:off x="7126288" y="29813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5" name="Line 120"/>
          <p:cNvSpPr>
            <a:spLocks noChangeShapeType="1"/>
          </p:cNvSpPr>
          <p:nvPr/>
        </p:nvSpPr>
        <p:spPr bwMode="auto">
          <a:xfrm>
            <a:off x="7126288" y="31718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6" name="Line 121"/>
          <p:cNvSpPr>
            <a:spLocks noChangeShapeType="1"/>
          </p:cNvSpPr>
          <p:nvPr/>
        </p:nvSpPr>
        <p:spPr bwMode="auto">
          <a:xfrm>
            <a:off x="7126288" y="336073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7" name="Line 122"/>
          <p:cNvSpPr>
            <a:spLocks noChangeShapeType="1"/>
          </p:cNvSpPr>
          <p:nvPr/>
        </p:nvSpPr>
        <p:spPr bwMode="auto">
          <a:xfrm>
            <a:off x="7126288" y="35290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8" name="Line 123"/>
          <p:cNvSpPr>
            <a:spLocks noChangeShapeType="1"/>
          </p:cNvSpPr>
          <p:nvPr/>
        </p:nvSpPr>
        <p:spPr bwMode="auto">
          <a:xfrm>
            <a:off x="7126288" y="37179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9" name="Line 124"/>
          <p:cNvSpPr>
            <a:spLocks noChangeShapeType="1"/>
          </p:cNvSpPr>
          <p:nvPr/>
        </p:nvSpPr>
        <p:spPr bwMode="auto">
          <a:xfrm>
            <a:off x="7126288" y="390683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0" name="Line 125"/>
          <p:cNvSpPr>
            <a:spLocks noChangeShapeType="1"/>
          </p:cNvSpPr>
          <p:nvPr/>
        </p:nvSpPr>
        <p:spPr bwMode="auto">
          <a:xfrm>
            <a:off x="7126288" y="409575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1" name="Line 126"/>
          <p:cNvSpPr>
            <a:spLocks noChangeShapeType="1"/>
          </p:cNvSpPr>
          <p:nvPr/>
        </p:nvSpPr>
        <p:spPr bwMode="auto">
          <a:xfrm>
            <a:off x="7126288" y="42846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2" name="Line 127"/>
          <p:cNvSpPr>
            <a:spLocks noChangeShapeType="1"/>
          </p:cNvSpPr>
          <p:nvPr/>
        </p:nvSpPr>
        <p:spPr bwMode="auto">
          <a:xfrm>
            <a:off x="7566025" y="26035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3" name="Line 128"/>
          <p:cNvSpPr>
            <a:spLocks noChangeShapeType="1"/>
          </p:cNvSpPr>
          <p:nvPr/>
        </p:nvSpPr>
        <p:spPr bwMode="auto">
          <a:xfrm>
            <a:off x="7566025" y="2792413"/>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4" name="Line 129"/>
          <p:cNvSpPr>
            <a:spLocks noChangeShapeType="1"/>
          </p:cNvSpPr>
          <p:nvPr/>
        </p:nvSpPr>
        <p:spPr bwMode="auto">
          <a:xfrm>
            <a:off x="7566025" y="29813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5" name="Line 130"/>
          <p:cNvSpPr>
            <a:spLocks noChangeShapeType="1"/>
          </p:cNvSpPr>
          <p:nvPr/>
        </p:nvSpPr>
        <p:spPr bwMode="auto">
          <a:xfrm>
            <a:off x="7566025" y="31718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6" name="Line 131"/>
          <p:cNvSpPr>
            <a:spLocks noChangeShapeType="1"/>
          </p:cNvSpPr>
          <p:nvPr/>
        </p:nvSpPr>
        <p:spPr bwMode="auto">
          <a:xfrm>
            <a:off x="7566025" y="336073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7" name="Line 132"/>
          <p:cNvSpPr>
            <a:spLocks noChangeShapeType="1"/>
          </p:cNvSpPr>
          <p:nvPr/>
        </p:nvSpPr>
        <p:spPr bwMode="auto">
          <a:xfrm>
            <a:off x="7566025" y="35290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8" name="Line 133"/>
          <p:cNvSpPr>
            <a:spLocks noChangeShapeType="1"/>
          </p:cNvSpPr>
          <p:nvPr/>
        </p:nvSpPr>
        <p:spPr bwMode="auto">
          <a:xfrm>
            <a:off x="7566025" y="37179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9" name="Line 134"/>
          <p:cNvSpPr>
            <a:spLocks noChangeShapeType="1"/>
          </p:cNvSpPr>
          <p:nvPr/>
        </p:nvSpPr>
        <p:spPr bwMode="auto">
          <a:xfrm>
            <a:off x="7566025" y="390683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0" name="Line 135"/>
          <p:cNvSpPr>
            <a:spLocks noChangeShapeType="1"/>
          </p:cNvSpPr>
          <p:nvPr/>
        </p:nvSpPr>
        <p:spPr bwMode="auto">
          <a:xfrm>
            <a:off x="7566025" y="409575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1" name="Line 136"/>
          <p:cNvSpPr>
            <a:spLocks noChangeShapeType="1"/>
          </p:cNvSpPr>
          <p:nvPr/>
        </p:nvSpPr>
        <p:spPr bwMode="auto">
          <a:xfrm>
            <a:off x="7566025" y="42846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2" name="Line 137"/>
          <p:cNvSpPr>
            <a:spLocks noChangeShapeType="1"/>
          </p:cNvSpPr>
          <p:nvPr/>
        </p:nvSpPr>
        <p:spPr bwMode="auto">
          <a:xfrm>
            <a:off x="7966075" y="26035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3" name="Line 138"/>
          <p:cNvSpPr>
            <a:spLocks noChangeShapeType="1"/>
          </p:cNvSpPr>
          <p:nvPr/>
        </p:nvSpPr>
        <p:spPr bwMode="auto">
          <a:xfrm>
            <a:off x="7966075" y="27924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4" name="Line 139"/>
          <p:cNvSpPr>
            <a:spLocks noChangeShapeType="1"/>
          </p:cNvSpPr>
          <p:nvPr/>
        </p:nvSpPr>
        <p:spPr bwMode="auto">
          <a:xfrm>
            <a:off x="7966075" y="29813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5" name="Line 140"/>
          <p:cNvSpPr>
            <a:spLocks noChangeShapeType="1"/>
          </p:cNvSpPr>
          <p:nvPr/>
        </p:nvSpPr>
        <p:spPr bwMode="auto">
          <a:xfrm>
            <a:off x="7966075" y="31718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6" name="Line 141"/>
          <p:cNvSpPr>
            <a:spLocks noChangeShapeType="1"/>
          </p:cNvSpPr>
          <p:nvPr/>
        </p:nvSpPr>
        <p:spPr bwMode="auto">
          <a:xfrm>
            <a:off x="7966075" y="33401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7" name="Line 142"/>
          <p:cNvSpPr>
            <a:spLocks noChangeShapeType="1"/>
          </p:cNvSpPr>
          <p:nvPr/>
        </p:nvSpPr>
        <p:spPr bwMode="auto">
          <a:xfrm>
            <a:off x="7966075" y="35290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8" name="Line 143"/>
          <p:cNvSpPr>
            <a:spLocks noChangeShapeType="1"/>
          </p:cNvSpPr>
          <p:nvPr/>
        </p:nvSpPr>
        <p:spPr bwMode="auto">
          <a:xfrm>
            <a:off x="7966075" y="37179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9" name="Line 144"/>
          <p:cNvSpPr>
            <a:spLocks noChangeShapeType="1"/>
          </p:cNvSpPr>
          <p:nvPr/>
        </p:nvSpPr>
        <p:spPr bwMode="auto">
          <a:xfrm>
            <a:off x="7966075" y="390683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0" name="Line 145"/>
          <p:cNvSpPr>
            <a:spLocks noChangeShapeType="1"/>
          </p:cNvSpPr>
          <p:nvPr/>
        </p:nvSpPr>
        <p:spPr bwMode="auto">
          <a:xfrm>
            <a:off x="7966075" y="409575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1" name="Line 146"/>
          <p:cNvSpPr>
            <a:spLocks noChangeShapeType="1"/>
          </p:cNvSpPr>
          <p:nvPr/>
        </p:nvSpPr>
        <p:spPr bwMode="auto">
          <a:xfrm>
            <a:off x="7966075" y="42846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2" name="Line 147"/>
          <p:cNvSpPr>
            <a:spLocks noChangeShapeType="1"/>
          </p:cNvSpPr>
          <p:nvPr/>
        </p:nvSpPr>
        <p:spPr bwMode="auto">
          <a:xfrm>
            <a:off x="7966075" y="4452938"/>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3" name="Line 148"/>
          <p:cNvSpPr>
            <a:spLocks noChangeShapeType="1"/>
          </p:cNvSpPr>
          <p:nvPr/>
        </p:nvSpPr>
        <p:spPr bwMode="auto">
          <a:xfrm>
            <a:off x="7966075" y="4452938"/>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4" name="Line 149"/>
          <p:cNvSpPr>
            <a:spLocks noChangeShapeType="1"/>
          </p:cNvSpPr>
          <p:nvPr/>
        </p:nvSpPr>
        <p:spPr bwMode="auto">
          <a:xfrm>
            <a:off x="8407400" y="26035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5" name="Line 150"/>
          <p:cNvSpPr>
            <a:spLocks noChangeShapeType="1"/>
          </p:cNvSpPr>
          <p:nvPr/>
        </p:nvSpPr>
        <p:spPr bwMode="auto">
          <a:xfrm>
            <a:off x="8407400" y="2792413"/>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6" name="Line 151"/>
          <p:cNvSpPr>
            <a:spLocks noChangeShapeType="1"/>
          </p:cNvSpPr>
          <p:nvPr/>
        </p:nvSpPr>
        <p:spPr bwMode="auto">
          <a:xfrm>
            <a:off x="8407400" y="29813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7" name="Line 152"/>
          <p:cNvSpPr>
            <a:spLocks noChangeShapeType="1"/>
          </p:cNvSpPr>
          <p:nvPr/>
        </p:nvSpPr>
        <p:spPr bwMode="auto">
          <a:xfrm>
            <a:off x="8407400" y="31718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8" name="Line 153"/>
          <p:cNvSpPr>
            <a:spLocks noChangeShapeType="1"/>
          </p:cNvSpPr>
          <p:nvPr/>
        </p:nvSpPr>
        <p:spPr bwMode="auto">
          <a:xfrm>
            <a:off x="8407400" y="336073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9" name="Line 154"/>
          <p:cNvSpPr>
            <a:spLocks noChangeShapeType="1"/>
          </p:cNvSpPr>
          <p:nvPr/>
        </p:nvSpPr>
        <p:spPr bwMode="auto">
          <a:xfrm>
            <a:off x="8407400" y="35290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0" name="Line 155"/>
          <p:cNvSpPr>
            <a:spLocks noChangeShapeType="1"/>
          </p:cNvSpPr>
          <p:nvPr/>
        </p:nvSpPr>
        <p:spPr bwMode="auto">
          <a:xfrm>
            <a:off x="8407400" y="37179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1" name="Line 156"/>
          <p:cNvSpPr>
            <a:spLocks noChangeShapeType="1"/>
          </p:cNvSpPr>
          <p:nvPr/>
        </p:nvSpPr>
        <p:spPr bwMode="auto">
          <a:xfrm>
            <a:off x="8407400" y="390683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2" name="Line 157"/>
          <p:cNvSpPr>
            <a:spLocks noChangeShapeType="1"/>
          </p:cNvSpPr>
          <p:nvPr/>
        </p:nvSpPr>
        <p:spPr bwMode="auto">
          <a:xfrm>
            <a:off x="8407400" y="409575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3" name="Line 158"/>
          <p:cNvSpPr>
            <a:spLocks noChangeShapeType="1"/>
          </p:cNvSpPr>
          <p:nvPr/>
        </p:nvSpPr>
        <p:spPr bwMode="auto">
          <a:xfrm>
            <a:off x="8407400" y="42846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4" name="Rectangle 159"/>
          <p:cNvSpPr>
            <a:spLocks noChangeArrowheads="1"/>
          </p:cNvSpPr>
          <p:nvPr/>
        </p:nvSpPr>
        <p:spPr bwMode="auto">
          <a:xfrm>
            <a:off x="2398713" y="2184400"/>
            <a:ext cx="9445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Clock</a:t>
            </a:r>
            <a:endParaRPr kumimoji="0" lang="en-US" sz="1800" b="0" i="0" u="none" strike="noStrike" cap="none" normalizeH="0" baseline="0" smtClean="0">
              <a:ln>
                <a:noFill/>
              </a:ln>
              <a:solidFill>
                <a:schemeClr val="tx1"/>
              </a:solidFill>
              <a:effectLst/>
              <a:latin typeface="Arial" pitchFamily="34" charset="0"/>
            </a:endParaRPr>
          </a:p>
        </p:txBody>
      </p:sp>
      <p:sp>
        <p:nvSpPr>
          <p:cNvPr id="27765" name="Freeform 160"/>
          <p:cNvSpPr>
            <a:spLocks/>
          </p:cNvSpPr>
          <p:nvPr/>
        </p:nvSpPr>
        <p:spPr bwMode="auto">
          <a:xfrm>
            <a:off x="2251075" y="3633788"/>
            <a:ext cx="1030288" cy="420688"/>
          </a:xfrm>
          <a:custGeom>
            <a:avLst/>
            <a:gdLst>
              <a:gd name="T0" fmla="*/ 10 w 49"/>
              <a:gd name="T1" fmla="*/ 0 h 20"/>
              <a:gd name="T2" fmla="*/ 40 w 49"/>
              <a:gd name="T3" fmla="*/ 0 h 20"/>
              <a:gd name="T4" fmla="*/ 49 w 49"/>
              <a:gd name="T5" fmla="*/ 9 h 20"/>
              <a:gd name="T6" fmla="*/ 49 w 49"/>
              <a:gd name="T7" fmla="*/ 11 h 20"/>
              <a:gd name="T8" fmla="*/ 40 w 49"/>
              <a:gd name="T9" fmla="*/ 20 h 20"/>
              <a:gd name="T10" fmla="*/ 10 w 49"/>
              <a:gd name="T11" fmla="*/ 20 h 20"/>
              <a:gd name="T12" fmla="*/ 0 w 49"/>
              <a:gd name="T13" fmla="*/ 11 h 20"/>
              <a:gd name="T14" fmla="*/ 0 w 49"/>
              <a:gd name="T15" fmla="*/ 9 h 20"/>
              <a:gd name="T16" fmla="*/ 10 w 49"/>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
                <a:moveTo>
                  <a:pt x="10" y="0"/>
                </a:moveTo>
                <a:lnTo>
                  <a:pt x="40" y="0"/>
                </a:lnTo>
                <a:cubicBezTo>
                  <a:pt x="45" y="0"/>
                  <a:pt x="49" y="4"/>
                  <a:pt x="49" y="9"/>
                </a:cubicBezTo>
                <a:lnTo>
                  <a:pt x="49" y="11"/>
                </a:lnTo>
                <a:cubicBezTo>
                  <a:pt x="49" y="16"/>
                  <a:pt x="45" y="20"/>
                  <a:pt x="40" y="20"/>
                </a:cubicBezTo>
                <a:lnTo>
                  <a:pt x="10" y="20"/>
                </a:lnTo>
                <a:cubicBezTo>
                  <a:pt x="5" y="20"/>
                  <a:pt x="0" y="16"/>
                  <a:pt x="0" y="11"/>
                </a:cubicBezTo>
                <a:lnTo>
                  <a:pt x="0" y="9"/>
                </a:lnTo>
                <a:cubicBezTo>
                  <a:pt x="0" y="4"/>
                  <a:pt x="5" y="0"/>
                  <a:pt x="10"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66" name="Rectangle 161"/>
          <p:cNvSpPr>
            <a:spLocks noChangeArrowheads="1"/>
          </p:cNvSpPr>
          <p:nvPr/>
        </p:nvSpPr>
        <p:spPr bwMode="auto">
          <a:xfrm>
            <a:off x="2462213" y="3675063"/>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27767" name="Oval 162"/>
          <p:cNvSpPr>
            <a:spLocks noChangeArrowheads="1"/>
          </p:cNvSpPr>
          <p:nvPr/>
        </p:nvSpPr>
        <p:spPr bwMode="auto">
          <a:xfrm>
            <a:off x="4059238" y="2960688"/>
            <a:ext cx="334963"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8" name="Rectangle 163"/>
          <p:cNvSpPr>
            <a:spLocks noChangeArrowheads="1"/>
          </p:cNvSpPr>
          <p:nvPr/>
        </p:nvSpPr>
        <p:spPr bwMode="auto">
          <a:xfrm>
            <a:off x="4164013" y="30035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7769" name="Oval 164"/>
          <p:cNvSpPr>
            <a:spLocks noChangeArrowheads="1"/>
          </p:cNvSpPr>
          <p:nvPr/>
        </p:nvSpPr>
        <p:spPr bwMode="auto">
          <a:xfrm>
            <a:off x="3638550" y="2960688"/>
            <a:ext cx="314325"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0" name="Rectangle 165"/>
          <p:cNvSpPr>
            <a:spLocks noChangeArrowheads="1"/>
          </p:cNvSpPr>
          <p:nvPr/>
        </p:nvSpPr>
        <p:spPr bwMode="auto">
          <a:xfrm>
            <a:off x="3743325" y="29829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4282B"/>
                </a:solidFill>
                <a:effectLst/>
                <a:latin typeface="Arial" pitchFamily="34"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27771" name="Oval 166"/>
          <p:cNvSpPr>
            <a:spLocks noChangeArrowheads="1"/>
          </p:cNvSpPr>
          <p:nvPr/>
        </p:nvSpPr>
        <p:spPr bwMode="auto">
          <a:xfrm>
            <a:off x="4478338" y="2960688"/>
            <a:ext cx="336550"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2" name="Rectangle 167"/>
          <p:cNvSpPr>
            <a:spLocks noChangeArrowheads="1"/>
          </p:cNvSpPr>
          <p:nvPr/>
        </p:nvSpPr>
        <p:spPr bwMode="auto">
          <a:xfrm>
            <a:off x="4583113" y="30035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27773" name="Oval 168"/>
          <p:cNvSpPr>
            <a:spLocks noChangeArrowheads="1"/>
          </p:cNvSpPr>
          <p:nvPr/>
        </p:nvSpPr>
        <p:spPr bwMode="auto">
          <a:xfrm>
            <a:off x="4940300" y="2960688"/>
            <a:ext cx="336550"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4" name="Rectangle 169"/>
          <p:cNvSpPr>
            <a:spLocks noChangeArrowheads="1"/>
          </p:cNvSpPr>
          <p:nvPr/>
        </p:nvSpPr>
        <p:spPr bwMode="auto">
          <a:xfrm>
            <a:off x="5045075" y="30035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7775" name="Oval 170"/>
          <p:cNvSpPr>
            <a:spLocks noChangeArrowheads="1"/>
          </p:cNvSpPr>
          <p:nvPr/>
        </p:nvSpPr>
        <p:spPr bwMode="auto">
          <a:xfrm>
            <a:off x="5402263" y="2960688"/>
            <a:ext cx="295275"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6" name="Rectangle 171"/>
          <p:cNvSpPr>
            <a:spLocks noChangeArrowheads="1"/>
          </p:cNvSpPr>
          <p:nvPr/>
        </p:nvSpPr>
        <p:spPr bwMode="auto">
          <a:xfrm>
            <a:off x="5486400" y="29829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7777" name="Oval 172"/>
          <p:cNvSpPr>
            <a:spLocks noChangeArrowheads="1"/>
          </p:cNvSpPr>
          <p:nvPr/>
        </p:nvSpPr>
        <p:spPr bwMode="auto">
          <a:xfrm>
            <a:off x="5865813" y="2960688"/>
            <a:ext cx="334963"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8" name="Rectangle 173"/>
          <p:cNvSpPr>
            <a:spLocks noChangeArrowheads="1"/>
          </p:cNvSpPr>
          <p:nvPr/>
        </p:nvSpPr>
        <p:spPr bwMode="auto">
          <a:xfrm>
            <a:off x="5970588" y="30035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7779" name="Oval 174"/>
          <p:cNvSpPr>
            <a:spLocks noChangeArrowheads="1"/>
          </p:cNvSpPr>
          <p:nvPr/>
        </p:nvSpPr>
        <p:spPr bwMode="auto">
          <a:xfrm>
            <a:off x="6305550" y="2960688"/>
            <a:ext cx="315913"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0" name="Rectangle 175"/>
          <p:cNvSpPr>
            <a:spLocks noChangeArrowheads="1"/>
          </p:cNvSpPr>
          <p:nvPr/>
        </p:nvSpPr>
        <p:spPr bwMode="auto">
          <a:xfrm>
            <a:off x="6411913" y="29829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7781" name="Oval 176"/>
          <p:cNvSpPr>
            <a:spLocks noChangeArrowheads="1"/>
          </p:cNvSpPr>
          <p:nvPr/>
        </p:nvSpPr>
        <p:spPr bwMode="auto">
          <a:xfrm>
            <a:off x="6746875" y="2960688"/>
            <a:ext cx="336550"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2" name="Rectangle 177"/>
          <p:cNvSpPr>
            <a:spLocks noChangeArrowheads="1"/>
          </p:cNvSpPr>
          <p:nvPr/>
        </p:nvSpPr>
        <p:spPr bwMode="auto">
          <a:xfrm>
            <a:off x="6853238" y="30035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7783" name="Oval 178"/>
          <p:cNvSpPr>
            <a:spLocks noChangeArrowheads="1"/>
          </p:cNvSpPr>
          <p:nvPr/>
        </p:nvSpPr>
        <p:spPr bwMode="auto">
          <a:xfrm>
            <a:off x="7188200" y="2960688"/>
            <a:ext cx="315913"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4" name="Rectangle 179"/>
          <p:cNvSpPr>
            <a:spLocks noChangeArrowheads="1"/>
          </p:cNvSpPr>
          <p:nvPr/>
        </p:nvSpPr>
        <p:spPr bwMode="auto">
          <a:xfrm>
            <a:off x="7292975" y="29829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7785" name="Oval 180"/>
          <p:cNvSpPr>
            <a:spLocks noChangeArrowheads="1"/>
          </p:cNvSpPr>
          <p:nvPr/>
        </p:nvSpPr>
        <p:spPr bwMode="auto">
          <a:xfrm>
            <a:off x="7629525" y="2960688"/>
            <a:ext cx="293688"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6" name="Rectangle 181"/>
          <p:cNvSpPr>
            <a:spLocks noChangeArrowheads="1"/>
          </p:cNvSpPr>
          <p:nvPr/>
        </p:nvSpPr>
        <p:spPr bwMode="auto">
          <a:xfrm>
            <a:off x="7713663" y="29829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7787" name="Oval 182"/>
          <p:cNvSpPr>
            <a:spLocks noChangeArrowheads="1"/>
          </p:cNvSpPr>
          <p:nvPr/>
        </p:nvSpPr>
        <p:spPr bwMode="auto">
          <a:xfrm>
            <a:off x="8029575" y="2960688"/>
            <a:ext cx="314325"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8" name="Rectangle 183"/>
          <p:cNvSpPr>
            <a:spLocks noChangeArrowheads="1"/>
          </p:cNvSpPr>
          <p:nvPr/>
        </p:nvSpPr>
        <p:spPr bwMode="auto">
          <a:xfrm>
            <a:off x="8134350" y="29829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7789" name="Freeform 184"/>
          <p:cNvSpPr>
            <a:spLocks/>
          </p:cNvSpPr>
          <p:nvPr/>
        </p:nvSpPr>
        <p:spPr bwMode="auto">
          <a:xfrm>
            <a:off x="5781675" y="2098675"/>
            <a:ext cx="230188" cy="420688"/>
          </a:xfrm>
          <a:custGeom>
            <a:avLst/>
            <a:gdLst>
              <a:gd name="T0" fmla="*/ 0 w 11"/>
              <a:gd name="T1" fmla="*/ 20 h 20"/>
              <a:gd name="T2" fmla="*/ 11 w 11"/>
              <a:gd name="T3" fmla="*/ 20 h 20"/>
              <a:gd name="T4" fmla="*/ 11 w 11"/>
              <a:gd name="T5" fmla="*/ 0 h 20"/>
            </a:gdLst>
            <a:ahLst/>
            <a:cxnLst>
              <a:cxn ang="0">
                <a:pos x="T0" y="T1"/>
              </a:cxn>
              <a:cxn ang="0">
                <a:pos x="T2" y="T3"/>
              </a:cxn>
              <a:cxn ang="0">
                <a:pos x="T4" y="T5"/>
              </a:cxn>
            </a:cxnLst>
            <a:rect l="0" t="0" r="r" b="b"/>
            <a:pathLst>
              <a:path w="11" h="20">
                <a:moveTo>
                  <a:pt x="0" y="20"/>
                </a:moveTo>
                <a:lnTo>
                  <a:pt x="11" y="20"/>
                </a:lnTo>
                <a:lnTo>
                  <a:pt x="11"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0" name="Freeform 185"/>
          <p:cNvSpPr>
            <a:spLocks/>
          </p:cNvSpPr>
          <p:nvPr/>
        </p:nvSpPr>
        <p:spPr bwMode="auto">
          <a:xfrm>
            <a:off x="6011863" y="2098675"/>
            <a:ext cx="211138"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1" name="Freeform 186"/>
          <p:cNvSpPr>
            <a:spLocks/>
          </p:cNvSpPr>
          <p:nvPr/>
        </p:nvSpPr>
        <p:spPr bwMode="auto">
          <a:xfrm>
            <a:off x="6223000" y="2117073"/>
            <a:ext cx="209550" cy="400050"/>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2" name="Freeform 187"/>
          <p:cNvSpPr>
            <a:spLocks/>
          </p:cNvSpPr>
          <p:nvPr/>
        </p:nvSpPr>
        <p:spPr bwMode="auto">
          <a:xfrm>
            <a:off x="6432549" y="2120900"/>
            <a:ext cx="230189" cy="4191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3" name="Freeform 188"/>
          <p:cNvSpPr>
            <a:spLocks/>
          </p:cNvSpPr>
          <p:nvPr/>
        </p:nvSpPr>
        <p:spPr bwMode="auto">
          <a:xfrm>
            <a:off x="6662738" y="2117073"/>
            <a:ext cx="211138" cy="422927"/>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4" name="Freeform 189"/>
          <p:cNvSpPr>
            <a:spLocks/>
          </p:cNvSpPr>
          <p:nvPr/>
        </p:nvSpPr>
        <p:spPr bwMode="auto">
          <a:xfrm>
            <a:off x="6873875" y="2120900"/>
            <a:ext cx="209550" cy="4191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5" name="Freeform 190"/>
          <p:cNvSpPr>
            <a:spLocks/>
          </p:cNvSpPr>
          <p:nvPr/>
        </p:nvSpPr>
        <p:spPr bwMode="auto">
          <a:xfrm>
            <a:off x="7083423" y="2144712"/>
            <a:ext cx="231778" cy="3952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6" name="Freeform 191"/>
          <p:cNvSpPr>
            <a:spLocks/>
          </p:cNvSpPr>
          <p:nvPr/>
        </p:nvSpPr>
        <p:spPr bwMode="auto">
          <a:xfrm>
            <a:off x="7315200" y="2141538"/>
            <a:ext cx="230188" cy="4206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7" name="Freeform 192"/>
          <p:cNvSpPr>
            <a:spLocks/>
          </p:cNvSpPr>
          <p:nvPr/>
        </p:nvSpPr>
        <p:spPr bwMode="auto">
          <a:xfrm>
            <a:off x="7545387" y="2141538"/>
            <a:ext cx="211138" cy="420688"/>
          </a:xfrm>
          <a:custGeom>
            <a:avLst/>
            <a:gdLst>
              <a:gd name="T0" fmla="*/ 0 w 11"/>
              <a:gd name="T1" fmla="*/ 20 h 20"/>
              <a:gd name="T2" fmla="*/ 11 w 11"/>
              <a:gd name="T3" fmla="*/ 20 h 20"/>
              <a:gd name="T4" fmla="*/ 11 w 11"/>
              <a:gd name="T5" fmla="*/ 0 h 20"/>
            </a:gdLst>
            <a:ahLst/>
            <a:cxnLst>
              <a:cxn ang="0">
                <a:pos x="T0" y="T1"/>
              </a:cxn>
              <a:cxn ang="0">
                <a:pos x="T2" y="T3"/>
              </a:cxn>
              <a:cxn ang="0">
                <a:pos x="T4" y="T5"/>
              </a:cxn>
            </a:cxnLst>
            <a:rect l="0" t="0" r="r" b="b"/>
            <a:pathLst>
              <a:path w="11" h="20">
                <a:moveTo>
                  <a:pt x="0" y="20"/>
                </a:moveTo>
                <a:lnTo>
                  <a:pt x="11" y="20"/>
                </a:lnTo>
                <a:lnTo>
                  <a:pt x="11"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8" name="Freeform 193"/>
          <p:cNvSpPr>
            <a:spLocks/>
          </p:cNvSpPr>
          <p:nvPr/>
        </p:nvSpPr>
        <p:spPr bwMode="auto">
          <a:xfrm>
            <a:off x="7756525" y="2141539"/>
            <a:ext cx="209550" cy="417518"/>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9" name="Freeform 194"/>
          <p:cNvSpPr>
            <a:spLocks/>
          </p:cNvSpPr>
          <p:nvPr/>
        </p:nvSpPr>
        <p:spPr bwMode="auto">
          <a:xfrm>
            <a:off x="7966075" y="2141538"/>
            <a:ext cx="209550" cy="4206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0" name="Freeform 195"/>
          <p:cNvSpPr>
            <a:spLocks/>
          </p:cNvSpPr>
          <p:nvPr/>
        </p:nvSpPr>
        <p:spPr bwMode="auto">
          <a:xfrm>
            <a:off x="8175625" y="2141538"/>
            <a:ext cx="231776"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1" name="Freeform 196"/>
          <p:cNvSpPr>
            <a:spLocks/>
          </p:cNvSpPr>
          <p:nvPr/>
        </p:nvSpPr>
        <p:spPr bwMode="auto">
          <a:xfrm>
            <a:off x="3575050" y="3422650"/>
            <a:ext cx="420688" cy="904875"/>
          </a:xfrm>
          <a:custGeom>
            <a:avLst/>
            <a:gdLst>
              <a:gd name="T0" fmla="*/ 0 w 20"/>
              <a:gd name="T1" fmla="*/ 20 h 43"/>
              <a:gd name="T2" fmla="*/ 0 w 20"/>
              <a:gd name="T3" fmla="*/ 0 h 43"/>
              <a:gd name="T4" fmla="*/ 11 w 20"/>
              <a:gd name="T5" fmla="*/ 0 h 43"/>
              <a:gd name="T6" fmla="*/ 11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0" y="20"/>
                </a:moveTo>
                <a:lnTo>
                  <a:pt x="0" y="0"/>
                </a:lnTo>
                <a:lnTo>
                  <a:pt x="11" y="0"/>
                </a:lnTo>
                <a:lnTo>
                  <a:pt x="11" y="43"/>
                </a:lnTo>
                <a:lnTo>
                  <a:pt x="20" y="43"/>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2" name="Freeform 197"/>
          <p:cNvSpPr>
            <a:spLocks/>
          </p:cNvSpPr>
          <p:nvPr/>
        </p:nvSpPr>
        <p:spPr bwMode="auto">
          <a:xfrm>
            <a:off x="4016374" y="3444875"/>
            <a:ext cx="439737" cy="882650"/>
          </a:xfrm>
          <a:custGeom>
            <a:avLst/>
            <a:gdLst>
              <a:gd name="T0" fmla="*/ 0 w 20"/>
              <a:gd name="T1" fmla="*/ 42 h 42"/>
              <a:gd name="T2" fmla="*/ 10 w 20"/>
              <a:gd name="T3" fmla="*/ 42 h 42"/>
              <a:gd name="T4" fmla="*/ 10 w 20"/>
              <a:gd name="T5" fmla="*/ 0 h 42"/>
              <a:gd name="T6" fmla="*/ 20 w 20"/>
              <a:gd name="T7" fmla="*/ 0 h 42"/>
            </a:gdLst>
            <a:ahLst/>
            <a:cxnLst>
              <a:cxn ang="0">
                <a:pos x="T0" y="T1"/>
              </a:cxn>
              <a:cxn ang="0">
                <a:pos x="T2" y="T3"/>
              </a:cxn>
              <a:cxn ang="0">
                <a:pos x="T4" y="T5"/>
              </a:cxn>
              <a:cxn ang="0">
                <a:pos x="T6" y="T7"/>
              </a:cxn>
            </a:cxnLst>
            <a:rect l="0" t="0" r="r" b="b"/>
            <a:pathLst>
              <a:path w="20" h="42">
                <a:moveTo>
                  <a:pt x="0" y="42"/>
                </a:moveTo>
                <a:lnTo>
                  <a:pt x="10" y="42"/>
                </a:lnTo>
                <a:lnTo>
                  <a:pt x="10" y="0"/>
                </a:lnTo>
                <a:lnTo>
                  <a:pt x="20" y="0"/>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3" name="Freeform 198"/>
          <p:cNvSpPr>
            <a:spLocks/>
          </p:cNvSpPr>
          <p:nvPr/>
        </p:nvSpPr>
        <p:spPr bwMode="auto">
          <a:xfrm>
            <a:off x="4457700" y="3444874"/>
            <a:ext cx="441325" cy="882651"/>
          </a:xfrm>
          <a:custGeom>
            <a:avLst/>
            <a:gdLst>
              <a:gd name="T0" fmla="*/ 0 w 21"/>
              <a:gd name="T1" fmla="*/ 0 h 43"/>
              <a:gd name="T2" fmla="*/ 0 w 21"/>
              <a:gd name="T3" fmla="*/ 43 h 43"/>
              <a:gd name="T4" fmla="*/ 11 w 21"/>
              <a:gd name="T5" fmla="*/ 43 h 43"/>
              <a:gd name="T6" fmla="*/ 11 w 21"/>
              <a:gd name="T7" fmla="*/ 1 h 43"/>
              <a:gd name="T8" fmla="*/ 21 w 21"/>
              <a:gd name="T9" fmla="*/ 1 h 43"/>
            </a:gdLst>
            <a:ahLst/>
            <a:cxnLst>
              <a:cxn ang="0">
                <a:pos x="T0" y="T1"/>
              </a:cxn>
              <a:cxn ang="0">
                <a:pos x="T2" y="T3"/>
              </a:cxn>
              <a:cxn ang="0">
                <a:pos x="T4" y="T5"/>
              </a:cxn>
              <a:cxn ang="0">
                <a:pos x="T6" y="T7"/>
              </a:cxn>
              <a:cxn ang="0">
                <a:pos x="T8" y="T9"/>
              </a:cxn>
            </a:cxnLst>
            <a:rect l="0" t="0" r="r" b="b"/>
            <a:pathLst>
              <a:path w="21" h="43">
                <a:moveTo>
                  <a:pt x="0" y="0"/>
                </a:moveTo>
                <a:lnTo>
                  <a:pt x="0" y="43"/>
                </a:lnTo>
                <a:lnTo>
                  <a:pt x="11" y="43"/>
                </a:lnTo>
                <a:lnTo>
                  <a:pt x="11" y="1"/>
                </a:lnTo>
                <a:lnTo>
                  <a:pt x="21" y="1"/>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4" name="Freeform 199"/>
          <p:cNvSpPr>
            <a:spLocks/>
          </p:cNvSpPr>
          <p:nvPr/>
        </p:nvSpPr>
        <p:spPr bwMode="auto">
          <a:xfrm>
            <a:off x="4899025" y="3465511"/>
            <a:ext cx="461963" cy="882652"/>
          </a:xfrm>
          <a:custGeom>
            <a:avLst/>
            <a:gdLst>
              <a:gd name="T0" fmla="*/ 0 w 22"/>
              <a:gd name="T1" fmla="*/ 0 h 43"/>
              <a:gd name="T2" fmla="*/ 0 w 22"/>
              <a:gd name="T3" fmla="*/ 43 h 43"/>
              <a:gd name="T4" fmla="*/ 11 w 22"/>
              <a:gd name="T5" fmla="*/ 43 h 43"/>
              <a:gd name="T6" fmla="*/ 11 w 22"/>
              <a:gd name="T7" fmla="*/ 0 h 43"/>
              <a:gd name="T8" fmla="*/ 22 w 22"/>
              <a:gd name="T9" fmla="*/ 0 h 43"/>
            </a:gdLst>
            <a:ahLst/>
            <a:cxnLst>
              <a:cxn ang="0">
                <a:pos x="T0" y="T1"/>
              </a:cxn>
              <a:cxn ang="0">
                <a:pos x="T2" y="T3"/>
              </a:cxn>
              <a:cxn ang="0">
                <a:pos x="T4" y="T5"/>
              </a:cxn>
              <a:cxn ang="0">
                <a:pos x="T6" y="T7"/>
              </a:cxn>
              <a:cxn ang="0">
                <a:pos x="T8" y="T9"/>
              </a:cxn>
            </a:cxnLst>
            <a:rect l="0" t="0" r="r" b="b"/>
            <a:pathLst>
              <a:path w="22" h="43">
                <a:moveTo>
                  <a:pt x="0" y="0"/>
                </a:moveTo>
                <a:lnTo>
                  <a:pt x="0" y="43"/>
                </a:lnTo>
                <a:lnTo>
                  <a:pt x="11" y="43"/>
                </a:lnTo>
                <a:lnTo>
                  <a:pt x="11" y="0"/>
                </a:lnTo>
                <a:lnTo>
                  <a:pt x="22" y="0"/>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5" name="Freeform 200"/>
          <p:cNvSpPr>
            <a:spLocks/>
          </p:cNvSpPr>
          <p:nvPr/>
        </p:nvSpPr>
        <p:spPr bwMode="auto">
          <a:xfrm>
            <a:off x="5340350" y="3465513"/>
            <a:ext cx="461963" cy="882650"/>
          </a:xfrm>
          <a:custGeom>
            <a:avLst/>
            <a:gdLst>
              <a:gd name="T0" fmla="*/ 22 w 22"/>
              <a:gd name="T1" fmla="*/ 42 h 42"/>
              <a:gd name="T2" fmla="*/ 11 w 22"/>
              <a:gd name="T3" fmla="*/ 42 h 42"/>
              <a:gd name="T4" fmla="*/ 11 w 22"/>
              <a:gd name="T5" fmla="*/ 0 h 42"/>
              <a:gd name="T6" fmla="*/ 0 w 22"/>
              <a:gd name="T7" fmla="*/ 0 h 42"/>
            </a:gdLst>
            <a:ahLst/>
            <a:cxnLst>
              <a:cxn ang="0">
                <a:pos x="T0" y="T1"/>
              </a:cxn>
              <a:cxn ang="0">
                <a:pos x="T2" y="T3"/>
              </a:cxn>
              <a:cxn ang="0">
                <a:pos x="T4" y="T5"/>
              </a:cxn>
              <a:cxn ang="0">
                <a:pos x="T6" y="T7"/>
              </a:cxn>
            </a:cxnLst>
            <a:rect l="0" t="0" r="r" b="b"/>
            <a:pathLst>
              <a:path w="22" h="42">
                <a:moveTo>
                  <a:pt x="22" y="42"/>
                </a:moveTo>
                <a:lnTo>
                  <a:pt x="11" y="42"/>
                </a:lnTo>
                <a:lnTo>
                  <a:pt x="11" y="0"/>
                </a:lnTo>
                <a:lnTo>
                  <a:pt x="0" y="0"/>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6" name="Freeform 201"/>
          <p:cNvSpPr>
            <a:spLocks/>
          </p:cNvSpPr>
          <p:nvPr/>
        </p:nvSpPr>
        <p:spPr bwMode="auto">
          <a:xfrm>
            <a:off x="5802313" y="3465513"/>
            <a:ext cx="441325" cy="882650"/>
          </a:xfrm>
          <a:custGeom>
            <a:avLst/>
            <a:gdLst>
              <a:gd name="T0" fmla="*/ 0 w 21"/>
              <a:gd name="T1" fmla="*/ 42 h 42"/>
              <a:gd name="T2" fmla="*/ 11 w 21"/>
              <a:gd name="T3" fmla="*/ 42 h 42"/>
              <a:gd name="T4" fmla="*/ 11 w 21"/>
              <a:gd name="T5" fmla="*/ 0 h 42"/>
              <a:gd name="T6" fmla="*/ 21 w 21"/>
              <a:gd name="T7" fmla="*/ 0 h 42"/>
            </a:gdLst>
            <a:ahLst/>
            <a:cxnLst>
              <a:cxn ang="0">
                <a:pos x="T0" y="T1"/>
              </a:cxn>
              <a:cxn ang="0">
                <a:pos x="T2" y="T3"/>
              </a:cxn>
              <a:cxn ang="0">
                <a:pos x="T4" y="T5"/>
              </a:cxn>
              <a:cxn ang="0">
                <a:pos x="T6" y="T7"/>
              </a:cxn>
            </a:cxnLst>
            <a:rect l="0" t="0" r="r" b="b"/>
            <a:pathLst>
              <a:path w="21" h="42">
                <a:moveTo>
                  <a:pt x="0" y="42"/>
                </a:moveTo>
                <a:lnTo>
                  <a:pt x="11" y="42"/>
                </a:lnTo>
                <a:lnTo>
                  <a:pt x="11" y="0"/>
                </a:lnTo>
                <a:lnTo>
                  <a:pt x="21" y="0"/>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7" name="Freeform 202"/>
          <p:cNvSpPr>
            <a:spLocks/>
          </p:cNvSpPr>
          <p:nvPr/>
        </p:nvSpPr>
        <p:spPr bwMode="auto">
          <a:xfrm>
            <a:off x="6243638" y="3465513"/>
            <a:ext cx="461963" cy="882650"/>
          </a:xfrm>
          <a:custGeom>
            <a:avLst/>
            <a:gdLst>
              <a:gd name="T0" fmla="*/ 22 w 22"/>
              <a:gd name="T1" fmla="*/ 42 h 42"/>
              <a:gd name="T2" fmla="*/ 10 w 22"/>
              <a:gd name="T3" fmla="*/ 42 h 42"/>
              <a:gd name="T4" fmla="*/ 10 w 22"/>
              <a:gd name="T5" fmla="*/ 0 h 42"/>
              <a:gd name="T6" fmla="*/ 0 w 22"/>
              <a:gd name="T7" fmla="*/ 0 h 42"/>
            </a:gdLst>
            <a:ahLst/>
            <a:cxnLst>
              <a:cxn ang="0">
                <a:pos x="T0" y="T1"/>
              </a:cxn>
              <a:cxn ang="0">
                <a:pos x="T2" y="T3"/>
              </a:cxn>
              <a:cxn ang="0">
                <a:pos x="T4" y="T5"/>
              </a:cxn>
              <a:cxn ang="0">
                <a:pos x="T6" y="T7"/>
              </a:cxn>
            </a:cxnLst>
            <a:rect l="0" t="0" r="r" b="b"/>
            <a:pathLst>
              <a:path w="22" h="42">
                <a:moveTo>
                  <a:pt x="22" y="42"/>
                </a:moveTo>
                <a:lnTo>
                  <a:pt x="10" y="42"/>
                </a:lnTo>
                <a:lnTo>
                  <a:pt x="10" y="0"/>
                </a:lnTo>
                <a:lnTo>
                  <a:pt x="0" y="0"/>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8" name="Freeform 203"/>
          <p:cNvSpPr>
            <a:spLocks/>
          </p:cNvSpPr>
          <p:nvPr/>
        </p:nvSpPr>
        <p:spPr bwMode="auto">
          <a:xfrm>
            <a:off x="6662738" y="3465513"/>
            <a:ext cx="441325" cy="882650"/>
          </a:xfrm>
          <a:custGeom>
            <a:avLst/>
            <a:gdLst>
              <a:gd name="T0" fmla="*/ 0 w 21"/>
              <a:gd name="T1" fmla="*/ 42 h 42"/>
              <a:gd name="T2" fmla="*/ 11 w 21"/>
              <a:gd name="T3" fmla="*/ 42 h 42"/>
              <a:gd name="T4" fmla="*/ 11 w 21"/>
              <a:gd name="T5" fmla="*/ 0 h 42"/>
              <a:gd name="T6" fmla="*/ 21 w 21"/>
              <a:gd name="T7" fmla="*/ 0 h 42"/>
            </a:gdLst>
            <a:ahLst/>
            <a:cxnLst>
              <a:cxn ang="0">
                <a:pos x="T0" y="T1"/>
              </a:cxn>
              <a:cxn ang="0">
                <a:pos x="T2" y="T3"/>
              </a:cxn>
              <a:cxn ang="0">
                <a:pos x="T4" y="T5"/>
              </a:cxn>
              <a:cxn ang="0">
                <a:pos x="T6" y="T7"/>
              </a:cxn>
            </a:cxnLst>
            <a:rect l="0" t="0" r="r" b="b"/>
            <a:pathLst>
              <a:path w="21" h="42">
                <a:moveTo>
                  <a:pt x="0" y="42"/>
                </a:moveTo>
                <a:lnTo>
                  <a:pt x="11" y="42"/>
                </a:lnTo>
                <a:lnTo>
                  <a:pt x="11" y="0"/>
                </a:lnTo>
                <a:lnTo>
                  <a:pt x="21" y="0"/>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9" name="Freeform 204"/>
          <p:cNvSpPr>
            <a:spLocks/>
          </p:cNvSpPr>
          <p:nvPr/>
        </p:nvSpPr>
        <p:spPr bwMode="auto">
          <a:xfrm>
            <a:off x="7104063" y="3465513"/>
            <a:ext cx="461963" cy="882650"/>
          </a:xfrm>
          <a:custGeom>
            <a:avLst/>
            <a:gdLst>
              <a:gd name="T0" fmla="*/ 22 w 22"/>
              <a:gd name="T1" fmla="*/ 42 h 42"/>
              <a:gd name="T2" fmla="*/ 11 w 22"/>
              <a:gd name="T3" fmla="*/ 42 h 42"/>
              <a:gd name="T4" fmla="*/ 11 w 22"/>
              <a:gd name="T5" fmla="*/ 0 h 42"/>
              <a:gd name="T6" fmla="*/ 0 w 22"/>
              <a:gd name="T7" fmla="*/ 0 h 42"/>
            </a:gdLst>
            <a:ahLst/>
            <a:cxnLst>
              <a:cxn ang="0">
                <a:pos x="T0" y="T1"/>
              </a:cxn>
              <a:cxn ang="0">
                <a:pos x="T2" y="T3"/>
              </a:cxn>
              <a:cxn ang="0">
                <a:pos x="T4" y="T5"/>
              </a:cxn>
              <a:cxn ang="0">
                <a:pos x="T6" y="T7"/>
              </a:cxn>
            </a:cxnLst>
            <a:rect l="0" t="0" r="r" b="b"/>
            <a:pathLst>
              <a:path w="22" h="42">
                <a:moveTo>
                  <a:pt x="22" y="42"/>
                </a:moveTo>
                <a:lnTo>
                  <a:pt x="11" y="42"/>
                </a:lnTo>
                <a:lnTo>
                  <a:pt x="11" y="0"/>
                </a:lnTo>
                <a:lnTo>
                  <a:pt x="0" y="0"/>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0" name="Freeform 205"/>
          <p:cNvSpPr>
            <a:spLocks/>
          </p:cNvSpPr>
          <p:nvPr/>
        </p:nvSpPr>
        <p:spPr bwMode="auto">
          <a:xfrm>
            <a:off x="7566025" y="3486150"/>
            <a:ext cx="400050" cy="882650"/>
          </a:xfrm>
          <a:custGeom>
            <a:avLst/>
            <a:gdLst>
              <a:gd name="T0" fmla="*/ 19 w 19"/>
              <a:gd name="T1" fmla="*/ 42 h 42"/>
              <a:gd name="T2" fmla="*/ 9 w 19"/>
              <a:gd name="T3" fmla="*/ 42 h 42"/>
              <a:gd name="T4" fmla="*/ 9 w 19"/>
              <a:gd name="T5" fmla="*/ 0 h 42"/>
              <a:gd name="T6" fmla="*/ 0 w 19"/>
              <a:gd name="T7" fmla="*/ 0 h 42"/>
            </a:gdLst>
            <a:ahLst/>
            <a:cxnLst>
              <a:cxn ang="0">
                <a:pos x="T0" y="T1"/>
              </a:cxn>
              <a:cxn ang="0">
                <a:pos x="T2" y="T3"/>
              </a:cxn>
              <a:cxn ang="0">
                <a:pos x="T4" y="T5"/>
              </a:cxn>
              <a:cxn ang="0">
                <a:pos x="T6" y="T7"/>
              </a:cxn>
            </a:cxnLst>
            <a:rect l="0" t="0" r="r" b="b"/>
            <a:pathLst>
              <a:path w="19" h="42">
                <a:moveTo>
                  <a:pt x="19" y="42"/>
                </a:moveTo>
                <a:lnTo>
                  <a:pt x="9" y="42"/>
                </a:lnTo>
                <a:lnTo>
                  <a:pt x="9" y="0"/>
                </a:lnTo>
                <a:lnTo>
                  <a:pt x="0" y="0"/>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1" name="Freeform 206"/>
          <p:cNvSpPr>
            <a:spLocks/>
          </p:cNvSpPr>
          <p:nvPr/>
        </p:nvSpPr>
        <p:spPr bwMode="auto">
          <a:xfrm>
            <a:off x="7960465" y="3489319"/>
            <a:ext cx="572347" cy="879481"/>
          </a:xfrm>
          <a:custGeom>
            <a:avLst/>
            <a:gdLst>
              <a:gd name="T0" fmla="*/ 0 w 26"/>
              <a:gd name="T1" fmla="*/ 0 h 43"/>
              <a:gd name="T2" fmla="*/ 9 w 26"/>
              <a:gd name="T3" fmla="*/ 0 h 43"/>
              <a:gd name="T4" fmla="*/ 9 w 26"/>
              <a:gd name="T5" fmla="*/ 43 h 43"/>
              <a:gd name="T6" fmla="*/ 19 w 26"/>
              <a:gd name="T7" fmla="*/ 43 h 43"/>
              <a:gd name="T8" fmla="*/ 20 w 26"/>
              <a:gd name="T9" fmla="*/ 20 h 43"/>
              <a:gd name="T10" fmla="*/ 26 w 26"/>
              <a:gd name="T11" fmla="*/ 20 h 43"/>
              <a:gd name="connsiteX0" fmla="*/ 0 w 10719"/>
              <a:gd name="connsiteY0" fmla="*/ 430 h 10000"/>
              <a:gd name="connsiteX1" fmla="*/ 4181 w 10719"/>
              <a:gd name="connsiteY1" fmla="*/ 0 h 10000"/>
              <a:gd name="connsiteX2" fmla="*/ 4181 w 10719"/>
              <a:gd name="connsiteY2" fmla="*/ 10000 h 10000"/>
              <a:gd name="connsiteX3" fmla="*/ 8027 w 10719"/>
              <a:gd name="connsiteY3" fmla="*/ 10000 h 10000"/>
              <a:gd name="connsiteX4" fmla="*/ 8411 w 10719"/>
              <a:gd name="connsiteY4" fmla="*/ 4651 h 10000"/>
              <a:gd name="connsiteX5" fmla="*/ 10719 w 10719"/>
              <a:gd name="connsiteY5" fmla="*/ 4651 h 10000"/>
              <a:gd name="connsiteX0" fmla="*/ 0 w 10719"/>
              <a:gd name="connsiteY0" fmla="*/ 0 h 9570"/>
              <a:gd name="connsiteX1" fmla="*/ 4181 w 10719"/>
              <a:gd name="connsiteY1" fmla="*/ 61 h 9570"/>
              <a:gd name="connsiteX2" fmla="*/ 4181 w 10719"/>
              <a:gd name="connsiteY2" fmla="*/ 9570 h 9570"/>
              <a:gd name="connsiteX3" fmla="*/ 8027 w 10719"/>
              <a:gd name="connsiteY3" fmla="*/ 9570 h 9570"/>
              <a:gd name="connsiteX4" fmla="*/ 8411 w 10719"/>
              <a:gd name="connsiteY4" fmla="*/ 4221 h 9570"/>
              <a:gd name="connsiteX5" fmla="*/ 10719 w 10719"/>
              <a:gd name="connsiteY5" fmla="*/ 4221 h 9570"/>
              <a:gd name="connsiteX0" fmla="*/ 0 w 10000"/>
              <a:gd name="connsiteY0" fmla="*/ 64 h 10064"/>
              <a:gd name="connsiteX1" fmla="*/ 3901 w 10000"/>
              <a:gd name="connsiteY1" fmla="*/ 0 h 10064"/>
              <a:gd name="connsiteX2" fmla="*/ 3901 w 10000"/>
              <a:gd name="connsiteY2" fmla="*/ 10064 h 10064"/>
              <a:gd name="connsiteX3" fmla="*/ 7489 w 10000"/>
              <a:gd name="connsiteY3" fmla="*/ 10064 h 10064"/>
              <a:gd name="connsiteX4" fmla="*/ 7847 w 10000"/>
              <a:gd name="connsiteY4" fmla="*/ 4475 h 10064"/>
              <a:gd name="connsiteX5" fmla="*/ 10000 w 10000"/>
              <a:gd name="connsiteY5" fmla="*/ 4475 h 10064"/>
              <a:gd name="connsiteX0" fmla="*/ 0 w 10000"/>
              <a:gd name="connsiteY0" fmla="*/ 64 h 10064"/>
              <a:gd name="connsiteX1" fmla="*/ 3901 w 10000"/>
              <a:gd name="connsiteY1" fmla="*/ 0 h 10064"/>
              <a:gd name="connsiteX2" fmla="*/ 3901 w 10000"/>
              <a:gd name="connsiteY2" fmla="*/ 10064 h 10064"/>
              <a:gd name="connsiteX3" fmla="*/ 7786 w 10000"/>
              <a:gd name="connsiteY3" fmla="*/ 10064 h 10064"/>
              <a:gd name="connsiteX4" fmla="*/ 7847 w 10000"/>
              <a:gd name="connsiteY4" fmla="*/ 4475 h 10064"/>
              <a:gd name="connsiteX5" fmla="*/ 10000 w 10000"/>
              <a:gd name="connsiteY5" fmla="*/ 4475 h 10064"/>
              <a:gd name="connsiteX0" fmla="*/ 0 w 10198"/>
              <a:gd name="connsiteY0" fmla="*/ 257 h 10064"/>
              <a:gd name="connsiteX1" fmla="*/ 4099 w 10198"/>
              <a:gd name="connsiteY1" fmla="*/ 0 h 10064"/>
              <a:gd name="connsiteX2" fmla="*/ 4099 w 10198"/>
              <a:gd name="connsiteY2" fmla="*/ 10064 h 10064"/>
              <a:gd name="connsiteX3" fmla="*/ 7984 w 10198"/>
              <a:gd name="connsiteY3" fmla="*/ 10064 h 10064"/>
              <a:gd name="connsiteX4" fmla="*/ 8045 w 10198"/>
              <a:gd name="connsiteY4" fmla="*/ 4475 h 10064"/>
              <a:gd name="connsiteX5" fmla="*/ 10198 w 10198"/>
              <a:gd name="connsiteY5" fmla="*/ 4475 h 10064"/>
              <a:gd name="connsiteX0" fmla="*/ 0 w 10099"/>
              <a:gd name="connsiteY0" fmla="*/ 64 h 10064"/>
              <a:gd name="connsiteX1" fmla="*/ 4000 w 10099"/>
              <a:gd name="connsiteY1" fmla="*/ 0 h 10064"/>
              <a:gd name="connsiteX2" fmla="*/ 4000 w 10099"/>
              <a:gd name="connsiteY2" fmla="*/ 10064 h 10064"/>
              <a:gd name="connsiteX3" fmla="*/ 7885 w 10099"/>
              <a:gd name="connsiteY3" fmla="*/ 10064 h 10064"/>
              <a:gd name="connsiteX4" fmla="*/ 7946 w 10099"/>
              <a:gd name="connsiteY4" fmla="*/ 4475 h 10064"/>
              <a:gd name="connsiteX5" fmla="*/ 10099 w 10099"/>
              <a:gd name="connsiteY5" fmla="*/ 4475 h 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9" h="10064">
                <a:moveTo>
                  <a:pt x="0" y="64"/>
                </a:moveTo>
                <a:lnTo>
                  <a:pt x="4000" y="0"/>
                </a:lnTo>
                <a:lnTo>
                  <a:pt x="4000" y="10064"/>
                </a:lnTo>
                <a:lnTo>
                  <a:pt x="7885" y="10064"/>
                </a:lnTo>
                <a:cubicBezTo>
                  <a:pt x="8004" y="8201"/>
                  <a:pt x="7827" y="6338"/>
                  <a:pt x="7946" y="4475"/>
                </a:cubicBezTo>
                <a:lnTo>
                  <a:pt x="10099" y="4475"/>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2" name="Freeform 207"/>
          <p:cNvSpPr>
            <a:spLocks/>
          </p:cNvSpPr>
          <p:nvPr/>
        </p:nvSpPr>
        <p:spPr bwMode="auto">
          <a:xfrm>
            <a:off x="3406775" y="3822700"/>
            <a:ext cx="168275" cy="63500"/>
          </a:xfrm>
          <a:custGeom>
            <a:avLst/>
            <a:gdLst>
              <a:gd name="T0" fmla="*/ 0 w 8"/>
              <a:gd name="T1" fmla="*/ 3 h 3"/>
              <a:gd name="T2" fmla="*/ 8 w 8"/>
              <a:gd name="T3" fmla="*/ 3 h 3"/>
              <a:gd name="T4" fmla="*/ 8 w 8"/>
              <a:gd name="T5" fmla="*/ 0 h 3"/>
            </a:gdLst>
            <a:ahLst/>
            <a:cxnLst>
              <a:cxn ang="0">
                <a:pos x="T0" y="T1"/>
              </a:cxn>
              <a:cxn ang="0">
                <a:pos x="T2" y="T3"/>
              </a:cxn>
              <a:cxn ang="0">
                <a:pos x="T4" y="T5"/>
              </a:cxn>
            </a:cxnLst>
            <a:rect l="0" t="0" r="r" b="b"/>
            <a:pathLst>
              <a:path w="8" h="3">
                <a:moveTo>
                  <a:pt x="0" y="3"/>
                </a:moveTo>
                <a:lnTo>
                  <a:pt x="8" y="3"/>
                </a:lnTo>
                <a:lnTo>
                  <a:pt x="8" y="0"/>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3" name="Line 208"/>
          <p:cNvSpPr>
            <a:spLocks noChangeShapeType="1"/>
          </p:cNvSpPr>
          <p:nvPr/>
        </p:nvSpPr>
        <p:spPr bwMode="auto">
          <a:xfrm flipH="1" flipV="1">
            <a:off x="7566023" y="3486148"/>
            <a:ext cx="2" cy="841377"/>
          </a:xfrm>
          <a:prstGeom prst="line">
            <a:avLst/>
          </a:prstGeom>
          <a:noFill/>
          <a:ln w="13"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4" name="Freeform 209"/>
          <p:cNvSpPr>
            <a:spLocks/>
          </p:cNvSpPr>
          <p:nvPr/>
        </p:nvSpPr>
        <p:spPr bwMode="auto">
          <a:xfrm flipH="1">
            <a:off x="7969884" y="3506786"/>
            <a:ext cx="841" cy="845205"/>
          </a:xfrm>
          <a:custGeom>
            <a:avLst/>
            <a:gdLst>
              <a:gd name="T0" fmla="*/ 1 w 1"/>
              <a:gd name="T1" fmla="*/ 0 h 43"/>
              <a:gd name="T2" fmla="*/ 0 w 1"/>
              <a:gd name="T3" fmla="*/ 43 h 43"/>
              <a:gd name="T4" fmla="*/ 1 w 1"/>
              <a:gd name="T5" fmla="*/ 0 h 43"/>
              <a:gd name="connsiteX0" fmla="*/ 1846 w 1846"/>
              <a:gd name="connsiteY0" fmla="*/ 0 h 9752"/>
              <a:gd name="connsiteX1" fmla="*/ 0 w 1846"/>
              <a:gd name="connsiteY1" fmla="*/ 9752 h 9752"/>
              <a:gd name="connsiteX2" fmla="*/ 1846 w 1846"/>
              <a:gd name="connsiteY2" fmla="*/ 0 h 9752"/>
              <a:gd name="connsiteX0" fmla="*/ 184 w 184"/>
              <a:gd name="connsiteY0" fmla="*/ 0 h 9805"/>
              <a:gd name="connsiteX1" fmla="*/ 0 w 184"/>
              <a:gd name="connsiteY1" fmla="*/ 9805 h 9805"/>
              <a:gd name="connsiteX2" fmla="*/ 184 w 184"/>
              <a:gd name="connsiteY2" fmla="*/ 0 h 9805"/>
            </a:gdLst>
            <a:ahLst/>
            <a:cxnLst>
              <a:cxn ang="0">
                <a:pos x="connsiteX0" y="connsiteY0"/>
              </a:cxn>
              <a:cxn ang="0">
                <a:pos x="connsiteX1" y="connsiteY1"/>
              </a:cxn>
              <a:cxn ang="0">
                <a:pos x="connsiteX2" y="connsiteY2"/>
              </a:cxn>
            </a:cxnLst>
            <a:rect l="l" t="t" r="r" b="b"/>
            <a:pathLst>
              <a:path w="184" h="9805">
                <a:moveTo>
                  <a:pt x="184" y="0"/>
                </a:moveTo>
                <a:cubicBezTo>
                  <a:pt x="123" y="3268"/>
                  <a:pt x="61" y="6537"/>
                  <a:pt x="0" y="9805"/>
                </a:cubicBezTo>
                <a:cubicBezTo>
                  <a:pt x="61" y="6537"/>
                  <a:pt x="123" y="3268"/>
                  <a:pt x="184" y="0"/>
                </a:cubicBezTo>
                <a:close/>
              </a:path>
            </a:pathLst>
          </a:custGeom>
          <a:solidFill>
            <a:srgbClr val="3B2478"/>
          </a:solidFill>
          <a:ln w="13"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Non Return to </a:t>
            </a:r>
            <a:r>
              <a:rPr lang="fr-FR" dirty="0" err="1">
                <a:solidFill>
                  <a:schemeClr val="tx1"/>
                </a:solidFill>
              </a:rPr>
              <a:t>Zero</a:t>
            </a:r>
            <a:r>
              <a:rPr lang="fr-FR" dirty="0">
                <a:solidFill>
                  <a:schemeClr val="tx1"/>
                </a:solidFill>
              </a:rPr>
              <a:t> (NRZ)</a:t>
            </a:r>
          </a:p>
        </p:txBody>
      </p:sp>
      <p:sp>
        <p:nvSpPr>
          <p:cNvPr id="3" name="Text Placeholder 2"/>
          <p:cNvSpPr txBox="1">
            <a:spLocks noGrp="1"/>
          </p:cNvSpPr>
          <p:nvPr>
            <p:ph type="body" idx="4294967295"/>
          </p:nvPr>
        </p:nvSpPr>
        <p:spPr>
          <a:xfrm>
            <a:off x="1727200" y="5256212"/>
            <a:ext cx="5194300" cy="1144587"/>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01638">
              <a:buSzPct val="100000"/>
              <a:buFont typeface="Symbol" panose="05050102010706020507" pitchFamily="18" charset="2"/>
              <a:buChar char="*"/>
            </a:pPr>
            <a:r>
              <a:rPr lang="en-US" sz="2800" dirty="0">
                <a:latin typeface="Calibri" panose="020F0502020204030204" pitchFamily="34" charset="0"/>
              </a:rPr>
              <a:t>Logical 0 : physical 0</a:t>
            </a:r>
          </a:p>
          <a:p>
            <a:pPr marL="574675" lvl="0" indent="-401638">
              <a:buSzPct val="100000"/>
              <a:buFont typeface="Symbol" panose="05050102010706020507" pitchFamily="18" charset="2"/>
              <a:buChar char="*"/>
            </a:pPr>
            <a:r>
              <a:rPr lang="en-US" sz="2800" dirty="0">
                <a:latin typeface="Calibri" panose="020F0502020204030204" pitchFamily="34" charset="0"/>
              </a:rPr>
              <a:t>Logical 1 : physical 1</a:t>
            </a:r>
          </a:p>
        </p:txBody>
      </p:sp>
      <p:sp>
        <p:nvSpPr>
          <p:cNvPr id="8" name="AutoShape 4"/>
          <p:cNvSpPr>
            <a:spLocks noChangeAspect="1" noChangeArrowheads="1" noTextEdit="1"/>
          </p:cNvSpPr>
          <p:nvPr/>
        </p:nvSpPr>
        <p:spPr bwMode="auto">
          <a:xfrm>
            <a:off x="1676400" y="2438400"/>
            <a:ext cx="7153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1719263" y="2546350"/>
            <a:ext cx="1041400" cy="433388"/>
          </a:xfrm>
          <a:custGeom>
            <a:avLst/>
            <a:gdLst>
              <a:gd name="T0" fmla="*/ 9 w 48"/>
              <a:gd name="T1" fmla="*/ 0 h 20"/>
              <a:gd name="T2" fmla="*/ 39 w 48"/>
              <a:gd name="T3" fmla="*/ 0 h 20"/>
              <a:gd name="T4" fmla="*/ 48 w 48"/>
              <a:gd name="T5" fmla="*/ 9 h 20"/>
              <a:gd name="T6" fmla="*/ 48 w 48"/>
              <a:gd name="T7" fmla="*/ 11 h 20"/>
              <a:gd name="T8" fmla="*/ 39 w 48"/>
              <a:gd name="T9" fmla="*/ 20 h 20"/>
              <a:gd name="T10" fmla="*/ 9 w 48"/>
              <a:gd name="T11" fmla="*/ 20 h 20"/>
              <a:gd name="T12" fmla="*/ 0 w 48"/>
              <a:gd name="T13" fmla="*/ 11 h 20"/>
              <a:gd name="T14" fmla="*/ 0 w 48"/>
              <a:gd name="T15" fmla="*/ 9 h 20"/>
              <a:gd name="T16" fmla="*/ 9 w 4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0">
                <a:moveTo>
                  <a:pt x="9" y="0"/>
                </a:moveTo>
                <a:lnTo>
                  <a:pt x="39" y="0"/>
                </a:lnTo>
                <a:cubicBezTo>
                  <a:pt x="44" y="0"/>
                  <a:pt x="48" y="4"/>
                  <a:pt x="48" y="9"/>
                </a:cubicBezTo>
                <a:lnTo>
                  <a:pt x="48" y="11"/>
                </a:lnTo>
                <a:cubicBezTo>
                  <a:pt x="48" y="16"/>
                  <a:pt x="44" y="20"/>
                  <a:pt x="39" y="20"/>
                </a:cubicBezTo>
                <a:lnTo>
                  <a:pt x="9" y="20"/>
                </a:lnTo>
                <a:cubicBezTo>
                  <a:pt x="4" y="20"/>
                  <a:pt x="0" y="16"/>
                  <a:pt x="0" y="11"/>
                </a:cubicBezTo>
                <a:lnTo>
                  <a:pt x="0" y="9"/>
                </a:lnTo>
                <a:cubicBezTo>
                  <a:pt x="0" y="4"/>
                  <a:pt x="4" y="0"/>
                  <a:pt x="9"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a:off x="2889250" y="4324350"/>
            <a:ext cx="5916613" cy="0"/>
          </a:xfrm>
          <a:prstGeom prst="line">
            <a:avLst/>
          </a:prstGeom>
          <a:noFill/>
          <a:ln w="0">
            <a:solidFill>
              <a:srgbClr val="2428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868613" y="2503488"/>
            <a:ext cx="214313" cy="4333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3082926" y="2481263"/>
            <a:ext cx="239712" cy="4333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3322638" y="2481263"/>
            <a:ext cx="239713" cy="455613"/>
          </a:xfrm>
          <a:custGeom>
            <a:avLst/>
            <a:gdLst>
              <a:gd name="T0" fmla="*/ 0 w 11"/>
              <a:gd name="T1" fmla="*/ 0 h 21"/>
              <a:gd name="T2" fmla="*/ 11 w 11"/>
              <a:gd name="T3" fmla="*/ 0 h 21"/>
              <a:gd name="T4" fmla="*/ 11 w 11"/>
              <a:gd name="T5" fmla="*/ 21 h 21"/>
            </a:gdLst>
            <a:ahLst/>
            <a:cxnLst>
              <a:cxn ang="0">
                <a:pos x="T0" y="T1"/>
              </a:cxn>
              <a:cxn ang="0">
                <a:pos x="T2" y="T3"/>
              </a:cxn>
              <a:cxn ang="0">
                <a:pos x="T4" y="T5"/>
              </a:cxn>
            </a:cxnLst>
            <a:rect l="0" t="0" r="r" b="b"/>
            <a:pathLst>
              <a:path w="11" h="21">
                <a:moveTo>
                  <a:pt x="0" y="0"/>
                </a:moveTo>
                <a:lnTo>
                  <a:pt x="11" y="0"/>
                </a:lnTo>
                <a:lnTo>
                  <a:pt x="11"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562350" y="2481263"/>
            <a:ext cx="215900" cy="433387"/>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3778250" y="2481263"/>
            <a:ext cx="238125"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4016375" y="2481263"/>
            <a:ext cx="217488" cy="4333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4233863" y="2481263"/>
            <a:ext cx="215900"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4449763" y="2481262"/>
            <a:ext cx="239713" cy="433388"/>
          </a:xfrm>
          <a:custGeom>
            <a:avLst/>
            <a:gdLst>
              <a:gd name="T0" fmla="*/ 0 w 11"/>
              <a:gd name="T1" fmla="*/ 21 h 21"/>
              <a:gd name="T2" fmla="*/ 11 w 11"/>
              <a:gd name="T3" fmla="*/ 21 h 21"/>
              <a:gd name="T4" fmla="*/ 11 w 11"/>
              <a:gd name="T5" fmla="*/ 0 h 21"/>
            </a:gdLst>
            <a:ahLst/>
            <a:cxnLst>
              <a:cxn ang="0">
                <a:pos x="T0" y="T1"/>
              </a:cxn>
              <a:cxn ang="0">
                <a:pos x="T2" y="T3"/>
              </a:cxn>
              <a:cxn ang="0">
                <a:pos x="T4" y="T5"/>
              </a:cxn>
            </a:cxnLst>
            <a:rect l="0" t="0" r="r" b="b"/>
            <a:pathLst>
              <a:path w="11" h="21">
                <a:moveTo>
                  <a:pt x="0" y="21"/>
                </a:moveTo>
                <a:lnTo>
                  <a:pt x="11" y="21"/>
                </a:lnTo>
                <a:lnTo>
                  <a:pt x="11"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4689475" y="2481263"/>
            <a:ext cx="215900"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4905375" y="2479675"/>
            <a:ext cx="238125" cy="434975"/>
          </a:xfrm>
          <a:custGeom>
            <a:avLst/>
            <a:gdLst>
              <a:gd name="T0" fmla="*/ 0 w 11"/>
              <a:gd name="T1" fmla="*/ 21 h 21"/>
              <a:gd name="T2" fmla="*/ 11 w 11"/>
              <a:gd name="T3" fmla="*/ 21 h 21"/>
              <a:gd name="T4" fmla="*/ 11 w 11"/>
              <a:gd name="T5" fmla="*/ 0 h 21"/>
            </a:gdLst>
            <a:ahLst/>
            <a:cxnLst>
              <a:cxn ang="0">
                <a:pos x="T0" y="T1"/>
              </a:cxn>
              <a:cxn ang="0">
                <a:pos x="T2" y="T3"/>
              </a:cxn>
              <a:cxn ang="0">
                <a:pos x="T4" y="T5"/>
              </a:cxn>
            </a:cxnLst>
            <a:rect l="0" t="0" r="r" b="b"/>
            <a:pathLst>
              <a:path w="11" h="21">
                <a:moveTo>
                  <a:pt x="0" y="21"/>
                </a:moveTo>
                <a:lnTo>
                  <a:pt x="11" y="21"/>
                </a:lnTo>
                <a:lnTo>
                  <a:pt x="11"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5143500" y="2481263"/>
            <a:ext cx="217488" cy="4333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3084513" y="297973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3084513" y="31750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3084513" y="33702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3084513" y="35433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3084513" y="37385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3084513" y="39338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3084513" y="41290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3084513" y="43243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3084513" y="44973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3084513" y="46926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4" name="Line 29"/>
          <p:cNvSpPr>
            <a:spLocks noChangeShapeType="1"/>
          </p:cNvSpPr>
          <p:nvPr/>
        </p:nvSpPr>
        <p:spPr bwMode="auto">
          <a:xfrm>
            <a:off x="3540125" y="297973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5" name="Line 30"/>
          <p:cNvSpPr>
            <a:spLocks noChangeShapeType="1"/>
          </p:cNvSpPr>
          <p:nvPr/>
        </p:nvSpPr>
        <p:spPr bwMode="auto">
          <a:xfrm>
            <a:off x="3540125" y="31750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7" name="Line 31"/>
          <p:cNvSpPr>
            <a:spLocks noChangeShapeType="1"/>
          </p:cNvSpPr>
          <p:nvPr/>
        </p:nvSpPr>
        <p:spPr bwMode="auto">
          <a:xfrm>
            <a:off x="3540125" y="33702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8" name="Line 32"/>
          <p:cNvSpPr>
            <a:spLocks noChangeShapeType="1"/>
          </p:cNvSpPr>
          <p:nvPr/>
        </p:nvSpPr>
        <p:spPr bwMode="auto">
          <a:xfrm>
            <a:off x="3540125" y="35433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9" name="Line 33"/>
          <p:cNvSpPr>
            <a:spLocks noChangeShapeType="1"/>
          </p:cNvSpPr>
          <p:nvPr/>
        </p:nvSpPr>
        <p:spPr bwMode="auto">
          <a:xfrm>
            <a:off x="3540125" y="37385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0" name="Line 34"/>
          <p:cNvSpPr>
            <a:spLocks noChangeShapeType="1"/>
          </p:cNvSpPr>
          <p:nvPr/>
        </p:nvSpPr>
        <p:spPr bwMode="auto">
          <a:xfrm>
            <a:off x="3540125" y="39338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1" name="Line 35"/>
          <p:cNvSpPr>
            <a:spLocks noChangeShapeType="1"/>
          </p:cNvSpPr>
          <p:nvPr/>
        </p:nvSpPr>
        <p:spPr bwMode="auto">
          <a:xfrm>
            <a:off x="3540125" y="41290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2" name="Line 36"/>
          <p:cNvSpPr>
            <a:spLocks noChangeShapeType="1"/>
          </p:cNvSpPr>
          <p:nvPr/>
        </p:nvSpPr>
        <p:spPr bwMode="auto">
          <a:xfrm>
            <a:off x="3540125" y="43243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3" name="Line 37"/>
          <p:cNvSpPr>
            <a:spLocks noChangeShapeType="1"/>
          </p:cNvSpPr>
          <p:nvPr/>
        </p:nvSpPr>
        <p:spPr bwMode="auto">
          <a:xfrm>
            <a:off x="3540125" y="44973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4" name="Line 38"/>
          <p:cNvSpPr>
            <a:spLocks noChangeShapeType="1"/>
          </p:cNvSpPr>
          <p:nvPr/>
        </p:nvSpPr>
        <p:spPr bwMode="auto">
          <a:xfrm>
            <a:off x="3540125" y="46926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5" name="Line 39"/>
          <p:cNvSpPr>
            <a:spLocks noChangeShapeType="1"/>
          </p:cNvSpPr>
          <p:nvPr/>
        </p:nvSpPr>
        <p:spPr bwMode="auto">
          <a:xfrm>
            <a:off x="3995738" y="29591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6" name="Line 40"/>
          <p:cNvSpPr>
            <a:spLocks noChangeShapeType="1"/>
          </p:cNvSpPr>
          <p:nvPr/>
        </p:nvSpPr>
        <p:spPr bwMode="auto">
          <a:xfrm>
            <a:off x="3995738" y="315277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7" name="Line 41"/>
          <p:cNvSpPr>
            <a:spLocks noChangeShapeType="1"/>
          </p:cNvSpPr>
          <p:nvPr/>
        </p:nvSpPr>
        <p:spPr bwMode="auto">
          <a:xfrm>
            <a:off x="3995738" y="3348038"/>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8" name="Line 42"/>
          <p:cNvSpPr>
            <a:spLocks noChangeShapeType="1"/>
          </p:cNvSpPr>
          <p:nvPr/>
        </p:nvSpPr>
        <p:spPr bwMode="auto">
          <a:xfrm>
            <a:off x="3995738" y="35433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9" name="Line 43"/>
          <p:cNvSpPr>
            <a:spLocks noChangeShapeType="1"/>
          </p:cNvSpPr>
          <p:nvPr/>
        </p:nvSpPr>
        <p:spPr bwMode="auto">
          <a:xfrm>
            <a:off x="3995738" y="37385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0" name="Line 44"/>
          <p:cNvSpPr>
            <a:spLocks noChangeShapeType="1"/>
          </p:cNvSpPr>
          <p:nvPr/>
        </p:nvSpPr>
        <p:spPr bwMode="auto">
          <a:xfrm>
            <a:off x="3995738" y="39338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1" name="Line 45"/>
          <p:cNvSpPr>
            <a:spLocks noChangeShapeType="1"/>
          </p:cNvSpPr>
          <p:nvPr/>
        </p:nvSpPr>
        <p:spPr bwMode="auto">
          <a:xfrm>
            <a:off x="3995738" y="41068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2" name="Line 46"/>
          <p:cNvSpPr>
            <a:spLocks noChangeShapeType="1"/>
          </p:cNvSpPr>
          <p:nvPr/>
        </p:nvSpPr>
        <p:spPr bwMode="auto">
          <a:xfrm>
            <a:off x="3995738" y="43021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3" name="Line 47"/>
          <p:cNvSpPr>
            <a:spLocks noChangeShapeType="1"/>
          </p:cNvSpPr>
          <p:nvPr/>
        </p:nvSpPr>
        <p:spPr bwMode="auto">
          <a:xfrm>
            <a:off x="3995738" y="44973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4" name="Line 48"/>
          <p:cNvSpPr>
            <a:spLocks noChangeShapeType="1"/>
          </p:cNvSpPr>
          <p:nvPr/>
        </p:nvSpPr>
        <p:spPr bwMode="auto">
          <a:xfrm>
            <a:off x="3995738" y="46926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5" name="Line 49"/>
          <p:cNvSpPr>
            <a:spLocks noChangeShapeType="1"/>
          </p:cNvSpPr>
          <p:nvPr/>
        </p:nvSpPr>
        <p:spPr bwMode="auto">
          <a:xfrm>
            <a:off x="4449763" y="297973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6" name="Line 50"/>
          <p:cNvSpPr>
            <a:spLocks noChangeShapeType="1"/>
          </p:cNvSpPr>
          <p:nvPr/>
        </p:nvSpPr>
        <p:spPr bwMode="auto">
          <a:xfrm>
            <a:off x="4449763" y="31750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7" name="Line 51"/>
          <p:cNvSpPr>
            <a:spLocks noChangeShapeType="1"/>
          </p:cNvSpPr>
          <p:nvPr/>
        </p:nvSpPr>
        <p:spPr bwMode="auto">
          <a:xfrm>
            <a:off x="4449763" y="33702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8" name="Line 52"/>
          <p:cNvSpPr>
            <a:spLocks noChangeShapeType="1"/>
          </p:cNvSpPr>
          <p:nvPr/>
        </p:nvSpPr>
        <p:spPr bwMode="auto">
          <a:xfrm>
            <a:off x="4449763" y="35433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9" name="Line 53"/>
          <p:cNvSpPr>
            <a:spLocks noChangeShapeType="1"/>
          </p:cNvSpPr>
          <p:nvPr/>
        </p:nvSpPr>
        <p:spPr bwMode="auto">
          <a:xfrm>
            <a:off x="4449763" y="37385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0" name="Line 54"/>
          <p:cNvSpPr>
            <a:spLocks noChangeShapeType="1"/>
          </p:cNvSpPr>
          <p:nvPr/>
        </p:nvSpPr>
        <p:spPr bwMode="auto">
          <a:xfrm>
            <a:off x="4449763" y="39338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1" name="Line 55"/>
          <p:cNvSpPr>
            <a:spLocks noChangeShapeType="1"/>
          </p:cNvSpPr>
          <p:nvPr/>
        </p:nvSpPr>
        <p:spPr bwMode="auto">
          <a:xfrm>
            <a:off x="4449763" y="41290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2" name="Line 56"/>
          <p:cNvSpPr>
            <a:spLocks noChangeShapeType="1"/>
          </p:cNvSpPr>
          <p:nvPr/>
        </p:nvSpPr>
        <p:spPr bwMode="auto">
          <a:xfrm>
            <a:off x="4449763" y="43243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3" name="Line 57"/>
          <p:cNvSpPr>
            <a:spLocks noChangeShapeType="1"/>
          </p:cNvSpPr>
          <p:nvPr/>
        </p:nvSpPr>
        <p:spPr bwMode="auto">
          <a:xfrm>
            <a:off x="4449763" y="44973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4" name="Line 58"/>
          <p:cNvSpPr>
            <a:spLocks noChangeShapeType="1"/>
          </p:cNvSpPr>
          <p:nvPr/>
        </p:nvSpPr>
        <p:spPr bwMode="auto">
          <a:xfrm>
            <a:off x="4449763" y="46926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5" name="Line 59"/>
          <p:cNvSpPr>
            <a:spLocks noChangeShapeType="1"/>
          </p:cNvSpPr>
          <p:nvPr/>
        </p:nvSpPr>
        <p:spPr bwMode="auto">
          <a:xfrm>
            <a:off x="4927600" y="30019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6" name="Line 60"/>
          <p:cNvSpPr>
            <a:spLocks noChangeShapeType="1"/>
          </p:cNvSpPr>
          <p:nvPr/>
        </p:nvSpPr>
        <p:spPr bwMode="auto">
          <a:xfrm>
            <a:off x="4927600" y="31750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7" name="Line 61"/>
          <p:cNvSpPr>
            <a:spLocks noChangeShapeType="1"/>
          </p:cNvSpPr>
          <p:nvPr/>
        </p:nvSpPr>
        <p:spPr bwMode="auto">
          <a:xfrm>
            <a:off x="4927600" y="33702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8" name="Line 62"/>
          <p:cNvSpPr>
            <a:spLocks noChangeShapeType="1"/>
          </p:cNvSpPr>
          <p:nvPr/>
        </p:nvSpPr>
        <p:spPr bwMode="auto">
          <a:xfrm>
            <a:off x="4927600" y="35655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9" name="Line 63"/>
          <p:cNvSpPr>
            <a:spLocks noChangeShapeType="1"/>
          </p:cNvSpPr>
          <p:nvPr/>
        </p:nvSpPr>
        <p:spPr bwMode="auto">
          <a:xfrm>
            <a:off x="4927600" y="37607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0" name="Line 64"/>
          <p:cNvSpPr>
            <a:spLocks noChangeShapeType="1"/>
          </p:cNvSpPr>
          <p:nvPr/>
        </p:nvSpPr>
        <p:spPr bwMode="auto">
          <a:xfrm>
            <a:off x="4927600" y="39560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1" name="Line 65"/>
          <p:cNvSpPr>
            <a:spLocks noChangeShapeType="1"/>
          </p:cNvSpPr>
          <p:nvPr/>
        </p:nvSpPr>
        <p:spPr bwMode="auto">
          <a:xfrm>
            <a:off x="4927600" y="41290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2" name="Line 66"/>
          <p:cNvSpPr>
            <a:spLocks noChangeShapeType="1"/>
          </p:cNvSpPr>
          <p:nvPr/>
        </p:nvSpPr>
        <p:spPr bwMode="auto">
          <a:xfrm>
            <a:off x="4927600" y="43243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3" name="Line 67"/>
          <p:cNvSpPr>
            <a:spLocks noChangeShapeType="1"/>
          </p:cNvSpPr>
          <p:nvPr/>
        </p:nvSpPr>
        <p:spPr bwMode="auto">
          <a:xfrm>
            <a:off x="4927600" y="451961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4" name="Line 68"/>
          <p:cNvSpPr>
            <a:spLocks noChangeShapeType="1"/>
          </p:cNvSpPr>
          <p:nvPr/>
        </p:nvSpPr>
        <p:spPr bwMode="auto">
          <a:xfrm>
            <a:off x="4927600" y="471328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5" name="Line 69"/>
          <p:cNvSpPr>
            <a:spLocks noChangeShapeType="1"/>
          </p:cNvSpPr>
          <p:nvPr/>
        </p:nvSpPr>
        <p:spPr bwMode="auto">
          <a:xfrm>
            <a:off x="5381625" y="30019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6" name="Line 70"/>
          <p:cNvSpPr>
            <a:spLocks noChangeShapeType="1"/>
          </p:cNvSpPr>
          <p:nvPr/>
        </p:nvSpPr>
        <p:spPr bwMode="auto">
          <a:xfrm>
            <a:off x="5381625" y="31750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7" name="Line 71"/>
          <p:cNvSpPr>
            <a:spLocks noChangeShapeType="1"/>
          </p:cNvSpPr>
          <p:nvPr/>
        </p:nvSpPr>
        <p:spPr bwMode="auto">
          <a:xfrm>
            <a:off x="5381625" y="33702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8" name="Line 72"/>
          <p:cNvSpPr>
            <a:spLocks noChangeShapeType="1"/>
          </p:cNvSpPr>
          <p:nvPr/>
        </p:nvSpPr>
        <p:spPr bwMode="auto">
          <a:xfrm>
            <a:off x="5381625" y="35655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9" name="Line 73"/>
          <p:cNvSpPr>
            <a:spLocks noChangeShapeType="1"/>
          </p:cNvSpPr>
          <p:nvPr/>
        </p:nvSpPr>
        <p:spPr bwMode="auto">
          <a:xfrm>
            <a:off x="5381625" y="37607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0" name="Line 74"/>
          <p:cNvSpPr>
            <a:spLocks noChangeShapeType="1"/>
          </p:cNvSpPr>
          <p:nvPr/>
        </p:nvSpPr>
        <p:spPr bwMode="auto">
          <a:xfrm>
            <a:off x="5381625" y="39560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1" name="Line 75"/>
          <p:cNvSpPr>
            <a:spLocks noChangeShapeType="1"/>
          </p:cNvSpPr>
          <p:nvPr/>
        </p:nvSpPr>
        <p:spPr bwMode="auto">
          <a:xfrm>
            <a:off x="5381625" y="41290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2" name="Line 76"/>
          <p:cNvSpPr>
            <a:spLocks noChangeShapeType="1"/>
          </p:cNvSpPr>
          <p:nvPr/>
        </p:nvSpPr>
        <p:spPr bwMode="auto">
          <a:xfrm>
            <a:off x="5381625" y="43243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3" name="Line 77"/>
          <p:cNvSpPr>
            <a:spLocks noChangeShapeType="1"/>
          </p:cNvSpPr>
          <p:nvPr/>
        </p:nvSpPr>
        <p:spPr bwMode="auto">
          <a:xfrm>
            <a:off x="5381625" y="451961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4" name="Line 78"/>
          <p:cNvSpPr>
            <a:spLocks noChangeShapeType="1"/>
          </p:cNvSpPr>
          <p:nvPr/>
        </p:nvSpPr>
        <p:spPr bwMode="auto">
          <a:xfrm>
            <a:off x="5381625" y="471328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5" name="Line 79"/>
          <p:cNvSpPr>
            <a:spLocks noChangeShapeType="1"/>
          </p:cNvSpPr>
          <p:nvPr/>
        </p:nvSpPr>
        <p:spPr bwMode="auto">
          <a:xfrm>
            <a:off x="5837238" y="297973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6" name="Line 80"/>
          <p:cNvSpPr>
            <a:spLocks noChangeShapeType="1"/>
          </p:cNvSpPr>
          <p:nvPr/>
        </p:nvSpPr>
        <p:spPr bwMode="auto">
          <a:xfrm>
            <a:off x="5837238" y="317500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7" name="Line 81"/>
          <p:cNvSpPr>
            <a:spLocks noChangeShapeType="1"/>
          </p:cNvSpPr>
          <p:nvPr/>
        </p:nvSpPr>
        <p:spPr bwMode="auto">
          <a:xfrm>
            <a:off x="5837238" y="33702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8" name="Line 82"/>
          <p:cNvSpPr>
            <a:spLocks noChangeShapeType="1"/>
          </p:cNvSpPr>
          <p:nvPr/>
        </p:nvSpPr>
        <p:spPr bwMode="auto">
          <a:xfrm>
            <a:off x="5837238" y="35655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9" name="Line 83"/>
          <p:cNvSpPr>
            <a:spLocks noChangeShapeType="1"/>
          </p:cNvSpPr>
          <p:nvPr/>
        </p:nvSpPr>
        <p:spPr bwMode="auto">
          <a:xfrm>
            <a:off x="5837238" y="37385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0" name="Line 84"/>
          <p:cNvSpPr>
            <a:spLocks noChangeShapeType="1"/>
          </p:cNvSpPr>
          <p:nvPr/>
        </p:nvSpPr>
        <p:spPr bwMode="auto">
          <a:xfrm>
            <a:off x="5837238" y="39338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1" name="Line 85"/>
          <p:cNvSpPr>
            <a:spLocks noChangeShapeType="1"/>
          </p:cNvSpPr>
          <p:nvPr/>
        </p:nvSpPr>
        <p:spPr bwMode="auto">
          <a:xfrm>
            <a:off x="5837238" y="41290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2" name="Line 86"/>
          <p:cNvSpPr>
            <a:spLocks noChangeShapeType="1"/>
          </p:cNvSpPr>
          <p:nvPr/>
        </p:nvSpPr>
        <p:spPr bwMode="auto">
          <a:xfrm>
            <a:off x="5837238" y="43243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3" name="Line 87"/>
          <p:cNvSpPr>
            <a:spLocks noChangeShapeType="1"/>
          </p:cNvSpPr>
          <p:nvPr/>
        </p:nvSpPr>
        <p:spPr bwMode="auto">
          <a:xfrm>
            <a:off x="5837238" y="4519613"/>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4" name="Line 88"/>
          <p:cNvSpPr>
            <a:spLocks noChangeShapeType="1"/>
          </p:cNvSpPr>
          <p:nvPr/>
        </p:nvSpPr>
        <p:spPr bwMode="auto">
          <a:xfrm>
            <a:off x="5837238" y="46926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5" name="Line 89"/>
          <p:cNvSpPr>
            <a:spLocks noChangeShapeType="1"/>
          </p:cNvSpPr>
          <p:nvPr/>
        </p:nvSpPr>
        <p:spPr bwMode="auto">
          <a:xfrm>
            <a:off x="5837238" y="4887913"/>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6" name="Line 90"/>
          <p:cNvSpPr>
            <a:spLocks noChangeShapeType="1"/>
          </p:cNvSpPr>
          <p:nvPr/>
        </p:nvSpPr>
        <p:spPr bwMode="auto">
          <a:xfrm>
            <a:off x="5837238" y="4887913"/>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7" name="Line 91"/>
          <p:cNvSpPr>
            <a:spLocks noChangeShapeType="1"/>
          </p:cNvSpPr>
          <p:nvPr/>
        </p:nvSpPr>
        <p:spPr bwMode="auto">
          <a:xfrm>
            <a:off x="6292850" y="300196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8" name="Line 92"/>
          <p:cNvSpPr>
            <a:spLocks noChangeShapeType="1"/>
          </p:cNvSpPr>
          <p:nvPr/>
        </p:nvSpPr>
        <p:spPr bwMode="auto">
          <a:xfrm>
            <a:off x="6292850" y="317500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9" name="Line 93"/>
          <p:cNvSpPr>
            <a:spLocks noChangeShapeType="1"/>
          </p:cNvSpPr>
          <p:nvPr/>
        </p:nvSpPr>
        <p:spPr bwMode="auto">
          <a:xfrm>
            <a:off x="6292850" y="33702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0" name="Line 94"/>
          <p:cNvSpPr>
            <a:spLocks noChangeShapeType="1"/>
          </p:cNvSpPr>
          <p:nvPr/>
        </p:nvSpPr>
        <p:spPr bwMode="auto">
          <a:xfrm>
            <a:off x="6292850" y="35655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1" name="Line 95"/>
          <p:cNvSpPr>
            <a:spLocks noChangeShapeType="1"/>
          </p:cNvSpPr>
          <p:nvPr/>
        </p:nvSpPr>
        <p:spPr bwMode="auto">
          <a:xfrm>
            <a:off x="6292850" y="37607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2" name="Line 96"/>
          <p:cNvSpPr>
            <a:spLocks noChangeShapeType="1"/>
          </p:cNvSpPr>
          <p:nvPr/>
        </p:nvSpPr>
        <p:spPr bwMode="auto">
          <a:xfrm>
            <a:off x="6292850" y="39560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3" name="Line 97"/>
          <p:cNvSpPr>
            <a:spLocks noChangeShapeType="1"/>
          </p:cNvSpPr>
          <p:nvPr/>
        </p:nvSpPr>
        <p:spPr bwMode="auto">
          <a:xfrm>
            <a:off x="6292850" y="41290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4" name="Line 98"/>
          <p:cNvSpPr>
            <a:spLocks noChangeShapeType="1"/>
          </p:cNvSpPr>
          <p:nvPr/>
        </p:nvSpPr>
        <p:spPr bwMode="auto">
          <a:xfrm>
            <a:off x="6292850" y="43243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5" name="Line 99"/>
          <p:cNvSpPr>
            <a:spLocks noChangeShapeType="1"/>
          </p:cNvSpPr>
          <p:nvPr/>
        </p:nvSpPr>
        <p:spPr bwMode="auto">
          <a:xfrm>
            <a:off x="6292850" y="451961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6" name="Line 100"/>
          <p:cNvSpPr>
            <a:spLocks noChangeShapeType="1"/>
          </p:cNvSpPr>
          <p:nvPr/>
        </p:nvSpPr>
        <p:spPr bwMode="auto">
          <a:xfrm>
            <a:off x="6292850" y="471328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7" name="Line 101"/>
          <p:cNvSpPr>
            <a:spLocks noChangeShapeType="1"/>
          </p:cNvSpPr>
          <p:nvPr/>
        </p:nvSpPr>
        <p:spPr bwMode="auto">
          <a:xfrm>
            <a:off x="6746875" y="30019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8" name="Line 102"/>
          <p:cNvSpPr>
            <a:spLocks noChangeShapeType="1"/>
          </p:cNvSpPr>
          <p:nvPr/>
        </p:nvSpPr>
        <p:spPr bwMode="auto">
          <a:xfrm>
            <a:off x="6746875" y="31972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9" name="Line 103"/>
          <p:cNvSpPr>
            <a:spLocks noChangeShapeType="1"/>
          </p:cNvSpPr>
          <p:nvPr/>
        </p:nvSpPr>
        <p:spPr bwMode="auto">
          <a:xfrm>
            <a:off x="6746875" y="33924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0" name="Line 104"/>
          <p:cNvSpPr>
            <a:spLocks noChangeShapeType="1"/>
          </p:cNvSpPr>
          <p:nvPr/>
        </p:nvSpPr>
        <p:spPr bwMode="auto">
          <a:xfrm>
            <a:off x="6746875" y="35877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1" name="Line 105"/>
          <p:cNvSpPr>
            <a:spLocks noChangeShapeType="1"/>
          </p:cNvSpPr>
          <p:nvPr/>
        </p:nvSpPr>
        <p:spPr bwMode="auto">
          <a:xfrm>
            <a:off x="6746875" y="37814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2" name="Line 106"/>
          <p:cNvSpPr>
            <a:spLocks noChangeShapeType="1"/>
          </p:cNvSpPr>
          <p:nvPr/>
        </p:nvSpPr>
        <p:spPr bwMode="auto">
          <a:xfrm>
            <a:off x="6746875" y="39560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3" name="Line 107"/>
          <p:cNvSpPr>
            <a:spLocks noChangeShapeType="1"/>
          </p:cNvSpPr>
          <p:nvPr/>
        </p:nvSpPr>
        <p:spPr bwMode="auto">
          <a:xfrm>
            <a:off x="6746875" y="414972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4" name="Line 108"/>
          <p:cNvSpPr>
            <a:spLocks noChangeShapeType="1"/>
          </p:cNvSpPr>
          <p:nvPr/>
        </p:nvSpPr>
        <p:spPr bwMode="auto">
          <a:xfrm>
            <a:off x="6746875" y="4344988"/>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5" name="Line 109"/>
          <p:cNvSpPr>
            <a:spLocks noChangeShapeType="1"/>
          </p:cNvSpPr>
          <p:nvPr/>
        </p:nvSpPr>
        <p:spPr bwMode="auto">
          <a:xfrm>
            <a:off x="6746875" y="454025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6" name="Line 110"/>
          <p:cNvSpPr>
            <a:spLocks noChangeShapeType="1"/>
          </p:cNvSpPr>
          <p:nvPr/>
        </p:nvSpPr>
        <p:spPr bwMode="auto">
          <a:xfrm>
            <a:off x="6746875" y="473551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7" name="Line 111"/>
          <p:cNvSpPr>
            <a:spLocks noChangeShapeType="1"/>
          </p:cNvSpPr>
          <p:nvPr/>
        </p:nvSpPr>
        <p:spPr bwMode="auto">
          <a:xfrm>
            <a:off x="7202488" y="30019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8" name="Line 112"/>
          <p:cNvSpPr>
            <a:spLocks noChangeShapeType="1"/>
          </p:cNvSpPr>
          <p:nvPr/>
        </p:nvSpPr>
        <p:spPr bwMode="auto">
          <a:xfrm>
            <a:off x="7202488" y="31972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9" name="Line 113"/>
          <p:cNvSpPr>
            <a:spLocks noChangeShapeType="1"/>
          </p:cNvSpPr>
          <p:nvPr/>
        </p:nvSpPr>
        <p:spPr bwMode="auto">
          <a:xfrm>
            <a:off x="7202488" y="33924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0" name="Line 114"/>
          <p:cNvSpPr>
            <a:spLocks noChangeShapeType="1"/>
          </p:cNvSpPr>
          <p:nvPr/>
        </p:nvSpPr>
        <p:spPr bwMode="auto">
          <a:xfrm>
            <a:off x="7202488" y="35877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1" name="Line 115"/>
          <p:cNvSpPr>
            <a:spLocks noChangeShapeType="1"/>
          </p:cNvSpPr>
          <p:nvPr/>
        </p:nvSpPr>
        <p:spPr bwMode="auto">
          <a:xfrm>
            <a:off x="7202488" y="37814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2" name="Line 116"/>
          <p:cNvSpPr>
            <a:spLocks noChangeShapeType="1"/>
          </p:cNvSpPr>
          <p:nvPr/>
        </p:nvSpPr>
        <p:spPr bwMode="auto">
          <a:xfrm>
            <a:off x="7202488" y="39560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3" name="Line 117"/>
          <p:cNvSpPr>
            <a:spLocks noChangeShapeType="1"/>
          </p:cNvSpPr>
          <p:nvPr/>
        </p:nvSpPr>
        <p:spPr bwMode="auto">
          <a:xfrm>
            <a:off x="7202488" y="414972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4" name="Line 118"/>
          <p:cNvSpPr>
            <a:spLocks noChangeShapeType="1"/>
          </p:cNvSpPr>
          <p:nvPr/>
        </p:nvSpPr>
        <p:spPr bwMode="auto">
          <a:xfrm>
            <a:off x="7202488" y="4344988"/>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5" name="Line 119"/>
          <p:cNvSpPr>
            <a:spLocks noChangeShapeType="1"/>
          </p:cNvSpPr>
          <p:nvPr/>
        </p:nvSpPr>
        <p:spPr bwMode="auto">
          <a:xfrm>
            <a:off x="7202488" y="454025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6" name="Line 120"/>
          <p:cNvSpPr>
            <a:spLocks noChangeShapeType="1"/>
          </p:cNvSpPr>
          <p:nvPr/>
        </p:nvSpPr>
        <p:spPr bwMode="auto">
          <a:xfrm>
            <a:off x="7202488" y="473551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7" name="Line 121"/>
          <p:cNvSpPr>
            <a:spLocks noChangeShapeType="1"/>
          </p:cNvSpPr>
          <p:nvPr/>
        </p:nvSpPr>
        <p:spPr bwMode="auto">
          <a:xfrm>
            <a:off x="7613650" y="30019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8" name="Line 122"/>
          <p:cNvSpPr>
            <a:spLocks noChangeShapeType="1"/>
          </p:cNvSpPr>
          <p:nvPr/>
        </p:nvSpPr>
        <p:spPr bwMode="auto">
          <a:xfrm>
            <a:off x="7613650" y="3197225"/>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9" name="Line 123"/>
          <p:cNvSpPr>
            <a:spLocks noChangeShapeType="1"/>
          </p:cNvSpPr>
          <p:nvPr/>
        </p:nvSpPr>
        <p:spPr bwMode="auto">
          <a:xfrm>
            <a:off x="7613650" y="33924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0" name="Line 124"/>
          <p:cNvSpPr>
            <a:spLocks noChangeShapeType="1"/>
          </p:cNvSpPr>
          <p:nvPr/>
        </p:nvSpPr>
        <p:spPr bwMode="auto">
          <a:xfrm>
            <a:off x="7613650" y="35877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1" name="Line 125"/>
          <p:cNvSpPr>
            <a:spLocks noChangeShapeType="1"/>
          </p:cNvSpPr>
          <p:nvPr/>
        </p:nvSpPr>
        <p:spPr bwMode="auto">
          <a:xfrm>
            <a:off x="7613650" y="3760788"/>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2" name="Line 126"/>
          <p:cNvSpPr>
            <a:spLocks noChangeShapeType="1"/>
          </p:cNvSpPr>
          <p:nvPr/>
        </p:nvSpPr>
        <p:spPr bwMode="auto">
          <a:xfrm>
            <a:off x="7613650" y="39560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3" name="Line 127"/>
          <p:cNvSpPr>
            <a:spLocks noChangeShapeType="1"/>
          </p:cNvSpPr>
          <p:nvPr/>
        </p:nvSpPr>
        <p:spPr bwMode="auto">
          <a:xfrm>
            <a:off x="7613650" y="414972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4" name="Line 128"/>
          <p:cNvSpPr>
            <a:spLocks noChangeShapeType="1"/>
          </p:cNvSpPr>
          <p:nvPr/>
        </p:nvSpPr>
        <p:spPr bwMode="auto">
          <a:xfrm>
            <a:off x="7613650" y="4344988"/>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5" name="Line 129"/>
          <p:cNvSpPr>
            <a:spLocks noChangeShapeType="1"/>
          </p:cNvSpPr>
          <p:nvPr/>
        </p:nvSpPr>
        <p:spPr bwMode="auto">
          <a:xfrm>
            <a:off x="7613650" y="454025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6" name="Line 130"/>
          <p:cNvSpPr>
            <a:spLocks noChangeShapeType="1"/>
          </p:cNvSpPr>
          <p:nvPr/>
        </p:nvSpPr>
        <p:spPr bwMode="auto">
          <a:xfrm>
            <a:off x="7613650" y="473551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7" name="Line 131"/>
          <p:cNvSpPr>
            <a:spLocks noChangeShapeType="1"/>
          </p:cNvSpPr>
          <p:nvPr/>
        </p:nvSpPr>
        <p:spPr bwMode="auto">
          <a:xfrm>
            <a:off x="7613650" y="4908550"/>
            <a:ext cx="0" cy="222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8" name="Line 132"/>
          <p:cNvSpPr>
            <a:spLocks noChangeShapeType="1"/>
          </p:cNvSpPr>
          <p:nvPr/>
        </p:nvSpPr>
        <p:spPr bwMode="auto">
          <a:xfrm>
            <a:off x="7613650" y="4908550"/>
            <a:ext cx="0" cy="222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9" name="Line 133"/>
          <p:cNvSpPr>
            <a:spLocks noChangeShapeType="1"/>
          </p:cNvSpPr>
          <p:nvPr/>
        </p:nvSpPr>
        <p:spPr bwMode="auto">
          <a:xfrm>
            <a:off x="8069263" y="3001963"/>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0" name="Line 134"/>
          <p:cNvSpPr>
            <a:spLocks noChangeShapeType="1"/>
          </p:cNvSpPr>
          <p:nvPr/>
        </p:nvSpPr>
        <p:spPr bwMode="auto">
          <a:xfrm>
            <a:off x="8069263" y="3197225"/>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1" name="Line 135"/>
          <p:cNvSpPr>
            <a:spLocks noChangeShapeType="1"/>
          </p:cNvSpPr>
          <p:nvPr/>
        </p:nvSpPr>
        <p:spPr bwMode="auto">
          <a:xfrm>
            <a:off x="8069263" y="3392488"/>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2" name="Line 136"/>
          <p:cNvSpPr>
            <a:spLocks noChangeShapeType="1"/>
          </p:cNvSpPr>
          <p:nvPr/>
        </p:nvSpPr>
        <p:spPr bwMode="auto">
          <a:xfrm>
            <a:off x="8069263" y="3587750"/>
            <a:ext cx="0" cy="8572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3" name="Line 137"/>
          <p:cNvSpPr>
            <a:spLocks noChangeShapeType="1"/>
          </p:cNvSpPr>
          <p:nvPr/>
        </p:nvSpPr>
        <p:spPr bwMode="auto">
          <a:xfrm>
            <a:off x="8069263" y="3781425"/>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4" name="Line 138"/>
          <p:cNvSpPr>
            <a:spLocks noChangeShapeType="1"/>
          </p:cNvSpPr>
          <p:nvPr/>
        </p:nvSpPr>
        <p:spPr bwMode="auto">
          <a:xfrm>
            <a:off x="8069263" y="3956050"/>
            <a:ext cx="0" cy="1079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5" name="Line 139"/>
          <p:cNvSpPr>
            <a:spLocks noChangeShapeType="1"/>
          </p:cNvSpPr>
          <p:nvPr/>
        </p:nvSpPr>
        <p:spPr bwMode="auto">
          <a:xfrm>
            <a:off x="8069263" y="4149725"/>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6" name="Line 140"/>
          <p:cNvSpPr>
            <a:spLocks noChangeShapeType="1"/>
          </p:cNvSpPr>
          <p:nvPr/>
        </p:nvSpPr>
        <p:spPr bwMode="auto">
          <a:xfrm>
            <a:off x="8069263" y="4344988"/>
            <a:ext cx="0" cy="1095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7" name="Line 141"/>
          <p:cNvSpPr>
            <a:spLocks noChangeShapeType="1"/>
          </p:cNvSpPr>
          <p:nvPr/>
        </p:nvSpPr>
        <p:spPr bwMode="auto">
          <a:xfrm>
            <a:off x="8069263" y="4540250"/>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8" name="Line 142"/>
          <p:cNvSpPr>
            <a:spLocks noChangeShapeType="1"/>
          </p:cNvSpPr>
          <p:nvPr/>
        </p:nvSpPr>
        <p:spPr bwMode="auto">
          <a:xfrm>
            <a:off x="8069263" y="4735513"/>
            <a:ext cx="0" cy="8731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9" name="Rectangle 143"/>
          <p:cNvSpPr>
            <a:spLocks noChangeArrowheads="1"/>
          </p:cNvSpPr>
          <p:nvPr/>
        </p:nvSpPr>
        <p:spPr bwMode="auto">
          <a:xfrm>
            <a:off x="1871663" y="2568575"/>
            <a:ext cx="8890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24282B"/>
                </a:solidFill>
                <a:effectLst/>
                <a:latin typeface="Arial" pitchFamily="34" charset="0"/>
              </a:rPr>
              <a:t>Clock</a:t>
            </a:r>
            <a:endParaRPr kumimoji="0" lang="en-US" sz="1800" b="0" i="0" u="none" strike="noStrike" cap="none" normalizeH="0" baseline="0" smtClean="0">
              <a:ln>
                <a:noFill/>
              </a:ln>
              <a:solidFill>
                <a:schemeClr val="tx1"/>
              </a:solidFill>
              <a:effectLst/>
              <a:latin typeface="Arial" pitchFamily="34" charset="0"/>
            </a:endParaRPr>
          </a:p>
        </p:txBody>
      </p:sp>
      <p:sp>
        <p:nvSpPr>
          <p:cNvPr id="26740" name="Freeform 144"/>
          <p:cNvSpPr>
            <a:spLocks/>
          </p:cNvSpPr>
          <p:nvPr/>
        </p:nvSpPr>
        <p:spPr bwMode="auto">
          <a:xfrm>
            <a:off x="1719263" y="4064000"/>
            <a:ext cx="1062038" cy="433388"/>
          </a:xfrm>
          <a:custGeom>
            <a:avLst/>
            <a:gdLst>
              <a:gd name="T0" fmla="*/ 10 w 49"/>
              <a:gd name="T1" fmla="*/ 0 h 20"/>
              <a:gd name="T2" fmla="*/ 40 w 49"/>
              <a:gd name="T3" fmla="*/ 0 h 20"/>
              <a:gd name="T4" fmla="*/ 49 w 49"/>
              <a:gd name="T5" fmla="*/ 9 h 20"/>
              <a:gd name="T6" fmla="*/ 49 w 49"/>
              <a:gd name="T7" fmla="*/ 11 h 20"/>
              <a:gd name="T8" fmla="*/ 40 w 49"/>
              <a:gd name="T9" fmla="*/ 20 h 20"/>
              <a:gd name="T10" fmla="*/ 10 w 49"/>
              <a:gd name="T11" fmla="*/ 20 h 20"/>
              <a:gd name="T12" fmla="*/ 0 w 49"/>
              <a:gd name="T13" fmla="*/ 11 h 20"/>
              <a:gd name="T14" fmla="*/ 0 w 49"/>
              <a:gd name="T15" fmla="*/ 9 h 20"/>
              <a:gd name="T16" fmla="*/ 10 w 49"/>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
                <a:moveTo>
                  <a:pt x="10" y="0"/>
                </a:moveTo>
                <a:lnTo>
                  <a:pt x="40" y="0"/>
                </a:lnTo>
                <a:cubicBezTo>
                  <a:pt x="45" y="0"/>
                  <a:pt x="49" y="4"/>
                  <a:pt x="49" y="9"/>
                </a:cubicBezTo>
                <a:lnTo>
                  <a:pt x="49" y="11"/>
                </a:lnTo>
                <a:cubicBezTo>
                  <a:pt x="49" y="16"/>
                  <a:pt x="45" y="20"/>
                  <a:pt x="40" y="20"/>
                </a:cubicBezTo>
                <a:lnTo>
                  <a:pt x="10" y="20"/>
                </a:lnTo>
                <a:cubicBezTo>
                  <a:pt x="5" y="20"/>
                  <a:pt x="0" y="16"/>
                  <a:pt x="0" y="11"/>
                </a:cubicBezTo>
                <a:lnTo>
                  <a:pt x="0" y="9"/>
                </a:lnTo>
                <a:cubicBezTo>
                  <a:pt x="0" y="4"/>
                  <a:pt x="5" y="0"/>
                  <a:pt x="10"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41" name="Rectangle 145"/>
          <p:cNvSpPr>
            <a:spLocks noChangeArrowheads="1"/>
          </p:cNvSpPr>
          <p:nvPr/>
        </p:nvSpPr>
        <p:spPr bwMode="auto">
          <a:xfrm>
            <a:off x="1936750" y="4108450"/>
            <a:ext cx="7794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4282B"/>
                </a:solidFill>
                <a:effectLst/>
                <a:latin typeface="Arial" pitchFamily="34"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42" name="Oval 146"/>
          <p:cNvSpPr>
            <a:spLocks noChangeArrowheads="1"/>
          </p:cNvSpPr>
          <p:nvPr/>
        </p:nvSpPr>
        <p:spPr bwMode="auto">
          <a:xfrm>
            <a:off x="3582988" y="3370263"/>
            <a:ext cx="347663"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3" name="Rectangle 147"/>
          <p:cNvSpPr>
            <a:spLocks noChangeArrowheads="1"/>
          </p:cNvSpPr>
          <p:nvPr/>
        </p:nvSpPr>
        <p:spPr bwMode="auto">
          <a:xfrm>
            <a:off x="3692525" y="34131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44" name="Oval 148"/>
          <p:cNvSpPr>
            <a:spLocks noChangeArrowheads="1"/>
          </p:cNvSpPr>
          <p:nvPr/>
        </p:nvSpPr>
        <p:spPr bwMode="auto">
          <a:xfrm>
            <a:off x="3149600" y="3370263"/>
            <a:ext cx="325438"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5" name="Rectangle 149"/>
          <p:cNvSpPr>
            <a:spLocks noChangeArrowheads="1"/>
          </p:cNvSpPr>
          <p:nvPr/>
        </p:nvSpPr>
        <p:spPr bwMode="auto">
          <a:xfrm>
            <a:off x="3259138" y="33909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746" name="Oval 150"/>
          <p:cNvSpPr>
            <a:spLocks noChangeArrowheads="1"/>
          </p:cNvSpPr>
          <p:nvPr/>
        </p:nvSpPr>
        <p:spPr bwMode="auto">
          <a:xfrm>
            <a:off x="4016375" y="3370263"/>
            <a:ext cx="347663"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7" name="Rectangle 151"/>
          <p:cNvSpPr>
            <a:spLocks noChangeArrowheads="1"/>
          </p:cNvSpPr>
          <p:nvPr/>
        </p:nvSpPr>
        <p:spPr bwMode="auto">
          <a:xfrm>
            <a:off x="4125913" y="34131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6748" name="Oval 152"/>
          <p:cNvSpPr>
            <a:spLocks noChangeArrowheads="1"/>
          </p:cNvSpPr>
          <p:nvPr/>
        </p:nvSpPr>
        <p:spPr bwMode="auto">
          <a:xfrm>
            <a:off x="4494213" y="3370263"/>
            <a:ext cx="346075"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9" name="Rectangle 153"/>
          <p:cNvSpPr>
            <a:spLocks noChangeArrowheads="1"/>
          </p:cNvSpPr>
          <p:nvPr/>
        </p:nvSpPr>
        <p:spPr bwMode="auto">
          <a:xfrm>
            <a:off x="4602163" y="34131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6750" name="Oval 154"/>
          <p:cNvSpPr>
            <a:spLocks noChangeArrowheads="1"/>
          </p:cNvSpPr>
          <p:nvPr/>
        </p:nvSpPr>
        <p:spPr bwMode="auto">
          <a:xfrm>
            <a:off x="4970463" y="3370263"/>
            <a:ext cx="303213"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1" name="Rectangle 155"/>
          <p:cNvSpPr>
            <a:spLocks noChangeArrowheads="1"/>
          </p:cNvSpPr>
          <p:nvPr/>
        </p:nvSpPr>
        <p:spPr bwMode="auto">
          <a:xfrm>
            <a:off x="5057775" y="33909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752" name="Oval 156"/>
          <p:cNvSpPr>
            <a:spLocks noChangeArrowheads="1"/>
          </p:cNvSpPr>
          <p:nvPr/>
        </p:nvSpPr>
        <p:spPr bwMode="auto">
          <a:xfrm>
            <a:off x="5446713" y="3370263"/>
            <a:ext cx="347663"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3" name="Rectangle 157"/>
          <p:cNvSpPr>
            <a:spLocks noChangeArrowheads="1"/>
          </p:cNvSpPr>
          <p:nvPr/>
        </p:nvSpPr>
        <p:spPr bwMode="auto">
          <a:xfrm>
            <a:off x="5556250" y="34131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6754" name="Oval 158"/>
          <p:cNvSpPr>
            <a:spLocks noChangeArrowheads="1"/>
          </p:cNvSpPr>
          <p:nvPr/>
        </p:nvSpPr>
        <p:spPr bwMode="auto">
          <a:xfrm>
            <a:off x="5902325" y="3370263"/>
            <a:ext cx="325438"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5" name="Rectangle 159"/>
          <p:cNvSpPr>
            <a:spLocks noChangeArrowheads="1"/>
          </p:cNvSpPr>
          <p:nvPr/>
        </p:nvSpPr>
        <p:spPr bwMode="auto">
          <a:xfrm>
            <a:off x="6010275" y="33909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756" name="Oval 160"/>
          <p:cNvSpPr>
            <a:spLocks noChangeArrowheads="1"/>
          </p:cNvSpPr>
          <p:nvPr/>
        </p:nvSpPr>
        <p:spPr bwMode="auto">
          <a:xfrm>
            <a:off x="6357938" y="3370263"/>
            <a:ext cx="346075" cy="3032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7" name="Rectangle 161"/>
          <p:cNvSpPr>
            <a:spLocks noChangeArrowheads="1"/>
          </p:cNvSpPr>
          <p:nvPr/>
        </p:nvSpPr>
        <p:spPr bwMode="auto">
          <a:xfrm>
            <a:off x="6465888" y="3413125"/>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6758" name="Oval 162"/>
          <p:cNvSpPr>
            <a:spLocks noChangeArrowheads="1"/>
          </p:cNvSpPr>
          <p:nvPr/>
        </p:nvSpPr>
        <p:spPr bwMode="auto">
          <a:xfrm>
            <a:off x="6811963" y="3370263"/>
            <a:ext cx="325438"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9" name="Rectangle 163"/>
          <p:cNvSpPr>
            <a:spLocks noChangeArrowheads="1"/>
          </p:cNvSpPr>
          <p:nvPr/>
        </p:nvSpPr>
        <p:spPr bwMode="auto">
          <a:xfrm>
            <a:off x="6921500" y="33909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760" name="Oval 164"/>
          <p:cNvSpPr>
            <a:spLocks noChangeArrowheads="1"/>
          </p:cNvSpPr>
          <p:nvPr/>
        </p:nvSpPr>
        <p:spPr bwMode="auto">
          <a:xfrm>
            <a:off x="7267575" y="3370263"/>
            <a:ext cx="303213"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1" name="Rectangle 165"/>
          <p:cNvSpPr>
            <a:spLocks noChangeArrowheads="1"/>
          </p:cNvSpPr>
          <p:nvPr/>
        </p:nvSpPr>
        <p:spPr bwMode="auto">
          <a:xfrm>
            <a:off x="7354888" y="33909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762" name="Oval 166"/>
          <p:cNvSpPr>
            <a:spLocks noChangeArrowheads="1"/>
          </p:cNvSpPr>
          <p:nvPr/>
        </p:nvSpPr>
        <p:spPr bwMode="auto">
          <a:xfrm>
            <a:off x="7678738" y="3370263"/>
            <a:ext cx="325438" cy="325438"/>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3" name="Rectangle 167"/>
          <p:cNvSpPr>
            <a:spLocks noChangeArrowheads="1"/>
          </p:cNvSpPr>
          <p:nvPr/>
        </p:nvSpPr>
        <p:spPr bwMode="auto">
          <a:xfrm>
            <a:off x="7788275" y="3390900"/>
            <a:ext cx="238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764" name="Freeform 168"/>
          <p:cNvSpPr>
            <a:spLocks/>
          </p:cNvSpPr>
          <p:nvPr/>
        </p:nvSpPr>
        <p:spPr bwMode="auto">
          <a:xfrm>
            <a:off x="5360988" y="2481263"/>
            <a:ext cx="238125" cy="433388"/>
          </a:xfrm>
          <a:custGeom>
            <a:avLst/>
            <a:gdLst>
              <a:gd name="T0" fmla="*/ 0 w 11"/>
              <a:gd name="T1" fmla="*/ 20 h 20"/>
              <a:gd name="T2" fmla="*/ 11 w 11"/>
              <a:gd name="T3" fmla="*/ 20 h 20"/>
              <a:gd name="T4" fmla="*/ 11 w 11"/>
              <a:gd name="T5" fmla="*/ 0 h 20"/>
            </a:gdLst>
            <a:ahLst/>
            <a:cxnLst>
              <a:cxn ang="0">
                <a:pos x="T0" y="T1"/>
              </a:cxn>
              <a:cxn ang="0">
                <a:pos x="T2" y="T3"/>
              </a:cxn>
              <a:cxn ang="0">
                <a:pos x="T4" y="T5"/>
              </a:cxn>
            </a:cxnLst>
            <a:rect l="0" t="0" r="r" b="b"/>
            <a:pathLst>
              <a:path w="11" h="20">
                <a:moveTo>
                  <a:pt x="0" y="20"/>
                </a:moveTo>
                <a:lnTo>
                  <a:pt x="11" y="20"/>
                </a:lnTo>
                <a:lnTo>
                  <a:pt x="11"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5" name="Freeform 169"/>
          <p:cNvSpPr>
            <a:spLocks/>
          </p:cNvSpPr>
          <p:nvPr/>
        </p:nvSpPr>
        <p:spPr bwMode="auto">
          <a:xfrm>
            <a:off x="5599113" y="2481263"/>
            <a:ext cx="215900"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6" name="Freeform 170"/>
          <p:cNvSpPr>
            <a:spLocks/>
          </p:cNvSpPr>
          <p:nvPr/>
        </p:nvSpPr>
        <p:spPr bwMode="auto">
          <a:xfrm>
            <a:off x="5815013" y="2503488"/>
            <a:ext cx="217488" cy="411162"/>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7" name="Freeform 171"/>
          <p:cNvSpPr>
            <a:spLocks/>
          </p:cNvSpPr>
          <p:nvPr/>
        </p:nvSpPr>
        <p:spPr bwMode="auto">
          <a:xfrm>
            <a:off x="6030913" y="2503488"/>
            <a:ext cx="239712"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8" name="Freeform 172"/>
          <p:cNvSpPr>
            <a:spLocks/>
          </p:cNvSpPr>
          <p:nvPr/>
        </p:nvSpPr>
        <p:spPr bwMode="auto">
          <a:xfrm>
            <a:off x="6270625" y="2503488"/>
            <a:ext cx="217488" cy="433388"/>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9" name="Freeform 173"/>
          <p:cNvSpPr>
            <a:spLocks/>
          </p:cNvSpPr>
          <p:nvPr/>
        </p:nvSpPr>
        <p:spPr bwMode="auto">
          <a:xfrm>
            <a:off x="6488113" y="2503488"/>
            <a:ext cx="215900"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0" name="Freeform 174"/>
          <p:cNvSpPr>
            <a:spLocks/>
          </p:cNvSpPr>
          <p:nvPr/>
        </p:nvSpPr>
        <p:spPr bwMode="auto">
          <a:xfrm>
            <a:off x="6702425" y="2524124"/>
            <a:ext cx="239713" cy="412751"/>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1" name="Freeform 175"/>
          <p:cNvSpPr>
            <a:spLocks/>
          </p:cNvSpPr>
          <p:nvPr/>
        </p:nvSpPr>
        <p:spPr bwMode="auto">
          <a:xfrm>
            <a:off x="6942138" y="2525713"/>
            <a:ext cx="238125" cy="4333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2" name="Freeform 176"/>
          <p:cNvSpPr>
            <a:spLocks/>
          </p:cNvSpPr>
          <p:nvPr/>
        </p:nvSpPr>
        <p:spPr bwMode="auto">
          <a:xfrm>
            <a:off x="7180262" y="2525713"/>
            <a:ext cx="217488" cy="433388"/>
          </a:xfrm>
          <a:custGeom>
            <a:avLst/>
            <a:gdLst>
              <a:gd name="T0" fmla="*/ 0 w 11"/>
              <a:gd name="T1" fmla="*/ 20 h 20"/>
              <a:gd name="T2" fmla="*/ 11 w 11"/>
              <a:gd name="T3" fmla="*/ 20 h 20"/>
              <a:gd name="T4" fmla="*/ 11 w 11"/>
              <a:gd name="T5" fmla="*/ 0 h 20"/>
            </a:gdLst>
            <a:ahLst/>
            <a:cxnLst>
              <a:cxn ang="0">
                <a:pos x="T0" y="T1"/>
              </a:cxn>
              <a:cxn ang="0">
                <a:pos x="T2" y="T3"/>
              </a:cxn>
              <a:cxn ang="0">
                <a:pos x="T4" y="T5"/>
              </a:cxn>
            </a:cxnLst>
            <a:rect l="0" t="0" r="r" b="b"/>
            <a:pathLst>
              <a:path w="11" h="20">
                <a:moveTo>
                  <a:pt x="0" y="20"/>
                </a:moveTo>
                <a:lnTo>
                  <a:pt x="11" y="20"/>
                </a:lnTo>
                <a:lnTo>
                  <a:pt x="11"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3" name="Freeform 177"/>
          <p:cNvSpPr>
            <a:spLocks/>
          </p:cNvSpPr>
          <p:nvPr/>
        </p:nvSpPr>
        <p:spPr bwMode="auto">
          <a:xfrm>
            <a:off x="7397750" y="2525714"/>
            <a:ext cx="215900" cy="431800"/>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4" name="Freeform 178"/>
          <p:cNvSpPr>
            <a:spLocks/>
          </p:cNvSpPr>
          <p:nvPr/>
        </p:nvSpPr>
        <p:spPr bwMode="auto">
          <a:xfrm>
            <a:off x="7613650" y="2525713"/>
            <a:ext cx="217488" cy="4333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5" name="Freeform 179"/>
          <p:cNvSpPr>
            <a:spLocks/>
          </p:cNvSpPr>
          <p:nvPr/>
        </p:nvSpPr>
        <p:spPr bwMode="auto">
          <a:xfrm>
            <a:off x="7831138" y="2525713"/>
            <a:ext cx="238125" cy="4333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6" name="Freeform 180"/>
          <p:cNvSpPr>
            <a:spLocks/>
          </p:cNvSpPr>
          <p:nvPr/>
        </p:nvSpPr>
        <p:spPr bwMode="auto">
          <a:xfrm>
            <a:off x="2954338" y="3911600"/>
            <a:ext cx="5287963" cy="846138"/>
          </a:xfrm>
          <a:custGeom>
            <a:avLst/>
            <a:gdLst>
              <a:gd name="T0" fmla="*/ 0 w 244"/>
              <a:gd name="T1" fmla="*/ 19 h 39"/>
              <a:gd name="T2" fmla="*/ 6 w 244"/>
              <a:gd name="T3" fmla="*/ 19 h 39"/>
              <a:gd name="T4" fmla="*/ 6 w 244"/>
              <a:gd name="T5" fmla="*/ 39 h 39"/>
              <a:gd name="T6" fmla="*/ 27 w 244"/>
              <a:gd name="T7" fmla="*/ 39 h 39"/>
              <a:gd name="T8" fmla="*/ 27 w 244"/>
              <a:gd name="T9" fmla="*/ 1 h 39"/>
              <a:gd name="T10" fmla="*/ 91 w 244"/>
              <a:gd name="T11" fmla="*/ 1 h 39"/>
              <a:gd name="T12" fmla="*/ 91 w 244"/>
              <a:gd name="T13" fmla="*/ 37 h 39"/>
              <a:gd name="T14" fmla="*/ 112 w 244"/>
              <a:gd name="T15" fmla="*/ 37 h 39"/>
              <a:gd name="T16" fmla="*/ 112 w 244"/>
              <a:gd name="T17" fmla="*/ 0 h 39"/>
              <a:gd name="T18" fmla="*/ 133 w 244"/>
              <a:gd name="T19" fmla="*/ 0 h 39"/>
              <a:gd name="T20" fmla="*/ 133 w 244"/>
              <a:gd name="T21" fmla="*/ 37 h 39"/>
              <a:gd name="T22" fmla="*/ 154 w 244"/>
              <a:gd name="T23" fmla="*/ 37 h 39"/>
              <a:gd name="T24" fmla="*/ 154 w 244"/>
              <a:gd name="T25" fmla="*/ 0 h 39"/>
              <a:gd name="T26" fmla="*/ 175 w 244"/>
              <a:gd name="T27" fmla="*/ 0 h 39"/>
              <a:gd name="T28" fmla="*/ 175 w 244"/>
              <a:gd name="T29" fmla="*/ 37 h 39"/>
              <a:gd name="T30" fmla="*/ 235 w 244"/>
              <a:gd name="T31" fmla="*/ 37 h 39"/>
              <a:gd name="T32" fmla="*/ 235 w 244"/>
              <a:gd name="T33" fmla="*/ 19 h 39"/>
              <a:gd name="T34" fmla="*/ 244 w 244"/>
              <a:gd name="T35" fmla="*/ 19 h 39"/>
              <a:gd name="connsiteX0" fmla="*/ 0 w 10000"/>
              <a:gd name="connsiteY0" fmla="*/ 4872 h 10000"/>
              <a:gd name="connsiteX1" fmla="*/ 246 w 10000"/>
              <a:gd name="connsiteY1" fmla="*/ 4872 h 10000"/>
              <a:gd name="connsiteX2" fmla="*/ 246 w 10000"/>
              <a:gd name="connsiteY2" fmla="*/ 10000 h 10000"/>
              <a:gd name="connsiteX3" fmla="*/ 1107 w 10000"/>
              <a:gd name="connsiteY3" fmla="*/ 10000 h 10000"/>
              <a:gd name="connsiteX4" fmla="*/ 1107 w 10000"/>
              <a:gd name="connsiteY4" fmla="*/ 256 h 10000"/>
              <a:gd name="connsiteX5" fmla="*/ 3730 w 10000"/>
              <a:gd name="connsiteY5" fmla="*/ 256 h 10000"/>
              <a:gd name="connsiteX6" fmla="*/ 3730 w 10000"/>
              <a:gd name="connsiteY6" fmla="*/ 9487 h 10000"/>
              <a:gd name="connsiteX7" fmla="*/ 4590 w 10000"/>
              <a:gd name="connsiteY7" fmla="*/ 9487 h 10000"/>
              <a:gd name="connsiteX8" fmla="*/ 4590 w 10000"/>
              <a:gd name="connsiteY8" fmla="*/ 0 h 10000"/>
              <a:gd name="connsiteX9" fmla="*/ 5451 w 10000"/>
              <a:gd name="connsiteY9" fmla="*/ 0 h 10000"/>
              <a:gd name="connsiteX10" fmla="*/ 5451 w 10000"/>
              <a:gd name="connsiteY10" fmla="*/ 9487 h 10000"/>
              <a:gd name="connsiteX11" fmla="*/ 6311 w 10000"/>
              <a:gd name="connsiteY11" fmla="*/ 9487 h 10000"/>
              <a:gd name="connsiteX12" fmla="*/ 6311 w 10000"/>
              <a:gd name="connsiteY12" fmla="*/ 0 h 10000"/>
              <a:gd name="connsiteX13" fmla="*/ 7172 w 10000"/>
              <a:gd name="connsiteY13" fmla="*/ 0 h 10000"/>
              <a:gd name="connsiteX14" fmla="*/ 7172 w 10000"/>
              <a:gd name="connsiteY14" fmla="*/ 9487 h 10000"/>
              <a:gd name="connsiteX15" fmla="*/ 9673 w 10000"/>
              <a:gd name="connsiteY15" fmla="*/ 9553 h 10000"/>
              <a:gd name="connsiteX16" fmla="*/ 9631 w 10000"/>
              <a:gd name="connsiteY16" fmla="*/ 4872 h 10000"/>
              <a:gd name="connsiteX17" fmla="*/ 10000 w 10000"/>
              <a:gd name="connsiteY17" fmla="*/ 4872 h 10000"/>
              <a:gd name="connsiteX0" fmla="*/ 0 w 10000"/>
              <a:gd name="connsiteY0" fmla="*/ 4872 h 10000"/>
              <a:gd name="connsiteX1" fmla="*/ 246 w 10000"/>
              <a:gd name="connsiteY1" fmla="*/ 4872 h 10000"/>
              <a:gd name="connsiteX2" fmla="*/ 246 w 10000"/>
              <a:gd name="connsiteY2" fmla="*/ 10000 h 10000"/>
              <a:gd name="connsiteX3" fmla="*/ 1107 w 10000"/>
              <a:gd name="connsiteY3" fmla="*/ 10000 h 10000"/>
              <a:gd name="connsiteX4" fmla="*/ 1107 w 10000"/>
              <a:gd name="connsiteY4" fmla="*/ 256 h 10000"/>
              <a:gd name="connsiteX5" fmla="*/ 3730 w 10000"/>
              <a:gd name="connsiteY5" fmla="*/ 256 h 10000"/>
              <a:gd name="connsiteX6" fmla="*/ 3730 w 10000"/>
              <a:gd name="connsiteY6" fmla="*/ 9487 h 10000"/>
              <a:gd name="connsiteX7" fmla="*/ 4590 w 10000"/>
              <a:gd name="connsiteY7" fmla="*/ 9487 h 10000"/>
              <a:gd name="connsiteX8" fmla="*/ 4590 w 10000"/>
              <a:gd name="connsiteY8" fmla="*/ 0 h 10000"/>
              <a:gd name="connsiteX9" fmla="*/ 5451 w 10000"/>
              <a:gd name="connsiteY9" fmla="*/ 0 h 10000"/>
              <a:gd name="connsiteX10" fmla="*/ 5451 w 10000"/>
              <a:gd name="connsiteY10" fmla="*/ 9487 h 10000"/>
              <a:gd name="connsiteX11" fmla="*/ 6311 w 10000"/>
              <a:gd name="connsiteY11" fmla="*/ 9487 h 10000"/>
              <a:gd name="connsiteX12" fmla="*/ 6311 w 10000"/>
              <a:gd name="connsiteY12" fmla="*/ 0 h 10000"/>
              <a:gd name="connsiteX13" fmla="*/ 7172 w 10000"/>
              <a:gd name="connsiteY13" fmla="*/ 0 h 10000"/>
              <a:gd name="connsiteX14" fmla="*/ 7172 w 10000"/>
              <a:gd name="connsiteY14" fmla="*/ 9487 h 10000"/>
              <a:gd name="connsiteX15" fmla="*/ 9673 w 10000"/>
              <a:gd name="connsiteY15" fmla="*/ 9553 h 10000"/>
              <a:gd name="connsiteX16" fmla="*/ 9663 w 10000"/>
              <a:gd name="connsiteY16" fmla="*/ 4938 h 10000"/>
              <a:gd name="connsiteX17" fmla="*/ 10000 w 10000"/>
              <a:gd name="connsiteY17" fmla="*/ 48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0" y="4872"/>
                </a:moveTo>
                <a:lnTo>
                  <a:pt x="246" y="4872"/>
                </a:lnTo>
                <a:lnTo>
                  <a:pt x="246" y="10000"/>
                </a:lnTo>
                <a:lnTo>
                  <a:pt x="1107" y="10000"/>
                </a:lnTo>
                <a:lnTo>
                  <a:pt x="1107" y="256"/>
                </a:lnTo>
                <a:lnTo>
                  <a:pt x="3730" y="256"/>
                </a:lnTo>
                <a:lnTo>
                  <a:pt x="3730" y="9487"/>
                </a:lnTo>
                <a:lnTo>
                  <a:pt x="4590" y="9487"/>
                </a:lnTo>
                <a:lnTo>
                  <a:pt x="4590" y="0"/>
                </a:lnTo>
                <a:lnTo>
                  <a:pt x="5451" y="0"/>
                </a:lnTo>
                <a:lnTo>
                  <a:pt x="5451" y="9487"/>
                </a:lnTo>
                <a:lnTo>
                  <a:pt x="6311" y="9487"/>
                </a:lnTo>
                <a:lnTo>
                  <a:pt x="6311" y="0"/>
                </a:lnTo>
                <a:lnTo>
                  <a:pt x="7172" y="0"/>
                </a:lnTo>
                <a:lnTo>
                  <a:pt x="7172" y="9487"/>
                </a:lnTo>
                <a:lnTo>
                  <a:pt x="9673" y="9553"/>
                </a:lnTo>
                <a:cubicBezTo>
                  <a:pt x="9659" y="7993"/>
                  <a:pt x="9677" y="6498"/>
                  <a:pt x="9663" y="4938"/>
                </a:cubicBezTo>
                <a:lnTo>
                  <a:pt x="10000" y="4872"/>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Non Return to </a:t>
            </a:r>
            <a:r>
              <a:rPr lang="fr-FR" dirty="0" err="1">
                <a:solidFill>
                  <a:schemeClr val="tx1"/>
                </a:solidFill>
              </a:rPr>
              <a:t>Zero</a:t>
            </a:r>
            <a:r>
              <a:rPr lang="fr-FR" dirty="0">
                <a:solidFill>
                  <a:schemeClr val="tx1"/>
                </a:solidFill>
              </a:rPr>
              <a:t> </a:t>
            </a:r>
            <a:r>
              <a:rPr lang="fr-FR" dirty="0" err="1">
                <a:solidFill>
                  <a:schemeClr val="tx1"/>
                </a:solidFill>
              </a:rPr>
              <a:t>Inverted</a:t>
            </a:r>
            <a:r>
              <a:rPr lang="fr-FR" dirty="0">
                <a:solidFill>
                  <a:schemeClr val="tx1"/>
                </a:solidFill>
              </a:rPr>
              <a:t> (NRZI)</a:t>
            </a:r>
          </a:p>
        </p:txBody>
      </p:sp>
      <p:sp>
        <p:nvSpPr>
          <p:cNvPr id="4" name="Text Placeholder 3"/>
          <p:cNvSpPr txBox="1">
            <a:spLocks noGrp="1"/>
          </p:cNvSpPr>
          <p:nvPr>
            <p:ph type="body" idx="4294967295"/>
          </p:nvPr>
        </p:nvSpPr>
        <p:spPr>
          <a:xfrm>
            <a:off x="1727200" y="5029200"/>
            <a:ext cx="7416800" cy="112871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en-US" dirty="0">
                <a:latin typeface="Calibri" panose="020F0502020204030204" pitchFamily="34" charset="0"/>
              </a:rPr>
              <a:t>Logical 0 : no transition</a:t>
            </a:r>
          </a:p>
          <a:p>
            <a:pPr marL="574675" lvl="0" indent="-463550">
              <a:buSzPct val="100000"/>
              <a:buFont typeface="Symbol" panose="05050102010706020507" pitchFamily="18" charset="2"/>
              <a:buChar char="*"/>
            </a:pPr>
            <a:r>
              <a:rPr lang="en-US" dirty="0">
                <a:latin typeface="Calibri" panose="020F0502020204030204" pitchFamily="34" charset="0"/>
              </a:rPr>
              <a:t>Logical 1 : transition</a:t>
            </a:r>
          </a:p>
        </p:txBody>
      </p:sp>
      <p:sp>
        <p:nvSpPr>
          <p:cNvPr id="8" name="AutoShape 4"/>
          <p:cNvSpPr>
            <a:spLocks noChangeAspect="1" noChangeArrowheads="1" noTextEdit="1"/>
          </p:cNvSpPr>
          <p:nvPr/>
        </p:nvSpPr>
        <p:spPr bwMode="auto">
          <a:xfrm>
            <a:off x="1676400" y="1981200"/>
            <a:ext cx="69373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1717675" y="2085975"/>
            <a:ext cx="1009650" cy="420688"/>
          </a:xfrm>
          <a:custGeom>
            <a:avLst/>
            <a:gdLst>
              <a:gd name="T0" fmla="*/ 9 w 48"/>
              <a:gd name="T1" fmla="*/ 0 h 20"/>
              <a:gd name="T2" fmla="*/ 39 w 48"/>
              <a:gd name="T3" fmla="*/ 0 h 20"/>
              <a:gd name="T4" fmla="*/ 48 w 48"/>
              <a:gd name="T5" fmla="*/ 9 h 20"/>
              <a:gd name="T6" fmla="*/ 48 w 48"/>
              <a:gd name="T7" fmla="*/ 11 h 20"/>
              <a:gd name="T8" fmla="*/ 39 w 48"/>
              <a:gd name="T9" fmla="*/ 20 h 20"/>
              <a:gd name="T10" fmla="*/ 9 w 48"/>
              <a:gd name="T11" fmla="*/ 20 h 20"/>
              <a:gd name="T12" fmla="*/ 0 w 48"/>
              <a:gd name="T13" fmla="*/ 11 h 20"/>
              <a:gd name="T14" fmla="*/ 0 w 48"/>
              <a:gd name="T15" fmla="*/ 9 h 20"/>
              <a:gd name="T16" fmla="*/ 9 w 4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0">
                <a:moveTo>
                  <a:pt x="9" y="0"/>
                </a:moveTo>
                <a:lnTo>
                  <a:pt x="39" y="0"/>
                </a:lnTo>
                <a:cubicBezTo>
                  <a:pt x="44" y="0"/>
                  <a:pt x="48" y="4"/>
                  <a:pt x="48" y="9"/>
                </a:cubicBezTo>
                <a:lnTo>
                  <a:pt x="48" y="11"/>
                </a:lnTo>
                <a:cubicBezTo>
                  <a:pt x="48" y="16"/>
                  <a:pt x="44" y="20"/>
                  <a:pt x="39" y="20"/>
                </a:cubicBezTo>
                <a:lnTo>
                  <a:pt x="9" y="20"/>
                </a:lnTo>
                <a:cubicBezTo>
                  <a:pt x="4" y="20"/>
                  <a:pt x="0" y="16"/>
                  <a:pt x="0" y="11"/>
                </a:cubicBezTo>
                <a:lnTo>
                  <a:pt x="0" y="9"/>
                </a:lnTo>
                <a:cubicBezTo>
                  <a:pt x="0" y="4"/>
                  <a:pt x="4" y="0"/>
                  <a:pt x="9"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a:off x="2852738" y="3810000"/>
            <a:ext cx="5738813" cy="0"/>
          </a:xfrm>
          <a:prstGeom prst="line">
            <a:avLst/>
          </a:prstGeom>
          <a:noFill/>
          <a:ln w="0">
            <a:solidFill>
              <a:srgbClr val="2428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832100" y="2044700"/>
            <a:ext cx="209549" cy="419100"/>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3041649" y="2022475"/>
            <a:ext cx="231776" cy="4206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3273425" y="2022475"/>
            <a:ext cx="231775" cy="441325"/>
          </a:xfrm>
          <a:custGeom>
            <a:avLst/>
            <a:gdLst>
              <a:gd name="T0" fmla="*/ 0 w 11"/>
              <a:gd name="T1" fmla="*/ 0 h 21"/>
              <a:gd name="T2" fmla="*/ 11 w 11"/>
              <a:gd name="T3" fmla="*/ 0 h 21"/>
              <a:gd name="T4" fmla="*/ 11 w 11"/>
              <a:gd name="T5" fmla="*/ 21 h 21"/>
            </a:gdLst>
            <a:ahLst/>
            <a:cxnLst>
              <a:cxn ang="0">
                <a:pos x="T0" y="T1"/>
              </a:cxn>
              <a:cxn ang="0">
                <a:pos x="T2" y="T3"/>
              </a:cxn>
              <a:cxn ang="0">
                <a:pos x="T4" y="T5"/>
              </a:cxn>
            </a:cxnLst>
            <a:rect l="0" t="0" r="r" b="b"/>
            <a:pathLst>
              <a:path w="11" h="21">
                <a:moveTo>
                  <a:pt x="0" y="0"/>
                </a:moveTo>
                <a:lnTo>
                  <a:pt x="11" y="0"/>
                </a:lnTo>
                <a:lnTo>
                  <a:pt x="11" y="21"/>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505200" y="2022475"/>
            <a:ext cx="209550" cy="420688"/>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3714750" y="2022475"/>
            <a:ext cx="231776"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3946525" y="2022475"/>
            <a:ext cx="209550" cy="4206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4156075" y="2022475"/>
            <a:ext cx="211138"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4367213" y="2022475"/>
            <a:ext cx="230188" cy="420688"/>
          </a:xfrm>
          <a:custGeom>
            <a:avLst/>
            <a:gdLst>
              <a:gd name="T0" fmla="*/ 0 w 11"/>
              <a:gd name="T1" fmla="*/ 21 h 21"/>
              <a:gd name="T2" fmla="*/ 11 w 11"/>
              <a:gd name="T3" fmla="*/ 21 h 21"/>
              <a:gd name="T4" fmla="*/ 11 w 11"/>
              <a:gd name="T5" fmla="*/ 0 h 21"/>
            </a:gdLst>
            <a:ahLst/>
            <a:cxnLst>
              <a:cxn ang="0">
                <a:pos x="T0" y="T1"/>
              </a:cxn>
              <a:cxn ang="0">
                <a:pos x="T2" y="T3"/>
              </a:cxn>
              <a:cxn ang="0">
                <a:pos x="T4" y="T5"/>
              </a:cxn>
            </a:cxnLst>
            <a:rect l="0" t="0" r="r" b="b"/>
            <a:pathLst>
              <a:path w="11" h="21">
                <a:moveTo>
                  <a:pt x="0" y="21"/>
                </a:moveTo>
                <a:lnTo>
                  <a:pt x="11" y="21"/>
                </a:lnTo>
                <a:lnTo>
                  <a:pt x="11"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4597400" y="2022475"/>
            <a:ext cx="211138"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4808538" y="2022475"/>
            <a:ext cx="230188" cy="420688"/>
          </a:xfrm>
          <a:custGeom>
            <a:avLst/>
            <a:gdLst>
              <a:gd name="T0" fmla="*/ 0 w 11"/>
              <a:gd name="T1" fmla="*/ 21 h 21"/>
              <a:gd name="T2" fmla="*/ 11 w 11"/>
              <a:gd name="T3" fmla="*/ 21 h 21"/>
              <a:gd name="T4" fmla="*/ 11 w 11"/>
              <a:gd name="T5" fmla="*/ 0 h 21"/>
            </a:gdLst>
            <a:ahLst/>
            <a:cxnLst>
              <a:cxn ang="0">
                <a:pos x="T0" y="T1"/>
              </a:cxn>
              <a:cxn ang="0">
                <a:pos x="T2" y="T3"/>
              </a:cxn>
              <a:cxn ang="0">
                <a:pos x="T4" y="T5"/>
              </a:cxn>
            </a:cxnLst>
            <a:rect l="0" t="0" r="r" b="b"/>
            <a:pathLst>
              <a:path w="11" h="21">
                <a:moveTo>
                  <a:pt x="0" y="21"/>
                </a:moveTo>
                <a:lnTo>
                  <a:pt x="11" y="21"/>
                </a:lnTo>
                <a:lnTo>
                  <a:pt x="11"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5038726" y="2022475"/>
            <a:ext cx="211137" cy="42068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3043238" y="25066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3043238" y="26955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3043238" y="28844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3043238" y="305276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3043238" y="32416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3043238" y="34305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3043238" y="3621088"/>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3043238" y="38100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3043238" y="39782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3043238" y="41671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0" name="Line 29"/>
          <p:cNvSpPr>
            <a:spLocks noChangeShapeType="1"/>
          </p:cNvSpPr>
          <p:nvPr/>
        </p:nvSpPr>
        <p:spPr bwMode="auto">
          <a:xfrm>
            <a:off x="3484563" y="25066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1" name="Line 30"/>
          <p:cNvSpPr>
            <a:spLocks noChangeShapeType="1"/>
          </p:cNvSpPr>
          <p:nvPr/>
        </p:nvSpPr>
        <p:spPr bwMode="auto">
          <a:xfrm>
            <a:off x="3484563" y="26955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3" name="Line 31"/>
          <p:cNvSpPr>
            <a:spLocks noChangeShapeType="1"/>
          </p:cNvSpPr>
          <p:nvPr/>
        </p:nvSpPr>
        <p:spPr bwMode="auto">
          <a:xfrm>
            <a:off x="3484563" y="28844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4" name="Line 32"/>
          <p:cNvSpPr>
            <a:spLocks noChangeShapeType="1"/>
          </p:cNvSpPr>
          <p:nvPr/>
        </p:nvSpPr>
        <p:spPr bwMode="auto">
          <a:xfrm>
            <a:off x="3484563" y="305276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5" name="Line 33"/>
          <p:cNvSpPr>
            <a:spLocks noChangeShapeType="1"/>
          </p:cNvSpPr>
          <p:nvPr/>
        </p:nvSpPr>
        <p:spPr bwMode="auto">
          <a:xfrm>
            <a:off x="3484563" y="32416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6" name="Line 34"/>
          <p:cNvSpPr>
            <a:spLocks noChangeShapeType="1"/>
          </p:cNvSpPr>
          <p:nvPr/>
        </p:nvSpPr>
        <p:spPr bwMode="auto">
          <a:xfrm>
            <a:off x="3484563" y="34305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7" name="Line 35"/>
          <p:cNvSpPr>
            <a:spLocks noChangeShapeType="1"/>
          </p:cNvSpPr>
          <p:nvPr/>
        </p:nvSpPr>
        <p:spPr bwMode="auto">
          <a:xfrm>
            <a:off x="3484563" y="3621088"/>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8" name="Line 36"/>
          <p:cNvSpPr>
            <a:spLocks noChangeShapeType="1"/>
          </p:cNvSpPr>
          <p:nvPr/>
        </p:nvSpPr>
        <p:spPr bwMode="auto">
          <a:xfrm>
            <a:off x="3484563" y="38100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9" name="Line 37"/>
          <p:cNvSpPr>
            <a:spLocks noChangeShapeType="1"/>
          </p:cNvSpPr>
          <p:nvPr/>
        </p:nvSpPr>
        <p:spPr bwMode="auto">
          <a:xfrm>
            <a:off x="3484563" y="39782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0" name="Line 38"/>
          <p:cNvSpPr>
            <a:spLocks noChangeShapeType="1"/>
          </p:cNvSpPr>
          <p:nvPr/>
        </p:nvSpPr>
        <p:spPr bwMode="auto">
          <a:xfrm>
            <a:off x="3484563" y="41671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1" name="Line 39"/>
          <p:cNvSpPr>
            <a:spLocks noChangeShapeType="1"/>
          </p:cNvSpPr>
          <p:nvPr/>
        </p:nvSpPr>
        <p:spPr bwMode="auto">
          <a:xfrm>
            <a:off x="3925888" y="24860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2" name="Line 40"/>
          <p:cNvSpPr>
            <a:spLocks noChangeShapeType="1"/>
          </p:cNvSpPr>
          <p:nvPr/>
        </p:nvSpPr>
        <p:spPr bwMode="auto">
          <a:xfrm>
            <a:off x="3925888" y="267493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3" name="Line 41"/>
          <p:cNvSpPr>
            <a:spLocks noChangeShapeType="1"/>
          </p:cNvSpPr>
          <p:nvPr/>
        </p:nvSpPr>
        <p:spPr bwMode="auto">
          <a:xfrm>
            <a:off x="3925888" y="286385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4" name="Line 42"/>
          <p:cNvSpPr>
            <a:spLocks noChangeShapeType="1"/>
          </p:cNvSpPr>
          <p:nvPr/>
        </p:nvSpPr>
        <p:spPr bwMode="auto">
          <a:xfrm>
            <a:off x="3925888" y="30527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5" name="Line 43"/>
          <p:cNvSpPr>
            <a:spLocks noChangeShapeType="1"/>
          </p:cNvSpPr>
          <p:nvPr/>
        </p:nvSpPr>
        <p:spPr bwMode="auto">
          <a:xfrm>
            <a:off x="3925888" y="32416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6" name="Line 44"/>
          <p:cNvSpPr>
            <a:spLocks noChangeShapeType="1"/>
          </p:cNvSpPr>
          <p:nvPr/>
        </p:nvSpPr>
        <p:spPr bwMode="auto">
          <a:xfrm>
            <a:off x="3925888" y="34305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7" name="Line 45"/>
          <p:cNvSpPr>
            <a:spLocks noChangeShapeType="1"/>
          </p:cNvSpPr>
          <p:nvPr/>
        </p:nvSpPr>
        <p:spPr bwMode="auto">
          <a:xfrm>
            <a:off x="3925888" y="359886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8" name="Line 46"/>
          <p:cNvSpPr>
            <a:spLocks noChangeShapeType="1"/>
          </p:cNvSpPr>
          <p:nvPr/>
        </p:nvSpPr>
        <p:spPr bwMode="auto">
          <a:xfrm>
            <a:off x="3925888" y="3787775"/>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9" name="Line 47"/>
          <p:cNvSpPr>
            <a:spLocks noChangeShapeType="1"/>
          </p:cNvSpPr>
          <p:nvPr/>
        </p:nvSpPr>
        <p:spPr bwMode="auto">
          <a:xfrm>
            <a:off x="3925888" y="39782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0" name="Line 48"/>
          <p:cNvSpPr>
            <a:spLocks noChangeShapeType="1"/>
          </p:cNvSpPr>
          <p:nvPr/>
        </p:nvSpPr>
        <p:spPr bwMode="auto">
          <a:xfrm>
            <a:off x="3925888" y="41671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1" name="Line 49"/>
          <p:cNvSpPr>
            <a:spLocks noChangeShapeType="1"/>
          </p:cNvSpPr>
          <p:nvPr/>
        </p:nvSpPr>
        <p:spPr bwMode="auto">
          <a:xfrm>
            <a:off x="4367213" y="25066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2" name="Line 50"/>
          <p:cNvSpPr>
            <a:spLocks noChangeShapeType="1"/>
          </p:cNvSpPr>
          <p:nvPr/>
        </p:nvSpPr>
        <p:spPr bwMode="auto">
          <a:xfrm>
            <a:off x="4367213" y="26955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3" name="Line 51"/>
          <p:cNvSpPr>
            <a:spLocks noChangeShapeType="1"/>
          </p:cNvSpPr>
          <p:nvPr/>
        </p:nvSpPr>
        <p:spPr bwMode="auto">
          <a:xfrm>
            <a:off x="4367213" y="28844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4" name="Line 52"/>
          <p:cNvSpPr>
            <a:spLocks noChangeShapeType="1"/>
          </p:cNvSpPr>
          <p:nvPr/>
        </p:nvSpPr>
        <p:spPr bwMode="auto">
          <a:xfrm>
            <a:off x="4367213" y="305276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5" name="Line 53"/>
          <p:cNvSpPr>
            <a:spLocks noChangeShapeType="1"/>
          </p:cNvSpPr>
          <p:nvPr/>
        </p:nvSpPr>
        <p:spPr bwMode="auto">
          <a:xfrm>
            <a:off x="4367213" y="32416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6" name="Line 54"/>
          <p:cNvSpPr>
            <a:spLocks noChangeShapeType="1"/>
          </p:cNvSpPr>
          <p:nvPr/>
        </p:nvSpPr>
        <p:spPr bwMode="auto">
          <a:xfrm>
            <a:off x="4367213" y="34305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7" name="Line 55"/>
          <p:cNvSpPr>
            <a:spLocks noChangeShapeType="1"/>
          </p:cNvSpPr>
          <p:nvPr/>
        </p:nvSpPr>
        <p:spPr bwMode="auto">
          <a:xfrm>
            <a:off x="4367213" y="3621088"/>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8" name="Line 56"/>
          <p:cNvSpPr>
            <a:spLocks noChangeShapeType="1"/>
          </p:cNvSpPr>
          <p:nvPr/>
        </p:nvSpPr>
        <p:spPr bwMode="auto">
          <a:xfrm>
            <a:off x="4367213" y="38100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9" name="Line 57"/>
          <p:cNvSpPr>
            <a:spLocks noChangeShapeType="1"/>
          </p:cNvSpPr>
          <p:nvPr/>
        </p:nvSpPr>
        <p:spPr bwMode="auto">
          <a:xfrm>
            <a:off x="4367213" y="39782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0" name="Line 58"/>
          <p:cNvSpPr>
            <a:spLocks noChangeShapeType="1"/>
          </p:cNvSpPr>
          <p:nvPr/>
        </p:nvSpPr>
        <p:spPr bwMode="auto">
          <a:xfrm>
            <a:off x="4367213" y="41671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1" name="Line 59"/>
          <p:cNvSpPr>
            <a:spLocks noChangeShapeType="1"/>
          </p:cNvSpPr>
          <p:nvPr/>
        </p:nvSpPr>
        <p:spPr bwMode="auto">
          <a:xfrm>
            <a:off x="4829175" y="25273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2" name="Line 60"/>
          <p:cNvSpPr>
            <a:spLocks noChangeShapeType="1"/>
          </p:cNvSpPr>
          <p:nvPr/>
        </p:nvSpPr>
        <p:spPr bwMode="auto">
          <a:xfrm>
            <a:off x="4829175" y="26955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3" name="Line 61"/>
          <p:cNvSpPr>
            <a:spLocks noChangeShapeType="1"/>
          </p:cNvSpPr>
          <p:nvPr/>
        </p:nvSpPr>
        <p:spPr bwMode="auto">
          <a:xfrm>
            <a:off x="4829175" y="28844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4" name="Line 62"/>
          <p:cNvSpPr>
            <a:spLocks noChangeShapeType="1"/>
          </p:cNvSpPr>
          <p:nvPr/>
        </p:nvSpPr>
        <p:spPr bwMode="auto">
          <a:xfrm>
            <a:off x="4829175" y="30734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5" name="Line 63"/>
          <p:cNvSpPr>
            <a:spLocks noChangeShapeType="1"/>
          </p:cNvSpPr>
          <p:nvPr/>
        </p:nvSpPr>
        <p:spPr bwMode="auto">
          <a:xfrm>
            <a:off x="4829175" y="3263900"/>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6" name="Line 64"/>
          <p:cNvSpPr>
            <a:spLocks noChangeShapeType="1"/>
          </p:cNvSpPr>
          <p:nvPr/>
        </p:nvSpPr>
        <p:spPr bwMode="auto">
          <a:xfrm>
            <a:off x="4829175" y="34528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7" name="Line 65"/>
          <p:cNvSpPr>
            <a:spLocks noChangeShapeType="1"/>
          </p:cNvSpPr>
          <p:nvPr/>
        </p:nvSpPr>
        <p:spPr bwMode="auto">
          <a:xfrm>
            <a:off x="4829175" y="36210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8" name="Line 66"/>
          <p:cNvSpPr>
            <a:spLocks noChangeShapeType="1"/>
          </p:cNvSpPr>
          <p:nvPr/>
        </p:nvSpPr>
        <p:spPr bwMode="auto">
          <a:xfrm>
            <a:off x="4829175" y="38100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9" name="Line 67"/>
          <p:cNvSpPr>
            <a:spLocks noChangeShapeType="1"/>
          </p:cNvSpPr>
          <p:nvPr/>
        </p:nvSpPr>
        <p:spPr bwMode="auto">
          <a:xfrm>
            <a:off x="4829175" y="39989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0" name="Line 68"/>
          <p:cNvSpPr>
            <a:spLocks noChangeShapeType="1"/>
          </p:cNvSpPr>
          <p:nvPr/>
        </p:nvSpPr>
        <p:spPr bwMode="auto">
          <a:xfrm>
            <a:off x="4829175" y="41878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1" name="Line 69"/>
          <p:cNvSpPr>
            <a:spLocks noChangeShapeType="1"/>
          </p:cNvSpPr>
          <p:nvPr/>
        </p:nvSpPr>
        <p:spPr bwMode="auto">
          <a:xfrm>
            <a:off x="5270500" y="25273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2" name="Line 70"/>
          <p:cNvSpPr>
            <a:spLocks noChangeShapeType="1"/>
          </p:cNvSpPr>
          <p:nvPr/>
        </p:nvSpPr>
        <p:spPr bwMode="auto">
          <a:xfrm>
            <a:off x="5270500" y="26955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3" name="Line 71"/>
          <p:cNvSpPr>
            <a:spLocks noChangeShapeType="1"/>
          </p:cNvSpPr>
          <p:nvPr/>
        </p:nvSpPr>
        <p:spPr bwMode="auto">
          <a:xfrm>
            <a:off x="5270500" y="28844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4" name="Line 72"/>
          <p:cNvSpPr>
            <a:spLocks noChangeShapeType="1"/>
          </p:cNvSpPr>
          <p:nvPr/>
        </p:nvSpPr>
        <p:spPr bwMode="auto">
          <a:xfrm>
            <a:off x="5270500" y="30734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5" name="Line 73"/>
          <p:cNvSpPr>
            <a:spLocks noChangeShapeType="1"/>
          </p:cNvSpPr>
          <p:nvPr/>
        </p:nvSpPr>
        <p:spPr bwMode="auto">
          <a:xfrm>
            <a:off x="5270500" y="3263900"/>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6" name="Line 74"/>
          <p:cNvSpPr>
            <a:spLocks noChangeShapeType="1"/>
          </p:cNvSpPr>
          <p:nvPr/>
        </p:nvSpPr>
        <p:spPr bwMode="auto">
          <a:xfrm>
            <a:off x="5270500" y="34528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7" name="Line 75"/>
          <p:cNvSpPr>
            <a:spLocks noChangeShapeType="1"/>
          </p:cNvSpPr>
          <p:nvPr/>
        </p:nvSpPr>
        <p:spPr bwMode="auto">
          <a:xfrm>
            <a:off x="5270500" y="36210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8" name="Line 76"/>
          <p:cNvSpPr>
            <a:spLocks noChangeShapeType="1"/>
          </p:cNvSpPr>
          <p:nvPr/>
        </p:nvSpPr>
        <p:spPr bwMode="auto">
          <a:xfrm>
            <a:off x="5270500" y="38100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9" name="Line 77"/>
          <p:cNvSpPr>
            <a:spLocks noChangeShapeType="1"/>
          </p:cNvSpPr>
          <p:nvPr/>
        </p:nvSpPr>
        <p:spPr bwMode="auto">
          <a:xfrm>
            <a:off x="5270500" y="39989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0" name="Line 78"/>
          <p:cNvSpPr>
            <a:spLocks noChangeShapeType="1"/>
          </p:cNvSpPr>
          <p:nvPr/>
        </p:nvSpPr>
        <p:spPr bwMode="auto">
          <a:xfrm>
            <a:off x="5270500" y="41878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1" name="Line 79"/>
          <p:cNvSpPr>
            <a:spLocks noChangeShapeType="1"/>
          </p:cNvSpPr>
          <p:nvPr/>
        </p:nvSpPr>
        <p:spPr bwMode="auto">
          <a:xfrm>
            <a:off x="5711825" y="25066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2" name="Line 80"/>
          <p:cNvSpPr>
            <a:spLocks noChangeShapeType="1"/>
          </p:cNvSpPr>
          <p:nvPr/>
        </p:nvSpPr>
        <p:spPr bwMode="auto">
          <a:xfrm>
            <a:off x="5711825" y="269557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3" name="Line 81"/>
          <p:cNvSpPr>
            <a:spLocks noChangeShapeType="1"/>
          </p:cNvSpPr>
          <p:nvPr/>
        </p:nvSpPr>
        <p:spPr bwMode="auto">
          <a:xfrm>
            <a:off x="5711825" y="288448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4" name="Line 82"/>
          <p:cNvSpPr>
            <a:spLocks noChangeShapeType="1"/>
          </p:cNvSpPr>
          <p:nvPr/>
        </p:nvSpPr>
        <p:spPr bwMode="auto">
          <a:xfrm>
            <a:off x="5711825" y="30734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5" name="Line 83"/>
          <p:cNvSpPr>
            <a:spLocks noChangeShapeType="1"/>
          </p:cNvSpPr>
          <p:nvPr/>
        </p:nvSpPr>
        <p:spPr bwMode="auto">
          <a:xfrm>
            <a:off x="5711825" y="32416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6" name="Line 84"/>
          <p:cNvSpPr>
            <a:spLocks noChangeShapeType="1"/>
          </p:cNvSpPr>
          <p:nvPr/>
        </p:nvSpPr>
        <p:spPr bwMode="auto">
          <a:xfrm>
            <a:off x="5711825" y="3430588"/>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7" name="Line 85"/>
          <p:cNvSpPr>
            <a:spLocks noChangeShapeType="1"/>
          </p:cNvSpPr>
          <p:nvPr/>
        </p:nvSpPr>
        <p:spPr bwMode="auto">
          <a:xfrm>
            <a:off x="5711825" y="3621088"/>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8" name="Line 86"/>
          <p:cNvSpPr>
            <a:spLocks noChangeShapeType="1"/>
          </p:cNvSpPr>
          <p:nvPr/>
        </p:nvSpPr>
        <p:spPr bwMode="auto">
          <a:xfrm>
            <a:off x="5711825" y="38100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9" name="Line 87"/>
          <p:cNvSpPr>
            <a:spLocks noChangeShapeType="1"/>
          </p:cNvSpPr>
          <p:nvPr/>
        </p:nvSpPr>
        <p:spPr bwMode="auto">
          <a:xfrm>
            <a:off x="5711825" y="39989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0" name="Line 88"/>
          <p:cNvSpPr>
            <a:spLocks noChangeShapeType="1"/>
          </p:cNvSpPr>
          <p:nvPr/>
        </p:nvSpPr>
        <p:spPr bwMode="auto">
          <a:xfrm>
            <a:off x="5711825" y="41671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1" name="Line 89"/>
          <p:cNvSpPr>
            <a:spLocks noChangeShapeType="1"/>
          </p:cNvSpPr>
          <p:nvPr/>
        </p:nvSpPr>
        <p:spPr bwMode="auto">
          <a:xfrm>
            <a:off x="5711825" y="4356100"/>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2" name="Line 90"/>
          <p:cNvSpPr>
            <a:spLocks noChangeShapeType="1"/>
          </p:cNvSpPr>
          <p:nvPr/>
        </p:nvSpPr>
        <p:spPr bwMode="auto">
          <a:xfrm>
            <a:off x="5711825" y="4356100"/>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3" name="Line 91"/>
          <p:cNvSpPr>
            <a:spLocks noChangeShapeType="1"/>
          </p:cNvSpPr>
          <p:nvPr/>
        </p:nvSpPr>
        <p:spPr bwMode="auto">
          <a:xfrm>
            <a:off x="6153150" y="25273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4" name="Line 92"/>
          <p:cNvSpPr>
            <a:spLocks noChangeShapeType="1"/>
          </p:cNvSpPr>
          <p:nvPr/>
        </p:nvSpPr>
        <p:spPr bwMode="auto">
          <a:xfrm>
            <a:off x="6153150" y="269557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5" name="Line 93"/>
          <p:cNvSpPr>
            <a:spLocks noChangeShapeType="1"/>
          </p:cNvSpPr>
          <p:nvPr/>
        </p:nvSpPr>
        <p:spPr bwMode="auto">
          <a:xfrm>
            <a:off x="6153150" y="28844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6" name="Line 94"/>
          <p:cNvSpPr>
            <a:spLocks noChangeShapeType="1"/>
          </p:cNvSpPr>
          <p:nvPr/>
        </p:nvSpPr>
        <p:spPr bwMode="auto">
          <a:xfrm>
            <a:off x="6153150" y="307340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7" name="Line 95"/>
          <p:cNvSpPr>
            <a:spLocks noChangeShapeType="1"/>
          </p:cNvSpPr>
          <p:nvPr/>
        </p:nvSpPr>
        <p:spPr bwMode="auto">
          <a:xfrm>
            <a:off x="6153150" y="3263900"/>
            <a:ext cx="0" cy="8255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8" name="Line 96"/>
          <p:cNvSpPr>
            <a:spLocks noChangeShapeType="1"/>
          </p:cNvSpPr>
          <p:nvPr/>
        </p:nvSpPr>
        <p:spPr bwMode="auto">
          <a:xfrm>
            <a:off x="6153150" y="34528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9" name="Line 97"/>
          <p:cNvSpPr>
            <a:spLocks noChangeShapeType="1"/>
          </p:cNvSpPr>
          <p:nvPr/>
        </p:nvSpPr>
        <p:spPr bwMode="auto">
          <a:xfrm>
            <a:off x="6153150" y="362108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0" name="Line 98"/>
          <p:cNvSpPr>
            <a:spLocks noChangeShapeType="1"/>
          </p:cNvSpPr>
          <p:nvPr/>
        </p:nvSpPr>
        <p:spPr bwMode="auto">
          <a:xfrm>
            <a:off x="6153150" y="38100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1" name="Line 99"/>
          <p:cNvSpPr>
            <a:spLocks noChangeShapeType="1"/>
          </p:cNvSpPr>
          <p:nvPr/>
        </p:nvSpPr>
        <p:spPr bwMode="auto">
          <a:xfrm>
            <a:off x="6153150" y="39989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2" name="Line 100"/>
          <p:cNvSpPr>
            <a:spLocks noChangeShapeType="1"/>
          </p:cNvSpPr>
          <p:nvPr/>
        </p:nvSpPr>
        <p:spPr bwMode="auto">
          <a:xfrm>
            <a:off x="6153150" y="41878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3" name="Line 101"/>
          <p:cNvSpPr>
            <a:spLocks noChangeShapeType="1"/>
          </p:cNvSpPr>
          <p:nvPr/>
        </p:nvSpPr>
        <p:spPr bwMode="auto">
          <a:xfrm>
            <a:off x="6594475" y="25273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4" name="Line 102"/>
          <p:cNvSpPr>
            <a:spLocks noChangeShapeType="1"/>
          </p:cNvSpPr>
          <p:nvPr/>
        </p:nvSpPr>
        <p:spPr bwMode="auto">
          <a:xfrm>
            <a:off x="6594475" y="2716213"/>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5" name="Line 103"/>
          <p:cNvSpPr>
            <a:spLocks noChangeShapeType="1"/>
          </p:cNvSpPr>
          <p:nvPr/>
        </p:nvSpPr>
        <p:spPr bwMode="auto">
          <a:xfrm>
            <a:off x="6594475" y="29051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6" name="Line 104"/>
          <p:cNvSpPr>
            <a:spLocks noChangeShapeType="1"/>
          </p:cNvSpPr>
          <p:nvPr/>
        </p:nvSpPr>
        <p:spPr bwMode="auto">
          <a:xfrm>
            <a:off x="6594475" y="30956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7" name="Line 105"/>
          <p:cNvSpPr>
            <a:spLocks noChangeShapeType="1"/>
          </p:cNvSpPr>
          <p:nvPr/>
        </p:nvSpPr>
        <p:spPr bwMode="auto">
          <a:xfrm>
            <a:off x="6594475" y="328453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8" name="Line 106"/>
          <p:cNvSpPr>
            <a:spLocks noChangeShapeType="1"/>
          </p:cNvSpPr>
          <p:nvPr/>
        </p:nvSpPr>
        <p:spPr bwMode="auto">
          <a:xfrm>
            <a:off x="6594475" y="34528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9" name="Line 107"/>
          <p:cNvSpPr>
            <a:spLocks noChangeShapeType="1"/>
          </p:cNvSpPr>
          <p:nvPr/>
        </p:nvSpPr>
        <p:spPr bwMode="auto">
          <a:xfrm>
            <a:off x="6594475" y="36417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0" name="Line 108"/>
          <p:cNvSpPr>
            <a:spLocks noChangeShapeType="1"/>
          </p:cNvSpPr>
          <p:nvPr/>
        </p:nvSpPr>
        <p:spPr bwMode="auto">
          <a:xfrm>
            <a:off x="6594475" y="383063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1" name="Line 109"/>
          <p:cNvSpPr>
            <a:spLocks noChangeShapeType="1"/>
          </p:cNvSpPr>
          <p:nvPr/>
        </p:nvSpPr>
        <p:spPr bwMode="auto">
          <a:xfrm>
            <a:off x="6594475" y="401955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2" name="Line 110"/>
          <p:cNvSpPr>
            <a:spLocks noChangeShapeType="1"/>
          </p:cNvSpPr>
          <p:nvPr/>
        </p:nvSpPr>
        <p:spPr bwMode="auto">
          <a:xfrm>
            <a:off x="6594475" y="42084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3" name="Line 111"/>
          <p:cNvSpPr>
            <a:spLocks noChangeShapeType="1"/>
          </p:cNvSpPr>
          <p:nvPr/>
        </p:nvSpPr>
        <p:spPr bwMode="auto">
          <a:xfrm>
            <a:off x="7035800" y="25273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4" name="Line 112"/>
          <p:cNvSpPr>
            <a:spLocks noChangeShapeType="1"/>
          </p:cNvSpPr>
          <p:nvPr/>
        </p:nvSpPr>
        <p:spPr bwMode="auto">
          <a:xfrm>
            <a:off x="7035800" y="2716213"/>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5" name="Line 113"/>
          <p:cNvSpPr>
            <a:spLocks noChangeShapeType="1"/>
          </p:cNvSpPr>
          <p:nvPr/>
        </p:nvSpPr>
        <p:spPr bwMode="auto">
          <a:xfrm>
            <a:off x="7035800" y="29051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6" name="Line 114"/>
          <p:cNvSpPr>
            <a:spLocks noChangeShapeType="1"/>
          </p:cNvSpPr>
          <p:nvPr/>
        </p:nvSpPr>
        <p:spPr bwMode="auto">
          <a:xfrm>
            <a:off x="7035800" y="30956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7" name="Line 115"/>
          <p:cNvSpPr>
            <a:spLocks noChangeShapeType="1"/>
          </p:cNvSpPr>
          <p:nvPr/>
        </p:nvSpPr>
        <p:spPr bwMode="auto">
          <a:xfrm>
            <a:off x="7035800" y="328453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8" name="Line 116"/>
          <p:cNvSpPr>
            <a:spLocks noChangeShapeType="1"/>
          </p:cNvSpPr>
          <p:nvPr/>
        </p:nvSpPr>
        <p:spPr bwMode="auto">
          <a:xfrm>
            <a:off x="7035800" y="34528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9" name="Line 117"/>
          <p:cNvSpPr>
            <a:spLocks noChangeShapeType="1"/>
          </p:cNvSpPr>
          <p:nvPr/>
        </p:nvSpPr>
        <p:spPr bwMode="auto">
          <a:xfrm>
            <a:off x="7035800" y="36417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0" name="Line 118"/>
          <p:cNvSpPr>
            <a:spLocks noChangeShapeType="1"/>
          </p:cNvSpPr>
          <p:nvPr/>
        </p:nvSpPr>
        <p:spPr bwMode="auto">
          <a:xfrm>
            <a:off x="7035800" y="383063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1" name="Line 119"/>
          <p:cNvSpPr>
            <a:spLocks noChangeShapeType="1"/>
          </p:cNvSpPr>
          <p:nvPr/>
        </p:nvSpPr>
        <p:spPr bwMode="auto">
          <a:xfrm>
            <a:off x="7035800" y="401955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2" name="Line 120"/>
          <p:cNvSpPr>
            <a:spLocks noChangeShapeType="1"/>
          </p:cNvSpPr>
          <p:nvPr/>
        </p:nvSpPr>
        <p:spPr bwMode="auto">
          <a:xfrm>
            <a:off x="7035800" y="42084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3" name="Line 121"/>
          <p:cNvSpPr>
            <a:spLocks noChangeShapeType="1"/>
          </p:cNvSpPr>
          <p:nvPr/>
        </p:nvSpPr>
        <p:spPr bwMode="auto">
          <a:xfrm>
            <a:off x="7435850" y="25273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4" name="Line 122"/>
          <p:cNvSpPr>
            <a:spLocks noChangeShapeType="1"/>
          </p:cNvSpPr>
          <p:nvPr/>
        </p:nvSpPr>
        <p:spPr bwMode="auto">
          <a:xfrm>
            <a:off x="7435850" y="271621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5" name="Line 123"/>
          <p:cNvSpPr>
            <a:spLocks noChangeShapeType="1"/>
          </p:cNvSpPr>
          <p:nvPr/>
        </p:nvSpPr>
        <p:spPr bwMode="auto">
          <a:xfrm>
            <a:off x="7435850" y="29051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6" name="Line 124"/>
          <p:cNvSpPr>
            <a:spLocks noChangeShapeType="1"/>
          </p:cNvSpPr>
          <p:nvPr/>
        </p:nvSpPr>
        <p:spPr bwMode="auto">
          <a:xfrm>
            <a:off x="7435850" y="30956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7" name="Line 125"/>
          <p:cNvSpPr>
            <a:spLocks noChangeShapeType="1"/>
          </p:cNvSpPr>
          <p:nvPr/>
        </p:nvSpPr>
        <p:spPr bwMode="auto">
          <a:xfrm>
            <a:off x="7435850" y="32639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8" name="Line 126"/>
          <p:cNvSpPr>
            <a:spLocks noChangeShapeType="1"/>
          </p:cNvSpPr>
          <p:nvPr/>
        </p:nvSpPr>
        <p:spPr bwMode="auto">
          <a:xfrm>
            <a:off x="7435850" y="34528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9" name="Line 127"/>
          <p:cNvSpPr>
            <a:spLocks noChangeShapeType="1"/>
          </p:cNvSpPr>
          <p:nvPr/>
        </p:nvSpPr>
        <p:spPr bwMode="auto">
          <a:xfrm>
            <a:off x="7435850" y="36417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0" name="Line 128"/>
          <p:cNvSpPr>
            <a:spLocks noChangeShapeType="1"/>
          </p:cNvSpPr>
          <p:nvPr/>
        </p:nvSpPr>
        <p:spPr bwMode="auto">
          <a:xfrm>
            <a:off x="7435850" y="383063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1" name="Line 129"/>
          <p:cNvSpPr>
            <a:spLocks noChangeShapeType="1"/>
          </p:cNvSpPr>
          <p:nvPr/>
        </p:nvSpPr>
        <p:spPr bwMode="auto">
          <a:xfrm>
            <a:off x="7435850" y="401955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2" name="Line 130"/>
          <p:cNvSpPr>
            <a:spLocks noChangeShapeType="1"/>
          </p:cNvSpPr>
          <p:nvPr/>
        </p:nvSpPr>
        <p:spPr bwMode="auto">
          <a:xfrm>
            <a:off x="7435850" y="42084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3" name="Line 131"/>
          <p:cNvSpPr>
            <a:spLocks noChangeShapeType="1"/>
          </p:cNvSpPr>
          <p:nvPr/>
        </p:nvSpPr>
        <p:spPr bwMode="auto">
          <a:xfrm>
            <a:off x="7435850" y="4376738"/>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4" name="Line 132"/>
          <p:cNvSpPr>
            <a:spLocks noChangeShapeType="1"/>
          </p:cNvSpPr>
          <p:nvPr/>
        </p:nvSpPr>
        <p:spPr bwMode="auto">
          <a:xfrm>
            <a:off x="7435850" y="4376738"/>
            <a:ext cx="0" cy="206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5" name="Line 133"/>
          <p:cNvSpPr>
            <a:spLocks noChangeShapeType="1"/>
          </p:cNvSpPr>
          <p:nvPr/>
        </p:nvSpPr>
        <p:spPr bwMode="auto">
          <a:xfrm>
            <a:off x="7877175" y="2527300"/>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6" name="Line 134"/>
          <p:cNvSpPr>
            <a:spLocks noChangeShapeType="1"/>
          </p:cNvSpPr>
          <p:nvPr/>
        </p:nvSpPr>
        <p:spPr bwMode="auto">
          <a:xfrm>
            <a:off x="7877175" y="2716213"/>
            <a:ext cx="0" cy="106363"/>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7" name="Line 135"/>
          <p:cNvSpPr>
            <a:spLocks noChangeShapeType="1"/>
          </p:cNvSpPr>
          <p:nvPr/>
        </p:nvSpPr>
        <p:spPr bwMode="auto">
          <a:xfrm>
            <a:off x="7877175" y="29051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8" name="Line 136"/>
          <p:cNvSpPr>
            <a:spLocks noChangeShapeType="1"/>
          </p:cNvSpPr>
          <p:nvPr/>
        </p:nvSpPr>
        <p:spPr bwMode="auto">
          <a:xfrm>
            <a:off x="7877175" y="3095625"/>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9" name="Line 137"/>
          <p:cNvSpPr>
            <a:spLocks noChangeShapeType="1"/>
          </p:cNvSpPr>
          <p:nvPr/>
        </p:nvSpPr>
        <p:spPr bwMode="auto">
          <a:xfrm>
            <a:off x="7877175" y="3284538"/>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0" name="Line 138"/>
          <p:cNvSpPr>
            <a:spLocks noChangeShapeType="1"/>
          </p:cNvSpPr>
          <p:nvPr/>
        </p:nvSpPr>
        <p:spPr bwMode="auto">
          <a:xfrm>
            <a:off x="7877175" y="3452813"/>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1" name="Line 139"/>
          <p:cNvSpPr>
            <a:spLocks noChangeShapeType="1"/>
          </p:cNvSpPr>
          <p:nvPr/>
        </p:nvSpPr>
        <p:spPr bwMode="auto">
          <a:xfrm>
            <a:off x="7877175" y="3641725"/>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2" name="Line 140"/>
          <p:cNvSpPr>
            <a:spLocks noChangeShapeType="1"/>
          </p:cNvSpPr>
          <p:nvPr/>
        </p:nvSpPr>
        <p:spPr bwMode="auto">
          <a:xfrm>
            <a:off x="7877175" y="3830638"/>
            <a:ext cx="0" cy="1047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3" name="Line 141"/>
          <p:cNvSpPr>
            <a:spLocks noChangeShapeType="1"/>
          </p:cNvSpPr>
          <p:nvPr/>
        </p:nvSpPr>
        <p:spPr bwMode="auto">
          <a:xfrm>
            <a:off x="7877175" y="4019550"/>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4" name="Line 142"/>
          <p:cNvSpPr>
            <a:spLocks noChangeShapeType="1"/>
          </p:cNvSpPr>
          <p:nvPr/>
        </p:nvSpPr>
        <p:spPr bwMode="auto">
          <a:xfrm>
            <a:off x="7877175" y="4208463"/>
            <a:ext cx="0" cy="8413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5" name="Rectangle 143"/>
          <p:cNvSpPr>
            <a:spLocks noChangeArrowheads="1"/>
          </p:cNvSpPr>
          <p:nvPr/>
        </p:nvSpPr>
        <p:spPr bwMode="auto">
          <a:xfrm>
            <a:off x="1865313" y="2108200"/>
            <a:ext cx="946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Clock</a:t>
            </a:r>
            <a:endParaRPr kumimoji="0" lang="en-US" sz="1800" b="0" i="0" u="none" strike="noStrike" cap="none" normalizeH="0" baseline="0" smtClean="0">
              <a:ln>
                <a:noFill/>
              </a:ln>
              <a:solidFill>
                <a:schemeClr val="tx1"/>
              </a:solidFill>
              <a:effectLst/>
              <a:latin typeface="Arial" pitchFamily="34" charset="0"/>
            </a:endParaRPr>
          </a:p>
        </p:txBody>
      </p:sp>
      <p:sp>
        <p:nvSpPr>
          <p:cNvPr id="25716" name="Freeform 144"/>
          <p:cNvSpPr>
            <a:spLocks/>
          </p:cNvSpPr>
          <p:nvPr/>
        </p:nvSpPr>
        <p:spPr bwMode="auto">
          <a:xfrm>
            <a:off x="1717675" y="3557588"/>
            <a:ext cx="1030288" cy="420688"/>
          </a:xfrm>
          <a:custGeom>
            <a:avLst/>
            <a:gdLst>
              <a:gd name="T0" fmla="*/ 10 w 49"/>
              <a:gd name="T1" fmla="*/ 0 h 20"/>
              <a:gd name="T2" fmla="*/ 40 w 49"/>
              <a:gd name="T3" fmla="*/ 0 h 20"/>
              <a:gd name="T4" fmla="*/ 49 w 49"/>
              <a:gd name="T5" fmla="*/ 9 h 20"/>
              <a:gd name="T6" fmla="*/ 49 w 49"/>
              <a:gd name="T7" fmla="*/ 11 h 20"/>
              <a:gd name="T8" fmla="*/ 40 w 49"/>
              <a:gd name="T9" fmla="*/ 20 h 20"/>
              <a:gd name="T10" fmla="*/ 10 w 49"/>
              <a:gd name="T11" fmla="*/ 20 h 20"/>
              <a:gd name="T12" fmla="*/ 0 w 49"/>
              <a:gd name="T13" fmla="*/ 11 h 20"/>
              <a:gd name="T14" fmla="*/ 0 w 49"/>
              <a:gd name="T15" fmla="*/ 9 h 20"/>
              <a:gd name="T16" fmla="*/ 10 w 49"/>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
                <a:moveTo>
                  <a:pt x="10" y="0"/>
                </a:moveTo>
                <a:lnTo>
                  <a:pt x="40" y="0"/>
                </a:lnTo>
                <a:cubicBezTo>
                  <a:pt x="45" y="0"/>
                  <a:pt x="49" y="4"/>
                  <a:pt x="49" y="9"/>
                </a:cubicBezTo>
                <a:lnTo>
                  <a:pt x="49" y="11"/>
                </a:lnTo>
                <a:cubicBezTo>
                  <a:pt x="49" y="16"/>
                  <a:pt x="45" y="20"/>
                  <a:pt x="40" y="20"/>
                </a:cubicBezTo>
                <a:lnTo>
                  <a:pt x="10" y="20"/>
                </a:lnTo>
                <a:cubicBezTo>
                  <a:pt x="5" y="20"/>
                  <a:pt x="0" y="16"/>
                  <a:pt x="0" y="11"/>
                </a:cubicBezTo>
                <a:lnTo>
                  <a:pt x="0" y="9"/>
                </a:lnTo>
                <a:cubicBezTo>
                  <a:pt x="0" y="4"/>
                  <a:pt x="5" y="0"/>
                  <a:pt x="10"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17" name="Rectangle 145"/>
          <p:cNvSpPr>
            <a:spLocks noChangeArrowheads="1"/>
          </p:cNvSpPr>
          <p:nvPr/>
        </p:nvSpPr>
        <p:spPr bwMode="auto">
          <a:xfrm>
            <a:off x="1928813" y="3598863"/>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25718" name="Oval 146"/>
          <p:cNvSpPr>
            <a:spLocks noChangeArrowheads="1"/>
          </p:cNvSpPr>
          <p:nvPr/>
        </p:nvSpPr>
        <p:spPr bwMode="auto">
          <a:xfrm>
            <a:off x="3525838" y="2884488"/>
            <a:ext cx="336550"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9" name="Rectangle 147"/>
          <p:cNvSpPr>
            <a:spLocks noChangeArrowheads="1"/>
          </p:cNvSpPr>
          <p:nvPr/>
        </p:nvSpPr>
        <p:spPr bwMode="auto">
          <a:xfrm>
            <a:off x="3630613" y="29273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25720" name="Oval 148"/>
          <p:cNvSpPr>
            <a:spLocks noChangeArrowheads="1"/>
          </p:cNvSpPr>
          <p:nvPr/>
        </p:nvSpPr>
        <p:spPr bwMode="auto">
          <a:xfrm>
            <a:off x="3105150" y="2884488"/>
            <a:ext cx="315913"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1" name="Rectangle 149"/>
          <p:cNvSpPr>
            <a:spLocks noChangeArrowheads="1"/>
          </p:cNvSpPr>
          <p:nvPr/>
        </p:nvSpPr>
        <p:spPr bwMode="auto">
          <a:xfrm>
            <a:off x="3209925" y="29067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5722" name="Oval 150"/>
          <p:cNvSpPr>
            <a:spLocks noChangeArrowheads="1"/>
          </p:cNvSpPr>
          <p:nvPr/>
        </p:nvSpPr>
        <p:spPr bwMode="auto">
          <a:xfrm>
            <a:off x="3946525" y="2884488"/>
            <a:ext cx="336550"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3" name="Rectangle 151"/>
          <p:cNvSpPr>
            <a:spLocks noChangeArrowheads="1"/>
          </p:cNvSpPr>
          <p:nvPr/>
        </p:nvSpPr>
        <p:spPr bwMode="auto">
          <a:xfrm>
            <a:off x="4051300" y="29273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724" name="Oval 152"/>
          <p:cNvSpPr>
            <a:spLocks noChangeArrowheads="1"/>
          </p:cNvSpPr>
          <p:nvPr/>
        </p:nvSpPr>
        <p:spPr bwMode="auto">
          <a:xfrm>
            <a:off x="4408488" y="2884488"/>
            <a:ext cx="336550"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5" name="Rectangle 153"/>
          <p:cNvSpPr>
            <a:spLocks noChangeArrowheads="1"/>
          </p:cNvSpPr>
          <p:nvPr/>
        </p:nvSpPr>
        <p:spPr bwMode="auto">
          <a:xfrm>
            <a:off x="4513263" y="29273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726" name="Oval 154"/>
          <p:cNvSpPr>
            <a:spLocks noChangeArrowheads="1"/>
          </p:cNvSpPr>
          <p:nvPr/>
        </p:nvSpPr>
        <p:spPr bwMode="auto">
          <a:xfrm>
            <a:off x="4870450" y="2884488"/>
            <a:ext cx="295275"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7" name="Rectangle 155"/>
          <p:cNvSpPr>
            <a:spLocks noChangeArrowheads="1"/>
          </p:cNvSpPr>
          <p:nvPr/>
        </p:nvSpPr>
        <p:spPr bwMode="auto">
          <a:xfrm>
            <a:off x="4954588" y="29067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5728" name="Oval 156"/>
          <p:cNvSpPr>
            <a:spLocks noChangeArrowheads="1"/>
          </p:cNvSpPr>
          <p:nvPr/>
        </p:nvSpPr>
        <p:spPr bwMode="auto">
          <a:xfrm>
            <a:off x="5334000" y="2884488"/>
            <a:ext cx="334963"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9" name="Rectangle 157"/>
          <p:cNvSpPr>
            <a:spLocks noChangeArrowheads="1"/>
          </p:cNvSpPr>
          <p:nvPr/>
        </p:nvSpPr>
        <p:spPr bwMode="auto">
          <a:xfrm>
            <a:off x="5438775" y="29273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730" name="Oval 158"/>
          <p:cNvSpPr>
            <a:spLocks noChangeArrowheads="1"/>
          </p:cNvSpPr>
          <p:nvPr/>
        </p:nvSpPr>
        <p:spPr bwMode="auto">
          <a:xfrm>
            <a:off x="5775325" y="2884488"/>
            <a:ext cx="314325"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1" name="Rectangle 159"/>
          <p:cNvSpPr>
            <a:spLocks noChangeArrowheads="1"/>
          </p:cNvSpPr>
          <p:nvPr/>
        </p:nvSpPr>
        <p:spPr bwMode="auto">
          <a:xfrm>
            <a:off x="5880100" y="29067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5732" name="Oval 160"/>
          <p:cNvSpPr>
            <a:spLocks noChangeArrowheads="1"/>
          </p:cNvSpPr>
          <p:nvPr/>
        </p:nvSpPr>
        <p:spPr bwMode="auto">
          <a:xfrm>
            <a:off x="6216650" y="2884488"/>
            <a:ext cx="334963" cy="295275"/>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3" name="Rectangle 161"/>
          <p:cNvSpPr>
            <a:spLocks noChangeArrowheads="1"/>
          </p:cNvSpPr>
          <p:nvPr/>
        </p:nvSpPr>
        <p:spPr bwMode="auto">
          <a:xfrm>
            <a:off x="6321425" y="2927350"/>
            <a:ext cx="2095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734" name="Oval 162"/>
          <p:cNvSpPr>
            <a:spLocks noChangeArrowheads="1"/>
          </p:cNvSpPr>
          <p:nvPr/>
        </p:nvSpPr>
        <p:spPr bwMode="auto">
          <a:xfrm>
            <a:off x="6657975" y="2884488"/>
            <a:ext cx="314325"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5" name="Rectangle 163"/>
          <p:cNvSpPr>
            <a:spLocks noChangeArrowheads="1"/>
          </p:cNvSpPr>
          <p:nvPr/>
        </p:nvSpPr>
        <p:spPr bwMode="auto">
          <a:xfrm>
            <a:off x="6762750" y="29067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5736" name="Oval 164"/>
          <p:cNvSpPr>
            <a:spLocks noChangeArrowheads="1"/>
          </p:cNvSpPr>
          <p:nvPr/>
        </p:nvSpPr>
        <p:spPr bwMode="auto">
          <a:xfrm>
            <a:off x="7099300" y="2884488"/>
            <a:ext cx="293688"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7" name="Rectangle 165"/>
          <p:cNvSpPr>
            <a:spLocks noChangeArrowheads="1"/>
          </p:cNvSpPr>
          <p:nvPr/>
        </p:nvSpPr>
        <p:spPr bwMode="auto">
          <a:xfrm>
            <a:off x="7183438" y="29067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5738" name="Oval 166"/>
          <p:cNvSpPr>
            <a:spLocks noChangeArrowheads="1"/>
          </p:cNvSpPr>
          <p:nvPr/>
        </p:nvSpPr>
        <p:spPr bwMode="auto">
          <a:xfrm>
            <a:off x="7497763" y="2884488"/>
            <a:ext cx="315913" cy="315913"/>
          </a:xfrm>
          <a:prstGeom prst="ellipse">
            <a:avLst/>
          </a:prstGeom>
          <a:noFill/>
          <a:ln w="0">
            <a:solidFill>
              <a:srgbClr val="2F33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9" name="Rectangle 167"/>
          <p:cNvSpPr>
            <a:spLocks noChangeArrowheads="1"/>
          </p:cNvSpPr>
          <p:nvPr/>
        </p:nvSpPr>
        <p:spPr bwMode="auto">
          <a:xfrm>
            <a:off x="7602538" y="2906713"/>
            <a:ext cx="2317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5740" name="Freeform 168"/>
          <p:cNvSpPr>
            <a:spLocks/>
          </p:cNvSpPr>
          <p:nvPr/>
        </p:nvSpPr>
        <p:spPr bwMode="auto">
          <a:xfrm>
            <a:off x="5249863" y="2022475"/>
            <a:ext cx="230188" cy="420688"/>
          </a:xfrm>
          <a:custGeom>
            <a:avLst/>
            <a:gdLst>
              <a:gd name="T0" fmla="*/ 0 w 11"/>
              <a:gd name="T1" fmla="*/ 20 h 20"/>
              <a:gd name="T2" fmla="*/ 11 w 11"/>
              <a:gd name="T3" fmla="*/ 20 h 20"/>
              <a:gd name="T4" fmla="*/ 11 w 11"/>
              <a:gd name="T5" fmla="*/ 0 h 20"/>
            </a:gdLst>
            <a:ahLst/>
            <a:cxnLst>
              <a:cxn ang="0">
                <a:pos x="T0" y="T1"/>
              </a:cxn>
              <a:cxn ang="0">
                <a:pos x="T2" y="T3"/>
              </a:cxn>
              <a:cxn ang="0">
                <a:pos x="T4" y="T5"/>
              </a:cxn>
            </a:cxnLst>
            <a:rect l="0" t="0" r="r" b="b"/>
            <a:pathLst>
              <a:path w="11" h="20">
                <a:moveTo>
                  <a:pt x="0" y="20"/>
                </a:moveTo>
                <a:lnTo>
                  <a:pt x="11" y="20"/>
                </a:lnTo>
                <a:lnTo>
                  <a:pt x="11"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1" name="Freeform 169"/>
          <p:cNvSpPr>
            <a:spLocks/>
          </p:cNvSpPr>
          <p:nvPr/>
        </p:nvSpPr>
        <p:spPr bwMode="auto">
          <a:xfrm>
            <a:off x="5480050" y="2022475"/>
            <a:ext cx="211138"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2" name="Freeform 170"/>
          <p:cNvSpPr>
            <a:spLocks/>
          </p:cNvSpPr>
          <p:nvPr/>
        </p:nvSpPr>
        <p:spPr bwMode="auto">
          <a:xfrm>
            <a:off x="5691188" y="2044698"/>
            <a:ext cx="209550" cy="398465"/>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3" name="Freeform 171"/>
          <p:cNvSpPr>
            <a:spLocks/>
          </p:cNvSpPr>
          <p:nvPr/>
        </p:nvSpPr>
        <p:spPr bwMode="auto">
          <a:xfrm>
            <a:off x="5900737" y="2044700"/>
            <a:ext cx="231776" cy="4191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4" name="Freeform 172"/>
          <p:cNvSpPr>
            <a:spLocks/>
          </p:cNvSpPr>
          <p:nvPr/>
        </p:nvSpPr>
        <p:spPr bwMode="auto">
          <a:xfrm>
            <a:off x="6132513" y="2044698"/>
            <a:ext cx="209550" cy="419102"/>
          </a:xfrm>
          <a:custGeom>
            <a:avLst/>
            <a:gdLst>
              <a:gd name="T0" fmla="*/ 0 w 10"/>
              <a:gd name="T1" fmla="*/ 21 h 21"/>
              <a:gd name="T2" fmla="*/ 10 w 10"/>
              <a:gd name="T3" fmla="*/ 21 h 21"/>
              <a:gd name="T4" fmla="*/ 10 w 10"/>
              <a:gd name="T5" fmla="*/ 0 h 21"/>
            </a:gdLst>
            <a:ahLst/>
            <a:cxnLst>
              <a:cxn ang="0">
                <a:pos x="T0" y="T1"/>
              </a:cxn>
              <a:cxn ang="0">
                <a:pos x="T2" y="T3"/>
              </a:cxn>
              <a:cxn ang="0">
                <a:pos x="T4" y="T5"/>
              </a:cxn>
            </a:cxnLst>
            <a:rect l="0" t="0" r="r" b="b"/>
            <a:pathLst>
              <a:path w="10" h="21">
                <a:moveTo>
                  <a:pt x="0" y="21"/>
                </a:moveTo>
                <a:lnTo>
                  <a:pt x="10" y="21"/>
                </a:lnTo>
                <a:lnTo>
                  <a:pt x="10"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5" name="Freeform 173"/>
          <p:cNvSpPr>
            <a:spLocks/>
          </p:cNvSpPr>
          <p:nvPr/>
        </p:nvSpPr>
        <p:spPr bwMode="auto">
          <a:xfrm>
            <a:off x="6342063" y="2044700"/>
            <a:ext cx="230186" cy="419100"/>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6" name="Freeform 174"/>
          <p:cNvSpPr>
            <a:spLocks/>
          </p:cNvSpPr>
          <p:nvPr/>
        </p:nvSpPr>
        <p:spPr bwMode="auto">
          <a:xfrm>
            <a:off x="6573838" y="2044700"/>
            <a:ext cx="209550" cy="419100"/>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7" name="Freeform 175"/>
          <p:cNvSpPr>
            <a:spLocks/>
          </p:cNvSpPr>
          <p:nvPr/>
        </p:nvSpPr>
        <p:spPr bwMode="auto">
          <a:xfrm>
            <a:off x="6783388" y="2044698"/>
            <a:ext cx="252410" cy="441328"/>
          </a:xfrm>
          <a:custGeom>
            <a:avLst/>
            <a:gdLst>
              <a:gd name="T0" fmla="*/ 0 w 11"/>
              <a:gd name="T1" fmla="*/ 0 h 20"/>
              <a:gd name="T2" fmla="*/ 11 w 11"/>
              <a:gd name="T3" fmla="*/ 0 h 20"/>
              <a:gd name="T4" fmla="*/ 11 w 11"/>
              <a:gd name="T5" fmla="*/ 20 h 20"/>
            </a:gdLst>
            <a:ahLst/>
            <a:cxnLst>
              <a:cxn ang="0">
                <a:pos x="T0" y="T1"/>
              </a:cxn>
              <a:cxn ang="0">
                <a:pos x="T2" y="T3"/>
              </a:cxn>
              <a:cxn ang="0">
                <a:pos x="T4" y="T5"/>
              </a:cxn>
            </a:cxnLst>
            <a:rect l="0" t="0" r="r" b="b"/>
            <a:pathLst>
              <a:path w="11" h="20">
                <a:moveTo>
                  <a:pt x="0" y="0"/>
                </a:moveTo>
                <a:lnTo>
                  <a:pt x="11" y="0"/>
                </a:lnTo>
                <a:lnTo>
                  <a:pt x="11"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8" name="Freeform 176"/>
          <p:cNvSpPr>
            <a:spLocks/>
          </p:cNvSpPr>
          <p:nvPr/>
        </p:nvSpPr>
        <p:spPr bwMode="auto">
          <a:xfrm>
            <a:off x="7035799" y="2065338"/>
            <a:ext cx="188913" cy="420688"/>
          </a:xfrm>
          <a:custGeom>
            <a:avLst/>
            <a:gdLst>
              <a:gd name="T0" fmla="*/ 0 w 11"/>
              <a:gd name="T1" fmla="*/ 20 h 20"/>
              <a:gd name="T2" fmla="*/ 11 w 11"/>
              <a:gd name="T3" fmla="*/ 20 h 20"/>
              <a:gd name="T4" fmla="*/ 11 w 11"/>
              <a:gd name="T5" fmla="*/ 0 h 20"/>
            </a:gdLst>
            <a:ahLst/>
            <a:cxnLst>
              <a:cxn ang="0">
                <a:pos x="T0" y="T1"/>
              </a:cxn>
              <a:cxn ang="0">
                <a:pos x="T2" y="T3"/>
              </a:cxn>
              <a:cxn ang="0">
                <a:pos x="T4" y="T5"/>
              </a:cxn>
            </a:cxnLst>
            <a:rect l="0" t="0" r="r" b="b"/>
            <a:pathLst>
              <a:path w="11" h="20">
                <a:moveTo>
                  <a:pt x="0" y="20"/>
                </a:moveTo>
                <a:lnTo>
                  <a:pt x="11" y="20"/>
                </a:lnTo>
                <a:lnTo>
                  <a:pt x="11"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9" name="Freeform 177"/>
          <p:cNvSpPr>
            <a:spLocks/>
          </p:cNvSpPr>
          <p:nvPr/>
        </p:nvSpPr>
        <p:spPr bwMode="auto">
          <a:xfrm>
            <a:off x="7224713" y="2065338"/>
            <a:ext cx="211138" cy="441325"/>
          </a:xfrm>
          <a:custGeom>
            <a:avLst/>
            <a:gdLst>
              <a:gd name="T0" fmla="*/ 0 w 10"/>
              <a:gd name="T1" fmla="*/ 0 h 21"/>
              <a:gd name="T2" fmla="*/ 10 w 10"/>
              <a:gd name="T3" fmla="*/ 0 h 21"/>
              <a:gd name="T4" fmla="*/ 10 w 10"/>
              <a:gd name="T5" fmla="*/ 21 h 21"/>
            </a:gdLst>
            <a:ahLst/>
            <a:cxnLst>
              <a:cxn ang="0">
                <a:pos x="T0" y="T1"/>
              </a:cxn>
              <a:cxn ang="0">
                <a:pos x="T2" y="T3"/>
              </a:cxn>
              <a:cxn ang="0">
                <a:pos x="T4" y="T5"/>
              </a:cxn>
            </a:cxnLst>
            <a:rect l="0" t="0" r="r" b="b"/>
            <a:pathLst>
              <a:path w="10" h="21">
                <a:moveTo>
                  <a:pt x="0" y="0"/>
                </a:moveTo>
                <a:lnTo>
                  <a:pt x="10" y="0"/>
                </a:lnTo>
                <a:lnTo>
                  <a:pt x="10" y="21"/>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50" name="Freeform 178"/>
          <p:cNvSpPr>
            <a:spLocks/>
          </p:cNvSpPr>
          <p:nvPr/>
        </p:nvSpPr>
        <p:spPr bwMode="auto">
          <a:xfrm>
            <a:off x="7435850" y="2065338"/>
            <a:ext cx="209550" cy="420688"/>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51" name="Freeform 179"/>
          <p:cNvSpPr>
            <a:spLocks/>
          </p:cNvSpPr>
          <p:nvPr/>
        </p:nvSpPr>
        <p:spPr bwMode="auto">
          <a:xfrm>
            <a:off x="7645399" y="2065338"/>
            <a:ext cx="231777" cy="420688"/>
          </a:xfrm>
          <a:custGeom>
            <a:avLst/>
            <a:gdLst>
              <a:gd name="T0" fmla="*/ 0 w 10"/>
              <a:gd name="T1" fmla="*/ 0 h 20"/>
              <a:gd name="T2" fmla="*/ 10 w 10"/>
              <a:gd name="T3" fmla="*/ 0 h 20"/>
              <a:gd name="T4" fmla="*/ 10 w 10"/>
              <a:gd name="T5" fmla="*/ 20 h 20"/>
            </a:gdLst>
            <a:ahLst/>
            <a:cxnLst>
              <a:cxn ang="0">
                <a:pos x="T0" y="T1"/>
              </a:cxn>
              <a:cxn ang="0">
                <a:pos x="T2" y="T3"/>
              </a:cxn>
              <a:cxn ang="0">
                <a:pos x="T4" y="T5"/>
              </a:cxn>
            </a:cxnLst>
            <a:rect l="0" t="0" r="r" b="b"/>
            <a:pathLst>
              <a:path w="10" h="20">
                <a:moveTo>
                  <a:pt x="0" y="0"/>
                </a:moveTo>
                <a:lnTo>
                  <a:pt x="10" y="0"/>
                </a:lnTo>
                <a:lnTo>
                  <a:pt x="10" y="2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52" name="Freeform 180"/>
          <p:cNvSpPr>
            <a:spLocks/>
          </p:cNvSpPr>
          <p:nvPr/>
        </p:nvSpPr>
        <p:spPr bwMode="auto">
          <a:xfrm>
            <a:off x="2916238" y="3409950"/>
            <a:ext cx="5106988" cy="757238"/>
          </a:xfrm>
          <a:custGeom>
            <a:avLst/>
            <a:gdLst>
              <a:gd name="T0" fmla="*/ 0 w 243"/>
              <a:gd name="T1" fmla="*/ 0 h 36"/>
              <a:gd name="T2" fmla="*/ 38 w 243"/>
              <a:gd name="T3" fmla="*/ 0 h 36"/>
              <a:gd name="T4" fmla="*/ 38 w 243"/>
              <a:gd name="T5" fmla="*/ 36 h 36"/>
              <a:gd name="T6" fmla="*/ 59 w 243"/>
              <a:gd name="T7" fmla="*/ 36 h 36"/>
              <a:gd name="T8" fmla="*/ 59 w 243"/>
              <a:gd name="T9" fmla="*/ 0 h 36"/>
              <a:gd name="T10" fmla="*/ 79 w 243"/>
              <a:gd name="T11" fmla="*/ 0 h 36"/>
              <a:gd name="T12" fmla="*/ 79 w 243"/>
              <a:gd name="T13" fmla="*/ 36 h 36"/>
              <a:gd name="T14" fmla="*/ 123 w 243"/>
              <a:gd name="T15" fmla="*/ 36 h 36"/>
              <a:gd name="T16" fmla="*/ 123 w 243"/>
              <a:gd name="T17" fmla="*/ 0 h 36"/>
              <a:gd name="T18" fmla="*/ 164 w 243"/>
              <a:gd name="T19" fmla="*/ 0 h 36"/>
              <a:gd name="T20" fmla="*/ 164 w 243"/>
              <a:gd name="T21" fmla="*/ 36 h 36"/>
              <a:gd name="T22" fmla="*/ 243 w 243"/>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 h="36">
                <a:moveTo>
                  <a:pt x="0" y="0"/>
                </a:moveTo>
                <a:lnTo>
                  <a:pt x="38" y="0"/>
                </a:lnTo>
                <a:lnTo>
                  <a:pt x="38" y="36"/>
                </a:lnTo>
                <a:lnTo>
                  <a:pt x="59" y="36"/>
                </a:lnTo>
                <a:lnTo>
                  <a:pt x="59" y="0"/>
                </a:lnTo>
                <a:lnTo>
                  <a:pt x="79" y="0"/>
                </a:lnTo>
                <a:lnTo>
                  <a:pt x="79" y="36"/>
                </a:lnTo>
                <a:lnTo>
                  <a:pt x="123" y="36"/>
                </a:lnTo>
                <a:lnTo>
                  <a:pt x="123" y="0"/>
                </a:lnTo>
                <a:lnTo>
                  <a:pt x="164" y="0"/>
                </a:lnTo>
                <a:lnTo>
                  <a:pt x="164" y="36"/>
                </a:lnTo>
                <a:lnTo>
                  <a:pt x="243" y="36"/>
                </a:lnTo>
              </a:path>
            </a:pathLst>
          </a:custGeom>
          <a:noFill/>
          <a:ln w="13"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Synchronisation </a:t>
            </a:r>
            <a:r>
              <a:rPr lang="fr-FR" dirty="0" err="1">
                <a:solidFill>
                  <a:schemeClr val="tx1"/>
                </a:solidFill>
              </a:rPr>
              <a:t>Sublayer</a:t>
            </a:r>
            <a:endParaRPr lang="fr-FR" dirty="0">
              <a:solidFill>
                <a:schemeClr val="tx1"/>
              </a:solidFill>
            </a:endParaRPr>
          </a:p>
        </p:txBody>
      </p:sp>
      <p:sp>
        <p:nvSpPr>
          <p:cNvPr id="3" name="Text Placeholder 2"/>
          <p:cNvSpPr txBox="1">
            <a:spLocks noGrp="1"/>
          </p:cNvSpPr>
          <p:nvPr>
            <p:ph type="body" idx="4294967295"/>
          </p:nvPr>
        </p:nvSpPr>
        <p:spPr>
          <a:xfrm>
            <a:off x="762000" y="1524000"/>
            <a:ext cx="7950200" cy="45767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How does the receiver know, when to read the data ?</a:t>
            </a:r>
          </a:p>
          <a:p>
            <a:pPr lvl="1">
              <a:buSzPct val="100000"/>
              <a:buFont typeface="Symbol" panose="05050102010706020507" pitchFamily="18" charset="2"/>
              <a:buChar char="*"/>
            </a:pPr>
            <a:r>
              <a:rPr lang="en-US" sz="2800" dirty="0">
                <a:latin typeface="Calibri" panose="020F0502020204030204" pitchFamily="34" charset="0"/>
              </a:rPr>
              <a:t>It might not have the </a:t>
            </a:r>
            <a:r>
              <a:rPr lang="en-US" sz="2800" dirty="0">
                <a:solidFill>
                  <a:srgbClr val="2323DC"/>
                </a:solidFill>
                <a:latin typeface="Calibri" panose="020F0502020204030204" pitchFamily="34" charset="0"/>
              </a:rPr>
              <a:t>same clock</a:t>
            </a:r>
            <a:r>
              <a:rPr lang="en-US" sz="2800" dirty="0">
                <a:latin typeface="Calibri" panose="020F0502020204030204" pitchFamily="34" charset="0"/>
              </a:rPr>
              <a:t> as the sender</a:t>
            </a:r>
          </a:p>
          <a:p>
            <a:pPr lvl="1">
              <a:buSzPct val="100000"/>
              <a:buFont typeface="Symbol" panose="05050102010706020507" pitchFamily="18" charset="2"/>
              <a:buChar char="*"/>
            </a:pPr>
            <a:r>
              <a:rPr lang="en-US" sz="2800" dirty="0">
                <a:latin typeface="Calibri" panose="020F0502020204030204" pitchFamily="34" charset="0"/>
              </a:rPr>
              <a:t>The signal might have a </a:t>
            </a:r>
            <a:r>
              <a:rPr lang="en-US" sz="2800" dirty="0">
                <a:solidFill>
                  <a:srgbClr val="33CC66"/>
                </a:solidFill>
                <a:latin typeface="Calibri" panose="020F0502020204030204" pitchFamily="34" charset="0"/>
              </a:rPr>
              <a:t>variable amount of delay</a:t>
            </a:r>
          </a:p>
          <a:p>
            <a:pPr lvl="1">
              <a:buSzPct val="100000"/>
              <a:buFont typeface="Symbol" panose="05050102010706020507" pitchFamily="18" charset="2"/>
              <a:buChar char="*"/>
            </a:pPr>
            <a:r>
              <a:rPr lang="en-US" sz="2800" dirty="0">
                <a:latin typeface="Calibri" panose="020F0502020204030204" pitchFamily="34" charset="0"/>
              </a:rPr>
              <a:t>The receiver might </a:t>
            </a:r>
            <a:r>
              <a:rPr lang="en-US" sz="2800" dirty="0">
                <a:solidFill>
                  <a:srgbClr val="2323DC"/>
                </a:solidFill>
                <a:latin typeface="Calibri" panose="020F0502020204030204" pitchFamily="34" charset="0"/>
              </a:rPr>
              <a:t>sample</a:t>
            </a:r>
            <a:r>
              <a:rPr lang="en-US" sz="2800" dirty="0">
                <a:latin typeface="Calibri" panose="020F0502020204030204" pitchFamily="34" charset="0"/>
              </a:rPr>
              <a:t> the clock in the </a:t>
            </a:r>
            <a:r>
              <a:rPr lang="en-US" sz="2800" dirty="0">
                <a:solidFill>
                  <a:srgbClr val="DC2300"/>
                </a:solidFill>
                <a:latin typeface="Calibri" panose="020F0502020204030204" pitchFamily="34" charset="0"/>
              </a:rPr>
              <a:t>keepout region</a:t>
            </a:r>
          </a:p>
          <a:p>
            <a:pPr lvl="2">
              <a:buSzPct val="100000"/>
              <a:buFont typeface="Symbol" panose="05050102010706020507" pitchFamily="18" charset="2"/>
              <a:buChar char="*"/>
            </a:pPr>
            <a:r>
              <a:rPr lang="en-US" sz="2400" dirty="0">
                <a:latin typeface="Calibri" panose="020F0502020204030204" pitchFamily="34" charset="0"/>
              </a:rPr>
              <a:t>The signal cannot be </a:t>
            </a:r>
            <a:r>
              <a:rPr lang="en-US" sz="2400" dirty="0">
                <a:solidFill>
                  <a:srgbClr val="2323DC"/>
                </a:solidFill>
                <a:latin typeface="Calibri" panose="020F0502020204030204" pitchFamily="34" charset="0"/>
              </a:rPr>
              <a:t>sampled</a:t>
            </a:r>
            <a:r>
              <a:rPr lang="en-US" sz="2400" dirty="0">
                <a:latin typeface="Calibri" panose="020F0502020204030204" pitchFamily="34" charset="0"/>
              </a:rPr>
              <a:t> in a certain </a:t>
            </a:r>
            <a:r>
              <a:rPr lang="en-US" sz="2400" dirty="0">
                <a:solidFill>
                  <a:srgbClr val="FF3333"/>
                </a:solidFill>
                <a:latin typeface="Calibri" panose="020F0502020204030204" pitchFamily="34" charset="0"/>
              </a:rPr>
              <a:t>interval</a:t>
            </a:r>
            <a:r>
              <a:rPr lang="en-US" sz="2400" dirty="0">
                <a:latin typeface="Calibri" panose="020F0502020204030204" pitchFamily="34" charset="0"/>
              </a:rPr>
              <a:t> of time around the </a:t>
            </a:r>
            <a:r>
              <a:rPr lang="en-US" sz="2400" dirty="0">
                <a:solidFill>
                  <a:srgbClr val="00AE00"/>
                </a:solidFill>
                <a:latin typeface="Calibri" panose="020F0502020204030204" pitchFamily="34" charset="0"/>
              </a:rPr>
              <a:t>clock edge</a:t>
            </a:r>
            <a:r>
              <a:rPr lang="en-US" sz="2400" dirty="0">
                <a:latin typeface="Calibri" panose="020F0502020204030204" pitchFamily="34" charset="0"/>
              </a:rPr>
              <a:t> (recall setup time, and hold time)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Synchronous</a:t>
            </a:r>
            <a:r>
              <a:rPr lang="fr-FR" dirty="0">
                <a:solidFill>
                  <a:schemeClr val="tx1"/>
                </a:solidFill>
              </a:rPr>
              <a:t> Buses</a:t>
            </a:r>
          </a:p>
        </p:txBody>
      </p:sp>
      <p:sp>
        <p:nvSpPr>
          <p:cNvPr id="3" name="Text Placeholder 2"/>
          <p:cNvSpPr txBox="1">
            <a:spLocks noGrp="1"/>
          </p:cNvSpPr>
          <p:nvPr>
            <p:ph type="body" idx="4294967295"/>
          </p:nvPr>
        </p:nvSpPr>
        <p:spPr>
          <a:xfrm>
            <a:off x="1295400" y="3962400"/>
            <a:ext cx="7315200" cy="2160588"/>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Sender and receiver have the same </a:t>
            </a:r>
            <a:r>
              <a:rPr lang="en-US" sz="2800" dirty="0">
                <a:solidFill>
                  <a:srgbClr val="2323DC"/>
                </a:solidFill>
                <a:latin typeface="Calibri" panose="020F0502020204030204" pitchFamily="34" charset="0"/>
              </a:rPr>
              <a:t>clock</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33CC66"/>
                </a:solidFill>
                <a:latin typeface="Calibri" panose="020F0502020204030204" pitchFamily="34" charset="0"/>
              </a:rPr>
              <a:t>signal</a:t>
            </a:r>
            <a:r>
              <a:rPr lang="en-US" sz="2800" dirty="0">
                <a:latin typeface="Calibri" panose="020F0502020204030204" pitchFamily="34" charset="0"/>
              </a:rPr>
              <a:t> arrives at the </a:t>
            </a:r>
            <a:r>
              <a:rPr lang="en-US" sz="2800" dirty="0">
                <a:solidFill>
                  <a:srgbClr val="FF3366"/>
                </a:solidFill>
                <a:latin typeface="Calibri" panose="020F0502020204030204" pitchFamily="34" charset="0"/>
              </a:rPr>
              <a:t>receiver</a:t>
            </a:r>
            <a:r>
              <a:rPr lang="en-US" sz="2800" dirty="0">
                <a:latin typeface="Calibri" panose="020F0502020204030204" pitchFamily="34" charset="0"/>
              </a:rPr>
              <a:t> before its </a:t>
            </a:r>
            <a:r>
              <a:rPr lang="en-US" sz="2800" dirty="0">
                <a:solidFill>
                  <a:srgbClr val="2323DC"/>
                </a:solidFill>
                <a:latin typeface="Calibri" panose="020F0502020204030204" pitchFamily="34" charset="0"/>
              </a:rPr>
              <a:t>clock</a:t>
            </a:r>
            <a:r>
              <a:rPr lang="en-US" sz="2800" dirty="0">
                <a:latin typeface="Calibri" panose="020F0502020204030204" pitchFamily="34" charset="0"/>
              </a:rPr>
              <a:t> enters the </a:t>
            </a:r>
            <a:r>
              <a:rPr lang="en-US" sz="2800" dirty="0">
                <a:solidFill>
                  <a:srgbClr val="DC2300"/>
                </a:solidFill>
                <a:latin typeface="Calibri" panose="020F0502020204030204" pitchFamily="34" charset="0"/>
              </a:rPr>
              <a:t>keepout region</a:t>
            </a:r>
          </a:p>
          <a:p>
            <a:pPr lvl="0">
              <a:buSzPct val="100000"/>
              <a:buFont typeface="Symbol" panose="05050102010706020507" pitchFamily="18" charset="2"/>
              <a:buChar char="*"/>
            </a:pPr>
            <a:r>
              <a:rPr lang="en-US" sz="2800" dirty="0">
                <a:latin typeface="Calibri" panose="020F0502020204030204" pitchFamily="34" charset="0"/>
              </a:rPr>
              <a:t>Figure shows the receiver circuit</a:t>
            </a:r>
          </a:p>
        </p:txBody>
      </p:sp>
      <p:sp>
        <p:nvSpPr>
          <p:cNvPr id="9" name="AutoShape 3"/>
          <p:cNvSpPr>
            <a:spLocks noChangeAspect="1" noChangeArrowheads="1" noTextEdit="1"/>
          </p:cNvSpPr>
          <p:nvPr/>
        </p:nvSpPr>
        <p:spPr bwMode="auto">
          <a:xfrm>
            <a:off x="2438400" y="1524000"/>
            <a:ext cx="50101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5389563" y="1882775"/>
            <a:ext cx="1184275" cy="111283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2617788" y="2149475"/>
            <a:ext cx="2744788" cy="0"/>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5126038" y="2081213"/>
            <a:ext cx="236538" cy="136525"/>
          </a:xfrm>
          <a:custGeom>
            <a:avLst/>
            <a:gdLst>
              <a:gd name="T0" fmla="*/ 43 w 149"/>
              <a:gd name="T1" fmla="*/ 43 h 86"/>
              <a:gd name="T2" fmla="*/ 0 w 149"/>
              <a:gd name="T3" fmla="*/ 86 h 86"/>
              <a:gd name="T4" fmla="*/ 149 w 149"/>
              <a:gd name="T5" fmla="*/ 43 h 86"/>
              <a:gd name="T6" fmla="*/ 0 w 149"/>
              <a:gd name="T7" fmla="*/ 0 h 86"/>
              <a:gd name="T8" fmla="*/ 43 w 149"/>
              <a:gd name="T9" fmla="*/ 43 h 86"/>
            </a:gdLst>
            <a:ahLst/>
            <a:cxnLst>
              <a:cxn ang="0">
                <a:pos x="T0" y="T1"/>
              </a:cxn>
              <a:cxn ang="0">
                <a:pos x="T2" y="T3"/>
              </a:cxn>
              <a:cxn ang="0">
                <a:pos x="T4" y="T5"/>
              </a:cxn>
              <a:cxn ang="0">
                <a:pos x="T6" y="T7"/>
              </a:cxn>
              <a:cxn ang="0">
                <a:pos x="T8" y="T9"/>
              </a:cxn>
            </a:cxnLst>
            <a:rect l="0" t="0" r="r" b="b"/>
            <a:pathLst>
              <a:path w="149" h="86">
                <a:moveTo>
                  <a:pt x="43" y="43"/>
                </a:moveTo>
                <a:lnTo>
                  <a:pt x="0" y="86"/>
                </a:lnTo>
                <a:lnTo>
                  <a:pt x="149" y="43"/>
                </a:lnTo>
                <a:lnTo>
                  <a:pt x="0" y="0"/>
                </a:lnTo>
                <a:lnTo>
                  <a:pt x="43" y="43"/>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5427663" y="2009775"/>
            <a:ext cx="39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Sans"/>
              </a:rPr>
              <a:t>D</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6232525" y="2001838"/>
            <a:ext cx="414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3070225" y="1744663"/>
            <a:ext cx="103028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Sans"/>
              </a:rPr>
              <a:t>I/O link</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1"/>
          <p:cNvSpPr>
            <a:spLocks noChangeShapeType="1"/>
          </p:cNvSpPr>
          <p:nvPr/>
        </p:nvSpPr>
        <p:spPr bwMode="auto">
          <a:xfrm>
            <a:off x="6584950" y="2160588"/>
            <a:ext cx="804863" cy="0"/>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7153275" y="2090738"/>
            <a:ext cx="236538" cy="136525"/>
          </a:xfrm>
          <a:custGeom>
            <a:avLst/>
            <a:gdLst>
              <a:gd name="T0" fmla="*/ 43 w 149"/>
              <a:gd name="T1" fmla="*/ 44 h 86"/>
              <a:gd name="T2" fmla="*/ 0 w 149"/>
              <a:gd name="T3" fmla="*/ 86 h 86"/>
              <a:gd name="T4" fmla="*/ 149 w 149"/>
              <a:gd name="T5" fmla="*/ 44 h 86"/>
              <a:gd name="T6" fmla="*/ 0 w 149"/>
              <a:gd name="T7" fmla="*/ 0 h 86"/>
              <a:gd name="T8" fmla="*/ 43 w 149"/>
              <a:gd name="T9" fmla="*/ 44 h 86"/>
            </a:gdLst>
            <a:ahLst/>
            <a:cxnLst>
              <a:cxn ang="0">
                <a:pos x="T0" y="T1"/>
              </a:cxn>
              <a:cxn ang="0">
                <a:pos x="T2" y="T3"/>
              </a:cxn>
              <a:cxn ang="0">
                <a:pos x="T4" y="T5"/>
              </a:cxn>
              <a:cxn ang="0">
                <a:pos x="T6" y="T7"/>
              </a:cxn>
              <a:cxn ang="0">
                <a:pos x="T8" y="T9"/>
              </a:cxn>
            </a:cxnLst>
            <a:rect l="0" t="0" r="r" b="b"/>
            <a:pathLst>
              <a:path w="149" h="86">
                <a:moveTo>
                  <a:pt x="43" y="44"/>
                </a:moveTo>
                <a:lnTo>
                  <a:pt x="0" y="86"/>
                </a:lnTo>
                <a:lnTo>
                  <a:pt x="149" y="44"/>
                </a:lnTo>
                <a:lnTo>
                  <a:pt x="0" y="0"/>
                </a:lnTo>
                <a:lnTo>
                  <a:pt x="43" y="44"/>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5861050" y="2808288"/>
            <a:ext cx="317500" cy="203200"/>
          </a:xfrm>
          <a:custGeom>
            <a:avLst/>
            <a:gdLst>
              <a:gd name="T0" fmla="*/ 0 w 318"/>
              <a:gd name="T1" fmla="*/ 201 h 201"/>
              <a:gd name="T2" fmla="*/ 156 w 318"/>
              <a:gd name="T3" fmla="*/ 0 h 201"/>
              <a:gd name="T4" fmla="*/ 318 w 318"/>
              <a:gd name="T5" fmla="*/ 178 h 201"/>
            </a:gdLst>
            <a:ahLst/>
            <a:cxnLst>
              <a:cxn ang="0">
                <a:pos x="T0" y="T1"/>
              </a:cxn>
              <a:cxn ang="0">
                <a:pos x="T2" y="T3"/>
              </a:cxn>
              <a:cxn ang="0">
                <a:pos x="T4" y="T5"/>
              </a:cxn>
            </a:cxnLst>
            <a:rect l="0" t="0" r="r" b="b"/>
            <a:pathLst>
              <a:path w="318" h="201">
                <a:moveTo>
                  <a:pt x="0" y="201"/>
                </a:moveTo>
                <a:lnTo>
                  <a:pt x="156" y="0"/>
                </a:lnTo>
                <a:lnTo>
                  <a:pt x="318" y="178"/>
                </a:lnTo>
              </a:path>
            </a:pathLst>
          </a:custGeom>
          <a:noFill/>
          <a:ln w="1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3903663" y="3013075"/>
            <a:ext cx="2125663" cy="509588"/>
          </a:xfrm>
          <a:custGeom>
            <a:avLst/>
            <a:gdLst>
              <a:gd name="T0" fmla="*/ 0 w 2131"/>
              <a:gd name="T1" fmla="*/ 506 h 506"/>
              <a:gd name="T2" fmla="*/ 2131 w 2131"/>
              <a:gd name="T3" fmla="*/ 506 h 506"/>
              <a:gd name="T4" fmla="*/ 2131 w 2131"/>
              <a:gd name="T5" fmla="*/ 0 h 506"/>
            </a:gdLst>
            <a:ahLst/>
            <a:cxnLst>
              <a:cxn ang="0">
                <a:pos x="T0" y="T1"/>
              </a:cxn>
              <a:cxn ang="0">
                <a:pos x="T2" y="T3"/>
              </a:cxn>
              <a:cxn ang="0">
                <a:pos x="T4" y="T5"/>
              </a:cxn>
            </a:cxnLst>
            <a:rect l="0" t="0" r="r" b="b"/>
            <a:pathLst>
              <a:path w="2131" h="506">
                <a:moveTo>
                  <a:pt x="0" y="506"/>
                </a:moveTo>
                <a:lnTo>
                  <a:pt x="2131" y="506"/>
                </a:lnTo>
                <a:lnTo>
                  <a:pt x="2131" y="0"/>
                </a:lnTo>
              </a:path>
            </a:pathLst>
          </a:custGeom>
          <a:noFill/>
          <a:ln w="1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973763" y="2984500"/>
            <a:ext cx="112713" cy="198438"/>
          </a:xfrm>
          <a:custGeom>
            <a:avLst/>
            <a:gdLst>
              <a:gd name="T0" fmla="*/ 35 w 71"/>
              <a:gd name="T1" fmla="*/ 90 h 125"/>
              <a:gd name="T2" fmla="*/ 71 w 71"/>
              <a:gd name="T3" fmla="*/ 125 h 125"/>
              <a:gd name="T4" fmla="*/ 35 w 71"/>
              <a:gd name="T5" fmla="*/ 0 h 125"/>
              <a:gd name="T6" fmla="*/ 0 w 71"/>
              <a:gd name="T7" fmla="*/ 125 h 125"/>
              <a:gd name="T8" fmla="*/ 35 w 71"/>
              <a:gd name="T9" fmla="*/ 90 h 125"/>
            </a:gdLst>
            <a:ahLst/>
            <a:cxnLst>
              <a:cxn ang="0">
                <a:pos x="T0" y="T1"/>
              </a:cxn>
              <a:cxn ang="0">
                <a:pos x="T2" y="T3"/>
              </a:cxn>
              <a:cxn ang="0">
                <a:pos x="T4" y="T5"/>
              </a:cxn>
              <a:cxn ang="0">
                <a:pos x="T6" y="T7"/>
              </a:cxn>
              <a:cxn ang="0">
                <a:pos x="T8" y="T9"/>
              </a:cxn>
            </a:cxnLst>
            <a:rect l="0" t="0" r="r" b="b"/>
            <a:pathLst>
              <a:path w="71" h="125">
                <a:moveTo>
                  <a:pt x="35" y="90"/>
                </a:moveTo>
                <a:lnTo>
                  <a:pt x="71" y="125"/>
                </a:lnTo>
                <a:lnTo>
                  <a:pt x="35" y="0"/>
                </a:lnTo>
                <a:lnTo>
                  <a:pt x="0" y="125"/>
                </a:lnTo>
                <a:lnTo>
                  <a:pt x="35" y="90"/>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4230688" y="3155950"/>
            <a:ext cx="490538" cy="279400"/>
          </a:xfrm>
          <a:custGeom>
            <a:avLst/>
            <a:gdLst>
              <a:gd name="T0" fmla="*/ 0 w 492"/>
              <a:gd name="T1" fmla="*/ 278 h 278"/>
              <a:gd name="T2" fmla="*/ 250 w 492"/>
              <a:gd name="T3" fmla="*/ 278 h 278"/>
              <a:gd name="T4" fmla="*/ 250 w 492"/>
              <a:gd name="T5" fmla="*/ 0 h 278"/>
              <a:gd name="T6" fmla="*/ 492 w 492"/>
              <a:gd name="T7" fmla="*/ 0 h 278"/>
              <a:gd name="T8" fmla="*/ 492 w 492"/>
              <a:gd name="T9" fmla="*/ 250 h 278"/>
            </a:gdLst>
            <a:ahLst/>
            <a:cxnLst>
              <a:cxn ang="0">
                <a:pos x="T0" y="T1"/>
              </a:cxn>
              <a:cxn ang="0">
                <a:pos x="T2" y="T3"/>
              </a:cxn>
              <a:cxn ang="0">
                <a:pos x="T4" y="T5"/>
              </a:cxn>
              <a:cxn ang="0">
                <a:pos x="T6" y="T7"/>
              </a:cxn>
              <a:cxn ang="0">
                <a:pos x="T8" y="T9"/>
              </a:cxn>
            </a:cxnLst>
            <a:rect l="0" t="0" r="r" b="b"/>
            <a:pathLst>
              <a:path w="492" h="278">
                <a:moveTo>
                  <a:pt x="0" y="278"/>
                </a:moveTo>
                <a:lnTo>
                  <a:pt x="250" y="278"/>
                </a:lnTo>
                <a:lnTo>
                  <a:pt x="250" y="0"/>
                </a:lnTo>
                <a:lnTo>
                  <a:pt x="492" y="0"/>
                </a:lnTo>
                <a:lnTo>
                  <a:pt x="492" y="250"/>
                </a:lnTo>
              </a:path>
            </a:pathLst>
          </a:custGeom>
          <a:noFill/>
          <a:ln w="1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4687888" y="3305175"/>
            <a:ext cx="68263" cy="119063"/>
          </a:xfrm>
          <a:custGeom>
            <a:avLst/>
            <a:gdLst>
              <a:gd name="T0" fmla="*/ 21 w 43"/>
              <a:gd name="T1" fmla="*/ 21 h 75"/>
              <a:gd name="T2" fmla="*/ 0 w 43"/>
              <a:gd name="T3" fmla="*/ 0 h 75"/>
              <a:gd name="T4" fmla="*/ 21 w 43"/>
              <a:gd name="T5" fmla="*/ 75 h 75"/>
              <a:gd name="T6" fmla="*/ 43 w 43"/>
              <a:gd name="T7" fmla="*/ 0 h 75"/>
              <a:gd name="T8" fmla="*/ 21 w 43"/>
              <a:gd name="T9" fmla="*/ 21 h 75"/>
            </a:gdLst>
            <a:ahLst/>
            <a:cxnLst>
              <a:cxn ang="0">
                <a:pos x="T0" y="T1"/>
              </a:cxn>
              <a:cxn ang="0">
                <a:pos x="T2" y="T3"/>
              </a:cxn>
              <a:cxn ang="0">
                <a:pos x="T4" y="T5"/>
              </a:cxn>
              <a:cxn ang="0">
                <a:pos x="T6" y="T7"/>
              </a:cxn>
              <a:cxn ang="0">
                <a:pos x="T8" y="T9"/>
              </a:cxn>
            </a:cxnLst>
            <a:rect l="0" t="0" r="r" b="b"/>
            <a:pathLst>
              <a:path w="43" h="75">
                <a:moveTo>
                  <a:pt x="21" y="21"/>
                </a:moveTo>
                <a:lnTo>
                  <a:pt x="0" y="0"/>
                </a:lnTo>
                <a:lnTo>
                  <a:pt x="21" y="75"/>
                </a:lnTo>
                <a:lnTo>
                  <a:pt x="43" y="0"/>
                </a:lnTo>
                <a:lnTo>
                  <a:pt x="21"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Mesochronous</a:t>
            </a:r>
            <a:r>
              <a:rPr lang="fr-FR" dirty="0">
                <a:solidFill>
                  <a:schemeClr val="tx1"/>
                </a:solidFill>
              </a:rPr>
              <a:t> Buses</a:t>
            </a:r>
          </a:p>
        </p:txBody>
      </p:sp>
      <p:sp>
        <p:nvSpPr>
          <p:cNvPr id="3" name="Text Placeholder 2"/>
          <p:cNvSpPr txBox="1">
            <a:spLocks noGrp="1"/>
          </p:cNvSpPr>
          <p:nvPr>
            <p:ph type="body" idx="4294967295"/>
          </p:nvPr>
        </p:nvSpPr>
        <p:spPr>
          <a:xfrm>
            <a:off x="965200" y="4535487"/>
            <a:ext cx="7416800" cy="133191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511175">
              <a:buSzPct val="100000"/>
              <a:buFont typeface="Symbol" panose="05050102010706020507" pitchFamily="18" charset="2"/>
              <a:buChar char="*"/>
            </a:pPr>
            <a:r>
              <a:rPr lang="en-US" sz="2800" dirty="0">
                <a:latin typeface="Calibri" panose="020F0502020204030204" pitchFamily="34" charset="0"/>
              </a:rPr>
              <a:t>Fixed (known) </a:t>
            </a:r>
            <a:r>
              <a:rPr lang="en-US" sz="2800" dirty="0">
                <a:solidFill>
                  <a:srgbClr val="00AE00"/>
                </a:solidFill>
                <a:latin typeface="Calibri" panose="020F0502020204030204" pitchFamily="34" charset="0"/>
              </a:rPr>
              <a:t>propagation delay</a:t>
            </a:r>
          </a:p>
          <a:p>
            <a:pPr marL="574675" lvl="0" indent="-511175">
              <a:buSzPct val="100000"/>
              <a:buFont typeface="Symbol" panose="05050102010706020507" pitchFamily="18" charset="2"/>
              <a:buChar char="*"/>
            </a:pPr>
            <a:r>
              <a:rPr lang="en-US" sz="2800" dirty="0">
                <a:latin typeface="Calibri" panose="020F0502020204030204" pitchFamily="34" charset="0"/>
              </a:rPr>
              <a:t>Use a </a:t>
            </a:r>
            <a:r>
              <a:rPr lang="en-US" sz="2800" dirty="0">
                <a:solidFill>
                  <a:srgbClr val="2323DC"/>
                </a:solidFill>
                <a:latin typeface="Calibri" panose="020F0502020204030204" pitchFamily="34" charset="0"/>
              </a:rPr>
              <a:t>delay element</a:t>
            </a:r>
            <a:r>
              <a:rPr lang="en-US" sz="2800" dirty="0">
                <a:latin typeface="Calibri" panose="020F0502020204030204" pitchFamily="34" charset="0"/>
              </a:rPr>
              <a:t> to keep transitions out of the </a:t>
            </a:r>
            <a:r>
              <a:rPr lang="en-US" sz="2800" dirty="0">
                <a:solidFill>
                  <a:srgbClr val="C5000B"/>
                </a:solidFill>
                <a:latin typeface="Calibri" panose="020F0502020204030204" pitchFamily="34" charset="0"/>
              </a:rPr>
              <a:t>keepout region</a:t>
            </a:r>
          </a:p>
        </p:txBody>
      </p:sp>
      <p:grpSp>
        <p:nvGrpSpPr>
          <p:cNvPr id="8" name="Group 4"/>
          <p:cNvGrpSpPr>
            <a:grpSpLocks noChangeAspect="1"/>
          </p:cNvGrpSpPr>
          <p:nvPr/>
        </p:nvGrpSpPr>
        <p:grpSpPr bwMode="auto">
          <a:xfrm>
            <a:off x="1752600" y="1752600"/>
            <a:ext cx="5638800" cy="2401888"/>
            <a:chOff x="1104" y="1104"/>
            <a:chExt cx="3552" cy="1513"/>
          </a:xfrm>
        </p:grpSpPr>
        <p:sp>
          <p:nvSpPr>
            <p:cNvPr id="9" name="AutoShape 3"/>
            <p:cNvSpPr>
              <a:spLocks noChangeAspect="1" noChangeArrowheads="1" noTextEdit="1"/>
            </p:cNvSpPr>
            <p:nvPr/>
          </p:nvSpPr>
          <p:spPr bwMode="auto">
            <a:xfrm>
              <a:off x="1104" y="1104"/>
              <a:ext cx="3552"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3197" y="1358"/>
              <a:ext cx="839" cy="789"/>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1231" y="1547"/>
              <a:ext cx="1946" cy="0"/>
            </a:xfrm>
            <a:prstGeom prst="line">
              <a:avLst/>
            </a:prstGeom>
            <a:noFill/>
            <a:ln w="11"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3010" y="1499"/>
              <a:ext cx="167" cy="97"/>
            </a:xfrm>
            <a:custGeom>
              <a:avLst/>
              <a:gdLst>
                <a:gd name="T0" fmla="*/ 48 w 167"/>
                <a:gd name="T1" fmla="*/ 48 h 97"/>
                <a:gd name="T2" fmla="*/ 0 w 167"/>
                <a:gd name="T3" fmla="*/ 97 h 97"/>
                <a:gd name="T4" fmla="*/ 167 w 167"/>
                <a:gd name="T5" fmla="*/ 48 h 97"/>
                <a:gd name="T6" fmla="*/ 0 w 167"/>
                <a:gd name="T7" fmla="*/ 0 h 97"/>
                <a:gd name="T8" fmla="*/ 48 w 167"/>
                <a:gd name="T9" fmla="*/ 48 h 97"/>
              </a:gdLst>
              <a:ahLst/>
              <a:cxnLst>
                <a:cxn ang="0">
                  <a:pos x="T0" y="T1"/>
                </a:cxn>
                <a:cxn ang="0">
                  <a:pos x="T2" y="T3"/>
                </a:cxn>
                <a:cxn ang="0">
                  <a:pos x="T4" y="T5"/>
                </a:cxn>
                <a:cxn ang="0">
                  <a:pos x="T6" y="T7"/>
                </a:cxn>
                <a:cxn ang="0">
                  <a:pos x="T8" y="T9"/>
                </a:cxn>
              </a:cxnLst>
              <a:rect l="0" t="0" r="r" b="b"/>
              <a:pathLst>
                <a:path w="167" h="97">
                  <a:moveTo>
                    <a:pt x="48" y="48"/>
                  </a:moveTo>
                  <a:lnTo>
                    <a:pt x="0" y="97"/>
                  </a:lnTo>
                  <a:lnTo>
                    <a:pt x="167" y="48"/>
                  </a:lnTo>
                  <a:lnTo>
                    <a:pt x="0" y="0"/>
                  </a:lnTo>
                  <a:lnTo>
                    <a:pt x="48" y="48"/>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3223" y="1447"/>
              <a:ext cx="28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3794" y="1442"/>
              <a:ext cx="2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1310" y="1295"/>
              <a:ext cx="80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000000"/>
                  </a:solidFill>
                  <a:effectLst/>
                  <a:latin typeface="Sans"/>
                </a:rPr>
                <a:t>I/O Link</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1"/>
            <p:cNvSpPr>
              <a:spLocks noChangeShapeType="1"/>
            </p:cNvSpPr>
            <p:nvPr/>
          </p:nvSpPr>
          <p:spPr bwMode="auto">
            <a:xfrm>
              <a:off x="4044" y="1555"/>
              <a:ext cx="570" cy="0"/>
            </a:xfrm>
            <a:prstGeom prst="line">
              <a:avLst/>
            </a:prstGeom>
            <a:noFill/>
            <a:ln w="11"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4447" y="1506"/>
              <a:ext cx="167" cy="97"/>
            </a:xfrm>
            <a:custGeom>
              <a:avLst/>
              <a:gdLst>
                <a:gd name="T0" fmla="*/ 48 w 167"/>
                <a:gd name="T1" fmla="*/ 49 h 97"/>
                <a:gd name="T2" fmla="*/ 0 w 167"/>
                <a:gd name="T3" fmla="*/ 97 h 97"/>
                <a:gd name="T4" fmla="*/ 167 w 167"/>
                <a:gd name="T5" fmla="*/ 49 h 97"/>
                <a:gd name="T6" fmla="*/ 0 w 167"/>
                <a:gd name="T7" fmla="*/ 0 h 97"/>
                <a:gd name="T8" fmla="*/ 48 w 167"/>
                <a:gd name="T9" fmla="*/ 49 h 97"/>
              </a:gdLst>
              <a:ahLst/>
              <a:cxnLst>
                <a:cxn ang="0">
                  <a:pos x="T0" y="T1"/>
                </a:cxn>
                <a:cxn ang="0">
                  <a:pos x="T2" y="T3"/>
                </a:cxn>
                <a:cxn ang="0">
                  <a:pos x="T4" y="T5"/>
                </a:cxn>
                <a:cxn ang="0">
                  <a:pos x="T6" y="T7"/>
                </a:cxn>
                <a:cxn ang="0">
                  <a:pos x="T8" y="T9"/>
                </a:cxn>
              </a:cxnLst>
              <a:rect l="0" t="0" r="r" b="b"/>
              <a:pathLst>
                <a:path w="167" h="97">
                  <a:moveTo>
                    <a:pt x="48" y="49"/>
                  </a:moveTo>
                  <a:lnTo>
                    <a:pt x="0" y="97"/>
                  </a:lnTo>
                  <a:lnTo>
                    <a:pt x="167" y="49"/>
                  </a:lnTo>
                  <a:lnTo>
                    <a:pt x="0" y="0"/>
                  </a:lnTo>
                  <a:lnTo>
                    <a:pt x="48" y="49"/>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3530" y="2015"/>
              <a:ext cx="225" cy="144"/>
            </a:xfrm>
            <a:custGeom>
              <a:avLst/>
              <a:gdLst>
                <a:gd name="T0" fmla="*/ 0 w 318"/>
                <a:gd name="T1" fmla="*/ 201 h 201"/>
                <a:gd name="T2" fmla="*/ 156 w 318"/>
                <a:gd name="T3" fmla="*/ 0 h 201"/>
                <a:gd name="T4" fmla="*/ 318 w 318"/>
                <a:gd name="T5" fmla="*/ 178 h 201"/>
              </a:gdLst>
              <a:ahLst/>
              <a:cxnLst>
                <a:cxn ang="0">
                  <a:pos x="T0" y="T1"/>
                </a:cxn>
                <a:cxn ang="0">
                  <a:pos x="T2" y="T3"/>
                </a:cxn>
                <a:cxn ang="0">
                  <a:pos x="T4" y="T5"/>
                </a:cxn>
              </a:cxnLst>
              <a:rect l="0" t="0" r="r" b="b"/>
              <a:pathLst>
                <a:path w="318" h="201">
                  <a:moveTo>
                    <a:pt x="0" y="201"/>
                  </a:moveTo>
                  <a:lnTo>
                    <a:pt x="156" y="0"/>
                  </a:lnTo>
                  <a:lnTo>
                    <a:pt x="318" y="178"/>
                  </a:lnTo>
                </a:path>
              </a:pathLst>
            </a:custGeom>
            <a:noFill/>
            <a:ln w="2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143" y="2160"/>
              <a:ext cx="1507" cy="361"/>
            </a:xfrm>
            <a:custGeom>
              <a:avLst/>
              <a:gdLst>
                <a:gd name="T0" fmla="*/ 0 w 2131"/>
                <a:gd name="T1" fmla="*/ 506 h 506"/>
                <a:gd name="T2" fmla="*/ 2131 w 2131"/>
                <a:gd name="T3" fmla="*/ 506 h 506"/>
                <a:gd name="T4" fmla="*/ 2131 w 2131"/>
                <a:gd name="T5" fmla="*/ 0 h 506"/>
              </a:gdLst>
              <a:ahLst/>
              <a:cxnLst>
                <a:cxn ang="0">
                  <a:pos x="T0" y="T1"/>
                </a:cxn>
                <a:cxn ang="0">
                  <a:pos x="T2" y="T3"/>
                </a:cxn>
                <a:cxn ang="0">
                  <a:pos x="T4" y="T5"/>
                </a:cxn>
              </a:cxnLst>
              <a:rect l="0" t="0" r="r" b="b"/>
              <a:pathLst>
                <a:path w="2131" h="506">
                  <a:moveTo>
                    <a:pt x="0" y="506"/>
                  </a:moveTo>
                  <a:lnTo>
                    <a:pt x="2131" y="506"/>
                  </a:lnTo>
                  <a:lnTo>
                    <a:pt x="2131" y="0"/>
                  </a:lnTo>
                </a:path>
              </a:pathLst>
            </a:custGeom>
            <a:noFill/>
            <a:ln w="2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3610" y="2140"/>
              <a:ext cx="80" cy="141"/>
            </a:xfrm>
            <a:custGeom>
              <a:avLst/>
              <a:gdLst>
                <a:gd name="T0" fmla="*/ 40 w 80"/>
                <a:gd name="T1" fmla="*/ 101 h 141"/>
                <a:gd name="T2" fmla="*/ 80 w 80"/>
                <a:gd name="T3" fmla="*/ 141 h 141"/>
                <a:gd name="T4" fmla="*/ 40 w 80"/>
                <a:gd name="T5" fmla="*/ 0 h 141"/>
                <a:gd name="T6" fmla="*/ 0 w 80"/>
                <a:gd name="T7" fmla="*/ 141 h 141"/>
                <a:gd name="T8" fmla="*/ 40 w 80"/>
                <a:gd name="T9" fmla="*/ 101 h 141"/>
              </a:gdLst>
              <a:ahLst/>
              <a:cxnLst>
                <a:cxn ang="0">
                  <a:pos x="T0" y="T1"/>
                </a:cxn>
                <a:cxn ang="0">
                  <a:pos x="T2" y="T3"/>
                </a:cxn>
                <a:cxn ang="0">
                  <a:pos x="T4" y="T5"/>
                </a:cxn>
                <a:cxn ang="0">
                  <a:pos x="T6" y="T7"/>
                </a:cxn>
                <a:cxn ang="0">
                  <a:pos x="T8" y="T9"/>
                </a:cxn>
              </a:cxnLst>
              <a:rect l="0" t="0" r="r" b="b"/>
              <a:pathLst>
                <a:path w="80" h="141">
                  <a:moveTo>
                    <a:pt x="40" y="101"/>
                  </a:moveTo>
                  <a:lnTo>
                    <a:pt x="80" y="141"/>
                  </a:lnTo>
                  <a:lnTo>
                    <a:pt x="40" y="0"/>
                  </a:lnTo>
                  <a:lnTo>
                    <a:pt x="0" y="141"/>
                  </a:lnTo>
                  <a:lnTo>
                    <a:pt x="40" y="101"/>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375" y="2261"/>
              <a:ext cx="348" cy="199"/>
            </a:xfrm>
            <a:custGeom>
              <a:avLst/>
              <a:gdLst>
                <a:gd name="T0" fmla="*/ 0 w 492"/>
                <a:gd name="T1" fmla="*/ 278 h 278"/>
                <a:gd name="T2" fmla="*/ 250 w 492"/>
                <a:gd name="T3" fmla="*/ 278 h 278"/>
                <a:gd name="T4" fmla="*/ 250 w 492"/>
                <a:gd name="T5" fmla="*/ 0 h 278"/>
                <a:gd name="T6" fmla="*/ 492 w 492"/>
                <a:gd name="T7" fmla="*/ 0 h 278"/>
                <a:gd name="T8" fmla="*/ 492 w 492"/>
                <a:gd name="T9" fmla="*/ 250 h 278"/>
              </a:gdLst>
              <a:ahLst/>
              <a:cxnLst>
                <a:cxn ang="0">
                  <a:pos x="T0" y="T1"/>
                </a:cxn>
                <a:cxn ang="0">
                  <a:pos x="T2" y="T3"/>
                </a:cxn>
                <a:cxn ang="0">
                  <a:pos x="T4" y="T5"/>
                </a:cxn>
                <a:cxn ang="0">
                  <a:pos x="T6" y="T7"/>
                </a:cxn>
                <a:cxn ang="0">
                  <a:pos x="T8" y="T9"/>
                </a:cxn>
              </a:cxnLst>
              <a:rect l="0" t="0" r="r" b="b"/>
              <a:pathLst>
                <a:path w="492" h="278">
                  <a:moveTo>
                    <a:pt x="0" y="278"/>
                  </a:moveTo>
                  <a:lnTo>
                    <a:pt x="250" y="278"/>
                  </a:lnTo>
                  <a:lnTo>
                    <a:pt x="250" y="0"/>
                  </a:lnTo>
                  <a:lnTo>
                    <a:pt x="492" y="0"/>
                  </a:lnTo>
                  <a:lnTo>
                    <a:pt x="492" y="25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699" y="2367"/>
              <a:ext cx="48" cy="85"/>
            </a:xfrm>
            <a:custGeom>
              <a:avLst/>
              <a:gdLst>
                <a:gd name="T0" fmla="*/ 24 w 48"/>
                <a:gd name="T1" fmla="*/ 24 h 85"/>
                <a:gd name="T2" fmla="*/ 0 w 48"/>
                <a:gd name="T3" fmla="*/ 0 h 85"/>
                <a:gd name="T4" fmla="*/ 24 w 48"/>
                <a:gd name="T5" fmla="*/ 85 h 85"/>
                <a:gd name="T6" fmla="*/ 48 w 48"/>
                <a:gd name="T7" fmla="*/ 0 h 85"/>
                <a:gd name="T8" fmla="*/ 24 w 48"/>
                <a:gd name="T9" fmla="*/ 24 h 85"/>
              </a:gdLst>
              <a:ahLst/>
              <a:cxnLst>
                <a:cxn ang="0">
                  <a:pos x="T0" y="T1"/>
                </a:cxn>
                <a:cxn ang="0">
                  <a:pos x="T2" y="T3"/>
                </a:cxn>
                <a:cxn ang="0">
                  <a:pos x="T4" y="T5"/>
                </a:cxn>
                <a:cxn ang="0">
                  <a:pos x="T6" y="T7"/>
                </a:cxn>
                <a:cxn ang="0">
                  <a:pos x="T8" y="T9"/>
                </a:cxn>
              </a:cxnLst>
              <a:rect l="0" t="0" r="r" b="b"/>
              <a:pathLst>
                <a:path w="48" h="85">
                  <a:moveTo>
                    <a:pt x="24" y="24"/>
                  </a:moveTo>
                  <a:lnTo>
                    <a:pt x="0" y="0"/>
                  </a:lnTo>
                  <a:lnTo>
                    <a:pt x="24" y="85"/>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188" y="1469"/>
              <a:ext cx="484" cy="147"/>
            </a:xfrm>
            <a:custGeom>
              <a:avLst/>
              <a:gdLst>
                <a:gd name="T0" fmla="*/ 104 w 685"/>
                <a:gd name="T1" fmla="*/ 0 h 206"/>
                <a:gd name="T2" fmla="*/ 581 w 685"/>
                <a:gd name="T3" fmla="*/ 0 h 206"/>
                <a:gd name="T4" fmla="*/ 685 w 685"/>
                <a:gd name="T5" fmla="*/ 103 h 206"/>
                <a:gd name="T6" fmla="*/ 581 w 685"/>
                <a:gd name="T7" fmla="*/ 206 h 206"/>
                <a:gd name="T8" fmla="*/ 104 w 685"/>
                <a:gd name="T9" fmla="*/ 206 h 206"/>
                <a:gd name="T10" fmla="*/ 0 w 685"/>
                <a:gd name="T11" fmla="*/ 103 h 206"/>
                <a:gd name="T12" fmla="*/ 104 w 685"/>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685" h="206">
                  <a:moveTo>
                    <a:pt x="104" y="0"/>
                  </a:moveTo>
                  <a:lnTo>
                    <a:pt x="581" y="0"/>
                  </a:lnTo>
                  <a:cubicBezTo>
                    <a:pt x="638" y="0"/>
                    <a:pt x="685" y="46"/>
                    <a:pt x="685" y="103"/>
                  </a:cubicBezTo>
                  <a:cubicBezTo>
                    <a:pt x="685" y="160"/>
                    <a:pt x="638" y="206"/>
                    <a:pt x="581" y="206"/>
                  </a:cubicBezTo>
                  <a:lnTo>
                    <a:pt x="104" y="206"/>
                  </a:lnTo>
                  <a:cubicBezTo>
                    <a:pt x="46" y="206"/>
                    <a:pt x="0" y="160"/>
                    <a:pt x="0" y="103"/>
                  </a:cubicBezTo>
                  <a:cubicBezTo>
                    <a:pt x="0" y="46"/>
                    <a:pt x="46" y="0"/>
                    <a:pt x="104" y="0"/>
                  </a:cubicBezTo>
                  <a:close/>
                </a:path>
              </a:pathLst>
            </a:custGeom>
            <a:solidFill>
              <a:srgbClr val="FFAAAA"/>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flipV="1">
              <a:off x="2285" y="1366"/>
              <a:ext cx="327" cy="305"/>
            </a:xfrm>
            <a:prstGeom prst="line">
              <a:avLst/>
            </a:prstGeom>
            <a:noFill/>
            <a:ln w="2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482" y="1351"/>
              <a:ext cx="146" cy="140"/>
            </a:xfrm>
            <a:custGeom>
              <a:avLst/>
              <a:gdLst>
                <a:gd name="T0" fmla="*/ 64 w 146"/>
                <a:gd name="T1" fmla="*/ 76 h 140"/>
                <a:gd name="T2" fmla="*/ 61 w 146"/>
                <a:gd name="T3" fmla="*/ 140 h 140"/>
                <a:gd name="T4" fmla="*/ 146 w 146"/>
                <a:gd name="T5" fmla="*/ 0 h 140"/>
                <a:gd name="T6" fmla="*/ 0 w 146"/>
                <a:gd name="T7" fmla="*/ 74 h 140"/>
                <a:gd name="T8" fmla="*/ 64 w 146"/>
                <a:gd name="T9" fmla="*/ 76 h 140"/>
              </a:gdLst>
              <a:ahLst/>
              <a:cxnLst>
                <a:cxn ang="0">
                  <a:pos x="T0" y="T1"/>
                </a:cxn>
                <a:cxn ang="0">
                  <a:pos x="T2" y="T3"/>
                </a:cxn>
                <a:cxn ang="0">
                  <a:pos x="T4" y="T5"/>
                </a:cxn>
                <a:cxn ang="0">
                  <a:pos x="T6" y="T7"/>
                </a:cxn>
                <a:cxn ang="0">
                  <a:pos x="T8" y="T9"/>
                </a:cxn>
              </a:cxnLst>
              <a:rect l="0" t="0" r="r" b="b"/>
              <a:pathLst>
                <a:path w="146" h="140">
                  <a:moveTo>
                    <a:pt x="64" y="76"/>
                  </a:moveTo>
                  <a:lnTo>
                    <a:pt x="61" y="140"/>
                  </a:lnTo>
                  <a:lnTo>
                    <a:pt x="146" y="0"/>
                  </a:lnTo>
                  <a:lnTo>
                    <a:pt x="0" y="74"/>
                  </a:lnTo>
                  <a:lnTo>
                    <a:pt x="64" y="76"/>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2145" y="1740"/>
              <a:ext cx="74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Tunable delay</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2264" y="1917"/>
              <a:ext cx="44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element</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Source </a:t>
            </a:r>
            <a:r>
              <a:rPr lang="fr-FR" dirty="0" err="1">
                <a:solidFill>
                  <a:schemeClr val="tx1"/>
                </a:solidFill>
              </a:rPr>
              <a:t>Synchronous</a:t>
            </a:r>
            <a:r>
              <a:rPr lang="fr-FR" dirty="0">
                <a:solidFill>
                  <a:schemeClr val="tx1"/>
                </a:solidFill>
              </a:rPr>
              <a:t> Bus</a:t>
            </a:r>
          </a:p>
        </p:txBody>
      </p:sp>
      <p:sp>
        <p:nvSpPr>
          <p:cNvPr id="3" name="Text Placeholder 2"/>
          <p:cNvSpPr txBox="1">
            <a:spLocks noGrp="1"/>
          </p:cNvSpPr>
          <p:nvPr>
            <p:ph type="body" idx="4294967295"/>
          </p:nvPr>
        </p:nvSpPr>
        <p:spPr>
          <a:xfrm>
            <a:off x="941388" y="4319588"/>
            <a:ext cx="7669212" cy="1779587"/>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en-US" sz="2800" dirty="0">
                <a:latin typeface="Calibri" panose="020F0502020204030204" pitchFamily="34" charset="0"/>
              </a:rPr>
              <a:t>Sender sends </a:t>
            </a:r>
            <a:r>
              <a:rPr lang="en-US" sz="2800" dirty="0">
                <a:solidFill>
                  <a:srgbClr val="DC2300"/>
                </a:solidFill>
                <a:latin typeface="Calibri" panose="020F0502020204030204" pitchFamily="34" charset="0"/>
              </a:rPr>
              <a:t>clock</a:t>
            </a:r>
            <a:r>
              <a:rPr lang="en-US" sz="2800" dirty="0">
                <a:latin typeface="Calibri" panose="020F0502020204030204" pitchFamily="34" charset="0"/>
              </a:rPr>
              <a:t> along with the </a:t>
            </a:r>
            <a:r>
              <a:rPr lang="en-US" sz="2800" dirty="0">
                <a:solidFill>
                  <a:srgbClr val="00AE00"/>
                </a:solidFill>
                <a:latin typeface="Calibri" panose="020F0502020204030204" pitchFamily="34" charset="0"/>
              </a:rPr>
              <a:t>signal</a:t>
            </a:r>
          </a:p>
          <a:p>
            <a:pPr marL="574675" lvl="0" indent="-463550">
              <a:buSzPct val="100000"/>
              <a:buFont typeface="Symbol" panose="05050102010706020507" pitchFamily="18" charset="2"/>
              <a:buChar char="*"/>
            </a:pPr>
            <a:r>
              <a:rPr lang="en-US" sz="2800" dirty="0">
                <a:latin typeface="Calibri" panose="020F0502020204030204" pitchFamily="34" charset="0"/>
              </a:rPr>
              <a:t>Clock data in with the sender's clock (</a:t>
            </a:r>
            <a:r>
              <a:rPr lang="en-US" sz="2800" dirty="0" err="1">
                <a:latin typeface="Calibri" panose="020F0502020204030204" pitchFamily="34" charset="0"/>
              </a:rPr>
              <a:t>xclk</a:t>
            </a:r>
            <a:r>
              <a:rPr lang="en-US" sz="2800" dirty="0">
                <a:latin typeface="Calibri" panose="020F0502020204030204" pitchFamily="34" charset="0"/>
              </a:rPr>
              <a:t>)</a:t>
            </a:r>
          </a:p>
          <a:p>
            <a:pPr marL="574675" lvl="0" indent="-463550">
              <a:buSzPct val="100000"/>
              <a:buFont typeface="Symbol" panose="05050102010706020507" pitchFamily="18" charset="2"/>
              <a:buChar char="*"/>
            </a:pPr>
            <a:r>
              <a:rPr lang="en-US" sz="2800" dirty="0">
                <a:latin typeface="Calibri" panose="020F0502020204030204" pitchFamily="34" charset="0"/>
              </a:rPr>
              <a:t>Transfer the </a:t>
            </a:r>
            <a:r>
              <a:rPr lang="en-US" sz="2800" dirty="0">
                <a:solidFill>
                  <a:srgbClr val="00AE00"/>
                </a:solidFill>
                <a:latin typeface="Calibri" panose="020F0502020204030204" pitchFamily="34" charset="0"/>
              </a:rPr>
              <a:t>data</a:t>
            </a:r>
            <a:r>
              <a:rPr lang="en-US" sz="2800" dirty="0">
                <a:latin typeface="Calibri" panose="020F0502020204030204" pitchFamily="34" charset="0"/>
              </a:rPr>
              <a:t> to the receiver's clock domain using a </a:t>
            </a:r>
            <a:r>
              <a:rPr lang="en-US" sz="2800" dirty="0">
                <a:solidFill>
                  <a:srgbClr val="2323DC"/>
                </a:solidFill>
                <a:latin typeface="Calibri" panose="020F0502020204030204" pitchFamily="34" charset="0"/>
              </a:rPr>
              <a:t>tunable delay element</a:t>
            </a:r>
          </a:p>
        </p:txBody>
      </p:sp>
      <p:grpSp>
        <p:nvGrpSpPr>
          <p:cNvPr id="8" name="Group 4"/>
          <p:cNvGrpSpPr>
            <a:grpSpLocks noChangeAspect="1"/>
          </p:cNvGrpSpPr>
          <p:nvPr/>
        </p:nvGrpSpPr>
        <p:grpSpPr bwMode="auto">
          <a:xfrm>
            <a:off x="2476500" y="1524000"/>
            <a:ext cx="4881563" cy="2486025"/>
            <a:chOff x="1560" y="960"/>
            <a:chExt cx="3075" cy="1566"/>
          </a:xfrm>
        </p:grpSpPr>
        <p:sp>
          <p:nvSpPr>
            <p:cNvPr id="9" name="AutoShape 3"/>
            <p:cNvSpPr>
              <a:spLocks noChangeAspect="1" noChangeArrowheads="1" noTextEdit="1"/>
            </p:cNvSpPr>
            <p:nvPr/>
          </p:nvSpPr>
          <p:spPr bwMode="auto">
            <a:xfrm>
              <a:off x="1560" y="960"/>
              <a:ext cx="3024" cy="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770" y="1049"/>
              <a:ext cx="471" cy="442"/>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1663" y="1176"/>
              <a:ext cx="1093" cy="0"/>
            </a:xfrm>
            <a:prstGeom prst="line">
              <a:avLst/>
            </a:prstGeom>
            <a:noFill/>
            <a:ln w="6"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2662" y="1148"/>
              <a:ext cx="94" cy="55"/>
            </a:xfrm>
            <a:custGeom>
              <a:avLst/>
              <a:gdLst>
                <a:gd name="T0" fmla="*/ 27 w 94"/>
                <a:gd name="T1" fmla="*/ 28 h 55"/>
                <a:gd name="T2" fmla="*/ 0 w 94"/>
                <a:gd name="T3" fmla="*/ 55 h 55"/>
                <a:gd name="T4" fmla="*/ 94 w 94"/>
                <a:gd name="T5" fmla="*/ 28 h 55"/>
                <a:gd name="T6" fmla="*/ 0 w 94"/>
                <a:gd name="T7" fmla="*/ 0 h 55"/>
                <a:gd name="T8" fmla="*/ 27 w 94"/>
                <a:gd name="T9" fmla="*/ 28 h 55"/>
              </a:gdLst>
              <a:ahLst/>
              <a:cxnLst>
                <a:cxn ang="0">
                  <a:pos x="T0" y="T1"/>
                </a:cxn>
                <a:cxn ang="0">
                  <a:pos x="T2" y="T3"/>
                </a:cxn>
                <a:cxn ang="0">
                  <a:pos x="T4" y="T5"/>
                </a:cxn>
                <a:cxn ang="0">
                  <a:pos x="T6" y="T7"/>
                </a:cxn>
                <a:cxn ang="0">
                  <a:pos x="T8" y="T9"/>
                </a:cxn>
              </a:cxnLst>
              <a:rect l="0" t="0" r="r" b="b"/>
              <a:pathLst>
                <a:path w="94" h="55">
                  <a:moveTo>
                    <a:pt x="27" y="28"/>
                  </a:moveTo>
                  <a:lnTo>
                    <a:pt x="0" y="55"/>
                  </a:lnTo>
                  <a:lnTo>
                    <a:pt x="94" y="28"/>
                  </a:lnTo>
                  <a:lnTo>
                    <a:pt x="0" y="0"/>
                  </a:lnTo>
                  <a:lnTo>
                    <a:pt x="27" y="2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785" y="1100"/>
              <a:ext cx="1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3106" y="1098"/>
              <a:ext cx="1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1707" y="1046"/>
              <a:ext cx="37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I/O link</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1"/>
            <p:cNvSpPr>
              <a:spLocks noChangeShapeType="1"/>
            </p:cNvSpPr>
            <p:nvPr/>
          </p:nvSpPr>
          <p:spPr bwMode="auto">
            <a:xfrm>
              <a:off x="3345" y="1177"/>
              <a:ext cx="0" cy="879"/>
            </a:xfrm>
            <a:prstGeom prst="line">
              <a:avLst/>
            </a:prstGeom>
            <a:noFill/>
            <a:ln w="6"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3243" y="1180"/>
              <a:ext cx="292" cy="0"/>
            </a:xfrm>
            <a:prstGeom prst="line">
              <a:avLst/>
            </a:prstGeom>
            <a:noFill/>
            <a:ln w="6"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3455" y="1157"/>
              <a:ext cx="80" cy="45"/>
            </a:xfrm>
            <a:custGeom>
              <a:avLst/>
              <a:gdLst>
                <a:gd name="T0" fmla="*/ 23 w 80"/>
                <a:gd name="T1" fmla="*/ 23 h 45"/>
                <a:gd name="T2" fmla="*/ 0 w 80"/>
                <a:gd name="T3" fmla="*/ 45 h 45"/>
                <a:gd name="T4" fmla="*/ 80 w 80"/>
                <a:gd name="T5" fmla="*/ 23 h 45"/>
                <a:gd name="T6" fmla="*/ 0 w 80"/>
                <a:gd name="T7" fmla="*/ 0 h 45"/>
                <a:gd name="T8" fmla="*/ 23 w 80"/>
                <a:gd name="T9" fmla="*/ 23 h 45"/>
              </a:gdLst>
              <a:ahLst/>
              <a:cxnLst>
                <a:cxn ang="0">
                  <a:pos x="T0" y="T1"/>
                </a:cxn>
                <a:cxn ang="0">
                  <a:pos x="T2" y="T3"/>
                </a:cxn>
                <a:cxn ang="0">
                  <a:pos x="T4" y="T5"/>
                </a:cxn>
                <a:cxn ang="0">
                  <a:pos x="T6" y="T7"/>
                </a:cxn>
                <a:cxn ang="0">
                  <a:pos x="T8" y="T9"/>
                </a:cxn>
              </a:cxnLst>
              <a:rect l="0" t="0" r="r" b="b"/>
              <a:pathLst>
                <a:path w="80" h="45">
                  <a:moveTo>
                    <a:pt x="23" y="23"/>
                  </a:moveTo>
                  <a:lnTo>
                    <a:pt x="0" y="45"/>
                  </a:lnTo>
                  <a:lnTo>
                    <a:pt x="80" y="23"/>
                  </a:lnTo>
                  <a:lnTo>
                    <a:pt x="0"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957" y="1417"/>
              <a:ext cx="127" cy="80"/>
            </a:xfrm>
            <a:custGeom>
              <a:avLst/>
              <a:gdLst>
                <a:gd name="T0" fmla="*/ 0 w 319"/>
                <a:gd name="T1" fmla="*/ 201 h 201"/>
                <a:gd name="T2" fmla="*/ 157 w 319"/>
                <a:gd name="T3" fmla="*/ 0 h 201"/>
                <a:gd name="T4" fmla="*/ 319 w 319"/>
                <a:gd name="T5" fmla="*/ 179 h 201"/>
              </a:gdLst>
              <a:ahLst/>
              <a:cxnLst>
                <a:cxn ang="0">
                  <a:pos x="T0" y="T1"/>
                </a:cxn>
                <a:cxn ang="0">
                  <a:pos x="T2" y="T3"/>
                </a:cxn>
                <a:cxn ang="0">
                  <a:pos x="T4" y="T5"/>
                </a:cxn>
              </a:cxnLst>
              <a:rect l="0" t="0" r="r" b="b"/>
              <a:pathLst>
                <a:path w="319" h="201">
                  <a:moveTo>
                    <a:pt x="0" y="201"/>
                  </a:moveTo>
                  <a:lnTo>
                    <a:pt x="157" y="0"/>
                  </a:lnTo>
                  <a:lnTo>
                    <a:pt x="319" y="179"/>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3305" y="1623"/>
              <a:ext cx="82" cy="273"/>
            </a:xfrm>
            <a:custGeom>
              <a:avLst/>
              <a:gdLst>
                <a:gd name="T0" fmla="*/ 207 w 207"/>
                <a:gd name="T1" fmla="*/ 103 h 684"/>
                <a:gd name="T2" fmla="*/ 207 w 207"/>
                <a:gd name="T3" fmla="*/ 580 h 684"/>
                <a:gd name="T4" fmla="*/ 104 w 207"/>
                <a:gd name="T5" fmla="*/ 684 h 684"/>
                <a:gd name="T6" fmla="*/ 0 w 207"/>
                <a:gd name="T7" fmla="*/ 580 h 684"/>
                <a:gd name="T8" fmla="*/ 0 w 207"/>
                <a:gd name="T9" fmla="*/ 103 h 684"/>
                <a:gd name="T10" fmla="*/ 104 w 207"/>
                <a:gd name="T11" fmla="*/ 0 h 684"/>
                <a:gd name="T12" fmla="*/ 207 w 207"/>
                <a:gd name="T13" fmla="*/ 103 h 684"/>
              </a:gdLst>
              <a:ahLst/>
              <a:cxnLst>
                <a:cxn ang="0">
                  <a:pos x="T0" y="T1"/>
                </a:cxn>
                <a:cxn ang="0">
                  <a:pos x="T2" y="T3"/>
                </a:cxn>
                <a:cxn ang="0">
                  <a:pos x="T4" y="T5"/>
                </a:cxn>
                <a:cxn ang="0">
                  <a:pos x="T6" y="T7"/>
                </a:cxn>
                <a:cxn ang="0">
                  <a:pos x="T8" y="T9"/>
                </a:cxn>
                <a:cxn ang="0">
                  <a:pos x="T10" y="T11"/>
                </a:cxn>
                <a:cxn ang="0">
                  <a:pos x="T12" y="T13"/>
                </a:cxn>
              </a:cxnLst>
              <a:rect l="0" t="0" r="r" b="b"/>
              <a:pathLst>
                <a:path w="207" h="684">
                  <a:moveTo>
                    <a:pt x="207" y="103"/>
                  </a:moveTo>
                  <a:lnTo>
                    <a:pt x="207" y="580"/>
                  </a:lnTo>
                  <a:cubicBezTo>
                    <a:pt x="207" y="638"/>
                    <a:pt x="161" y="684"/>
                    <a:pt x="104" y="684"/>
                  </a:cubicBezTo>
                  <a:cubicBezTo>
                    <a:pt x="47" y="684"/>
                    <a:pt x="0" y="638"/>
                    <a:pt x="0" y="580"/>
                  </a:cubicBezTo>
                  <a:lnTo>
                    <a:pt x="0" y="103"/>
                  </a:lnTo>
                  <a:cubicBezTo>
                    <a:pt x="0" y="46"/>
                    <a:pt x="47" y="0"/>
                    <a:pt x="104" y="0"/>
                  </a:cubicBezTo>
                  <a:cubicBezTo>
                    <a:pt x="161" y="0"/>
                    <a:pt x="207" y="46"/>
                    <a:pt x="207" y="103"/>
                  </a:cubicBezTo>
                  <a:close/>
                </a:path>
              </a:pathLst>
            </a:custGeom>
            <a:solidFill>
              <a:srgbClr val="FFAA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3274" y="1678"/>
              <a:ext cx="170" cy="184"/>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3374" y="1789"/>
              <a:ext cx="78" cy="82"/>
            </a:xfrm>
            <a:custGeom>
              <a:avLst/>
              <a:gdLst>
                <a:gd name="T0" fmla="*/ 36 w 78"/>
                <a:gd name="T1" fmla="*/ 36 h 82"/>
                <a:gd name="T2" fmla="*/ 0 w 78"/>
                <a:gd name="T3" fmla="*/ 35 h 82"/>
                <a:gd name="T4" fmla="*/ 78 w 78"/>
                <a:gd name="T5" fmla="*/ 82 h 82"/>
                <a:gd name="T6" fmla="*/ 37 w 78"/>
                <a:gd name="T7" fmla="*/ 0 h 82"/>
                <a:gd name="T8" fmla="*/ 36 w 78"/>
                <a:gd name="T9" fmla="*/ 36 h 82"/>
              </a:gdLst>
              <a:ahLst/>
              <a:cxnLst>
                <a:cxn ang="0">
                  <a:pos x="T0" y="T1"/>
                </a:cxn>
                <a:cxn ang="0">
                  <a:pos x="T2" y="T3"/>
                </a:cxn>
                <a:cxn ang="0">
                  <a:pos x="T4" y="T5"/>
                </a:cxn>
                <a:cxn ang="0">
                  <a:pos x="T6" y="T7"/>
                </a:cxn>
                <a:cxn ang="0">
                  <a:pos x="T8" y="T9"/>
                </a:cxn>
              </a:cxnLst>
              <a:rect l="0" t="0" r="r" b="b"/>
              <a:pathLst>
                <a:path w="78" h="82">
                  <a:moveTo>
                    <a:pt x="36" y="36"/>
                  </a:moveTo>
                  <a:lnTo>
                    <a:pt x="0" y="35"/>
                  </a:lnTo>
                  <a:lnTo>
                    <a:pt x="78" y="82"/>
                  </a:lnTo>
                  <a:lnTo>
                    <a:pt x="37" y="0"/>
                  </a:lnTo>
                  <a:lnTo>
                    <a:pt x="36" y="3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3452" y="1647"/>
              <a:ext cx="433"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Tunable delay</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3519" y="1746"/>
              <a:ext cx="25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element</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2469" y="1669"/>
              <a:ext cx="522" cy="184"/>
            </a:xfrm>
            <a:prstGeom prst="rect">
              <a:avLst/>
            </a:prstGeom>
            <a:solidFill>
              <a:srgbClr val="F4E3D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1891" y="1618"/>
              <a:ext cx="125" cy="2"/>
            </a:xfrm>
            <a:custGeom>
              <a:avLst/>
              <a:gdLst>
                <a:gd name="T0" fmla="*/ 0 w 314"/>
                <a:gd name="T1" fmla="*/ 0 h 7"/>
                <a:gd name="T2" fmla="*/ 314 w 314"/>
                <a:gd name="T3" fmla="*/ 0 h 7"/>
                <a:gd name="T4" fmla="*/ 314 w 314"/>
                <a:gd name="T5" fmla="*/ 7 h 7"/>
              </a:gdLst>
              <a:ahLst/>
              <a:cxnLst>
                <a:cxn ang="0">
                  <a:pos x="T0" y="T1"/>
                </a:cxn>
                <a:cxn ang="0">
                  <a:pos x="T2" y="T3"/>
                </a:cxn>
                <a:cxn ang="0">
                  <a:pos x="T4" y="T5"/>
                </a:cxn>
              </a:cxnLst>
              <a:rect l="0" t="0" r="r" b="b"/>
              <a:pathLst>
                <a:path w="314" h="7">
                  <a:moveTo>
                    <a:pt x="0" y="0"/>
                  </a:moveTo>
                  <a:lnTo>
                    <a:pt x="314" y="0"/>
                  </a:lnTo>
                  <a:lnTo>
                    <a:pt x="314" y="7"/>
                  </a:lnTo>
                </a:path>
              </a:pathLst>
            </a:custGeom>
            <a:noFill/>
            <a:ln w="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477" y="1722"/>
              <a:ext cx="54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Delay calculator</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Freeform 23"/>
            <p:cNvSpPr>
              <a:spLocks/>
            </p:cNvSpPr>
            <p:nvPr/>
          </p:nvSpPr>
          <p:spPr bwMode="auto">
            <a:xfrm>
              <a:off x="1659" y="1273"/>
              <a:ext cx="1363" cy="302"/>
            </a:xfrm>
            <a:custGeom>
              <a:avLst/>
              <a:gdLst>
                <a:gd name="T0" fmla="*/ 0 w 3429"/>
                <a:gd name="T1" fmla="*/ 0 h 756"/>
                <a:gd name="T2" fmla="*/ 1946 w 3429"/>
                <a:gd name="T3" fmla="*/ 0 h 756"/>
                <a:gd name="T4" fmla="*/ 1946 w 3429"/>
                <a:gd name="T5" fmla="*/ 756 h 756"/>
                <a:gd name="T6" fmla="*/ 3429 w 3429"/>
                <a:gd name="T7" fmla="*/ 756 h 756"/>
                <a:gd name="T8" fmla="*/ 3429 w 3429"/>
                <a:gd name="T9" fmla="*/ 556 h 756"/>
              </a:gdLst>
              <a:ahLst/>
              <a:cxnLst>
                <a:cxn ang="0">
                  <a:pos x="T0" y="T1"/>
                </a:cxn>
                <a:cxn ang="0">
                  <a:pos x="T2" y="T3"/>
                </a:cxn>
                <a:cxn ang="0">
                  <a:pos x="T4" y="T5"/>
                </a:cxn>
                <a:cxn ang="0">
                  <a:pos x="T6" y="T7"/>
                </a:cxn>
                <a:cxn ang="0">
                  <a:pos x="T8" y="T9"/>
                </a:cxn>
              </a:cxnLst>
              <a:rect l="0" t="0" r="r" b="b"/>
              <a:pathLst>
                <a:path w="3429" h="756">
                  <a:moveTo>
                    <a:pt x="0" y="0"/>
                  </a:moveTo>
                  <a:lnTo>
                    <a:pt x="1946" y="0"/>
                  </a:lnTo>
                  <a:lnTo>
                    <a:pt x="1946" y="756"/>
                  </a:lnTo>
                  <a:lnTo>
                    <a:pt x="3429" y="756"/>
                  </a:lnTo>
                  <a:lnTo>
                    <a:pt x="3429" y="556"/>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3008" y="1489"/>
              <a:ext cx="27" cy="46"/>
            </a:xfrm>
            <a:custGeom>
              <a:avLst/>
              <a:gdLst>
                <a:gd name="T0" fmla="*/ 14 w 27"/>
                <a:gd name="T1" fmla="*/ 33 h 46"/>
                <a:gd name="T2" fmla="*/ 27 w 27"/>
                <a:gd name="T3" fmla="*/ 46 h 46"/>
                <a:gd name="T4" fmla="*/ 14 w 27"/>
                <a:gd name="T5" fmla="*/ 0 h 46"/>
                <a:gd name="T6" fmla="*/ 0 w 27"/>
                <a:gd name="T7" fmla="*/ 46 h 46"/>
                <a:gd name="T8" fmla="*/ 14 w 27"/>
                <a:gd name="T9" fmla="*/ 33 h 46"/>
              </a:gdLst>
              <a:ahLst/>
              <a:cxnLst>
                <a:cxn ang="0">
                  <a:pos x="T0" y="T1"/>
                </a:cxn>
                <a:cxn ang="0">
                  <a:pos x="T2" y="T3"/>
                </a:cxn>
                <a:cxn ang="0">
                  <a:pos x="T4" y="T5"/>
                </a:cxn>
                <a:cxn ang="0">
                  <a:pos x="T6" y="T7"/>
                </a:cxn>
                <a:cxn ang="0">
                  <a:pos x="T8" y="T9"/>
                </a:cxn>
              </a:cxnLst>
              <a:rect l="0" t="0" r="r" b="b"/>
              <a:pathLst>
                <a:path w="27" h="46">
                  <a:moveTo>
                    <a:pt x="14" y="33"/>
                  </a:moveTo>
                  <a:lnTo>
                    <a:pt x="27" y="46"/>
                  </a:lnTo>
                  <a:lnTo>
                    <a:pt x="14" y="0"/>
                  </a:lnTo>
                  <a:lnTo>
                    <a:pt x="0" y="46"/>
                  </a:lnTo>
                  <a:lnTo>
                    <a:pt x="14" y="3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1689" y="1284"/>
              <a:ext cx="22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xclk</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6"/>
            <p:cNvSpPr>
              <a:spLocks noChangeShapeType="1"/>
            </p:cNvSpPr>
            <p:nvPr/>
          </p:nvSpPr>
          <p:spPr bwMode="auto">
            <a:xfrm>
              <a:off x="2704" y="1575"/>
              <a:ext cx="0" cy="94"/>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691" y="1629"/>
              <a:ext cx="27" cy="47"/>
            </a:xfrm>
            <a:custGeom>
              <a:avLst/>
              <a:gdLst>
                <a:gd name="T0" fmla="*/ 13 w 27"/>
                <a:gd name="T1" fmla="*/ 14 h 47"/>
                <a:gd name="T2" fmla="*/ 0 w 27"/>
                <a:gd name="T3" fmla="*/ 0 h 47"/>
                <a:gd name="T4" fmla="*/ 13 w 27"/>
                <a:gd name="T5" fmla="*/ 47 h 47"/>
                <a:gd name="T6" fmla="*/ 27 w 27"/>
                <a:gd name="T7" fmla="*/ 0 h 47"/>
                <a:gd name="T8" fmla="*/ 13 w 27"/>
                <a:gd name="T9" fmla="*/ 14 h 47"/>
              </a:gdLst>
              <a:ahLst/>
              <a:cxnLst>
                <a:cxn ang="0">
                  <a:pos x="T0" y="T1"/>
                </a:cxn>
                <a:cxn ang="0">
                  <a:pos x="T2" y="T3"/>
                </a:cxn>
                <a:cxn ang="0">
                  <a:pos x="T4" y="T5"/>
                </a:cxn>
                <a:cxn ang="0">
                  <a:pos x="T6" y="T7"/>
                </a:cxn>
                <a:cxn ang="0">
                  <a:pos x="T8" y="T9"/>
                </a:cxn>
              </a:cxnLst>
              <a:rect l="0" t="0" r="r" b="b"/>
              <a:pathLst>
                <a:path w="27" h="47">
                  <a:moveTo>
                    <a:pt x="13" y="14"/>
                  </a:moveTo>
                  <a:lnTo>
                    <a:pt x="0" y="0"/>
                  </a:lnTo>
                  <a:lnTo>
                    <a:pt x="13" y="47"/>
                  </a:lnTo>
                  <a:lnTo>
                    <a:pt x="27" y="0"/>
                  </a:lnTo>
                  <a:lnTo>
                    <a:pt x="13"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2691" y="1561"/>
              <a:ext cx="28" cy="29"/>
            </a:xfrm>
            <a:custGeom>
              <a:avLst/>
              <a:gdLst>
                <a:gd name="T0" fmla="*/ 70 w 70"/>
                <a:gd name="T1" fmla="*/ 36 h 72"/>
                <a:gd name="T2" fmla="*/ 35 w 70"/>
                <a:gd name="T3" fmla="*/ 72 h 72"/>
                <a:gd name="T4" fmla="*/ 0 w 70"/>
                <a:gd name="T5" fmla="*/ 36 h 72"/>
                <a:gd name="T6" fmla="*/ 35 w 70"/>
                <a:gd name="T7" fmla="*/ 0 h 72"/>
                <a:gd name="T8" fmla="*/ 70 w 70"/>
                <a:gd name="T9" fmla="*/ 35 h 72"/>
              </a:gdLst>
              <a:ahLst/>
              <a:cxnLst>
                <a:cxn ang="0">
                  <a:pos x="T0" y="T1"/>
                </a:cxn>
                <a:cxn ang="0">
                  <a:pos x="T2" y="T3"/>
                </a:cxn>
                <a:cxn ang="0">
                  <a:pos x="T4" y="T5"/>
                </a:cxn>
                <a:cxn ang="0">
                  <a:pos x="T6" y="T7"/>
                </a:cxn>
                <a:cxn ang="0">
                  <a:pos x="T8" y="T9"/>
                </a:cxn>
              </a:cxnLst>
              <a:rect l="0" t="0" r="r" b="b"/>
              <a:pathLst>
                <a:path w="70" h="72">
                  <a:moveTo>
                    <a:pt x="70" y="36"/>
                  </a:moveTo>
                  <a:cubicBezTo>
                    <a:pt x="70" y="56"/>
                    <a:pt x="54" y="72"/>
                    <a:pt x="35" y="72"/>
                  </a:cubicBezTo>
                  <a:cubicBezTo>
                    <a:pt x="15" y="72"/>
                    <a:pt x="0" y="56"/>
                    <a:pt x="0" y="36"/>
                  </a:cubicBezTo>
                  <a:cubicBezTo>
                    <a:pt x="0" y="16"/>
                    <a:pt x="15" y="0"/>
                    <a:pt x="35" y="0"/>
                  </a:cubicBezTo>
                  <a:cubicBezTo>
                    <a:pt x="54" y="0"/>
                    <a:pt x="69" y="15"/>
                    <a:pt x="70" y="35"/>
                  </a:cubicBezTo>
                </a:path>
              </a:pathLst>
            </a:custGeom>
            <a:solidFill>
              <a:srgbClr val="00008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2696" y="1558"/>
              <a:ext cx="28" cy="28"/>
            </a:xfrm>
            <a:custGeom>
              <a:avLst/>
              <a:gdLst>
                <a:gd name="T0" fmla="*/ 71 w 71"/>
                <a:gd name="T1" fmla="*/ 36 h 71"/>
                <a:gd name="T2" fmla="*/ 36 w 71"/>
                <a:gd name="T3" fmla="*/ 71 h 71"/>
                <a:gd name="T4" fmla="*/ 0 w 71"/>
                <a:gd name="T5" fmla="*/ 36 h 71"/>
                <a:gd name="T6" fmla="*/ 36 w 71"/>
                <a:gd name="T7" fmla="*/ 0 h 71"/>
                <a:gd name="T8" fmla="*/ 71 w 71"/>
                <a:gd name="T9" fmla="*/ 34 h 71"/>
              </a:gdLst>
              <a:ahLst/>
              <a:cxnLst>
                <a:cxn ang="0">
                  <a:pos x="T0" y="T1"/>
                </a:cxn>
                <a:cxn ang="0">
                  <a:pos x="T2" y="T3"/>
                </a:cxn>
                <a:cxn ang="0">
                  <a:pos x="T4" y="T5"/>
                </a:cxn>
                <a:cxn ang="0">
                  <a:pos x="T6" y="T7"/>
                </a:cxn>
                <a:cxn ang="0">
                  <a:pos x="T8" y="T9"/>
                </a:cxn>
              </a:cxnLst>
              <a:rect l="0" t="0" r="r" b="b"/>
              <a:pathLst>
                <a:path w="71" h="71">
                  <a:moveTo>
                    <a:pt x="71" y="36"/>
                  </a:moveTo>
                  <a:cubicBezTo>
                    <a:pt x="71" y="55"/>
                    <a:pt x="55" y="71"/>
                    <a:pt x="36" y="71"/>
                  </a:cubicBezTo>
                  <a:cubicBezTo>
                    <a:pt x="16" y="71"/>
                    <a:pt x="0" y="55"/>
                    <a:pt x="0" y="36"/>
                  </a:cubicBezTo>
                  <a:cubicBezTo>
                    <a:pt x="0" y="16"/>
                    <a:pt x="16" y="0"/>
                    <a:pt x="36" y="0"/>
                  </a:cubicBezTo>
                  <a:cubicBezTo>
                    <a:pt x="55" y="0"/>
                    <a:pt x="70" y="15"/>
                    <a:pt x="71" y="34"/>
                  </a:cubicBezTo>
                </a:path>
              </a:pathLst>
            </a:custGeom>
            <a:solidFill>
              <a:srgbClr val="00008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3328" y="1170"/>
              <a:ext cx="28" cy="28"/>
            </a:xfrm>
            <a:custGeom>
              <a:avLst/>
              <a:gdLst>
                <a:gd name="T0" fmla="*/ 70 w 70"/>
                <a:gd name="T1" fmla="*/ 36 h 72"/>
                <a:gd name="T2" fmla="*/ 35 w 70"/>
                <a:gd name="T3" fmla="*/ 72 h 72"/>
                <a:gd name="T4" fmla="*/ 0 w 70"/>
                <a:gd name="T5" fmla="*/ 36 h 72"/>
                <a:gd name="T6" fmla="*/ 35 w 70"/>
                <a:gd name="T7" fmla="*/ 0 h 72"/>
                <a:gd name="T8" fmla="*/ 70 w 70"/>
                <a:gd name="T9" fmla="*/ 35 h 72"/>
              </a:gdLst>
              <a:ahLst/>
              <a:cxnLst>
                <a:cxn ang="0">
                  <a:pos x="T0" y="T1"/>
                </a:cxn>
                <a:cxn ang="0">
                  <a:pos x="T2" y="T3"/>
                </a:cxn>
                <a:cxn ang="0">
                  <a:pos x="T4" y="T5"/>
                </a:cxn>
                <a:cxn ang="0">
                  <a:pos x="T6" y="T7"/>
                </a:cxn>
                <a:cxn ang="0">
                  <a:pos x="T8" y="T9"/>
                </a:cxn>
              </a:cxnLst>
              <a:rect l="0" t="0" r="r" b="b"/>
              <a:pathLst>
                <a:path w="70" h="72">
                  <a:moveTo>
                    <a:pt x="70" y="36"/>
                  </a:moveTo>
                  <a:cubicBezTo>
                    <a:pt x="70" y="56"/>
                    <a:pt x="55" y="72"/>
                    <a:pt x="35" y="72"/>
                  </a:cubicBezTo>
                  <a:cubicBezTo>
                    <a:pt x="16" y="72"/>
                    <a:pt x="0" y="56"/>
                    <a:pt x="0" y="36"/>
                  </a:cubicBezTo>
                  <a:cubicBezTo>
                    <a:pt x="0" y="16"/>
                    <a:pt x="16" y="0"/>
                    <a:pt x="35" y="0"/>
                  </a:cubicBezTo>
                  <a:cubicBezTo>
                    <a:pt x="54" y="0"/>
                    <a:pt x="70" y="15"/>
                    <a:pt x="70" y="35"/>
                  </a:cubicBezTo>
                </a:path>
              </a:pathLst>
            </a:custGeom>
            <a:solidFill>
              <a:srgbClr val="00008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3334" y="1167"/>
              <a:ext cx="27" cy="28"/>
            </a:xfrm>
            <a:custGeom>
              <a:avLst/>
              <a:gdLst>
                <a:gd name="T0" fmla="*/ 70 w 70"/>
                <a:gd name="T1" fmla="*/ 36 h 71"/>
                <a:gd name="T2" fmla="*/ 35 w 70"/>
                <a:gd name="T3" fmla="*/ 71 h 71"/>
                <a:gd name="T4" fmla="*/ 0 w 70"/>
                <a:gd name="T5" fmla="*/ 36 h 71"/>
                <a:gd name="T6" fmla="*/ 35 w 70"/>
                <a:gd name="T7" fmla="*/ 0 h 71"/>
                <a:gd name="T8" fmla="*/ 70 w 70"/>
                <a:gd name="T9" fmla="*/ 34 h 71"/>
              </a:gdLst>
              <a:ahLst/>
              <a:cxnLst>
                <a:cxn ang="0">
                  <a:pos x="T0" y="T1"/>
                </a:cxn>
                <a:cxn ang="0">
                  <a:pos x="T2" y="T3"/>
                </a:cxn>
                <a:cxn ang="0">
                  <a:pos x="T4" y="T5"/>
                </a:cxn>
                <a:cxn ang="0">
                  <a:pos x="T6" y="T7"/>
                </a:cxn>
                <a:cxn ang="0">
                  <a:pos x="T8" y="T9"/>
                </a:cxn>
              </a:cxnLst>
              <a:rect l="0" t="0" r="r" b="b"/>
              <a:pathLst>
                <a:path w="70" h="71">
                  <a:moveTo>
                    <a:pt x="70" y="36"/>
                  </a:moveTo>
                  <a:cubicBezTo>
                    <a:pt x="70" y="55"/>
                    <a:pt x="54" y="71"/>
                    <a:pt x="35" y="71"/>
                  </a:cubicBezTo>
                  <a:cubicBezTo>
                    <a:pt x="16" y="71"/>
                    <a:pt x="0" y="55"/>
                    <a:pt x="0" y="36"/>
                  </a:cubicBezTo>
                  <a:cubicBezTo>
                    <a:pt x="0" y="16"/>
                    <a:pt x="16" y="0"/>
                    <a:pt x="35" y="0"/>
                  </a:cubicBezTo>
                  <a:cubicBezTo>
                    <a:pt x="54" y="0"/>
                    <a:pt x="70" y="15"/>
                    <a:pt x="70" y="34"/>
                  </a:cubicBezTo>
                </a:path>
              </a:pathLst>
            </a:custGeom>
            <a:solidFill>
              <a:srgbClr val="00008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3483" y="1951"/>
              <a:ext cx="471" cy="441"/>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3498" y="2001"/>
              <a:ext cx="1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4"/>
            <p:cNvSpPr>
              <a:spLocks noChangeArrowheads="1"/>
            </p:cNvSpPr>
            <p:nvPr/>
          </p:nvSpPr>
          <p:spPr bwMode="auto">
            <a:xfrm>
              <a:off x="3819" y="1999"/>
              <a:ext cx="1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0" name="Freeform 35"/>
            <p:cNvSpPr>
              <a:spLocks/>
            </p:cNvSpPr>
            <p:nvPr/>
          </p:nvSpPr>
          <p:spPr bwMode="auto">
            <a:xfrm>
              <a:off x="3671" y="2319"/>
              <a:ext cx="126" cy="80"/>
            </a:xfrm>
            <a:custGeom>
              <a:avLst/>
              <a:gdLst>
                <a:gd name="T0" fmla="*/ 0 w 318"/>
                <a:gd name="T1" fmla="*/ 201 h 201"/>
                <a:gd name="T2" fmla="*/ 156 w 318"/>
                <a:gd name="T3" fmla="*/ 0 h 201"/>
                <a:gd name="T4" fmla="*/ 318 w 318"/>
                <a:gd name="T5" fmla="*/ 178 h 201"/>
              </a:gdLst>
              <a:ahLst/>
              <a:cxnLst>
                <a:cxn ang="0">
                  <a:pos x="T0" y="T1"/>
                </a:cxn>
                <a:cxn ang="0">
                  <a:pos x="T2" y="T3"/>
                </a:cxn>
                <a:cxn ang="0">
                  <a:pos x="T4" y="T5"/>
                </a:cxn>
              </a:cxnLst>
              <a:rect l="0" t="0" r="r" b="b"/>
              <a:pathLst>
                <a:path w="318" h="201">
                  <a:moveTo>
                    <a:pt x="0" y="201"/>
                  </a:moveTo>
                  <a:lnTo>
                    <a:pt x="156" y="0"/>
                  </a:lnTo>
                  <a:lnTo>
                    <a:pt x="318" y="178"/>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a:off x="3343" y="2053"/>
              <a:ext cx="134" cy="0"/>
            </a:xfrm>
            <a:prstGeom prst="line">
              <a:avLst/>
            </a:prstGeom>
            <a:noFill/>
            <a:ln w="4"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3423" y="2037"/>
              <a:ext cx="54" cy="32"/>
            </a:xfrm>
            <a:custGeom>
              <a:avLst/>
              <a:gdLst>
                <a:gd name="T0" fmla="*/ 15 w 54"/>
                <a:gd name="T1" fmla="*/ 16 h 32"/>
                <a:gd name="T2" fmla="*/ 0 w 54"/>
                <a:gd name="T3" fmla="*/ 32 h 32"/>
                <a:gd name="T4" fmla="*/ 54 w 54"/>
                <a:gd name="T5" fmla="*/ 16 h 32"/>
                <a:gd name="T6" fmla="*/ 0 w 54"/>
                <a:gd name="T7" fmla="*/ 0 h 32"/>
                <a:gd name="T8" fmla="*/ 15 w 54"/>
                <a:gd name="T9" fmla="*/ 16 h 32"/>
              </a:gdLst>
              <a:ahLst/>
              <a:cxnLst>
                <a:cxn ang="0">
                  <a:pos x="T0" y="T1"/>
                </a:cxn>
                <a:cxn ang="0">
                  <a:pos x="T2" y="T3"/>
                </a:cxn>
                <a:cxn ang="0">
                  <a:pos x="T4" y="T5"/>
                </a:cxn>
                <a:cxn ang="0">
                  <a:pos x="T6" y="T7"/>
                </a:cxn>
                <a:cxn ang="0">
                  <a:pos x="T8" y="T9"/>
                </a:cxn>
              </a:cxnLst>
              <a:rect l="0" t="0" r="r" b="b"/>
              <a:pathLst>
                <a:path w="54" h="32">
                  <a:moveTo>
                    <a:pt x="15" y="16"/>
                  </a:moveTo>
                  <a:lnTo>
                    <a:pt x="0" y="32"/>
                  </a:lnTo>
                  <a:lnTo>
                    <a:pt x="54" y="16"/>
                  </a:lnTo>
                  <a:lnTo>
                    <a:pt x="0" y="0"/>
                  </a:lnTo>
                  <a:lnTo>
                    <a:pt x="15"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2673" y="2400"/>
              <a:ext cx="1068" cy="74"/>
            </a:xfrm>
            <a:custGeom>
              <a:avLst/>
              <a:gdLst>
                <a:gd name="T0" fmla="*/ 0 w 2687"/>
                <a:gd name="T1" fmla="*/ 185 h 185"/>
                <a:gd name="T2" fmla="*/ 2687 w 2687"/>
                <a:gd name="T3" fmla="*/ 185 h 185"/>
                <a:gd name="T4" fmla="*/ 2687 w 2687"/>
                <a:gd name="T5" fmla="*/ 0 h 185"/>
              </a:gdLst>
              <a:ahLst/>
              <a:cxnLst>
                <a:cxn ang="0">
                  <a:pos x="T0" y="T1"/>
                </a:cxn>
                <a:cxn ang="0">
                  <a:pos x="T2" y="T3"/>
                </a:cxn>
                <a:cxn ang="0">
                  <a:pos x="T4" y="T5"/>
                </a:cxn>
              </a:cxnLst>
              <a:rect l="0" t="0" r="r" b="b"/>
              <a:pathLst>
                <a:path w="2687" h="185">
                  <a:moveTo>
                    <a:pt x="0" y="185"/>
                  </a:moveTo>
                  <a:lnTo>
                    <a:pt x="2687" y="185"/>
                  </a:lnTo>
                  <a:lnTo>
                    <a:pt x="2687"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3729" y="2394"/>
              <a:ext cx="24" cy="43"/>
            </a:xfrm>
            <a:custGeom>
              <a:avLst/>
              <a:gdLst>
                <a:gd name="T0" fmla="*/ 12 w 24"/>
                <a:gd name="T1" fmla="*/ 31 h 43"/>
                <a:gd name="T2" fmla="*/ 24 w 24"/>
                <a:gd name="T3" fmla="*/ 43 h 43"/>
                <a:gd name="T4" fmla="*/ 12 w 24"/>
                <a:gd name="T5" fmla="*/ 0 h 43"/>
                <a:gd name="T6" fmla="*/ 0 w 24"/>
                <a:gd name="T7" fmla="*/ 43 h 43"/>
                <a:gd name="T8" fmla="*/ 12 w 24"/>
                <a:gd name="T9" fmla="*/ 31 h 43"/>
              </a:gdLst>
              <a:ahLst/>
              <a:cxnLst>
                <a:cxn ang="0">
                  <a:pos x="T0" y="T1"/>
                </a:cxn>
                <a:cxn ang="0">
                  <a:pos x="T2" y="T3"/>
                </a:cxn>
                <a:cxn ang="0">
                  <a:pos x="T4" y="T5"/>
                </a:cxn>
                <a:cxn ang="0">
                  <a:pos x="T6" y="T7"/>
                </a:cxn>
                <a:cxn ang="0">
                  <a:pos x="T8" y="T9"/>
                </a:cxn>
              </a:cxnLst>
              <a:rect l="0" t="0" r="r" b="b"/>
              <a:pathLst>
                <a:path w="24" h="43">
                  <a:moveTo>
                    <a:pt x="12" y="31"/>
                  </a:moveTo>
                  <a:lnTo>
                    <a:pt x="24" y="43"/>
                  </a:lnTo>
                  <a:lnTo>
                    <a:pt x="12" y="0"/>
                  </a:lnTo>
                  <a:lnTo>
                    <a:pt x="0" y="43"/>
                  </a:lnTo>
                  <a:lnTo>
                    <a:pt x="12" y="31"/>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2787" y="2347"/>
              <a:ext cx="20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rclk</a:t>
              </a:r>
              <a:endParaRPr kumimoji="0" lang="en-US" sz="1800" b="0" i="0" u="none" strike="noStrike" cap="none" normalizeH="0" baseline="0" smtClean="0">
                <a:ln>
                  <a:noFill/>
                </a:ln>
                <a:solidFill>
                  <a:schemeClr val="tx1"/>
                </a:solidFill>
                <a:effectLst/>
                <a:latin typeface="Arial" pitchFamily="34" charset="0"/>
              </a:endParaRPr>
            </a:p>
          </p:txBody>
        </p:sp>
        <p:sp>
          <p:nvSpPr>
            <p:cNvPr id="46" name="Line 41"/>
            <p:cNvSpPr>
              <a:spLocks noChangeShapeType="1"/>
            </p:cNvSpPr>
            <p:nvPr/>
          </p:nvSpPr>
          <p:spPr bwMode="auto">
            <a:xfrm>
              <a:off x="3952" y="2058"/>
              <a:ext cx="292" cy="0"/>
            </a:xfrm>
            <a:prstGeom prst="line">
              <a:avLst/>
            </a:prstGeom>
            <a:noFill/>
            <a:ln w="6"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4164" y="2036"/>
              <a:ext cx="80" cy="45"/>
            </a:xfrm>
            <a:custGeom>
              <a:avLst/>
              <a:gdLst>
                <a:gd name="T0" fmla="*/ 23 w 80"/>
                <a:gd name="T1" fmla="*/ 22 h 45"/>
                <a:gd name="T2" fmla="*/ 0 w 80"/>
                <a:gd name="T3" fmla="*/ 45 h 45"/>
                <a:gd name="T4" fmla="*/ 80 w 80"/>
                <a:gd name="T5" fmla="*/ 22 h 45"/>
                <a:gd name="T6" fmla="*/ 0 w 80"/>
                <a:gd name="T7" fmla="*/ 0 h 45"/>
                <a:gd name="T8" fmla="*/ 23 w 80"/>
                <a:gd name="T9" fmla="*/ 22 h 45"/>
              </a:gdLst>
              <a:ahLst/>
              <a:cxnLst>
                <a:cxn ang="0">
                  <a:pos x="T0" y="T1"/>
                </a:cxn>
                <a:cxn ang="0">
                  <a:pos x="T2" y="T3"/>
                </a:cxn>
                <a:cxn ang="0">
                  <a:pos x="T4" y="T5"/>
                </a:cxn>
                <a:cxn ang="0">
                  <a:pos x="T6" y="T7"/>
                </a:cxn>
                <a:cxn ang="0">
                  <a:pos x="T8" y="T9"/>
                </a:cxn>
              </a:cxnLst>
              <a:rect l="0" t="0" r="r" b="b"/>
              <a:pathLst>
                <a:path w="80" h="45">
                  <a:moveTo>
                    <a:pt x="23" y="22"/>
                  </a:moveTo>
                  <a:lnTo>
                    <a:pt x="0" y="45"/>
                  </a:lnTo>
                  <a:lnTo>
                    <a:pt x="80" y="22"/>
                  </a:lnTo>
                  <a:lnTo>
                    <a:pt x="0"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4103" y="1923"/>
              <a:ext cx="53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to receiver</a:t>
              </a:r>
              <a:endParaRPr kumimoji="0" lang="en-US" sz="1800" b="0" i="0" u="none" strike="noStrike" cap="none" normalizeH="0" baseline="0" smtClean="0">
                <a:ln>
                  <a:noFill/>
                </a:ln>
                <a:solidFill>
                  <a:schemeClr val="tx1"/>
                </a:solidFill>
                <a:effectLst/>
                <a:latin typeface="Arial" pitchFamily="34" charset="0"/>
              </a:endParaRPr>
            </a:p>
          </p:txBody>
        </p:sp>
        <p:sp>
          <p:nvSpPr>
            <p:cNvPr id="49" name="Line 44"/>
            <p:cNvSpPr>
              <a:spLocks noChangeShapeType="1"/>
            </p:cNvSpPr>
            <p:nvPr/>
          </p:nvSpPr>
          <p:spPr bwMode="auto">
            <a:xfrm>
              <a:off x="1994" y="1748"/>
              <a:ext cx="465"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2374" y="1724"/>
              <a:ext cx="85" cy="49"/>
            </a:xfrm>
            <a:custGeom>
              <a:avLst/>
              <a:gdLst>
                <a:gd name="T0" fmla="*/ 24 w 85"/>
                <a:gd name="T1" fmla="*/ 24 h 49"/>
                <a:gd name="T2" fmla="*/ 0 w 85"/>
                <a:gd name="T3" fmla="*/ 49 h 49"/>
                <a:gd name="T4" fmla="*/ 85 w 85"/>
                <a:gd name="T5" fmla="*/ 24 h 49"/>
                <a:gd name="T6" fmla="*/ 0 w 85"/>
                <a:gd name="T7" fmla="*/ 0 h 49"/>
                <a:gd name="T8" fmla="*/ 24 w 85"/>
                <a:gd name="T9" fmla="*/ 24 h 49"/>
              </a:gdLst>
              <a:ahLst/>
              <a:cxnLst>
                <a:cxn ang="0">
                  <a:pos x="T0" y="T1"/>
                </a:cxn>
                <a:cxn ang="0">
                  <a:pos x="T2" y="T3"/>
                </a:cxn>
                <a:cxn ang="0">
                  <a:pos x="T4" y="T5"/>
                </a:cxn>
                <a:cxn ang="0">
                  <a:pos x="T6" y="T7"/>
                </a:cxn>
                <a:cxn ang="0">
                  <a:pos x="T8" y="T9"/>
                </a:cxn>
              </a:cxnLst>
              <a:rect l="0" t="0" r="r" b="b"/>
              <a:pathLst>
                <a:path w="85" h="49">
                  <a:moveTo>
                    <a:pt x="24" y="24"/>
                  </a:moveTo>
                  <a:lnTo>
                    <a:pt x="0" y="49"/>
                  </a:lnTo>
                  <a:lnTo>
                    <a:pt x="85" y="24"/>
                  </a:lnTo>
                  <a:lnTo>
                    <a:pt x="0"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2009" y="1598"/>
              <a:ext cx="24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rclk</a:t>
              </a:r>
              <a:endParaRPr kumimoji="0" lang="en-US" sz="1800" b="0" i="0" u="none" strike="noStrike" cap="none" normalizeH="0" baseline="0" smtClean="0">
                <a:ln>
                  <a:noFill/>
                </a:ln>
                <a:solidFill>
                  <a:schemeClr val="tx1"/>
                </a:solidFill>
                <a:effectLst/>
                <a:latin typeface="Arial" pitchFamily="34" charset="0"/>
              </a:endParaRPr>
            </a:p>
          </p:txBody>
        </p:sp>
        <p:sp>
          <p:nvSpPr>
            <p:cNvPr id="52" name="Line 47"/>
            <p:cNvSpPr>
              <a:spLocks noChangeShapeType="1"/>
            </p:cNvSpPr>
            <p:nvPr/>
          </p:nvSpPr>
          <p:spPr bwMode="auto">
            <a:xfrm>
              <a:off x="3000" y="1752"/>
              <a:ext cx="298"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3229" y="1733"/>
              <a:ext cx="69" cy="39"/>
            </a:xfrm>
            <a:custGeom>
              <a:avLst/>
              <a:gdLst>
                <a:gd name="T0" fmla="*/ 20 w 69"/>
                <a:gd name="T1" fmla="*/ 19 h 39"/>
                <a:gd name="T2" fmla="*/ 0 w 69"/>
                <a:gd name="T3" fmla="*/ 39 h 39"/>
                <a:gd name="T4" fmla="*/ 69 w 69"/>
                <a:gd name="T5" fmla="*/ 19 h 39"/>
                <a:gd name="T6" fmla="*/ 0 w 69"/>
                <a:gd name="T7" fmla="*/ 0 h 39"/>
                <a:gd name="T8" fmla="*/ 20 w 69"/>
                <a:gd name="T9" fmla="*/ 19 h 39"/>
              </a:gdLst>
              <a:ahLst/>
              <a:cxnLst>
                <a:cxn ang="0">
                  <a:pos x="T0" y="T1"/>
                </a:cxn>
                <a:cxn ang="0">
                  <a:pos x="T2" y="T3"/>
                </a:cxn>
                <a:cxn ang="0">
                  <a:pos x="T4" y="T5"/>
                </a:cxn>
                <a:cxn ang="0">
                  <a:pos x="T6" y="T7"/>
                </a:cxn>
                <a:cxn ang="0">
                  <a:pos x="T8" y="T9"/>
                </a:cxn>
              </a:cxnLst>
              <a:rect l="0" t="0" r="r" b="b"/>
              <a:pathLst>
                <a:path w="69" h="39">
                  <a:moveTo>
                    <a:pt x="20" y="19"/>
                  </a:moveTo>
                  <a:lnTo>
                    <a:pt x="0" y="39"/>
                  </a:lnTo>
                  <a:lnTo>
                    <a:pt x="69" y="19"/>
                  </a:lnTo>
                  <a:lnTo>
                    <a:pt x="0" y="0"/>
                  </a:lnTo>
                  <a:lnTo>
                    <a:pt x="20"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Asynchronous</a:t>
            </a:r>
            <a:r>
              <a:rPr lang="fr-FR" dirty="0">
                <a:solidFill>
                  <a:schemeClr val="tx1"/>
                </a:solidFill>
              </a:rPr>
              <a:t> Bus</a:t>
            </a:r>
          </a:p>
        </p:txBody>
      </p:sp>
      <p:sp>
        <p:nvSpPr>
          <p:cNvPr id="3" name="Text Placeholder 2"/>
          <p:cNvSpPr txBox="1">
            <a:spLocks noGrp="1"/>
          </p:cNvSpPr>
          <p:nvPr>
            <p:ph type="body" idx="4294967295"/>
          </p:nvPr>
        </p:nvSpPr>
        <p:spPr>
          <a:xfrm>
            <a:off x="1041400" y="4665662"/>
            <a:ext cx="7874000" cy="1963738"/>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No guarantee of timing</a:t>
            </a:r>
          </a:p>
          <a:p>
            <a:pPr lvl="0">
              <a:buSzPct val="100000"/>
              <a:buFont typeface="Symbol" panose="05050102010706020507" pitchFamily="18" charset="2"/>
              <a:buChar char="*"/>
            </a:pPr>
            <a:r>
              <a:rPr lang="en-US" sz="2400" dirty="0">
                <a:latin typeface="Calibri" panose="020F0502020204030204" pitchFamily="34" charset="0"/>
              </a:rPr>
              <a:t>Recover the </a:t>
            </a:r>
            <a:r>
              <a:rPr lang="en-US" sz="2400" dirty="0">
                <a:solidFill>
                  <a:srgbClr val="2323DC"/>
                </a:solidFill>
                <a:latin typeface="Calibri" panose="020F0502020204030204" pitchFamily="34" charset="0"/>
              </a:rPr>
              <a:t>clock</a:t>
            </a:r>
            <a:r>
              <a:rPr lang="en-US" sz="2400" dirty="0">
                <a:latin typeface="Calibri" panose="020F0502020204030204" pitchFamily="34" charset="0"/>
              </a:rPr>
              <a:t> from the </a:t>
            </a:r>
            <a:r>
              <a:rPr lang="en-US" sz="2400" dirty="0">
                <a:solidFill>
                  <a:srgbClr val="00AE00"/>
                </a:solidFill>
                <a:latin typeface="Calibri" panose="020F0502020204030204" pitchFamily="34" charset="0"/>
              </a:rPr>
              <a:t>transitions</a:t>
            </a:r>
            <a:r>
              <a:rPr lang="en-US" sz="2400" dirty="0">
                <a:latin typeface="Calibri" panose="020F0502020204030204" pitchFamily="34" charset="0"/>
              </a:rPr>
              <a:t> in the </a:t>
            </a:r>
            <a:r>
              <a:rPr lang="en-US" sz="2400" dirty="0">
                <a:solidFill>
                  <a:srgbClr val="B80047"/>
                </a:solidFill>
                <a:latin typeface="Calibri" panose="020F0502020204030204" pitchFamily="34" charset="0"/>
              </a:rPr>
              <a:t>data</a:t>
            </a:r>
          </a:p>
          <a:p>
            <a:pPr lvl="0">
              <a:buSzPct val="100000"/>
              <a:buFont typeface="Symbol" panose="05050102010706020507" pitchFamily="18" charset="2"/>
              <a:buChar char="*"/>
            </a:pPr>
            <a:r>
              <a:rPr lang="en-US" sz="2400" dirty="0">
                <a:latin typeface="Calibri" panose="020F0502020204030204" pitchFamily="34" charset="0"/>
              </a:rPr>
              <a:t>Transfer to the receiver's </a:t>
            </a:r>
            <a:r>
              <a:rPr lang="en-US" sz="2400" dirty="0">
                <a:solidFill>
                  <a:srgbClr val="00AE00"/>
                </a:solidFill>
                <a:latin typeface="Calibri" panose="020F0502020204030204" pitchFamily="34" charset="0"/>
              </a:rPr>
              <a:t>clock domain</a:t>
            </a:r>
            <a:r>
              <a:rPr lang="en-US" sz="2400" dirty="0">
                <a:latin typeface="Calibri" panose="020F0502020204030204" pitchFamily="34" charset="0"/>
              </a:rPr>
              <a:t> using a delay element</a:t>
            </a:r>
          </a:p>
        </p:txBody>
      </p:sp>
      <p:grpSp>
        <p:nvGrpSpPr>
          <p:cNvPr id="56" name="Group 51"/>
          <p:cNvGrpSpPr>
            <a:grpSpLocks noChangeAspect="1"/>
          </p:cNvGrpSpPr>
          <p:nvPr/>
        </p:nvGrpSpPr>
        <p:grpSpPr bwMode="auto">
          <a:xfrm>
            <a:off x="2388393" y="1627981"/>
            <a:ext cx="5248276" cy="2674938"/>
            <a:chOff x="1872" y="1024"/>
            <a:chExt cx="3306" cy="1685"/>
          </a:xfrm>
        </p:grpSpPr>
        <p:sp>
          <p:nvSpPr>
            <p:cNvPr id="57" name="AutoShape 50"/>
            <p:cNvSpPr>
              <a:spLocks noChangeAspect="1" noChangeArrowheads="1" noTextEdit="1"/>
            </p:cNvSpPr>
            <p:nvPr/>
          </p:nvSpPr>
          <p:spPr bwMode="auto">
            <a:xfrm>
              <a:off x="1872" y="1024"/>
              <a:ext cx="3255" cy="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2"/>
            <p:cNvSpPr>
              <a:spLocks noChangeArrowheads="1"/>
            </p:cNvSpPr>
            <p:nvPr/>
          </p:nvSpPr>
          <p:spPr bwMode="auto">
            <a:xfrm>
              <a:off x="3174" y="1120"/>
              <a:ext cx="507" cy="475"/>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3"/>
            <p:cNvSpPr>
              <a:spLocks noChangeShapeType="1"/>
            </p:cNvSpPr>
            <p:nvPr/>
          </p:nvSpPr>
          <p:spPr bwMode="auto">
            <a:xfrm>
              <a:off x="1982" y="1256"/>
              <a:ext cx="1177" cy="0"/>
            </a:xfrm>
            <a:prstGeom prst="line">
              <a:avLst/>
            </a:prstGeom>
            <a:noFill/>
            <a:ln w="7"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p:cNvSpPr>
              <a:spLocks/>
            </p:cNvSpPr>
            <p:nvPr/>
          </p:nvSpPr>
          <p:spPr bwMode="auto">
            <a:xfrm>
              <a:off x="3058" y="1227"/>
              <a:ext cx="101" cy="58"/>
            </a:xfrm>
            <a:custGeom>
              <a:avLst/>
              <a:gdLst>
                <a:gd name="T0" fmla="*/ 29 w 101"/>
                <a:gd name="T1" fmla="*/ 29 h 58"/>
                <a:gd name="T2" fmla="*/ 0 w 101"/>
                <a:gd name="T3" fmla="*/ 58 h 58"/>
                <a:gd name="T4" fmla="*/ 101 w 101"/>
                <a:gd name="T5" fmla="*/ 29 h 58"/>
                <a:gd name="T6" fmla="*/ 0 w 101"/>
                <a:gd name="T7" fmla="*/ 0 h 58"/>
                <a:gd name="T8" fmla="*/ 29 w 101"/>
                <a:gd name="T9" fmla="*/ 29 h 58"/>
              </a:gdLst>
              <a:ahLst/>
              <a:cxnLst>
                <a:cxn ang="0">
                  <a:pos x="T0" y="T1"/>
                </a:cxn>
                <a:cxn ang="0">
                  <a:pos x="T2" y="T3"/>
                </a:cxn>
                <a:cxn ang="0">
                  <a:pos x="T4" y="T5"/>
                </a:cxn>
                <a:cxn ang="0">
                  <a:pos x="T6" y="T7"/>
                </a:cxn>
                <a:cxn ang="0">
                  <a:pos x="T8" y="T9"/>
                </a:cxn>
              </a:cxnLst>
              <a:rect l="0" t="0" r="r" b="b"/>
              <a:pathLst>
                <a:path w="101" h="58">
                  <a:moveTo>
                    <a:pt x="29" y="29"/>
                  </a:moveTo>
                  <a:lnTo>
                    <a:pt x="0" y="58"/>
                  </a:lnTo>
                  <a:lnTo>
                    <a:pt x="101" y="29"/>
                  </a:lnTo>
                  <a:lnTo>
                    <a:pt x="0" y="0"/>
                  </a:lnTo>
                  <a:lnTo>
                    <a:pt x="29" y="29"/>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5"/>
            <p:cNvSpPr>
              <a:spLocks noChangeArrowheads="1"/>
            </p:cNvSpPr>
            <p:nvPr/>
          </p:nvSpPr>
          <p:spPr bwMode="auto">
            <a:xfrm>
              <a:off x="3191" y="1175"/>
              <a:ext cx="17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62" name="Rectangle 56"/>
            <p:cNvSpPr>
              <a:spLocks noChangeArrowheads="1"/>
            </p:cNvSpPr>
            <p:nvPr/>
          </p:nvSpPr>
          <p:spPr bwMode="auto">
            <a:xfrm>
              <a:off x="3536" y="1172"/>
              <a:ext cx="18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7"/>
            <p:cNvSpPr>
              <a:spLocks noChangeArrowheads="1"/>
            </p:cNvSpPr>
            <p:nvPr/>
          </p:nvSpPr>
          <p:spPr bwMode="auto">
            <a:xfrm>
              <a:off x="2031" y="1118"/>
              <a:ext cx="43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I/O Link</a:t>
              </a: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Line 58"/>
            <p:cNvSpPr>
              <a:spLocks noChangeShapeType="1"/>
            </p:cNvSpPr>
            <p:nvPr/>
          </p:nvSpPr>
          <p:spPr bwMode="auto">
            <a:xfrm>
              <a:off x="3793" y="1257"/>
              <a:ext cx="0" cy="946"/>
            </a:xfrm>
            <a:prstGeom prst="line">
              <a:avLst/>
            </a:prstGeom>
            <a:noFill/>
            <a:ln w="6"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59"/>
            <p:cNvSpPr>
              <a:spLocks noChangeShapeType="1"/>
            </p:cNvSpPr>
            <p:nvPr/>
          </p:nvSpPr>
          <p:spPr bwMode="auto">
            <a:xfrm>
              <a:off x="3684" y="1260"/>
              <a:ext cx="314" cy="0"/>
            </a:xfrm>
            <a:prstGeom prst="line">
              <a:avLst/>
            </a:prstGeom>
            <a:noFill/>
            <a:ln w="6"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p:nvSpPr>
          <p:spPr bwMode="auto">
            <a:xfrm>
              <a:off x="3912" y="1236"/>
              <a:ext cx="86" cy="49"/>
            </a:xfrm>
            <a:custGeom>
              <a:avLst/>
              <a:gdLst>
                <a:gd name="T0" fmla="*/ 25 w 86"/>
                <a:gd name="T1" fmla="*/ 24 h 49"/>
                <a:gd name="T2" fmla="*/ 0 w 86"/>
                <a:gd name="T3" fmla="*/ 49 h 49"/>
                <a:gd name="T4" fmla="*/ 86 w 86"/>
                <a:gd name="T5" fmla="*/ 24 h 49"/>
                <a:gd name="T6" fmla="*/ 0 w 86"/>
                <a:gd name="T7" fmla="*/ 0 h 49"/>
                <a:gd name="T8" fmla="*/ 25 w 86"/>
                <a:gd name="T9" fmla="*/ 24 h 49"/>
              </a:gdLst>
              <a:ahLst/>
              <a:cxnLst>
                <a:cxn ang="0">
                  <a:pos x="T0" y="T1"/>
                </a:cxn>
                <a:cxn ang="0">
                  <a:pos x="T2" y="T3"/>
                </a:cxn>
                <a:cxn ang="0">
                  <a:pos x="T4" y="T5"/>
                </a:cxn>
                <a:cxn ang="0">
                  <a:pos x="T6" y="T7"/>
                </a:cxn>
                <a:cxn ang="0">
                  <a:pos x="T8" y="T9"/>
                </a:cxn>
              </a:cxnLst>
              <a:rect l="0" t="0" r="r" b="b"/>
              <a:pathLst>
                <a:path w="86" h="49">
                  <a:moveTo>
                    <a:pt x="25" y="24"/>
                  </a:moveTo>
                  <a:lnTo>
                    <a:pt x="0" y="49"/>
                  </a:lnTo>
                  <a:lnTo>
                    <a:pt x="86" y="24"/>
                  </a:lnTo>
                  <a:lnTo>
                    <a:pt x="0" y="0"/>
                  </a:lnTo>
                  <a:lnTo>
                    <a:pt x="25"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p:nvSpPr>
          <p:spPr bwMode="auto">
            <a:xfrm>
              <a:off x="3376" y="1516"/>
              <a:ext cx="136" cy="86"/>
            </a:xfrm>
            <a:custGeom>
              <a:avLst/>
              <a:gdLst>
                <a:gd name="T0" fmla="*/ 0 w 319"/>
                <a:gd name="T1" fmla="*/ 201 h 201"/>
                <a:gd name="T2" fmla="*/ 157 w 319"/>
                <a:gd name="T3" fmla="*/ 0 h 201"/>
                <a:gd name="T4" fmla="*/ 319 w 319"/>
                <a:gd name="T5" fmla="*/ 179 h 201"/>
              </a:gdLst>
              <a:ahLst/>
              <a:cxnLst>
                <a:cxn ang="0">
                  <a:pos x="T0" y="T1"/>
                </a:cxn>
                <a:cxn ang="0">
                  <a:pos x="T2" y="T3"/>
                </a:cxn>
                <a:cxn ang="0">
                  <a:pos x="T4" y="T5"/>
                </a:cxn>
              </a:cxnLst>
              <a:rect l="0" t="0" r="r" b="b"/>
              <a:pathLst>
                <a:path w="319" h="201">
                  <a:moveTo>
                    <a:pt x="0" y="201"/>
                  </a:moveTo>
                  <a:lnTo>
                    <a:pt x="157" y="0"/>
                  </a:lnTo>
                  <a:lnTo>
                    <a:pt x="319" y="179"/>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p:nvSpPr>
          <p:spPr bwMode="auto">
            <a:xfrm>
              <a:off x="3750" y="1737"/>
              <a:ext cx="88" cy="294"/>
            </a:xfrm>
            <a:custGeom>
              <a:avLst/>
              <a:gdLst>
                <a:gd name="T0" fmla="*/ 207 w 207"/>
                <a:gd name="T1" fmla="*/ 103 h 684"/>
                <a:gd name="T2" fmla="*/ 207 w 207"/>
                <a:gd name="T3" fmla="*/ 580 h 684"/>
                <a:gd name="T4" fmla="*/ 104 w 207"/>
                <a:gd name="T5" fmla="*/ 684 h 684"/>
                <a:gd name="T6" fmla="*/ 0 w 207"/>
                <a:gd name="T7" fmla="*/ 580 h 684"/>
                <a:gd name="T8" fmla="*/ 0 w 207"/>
                <a:gd name="T9" fmla="*/ 103 h 684"/>
                <a:gd name="T10" fmla="*/ 104 w 207"/>
                <a:gd name="T11" fmla="*/ 0 h 684"/>
                <a:gd name="T12" fmla="*/ 207 w 207"/>
                <a:gd name="T13" fmla="*/ 103 h 684"/>
              </a:gdLst>
              <a:ahLst/>
              <a:cxnLst>
                <a:cxn ang="0">
                  <a:pos x="T0" y="T1"/>
                </a:cxn>
                <a:cxn ang="0">
                  <a:pos x="T2" y="T3"/>
                </a:cxn>
                <a:cxn ang="0">
                  <a:pos x="T4" y="T5"/>
                </a:cxn>
                <a:cxn ang="0">
                  <a:pos x="T6" y="T7"/>
                </a:cxn>
                <a:cxn ang="0">
                  <a:pos x="T8" y="T9"/>
                </a:cxn>
                <a:cxn ang="0">
                  <a:pos x="T10" y="T11"/>
                </a:cxn>
                <a:cxn ang="0">
                  <a:pos x="T12" y="T13"/>
                </a:cxn>
              </a:cxnLst>
              <a:rect l="0" t="0" r="r" b="b"/>
              <a:pathLst>
                <a:path w="207" h="684">
                  <a:moveTo>
                    <a:pt x="207" y="103"/>
                  </a:moveTo>
                  <a:lnTo>
                    <a:pt x="207" y="580"/>
                  </a:lnTo>
                  <a:cubicBezTo>
                    <a:pt x="207" y="638"/>
                    <a:pt x="161" y="684"/>
                    <a:pt x="104" y="684"/>
                  </a:cubicBezTo>
                  <a:cubicBezTo>
                    <a:pt x="47" y="684"/>
                    <a:pt x="0" y="638"/>
                    <a:pt x="0" y="580"/>
                  </a:cubicBezTo>
                  <a:lnTo>
                    <a:pt x="0" y="103"/>
                  </a:lnTo>
                  <a:cubicBezTo>
                    <a:pt x="0" y="46"/>
                    <a:pt x="47" y="0"/>
                    <a:pt x="104" y="0"/>
                  </a:cubicBezTo>
                  <a:cubicBezTo>
                    <a:pt x="161" y="0"/>
                    <a:pt x="207" y="46"/>
                    <a:pt x="207" y="103"/>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63"/>
            <p:cNvSpPr>
              <a:spLocks noChangeShapeType="1"/>
            </p:cNvSpPr>
            <p:nvPr/>
          </p:nvSpPr>
          <p:spPr bwMode="auto">
            <a:xfrm>
              <a:off x="3717" y="1796"/>
              <a:ext cx="183" cy="198"/>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p:nvSpPr>
          <p:spPr bwMode="auto">
            <a:xfrm>
              <a:off x="3825" y="1916"/>
              <a:ext cx="84" cy="88"/>
            </a:xfrm>
            <a:custGeom>
              <a:avLst/>
              <a:gdLst>
                <a:gd name="T0" fmla="*/ 38 w 84"/>
                <a:gd name="T1" fmla="*/ 38 h 88"/>
                <a:gd name="T2" fmla="*/ 0 w 84"/>
                <a:gd name="T3" fmla="*/ 37 h 88"/>
                <a:gd name="T4" fmla="*/ 84 w 84"/>
                <a:gd name="T5" fmla="*/ 88 h 88"/>
                <a:gd name="T6" fmla="*/ 39 w 84"/>
                <a:gd name="T7" fmla="*/ 0 h 88"/>
                <a:gd name="T8" fmla="*/ 38 w 84"/>
                <a:gd name="T9" fmla="*/ 38 h 88"/>
              </a:gdLst>
              <a:ahLst/>
              <a:cxnLst>
                <a:cxn ang="0">
                  <a:pos x="T0" y="T1"/>
                </a:cxn>
                <a:cxn ang="0">
                  <a:pos x="T2" y="T3"/>
                </a:cxn>
                <a:cxn ang="0">
                  <a:pos x="T4" y="T5"/>
                </a:cxn>
                <a:cxn ang="0">
                  <a:pos x="T6" y="T7"/>
                </a:cxn>
                <a:cxn ang="0">
                  <a:pos x="T8" y="T9"/>
                </a:cxn>
              </a:cxnLst>
              <a:rect l="0" t="0" r="r" b="b"/>
              <a:pathLst>
                <a:path w="84" h="88">
                  <a:moveTo>
                    <a:pt x="38" y="38"/>
                  </a:moveTo>
                  <a:lnTo>
                    <a:pt x="0" y="37"/>
                  </a:lnTo>
                  <a:lnTo>
                    <a:pt x="84" y="88"/>
                  </a:lnTo>
                  <a:lnTo>
                    <a:pt x="39" y="0"/>
                  </a:lnTo>
                  <a:lnTo>
                    <a:pt x="38" y="3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5"/>
            <p:cNvSpPr>
              <a:spLocks noChangeArrowheads="1"/>
            </p:cNvSpPr>
            <p:nvPr/>
          </p:nvSpPr>
          <p:spPr bwMode="auto">
            <a:xfrm>
              <a:off x="3908" y="1762"/>
              <a:ext cx="48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Tunable delay</a:t>
              </a:r>
              <a:endParaRPr kumimoji="0" lang="en-US" sz="1800" b="0" i="0" u="none" strike="noStrike" cap="none" normalizeH="0" baseline="0" smtClean="0">
                <a:ln>
                  <a:noFill/>
                </a:ln>
                <a:solidFill>
                  <a:schemeClr val="tx1"/>
                </a:solidFill>
                <a:effectLst/>
                <a:latin typeface="Arial" pitchFamily="34" charset="0"/>
              </a:endParaRPr>
            </a:p>
          </p:txBody>
        </p:sp>
        <p:sp>
          <p:nvSpPr>
            <p:cNvPr id="72" name="Rectangle 66"/>
            <p:cNvSpPr>
              <a:spLocks noChangeArrowheads="1"/>
            </p:cNvSpPr>
            <p:nvPr/>
          </p:nvSpPr>
          <p:spPr bwMode="auto">
            <a:xfrm>
              <a:off x="3980" y="1868"/>
              <a:ext cx="28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element</a:t>
              </a:r>
              <a:endParaRPr kumimoji="0" lang="en-US" sz="1800" b="0" i="0" u="none" strike="noStrike" cap="none" normalizeH="0" baseline="0" smtClean="0">
                <a:ln>
                  <a:noFill/>
                </a:ln>
                <a:solidFill>
                  <a:schemeClr val="tx1"/>
                </a:solidFill>
                <a:effectLst/>
                <a:latin typeface="Arial" pitchFamily="34" charset="0"/>
              </a:endParaRPr>
            </a:p>
          </p:txBody>
        </p:sp>
        <p:sp>
          <p:nvSpPr>
            <p:cNvPr id="73" name="Rectangle 67"/>
            <p:cNvSpPr>
              <a:spLocks noChangeArrowheads="1"/>
            </p:cNvSpPr>
            <p:nvPr/>
          </p:nvSpPr>
          <p:spPr bwMode="auto">
            <a:xfrm>
              <a:off x="3015" y="1830"/>
              <a:ext cx="561" cy="199"/>
            </a:xfrm>
            <a:prstGeom prst="rect">
              <a:avLst/>
            </a:prstGeom>
            <a:solidFill>
              <a:srgbClr val="F4E3D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p:nvSpPr>
          <p:spPr bwMode="auto">
            <a:xfrm>
              <a:off x="3051" y="1888"/>
              <a:ext cx="60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Delay calculator</a:t>
              </a:r>
              <a:endParaRPr kumimoji="0" lang="en-US" sz="1800" b="0" i="0" u="none" strike="noStrike" cap="none" normalizeH="0" baseline="0" smtClean="0">
                <a:ln>
                  <a:noFill/>
                </a:ln>
                <a:solidFill>
                  <a:schemeClr val="tx1"/>
                </a:solidFill>
                <a:effectLst/>
                <a:latin typeface="Arial" pitchFamily="34" charset="0"/>
              </a:endParaRPr>
            </a:p>
          </p:txBody>
        </p:sp>
        <p:sp>
          <p:nvSpPr>
            <p:cNvPr id="76" name="Freeform 70"/>
            <p:cNvSpPr>
              <a:spLocks/>
            </p:cNvSpPr>
            <p:nvPr/>
          </p:nvSpPr>
          <p:spPr bwMode="auto">
            <a:xfrm>
              <a:off x="3775" y="1250"/>
              <a:ext cx="30" cy="30"/>
            </a:xfrm>
            <a:custGeom>
              <a:avLst/>
              <a:gdLst>
                <a:gd name="T0" fmla="*/ 70 w 70"/>
                <a:gd name="T1" fmla="*/ 36 h 72"/>
                <a:gd name="T2" fmla="*/ 35 w 70"/>
                <a:gd name="T3" fmla="*/ 72 h 72"/>
                <a:gd name="T4" fmla="*/ 0 w 70"/>
                <a:gd name="T5" fmla="*/ 36 h 72"/>
                <a:gd name="T6" fmla="*/ 35 w 70"/>
                <a:gd name="T7" fmla="*/ 0 h 72"/>
                <a:gd name="T8" fmla="*/ 70 w 70"/>
                <a:gd name="T9" fmla="*/ 35 h 72"/>
              </a:gdLst>
              <a:ahLst/>
              <a:cxnLst>
                <a:cxn ang="0">
                  <a:pos x="T0" y="T1"/>
                </a:cxn>
                <a:cxn ang="0">
                  <a:pos x="T2" y="T3"/>
                </a:cxn>
                <a:cxn ang="0">
                  <a:pos x="T4" y="T5"/>
                </a:cxn>
                <a:cxn ang="0">
                  <a:pos x="T6" y="T7"/>
                </a:cxn>
                <a:cxn ang="0">
                  <a:pos x="T8" y="T9"/>
                </a:cxn>
              </a:cxnLst>
              <a:rect l="0" t="0" r="r" b="b"/>
              <a:pathLst>
                <a:path w="70" h="72">
                  <a:moveTo>
                    <a:pt x="70" y="36"/>
                  </a:moveTo>
                  <a:cubicBezTo>
                    <a:pt x="70" y="56"/>
                    <a:pt x="55" y="72"/>
                    <a:pt x="35" y="72"/>
                  </a:cubicBezTo>
                  <a:cubicBezTo>
                    <a:pt x="16" y="72"/>
                    <a:pt x="0" y="56"/>
                    <a:pt x="0" y="36"/>
                  </a:cubicBezTo>
                  <a:cubicBezTo>
                    <a:pt x="0" y="16"/>
                    <a:pt x="16" y="0"/>
                    <a:pt x="35" y="0"/>
                  </a:cubicBezTo>
                  <a:cubicBezTo>
                    <a:pt x="54" y="0"/>
                    <a:pt x="70" y="15"/>
                    <a:pt x="70" y="35"/>
                  </a:cubicBezTo>
                </a:path>
              </a:pathLst>
            </a:custGeom>
            <a:solidFill>
              <a:srgbClr val="0000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1"/>
            <p:cNvSpPr>
              <a:spLocks/>
            </p:cNvSpPr>
            <p:nvPr/>
          </p:nvSpPr>
          <p:spPr bwMode="auto">
            <a:xfrm>
              <a:off x="3781" y="1247"/>
              <a:ext cx="30" cy="30"/>
            </a:xfrm>
            <a:custGeom>
              <a:avLst/>
              <a:gdLst>
                <a:gd name="T0" fmla="*/ 70 w 70"/>
                <a:gd name="T1" fmla="*/ 36 h 71"/>
                <a:gd name="T2" fmla="*/ 35 w 70"/>
                <a:gd name="T3" fmla="*/ 71 h 71"/>
                <a:gd name="T4" fmla="*/ 0 w 70"/>
                <a:gd name="T5" fmla="*/ 36 h 71"/>
                <a:gd name="T6" fmla="*/ 35 w 70"/>
                <a:gd name="T7" fmla="*/ 0 h 71"/>
                <a:gd name="T8" fmla="*/ 70 w 70"/>
                <a:gd name="T9" fmla="*/ 34 h 71"/>
              </a:gdLst>
              <a:ahLst/>
              <a:cxnLst>
                <a:cxn ang="0">
                  <a:pos x="T0" y="T1"/>
                </a:cxn>
                <a:cxn ang="0">
                  <a:pos x="T2" y="T3"/>
                </a:cxn>
                <a:cxn ang="0">
                  <a:pos x="T4" y="T5"/>
                </a:cxn>
                <a:cxn ang="0">
                  <a:pos x="T6" y="T7"/>
                </a:cxn>
                <a:cxn ang="0">
                  <a:pos x="T8" y="T9"/>
                </a:cxn>
              </a:cxnLst>
              <a:rect l="0" t="0" r="r" b="b"/>
              <a:pathLst>
                <a:path w="70" h="71">
                  <a:moveTo>
                    <a:pt x="70" y="36"/>
                  </a:moveTo>
                  <a:cubicBezTo>
                    <a:pt x="70" y="55"/>
                    <a:pt x="54" y="71"/>
                    <a:pt x="35" y="71"/>
                  </a:cubicBezTo>
                  <a:cubicBezTo>
                    <a:pt x="16" y="71"/>
                    <a:pt x="0" y="55"/>
                    <a:pt x="0" y="36"/>
                  </a:cubicBezTo>
                  <a:cubicBezTo>
                    <a:pt x="0" y="16"/>
                    <a:pt x="16" y="0"/>
                    <a:pt x="35" y="0"/>
                  </a:cubicBezTo>
                  <a:cubicBezTo>
                    <a:pt x="54" y="0"/>
                    <a:pt x="70" y="15"/>
                    <a:pt x="70" y="34"/>
                  </a:cubicBezTo>
                </a:path>
              </a:pathLst>
            </a:custGeom>
            <a:solidFill>
              <a:srgbClr val="0000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p:nvSpPr>
          <p:spPr bwMode="auto">
            <a:xfrm>
              <a:off x="3942" y="2090"/>
              <a:ext cx="507" cy="475"/>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p:nvSpPr>
          <p:spPr bwMode="auto">
            <a:xfrm>
              <a:off x="3958" y="2145"/>
              <a:ext cx="17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80" name="Rectangle 74"/>
            <p:cNvSpPr>
              <a:spLocks noChangeArrowheads="1"/>
            </p:cNvSpPr>
            <p:nvPr/>
          </p:nvSpPr>
          <p:spPr bwMode="auto">
            <a:xfrm>
              <a:off x="4303" y="2142"/>
              <a:ext cx="18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81" name="Freeform 75"/>
            <p:cNvSpPr>
              <a:spLocks/>
            </p:cNvSpPr>
            <p:nvPr/>
          </p:nvSpPr>
          <p:spPr bwMode="auto">
            <a:xfrm>
              <a:off x="4144" y="2486"/>
              <a:ext cx="136" cy="86"/>
            </a:xfrm>
            <a:custGeom>
              <a:avLst/>
              <a:gdLst>
                <a:gd name="T0" fmla="*/ 0 w 318"/>
                <a:gd name="T1" fmla="*/ 201 h 201"/>
                <a:gd name="T2" fmla="*/ 156 w 318"/>
                <a:gd name="T3" fmla="*/ 0 h 201"/>
                <a:gd name="T4" fmla="*/ 318 w 318"/>
                <a:gd name="T5" fmla="*/ 178 h 201"/>
              </a:gdLst>
              <a:ahLst/>
              <a:cxnLst>
                <a:cxn ang="0">
                  <a:pos x="T0" y="T1"/>
                </a:cxn>
                <a:cxn ang="0">
                  <a:pos x="T2" y="T3"/>
                </a:cxn>
                <a:cxn ang="0">
                  <a:pos x="T4" y="T5"/>
                </a:cxn>
              </a:cxnLst>
              <a:rect l="0" t="0" r="r" b="b"/>
              <a:pathLst>
                <a:path w="318" h="201">
                  <a:moveTo>
                    <a:pt x="0" y="201"/>
                  </a:moveTo>
                  <a:lnTo>
                    <a:pt x="156" y="0"/>
                  </a:lnTo>
                  <a:lnTo>
                    <a:pt x="318" y="178"/>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6"/>
            <p:cNvSpPr>
              <a:spLocks noChangeShapeType="1"/>
            </p:cNvSpPr>
            <p:nvPr/>
          </p:nvSpPr>
          <p:spPr bwMode="auto">
            <a:xfrm>
              <a:off x="3791" y="2200"/>
              <a:ext cx="144" cy="0"/>
            </a:xfrm>
            <a:prstGeom prst="line">
              <a:avLst/>
            </a:prstGeom>
            <a:noFill/>
            <a:ln w="4"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7"/>
            <p:cNvSpPr>
              <a:spLocks/>
            </p:cNvSpPr>
            <p:nvPr/>
          </p:nvSpPr>
          <p:spPr bwMode="auto">
            <a:xfrm>
              <a:off x="3877" y="2183"/>
              <a:ext cx="58" cy="34"/>
            </a:xfrm>
            <a:custGeom>
              <a:avLst/>
              <a:gdLst>
                <a:gd name="T0" fmla="*/ 17 w 58"/>
                <a:gd name="T1" fmla="*/ 17 h 34"/>
                <a:gd name="T2" fmla="*/ 0 w 58"/>
                <a:gd name="T3" fmla="*/ 34 h 34"/>
                <a:gd name="T4" fmla="*/ 58 w 58"/>
                <a:gd name="T5" fmla="*/ 17 h 34"/>
                <a:gd name="T6" fmla="*/ 0 w 58"/>
                <a:gd name="T7" fmla="*/ 0 h 34"/>
                <a:gd name="T8" fmla="*/ 17 w 58"/>
                <a:gd name="T9" fmla="*/ 17 h 34"/>
              </a:gdLst>
              <a:ahLst/>
              <a:cxnLst>
                <a:cxn ang="0">
                  <a:pos x="T0" y="T1"/>
                </a:cxn>
                <a:cxn ang="0">
                  <a:pos x="T2" y="T3"/>
                </a:cxn>
                <a:cxn ang="0">
                  <a:pos x="T4" y="T5"/>
                </a:cxn>
                <a:cxn ang="0">
                  <a:pos x="T6" y="T7"/>
                </a:cxn>
                <a:cxn ang="0">
                  <a:pos x="T8" y="T9"/>
                </a:cxn>
              </a:cxnLst>
              <a:rect l="0" t="0" r="r" b="b"/>
              <a:pathLst>
                <a:path w="58" h="34">
                  <a:moveTo>
                    <a:pt x="17" y="17"/>
                  </a:moveTo>
                  <a:lnTo>
                    <a:pt x="0" y="34"/>
                  </a:lnTo>
                  <a:lnTo>
                    <a:pt x="58" y="17"/>
                  </a:lnTo>
                  <a:lnTo>
                    <a:pt x="0"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78"/>
            <p:cNvSpPr>
              <a:spLocks/>
            </p:cNvSpPr>
            <p:nvPr/>
          </p:nvSpPr>
          <p:spPr bwMode="auto">
            <a:xfrm>
              <a:off x="3070" y="2574"/>
              <a:ext cx="1149" cy="79"/>
            </a:xfrm>
            <a:custGeom>
              <a:avLst/>
              <a:gdLst>
                <a:gd name="T0" fmla="*/ 0 w 2687"/>
                <a:gd name="T1" fmla="*/ 185 h 185"/>
                <a:gd name="T2" fmla="*/ 2687 w 2687"/>
                <a:gd name="T3" fmla="*/ 185 h 185"/>
                <a:gd name="T4" fmla="*/ 2687 w 2687"/>
                <a:gd name="T5" fmla="*/ 0 h 185"/>
              </a:gdLst>
              <a:ahLst/>
              <a:cxnLst>
                <a:cxn ang="0">
                  <a:pos x="T0" y="T1"/>
                </a:cxn>
                <a:cxn ang="0">
                  <a:pos x="T2" y="T3"/>
                </a:cxn>
                <a:cxn ang="0">
                  <a:pos x="T4" y="T5"/>
                </a:cxn>
              </a:cxnLst>
              <a:rect l="0" t="0" r="r" b="b"/>
              <a:pathLst>
                <a:path w="2687" h="185">
                  <a:moveTo>
                    <a:pt x="0" y="185"/>
                  </a:moveTo>
                  <a:lnTo>
                    <a:pt x="2687" y="185"/>
                  </a:lnTo>
                  <a:lnTo>
                    <a:pt x="2687"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79"/>
            <p:cNvSpPr>
              <a:spLocks/>
            </p:cNvSpPr>
            <p:nvPr/>
          </p:nvSpPr>
          <p:spPr bwMode="auto">
            <a:xfrm>
              <a:off x="4206" y="2567"/>
              <a:ext cx="26" cy="46"/>
            </a:xfrm>
            <a:custGeom>
              <a:avLst/>
              <a:gdLst>
                <a:gd name="T0" fmla="*/ 13 w 26"/>
                <a:gd name="T1" fmla="*/ 33 h 46"/>
                <a:gd name="T2" fmla="*/ 26 w 26"/>
                <a:gd name="T3" fmla="*/ 46 h 46"/>
                <a:gd name="T4" fmla="*/ 13 w 26"/>
                <a:gd name="T5" fmla="*/ 0 h 46"/>
                <a:gd name="T6" fmla="*/ 0 w 26"/>
                <a:gd name="T7" fmla="*/ 46 h 46"/>
                <a:gd name="T8" fmla="*/ 13 w 26"/>
                <a:gd name="T9" fmla="*/ 33 h 46"/>
              </a:gdLst>
              <a:ahLst/>
              <a:cxnLst>
                <a:cxn ang="0">
                  <a:pos x="T0" y="T1"/>
                </a:cxn>
                <a:cxn ang="0">
                  <a:pos x="T2" y="T3"/>
                </a:cxn>
                <a:cxn ang="0">
                  <a:pos x="T4" y="T5"/>
                </a:cxn>
                <a:cxn ang="0">
                  <a:pos x="T6" y="T7"/>
                </a:cxn>
                <a:cxn ang="0">
                  <a:pos x="T8" y="T9"/>
                </a:cxn>
              </a:cxnLst>
              <a:rect l="0" t="0" r="r" b="b"/>
              <a:pathLst>
                <a:path w="26" h="46">
                  <a:moveTo>
                    <a:pt x="13" y="33"/>
                  </a:moveTo>
                  <a:lnTo>
                    <a:pt x="26" y="46"/>
                  </a:lnTo>
                  <a:lnTo>
                    <a:pt x="13" y="0"/>
                  </a:lnTo>
                  <a:lnTo>
                    <a:pt x="0" y="46"/>
                  </a:lnTo>
                  <a:lnTo>
                    <a:pt x="13" y="3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p:nvSpPr>
          <p:spPr bwMode="auto">
            <a:xfrm>
              <a:off x="3193" y="2515"/>
              <a:ext cx="22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rclk</a:t>
              </a:r>
              <a:endParaRPr kumimoji="0" lang="en-US" sz="1800" b="0" i="0" u="none" strike="noStrike" cap="none" normalizeH="0" baseline="0" smtClean="0">
                <a:ln>
                  <a:noFill/>
                </a:ln>
                <a:solidFill>
                  <a:schemeClr val="tx1"/>
                </a:solidFill>
                <a:effectLst/>
                <a:latin typeface="Arial" pitchFamily="34" charset="0"/>
              </a:endParaRPr>
            </a:p>
          </p:txBody>
        </p:sp>
        <p:sp>
          <p:nvSpPr>
            <p:cNvPr id="87" name="Line 81"/>
            <p:cNvSpPr>
              <a:spLocks noChangeShapeType="1"/>
            </p:cNvSpPr>
            <p:nvPr/>
          </p:nvSpPr>
          <p:spPr bwMode="auto">
            <a:xfrm>
              <a:off x="4446" y="2206"/>
              <a:ext cx="315" cy="0"/>
            </a:xfrm>
            <a:prstGeom prst="line">
              <a:avLst/>
            </a:prstGeom>
            <a:noFill/>
            <a:ln w="6"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82"/>
            <p:cNvSpPr>
              <a:spLocks/>
            </p:cNvSpPr>
            <p:nvPr/>
          </p:nvSpPr>
          <p:spPr bwMode="auto">
            <a:xfrm>
              <a:off x="4675" y="2181"/>
              <a:ext cx="86" cy="50"/>
            </a:xfrm>
            <a:custGeom>
              <a:avLst/>
              <a:gdLst>
                <a:gd name="T0" fmla="*/ 25 w 86"/>
                <a:gd name="T1" fmla="*/ 25 h 50"/>
                <a:gd name="T2" fmla="*/ 0 w 86"/>
                <a:gd name="T3" fmla="*/ 50 h 50"/>
                <a:gd name="T4" fmla="*/ 86 w 86"/>
                <a:gd name="T5" fmla="*/ 25 h 50"/>
                <a:gd name="T6" fmla="*/ 0 w 86"/>
                <a:gd name="T7" fmla="*/ 0 h 50"/>
                <a:gd name="T8" fmla="*/ 25 w 86"/>
                <a:gd name="T9" fmla="*/ 25 h 50"/>
              </a:gdLst>
              <a:ahLst/>
              <a:cxnLst>
                <a:cxn ang="0">
                  <a:pos x="T0" y="T1"/>
                </a:cxn>
                <a:cxn ang="0">
                  <a:pos x="T2" y="T3"/>
                </a:cxn>
                <a:cxn ang="0">
                  <a:pos x="T4" y="T5"/>
                </a:cxn>
                <a:cxn ang="0">
                  <a:pos x="T6" y="T7"/>
                </a:cxn>
                <a:cxn ang="0">
                  <a:pos x="T8" y="T9"/>
                </a:cxn>
              </a:cxnLst>
              <a:rect l="0" t="0" r="r" b="b"/>
              <a:pathLst>
                <a:path w="86" h="50">
                  <a:moveTo>
                    <a:pt x="25" y="25"/>
                  </a:moveTo>
                  <a:lnTo>
                    <a:pt x="0" y="50"/>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p:nvSpPr>
          <p:spPr bwMode="auto">
            <a:xfrm>
              <a:off x="4609" y="2060"/>
              <a:ext cx="56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to receiver</a:t>
              </a:r>
              <a:endParaRPr kumimoji="0" lang="en-US" sz="1800" b="0" i="0" u="none" strike="noStrike" cap="none" normalizeH="0" baseline="0" smtClean="0">
                <a:ln>
                  <a:noFill/>
                </a:ln>
                <a:solidFill>
                  <a:schemeClr val="tx1"/>
                </a:solidFill>
                <a:effectLst/>
                <a:latin typeface="Arial" pitchFamily="34" charset="0"/>
              </a:endParaRPr>
            </a:p>
          </p:txBody>
        </p:sp>
        <p:sp>
          <p:nvSpPr>
            <p:cNvPr id="90" name="Line 84"/>
            <p:cNvSpPr>
              <a:spLocks noChangeShapeType="1"/>
            </p:cNvSpPr>
            <p:nvPr/>
          </p:nvSpPr>
          <p:spPr bwMode="auto">
            <a:xfrm>
              <a:off x="2512" y="1990"/>
              <a:ext cx="50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5"/>
            <p:cNvSpPr>
              <a:spLocks/>
            </p:cNvSpPr>
            <p:nvPr/>
          </p:nvSpPr>
          <p:spPr bwMode="auto">
            <a:xfrm>
              <a:off x="2921" y="1963"/>
              <a:ext cx="91" cy="53"/>
            </a:xfrm>
            <a:custGeom>
              <a:avLst/>
              <a:gdLst>
                <a:gd name="T0" fmla="*/ 26 w 91"/>
                <a:gd name="T1" fmla="*/ 27 h 53"/>
                <a:gd name="T2" fmla="*/ 0 w 91"/>
                <a:gd name="T3" fmla="*/ 53 h 53"/>
                <a:gd name="T4" fmla="*/ 91 w 91"/>
                <a:gd name="T5" fmla="*/ 27 h 53"/>
                <a:gd name="T6" fmla="*/ 0 w 91"/>
                <a:gd name="T7" fmla="*/ 0 h 53"/>
                <a:gd name="T8" fmla="*/ 26 w 91"/>
                <a:gd name="T9" fmla="*/ 27 h 53"/>
              </a:gdLst>
              <a:ahLst/>
              <a:cxnLst>
                <a:cxn ang="0">
                  <a:pos x="T0" y="T1"/>
                </a:cxn>
                <a:cxn ang="0">
                  <a:pos x="T2" y="T3"/>
                </a:cxn>
                <a:cxn ang="0">
                  <a:pos x="T4" y="T5"/>
                </a:cxn>
                <a:cxn ang="0">
                  <a:pos x="T6" y="T7"/>
                </a:cxn>
                <a:cxn ang="0">
                  <a:pos x="T8" y="T9"/>
                </a:cxn>
              </a:cxnLst>
              <a:rect l="0" t="0" r="r" b="b"/>
              <a:pathLst>
                <a:path w="91" h="53">
                  <a:moveTo>
                    <a:pt x="26" y="27"/>
                  </a:moveTo>
                  <a:lnTo>
                    <a:pt x="0" y="53"/>
                  </a:lnTo>
                  <a:lnTo>
                    <a:pt x="91" y="27"/>
                  </a:lnTo>
                  <a:lnTo>
                    <a:pt x="0" y="0"/>
                  </a:lnTo>
                  <a:lnTo>
                    <a:pt x="26" y="2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6"/>
            <p:cNvSpPr>
              <a:spLocks noChangeArrowheads="1"/>
            </p:cNvSpPr>
            <p:nvPr/>
          </p:nvSpPr>
          <p:spPr bwMode="auto">
            <a:xfrm>
              <a:off x="2601" y="2005"/>
              <a:ext cx="25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rclk</a:t>
              </a:r>
              <a:endParaRPr kumimoji="0" lang="en-US" sz="1800" b="0" i="0" u="none" strike="noStrike" cap="none" normalizeH="0" baseline="0" smtClean="0">
                <a:ln>
                  <a:noFill/>
                </a:ln>
                <a:solidFill>
                  <a:schemeClr val="tx1"/>
                </a:solidFill>
                <a:effectLst/>
                <a:latin typeface="Arial" pitchFamily="34" charset="0"/>
              </a:endParaRPr>
            </a:p>
          </p:txBody>
        </p:sp>
        <p:sp>
          <p:nvSpPr>
            <p:cNvPr id="93" name="Line 87"/>
            <p:cNvSpPr>
              <a:spLocks noChangeShapeType="1"/>
            </p:cNvSpPr>
            <p:nvPr/>
          </p:nvSpPr>
          <p:spPr bwMode="auto">
            <a:xfrm>
              <a:off x="3572" y="1920"/>
              <a:ext cx="16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88"/>
            <p:cNvSpPr>
              <a:spLocks/>
            </p:cNvSpPr>
            <p:nvPr/>
          </p:nvSpPr>
          <p:spPr bwMode="auto">
            <a:xfrm>
              <a:off x="3664" y="1896"/>
              <a:ext cx="82" cy="48"/>
            </a:xfrm>
            <a:custGeom>
              <a:avLst/>
              <a:gdLst>
                <a:gd name="T0" fmla="*/ 23 w 82"/>
                <a:gd name="T1" fmla="*/ 24 h 48"/>
                <a:gd name="T2" fmla="*/ 0 w 82"/>
                <a:gd name="T3" fmla="*/ 48 h 48"/>
                <a:gd name="T4" fmla="*/ 82 w 82"/>
                <a:gd name="T5" fmla="*/ 24 h 48"/>
                <a:gd name="T6" fmla="*/ 0 w 82"/>
                <a:gd name="T7" fmla="*/ 0 h 48"/>
                <a:gd name="T8" fmla="*/ 23 w 82"/>
                <a:gd name="T9" fmla="*/ 24 h 48"/>
              </a:gdLst>
              <a:ahLst/>
              <a:cxnLst>
                <a:cxn ang="0">
                  <a:pos x="T0" y="T1"/>
                </a:cxn>
                <a:cxn ang="0">
                  <a:pos x="T2" y="T3"/>
                </a:cxn>
                <a:cxn ang="0">
                  <a:pos x="T4" y="T5"/>
                </a:cxn>
                <a:cxn ang="0">
                  <a:pos x="T6" y="T7"/>
                </a:cxn>
                <a:cxn ang="0">
                  <a:pos x="T8" y="T9"/>
                </a:cxn>
              </a:cxnLst>
              <a:rect l="0" t="0" r="r" b="b"/>
              <a:pathLst>
                <a:path w="82" h="48">
                  <a:moveTo>
                    <a:pt x="23" y="24"/>
                  </a:moveTo>
                  <a:lnTo>
                    <a:pt x="0" y="48"/>
                  </a:lnTo>
                  <a:lnTo>
                    <a:pt x="82"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89"/>
            <p:cNvSpPr>
              <a:spLocks/>
            </p:cNvSpPr>
            <p:nvPr/>
          </p:nvSpPr>
          <p:spPr bwMode="auto">
            <a:xfrm>
              <a:off x="2201" y="1512"/>
              <a:ext cx="705" cy="386"/>
            </a:xfrm>
            <a:custGeom>
              <a:avLst/>
              <a:gdLst>
                <a:gd name="T0" fmla="*/ 201 w 1648"/>
                <a:gd name="T1" fmla="*/ 0 h 899"/>
                <a:gd name="T2" fmla="*/ 1446 w 1648"/>
                <a:gd name="T3" fmla="*/ 0 h 899"/>
                <a:gd name="T4" fmla="*/ 1648 w 1648"/>
                <a:gd name="T5" fmla="*/ 202 h 899"/>
                <a:gd name="T6" fmla="*/ 1648 w 1648"/>
                <a:gd name="T7" fmla="*/ 698 h 899"/>
                <a:gd name="T8" fmla="*/ 1446 w 1648"/>
                <a:gd name="T9" fmla="*/ 899 h 899"/>
                <a:gd name="T10" fmla="*/ 201 w 1648"/>
                <a:gd name="T11" fmla="*/ 899 h 899"/>
                <a:gd name="T12" fmla="*/ 0 w 1648"/>
                <a:gd name="T13" fmla="*/ 698 h 899"/>
                <a:gd name="T14" fmla="*/ 0 w 1648"/>
                <a:gd name="T15" fmla="*/ 202 h 899"/>
                <a:gd name="T16" fmla="*/ 201 w 1648"/>
                <a:gd name="T1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8" h="899">
                  <a:moveTo>
                    <a:pt x="201" y="0"/>
                  </a:moveTo>
                  <a:lnTo>
                    <a:pt x="1446" y="0"/>
                  </a:lnTo>
                  <a:cubicBezTo>
                    <a:pt x="1558" y="0"/>
                    <a:pt x="1648" y="90"/>
                    <a:pt x="1648" y="202"/>
                  </a:cubicBezTo>
                  <a:lnTo>
                    <a:pt x="1648" y="698"/>
                  </a:lnTo>
                  <a:cubicBezTo>
                    <a:pt x="1648" y="810"/>
                    <a:pt x="1558" y="899"/>
                    <a:pt x="1446" y="899"/>
                  </a:cubicBezTo>
                  <a:lnTo>
                    <a:pt x="201" y="899"/>
                  </a:lnTo>
                  <a:cubicBezTo>
                    <a:pt x="90" y="899"/>
                    <a:pt x="0" y="810"/>
                    <a:pt x="0" y="698"/>
                  </a:cubicBezTo>
                  <a:lnTo>
                    <a:pt x="0" y="202"/>
                  </a:lnTo>
                  <a:cubicBezTo>
                    <a:pt x="0" y="90"/>
                    <a:pt x="90" y="0"/>
                    <a:pt x="201" y="0"/>
                  </a:cubicBezTo>
                  <a:close/>
                </a:path>
              </a:pathLst>
            </a:custGeom>
            <a:solidFill>
              <a:srgbClr val="F4E3D7"/>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p:nvSpPr>
          <p:spPr bwMode="auto">
            <a:xfrm>
              <a:off x="2220" y="1581"/>
              <a:ext cx="66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Clock recovery </a:t>
              </a:r>
              <a:endParaRPr kumimoji="0" lang="en-US" sz="1200" b="0" i="0" u="none" strike="noStrike" cap="none" normalizeH="0" baseline="0" dirty="0" smtClean="0">
                <a:ln>
                  <a:noFill/>
                </a:ln>
                <a:solidFill>
                  <a:schemeClr val="tx1"/>
                </a:solidFill>
                <a:effectLst/>
                <a:latin typeface="Arial" pitchFamily="34" charset="0"/>
              </a:endParaRPr>
            </a:p>
          </p:txBody>
        </p:sp>
        <p:sp>
          <p:nvSpPr>
            <p:cNvPr id="97" name="Rectangle 91"/>
            <p:cNvSpPr>
              <a:spLocks noChangeArrowheads="1"/>
            </p:cNvSpPr>
            <p:nvPr/>
          </p:nvSpPr>
          <p:spPr bwMode="auto">
            <a:xfrm>
              <a:off x="2440" y="1758"/>
              <a:ext cx="31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circuit</a:t>
              </a:r>
              <a:endParaRPr kumimoji="0" lang="en-US" sz="1800" b="0" i="0" u="none" strike="noStrike" cap="none" normalizeH="0" baseline="0" smtClean="0">
                <a:ln>
                  <a:noFill/>
                </a:ln>
                <a:solidFill>
                  <a:schemeClr val="tx1"/>
                </a:solidFill>
                <a:effectLst/>
                <a:latin typeface="Arial" pitchFamily="34" charset="0"/>
              </a:endParaRPr>
            </a:p>
          </p:txBody>
        </p:sp>
        <p:sp>
          <p:nvSpPr>
            <p:cNvPr id="98" name="Line 92"/>
            <p:cNvSpPr>
              <a:spLocks noChangeShapeType="1"/>
            </p:cNvSpPr>
            <p:nvPr/>
          </p:nvSpPr>
          <p:spPr bwMode="auto">
            <a:xfrm>
              <a:off x="2571" y="1253"/>
              <a:ext cx="0" cy="271"/>
            </a:xfrm>
            <a:prstGeom prst="line">
              <a:avLst/>
            </a:prstGeom>
            <a:noFill/>
            <a:ln w="5"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3"/>
            <p:cNvSpPr>
              <a:spLocks/>
            </p:cNvSpPr>
            <p:nvPr/>
          </p:nvSpPr>
          <p:spPr bwMode="auto">
            <a:xfrm>
              <a:off x="2549" y="1447"/>
              <a:ext cx="43" cy="77"/>
            </a:xfrm>
            <a:custGeom>
              <a:avLst/>
              <a:gdLst>
                <a:gd name="T0" fmla="*/ 22 w 43"/>
                <a:gd name="T1" fmla="*/ 22 h 77"/>
                <a:gd name="T2" fmla="*/ 0 w 43"/>
                <a:gd name="T3" fmla="*/ 0 h 77"/>
                <a:gd name="T4" fmla="*/ 22 w 43"/>
                <a:gd name="T5" fmla="*/ 77 h 77"/>
                <a:gd name="T6" fmla="*/ 43 w 43"/>
                <a:gd name="T7" fmla="*/ 0 h 77"/>
                <a:gd name="T8" fmla="*/ 22 w 43"/>
                <a:gd name="T9" fmla="*/ 22 h 77"/>
              </a:gdLst>
              <a:ahLst/>
              <a:cxnLst>
                <a:cxn ang="0">
                  <a:pos x="T0" y="T1"/>
                </a:cxn>
                <a:cxn ang="0">
                  <a:pos x="T2" y="T3"/>
                </a:cxn>
                <a:cxn ang="0">
                  <a:pos x="T4" y="T5"/>
                </a:cxn>
                <a:cxn ang="0">
                  <a:pos x="T6" y="T7"/>
                </a:cxn>
                <a:cxn ang="0">
                  <a:pos x="T8" y="T9"/>
                </a:cxn>
              </a:cxnLst>
              <a:rect l="0" t="0" r="r" b="b"/>
              <a:pathLst>
                <a:path w="43" h="77">
                  <a:moveTo>
                    <a:pt x="22" y="22"/>
                  </a:moveTo>
                  <a:lnTo>
                    <a:pt x="0" y="0"/>
                  </a:lnTo>
                  <a:lnTo>
                    <a:pt x="22" y="77"/>
                  </a:lnTo>
                  <a:lnTo>
                    <a:pt x="43"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4"/>
            <p:cNvSpPr>
              <a:spLocks/>
            </p:cNvSpPr>
            <p:nvPr/>
          </p:nvSpPr>
          <p:spPr bwMode="auto">
            <a:xfrm>
              <a:off x="2898" y="1595"/>
              <a:ext cx="544" cy="130"/>
            </a:xfrm>
            <a:custGeom>
              <a:avLst/>
              <a:gdLst>
                <a:gd name="T0" fmla="*/ 0 w 1270"/>
                <a:gd name="T1" fmla="*/ 302 h 302"/>
                <a:gd name="T2" fmla="*/ 1270 w 1270"/>
                <a:gd name="T3" fmla="*/ 302 h 302"/>
                <a:gd name="T4" fmla="*/ 1270 w 1270"/>
                <a:gd name="T5" fmla="*/ 0 h 302"/>
              </a:gdLst>
              <a:ahLst/>
              <a:cxnLst>
                <a:cxn ang="0">
                  <a:pos x="T0" y="T1"/>
                </a:cxn>
                <a:cxn ang="0">
                  <a:pos x="T2" y="T3"/>
                </a:cxn>
                <a:cxn ang="0">
                  <a:pos x="T4" y="T5"/>
                </a:cxn>
              </a:cxnLst>
              <a:rect l="0" t="0" r="r" b="b"/>
              <a:pathLst>
                <a:path w="1270" h="302">
                  <a:moveTo>
                    <a:pt x="0" y="302"/>
                  </a:moveTo>
                  <a:lnTo>
                    <a:pt x="1270" y="302"/>
                  </a:lnTo>
                  <a:lnTo>
                    <a:pt x="1270" y="0"/>
                  </a:lnTo>
                </a:path>
              </a:pathLst>
            </a:custGeom>
            <a:noFill/>
            <a:ln w="10" cap="flat">
              <a:solidFill>
                <a:srgbClr val="E6191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5"/>
            <p:cNvSpPr>
              <a:spLocks/>
            </p:cNvSpPr>
            <p:nvPr/>
          </p:nvSpPr>
          <p:spPr bwMode="auto">
            <a:xfrm>
              <a:off x="3421" y="1585"/>
              <a:ext cx="41" cy="72"/>
            </a:xfrm>
            <a:custGeom>
              <a:avLst/>
              <a:gdLst>
                <a:gd name="T0" fmla="*/ 21 w 41"/>
                <a:gd name="T1" fmla="*/ 51 h 72"/>
                <a:gd name="T2" fmla="*/ 41 w 41"/>
                <a:gd name="T3" fmla="*/ 72 h 72"/>
                <a:gd name="T4" fmla="*/ 21 w 41"/>
                <a:gd name="T5" fmla="*/ 0 h 72"/>
                <a:gd name="T6" fmla="*/ 0 w 41"/>
                <a:gd name="T7" fmla="*/ 72 h 72"/>
                <a:gd name="T8" fmla="*/ 21 w 41"/>
                <a:gd name="T9" fmla="*/ 51 h 72"/>
              </a:gdLst>
              <a:ahLst/>
              <a:cxnLst>
                <a:cxn ang="0">
                  <a:pos x="T0" y="T1"/>
                </a:cxn>
                <a:cxn ang="0">
                  <a:pos x="T2" y="T3"/>
                </a:cxn>
                <a:cxn ang="0">
                  <a:pos x="T4" y="T5"/>
                </a:cxn>
                <a:cxn ang="0">
                  <a:pos x="T6" y="T7"/>
                </a:cxn>
                <a:cxn ang="0">
                  <a:pos x="T8" y="T9"/>
                </a:cxn>
              </a:cxnLst>
              <a:rect l="0" t="0" r="r" b="b"/>
              <a:pathLst>
                <a:path w="41" h="72">
                  <a:moveTo>
                    <a:pt x="21" y="51"/>
                  </a:moveTo>
                  <a:lnTo>
                    <a:pt x="41" y="72"/>
                  </a:lnTo>
                  <a:lnTo>
                    <a:pt x="21" y="0"/>
                  </a:lnTo>
                  <a:lnTo>
                    <a:pt x="0" y="72"/>
                  </a:lnTo>
                  <a:lnTo>
                    <a:pt x="21" y="5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6"/>
            <p:cNvSpPr>
              <a:spLocks/>
            </p:cNvSpPr>
            <p:nvPr/>
          </p:nvSpPr>
          <p:spPr bwMode="auto">
            <a:xfrm>
              <a:off x="2545" y="1231"/>
              <a:ext cx="56" cy="52"/>
            </a:xfrm>
            <a:custGeom>
              <a:avLst/>
              <a:gdLst>
                <a:gd name="T0" fmla="*/ 131 w 131"/>
                <a:gd name="T1" fmla="*/ 61 h 121"/>
                <a:gd name="T2" fmla="*/ 66 w 131"/>
                <a:gd name="T3" fmla="*/ 121 h 121"/>
                <a:gd name="T4" fmla="*/ 0 w 131"/>
                <a:gd name="T5" fmla="*/ 61 h 121"/>
                <a:gd name="T6" fmla="*/ 66 w 131"/>
                <a:gd name="T7" fmla="*/ 0 h 121"/>
                <a:gd name="T8" fmla="*/ 131 w 131"/>
                <a:gd name="T9" fmla="*/ 58 h 121"/>
              </a:gdLst>
              <a:ahLst/>
              <a:cxnLst>
                <a:cxn ang="0">
                  <a:pos x="T0" y="T1"/>
                </a:cxn>
                <a:cxn ang="0">
                  <a:pos x="T2" y="T3"/>
                </a:cxn>
                <a:cxn ang="0">
                  <a:pos x="T4" y="T5"/>
                </a:cxn>
                <a:cxn ang="0">
                  <a:pos x="T6" y="T7"/>
                </a:cxn>
                <a:cxn ang="0">
                  <a:pos x="T8" y="T9"/>
                </a:cxn>
              </a:cxnLst>
              <a:rect l="0" t="0" r="r" b="b"/>
              <a:pathLst>
                <a:path w="131" h="121">
                  <a:moveTo>
                    <a:pt x="131" y="61"/>
                  </a:moveTo>
                  <a:cubicBezTo>
                    <a:pt x="131" y="94"/>
                    <a:pt x="102" y="121"/>
                    <a:pt x="66" y="121"/>
                  </a:cubicBezTo>
                  <a:cubicBezTo>
                    <a:pt x="30" y="121"/>
                    <a:pt x="0" y="94"/>
                    <a:pt x="0" y="61"/>
                  </a:cubicBezTo>
                  <a:cubicBezTo>
                    <a:pt x="0" y="27"/>
                    <a:pt x="30" y="0"/>
                    <a:pt x="66" y="0"/>
                  </a:cubicBezTo>
                  <a:cubicBezTo>
                    <a:pt x="101" y="0"/>
                    <a:pt x="130" y="26"/>
                    <a:pt x="131" y="58"/>
                  </a:cubicBezTo>
                </a:path>
              </a:pathLst>
            </a:custGeom>
            <a:solidFill>
              <a:srgbClr val="000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Line 97"/>
            <p:cNvSpPr>
              <a:spLocks noChangeShapeType="1"/>
            </p:cNvSpPr>
            <p:nvPr/>
          </p:nvSpPr>
          <p:spPr bwMode="auto">
            <a:xfrm>
              <a:off x="3239" y="1725"/>
              <a:ext cx="0" cy="95"/>
            </a:xfrm>
            <a:prstGeom prst="line">
              <a:avLst/>
            </a:prstGeom>
            <a:noFill/>
            <a:ln w="9" cap="flat">
              <a:solidFill>
                <a:srgbClr val="E6191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8"/>
            <p:cNvSpPr>
              <a:spLocks/>
            </p:cNvSpPr>
            <p:nvPr/>
          </p:nvSpPr>
          <p:spPr bwMode="auto">
            <a:xfrm>
              <a:off x="3221" y="1768"/>
              <a:ext cx="36" cy="61"/>
            </a:xfrm>
            <a:custGeom>
              <a:avLst/>
              <a:gdLst>
                <a:gd name="T0" fmla="*/ 18 w 36"/>
                <a:gd name="T1" fmla="*/ 17 h 61"/>
                <a:gd name="T2" fmla="*/ 0 w 36"/>
                <a:gd name="T3" fmla="*/ 0 h 61"/>
                <a:gd name="T4" fmla="*/ 18 w 36"/>
                <a:gd name="T5" fmla="*/ 61 h 61"/>
                <a:gd name="T6" fmla="*/ 36 w 36"/>
                <a:gd name="T7" fmla="*/ 0 h 61"/>
                <a:gd name="T8" fmla="*/ 18 w 36"/>
                <a:gd name="T9" fmla="*/ 17 h 61"/>
              </a:gdLst>
              <a:ahLst/>
              <a:cxnLst>
                <a:cxn ang="0">
                  <a:pos x="T0" y="T1"/>
                </a:cxn>
                <a:cxn ang="0">
                  <a:pos x="T2" y="T3"/>
                </a:cxn>
                <a:cxn ang="0">
                  <a:pos x="T4" y="T5"/>
                </a:cxn>
                <a:cxn ang="0">
                  <a:pos x="T6" y="T7"/>
                </a:cxn>
                <a:cxn ang="0">
                  <a:pos x="T8" y="T9"/>
                </a:cxn>
              </a:cxnLst>
              <a:rect l="0" t="0" r="r" b="b"/>
              <a:pathLst>
                <a:path w="36" h="61">
                  <a:moveTo>
                    <a:pt x="18" y="17"/>
                  </a:moveTo>
                  <a:lnTo>
                    <a:pt x="0" y="0"/>
                  </a:lnTo>
                  <a:lnTo>
                    <a:pt x="18" y="61"/>
                  </a:lnTo>
                  <a:lnTo>
                    <a:pt x="36" y="0"/>
                  </a:lnTo>
                  <a:lnTo>
                    <a:pt x="18"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p:nvPr>
        </p:nvSpPr>
        <p:spPr>
          <a:xfrm>
            <a:off x="9652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	Communication </a:t>
            </a:r>
            <a:r>
              <a:rPr lang="fr-FR" dirty="0" err="1">
                <a:solidFill>
                  <a:schemeClr val="tx1"/>
                </a:solidFill>
              </a:rPr>
              <a:t>with</a:t>
            </a:r>
            <a:r>
              <a:rPr lang="fr-FR" dirty="0">
                <a:solidFill>
                  <a:schemeClr val="tx1"/>
                </a:solidFill>
              </a:rPr>
              <a:t> </a:t>
            </a:r>
            <a:r>
              <a:rPr lang="fr-FR" dirty="0" err="1">
                <a:solidFill>
                  <a:schemeClr val="tx1"/>
                </a:solidFill>
              </a:rPr>
              <a:t>Strobe</a:t>
            </a:r>
            <a:r>
              <a:rPr lang="fr-FR" dirty="0">
                <a:solidFill>
                  <a:schemeClr val="tx1"/>
                </a:solidFill>
              </a:rPr>
              <a:t> </a:t>
            </a:r>
            <a:r>
              <a:rPr lang="fr-FR" dirty="0" err="1">
                <a:solidFill>
                  <a:schemeClr val="tx1"/>
                </a:solidFill>
              </a:rPr>
              <a:t>Signals</a:t>
            </a:r>
            <a:endParaRPr lang="fr-FR" dirty="0">
              <a:solidFill>
                <a:schemeClr val="tx1"/>
              </a:solidFill>
            </a:endParaRPr>
          </a:p>
        </p:txBody>
      </p:sp>
      <p:sp>
        <p:nvSpPr>
          <p:cNvPr id="3" name="Text Placeholder 2"/>
          <p:cNvSpPr txBox="1">
            <a:spLocks noGrp="1"/>
          </p:cNvSpPr>
          <p:nvPr>
            <p:ph type="body" idx="4294967295"/>
          </p:nvPr>
        </p:nvSpPr>
        <p:spPr>
          <a:xfrm>
            <a:off x="965200" y="3810000"/>
            <a:ext cx="7569200" cy="1828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0000FF"/>
                </a:solidFill>
                <a:latin typeface="Calibri" panose="020F0502020204030204" pitchFamily="34" charset="0"/>
              </a:rPr>
              <a:t>strobe signal</a:t>
            </a:r>
            <a:r>
              <a:rPr lang="en-US" sz="2800" dirty="0">
                <a:latin typeface="Calibri" panose="020F0502020204030204" pitchFamily="34" charset="0"/>
              </a:rPr>
              <a:t> indicates the availability of data.</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FF3366"/>
                </a:solidFill>
                <a:latin typeface="Calibri" panose="020F0502020204030204" pitchFamily="34" charset="0"/>
              </a:rPr>
              <a:t>sender</a:t>
            </a:r>
            <a:r>
              <a:rPr lang="en-US" sz="2800" dirty="0">
                <a:latin typeface="Calibri" panose="020F0502020204030204" pitchFamily="34" charset="0"/>
              </a:rPr>
              <a:t> has no way of knowing that the </a:t>
            </a:r>
            <a:r>
              <a:rPr lang="en-US" sz="2800" dirty="0">
                <a:solidFill>
                  <a:srgbClr val="2300DC"/>
                </a:solidFill>
                <a:latin typeface="Calibri" panose="020F0502020204030204" pitchFamily="34" charset="0"/>
              </a:rPr>
              <a:t>receiver</a:t>
            </a:r>
            <a:r>
              <a:rPr lang="en-US" sz="2800" dirty="0">
                <a:latin typeface="Calibri" panose="020F0502020204030204" pitchFamily="34" charset="0"/>
              </a:rPr>
              <a:t> has read the data</a:t>
            </a:r>
          </a:p>
          <a:p>
            <a:pPr lvl="0">
              <a:buSzPct val="100000"/>
              <a:buFont typeface="Symbol" panose="05050102010706020507" pitchFamily="18" charset="2"/>
              <a:buChar char="*"/>
            </a:pPr>
            <a:endParaRPr lang="en-US" sz="2800" dirty="0">
              <a:latin typeface="Calibri" panose="020F0502020204030204" pitchFamily="34" charset="0"/>
            </a:endParaRPr>
          </a:p>
        </p:txBody>
      </p:sp>
      <p:grpSp>
        <p:nvGrpSpPr>
          <p:cNvPr id="8" name="Group 4"/>
          <p:cNvGrpSpPr>
            <a:grpSpLocks noChangeAspect="1"/>
          </p:cNvGrpSpPr>
          <p:nvPr/>
        </p:nvGrpSpPr>
        <p:grpSpPr bwMode="auto">
          <a:xfrm>
            <a:off x="1663700" y="1752600"/>
            <a:ext cx="6194425" cy="1828800"/>
            <a:chOff x="1048" y="1104"/>
            <a:chExt cx="3902" cy="1152"/>
          </a:xfrm>
        </p:grpSpPr>
        <p:sp>
          <p:nvSpPr>
            <p:cNvPr id="9" name="AutoShape 3"/>
            <p:cNvSpPr>
              <a:spLocks noChangeAspect="1" noChangeArrowheads="1" noTextEdit="1"/>
            </p:cNvSpPr>
            <p:nvPr/>
          </p:nvSpPr>
          <p:spPr bwMode="auto">
            <a:xfrm>
              <a:off x="1048" y="1104"/>
              <a:ext cx="3902"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1891" y="1422"/>
              <a:ext cx="2936" cy="0"/>
            </a:xfrm>
            <a:prstGeom prst="line">
              <a:avLst/>
            </a:prstGeom>
            <a:noFill/>
            <a:ln w="10" cap="flat">
              <a:solidFill>
                <a:srgbClr val="B3B3B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896" y="1422"/>
              <a:ext cx="2533" cy="128"/>
            </a:xfrm>
            <a:custGeom>
              <a:avLst/>
              <a:gdLst>
                <a:gd name="T0" fmla="*/ 0 w 4878"/>
                <a:gd name="T1" fmla="*/ 5 h 247"/>
                <a:gd name="T2" fmla="*/ 1542 w 4878"/>
                <a:gd name="T3" fmla="*/ 15 h 247"/>
                <a:gd name="T4" fmla="*/ 1683 w 4878"/>
                <a:gd name="T5" fmla="*/ 247 h 247"/>
                <a:gd name="T6" fmla="*/ 3175 w 4878"/>
                <a:gd name="T7" fmla="*/ 247 h 247"/>
                <a:gd name="T8" fmla="*/ 3308 w 4878"/>
                <a:gd name="T9" fmla="*/ 0 h 247"/>
                <a:gd name="T10" fmla="*/ 4878 w 4878"/>
                <a:gd name="T11" fmla="*/ 0 h 247"/>
              </a:gdLst>
              <a:ahLst/>
              <a:cxnLst>
                <a:cxn ang="0">
                  <a:pos x="T0" y="T1"/>
                </a:cxn>
                <a:cxn ang="0">
                  <a:pos x="T2" y="T3"/>
                </a:cxn>
                <a:cxn ang="0">
                  <a:pos x="T4" y="T5"/>
                </a:cxn>
                <a:cxn ang="0">
                  <a:pos x="T6" y="T7"/>
                </a:cxn>
                <a:cxn ang="0">
                  <a:pos x="T8" y="T9"/>
                </a:cxn>
                <a:cxn ang="0">
                  <a:pos x="T10" y="T11"/>
                </a:cxn>
              </a:cxnLst>
              <a:rect l="0" t="0" r="r" b="b"/>
              <a:pathLst>
                <a:path w="4878" h="247">
                  <a:moveTo>
                    <a:pt x="0" y="5"/>
                  </a:moveTo>
                  <a:lnTo>
                    <a:pt x="1542" y="15"/>
                  </a:lnTo>
                  <a:lnTo>
                    <a:pt x="1683" y="247"/>
                  </a:lnTo>
                  <a:lnTo>
                    <a:pt x="3175" y="247"/>
                  </a:lnTo>
                  <a:lnTo>
                    <a:pt x="3308" y="0"/>
                  </a:lnTo>
                  <a:lnTo>
                    <a:pt x="4878" y="0"/>
                  </a:lnTo>
                </a:path>
              </a:pathLst>
            </a:cu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1896" y="1295"/>
              <a:ext cx="2926" cy="132"/>
            </a:xfrm>
            <a:custGeom>
              <a:avLst/>
              <a:gdLst>
                <a:gd name="T0" fmla="*/ 0 w 5634"/>
                <a:gd name="T1" fmla="*/ 242 h 253"/>
                <a:gd name="T2" fmla="*/ 1543 w 5634"/>
                <a:gd name="T3" fmla="*/ 253 h 253"/>
                <a:gd name="T4" fmla="*/ 1683 w 5634"/>
                <a:gd name="T5" fmla="*/ 0 h 253"/>
                <a:gd name="T6" fmla="*/ 3175 w 5634"/>
                <a:gd name="T7" fmla="*/ 0 h 253"/>
                <a:gd name="T8" fmla="*/ 3322 w 5634"/>
                <a:gd name="T9" fmla="*/ 247 h 253"/>
                <a:gd name="T10" fmla="*/ 5634 w 5634"/>
                <a:gd name="T11" fmla="*/ 247 h 253"/>
              </a:gdLst>
              <a:ahLst/>
              <a:cxnLst>
                <a:cxn ang="0">
                  <a:pos x="T0" y="T1"/>
                </a:cxn>
                <a:cxn ang="0">
                  <a:pos x="T2" y="T3"/>
                </a:cxn>
                <a:cxn ang="0">
                  <a:pos x="T4" y="T5"/>
                </a:cxn>
                <a:cxn ang="0">
                  <a:pos x="T6" y="T7"/>
                </a:cxn>
                <a:cxn ang="0">
                  <a:pos x="T8" y="T9"/>
                </a:cxn>
                <a:cxn ang="0">
                  <a:pos x="T10" y="T11"/>
                </a:cxn>
              </a:cxnLst>
              <a:rect l="0" t="0" r="r" b="b"/>
              <a:pathLst>
                <a:path w="5634" h="253">
                  <a:moveTo>
                    <a:pt x="0" y="242"/>
                  </a:moveTo>
                  <a:lnTo>
                    <a:pt x="1543" y="253"/>
                  </a:lnTo>
                  <a:lnTo>
                    <a:pt x="1683" y="0"/>
                  </a:lnTo>
                  <a:lnTo>
                    <a:pt x="3175" y="0"/>
                  </a:lnTo>
                  <a:lnTo>
                    <a:pt x="3322" y="247"/>
                  </a:lnTo>
                  <a:lnTo>
                    <a:pt x="5634" y="247"/>
                  </a:lnTo>
                </a:path>
              </a:pathLst>
            </a:cu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891" y="1724"/>
              <a:ext cx="2932" cy="140"/>
            </a:xfrm>
            <a:custGeom>
              <a:avLst/>
              <a:gdLst>
                <a:gd name="T0" fmla="*/ 0 w 5645"/>
                <a:gd name="T1" fmla="*/ 269 h 269"/>
                <a:gd name="T2" fmla="*/ 1739 w 5645"/>
                <a:gd name="T3" fmla="*/ 269 h 269"/>
                <a:gd name="T4" fmla="*/ 1826 w 5645"/>
                <a:gd name="T5" fmla="*/ 6 h 269"/>
                <a:gd name="T6" fmla="*/ 3036 w 5645"/>
                <a:gd name="T7" fmla="*/ 0 h 269"/>
                <a:gd name="T8" fmla="*/ 3128 w 5645"/>
                <a:gd name="T9" fmla="*/ 258 h 269"/>
                <a:gd name="T10" fmla="*/ 5645 w 5645"/>
                <a:gd name="T11" fmla="*/ 266 h 269"/>
              </a:gdLst>
              <a:ahLst/>
              <a:cxnLst>
                <a:cxn ang="0">
                  <a:pos x="T0" y="T1"/>
                </a:cxn>
                <a:cxn ang="0">
                  <a:pos x="T2" y="T3"/>
                </a:cxn>
                <a:cxn ang="0">
                  <a:pos x="T4" y="T5"/>
                </a:cxn>
                <a:cxn ang="0">
                  <a:pos x="T6" y="T7"/>
                </a:cxn>
                <a:cxn ang="0">
                  <a:pos x="T8" y="T9"/>
                </a:cxn>
                <a:cxn ang="0">
                  <a:pos x="T10" y="T11"/>
                </a:cxn>
              </a:cxnLst>
              <a:rect l="0" t="0" r="r" b="b"/>
              <a:pathLst>
                <a:path w="5645" h="269">
                  <a:moveTo>
                    <a:pt x="0" y="269"/>
                  </a:moveTo>
                  <a:lnTo>
                    <a:pt x="1739" y="269"/>
                  </a:lnTo>
                  <a:lnTo>
                    <a:pt x="1826" y="6"/>
                  </a:lnTo>
                  <a:lnTo>
                    <a:pt x="3036" y="0"/>
                  </a:lnTo>
                  <a:lnTo>
                    <a:pt x="3128" y="258"/>
                  </a:lnTo>
                  <a:lnTo>
                    <a:pt x="5645" y="266"/>
                  </a:lnTo>
                </a:path>
              </a:pathLst>
            </a:custGeom>
            <a:solidFill>
              <a:srgbClr val="FFFF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1099" y="1734"/>
              <a:ext cx="740" cy="222"/>
            </a:xfrm>
            <a:custGeom>
              <a:avLst/>
              <a:gdLst>
                <a:gd name="T0" fmla="*/ 213 w 1425"/>
                <a:gd name="T1" fmla="*/ 0 h 426"/>
                <a:gd name="T2" fmla="*/ 1211 w 1425"/>
                <a:gd name="T3" fmla="*/ 0 h 426"/>
                <a:gd name="T4" fmla="*/ 1425 w 1425"/>
                <a:gd name="T5" fmla="*/ 213 h 426"/>
                <a:gd name="T6" fmla="*/ 1211 w 1425"/>
                <a:gd name="T7" fmla="*/ 426 h 426"/>
                <a:gd name="T8" fmla="*/ 213 w 1425"/>
                <a:gd name="T9" fmla="*/ 426 h 426"/>
                <a:gd name="T10" fmla="*/ 0 w 1425"/>
                <a:gd name="T11" fmla="*/ 213 h 426"/>
                <a:gd name="T12" fmla="*/ 213 w 1425"/>
                <a:gd name="T13" fmla="*/ 0 h 426"/>
              </a:gdLst>
              <a:ahLst/>
              <a:cxnLst>
                <a:cxn ang="0">
                  <a:pos x="T0" y="T1"/>
                </a:cxn>
                <a:cxn ang="0">
                  <a:pos x="T2" y="T3"/>
                </a:cxn>
                <a:cxn ang="0">
                  <a:pos x="T4" y="T5"/>
                </a:cxn>
                <a:cxn ang="0">
                  <a:pos x="T6" y="T7"/>
                </a:cxn>
                <a:cxn ang="0">
                  <a:pos x="T8" y="T9"/>
                </a:cxn>
                <a:cxn ang="0">
                  <a:pos x="T10" y="T11"/>
                </a:cxn>
                <a:cxn ang="0">
                  <a:pos x="T12" y="T13"/>
                </a:cxn>
              </a:cxnLst>
              <a:rect l="0" t="0" r="r" b="b"/>
              <a:pathLst>
                <a:path w="1425" h="426">
                  <a:moveTo>
                    <a:pt x="213" y="0"/>
                  </a:moveTo>
                  <a:lnTo>
                    <a:pt x="1211" y="0"/>
                  </a:lnTo>
                  <a:cubicBezTo>
                    <a:pt x="1329" y="0"/>
                    <a:pt x="1425" y="95"/>
                    <a:pt x="1425" y="213"/>
                  </a:cubicBezTo>
                  <a:cubicBezTo>
                    <a:pt x="1425" y="331"/>
                    <a:pt x="1329" y="426"/>
                    <a:pt x="1211" y="426"/>
                  </a:cubicBezTo>
                  <a:lnTo>
                    <a:pt x="213" y="426"/>
                  </a:lnTo>
                  <a:cubicBezTo>
                    <a:pt x="95" y="426"/>
                    <a:pt x="0" y="331"/>
                    <a:pt x="0" y="213"/>
                  </a:cubicBezTo>
                  <a:cubicBezTo>
                    <a:pt x="0" y="95"/>
                    <a:pt x="95" y="0"/>
                    <a:pt x="213" y="0"/>
                  </a:cubicBezTo>
                  <a:close/>
                </a:path>
              </a:pathLst>
            </a:custGeom>
            <a:solidFill>
              <a:srgbClr val="FFE6D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211" y="1760"/>
              <a:ext cx="59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Strobe</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Freeform 11"/>
            <p:cNvSpPr>
              <a:spLocks/>
            </p:cNvSpPr>
            <p:nvPr/>
          </p:nvSpPr>
          <p:spPr bwMode="auto">
            <a:xfrm>
              <a:off x="1092" y="1335"/>
              <a:ext cx="739" cy="222"/>
            </a:xfrm>
            <a:custGeom>
              <a:avLst/>
              <a:gdLst>
                <a:gd name="T0" fmla="*/ 213 w 1424"/>
                <a:gd name="T1" fmla="*/ 0 h 426"/>
                <a:gd name="T2" fmla="*/ 1211 w 1424"/>
                <a:gd name="T3" fmla="*/ 0 h 426"/>
                <a:gd name="T4" fmla="*/ 1424 w 1424"/>
                <a:gd name="T5" fmla="*/ 213 h 426"/>
                <a:gd name="T6" fmla="*/ 1211 w 1424"/>
                <a:gd name="T7" fmla="*/ 426 h 426"/>
                <a:gd name="T8" fmla="*/ 213 w 1424"/>
                <a:gd name="T9" fmla="*/ 426 h 426"/>
                <a:gd name="T10" fmla="*/ 0 w 1424"/>
                <a:gd name="T11" fmla="*/ 213 h 426"/>
                <a:gd name="T12" fmla="*/ 213 w 1424"/>
                <a:gd name="T13" fmla="*/ 0 h 426"/>
              </a:gdLst>
              <a:ahLst/>
              <a:cxnLst>
                <a:cxn ang="0">
                  <a:pos x="T0" y="T1"/>
                </a:cxn>
                <a:cxn ang="0">
                  <a:pos x="T2" y="T3"/>
                </a:cxn>
                <a:cxn ang="0">
                  <a:pos x="T4" y="T5"/>
                </a:cxn>
                <a:cxn ang="0">
                  <a:pos x="T6" y="T7"/>
                </a:cxn>
                <a:cxn ang="0">
                  <a:pos x="T8" y="T9"/>
                </a:cxn>
                <a:cxn ang="0">
                  <a:pos x="T10" y="T11"/>
                </a:cxn>
                <a:cxn ang="0">
                  <a:pos x="T12" y="T13"/>
                </a:cxn>
              </a:cxnLst>
              <a:rect l="0" t="0" r="r" b="b"/>
              <a:pathLst>
                <a:path w="1424" h="426">
                  <a:moveTo>
                    <a:pt x="213" y="0"/>
                  </a:moveTo>
                  <a:lnTo>
                    <a:pt x="1211" y="0"/>
                  </a:lnTo>
                  <a:cubicBezTo>
                    <a:pt x="1329" y="0"/>
                    <a:pt x="1424" y="95"/>
                    <a:pt x="1424" y="213"/>
                  </a:cubicBezTo>
                  <a:cubicBezTo>
                    <a:pt x="1424" y="331"/>
                    <a:pt x="1329" y="426"/>
                    <a:pt x="1211" y="426"/>
                  </a:cubicBezTo>
                  <a:lnTo>
                    <a:pt x="213" y="426"/>
                  </a:lnTo>
                  <a:cubicBezTo>
                    <a:pt x="95" y="426"/>
                    <a:pt x="0" y="331"/>
                    <a:pt x="0" y="213"/>
                  </a:cubicBezTo>
                  <a:cubicBezTo>
                    <a:pt x="0" y="95"/>
                    <a:pt x="95" y="0"/>
                    <a:pt x="213" y="0"/>
                  </a:cubicBezTo>
                  <a:close/>
                </a:path>
              </a:pathLst>
            </a:custGeom>
            <a:solidFill>
              <a:srgbClr val="FFE6D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275" y="1361"/>
              <a:ext cx="45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Data</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p:nvPr>
        </p:nvSpPr>
        <p:spPr>
          <a:xfrm>
            <a:off x="8636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98638" y="1752600"/>
            <a:ext cx="7345362" cy="486004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en-US" sz="3600" dirty="0">
                <a:latin typeface="Calibri" panose="020F0502020204030204" pitchFamily="34" charset="0"/>
              </a:rPr>
              <a:t>Overview</a:t>
            </a:r>
          </a:p>
          <a:p>
            <a:pPr marL="574675" lvl="0" indent="-463550">
              <a:buSzPct val="100000"/>
              <a:buFont typeface="Symbol" panose="05050102010706020507" pitchFamily="18" charset="2"/>
              <a:buChar char="*"/>
            </a:pPr>
            <a:r>
              <a:rPr lang="en-US" sz="3600" dirty="0">
                <a:latin typeface="Calibri" panose="020F0502020204030204" pitchFamily="34" charset="0"/>
              </a:rPr>
              <a:t>Physical Layer</a:t>
            </a:r>
          </a:p>
          <a:p>
            <a:pPr marL="574675" lvl="0" indent="-463550">
              <a:buSzPct val="100000"/>
              <a:buFont typeface="Symbol" panose="05050102010706020507" pitchFamily="18" charset="2"/>
              <a:buChar char="*"/>
            </a:pPr>
            <a:r>
              <a:rPr lang="en-US" sz="3600" dirty="0">
                <a:latin typeface="Calibri" panose="020F0502020204030204" pitchFamily="34" charset="0"/>
              </a:rPr>
              <a:t>Data Link Layer</a:t>
            </a:r>
          </a:p>
          <a:p>
            <a:pPr marL="574675" lvl="0" indent="-463550">
              <a:buSzPct val="100000"/>
              <a:buFont typeface="Symbol" panose="05050102010706020507" pitchFamily="18" charset="2"/>
              <a:buChar char="*"/>
            </a:pPr>
            <a:r>
              <a:rPr lang="en-US" sz="3600" dirty="0">
                <a:latin typeface="Calibri" panose="020F0502020204030204" pitchFamily="34" charset="0"/>
              </a:rPr>
              <a:t>Network Layer</a:t>
            </a:r>
          </a:p>
          <a:p>
            <a:pPr marL="574675" lvl="0" indent="-463550">
              <a:buSzPct val="100000"/>
              <a:buFont typeface="Symbol" panose="05050102010706020507" pitchFamily="18" charset="2"/>
              <a:buChar char="*"/>
            </a:pPr>
            <a:r>
              <a:rPr lang="en-US" sz="3600" dirty="0">
                <a:latin typeface="Calibri" panose="020F0502020204030204" pitchFamily="34" charset="0"/>
              </a:rPr>
              <a:t>Protocol Layer</a:t>
            </a:r>
          </a:p>
          <a:p>
            <a:pPr marL="574675" lvl="0" indent="-463550">
              <a:buSzPct val="100000"/>
              <a:buFont typeface="Symbol" panose="05050102010706020507" pitchFamily="18" charset="2"/>
              <a:buChar char="*"/>
            </a:pPr>
            <a:r>
              <a:rPr lang="en-US" sz="3600" dirty="0">
                <a:latin typeface="Calibri" panose="020F0502020204030204" pitchFamily="34" charset="0"/>
              </a:rPr>
              <a:t>Case Studies</a:t>
            </a:r>
          </a:p>
          <a:p>
            <a:pPr marL="574675" lvl="0" indent="-463550">
              <a:buSzPct val="100000"/>
              <a:buFont typeface="Symbol" panose="05050102010706020507" pitchFamily="18" charset="2"/>
              <a:buChar char="*"/>
            </a:pPr>
            <a:r>
              <a:rPr lang="en-US" sz="3600" dirty="0">
                <a:latin typeface="Calibri" panose="020F0502020204030204" pitchFamily="34" charset="0"/>
              </a:rPr>
              <a:t>Storage </a:t>
            </a:r>
            <a:r>
              <a:rPr lang="en-US" sz="3600" dirty="0" smtClean="0">
                <a:latin typeface="Calibri" panose="020F0502020204030204" pitchFamily="34" charset="0"/>
              </a:rPr>
              <a:t>Media</a:t>
            </a:r>
            <a:endParaRPr lang="en-US" sz="3600"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rot="10800000">
            <a:off x="5181600" y="160944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4 Phase </a:t>
            </a:r>
            <a:r>
              <a:rPr lang="fr-FR" dirty="0" err="1">
                <a:solidFill>
                  <a:schemeClr val="tx1"/>
                </a:solidFill>
              </a:rPr>
              <a:t>Handshake</a:t>
            </a:r>
            <a:endParaRPr lang="fr-FR" dirty="0">
              <a:solidFill>
                <a:schemeClr val="tx1"/>
              </a:solidFill>
            </a:endParaRPr>
          </a:p>
        </p:txBody>
      </p:sp>
      <p:sp>
        <p:nvSpPr>
          <p:cNvPr id="3" name="Text Placeholder 2"/>
          <p:cNvSpPr txBox="1">
            <a:spLocks noGrp="1"/>
          </p:cNvSpPr>
          <p:nvPr>
            <p:ph type="body" idx="4294967295"/>
          </p:nvPr>
        </p:nvSpPr>
        <p:spPr>
          <a:xfrm>
            <a:off x="1143000" y="3829050"/>
            <a:ext cx="7416800" cy="241935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27050" lvl="0" indent="-415925">
              <a:buSzPct val="100000"/>
              <a:buFont typeface="Symbol" panose="05050102010706020507" pitchFamily="18" charset="2"/>
              <a:buChar char="*"/>
            </a:pPr>
            <a:r>
              <a:rPr lang="en-US" sz="2800" dirty="0">
                <a:latin typeface="Calibri" panose="020F0502020204030204" pitchFamily="34" charset="0"/>
              </a:rPr>
              <a:t>Receiver asserts the </a:t>
            </a:r>
            <a:r>
              <a:rPr lang="en-US" sz="2800" dirty="0" err="1">
                <a:solidFill>
                  <a:srgbClr val="2300DC"/>
                </a:solidFill>
                <a:latin typeface="Calibri" panose="020F0502020204030204" pitchFamily="34" charset="0"/>
              </a:rPr>
              <a:t>ack</a:t>
            </a:r>
            <a:r>
              <a:rPr lang="en-US" sz="2800" dirty="0">
                <a:solidFill>
                  <a:srgbClr val="2300DC"/>
                </a:solidFill>
                <a:latin typeface="Calibri" panose="020F0502020204030204" pitchFamily="34" charset="0"/>
              </a:rPr>
              <a:t> signal</a:t>
            </a:r>
            <a:r>
              <a:rPr lang="en-US" sz="2800" dirty="0">
                <a:latin typeface="Calibri" panose="020F0502020204030204" pitchFamily="34" charset="0"/>
              </a:rPr>
              <a:t> after it has read data.</a:t>
            </a:r>
          </a:p>
          <a:p>
            <a:pPr marL="527050" lvl="0" indent="-415925">
              <a:buSzPct val="100000"/>
              <a:buFont typeface="Symbol" panose="05050102010706020507" pitchFamily="18" charset="2"/>
              <a:buChar char="*"/>
            </a:pPr>
            <a:r>
              <a:rPr lang="en-US" sz="2800" dirty="0">
                <a:latin typeface="Calibri" panose="020F0502020204030204" pitchFamily="34" charset="0"/>
              </a:rPr>
              <a:t>The sender </a:t>
            </a:r>
            <a:r>
              <a:rPr lang="en-US" sz="2800" dirty="0" err="1">
                <a:latin typeface="Calibri" panose="020F0502020204030204" pitchFamily="34" charset="0"/>
              </a:rPr>
              <a:t>deasserts</a:t>
            </a:r>
            <a:r>
              <a:rPr lang="en-US" sz="2800" dirty="0">
                <a:latin typeface="Calibri" panose="020F0502020204030204" pitchFamily="34" charset="0"/>
              </a:rPr>
              <a:t> the </a:t>
            </a:r>
            <a:r>
              <a:rPr lang="en-US" sz="2800" dirty="0">
                <a:solidFill>
                  <a:srgbClr val="33CC66"/>
                </a:solidFill>
                <a:latin typeface="Calibri" panose="020F0502020204030204" pitchFamily="34" charset="0"/>
              </a:rPr>
              <a:t>strobe</a:t>
            </a:r>
            <a:r>
              <a:rPr lang="en-US" sz="2800" dirty="0">
                <a:latin typeface="Calibri" panose="020F0502020204030204" pitchFamily="34" charset="0"/>
              </a:rPr>
              <a:t>, and stops sending data</a:t>
            </a:r>
          </a:p>
          <a:p>
            <a:pPr marL="527050" lvl="0" indent="-415925">
              <a:buSzPct val="100000"/>
              <a:buFont typeface="Symbol" panose="05050102010706020507" pitchFamily="18" charset="2"/>
              <a:buChar char="*"/>
            </a:pPr>
            <a:r>
              <a:rPr lang="en-US" sz="2800" dirty="0">
                <a:latin typeface="Calibri" panose="020F0502020204030204" pitchFamily="34" charset="0"/>
              </a:rPr>
              <a:t>The receiver resets the</a:t>
            </a:r>
            <a:r>
              <a:rPr lang="en-US" sz="2800" dirty="0">
                <a:solidFill>
                  <a:srgbClr val="FF0000"/>
                </a:solidFill>
                <a:latin typeface="Calibri" panose="020F0502020204030204" pitchFamily="34" charset="0"/>
              </a:rPr>
              <a:t> </a:t>
            </a:r>
            <a:r>
              <a:rPr lang="en-US" sz="2800" dirty="0" err="1">
                <a:solidFill>
                  <a:srgbClr val="FF0000"/>
                </a:solidFill>
                <a:latin typeface="Calibri" panose="020F0502020204030204" pitchFamily="34" charset="0"/>
              </a:rPr>
              <a:t>ack</a:t>
            </a:r>
            <a:r>
              <a:rPr lang="en-US" sz="2800" dirty="0">
                <a:solidFill>
                  <a:srgbClr val="FF0000"/>
                </a:solidFill>
                <a:latin typeface="Calibri" panose="020F0502020204030204" pitchFamily="34" charset="0"/>
              </a:rPr>
              <a:t> signal</a:t>
            </a:r>
          </a:p>
        </p:txBody>
      </p:sp>
      <p:grpSp>
        <p:nvGrpSpPr>
          <p:cNvPr id="8" name="Group 4"/>
          <p:cNvGrpSpPr>
            <a:grpSpLocks noChangeAspect="1"/>
          </p:cNvGrpSpPr>
          <p:nvPr/>
        </p:nvGrpSpPr>
        <p:grpSpPr bwMode="auto">
          <a:xfrm>
            <a:off x="1371600" y="1524000"/>
            <a:ext cx="6472238" cy="1981200"/>
            <a:chOff x="1152" y="1008"/>
            <a:chExt cx="4077" cy="1248"/>
          </a:xfrm>
        </p:grpSpPr>
        <p:sp>
          <p:nvSpPr>
            <p:cNvPr id="9" name="AutoShape 3"/>
            <p:cNvSpPr>
              <a:spLocks noChangeAspect="1" noChangeArrowheads="1" noTextEdit="1"/>
            </p:cNvSpPr>
            <p:nvPr/>
          </p:nvSpPr>
          <p:spPr bwMode="auto">
            <a:xfrm>
              <a:off x="1152" y="1008"/>
              <a:ext cx="4077"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2023" y="1215"/>
              <a:ext cx="2909"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815" y="1210"/>
              <a:ext cx="796" cy="143"/>
            </a:xfrm>
            <a:custGeom>
              <a:avLst/>
              <a:gdLst>
                <a:gd name="T0" fmla="*/ 0 w 1548"/>
                <a:gd name="T1" fmla="*/ 25 h 277"/>
                <a:gd name="T2" fmla="*/ 0 w 1548"/>
                <a:gd name="T3" fmla="*/ 45 h 277"/>
                <a:gd name="T4" fmla="*/ 124 w 1548"/>
                <a:gd name="T5" fmla="*/ 277 h 277"/>
                <a:gd name="T6" fmla="*/ 1431 w 1548"/>
                <a:gd name="T7" fmla="*/ 277 h 277"/>
                <a:gd name="T8" fmla="*/ 1548 w 1548"/>
                <a:gd name="T9" fmla="*/ 30 h 277"/>
                <a:gd name="T10" fmla="*/ 1528 w 1548"/>
                <a:gd name="T11" fmla="*/ 0 h 277"/>
              </a:gdLst>
              <a:ahLst/>
              <a:cxnLst>
                <a:cxn ang="0">
                  <a:pos x="T0" y="T1"/>
                </a:cxn>
                <a:cxn ang="0">
                  <a:pos x="T2" y="T3"/>
                </a:cxn>
                <a:cxn ang="0">
                  <a:pos x="T4" y="T5"/>
                </a:cxn>
                <a:cxn ang="0">
                  <a:pos x="T6" y="T7"/>
                </a:cxn>
                <a:cxn ang="0">
                  <a:pos x="T8" y="T9"/>
                </a:cxn>
                <a:cxn ang="0">
                  <a:pos x="T10" y="T11"/>
                </a:cxn>
              </a:cxnLst>
              <a:rect l="0" t="0" r="r" b="b"/>
              <a:pathLst>
                <a:path w="1548" h="277">
                  <a:moveTo>
                    <a:pt x="0" y="25"/>
                  </a:moveTo>
                  <a:lnTo>
                    <a:pt x="0" y="45"/>
                  </a:lnTo>
                  <a:lnTo>
                    <a:pt x="124" y="277"/>
                  </a:lnTo>
                  <a:lnTo>
                    <a:pt x="1431" y="277"/>
                  </a:lnTo>
                  <a:lnTo>
                    <a:pt x="1548" y="30"/>
                  </a:lnTo>
                  <a:lnTo>
                    <a:pt x="1528" y="0"/>
                  </a:lnTo>
                </a:path>
              </a:pathLst>
            </a:cu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2807" y="1093"/>
              <a:ext cx="803" cy="141"/>
            </a:xfrm>
            <a:custGeom>
              <a:avLst/>
              <a:gdLst>
                <a:gd name="T0" fmla="*/ 25 w 1561"/>
                <a:gd name="T1" fmla="*/ 273 h 273"/>
                <a:gd name="T2" fmla="*/ 0 w 1561"/>
                <a:gd name="T3" fmla="*/ 254 h 273"/>
                <a:gd name="T4" fmla="*/ 122 w 1561"/>
                <a:gd name="T5" fmla="*/ 0 h 273"/>
                <a:gd name="T6" fmla="*/ 1429 w 1561"/>
                <a:gd name="T7" fmla="*/ 0 h 273"/>
                <a:gd name="T8" fmla="*/ 1558 w 1561"/>
                <a:gd name="T9" fmla="*/ 247 h 273"/>
                <a:gd name="T10" fmla="*/ 1561 w 1561"/>
                <a:gd name="T11" fmla="*/ 257 h 273"/>
              </a:gdLst>
              <a:ahLst/>
              <a:cxnLst>
                <a:cxn ang="0">
                  <a:pos x="T0" y="T1"/>
                </a:cxn>
                <a:cxn ang="0">
                  <a:pos x="T2" y="T3"/>
                </a:cxn>
                <a:cxn ang="0">
                  <a:pos x="T4" y="T5"/>
                </a:cxn>
                <a:cxn ang="0">
                  <a:pos x="T6" y="T7"/>
                </a:cxn>
                <a:cxn ang="0">
                  <a:pos x="T8" y="T9"/>
                </a:cxn>
                <a:cxn ang="0">
                  <a:pos x="T10" y="T11"/>
                </a:cxn>
              </a:cxnLst>
              <a:rect l="0" t="0" r="r" b="b"/>
              <a:pathLst>
                <a:path w="1561" h="273">
                  <a:moveTo>
                    <a:pt x="25" y="273"/>
                  </a:moveTo>
                  <a:lnTo>
                    <a:pt x="0" y="254"/>
                  </a:lnTo>
                  <a:lnTo>
                    <a:pt x="122" y="0"/>
                  </a:lnTo>
                  <a:lnTo>
                    <a:pt x="1429" y="0"/>
                  </a:lnTo>
                  <a:lnTo>
                    <a:pt x="1558" y="247"/>
                  </a:lnTo>
                  <a:lnTo>
                    <a:pt x="1561" y="257"/>
                  </a:lnTo>
                </a:path>
              </a:pathLst>
            </a:cu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2024" y="1516"/>
              <a:ext cx="2084" cy="140"/>
            </a:xfrm>
            <a:custGeom>
              <a:avLst/>
              <a:gdLst>
                <a:gd name="T0" fmla="*/ 0 w 4052"/>
                <a:gd name="T1" fmla="*/ 269 h 269"/>
                <a:gd name="T2" fmla="*/ 1739 w 4052"/>
                <a:gd name="T3" fmla="*/ 269 h 269"/>
                <a:gd name="T4" fmla="*/ 1825 w 4052"/>
                <a:gd name="T5" fmla="*/ 6 h 269"/>
                <a:gd name="T6" fmla="*/ 3036 w 4052"/>
                <a:gd name="T7" fmla="*/ 0 h 269"/>
                <a:gd name="T8" fmla="*/ 3128 w 4052"/>
                <a:gd name="T9" fmla="*/ 258 h 269"/>
                <a:gd name="T10" fmla="*/ 4052 w 4052"/>
                <a:gd name="T11" fmla="*/ 255 h 269"/>
              </a:gdLst>
              <a:ahLst/>
              <a:cxnLst>
                <a:cxn ang="0">
                  <a:pos x="T0" y="T1"/>
                </a:cxn>
                <a:cxn ang="0">
                  <a:pos x="T2" y="T3"/>
                </a:cxn>
                <a:cxn ang="0">
                  <a:pos x="T4" y="T5"/>
                </a:cxn>
                <a:cxn ang="0">
                  <a:pos x="T6" y="T7"/>
                </a:cxn>
                <a:cxn ang="0">
                  <a:pos x="T8" y="T9"/>
                </a:cxn>
                <a:cxn ang="0">
                  <a:pos x="T10" y="T11"/>
                </a:cxn>
              </a:cxnLst>
              <a:rect l="0" t="0" r="r" b="b"/>
              <a:pathLst>
                <a:path w="4052" h="269">
                  <a:moveTo>
                    <a:pt x="0" y="269"/>
                  </a:moveTo>
                  <a:lnTo>
                    <a:pt x="1739" y="269"/>
                  </a:lnTo>
                  <a:lnTo>
                    <a:pt x="1825" y="6"/>
                  </a:lnTo>
                  <a:lnTo>
                    <a:pt x="3036" y="0"/>
                  </a:lnTo>
                  <a:lnTo>
                    <a:pt x="3128" y="258"/>
                  </a:lnTo>
                  <a:lnTo>
                    <a:pt x="4052" y="255"/>
                  </a:lnTo>
                </a:path>
              </a:pathLst>
            </a:custGeom>
            <a:solidFill>
              <a:srgbClr val="FFFF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1239" y="1526"/>
              <a:ext cx="733" cy="222"/>
            </a:xfrm>
            <a:custGeom>
              <a:avLst/>
              <a:gdLst>
                <a:gd name="T0" fmla="*/ 213 w 1424"/>
                <a:gd name="T1" fmla="*/ 0 h 427"/>
                <a:gd name="T2" fmla="*/ 1211 w 1424"/>
                <a:gd name="T3" fmla="*/ 0 h 427"/>
                <a:gd name="T4" fmla="*/ 1424 w 1424"/>
                <a:gd name="T5" fmla="*/ 214 h 427"/>
                <a:gd name="T6" fmla="*/ 1211 w 1424"/>
                <a:gd name="T7" fmla="*/ 427 h 427"/>
                <a:gd name="T8" fmla="*/ 213 w 1424"/>
                <a:gd name="T9" fmla="*/ 427 h 427"/>
                <a:gd name="T10" fmla="*/ 0 w 1424"/>
                <a:gd name="T11" fmla="*/ 214 h 427"/>
                <a:gd name="T12" fmla="*/ 213 w 1424"/>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1424" h="427">
                  <a:moveTo>
                    <a:pt x="213" y="0"/>
                  </a:moveTo>
                  <a:lnTo>
                    <a:pt x="1211" y="0"/>
                  </a:lnTo>
                  <a:cubicBezTo>
                    <a:pt x="1329" y="0"/>
                    <a:pt x="1424" y="96"/>
                    <a:pt x="1424" y="214"/>
                  </a:cubicBezTo>
                  <a:cubicBezTo>
                    <a:pt x="1424" y="332"/>
                    <a:pt x="1329" y="427"/>
                    <a:pt x="1211" y="427"/>
                  </a:cubicBezTo>
                  <a:lnTo>
                    <a:pt x="213" y="427"/>
                  </a:lnTo>
                  <a:cubicBezTo>
                    <a:pt x="95" y="427"/>
                    <a:pt x="0" y="332"/>
                    <a:pt x="0" y="214"/>
                  </a:cubicBezTo>
                  <a:cubicBezTo>
                    <a:pt x="0" y="96"/>
                    <a:pt x="95" y="0"/>
                    <a:pt x="213" y="0"/>
                  </a:cubicBezTo>
                  <a:close/>
                </a:path>
              </a:pathLst>
            </a:custGeom>
            <a:solidFill>
              <a:srgbClr val="FFE6D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350" y="1553"/>
              <a:ext cx="59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Strobe</a:t>
              </a:r>
              <a:endParaRPr kumimoji="0" lang="en-US" sz="1800" b="0" i="0" u="none" strike="noStrike" cap="none" normalizeH="0" baseline="0" smtClean="0">
                <a:ln>
                  <a:noFill/>
                </a:ln>
                <a:solidFill>
                  <a:schemeClr val="tx1"/>
                </a:solidFill>
                <a:effectLst/>
                <a:latin typeface="Arial" pitchFamily="34" charset="0"/>
              </a:endParaRPr>
            </a:p>
          </p:txBody>
        </p:sp>
        <p:sp>
          <p:nvSpPr>
            <p:cNvPr id="16" name="Freeform 11"/>
            <p:cNvSpPr>
              <a:spLocks/>
            </p:cNvSpPr>
            <p:nvPr/>
          </p:nvSpPr>
          <p:spPr bwMode="auto">
            <a:xfrm>
              <a:off x="1232" y="1128"/>
              <a:ext cx="732" cy="222"/>
            </a:xfrm>
            <a:custGeom>
              <a:avLst/>
              <a:gdLst>
                <a:gd name="T0" fmla="*/ 213 w 1424"/>
                <a:gd name="T1" fmla="*/ 0 h 427"/>
                <a:gd name="T2" fmla="*/ 1211 w 1424"/>
                <a:gd name="T3" fmla="*/ 0 h 427"/>
                <a:gd name="T4" fmla="*/ 1424 w 1424"/>
                <a:gd name="T5" fmla="*/ 214 h 427"/>
                <a:gd name="T6" fmla="*/ 1211 w 1424"/>
                <a:gd name="T7" fmla="*/ 427 h 427"/>
                <a:gd name="T8" fmla="*/ 213 w 1424"/>
                <a:gd name="T9" fmla="*/ 427 h 427"/>
                <a:gd name="T10" fmla="*/ 0 w 1424"/>
                <a:gd name="T11" fmla="*/ 214 h 427"/>
                <a:gd name="T12" fmla="*/ 213 w 1424"/>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1424" h="427">
                  <a:moveTo>
                    <a:pt x="213" y="0"/>
                  </a:moveTo>
                  <a:lnTo>
                    <a:pt x="1211" y="0"/>
                  </a:lnTo>
                  <a:cubicBezTo>
                    <a:pt x="1329" y="0"/>
                    <a:pt x="1424" y="95"/>
                    <a:pt x="1424" y="214"/>
                  </a:cubicBezTo>
                  <a:cubicBezTo>
                    <a:pt x="1424" y="332"/>
                    <a:pt x="1329" y="427"/>
                    <a:pt x="1211" y="427"/>
                  </a:cubicBezTo>
                  <a:lnTo>
                    <a:pt x="213" y="427"/>
                  </a:lnTo>
                  <a:cubicBezTo>
                    <a:pt x="95" y="427"/>
                    <a:pt x="0" y="332"/>
                    <a:pt x="0" y="214"/>
                  </a:cubicBezTo>
                  <a:cubicBezTo>
                    <a:pt x="0" y="95"/>
                    <a:pt x="95" y="0"/>
                    <a:pt x="213" y="0"/>
                  </a:cubicBezTo>
                  <a:close/>
                </a:path>
              </a:pathLst>
            </a:custGeom>
            <a:solidFill>
              <a:srgbClr val="FFE6D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414" y="1155"/>
              <a:ext cx="44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Freeform 13"/>
            <p:cNvSpPr>
              <a:spLocks/>
            </p:cNvSpPr>
            <p:nvPr/>
          </p:nvSpPr>
          <p:spPr bwMode="auto">
            <a:xfrm>
              <a:off x="2260" y="1972"/>
              <a:ext cx="1985" cy="140"/>
            </a:xfrm>
            <a:custGeom>
              <a:avLst/>
              <a:gdLst>
                <a:gd name="T0" fmla="*/ 0 w 3860"/>
                <a:gd name="T1" fmla="*/ 269 h 269"/>
                <a:gd name="T2" fmla="*/ 1739 w 3860"/>
                <a:gd name="T3" fmla="*/ 269 h 269"/>
                <a:gd name="T4" fmla="*/ 1825 w 3860"/>
                <a:gd name="T5" fmla="*/ 6 h 269"/>
                <a:gd name="T6" fmla="*/ 2935 w 3860"/>
                <a:gd name="T7" fmla="*/ 0 h 269"/>
                <a:gd name="T8" fmla="*/ 3057 w 3860"/>
                <a:gd name="T9" fmla="*/ 248 h 269"/>
                <a:gd name="T10" fmla="*/ 3860 w 3860"/>
                <a:gd name="T11" fmla="*/ 255 h 269"/>
              </a:gdLst>
              <a:ahLst/>
              <a:cxnLst>
                <a:cxn ang="0">
                  <a:pos x="T0" y="T1"/>
                </a:cxn>
                <a:cxn ang="0">
                  <a:pos x="T2" y="T3"/>
                </a:cxn>
                <a:cxn ang="0">
                  <a:pos x="T4" y="T5"/>
                </a:cxn>
                <a:cxn ang="0">
                  <a:pos x="T6" y="T7"/>
                </a:cxn>
                <a:cxn ang="0">
                  <a:pos x="T8" y="T9"/>
                </a:cxn>
                <a:cxn ang="0">
                  <a:pos x="T10" y="T11"/>
                </a:cxn>
              </a:cxnLst>
              <a:rect l="0" t="0" r="r" b="b"/>
              <a:pathLst>
                <a:path w="3860" h="269">
                  <a:moveTo>
                    <a:pt x="0" y="269"/>
                  </a:moveTo>
                  <a:lnTo>
                    <a:pt x="1739" y="269"/>
                  </a:lnTo>
                  <a:lnTo>
                    <a:pt x="1825" y="6"/>
                  </a:lnTo>
                  <a:lnTo>
                    <a:pt x="2935" y="0"/>
                  </a:lnTo>
                  <a:lnTo>
                    <a:pt x="3057" y="248"/>
                  </a:lnTo>
                  <a:lnTo>
                    <a:pt x="3860" y="255"/>
                  </a:lnTo>
                </a:path>
              </a:pathLst>
            </a:custGeom>
            <a:solidFill>
              <a:srgbClr val="FFFF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1236" y="1986"/>
              <a:ext cx="733" cy="222"/>
            </a:xfrm>
            <a:custGeom>
              <a:avLst/>
              <a:gdLst>
                <a:gd name="T0" fmla="*/ 213 w 1424"/>
                <a:gd name="T1" fmla="*/ 0 h 427"/>
                <a:gd name="T2" fmla="*/ 1211 w 1424"/>
                <a:gd name="T3" fmla="*/ 0 h 427"/>
                <a:gd name="T4" fmla="*/ 1424 w 1424"/>
                <a:gd name="T5" fmla="*/ 214 h 427"/>
                <a:gd name="T6" fmla="*/ 1211 w 1424"/>
                <a:gd name="T7" fmla="*/ 427 h 427"/>
                <a:gd name="T8" fmla="*/ 213 w 1424"/>
                <a:gd name="T9" fmla="*/ 427 h 427"/>
                <a:gd name="T10" fmla="*/ 0 w 1424"/>
                <a:gd name="T11" fmla="*/ 214 h 427"/>
                <a:gd name="T12" fmla="*/ 213 w 1424"/>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1424" h="427">
                  <a:moveTo>
                    <a:pt x="213" y="0"/>
                  </a:moveTo>
                  <a:lnTo>
                    <a:pt x="1211" y="0"/>
                  </a:lnTo>
                  <a:cubicBezTo>
                    <a:pt x="1329" y="0"/>
                    <a:pt x="1424" y="96"/>
                    <a:pt x="1424" y="214"/>
                  </a:cubicBezTo>
                  <a:cubicBezTo>
                    <a:pt x="1424" y="332"/>
                    <a:pt x="1329" y="427"/>
                    <a:pt x="1211" y="427"/>
                  </a:cubicBezTo>
                  <a:lnTo>
                    <a:pt x="213" y="427"/>
                  </a:lnTo>
                  <a:cubicBezTo>
                    <a:pt x="95" y="427"/>
                    <a:pt x="0" y="332"/>
                    <a:pt x="0" y="214"/>
                  </a:cubicBezTo>
                  <a:cubicBezTo>
                    <a:pt x="0" y="96"/>
                    <a:pt x="95" y="0"/>
                    <a:pt x="213" y="0"/>
                  </a:cubicBezTo>
                  <a:close/>
                </a:path>
              </a:pathLst>
            </a:custGeom>
            <a:solidFill>
              <a:srgbClr val="FFE6D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1457" y="2013"/>
              <a:ext cx="36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Ack</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6"/>
            <p:cNvSpPr>
              <a:spLocks noChangeShapeType="1"/>
            </p:cNvSpPr>
            <p:nvPr/>
          </p:nvSpPr>
          <p:spPr bwMode="auto">
            <a:xfrm>
              <a:off x="2962" y="1637"/>
              <a:ext cx="181" cy="387"/>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3099" y="1959"/>
              <a:ext cx="48" cy="74"/>
            </a:xfrm>
            <a:custGeom>
              <a:avLst/>
              <a:gdLst>
                <a:gd name="T0" fmla="*/ 27 w 48"/>
                <a:gd name="T1" fmla="*/ 28 h 74"/>
                <a:gd name="T2" fmla="*/ 0 w 48"/>
                <a:gd name="T3" fmla="*/ 18 h 74"/>
                <a:gd name="T4" fmla="*/ 48 w 48"/>
                <a:gd name="T5" fmla="*/ 74 h 74"/>
                <a:gd name="T6" fmla="*/ 37 w 48"/>
                <a:gd name="T7" fmla="*/ 0 h 74"/>
                <a:gd name="T8" fmla="*/ 27 w 48"/>
                <a:gd name="T9" fmla="*/ 28 h 74"/>
              </a:gdLst>
              <a:ahLst/>
              <a:cxnLst>
                <a:cxn ang="0">
                  <a:pos x="T0" y="T1"/>
                </a:cxn>
                <a:cxn ang="0">
                  <a:pos x="T2" y="T3"/>
                </a:cxn>
                <a:cxn ang="0">
                  <a:pos x="T4" y="T5"/>
                </a:cxn>
                <a:cxn ang="0">
                  <a:pos x="T6" y="T7"/>
                </a:cxn>
                <a:cxn ang="0">
                  <a:pos x="T8" y="T9"/>
                </a:cxn>
              </a:cxnLst>
              <a:rect l="0" t="0" r="r" b="b"/>
              <a:pathLst>
                <a:path w="48" h="74">
                  <a:moveTo>
                    <a:pt x="27" y="28"/>
                  </a:moveTo>
                  <a:lnTo>
                    <a:pt x="0" y="18"/>
                  </a:lnTo>
                  <a:lnTo>
                    <a:pt x="48" y="74"/>
                  </a:lnTo>
                  <a:lnTo>
                    <a:pt x="37" y="0"/>
                  </a:lnTo>
                  <a:lnTo>
                    <a:pt x="27" y="2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a:off x="2870" y="1377"/>
              <a:ext cx="36" cy="188"/>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875" y="1501"/>
              <a:ext cx="39" cy="75"/>
            </a:xfrm>
            <a:custGeom>
              <a:avLst/>
              <a:gdLst>
                <a:gd name="T0" fmla="*/ 23 w 39"/>
                <a:gd name="T1" fmla="*/ 24 h 75"/>
                <a:gd name="T2" fmla="*/ 0 w 39"/>
                <a:gd name="T3" fmla="*/ 8 h 75"/>
                <a:gd name="T4" fmla="*/ 33 w 39"/>
                <a:gd name="T5" fmla="*/ 75 h 75"/>
                <a:gd name="T6" fmla="*/ 39 w 39"/>
                <a:gd name="T7" fmla="*/ 0 h 75"/>
                <a:gd name="T8" fmla="*/ 23 w 39"/>
                <a:gd name="T9" fmla="*/ 24 h 75"/>
              </a:gdLst>
              <a:ahLst/>
              <a:cxnLst>
                <a:cxn ang="0">
                  <a:pos x="T0" y="T1"/>
                </a:cxn>
                <a:cxn ang="0">
                  <a:pos x="T2" y="T3"/>
                </a:cxn>
                <a:cxn ang="0">
                  <a:pos x="T4" y="T5"/>
                </a:cxn>
                <a:cxn ang="0">
                  <a:pos x="T6" y="T7"/>
                </a:cxn>
                <a:cxn ang="0">
                  <a:pos x="T8" y="T9"/>
                </a:cxn>
              </a:cxnLst>
              <a:rect l="0" t="0" r="r" b="b"/>
              <a:pathLst>
                <a:path w="39" h="75">
                  <a:moveTo>
                    <a:pt x="23" y="24"/>
                  </a:moveTo>
                  <a:lnTo>
                    <a:pt x="0" y="8"/>
                  </a:lnTo>
                  <a:lnTo>
                    <a:pt x="33" y="75"/>
                  </a:lnTo>
                  <a:lnTo>
                    <a:pt x="39" y="0"/>
                  </a:lnTo>
                  <a:lnTo>
                    <a:pt x="23"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3223" y="1393"/>
              <a:ext cx="321" cy="549"/>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496" y="1385"/>
              <a:ext cx="53" cy="72"/>
            </a:xfrm>
            <a:custGeom>
              <a:avLst/>
              <a:gdLst>
                <a:gd name="T0" fmla="*/ 27 w 53"/>
                <a:gd name="T1" fmla="*/ 44 h 72"/>
                <a:gd name="T2" fmla="*/ 35 w 53"/>
                <a:gd name="T3" fmla="*/ 72 h 72"/>
                <a:gd name="T4" fmla="*/ 53 w 53"/>
                <a:gd name="T5" fmla="*/ 0 h 72"/>
                <a:gd name="T6" fmla="*/ 0 w 53"/>
                <a:gd name="T7" fmla="*/ 51 h 72"/>
                <a:gd name="T8" fmla="*/ 27 w 53"/>
                <a:gd name="T9" fmla="*/ 44 h 72"/>
              </a:gdLst>
              <a:ahLst/>
              <a:cxnLst>
                <a:cxn ang="0">
                  <a:pos x="T0" y="T1"/>
                </a:cxn>
                <a:cxn ang="0">
                  <a:pos x="T2" y="T3"/>
                </a:cxn>
                <a:cxn ang="0">
                  <a:pos x="T4" y="T5"/>
                </a:cxn>
                <a:cxn ang="0">
                  <a:pos x="T6" y="T7"/>
                </a:cxn>
                <a:cxn ang="0">
                  <a:pos x="T8" y="T9"/>
                </a:cxn>
              </a:cxnLst>
              <a:rect l="0" t="0" r="r" b="b"/>
              <a:pathLst>
                <a:path w="53" h="72">
                  <a:moveTo>
                    <a:pt x="27" y="44"/>
                  </a:moveTo>
                  <a:lnTo>
                    <a:pt x="35" y="72"/>
                  </a:lnTo>
                  <a:lnTo>
                    <a:pt x="53" y="0"/>
                  </a:lnTo>
                  <a:lnTo>
                    <a:pt x="0" y="51"/>
                  </a:lnTo>
                  <a:lnTo>
                    <a:pt x="27" y="4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224" y="1634"/>
              <a:ext cx="352" cy="314"/>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517" y="1627"/>
              <a:ext cx="67" cy="63"/>
            </a:xfrm>
            <a:custGeom>
              <a:avLst/>
              <a:gdLst>
                <a:gd name="T0" fmla="*/ 29 w 67"/>
                <a:gd name="T1" fmla="*/ 34 h 63"/>
                <a:gd name="T2" fmla="*/ 27 w 67"/>
                <a:gd name="T3" fmla="*/ 63 h 63"/>
                <a:gd name="T4" fmla="*/ 67 w 67"/>
                <a:gd name="T5" fmla="*/ 0 h 63"/>
                <a:gd name="T6" fmla="*/ 0 w 67"/>
                <a:gd name="T7" fmla="*/ 32 h 63"/>
                <a:gd name="T8" fmla="*/ 29 w 67"/>
                <a:gd name="T9" fmla="*/ 34 h 63"/>
              </a:gdLst>
              <a:ahLst/>
              <a:cxnLst>
                <a:cxn ang="0">
                  <a:pos x="T0" y="T1"/>
                </a:cxn>
                <a:cxn ang="0">
                  <a:pos x="T2" y="T3"/>
                </a:cxn>
                <a:cxn ang="0">
                  <a:pos x="T4" y="T5"/>
                </a:cxn>
                <a:cxn ang="0">
                  <a:pos x="T6" y="T7"/>
                </a:cxn>
                <a:cxn ang="0">
                  <a:pos x="T8" y="T9"/>
                </a:cxn>
              </a:cxnLst>
              <a:rect l="0" t="0" r="r" b="b"/>
              <a:pathLst>
                <a:path w="67" h="63">
                  <a:moveTo>
                    <a:pt x="29" y="34"/>
                  </a:moveTo>
                  <a:lnTo>
                    <a:pt x="27" y="63"/>
                  </a:lnTo>
                  <a:lnTo>
                    <a:pt x="67" y="0"/>
                  </a:lnTo>
                  <a:lnTo>
                    <a:pt x="0" y="32"/>
                  </a:lnTo>
                  <a:lnTo>
                    <a:pt x="29" y="3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a:off x="4815" y="1671"/>
              <a:ext cx="94" cy="267"/>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4869" y="1873"/>
              <a:ext cx="43" cy="74"/>
            </a:xfrm>
            <a:custGeom>
              <a:avLst/>
              <a:gdLst>
                <a:gd name="T0" fmla="*/ 26 w 43"/>
                <a:gd name="T1" fmla="*/ 26 h 74"/>
                <a:gd name="T2" fmla="*/ 0 w 43"/>
                <a:gd name="T3" fmla="*/ 13 h 74"/>
                <a:gd name="T4" fmla="*/ 43 w 43"/>
                <a:gd name="T5" fmla="*/ 74 h 74"/>
                <a:gd name="T6" fmla="*/ 39 w 43"/>
                <a:gd name="T7" fmla="*/ 0 h 74"/>
                <a:gd name="T8" fmla="*/ 26 w 43"/>
                <a:gd name="T9" fmla="*/ 26 h 74"/>
              </a:gdLst>
              <a:ahLst/>
              <a:cxnLst>
                <a:cxn ang="0">
                  <a:pos x="T0" y="T1"/>
                </a:cxn>
                <a:cxn ang="0">
                  <a:pos x="T2" y="T3"/>
                </a:cxn>
                <a:cxn ang="0">
                  <a:pos x="T4" y="T5"/>
                </a:cxn>
                <a:cxn ang="0">
                  <a:pos x="T6" y="T7"/>
                </a:cxn>
                <a:cxn ang="0">
                  <a:pos x="T8" y="T9"/>
                </a:cxn>
              </a:cxnLst>
              <a:rect l="0" t="0" r="r" b="b"/>
              <a:pathLst>
                <a:path w="43" h="74">
                  <a:moveTo>
                    <a:pt x="26" y="26"/>
                  </a:moveTo>
                  <a:lnTo>
                    <a:pt x="0" y="13"/>
                  </a:lnTo>
                  <a:lnTo>
                    <a:pt x="43" y="74"/>
                  </a:lnTo>
                  <a:lnTo>
                    <a:pt x="39" y="0"/>
                  </a:lnTo>
                  <a:lnTo>
                    <a:pt x="26" y="26"/>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3973" y="1199"/>
              <a:ext cx="796" cy="144"/>
            </a:xfrm>
            <a:custGeom>
              <a:avLst/>
              <a:gdLst>
                <a:gd name="T0" fmla="*/ 0 w 1547"/>
                <a:gd name="T1" fmla="*/ 25 h 277"/>
                <a:gd name="T2" fmla="*/ 0 w 1547"/>
                <a:gd name="T3" fmla="*/ 45 h 277"/>
                <a:gd name="T4" fmla="*/ 123 w 1547"/>
                <a:gd name="T5" fmla="*/ 277 h 277"/>
                <a:gd name="T6" fmla="*/ 1431 w 1547"/>
                <a:gd name="T7" fmla="*/ 277 h 277"/>
                <a:gd name="T8" fmla="*/ 1547 w 1547"/>
                <a:gd name="T9" fmla="*/ 30 h 277"/>
                <a:gd name="T10" fmla="*/ 1528 w 1547"/>
                <a:gd name="T11" fmla="*/ 0 h 277"/>
              </a:gdLst>
              <a:ahLst/>
              <a:cxnLst>
                <a:cxn ang="0">
                  <a:pos x="T0" y="T1"/>
                </a:cxn>
                <a:cxn ang="0">
                  <a:pos x="T2" y="T3"/>
                </a:cxn>
                <a:cxn ang="0">
                  <a:pos x="T4" y="T5"/>
                </a:cxn>
                <a:cxn ang="0">
                  <a:pos x="T6" y="T7"/>
                </a:cxn>
                <a:cxn ang="0">
                  <a:pos x="T8" y="T9"/>
                </a:cxn>
                <a:cxn ang="0">
                  <a:pos x="T10" y="T11"/>
                </a:cxn>
              </a:cxnLst>
              <a:rect l="0" t="0" r="r" b="b"/>
              <a:pathLst>
                <a:path w="1547" h="277">
                  <a:moveTo>
                    <a:pt x="0" y="25"/>
                  </a:moveTo>
                  <a:lnTo>
                    <a:pt x="0" y="45"/>
                  </a:lnTo>
                  <a:lnTo>
                    <a:pt x="123" y="277"/>
                  </a:lnTo>
                  <a:lnTo>
                    <a:pt x="1431" y="277"/>
                  </a:lnTo>
                  <a:lnTo>
                    <a:pt x="1547" y="30"/>
                  </a:lnTo>
                  <a:lnTo>
                    <a:pt x="1528" y="0"/>
                  </a:lnTo>
                </a:path>
              </a:pathLst>
            </a:cu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3964" y="1082"/>
              <a:ext cx="804" cy="142"/>
            </a:xfrm>
            <a:custGeom>
              <a:avLst/>
              <a:gdLst>
                <a:gd name="T0" fmla="*/ 25 w 1562"/>
                <a:gd name="T1" fmla="*/ 273 h 273"/>
                <a:gd name="T2" fmla="*/ 0 w 1562"/>
                <a:gd name="T3" fmla="*/ 254 h 273"/>
                <a:gd name="T4" fmla="*/ 123 w 1562"/>
                <a:gd name="T5" fmla="*/ 0 h 273"/>
                <a:gd name="T6" fmla="*/ 1430 w 1562"/>
                <a:gd name="T7" fmla="*/ 0 h 273"/>
                <a:gd name="T8" fmla="*/ 1559 w 1562"/>
                <a:gd name="T9" fmla="*/ 247 h 273"/>
                <a:gd name="T10" fmla="*/ 1562 w 1562"/>
                <a:gd name="T11" fmla="*/ 258 h 273"/>
              </a:gdLst>
              <a:ahLst/>
              <a:cxnLst>
                <a:cxn ang="0">
                  <a:pos x="T0" y="T1"/>
                </a:cxn>
                <a:cxn ang="0">
                  <a:pos x="T2" y="T3"/>
                </a:cxn>
                <a:cxn ang="0">
                  <a:pos x="T4" y="T5"/>
                </a:cxn>
                <a:cxn ang="0">
                  <a:pos x="T6" y="T7"/>
                </a:cxn>
                <a:cxn ang="0">
                  <a:pos x="T8" y="T9"/>
                </a:cxn>
                <a:cxn ang="0">
                  <a:pos x="T10" y="T11"/>
                </a:cxn>
              </a:cxnLst>
              <a:rect l="0" t="0" r="r" b="b"/>
              <a:pathLst>
                <a:path w="1562" h="273">
                  <a:moveTo>
                    <a:pt x="25" y="273"/>
                  </a:moveTo>
                  <a:lnTo>
                    <a:pt x="0" y="254"/>
                  </a:lnTo>
                  <a:lnTo>
                    <a:pt x="123" y="0"/>
                  </a:lnTo>
                  <a:lnTo>
                    <a:pt x="1430" y="0"/>
                  </a:lnTo>
                  <a:lnTo>
                    <a:pt x="1559" y="247"/>
                  </a:lnTo>
                  <a:lnTo>
                    <a:pt x="1562" y="258"/>
                  </a:lnTo>
                </a:path>
              </a:pathLst>
            </a:cu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p:nvSpPr>
          <p:spPr bwMode="auto">
            <a:xfrm>
              <a:off x="4105" y="1509"/>
              <a:ext cx="1050" cy="151"/>
            </a:xfrm>
            <a:custGeom>
              <a:avLst/>
              <a:gdLst>
                <a:gd name="T0" fmla="*/ 5 w 2041"/>
                <a:gd name="T1" fmla="*/ 290 h 290"/>
                <a:gd name="T2" fmla="*/ 0 w 2041"/>
                <a:gd name="T3" fmla="*/ 269 h 290"/>
                <a:gd name="T4" fmla="*/ 0 w 2041"/>
                <a:gd name="T5" fmla="*/ 269 h 290"/>
                <a:gd name="T6" fmla="*/ 87 w 2041"/>
                <a:gd name="T7" fmla="*/ 6 h 290"/>
                <a:gd name="T8" fmla="*/ 1298 w 2041"/>
                <a:gd name="T9" fmla="*/ 0 h 290"/>
                <a:gd name="T10" fmla="*/ 1390 w 2041"/>
                <a:gd name="T11" fmla="*/ 259 h 290"/>
                <a:gd name="T12" fmla="*/ 2041 w 2041"/>
                <a:gd name="T13" fmla="*/ 266 h 290"/>
              </a:gdLst>
              <a:ahLst/>
              <a:cxnLst>
                <a:cxn ang="0">
                  <a:pos x="T0" y="T1"/>
                </a:cxn>
                <a:cxn ang="0">
                  <a:pos x="T2" y="T3"/>
                </a:cxn>
                <a:cxn ang="0">
                  <a:pos x="T4" y="T5"/>
                </a:cxn>
                <a:cxn ang="0">
                  <a:pos x="T6" y="T7"/>
                </a:cxn>
                <a:cxn ang="0">
                  <a:pos x="T8" y="T9"/>
                </a:cxn>
                <a:cxn ang="0">
                  <a:pos x="T10" y="T11"/>
                </a:cxn>
                <a:cxn ang="0">
                  <a:pos x="T12" y="T13"/>
                </a:cxn>
              </a:cxnLst>
              <a:rect l="0" t="0" r="r" b="b"/>
              <a:pathLst>
                <a:path w="2041" h="290">
                  <a:moveTo>
                    <a:pt x="5" y="290"/>
                  </a:moveTo>
                  <a:lnTo>
                    <a:pt x="0" y="269"/>
                  </a:lnTo>
                  <a:moveTo>
                    <a:pt x="0" y="269"/>
                  </a:moveTo>
                  <a:lnTo>
                    <a:pt x="87" y="6"/>
                  </a:lnTo>
                  <a:lnTo>
                    <a:pt x="1298" y="0"/>
                  </a:lnTo>
                  <a:lnTo>
                    <a:pt x="1390" y="259"/>
                  </a:lnTo>
                  <a:lnTo>
                    <a:pt x="2041" y="266"/>
                  </a:lnTo>
                </a:path>
              </a:pathLst>
            </a:custGeom>
            <a:solidFill>
              <a:srgbClr val="FFFF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4250" y="1965"/>
              <a:ext cx="905" cy="145"/>
            </a:xfrm>
            <a:custGeom>
              <a:avLst/>
              <a:gdLst>
                <a:gd name="T0" fmla="*/ 24 w 1758"/>
                <a:gd name="T1" fmla="*/ 279 h 279"/>
                <a:gd name="T2" fmla="*/ 0 w 1758"/>
                <a:gd name="T3" fmla="*/ 269 h 279"/>
                <a:gd name="T4" fmla="*/ 86 w 1758"/>
                <a:gd name="T5" fmla="*/ 6 h 279"/>
                <a:gd name="T6" fmla="*/ 1196 w 1758"/>
                <a:gd name="T7" fmla="*/ 0 h 279"/>
                <a:gd name="T8" fmla="*/ 1318 w 1758"/>
                <a:gd name="T9" fmla="*/ 248 h 279"/>
                <a:gd name="T10" fmla="*/ 1758 w 1758"/>
                <a:gd name="T11" fmla="*/ 235 h 279"/>
              </a:gdLst>
              <a:ahLst/>
              <a:cxnLst>
                <a:cxn ang="0">
                  <a:pos x="T0" y="T1"/>
                </a:cxn>
                <a:cxn ang="0">
                  <a:pos x="T2" y="T3"/>
                </a:cxn>
                <a:cxn ang="0">
                  <a:pos x="T4" y="T5"/>
                </a:cxn>
                <a:cxn ang="0">
                  <a:pos x="T6" y="T7"/>
                </a:cxn>
                <a:cxn ang="0">
                  <a:pos x="T8" y="T9"/>
                </a:cxn>
                <a:cxn ang="0">
                  <a:pos x="T10" y="T11"/>
                </a:cxn>
              </a:cxnLst>
              <a:rect l="0" t="0" r="r" b="b"/>
              <a:pathLst>
                <a:path w="1758" h="279">
                  <a:moveTo>
                    <a:pt x="24" y="279"/>
                  </a:moveTo>
                  <a:lnTo>
                    <a:pt x="0" y="269"/>
                  </a:lnTo>
                  <a:lnTo>
                    <a:pt x="86" y="6"/>
                  </a:lnTo>
                  <a:lnTo>
                    <a:pt x="1196" y="0"/>
                  </a:lnTo>
                  <a:lnTo>
                    <a:pt x="1318" y="248"/>
                  </a:lnTo>
                  <a:lnTo>
                    <a:pt x="1758" y="235"/>
                  </a:lnTo>
                </a:path>
              </a:pathLst>
            </a:custGeom>
            <a:solidFill>
              <a:srgbClr val="FFFF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flipV="1">
              <a:off x="3800" y="1278"/>
              <a:ext cx="172" cy="732"/>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3938" y="1268"/>
              <a:ext cx="39" cy="74"/>
            </a:xfrm>
            <a:custGeom>
              <a:avLst/>
              <a:gdLst>
                <a:gd name="T0" fmla="*/ 24 w 39"/>
                <a:gd name="T1" fmla="*/ 50 h 74"/>
                <a:gd name="T2" fmla="*/ 39 w 39"/>
                <a:gd name="T3" fmla="*/ 74 h 74"/>
                <a:gd name="T4" fmla="*/ 36 w 39"/>
                <a:gd name="T5" fmla="*/ 0 h 74"/>
                <a:gd name="T6" fmla="*/ 0 w 39"/>
                <a:gd name="T7" fmla="*/ 65 h 74"/>
                <a:gd name="T8" fmla="*/ 24 w 39"/>
                <a:gd name="T9" fmla="*/ 50 h 74"/>
              </a:gdLst>
              <a:ahLst/>
              <a:cxnLst>
                <a:cxn ang="0">
                  <a:pos x="T0" y="T1"/>
                </a:cxn>
                <a:cxn ang="0">
                  <a:pos x="T2" y="T3"/>
                </a:cxn>
                <a:cxn ang="0">
                  <a:pos x="T4" y="T5"/>
                </a:cxn>
                <a:cxn ang="0">
                  <a:pos x="T6" y="T7"/>
                </a:cxn>
                <a:cxn ang="0">
                  <a:pos x="T8" y="T9"/>
                </a:cxn>
              </a:cxnLst>
              <a:rect l="0" t="0" r="r" b="b"/>
              <a:pathLst>
                <a:path w="39" h="74">
                  <a:moveTo>
                    <a:pt x="24" y="50"/>
                  </a:moveTo>
                  <a:lnTo>
                    <a:pt x="39" y="74"/>
                  </a:lnTo>
                  <a:lnTo>
                    <a:pt x="36" y="0"/>
                  </a:lnTo>
                  <a:lnTo>
                    <a:pt x="0" y="65"/>
                  </a:lnTo>
                  <a:lnTo>
                    <a:pt x="24" y="5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4298" y="1355"/>
              <a:ext cx="446" cy="596"/>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4691" y="1347"/>
              <a:ext cx="59" cy="70"/>
            </a:xfrm>
            <a:custGeom>
              <a:avLst/>
              <a:gdLst>
                <a:gd name="T0" fmla="*/ 29 w 59"/>
                <a:gd name="T1" fmla="*/ 41 h 70"/>
                <a:gd name="T2" fmla="*/ 33 w 59"/>
                <a:gd name="T3" fmla="*/ 70 h 70"/>
                <a:gd name="T4" fmla="*/ 59 w 59"/>
                <a:gd name="T5" fmla="*/ 0 h 70"/>
                <a:gd name="T6" fmla="*/ 0 w 59"/>
                <a:gd name="T7" fmla="*/ 45 h 70"/>
                <a:gd name="T8" fmla="*/ 29 w 59"/>
                <a:gd name="T9" fmla="*/ 41 h 70"/>
              </a:gdLst>
              <a:ahLst/>
              <a:cxnLst>
                <a:cxn ang="0">
                  <a:pos x="T0" y="T1"/>
                </a:cxn>
                <a:cxn ang="0">
                  <a:pos x="T2" y="T3"/>
                </a:cxn>
                <a:cxn ang="0">
                  <a:pos x="T4" y="T5"/>
                </a:cxn>
                <a:cxn ang="0">
                  <a:pos x="T6" y="T7"/>
                </a:cxn>
                <a:cxn ang="0">
                  <a:pos x="T8" y="T9"/>
                </a:cxn>
              </a:cxnLst>
              <a:rect l="0" t="0" r="r" b="b"/>
              <a:pathLst>
                <a:path w="59" h="70">
                  <a:moveTo>
                    <a:pt x="29" y="41"/>
                  </a:moveTo>
                  <a:lnTo>
                    <a:pt x="33" y="70"/>
                  </a:lnTo>
                  <a:lnTo>
                    <a:pt x="59" y="0"/>
                  </a:lnTo>
                  <a:lnTo>
                    <a:pt x="0" y="45"/>
                  </a:lnTo>
                  <a:lnTo>
                    <a:pt x="29" y="4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4302" y="1634"/>
              <a:ext cx="466" cy="319"/>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4707" y="1628"/>
              <a:ext cx="70" cy="57"/>
            </a:xfrm>
            <a:custGeom>
              <a:avLst/>
              <a:gdLst>
                <a:gd name="T0" fmla="*/ 28 w 70"/>
                <a:gd name="T1" fmla="*/ 29 h 57"/>
                <a:gd name="T2" fmla="*/ 23 w 70"/>
                <a:gd name="T3" fmla="*/ 57 h 57"/>
                <a:gd name="T4" fmla="*/ 70 w 70"/>
                <a:gd name="T5" fmla="*/ 0 h 57"/>
                <a:gd name="T6" fmla="*/ 0 w 70"/>
                <a:gd name="T7" fmla="*/ 23 h 57"/>
                <a:gd name="T8" fmla="*/ 28 w 70"/>
                <a:gd name="T9" fmla="*/ 29 h 57"/>
              </a:gdLst>
              <a:ahLst/>
              <a:cxnLst>
                <a:cxn ang="0">
                  <a:pos x="T0" y="T1"/>
                </a:cxn>
                <a:cxn ang="0">
                  <a:pos x="T2" y="T3"/>
                </a:cxn>
                <a:cxn ang="0">
                  <a:pos x="T4" y="T5"/>
                </a:cxn>
                <a:cxn ang="0">
                  <a:pos x="T6" y="T7"/>
                </a:cxn>
                <a:cxn ang="0">
                  <a:pos x="T8" y="T9"/>
                </a:cxn>
              </a:cxnLst>
              <a:rect l="0" t="0" r="r" b="b"/>
              <a:pathLst>
                <a:path w="70" h="57">
                  <a:moveTo>
                    <a:pt x="28" y="29"/>
                  </a:moveTo>
                  <a:lnTo>
                    <a:pt x="23" y="57"/>
                  </a:lnTo>
                  <a:lnTo>
                    <a:pt x="70" y="0"/>
                  </a:lnTo>
                  <a:lnTo>
                    <a:pt x="0" y="23"/>
                  </a:lnTo>
                  <a:lnTo>
                    <a:pt x="28" y="2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a:off x="3997" y="1325"/>
              <a:ext cx="109" cy="214"/>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4061" y="1475"/>
              <a:ext cx="50" cy="74"/>
            </a:xfrm>
            <a:custGeom>
              <a:avLst/>
              <a:gdLst>
                <a:gd name="T0" fmla="*/ 27 w 50"/>
                <a:gd name="T1" fmla="*/ 28 h 74"/>
                <a:gd name="T2" fmla="*/ 0 w 50"/>
                <a:gd name="T3" fmla="*/ 19 h 74"/>
                <a:gd name="T4" fmla="*/ 50 w 50"/>
                <a:gd name="T5" fmla="*/ 74 h 74"/>
                <a:gd name="T6" fmla="*/ 36 w 50"/>
                <a:gd name="T7" fmla="*/ 0 h 74"/>
                <a:gd name="T8" fmla="*/ 27 w 50"/>
                <a:gd name="T9" fmla="*/ 28 h 74"/>
              </a:gdLst>
              <a:ahLst/>
              <a:cxnLst>
                <a:cxn ang="0">
                  <a:pos x="T0" y="T1"/>
                </a:cxn>
                <a:cxn ang="0">
                  <a:pos x="T2" y="T3"/>
                </a:cxn>
                <a:cxn ang="0">
                  <a:pos x="T4" y="T5"/>
                </a:cxn>
                <a:cxn ang="0">
                  <a:pos x="T6" y="T7"/>
                </a:cxn>
                <a:cxn ang="0">
                  <a:pos x="T8" y="T9"/>
                </a:cxn>
              </a:cxnLst>
              <a:rect l="0" t="0" r="r" b="b"/>
              <a:pathLst>
                <a:path w="50" h="74">
                  <a:moveTo>
                    <a:pt x="27" y="28"/>
                  </a:moveTo>
                  <a:lnTo>
                    <a:pt x="0" y="19"/>
                  </a:lnTo>
                  <a:lnTo>
                    <a:pt x="50" y="74"/>
                  </a:lnTo>
                  <a:lnTo>
                    <a:pt x="36" y="0"/>
                  </a:lnTo>
                  <a:lnTo>
                    <a:pt x="27" y="2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a:off x="4125" y="1633"/>
              <a:ext cx="129" cy="388"/>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4215" y="1956"/>
              <a:ext cx="43" cy="75"/>
            </a:xfrm>
            <a:custGeom>
              <a:avLst/>
              <a:gdLst>
                <a:gd name="T0" fmla="*/ 26 w 43"/>
                <a:gd name="T1" fmla="*/ 26 h 75"/>
                <a:gd name="T2" fmla="*/ 0 w 43"/>
                <a:gd name="T3" fmla="*/ 13 h 75"/>
                <a:gd name="T4" fmla="*/ 43 w 43"/>
                <a:gd name="T5" fmla="*/ 75 h 75"/>
                <a:gd name="T6" fmla="*/ 39 w 43"/>
                <a:gd name="T7" fmla="*/ 0 h 75"/>
                <a:gd name="T8" fmla="*/ 26 w 43"/>
                <a:gd name="T9" fmla="*/ 26 h 75"/>
              </a:gdLst>
              <a:ahLst/>
              <a:cxnLst>
                <a:cxn ang="0">
                  <a:pos x="T0" y="T1"/>
                </a:cxn>
                <a:cxn ang="0">
                  <a:pos x="T2" y="T3"/>
                </a:cxn>
                <a:cxn ang="0">
                  <a:pos x="T4" y="T5"/>
                </a:cxn>
                <a:cxn ang="0">
                  <a:pos x="T6" y="T7"/>
                </a:cxn>
                <a:cxn ang="0">
                  <a:pos x="T8" y="T9"/>
                </a:cxn>
              </a:cxnLst>
              <a:rect l="0" t="0" r="r" b="b"/>
              <a:pathLst>
                <a:path w="43" h="75">
                  <a:moveTo>
                    <a:pt x="26" y="26"/>
                  </a:moveTo>
                  <a:lnTo>
                    <a:pt x="0" y="13"/>
                  </a:lnTo>
                  <a:lnTo>
                    <a:pt x="43" y="75"/>
                  </a:lnTo>
                  <a:lnTo>
                    <a:pt x="39" y="0"/>
                  </a:lnTo>
                  <a:lnTo>
                    <a:pt x="26" y="26"/>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a:off x="3637" y="1678"/>
              <a:ext cx="109" cy="214"/>
            </a:xfrm>
            <a:prstGeom prst="line">
              <a:avLst/>
            </a:prstGeom>
            <a:noFill/>
            <a:ln w="10"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3700" y="1829"/>
              <a:ext cx="51" cy="73"/>
            </a:xfrm>
            <a:custGeom>
              <a:avLst/>
              <a:gdLst>
                <a:gd name="T0" fmla="*/ 28 w 51"/>
                <a:gd name="T1" fmla="*/ 27 h 73"/>
                <a:gd name="T2" fmla="*/ 0 w 51"/>
                <a:gd name="T3" fmla="*/ 18 h 73"/>
                <a:gd name="T4" fmla="*/ 51 w 51"/>
                <a:gd name="T5" fmla="*/ 73 h 73"/>
                <a:gd name="T6" fmla="*/ 36 w 51"/>
                <a:gd name="T7" fmla="*/ 0 h 73"/>
                <a:gd name="T8" fmla="*/ 28 w 51"/>
                <a:gd name="T9" fmla="*/ 27 h 73"/>
              </a:gdLst>
              <a:ahLst/>
              <a:cxnLst>
                <a:cxn ang="0">
                  <a:pos x="T0" y="T1"/>
                </a:cxn>
                <a:cxn ang="0">
                  <a:pos x="T2" y="T3"/>
                </a:cxn>
                <a:cxn ang="0">
                  <a:pos x="T4" y="T5"/>
                </a:cxn>
                <a:cxn ang="0">
                  <a:pos x="T6" y="T7"/>
                </a:cxn>
                <a:cxn ang="0">
                  <a:pos x="T8" y="T9"/>
                </a:cxn>
              </a:cxnLst>
              <a:rect l="0" t="0" r="r" b="b"/>
              <a:pathLst>
                <a:path w="51" h="73">
                  <a:moveTo>
                    <a:pt x="28" y="27"/>
                  </a:moveTo>
                  <a:lnTo>
                    <a:pt x="0" y="18"/>
                  </a:lnTo>
                  <a:lnTo>
                    <a:pt x="51" y="73"/>
                  </a:lnTo>
                  <a:lnTo>
                    <a:pt x="36" y="0"/>
                  </a:lnTo>
                  <a:lnTo>
                    <a:pt x="28" y="27"/>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2 Phase </a:t>
            </a:r>
            <a:r>
              <a:rPr lang="fr-FR" dirty="0" err="1">
                <a:solidFill>
                  <a:schemeClr val="tx1"/>
                </a:solidFill>
              </a:rPr>
              <a:t>Handshake</a:t>
            </a:r>
            <a:endParaRPr lang="fr-FR" dirty="0">
              <a:solidFill>
                <a:schemeClr val="tx1"/>
              </a:solidFill>
            </a:endParaRPr>
          </a:p>
        </p:txBody>
      </p:sp>
      <p:sp>
        <p:nvSpPr>
          <p:cNvPr id="3" name="Text Placeholder 2"/>
          <p:cNvSpPr txBox="1">
            <a:spLocks noGrp="1"/>
          </p:cNvSpPr>
          <p:nvPr>
            <p:ph type="body" idx="4294967295"/>
          </p:nvPr>
        </p:nvSpPr>
        <p:spPr>
          <a:xfrm>
            <a:off x="1295400" y="3806825"/>
            <a:ext cx="7416800" cy="26701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Instead of </a:t>
            </a:r>
            <a:r>
              <a:rPr lang="en-US" sz="2600" dirty="0">
                <a:solidFill>
                  <a:srgbClr val="0047FF"/>
                </a:solidFill>
                <a:latin typeface="Calibri" panose="020F0502020204030204" pitchFamily="34" charset="0"/>
              </a:rPr>
              <a:t>asserting</a:t>
            </a:r>
            <a:r>
              <a:rPr lang="en-US" sz="2600" dirty="0">
                <a:latin typeface="Calibri" panose="020F0502020204030204" pitchFamily="34" charset="0"/>
              </a:rPr>
              <a:t>, and </a:t>
            </a:r>
            <a:r>
              <a:rPr lang="en-US" sz="2600" dirty="0" err="1">
                <a:solidFill>
                  <a:srgbClr val="33CC66"/>
                </a:solidFill>
                <a:latin typeface="Calibri" panose="020F0502020204030204" pitchFamily="34" charset="0"/>
              </a:rPr>
              <a:t>deasserting</a:t>
            </a:r>
            <a:r>
              <a:rPr lang="en-US" sz="2600" dirty="0">
                <a:latin typeface="Calibri" panose="020F0502020204030204" pitchFamily="34" charset="0"/>
              </a:rPr>
              <a:t> signals, we toggle their values</a:t>
            </a:r>
          </a:p>
          <a:p>
            <a:pPr lvl="0">
              <a:buSzPct val="100000"/>
              <a:buFont typeface="Symbol" panose="05050102010706020507" pitchFamily="18" charset="2"/>
              <a:buChar char="*"/>
            </a:pPr>
            <a:r>
              <a:rPr lang="en-US" sz="2600" dirty="0">
                <a:latin typeface="Calibri" panose="020F0502020204030204" pitchFamily="34" charset="0"/>
              </a:rPr>
              <a:t>No need to </a:t>
            </a:r>
            <a:r>
              <a:rPr lang="en-US" sz="2600" dirty="0">
                <a:solidFill>
                  <a:srgbClr val="33CC66"/>
                </a:solidFill>
                <a:latin typeface="Calibri" panose="020F0502020204030204" pitchFamily="34" charset="0"/>
              </a:rPr>
              <a:t>pause</a:t>
            </a:r>
            <a:r>
              <a:rPr lang="en-US" sz="2600" dirty="0">
                <a:latin typeface="Calibri" panose="020F0502020204030204" pitchFamily="34" charset="0"/>
              </a:rPr>
              <a:t> between </a:t>
            </a:r>
            <a:r>
              <a:rPr lang="en-US" sz="2600" dirty="0" err="1">
                <a:solidFill>
                  <a:srgbClr val="FF3333"/>
                </a:solidFill>
                <a:latin typeface="Calibri" panose="020F0502020204030204" pitchFamily="34" charset="0"/>
              </a:rPr>
              <a:t>transmtting</a:t>
            </a:r>
            <a:r>
              <a:rPr lang="en-US" sz="2600" dirty="0">
                <a:latin typeface="Calibri" panose="020F0502020204030204" pitchFamily="34" charset="0"/>
              </a:rPr>
              <a:t> bits.</a:t>
            </a:r>
          </a:p>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33CC66"/>
                </a:solidFill>
                <a:latin typeface="Calibri" panose="020F0502020204030204" pitchFamily="34" charset="0"/>
              </a:rPr>
              <a:t>sender</a:t>
            </a:r>
            <a:r>
              <a:rPr lang="en-US" sz="2600" dirty="0">
                <a:latin typeface="Calibri" panose="020F0502020204030204" pitchFamily="34" charset="0"/>
              </a:rPr>
              <a:t> starts sending the next bit after it sees the </a:t>
            </a:r>
            <a:r>
              <a:rPr lang="en-US" sz="2600" dirty="0" err="1">
                <a:solidFill>
                  <a:srgbClr val="B80047"/>
                </a:solidFill>
                <a:latin typeface="Calibri" panose="020F0502020204030204" pitchFamily="34" charset="0"/>
              </a:rPr>
              <a:t>ack</a:t>
            </a:r>
            <a:r>
              <a:rPr lang="en-US" sz="2600" dirty="0">
                <a:latin typeface="Calibri" panose="020F0502020204030204" pitchFamily="34" charset="0"/>
              </a:rPr>
              <a:t> line to be </a:t>
            </a:r>
            <a:r>
              <a:rPr lang="en-US" sz="2600" dirty="0">
                <a:solidFill>
                  <a:srgbClr val="2323DC"/>
                </a:solidFill>
                <a:latin typeface="Calibri" panose="020F0502020204030204" pitchFamily="34" charset="0"/>
              </a:rPr>
              <a:t>toggled</a:t>
            </a:r>
          </a:p>
        </p:txBody>
      </p:sp>
      <p:sp>
        <p:nvSpPr>
          <p:cNvPr id="10" name="AutoShape 3"/>
          <p:cNvSpPr>
            <a:spLocks noChangeAspect="1" noChangeArrowheads="1" noTextEdit="1"/>
          </p:cNvSpPr>
          <p:nvPr/>
        </p:nvSpPr>
        <p:spPr bwMode="auto">
          <a:xfrm>
            <a:off x="1600200" y="1752600"/>
            <a:ext cx="57245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5"/>
          <p:cNvSpPr>
            <a:spLocks noChangeShapeType="1"/>
          </p:cNvSpPr>
          <p:nvPr/>
        </p:nvSpPr>
        <p:spPr bwMode="auto">
          <a:xfrm>
            <a:off x="2749550" y="2012950"/>
            <a:ext cx="408463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3862388" y="2005013"/>
            <a:ext cx="1117600" cy="203200"/>
          </a:xfrm>
          <a:custGeom>
            <a:avLst/>
            <a:gdLst>
              <a:gd name="T0" fmla="*/ 0 w 1548"/>
              <a:gd name="T1" fmla="*/ 26 h 278"/>
              <a:gd name="T2" fmla="*/ 0 w 1548"/>
              <a:gd name="T3" fmla="*/ 46 h 278"/>
              <a:gd name="T4" fmla="*/ 124 w 1548"/>
              <a:gd name="T5" fmla="*/ 278 h 278"/>
              <a:gd name="T6" fmla="*/ 1431 w 1548"/>
              <a:gd name="T7" fmla="*/ 278 h 278"/>
              <a:gd name="T8" fmla="*/ 1548 w 1548"/>
              <a:gd name="T9" fmla="*/ 31 h 278"/>
              <a:gd name="T10" fmla="*/ 1528 w 1548"/>
              <a:gd name="T11" fmla="*/ 0 h 278"/>
            </a:gdLst>
            <a:ahLst/>
            <a:cxnLst>
              <a:cxn ang="0">
                <a:pos x="T0" y="T1"/>
              </a:cxn>
              <a:cxn ang="0">
                <a:pos x="T2" y="T3"/>
              </a:cxn>
              <a:cxn ang="0">
                <a:pos x="T4" y="T5"/>
              </a:cxn>
              <a:cxn ang="0">
                <a:pos x="T6" y="T7"/>
              </a:cxn>
              <a:cxn ang="0">
                <a:pos x="T8" y="T9"/>
              </a:cxn>
              <a:cxn ang="0">
                <a:pos x="T10" y="T11"/>
              </a:cxn>
            </a:cxnLst>
            <a:rect l="0" t="0" r="r" b="b"/>
            <a:pathLst>
              <a:path w="1548" h="278">
                <a:moveTo>
                  <a:pt x="0" y="26"/>
                </a:moveTo>
                <a:lnTo>
                  <a:pt x="0" y="46"/>
                </a:lnTo>
                <a:lnTo>
                  <a:pt x="124" y="278"/>
                </a:lnTo>
                <a:lnTo>
                  <a:pt x="1431" y="278"/>
                </a:lnTo>
                <a:lnTo>
                  <a:pt x="1548" y="31"/>
                </a:lnTo>
                <a:lnTo>
                  <a:pt x="1528" y="0"/>
                </a:lnTo>
              </a:path>
            </a:pathLst>
          </a:cu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3851275" y="1843088"/>
            <a:ext cx="1127125" cy="196850"/>
          </a:xfrm>
          <a:custGeom>
            <a:avLst/>
            <a:gdLst>
              <a:gd name="T0" fmla="*/ 25 w 1562"/>
              <a:gd name="T1" fmla="*/ 272 h 272"/>
              <a:gd name="T2" fmla="*/ 0 w 1562"/>
              <a:gd name="T3" fmla="*/ 253 h 272"/>
              <a:gd name="T4" fmla="*/ 122 w 1562"/>
              <a:gd name="T5" fmla="*/ 0 h 272"/>
              <a:gd name="T6" fmla="*/ 1430 w 1562"/>
              <a:gd name="T7" fmla="*/ 0 h 272"/>
              <a:gd name="T8" fmla="*/ 1559 w 1562"/>
              <a:gd name="T9" fmla="*/ 247 h 272"/>
              <a:gd name="T10" fmla="*/ 1562 w 1562"/>
              <a:gd name="T11" fmla="*/ 257 h 272"/>
            </a:gdLst>
            <a:ahLst/>
            <a:cxnLst>
              <a:cxn ang="0">
                <a:pos x="T0" y="T1"/>
              </a:cxn>
              <a:cxn ang="0">
                <a:pos x="T2" y="T3"/>
              </a:cxn>
              <a:cxn ang="0">
                <a:pos x="T4" y="T5"/>
              </a:cxn>
              <a:cxn ang="0">
                <a:pos x="T6" y="T7"/>
              </a:cxn>
              <a:cxn ang="0">
                <a:pos x="T8" y="T9"/>
              </a:cxn>
              <a:cxn ang="0">
                <a:pos x="T10" y="T11"/>
              </a:cxn>
            </a:cxnLst>
            <a:rect l="0" t="0" r="r" b="b"/>
            <a:pathLst>
              <a:path w="1562" h="272">
                <a:moveTo>
                  <a:pt x="25" y="272"/>
                </a:moveTo>
                <a:lnTo>
                  <a:pt x="0" y="253"/>
                </a:lnTo>
                <a:lnTo>
                  <a:pt x="122" y="0"/>
                </a:lnTo>
                <a:lnTo>
                  <a:pt x="1430" y="0"/>
                </a:lnTo>
                <a:lnTo>
                  <a:pt x="1559" y="247"/>
                </a:lnTo>
                <a:lnTo>
                  <a:pt x="1562" y="257"/>
                </a:lnTo>
              </a:path>
            </a:pathLst>
          </a:cu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2751138" y="2435225"/>
            <a:ext cx="2486025" cy="198438"/>
          </a:xfrm>
          <a:custGeom>
            <a:avLst/>
            <a:gdLst>
              <a:gd name="T0" fmla="*/ 0 w 3441"/>
              <a:gd name="T1" fmla="*/ 273 h 273"/>
              <a:gd name="T2" fmla="*/ 1739 w 3441"/>
              <a:gd name="T3" fmla="*/ 273 h 273"/>
              <a:gd name="T4" fmla="*/ 1825 w 3441"/>
              <a:gd name="T5" fmla="*/ 9 h 273"/>
              <a:gd name="T6" fmla="*/ 3036 w 3441"/>
              <a:gd name="T7" fmla="*/ 3 h 273"/>
              <a:gd name="T8" fmla="*/ 3441 w 3441"/>
              <a:gd name="T9" fmla="*/ 0 h 273"/>
            </a:gdLst>
            <a:ahLst/>
            <a:cxnLst>
              <a:cxn ang="0">
                <a:pos x="T0" y="T1"/>
              </a:cxn>
              <a:cxn ang="0">
                <a:pos x="T2" y="T3"/>
              </a:cxn>
              <a:cxn ang="0">
                <a:pos x="T4" y="T5"/>
              </a:cxn>
              <a:cxn ang="0">
                <a:pos x="T6" y="T7"/>
              </a:cxn>
              <a:cxn ang="0">
                <a:pos x="T8" y="T9"/>
              </a:cxn>
            </a:cxnLst>
            <a:rect l="0" t="0" r="r" b="b"/>
            <a:pathLst>
              <a:path w="3441" h="273">
                <a:moveTo>
                  <a:pt x="0" y="273"/>
                </a:moveTo>
                <a:lnTo>
                  <a:pt x="1739" y="273"/>
                </a:lnTo>
                <a:lnTo>
                  <a:pt x="1825" y="9"/>
                </a:lnTo>
                <a:lnTo>
                  <a:pt x="3036" y="3"/>
                </a:lnTo>
                <a:lnTo>
                  <a:pt x="3441" y="0"/>
                </a:lnTo>
              </a:path>
            </a:pathLst>
          </a:custGeom>
          <a:solidFill>
            <a:srgbClr val="FFFF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1649413" y="2451100"/>
            <a:ext cx="1028700" cy="311150"/>
          </a:xfrm>
          <a:custGeom>
            <a:avLst/>
            <a:gdLst>
              <a:gd name="T0" fmla="*/ 213 w 1424"/>
              <a:gd name="T1" fmla="*/ 0 h 427"/>
              <a:gd name="T2" fmla="*/ 1211 w 1424"/>
              <a:gd name="T3" fmla="*/ 0 h 427"/>
              <a:gd name="T4" fmla="*/ 1424 w 1424"/>
              <a:gd name="T5" fmla="*/ 213 h 427"/>
              <a:gd name="T6" fmla="*/ 1211 w 1424"/>
              <a:gd name="T7" fmla="*/ 427 h 427"/>
              <a:gd name="T8" fmla="*/ 213 w 1424"/>
              <a:gd name="T9" fmla="*/ 427 h 427"/>
              <a:gd name="T10" fmla="*/ 0 w 1424"/>
              <a:gd name="T11" fmla="*/ 213 h 427"/>
              <a:gd name="T12" fmla="*/ 213 w 1424"/>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1424" h="427">
                <a:moveTo>
                  <a:pt x="213" y="0"/>
                </a:moveTo>
                <a:lnTo>
                  <a:pt x="1211" y="0"/>
                </a:lnTo>
                <a:cubicBezTo>
                  <a:pt x="1329" y="0"/>
                  <a:pt x="1424" y="95"/>
                  <a:pt x="1424" y="213"/>
                </a:cubicBezTo>
                <a:cubicBezTo>
                  <a:pt x="1424" y="331"/>
                  <a:pt x="1329" y="427"/>
                  <a:pt x="1211" y="427"/>
                </a:cubicBezTo>
                <a:lnTo>
                  <a:pt x="213" y="427"/>
                </a:lnTo>
                <a:cubicBezTo>
                  <a:pt x="95" y="427"/>
                  <a:pt x="0" y="331"/>
                  <a:pt x="0" y="213"/>
                </a:cubicBezTo>
                <a:cubicBezTo>
                  <a:pt x="0" y="95"/>
                  <a:pt x="95" y="0"/>
                  <a:pt x="213" y="0"/>
                </a:cubicBezTo>
                <a:close/>
              </a:path>
            </a:pathLst>
          </a:cu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1804988" y="2489200"/>
            <a:ext cx="852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Strobe</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1"/>
          <p:cNvSpPr>
            <a:spLocks/>
          </p:cNvSpPr>
          <p:nvPr/>
        </p:nvSpPr>
        <p:spPr bwMode="auto">
          <a:xfrm>
            <a:off x="1639888" y="1892300"/>
            <a:ext cx="1027113" cy="311150"/>
          </a:xfrm>
          <a:custGeom>
            <a:avLst/>
            <a:gdLst>
              <a:gd name="T0" fmla="*/ 213 w 1424"/>
              <a:gd name="T1" fmla="*/ 0 h 427"/>
              <a:gd name="T2" fmla="*/ 1211 w 1424"/>
              <a:gd name="T3" fmla="*/ 0 h 427"/>
              <a:gd name="T4" fmla="*/ 1424 w 1424"/>
              <a:gd name="T5" fmla="*/ 213 h 427"/>
              <a:gd name="T6" fmla="*/ 1211 w 1424"/>
              <a:gd name="T7" fmla="*/ 427 h 427"/>
              <a:gd name="T8" fmla="*/ 213 w 1424"/>
              <a:gd name="T9" fmla="*/ 427 h 427"/>
              <a:gd name="T10" fmla="*/ 0 w 1424"/>
              <a:gd name="T11" fmla="*/ 213 h 427"/>
              <a:gd name="T12" fmla="*/ 213 w 1424"/>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1424" h="427">
                <a:moveTo>
                  <a:pt x="213" y="0"/>
                </a:moveTo>
                <a:lnTo>
                  <a:pt x="1211" y="0"/>
                </a:lnTo>
                <a:cubicBezTo>
                  <a:pt x="1329" y="0"/>
                  <a:pt x="1424" y="95"/>
                  <a:pt x="1424" y="213"/>
                </a:cubicBezTo>
                <a:cubicBezTo>
                  <a:pt x="1424" y="331"/>
                  <a:pt x="1329" y="427"/>
                  <a:pt x="1211" y="427"/>
                </a:cubicBezTo>
                <a:lnTo>
                  <a:pt x="213" y="427"/>
                </a:lnTo>
                <a:cubicBezTo>
                  <a:pt x="95" y="427"/>
                  <a:pt x="0" y="331"/>
                  <a:pt x="0" y="213"/>
                </a:cubicBezTo>
                <a:cubicBezTo>
                  <a:pt x="0" y="95"/>
                  <a:pt x="95" y="0"/>
                  <a:pt x="213" y="0"/>
                </a:cubicBezTo>
                <a:close/>
              </a:path>
            </a:pathLst>
          </a:cu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1895475" y="1930400"/>
            <a:ext cx="641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Freeform 13"/>
          <p:cNvSpPr>
            <a:spLocks/>
          </p:cNvSpPr>
          <p:nvPr/>
        </p:nvSpPr>
        <p:spPr bwMode="auto">
          <a:xfrm>
            <a:off x="3082925" y="3076575"/>
            <a:ext cx="2476500" cy="198438"/>
          </a:xfrm>
          <a:custGeom>
            <a:avLst/>
            <a:gdLst>
              <a:gd name="T0" fmla="*/ 0 w 3429"/>
              <a:gd name="T1" fmla="*/ 270 h 272"/>
              <a:gd name="T2" fmla="*/ 1739 w 3429"/>
              <a:gd name="T3" fmla="*/ 270 h 272"/>
              <a:gd name="T4" fmla="*/ 1825 w 3429"/>
              <a:gd name="T5" fmla="*/ 6 h 272"/>
              <a:gd name="T6" fmla="*/ 3338 w 3429"/>
              <a:gd name="T7" fmla="*/ 0 h 272"/>
              <a:gd name="T8" fmla="*/ 3429 w 3429"/>
              <a:gd name="T9" fmla="*/ 272 h 272"/>
            </a:gdLst>
            <a:ahLst/>
            <a:cxnLst>
              <a:cxn ang="0">
                <a:pos x="T0" y="T1"/>
              </a:cxn>
              <a:cxn ang="0">
                <a:pos x="T2" y="T3"/>
              </a:cxn>
              <a:cxn ang="0">
                <a:pos x="T4" y="T5"/>
              </a:cxn>
              <a:cxn ang="0">
                <a:pos x="T6" y="T7"/>
              </a:cxn>
              <a:cxn ang="0">
                <a:pos x="T8" y="T9"/>
              </a:cxn>
            </a:cxnLst>
            <a:rect l="0" t="0" r="r" b="b"/>
            <a:pathLst>
              <a:path w="3429" h="272">
                <a:moveTo>
                  <a:pt x="0" y="270"/>
                </a:moveTo>
                <a:lnTo>
                  <a:pt x="1739" y="270"/>
                </a:lnTo>
                <a:lnTo>
                  <a:pt x="1825" y="6"/>
                </a:lnTo>
                <a:lnTo>
                  <a:pt x="3338" y="0"/>
                </a:lnTo>
                <a:lnTo>
                  <a:pt x="3429" y="272"/>
                </a:lnTo>
              </a:path>
            </a:pathLst>
          </a:custGeom>
          <a:solidFill>
            <a:srgbClr val="FFFF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1646238" y="3097213"/>
            <a:ext cx="1028700" cy="311150"/>
          </a:xfrm>
          <a:custGeom>
            <a:avLst/>
            <a:gdLst>
              <a:gd name="T0" fmla="*/ 213 w 1424"/>
              <a:gd name="T1" fmla="*/ 0 h 427"/>
              <a:gd name="T2" fmla="*/ 1211 w 1424"/>
              <a:gd name="T3" fmla="*/ 0 h 427"/>
              <a:gd name="T4" fmla="*/ 1424 w 1424"/>
              <a:gd name="T5" fmla="*/ 213 h 427"/>
              <a:gd name="T6" fmla="*/ 1211 w 1424"/>
              <a:gd name="T7" fmla="*/ 427 h 427"/>
              <a:gd name="T8" fmla="*/ 213 w 1424"/>
              <a:gd name="T9" fmla="*/ 427 h 427"/>
              <a:gd name="T10" fmla="*/ 0 w 1424"/>
              <a:gd name="T11" fmla="*/ 213 h 427"/>
              <a:gd name="T12" fmla="*/ 213 w 1424"/>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1424" h="427">
                <a:moveTo>
                  <a:pt x="213" y="0"/>
                </a:moveTo>
                <a:lnTo>
                  <a:pt x="1211" y="0"/>
                </a:lnTo>
                <a:cubicBezTo>
                  <a:pt x="1329" y="0"/>
                  <a:pt x="1424" y="95"/>
                  <a:pt x="1424" y="213"/>
                </a:cubicBezTo>
                <a:cubicBezTo>
                  <a:pt x="1424" y="331"/>
                  <a:pt x="1329" y="427"/>
                  <a:pt x="1211" y="427"/>
                </a:cubicBezTo>
                <a:lnTo>
                  <a:pt x="213" y="427"/>
                </a:lnTo>
                <a:cubicBezTo>
                  <a:pt x="95" y="427"/>
                  <a:pt x="0" y="331"/>
                  <a:pt x="0" y="213"/>
                </a:cubicBezTo>
                <a:cubicBezTo>
                  <a:pt x="0" y="95"/>
                  <a:pt x="95" y="0"/>
                  <a:pt x="213" y="0"/>
                </a:cubicBezTo>
                <a:close/>
              </a:path>
            </a:pathLst>
          </a:cu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1955800" y="3135313"/>
            <a:ext cx="53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Ack</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6"/>
          <p:cNvSpPr>
            <a:spLocks noChangeShapeType="1"/>
          </p:cNvSpPr>
          <p:nvPr/>
        </p:nvSpPr>
        <p:spPr bwMode="auto">
          <a:xfrm>
            <a:off x="4068763" y="2562225"/>
            <a:ext cx="254000" cy="544513"/>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4260850" y="3016250"/>
            <a:ext cx="68263" cy="103188"/>
          </a:xfrm>
          <a:custGeom>
            <a:avLst/>
            <a:gdLst>
              <a:gd name="T0" fmla="*/ 24 w 43"/>
              <a:gd name="T1" fmla="*/ 24 h 65"/>
              <a:gd name="T2" fmla="*/ 0 w 43"/>
              <a:gd name="T3" fmla="*/ 15 h 65"/>
              <a:gd name="T4" fmla="*/ 43 w 43"/>
              <a:gd name="T5" fmla="*/ 65 h 65"/>
              <a:gd name="T6" fmla="*/ 32 w 43"/>
              <a:gd name="T7" fmla="*/ 0 h 65"/>
              <a:gd name="T8" fmla="*/ 24 w 43"/>
              <a:gd name="T9" fmla="*/ 24 h 65"/>
            </a:gdLst>
            <a:ahLst/>
            <a:cxnLst>
              <a:cxn ang="0">
                <a:pos x="T0" y="T1"/>
              </a:cxn>
              <a:cxn ang="0">
                <a:pos x="T2" y="T3"/>
              </a:cxn>
              <a:cxn ang="0">
                <a:pos x="T4" y="T5"/>
              </a:cxn>
              <a:cxn ang="0">
                <a:pos x="T6" y="T7"/>
              </a:cxn>
              <a:cxn ang="0">
                <a:pos x="T8" y="T9"/>
              </a:cxn>
            </a:cxnLst>
            <a:rect l="0" t="0" r="r" b="b"/>
            <a:pathLst>
              <a:path w="43" h="65">
                <a:moveTo>
                  <a:pt x="24" y="24"/>
                </a:moveTo>
                <a:lnTo>
                  <a:pt x="0" y="15"/>
                </a:lnTo>
                <a:lnTo>
                  <a:pt x="43" y="65"/>
                </a:lnTo>
                <a:lnTo>
                  <a:pt x="32" y="0"/>
                </a:lnTo>
                <a:lnTo>
                  <a:pt x="24" y="24"/>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a:off x="3940175" y="2241550"/>
            <a:ext cx="50800" cy="265113"/>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3946525" y="2416175"/>
            <a:ext cx="55563" cy="103188"/>
          </a:xfrm>
          <a:custGeom>
            <a:avLst/>
            <a:gdLst>
              <a:gd name="T0" fmla="*/ 21 w 35"/>
              <a:gd name="T1" fmla="*/ 21 h 65"/>
              <a:gd name="T2" fmla="*/ 0 w 35"/>
              <a:gd name="T3" fmla="*/ 7 h 65"/>
              <a:gd name="T4" fmla="*/ 29 w 35"/>
              <a:gd name="T5" fmla="*/ 65 h 65"/>
              <a:gd name="T6" fmla="*/ 35 w 35"/>
              <a:gd name="T7" fmla="*/ 0 h 65"/>
              <a:gd name="T8" fmla="*/ 21 w 35"/>
              <a:gd name="T9" fmla="*/ 21 h 65"/>
            </a:gdLst>
            <a:ahLst/>
            <a:cxnLst>
              <a:cxn ang="0">
                <a:pos x="T0" y="T1"/>
              </a:cxn>
              <a:cxn ang="0">
                <a:pos x="T2" y="T3"/>
              </a:cxn>
              <a:cxn ang="0">
                <a:pos x="T4" y="T5"/>
              </a:cxn>
              <a:cxn ang="0">
                <a:pos x="T6" y="T7"/>
              </a:cxn>
              <a:cxn ang="0">
                <a:pos x="T8" y="T9"/>
              </a:cxn>
            </a:cxnLst>
            <a:rect l="0" t="0" r="r" b="b"/>
            <a:pathLst>
              <a:path w="35" h="65">
                <a:moveTo>
                  <a:pt x="21" y="21"/>
                </a:moveTo>
                <a:lnTo>
                  <a:pt x="0" y="7"/>
                </a:lnTo>
                <a:lnTo>
                  <a:pt x="29" y="65"/>
                </a:lnTo>
                <a:lnTo>
                  <a:pt x="35" y="0"/>
                </a:lnTo>
                <a:lnTo>
                  <a:pt x="21" y="21"/>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Line 20"/>
          <p:cNvSpPr>
            <a:spLocks noChangeShapeType="1"/>
          </p:cNvSpPr>
          <p:nvPr/>
        </p:nvSpPr>
        <p:spPr bwMode="auto">
          <a:xfrm flipV="1">
            <a:off x="4429125" y="2182813"/>
            <a:ext cx="574675" cy="874713"/>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4932363" y="2171700"/>
            <a:ext cx="79375" cy="100013"/>
          </a:xfrm>
          <a:custGeom>
            <a:avLst/>
            <a:gdLst>
              <a:gd name="T0" fmla="*/ 25 w 50"/>
              <a:gd name="T1" fmla="*/ 37 h 63"/>
              <a:gd name="T2" fmla="*/ 30 w 50"/>
              <a:gd name="T3" fmla="*/ 63 h 63"/>
              <a:gd name="T4" fmla="*/ 50 w 50"/>
              <a:gd name="T5" fmla="*/ 0 h 63"/>
              <a:gd name="T6" fmla="*/ 0 w 50"/>
              <a:gd name="T7" fmla="*/ 42 h 63"/>
              <a:gd name="T8" fmla="*/ 25 w 50"/>
              <a:gd name="T9" fmla="*/ 37 h 63"/>
            </a:gdLst>
            <a:ahLst/>
            <a:cxnLst>
              <a:cxn ang="0">
                <a:pos x="T0" y="T1"/>
              </a:cxn>
              <a:cxn ang="0">
                <a:pos x="T2" y="T3"/>
              </a:cxn>
              <a:cxn ang="0">
                <a:pos x="T4" y="T5"/>
              </a:cxn>
              <a:cxn ang="0">
                <a:pos x="T6" y="T7"/>
              </a:cxn>
              <a:cxn ang="0">
                <a:pos x="T8" y="T9"/>
              </a:cxn>
            </a:cxnLst>
            <a:rect l="0" t="0" r="r" b="b"/>
            <a:pathLst>
              <a:path w="50" h="63">
                <a:moveTo>
                  <a:pt x="25" y="37"/>
                </a:moveTo>
                <a:lnTo>
                  <a:pt x="30" y="63"/>
                </a:lnTo>
                <a:lnTo>
                  <a:pt x="50" y="0"/>
                </a:lnTo>
                <a:lnTo>
                  <a:pt x="0" y="42"/>
                </a:lnTo>
                <a:lnTo>
                  <a:pt x="25" y="3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5000625" y="2006600"/>
            <a:ext cx="1117600" cy="201613"/>
          </a:xfrm>
          <a:custGeom>
            <a:avLst/>
            <a:gdLst>
              <a:gd name="T0" fmla="*/ 0 w 1548"/>
              <a:gd name="T1" fmla="*/ 25 h 277"/>
              <a:gd name="T2" fmla="*/ 0 w 1548"/>
              <a:gd name="T3" fmla="*/ 45 h 277"/>
              <a:gd name="T4" fmla="*/ 124 w 1548"/>
              <a:gd name="T5" fmla="*/ 277 h 277"/>
              <a:gd name="T6" fmla="*/ 1431 w 1548"/>
              <a:gd name="T7" fmla="*/ 277 h 277"/>
              <a:gd name="T8" fmla="*/ 1548 w 1548"/>
              <a:gd name="T9" fmla="*/ 30 h 277"/>
              <a:gd name="T10" fmla="*/ 1529 w 1548"/>
              <a:gd name="T11" fmla="*/ 0 h 277"/>
            </a:gdLst>
            <a:ahLst/>
            <a:cxnLst>
              <a:cxn ang="0">
                <a:pos x="T0" y="T1"/>
              </a:cxn>
              <a:cxn ang="0">
                <a:pos x="T2" y="T3"/>
              </a:cxn>
              <a:cxn ang="0">
                <a:pos x="T4" y="T5"/>
              </a:cxn>
              <a:cxn ang="0">
                <a:pos x="T6" y="T7"/>
              </a:cxn>
              <a:cxn ang="0">
                <a:pos x="T8" y="T9"/>
              </a:cxn>
              <a:cxn ang="0">
                <a:pos x="T10" y="T11"/>
              </a:cxn>
            </a:cxnLst>
            <a:rect l="0" t="0" r="r" b="b"/>
            <a:pathLst>
              <a:path w="1548" h="277">
                <a:moveTo>
                  <a:pt x="0" y="25"/>
                </a:moveTo>
                <a:lnTo>
                  <a:pt x="0" y="45"/>
                </a:lnTo>
                <a:lnTo>
                  <a:pt x="124" y="277"/>
                </a:lnTo>
                <a:lnTo>
                  <a:pt x="1431" y="277"/>
                </a:lnTo>
                <a:lnTo>
                  <a:pt x="1548" y="30"/>
                </a:lnTo>
                <a:lnTo>
                  <a:pt x="1529" y="0"/>
                </a:lnTo>
              </a:path>
            </a:pathLst>
          </a:cu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4987925" y="1843088"/>
            <a:ext cx="1128713" cy="196850"/>
          </a:xfrm>
          <a:custGeom>
            <a:avLst/>
            <a:gdLst>
              <a:gd name="T0" fmla="*/ 25 w 1562"/>
              <a:gd name="T1" fmla="*/ 272 h 272"/>
              <a:gd name="T2" fmla="*/ 0 w 1562"/>
              <a:gd name="T3" fmla="*/ 254 h 272"/>
              <a:gd name="T4" fmla="*/ 122 w 1562"/>
              <a:gd name="T5" fmla="*/ 0 h 272"/>
              <a:gd name="T6" fmla="*/ 1430 w 1562"/>
              <a:gd name="T7" fmla="*/ 0 h 272"/>
              <a:gd name="T8" fmla="*/ 1559 w 1562"/>
              <a:gd name="T9" fmla="*/ 247 h 272"/>
              <a:gd name="T10" fmla="*/ 1562 w 1562"/>
              <a:gd name="T11" fmla="*/ 257 h 272"/>
            </a:gdLst>
            <a:ahLst/>
            <a:cxnLst>
              <a:cxn ang="0">
                <a:pos x="T0" y="T1"/>
              </a:cxn>
              <a:cxn ang="0">
                <a:pos x="T2" y="T3"/>
              </a:cxn>
              <a:cxn ang="0">
                <a:pos x="T4" y="T5"/>
              </a:cxn>
              <a:cxn ang="0">
                <a:pos x="T6" y="T7"/>
              </a:cxn>
              <a:cxn ang="0">
                <a:pos x="T8" y="T9"/>
              </a:cxn>
              <a:cxn ang="0">
                <a:pos x="T10" y="T11"/>
              </a:cxn>
            </a:cxnLst>
            <a:rect l="0" t="0" r="r" b="b"/>
            <a:pathLst>
              <a:path w="1562" h="272">
                <a:moveTo>
                  <a:pt x="25" y="272"/>
                </a:moveTo>
                <a:lnTo>
                  <a:pt x="0" y="254"/>
                </a:lnTo>
                <a:lnTo>
                  <a:pt x="122" y="0"/>
                </a:lnTo>
                <a:lnTo>
                  <a:pt x="1430" y="0"/>
                </a:lnTo>
                <a:lnTo>
                  <a:pt x="1559" y="247"/>
                </a:lnTo>
                <a:lnTo>
                  <a:pt x="1562" y="257"/>
                </a:lnTo>
              </a:path>
            </a:pathLst>
          </a:cu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5567363" y="3095625"/>
            <a:ext cx="1676400" cy="174625"/>
          </a:xfrm>
          <a:custGeom>
            <a:avLst/>
            <a:gdLst>
              <a:gd name="T0" fmla="*/ 0 w 2321"/>
              <a:gd name="T1" fmla="*/ 239 h 239"/>
              <a:gd name="T2" fmla="*/ 1386 w 2321"/>
              <a:gd name="T3" fmla="*/ 239 h 239"/>
              <a:gd name="T4" fmla="*/ 1503 w 2321"/>
              <a:gd name="T5" fmla="*/ 16 h 239"/>
              <a:gd name="T6" fmla="*/ 2321 w 2321"/>
              <a:gd name="T7" fmla="*/ 0 h 239"/>
            </a:gdLst>
            <a:ahLst/>
            <a:cxnLst>
              <a:cxn ang="0">
                <a:pos x="T0" y="T1"/>
              </a:cxn>
              <a:cxn ang="0">
                <a:pos x="T2" y="T3"/>
              </a:cxn>
              <a:cxn ang="0">
                <a:pos x="T4" y="T5"/>
              </a:cxn>
              <a:cxn ang="0">
                <a:pos x="T6" y="T7"/>
              </a:cxn>
            </a:cxnLst>
            <a:rect l="0" t="0" r="r" b="b"/>
            <a:pathLst>
              <a:path w="2321" h="239">
                <a:moveTo>
                  <a:pt x="0" y="239"/>
                </a:moveTo>
                <a:lnTo>
                  <a:pt x="1386" y="239"/>
                </a:lnTo>
                <a:lnTo>
                  <a:pt x="1503" y="16"/>
                </a:lnTo>
                <a:lnTo>
                  <a:pt x="2321" y="0"/>
                </a:lnTo>
              </a:path>
            </a:pathLst>
          </a:custGeom>
          <a:solidFill>
            <a:srgbClr val="FFFF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143625" y="1998663"/>
            <a:ext cx="1117600" cy="203200"/>
          </a:xfrm>
          <a:custGeom>
            <a:avLst/>
            <a:gdLst>
              <a:gd name="T0" fmla="*/ 0 w 1547"/>
              <a:gd name="T1" fmla="*/ 25 h 277"/>
              <a:gd name="T2" fmla="*/ 0 w 1547"/>
              <a:gd name="T3" fmla="*/ 45 h 277"/>
              <a:gd name="T4" fmla="*/ 124 w 1547"/>
              <a:gd name="T5" fmla="*/ 277 h 277"/>
              <a:gd name="T6" fmla="*/ 1431 w 1547"/>
              <a:gd name="T7" fmla="*/ 277 h 277"/>
              <a:gd name="T8" fmla="*/ 1547 w 1547"/>
              <a:gd name="T9" fmla="*/ 30 h 277"/>
              <a:gd name="T10" fmla="*/ 1528 w 1547"/>
              <a:gd name="T11" fmla="*/ 0 h 277"/>
            </a:gdLst>
            <a:ahLst/>
            <a:cxnLst>
              <a:cxn ang="0">
                <a:pos x="T0" y="T1"/>
              </a:cxn>
              <a:cxn ang="0">
                <a:pos x="T2" y="T3"/>
              </a:cxn>
              <a:cxn ang="0">
                <a:pos x="T4" y="T5"/>
              </a:cxn>
              <a:cxn ang="0">
                <a:pos x="T6" y="T7"/>
              </a:cxn>
              <a:cxn ang="0">
                <a:pos x="T8" y="T9"/>
              </a:cxn>
              <a:cxn ang="0">
                <a:pos x="T10" y="T11"/>
              </a:cxn>
            </a:cxnLst>
            <a:rect l="0" t="0" r="r" b="b"/>
            <a:pathLst>
              <a:path w="1547" h="277">
                <a:moveTo>
                  <a:pt x="0" y="25"/>
                </a:moveTo>
                <a:lnTo>
                  <a:pt x="0" y="45"/>
                </a:lnTo>
                <a:lnTo>
                  <a:pt x="124" y="277"/>
                </a:lnTo>
                <a:lnTo>
                  <a:pt x="1431" y="277"/>
                </a:lnTo>
                <a:lnTo>
                  <a:pt x="1547" y="30"/>
                </a:lnTo>
                <a:lnTo>
                  <a:pt x="1528" y="0"/>
                </a:lnTo>
              </a:path>
            </a:pathLst>
          </a:cu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6132513" y="1835150"/>
            <a:ext cx="1127125" cy="198438"/>
          </a:xfrm>
          <a:custGeom>
            <a:avLst/>
            <a:gdLst>
              <a:gd name="T0" fmla="*/ 25 w 1561"/>
              <a:gd name="T1" fmla="*/ 272 h 272"/>
              <a:gd name="T2" fmla="*/ 0 w 1561"/>
              <a:gd name="T3" fmla="*/ 253 h 272"/>
              <a:gd name="T4" fmla="*/ 122 w 1561"/>
              <a:gd name="T5" fmla="*/ 0 h 272"/>
              <a:gd name="T6" fmla="*/ 1429 w 1561"/>
              <a:gd name="T7" fmla="*/ 0 h 272"/>
              <a:gd name="T8" fmla="*/ 1558 w 1561"/>
              <a:gd name="T9" fmla="*/ 247 h 272"/>
              <a:gd name="T10" fmla="*/ 1561 w 1561"/>
              <a:gd name="T11" fmla="*/ 257 h 272"/>
            </a:gdLst>
            <a:ahLst/>
            <a:cxnLst>
              <a:cxn ang="0">
                <a:pos x="T0" y="T1"/>
              </a:cxn>
              <a:cxn ang="0">
                <a:pos x="T2" y="T3"/>
              </a:cxn>
              <a:cxn ang="0">
                <a:pos x="T4" y="T5"/>
              </a:cxn>
              <a:cxn ang="0">
                <a:pos x="T6" y="T7"/>
              </a:cxn>
              <a:cxn ang="0">
                <a:pos x="T8" y="T9"/>
              </a:cxn>
              <a:cxn ang="0">
                <a:pos x="T10" y="T11"/>
              </a:cxn>
            </a:cxnLst>
            <a:rect l="0" t="0" r="r" b="b"/>
            <a:pathLst>
              <a:path w="1561" h="272">
                <a:moveTo>
                  <a:pt x="25" y="272"/>
                </a:moveTo>
                <a:lnTo>
                  <a:pt x="0" y="253"/>
                </a:lnTo>
                <a:lnTo>
                  <a:pt x="122" y="0"/>
                </a:lnTo>
                <a:lnTo>
                  <a:pt x="1429" y="0"/>
                </a:lnTo>
                <a:lnTo>
                  <a:pt x="1558" y="247"/>
                </a:lnTo>
                <a:lnTo>
                  <a:pt x="1561" y="257"/>
                </a:lnTo>
              </a:path>
            </a:pathLst>
          </a:cu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5218113" y="2414588"/>
            <a:ext cx="2009775" cy="236538"/>
          </a:xfrm>
          <a:custGeom>
            <a:avLst/>
            <a:gdLst>
              <a:gd name="T0" fmla="*/ 0 w 2782"/>
              <a:gd name="T1" fmla="*/ 20 h 323"/>
              <a:gd name="T2" fmla="*/ 91 w 2782"/>
              <a:gd name="T3" fmla="*/ 323 h 323"/>
              <a:gd name="T4" fmla="*/ 1573 w 2782"/>
              <a:gd name="T5" fmla="*/ 323 h 323"/>
              <a:gd name="T6" fmla="*/ 1674 w 2782"/>
              <a:gd name="T7" fmla="*/ 0 h 323"/>
              <a:gd name="T8" fmla="*/ 2782 w 2782"/>
              <a:gd name="T9" fmla="*/ 0 h 323"/>
            </a:gdLst>
            <a:ahLst/>
            <a:cxnLst>
              <a:cxn ang="0">
                <a:pos x="T0" y="T1"/>
              </a:cxn>
              <a:cxn ang="0">
                <a:pos x="T2" y="T3"/>
              </a:cxn>
              <a:cxn ang="0">
                <a:pos x="T4" y="T5"/>
              </a:cxn>
              <a:cxn ang="0">
                <a:pos x="T6" y="T7"/>
              </a:cxn>
              <a:cxn ang="0">
                <a:pos x="T8" y="T9"/>
              </a:cxn>
            </a:cxnLst>
            <a:rect l="0" t="0" r="r" b="b"/>
            <a:pathLst>
              <a:path w="2782" h="323">
                <a:moveTo>
                  <a:pt x="0" y="20"/>
                </a:moveTo>
                <a:lnTo>
                  <a:pt x="91" y="323"/>
                </a:lnTo>
                <a:lnTo>
                  <a:pt x="1573" y="323"/>
                </a:lnTo>
                <a:lnTo>
                  <a:pt x="1674" y="0"/>
                </a:lnTo>
                <a:lnTo>
                  <a:pt x="2782" y="0"/>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8"/>
          <p:cNvSpPr>
            <a:spLocks noChangeShapeType="1"/>
          </p:cNvSpPr>
          <p:nvPr/>
        </p:nvSpPr>
        <p:spPr bwMode="auto">
          <a:xfrm>
            <a:off x="5043488" y="2225675"/>
            <a:ext cx="168275" cy="331788"/>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p:nvSpPr>
        <p:spPr bwMode="auto">
          <a:xfrm>
            <a:off x="5146675" y="2466975"/>
            <a:ext cx="71438" cy="103188"/>
          </a:xfrm>
          <a:custGeom>
            <a:avLst/>
            <a:gdLst>
              <a:gd name="T0" fmla="*/ 24 w 45"/>
              <a:gd name="T1" fmla="*/ 24 h 65"/>
              <a:gd name="T2" fmla="*/ 0 w 45"/>
              <a:gd name="T3" fmla="*/ 16 h 65"/>
              <a:gd name="T4" fmla="*/ 45 w 45"/>
              <a:gd name="T5" fmla="*/ 65 h 65"/>
              <a:gd name="T6" fmla="*/ 32 w 45"/>
              <a:gd name="T7" fmla="*/ 0 h 65"/>
              <a:gd name="T8" fmla="*/ 24 w 45"/>
              <a:gd name="T9" fmla="*/ 24 h 65"/>
            </a:gdLst>
            <a:ahLst/>
            <a:cxnLst>
              <a:cxn ang="0">
                <a:pos x="T0" y="T1"/>
              </a:cxn>
              <a:cxn ang="0">
                <a:pos x="T2" y="T3"/>
              </a:cxn>
              <a:cxn ang="0">
                <a:pos x="T4" y="T5"/>
              </a:cxn>
              <a:cxn ang="0">
                <a:pos x="T6" y="T7"/>
              </a:cxn>
              <a:cxn ang="0">
                <a:pos x="T8" y="T9"/>
              </a:cxn>
            </a:cxnLst>
            <a:rect l="0" t="0" r="r" b="b"/>
            <a:pathLst>
              <a:path w="45" h="65">
                <a:moveTo>
                  <a:pt x="24" y="24"/>
                </a:moveTo>
                <a:lnTo>
                  <a:pt x="0" y="16"/>
                </a:lnTo>
                <a:lnTo>
                  <a:pt x="45" y="65"/>
                </a:lnTo>
                <a:lnTo>
                  <a:pt x="32" y="0"/>
                </a:lnTo>
                <a:lnTo>
                  <a:pt x="24" y="24"/>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30"/>
          <p:cNvSpPr>
            <a:spLocks noChangeShapeType="1"/>
          </p:cNvSpPr>
          <p:nvPr/>
        </p:nvSpPr>
        <p:spPr bwMode="auto">
          <a:xfrm>
            <a:off x="5213350" y="2624138"/>
            <a:ext cx="254000" cy="542925"/>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1"/>
          <p:cNvSpPr>
            <a:spLocks/>
          </p:cNvSpPr>
          <p:nvPr/>
        </p:nvSpPr>
        <p:spPr bwMode="auto">
          <a:xfrm>
            <a:off x="5405438" y="3076575"/>
            <a:ext cx="69850" cy="104775"/>
          </a:xfrm>
          <a:custGeom>
            <a:avLst/>
            <a:gdLst>
              <a:gd name="T0" fmla="*/ 24 w 44"/>
              <a:gd name="T1" fmla="*/ 25 h 66"/>
              <a:gd name="T2" fmla="*/ 0 w 44"/>
              <a:gd name="T3" fmla="*/ 16 h 66"/>
              <a:gd name="T4" fmla="*/ 44 w 44"/>
              <a:gd name="T5" fmla="*/ 66 h 66"/>
              <a:gd name="T6" fmla="*/ 33 w 44"/>
              <a:gd name="T7" fmla="*/ 0 h 66"/>
              <a:gd name="T8" fmla="*/ 24 w 44"/>
              <a:gd name="T9" fmla="*/ 25 h 66"/>
            </a:gdLst>
            <a:ahLst/>
            <a:cxnLst>
              <a:cxn ang="0">
                <a:pos x="T0" y="T1"/>
              </a:cxn>
              <a:cxn ang="0">
                <a:pos x="T2" y="T3"/>
              </a:cxn>
              <a:cxn ang="0">
                <a:pos x="T4" y="T5"/>
              </a:cxn>
              <a:cxn ang="0">
                <a:pos x="T6" y="T7"/>
              </a:cxn>
              <a:cxn ang="0">
                <a:pos x="T8" y="T9"/>
              </a:cxn>
            </a:cxnLst>
            <a:rect l="0" t="0" r="r" b="b"/>
            <a:pathLst>
              <a:path w="44" h="66">
                <a:moveTo>
                  <a:pt x="24" y="25"/>
                </a:moveTo>
                <a:lnTo>
                  <a:pt x="0" y="16"/>
                </a:lnTo>
                <a:lnTo>
                  <a:pt x="44" y="66"/>
                </a:lnTo>
                <a:lnTo>
                  <a:pt x="33" y="0"/>
                </a:lnTo>
                <a:lnTo>
                  <a:pt x="24" y="25"/>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32"/>
          <p:cNvSpPr>
            <a:spLocks noChangeShapeType="1"/>
          </p:cNvSpPr>
          <p:nvPr/>
        </p:nvSpPr>
        <p:spPr bwMode="auto">
          <a:xfrm flipV="1">
            <a:off x="5568950" y="2179638"/>
            <a:ext cx="590550" cy="949325"/>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3"/>
          <p:cNvSpPr>
            <a:spLocks/>
          </p:cNvSpPr>
          <p:nvPr/>
        </p:nvSpPr>
        <p:spPr bwMode="auto">
          <a:xfrm>
            <a:off x="6089650" y="2168525"/>
            <a:ext cx="76200" cy="100013"/>
          </a:xfrm>
          <a:custGeom>
            <a:avLst/>
            <a:gdLst>
              <a:gd name="T0" fmla="*/ 25 w 48"/>
              <a:gd name="T1" fmla="*/ 38 h 63"/>
              <a:gd name="T2" fmla="*/ 30 w 48"/>
              <a:gd name="T3" fmla="*/ 63 h 63"/>
              <a:gd name="T4" fmla="*/ 48 w 48"/>
              <a:gd name="T5" fmla="*/ 0 h 63"/>
              <a:gd name="T6" fmla="*/ 0 w 48"/>
              <a:gd name="T7" fmla="*/ 44 h 63"/>
              <a:gd name="T8" fmla="*/ 25 w 48"/>
              <a:gd name="T9" fmla="*/ 38 h 63"/>
            </a:gdLst>
            <a:ahLst/>
            <a:cxnLst>
              <a:cxn ang="0">
                <a:pos x="T0" y="T1"/>
              </a:cxn>
              <a:cxn ang="0">
                <a:pos x="T2" y="T3"/>
              </a:cxn>
              <a:cxn ang="0">
                <a:pos x="T4" y="T5"/>
              </a:cxn>
              <a:cxn ang="0">
                <a:pos x="T6" y="T7"/>
              </a:cxn>
              <a:cxn ang="0">
                <a:pos x="T8" y="T9"/>
              </a:cxn>
            </a:cxnLst>
            <a:rect l="0" t="0" r="r" b="b"/>
            <a:pathLst>
              <a:path w="48" h="63">
                <a:moveTo>
                  <a:pt x="25" y="38"/>
                </a:moveTo>
                <a:lnTo>
                  <a:pt x="30" y="63"/>
                </a:lnTo>
                <a:lnTo>
                  <a:pt x="48" y="0"/>
                </a:lnTo>
                <a:lnTo>
                  <a:pt x="0" y="44"/>
                </a:lnTo>
                <a:lnTo>
                  <a:pt x="25" y="3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4"/>
          <p:cNvSpPr>
            <a:spLocks noChangeShapeType="1"/>
          </p:cNvSpPr>
          <p:nvPr/>
        </p:nvSpPr>
        <p:spPr bwMode="auto">
          <a:xfrm>
            <a:off x="6189663" y="2201863"/>
            <a:ext cx="166688" cy="330200"/>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6292850" y="2441575"/>
            <a:ext cx="69850" cy="103188"/>
          </a:xfrm>
          <a:custGeom>
            <a:avLst/>
            <a:gdLst>
              <a:gd name="T0" fmla="*/ 24 w 44"/>
              <a:gd name="T1" fmla="*/ 25 h 65"/>
              <a:gd name="T2" fmla="*/ 0 w 44"/>
              <a:gd name="T3" fmla="*/ 17 h 65"/>
              <a:gd name="T4" fmla="*/ 44 w 44"/>
              <a:gd name="T5" fmla="*/ 65 h 65"/>
              <a:gd name="T6" fmla="*/ 31 w 44"/>
              <a:gd name="T7" fmla="*/ 0 h 65"/>
              <a:gd name="T8" fmla="*/ 24 w 44"/>
              <a:gd name="T9" fmla="*/ 25 h 65"/>
            </a:gdLst>
            <a:ahLst/>
            <a:cxnLst>
              <a:cxn ang="0">
                <a:pos x="T0" y="T1"/>
              </a:cxn>
              <a:cxn ang="0">
                <a:pos x="T2" y="T3"/>
              </a:cxn>
              <a:cxn ang="0">
                <a:pos x="T4" y="T5"/>
              </a:cxn>
              <a:cxn ang="0">
                <a:pos x="T6" y="T7"/>
              </a:cxn>
              <a:cxn ang="0">
                <a:pos x="T8" y="T9"/>
              </a:cxn>
            </a:cxnLst>
            <a:rect l="0" t="0" r="r" b="b"/>
            <a:pathLst>
              <a:path w="44" h="65">
                <a:moveTo>
                  <a:pt x="24" y="25"/>
                </a:moveTo>
                <a:lnTo>
                  <a:pt x="0" y="17"/>
                </a:lnTo>
                <a:lnTo>
                  <a:pt x="44" y="65"/>
                </a:lnTo>
                <a:lnTo>
                  <a:pt x="31" y="0"/>
                </a:lnTo>
                <a:lnTo>
                  <a:pt x="24" y="25"/>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6"/>
          <p:cNvSpPr>
            <a:spLocks noChangeShapeType="1"/>
          </p:cNvSpPr>
          <p:nvPr/>
        </p:nvSpPr>
        <p:spPr bwMode="auto">
          <a:xfrm>
            <a:off x="6400800" y="2571750"/>
            <a:ext cx="254000" cy="544513"/>
          </a:xfrm>
          <a:prstGeom prst="line">
            <a:avLst/>
          </a:prstGeom>
          <a:noFill/>
          <a:ln w="9"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p:nvSpPr>
        <p:spPr bwMode="auto">
          <a:xfrm>
            <a:off x="6592888" y="3025775"/>
            <a:ext cx="68263" cy="103188"/>
          </a:xfrm>
          <a:custGeom>
            <a:avLst/>
            <a:gdLst>
              <a:gd name="T0" fmla="*/ 24 w 43"/>
              <a:gd name="T1" fmla="*/ 24 h 65"/>
              <a:gd name="T2" fmla="*/ 0 w 43"/>
              <a:gd name="T3" fmla="*/ 15 h 65"/>
              <a:gd name="T4" fmla="*/ 43 w 43"/>
              <a:gd name="T5" fmla="*/ 65 h 65"/>
              <a:gd name="T6" fmla="*/ 32 w 43"/>
              <a:gd name="T7" fmla="*/ 0 h 65"/>
              <a:gd name="T8" fmla="*/ 24 w 43"/>
              <a:gd name="T9" fmla="*/ 24 h 65"/>
            </a:gdLst>
            <a:ahLst/>
            <a:cxnLst>
              <a:cxn ang="0">
                <a:pos x="T0" y="T1"/>
              </a:cxn>
              <a:cxn ang="0">
                <a:pos x="T2" y="T3"/>
              </a:cxn>
              <a:cxn ang="0">
                <a:pos x="T4" y="T5"/>
              </a:cxn>
              <a:cxn ang="0">
                <a:pos x="T6" y="T7"/>
              </a:cxn>
              <a:cxn ang="0">
                <a:pos x="T8" y="T9"/>
              </a:cxn>
            </a:cxnLst>
            <a:rect l="0" t="0" r="r" b="b"/>
            <a:pathLst>
              <a:path w="43" h="65">
                <a:moveTo>
                  <a:pt x="24" y="24"/>
                </a:moveTo>
                <a:lnTo>
                  <a:pt x="0" y="15"/>
                </a:lnTo>
                <a:lnTo>
                  <a:pt x="43" y="65"/>
                </a:lnTo>
                <a:lnTo>
                  <a:pt x="32" y="0"/>
                </a:lnTo>
                <a:lnTo>
                  <a:pt x="24" y="24"/>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47800" y="1447800"/>
            <a:ext cx="7345362" cy="4778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6588" lvl="0" indent="-463550">
              <a:buSzPct val="100000"/>
              <a:buFont typeface="Symbol" panose="05050102010706020507" pitchFamily="18" charset="2"/>
              <a:buChar char="*"/>
            </a:pPr>
            <a:r>
              <a:rPr lang="en-US" sz="3600" dirty="0">
                <a:latin typeface="Calibri" panose="020F0502020204030204" pitchFamily="34" charset="0"/>
              </a:rPr>
              <a:t>Overview</a:t>
            </a:r>
          </a:p>
          <a:p>
            <a:pPr marL="636588" lvl="0" indent="-463550">
              <a:buSzPct val="100000"/>
              <a:buFont typeface="Symbol" panose="05050102010706020507" pitchFamily="18" charset="2"/>
              <a:buChar char="*"/>
            </a:pPr>
            <a:r>
              <a:rPr lang="en-US" sz="3600" dirty="0">
                <a:latin typeface="Calibri" panose="020F0502020204030204" pitchFamily="34" charset="0"/>
              </a:rPr>
              <a:t>Physical Layer</a:t>
            </a:r>
          </a:p>
          <a:p>
            <a:pPr marL="636588" lvl="0" indent="-463550">
              <a:buSzPct val="100000"/>
              <a:buFont typeface="Symbol" panose="05050102010706020507" pitchFamily="18" charset="2"/>
              <a:buChar char="*"/>
            </a:pPr>
            <a:r>
              <a:rPr lang="en-US" sz="3600" dirty="0">
                <a:latin typeface="Calibri" panose="020F0502020204030204" pitchFamily="34" charset="0"/>
              </a:rPr>
              <a:t>Data Link Layer</a:t>
            </a:r>
          </a:p>
          <a:p>
            <a:pPr marL="636588" lvl="0" indent="-463550">
              <a:buSzPct val="100000"/>
              <a:buFont typeface="Symbol" panose="05050102010706020507" pitchFamily="18" charset="2"/>
              <a:buChar char="*"/>
            </a:pPr>
            <a:r>
              <a:rPr lang="en-US" sz="3600" dirty="0">
                <a:latin typeface="Calibri" panose="020F0502020204030204" pitchFamily="34" charset="0"/>
              </a:rPr>
              <a:t>Network Layer</a:t>
            </a:r>
          </a:p>
          <a:p>
            <a:pPr marL="636588" lvl="0" indent="-463550">
              <a:buSzPct val="100000"/>
              <a:buFont typeface="Symbol" panose="05050102010706020507" pitchFamily="18" charset="2"/>
              <a:buChar char="*"/>
            </a:pPr>
            <a:r>
              <a:rPr lang="en-US" sz="3600" dirty="0">
                <a:latin typeface="Calibri" panose="020F0502020204030204" pitchFamily="34" charset="0"/>
              </a:rPr>
              <a:t>Protocol Layer</a:t>
            </a:r>
          </a:p>
          <a:p>
            <a:pPr marL="636588" lvl="0" indent="-463550">
              <a:buSzPct val="100000"/>
              <a:buFont typeface="Symbol" panose="05050102010706020507" pitchFamily="18" charset="2"/>
              <a:buChar char="*"/>
            </a:pPr>
            <a:r>
              <a:rPr lang="en-US" sz="3600" dirty="0">
                <a:latin typeface="Calibri" panose="020F0502020204030204" pitchFamily="34" charset="0"/>
              </a:rPr>
              <a:t>Case Studies</a:t>
            </a:r>
          </a:p>
          <a:p>
            <a:pPr marL="636588" lvl="0" indent="-463550">
              <a:buSzPct val="100000"/>
              <a:buFont typeface="Symbol" panose="05050102010706020507" pitchFamily="18" charset="2"/>
              <a:buChar char="*"/>
            </a:pPr>
            <a:r>
              <a:rPr lang="en-US" sz="3600" dirty="0">
                <a:latin typeface="Calibri" panose="020F0502020204030204" pitchFamily="34" charset="0"/>
              </a:rPr>
              <a:t>Storage </a:t>
            </a:r>
            <a:r>
              <a:rPr lang="en-US" sz="3600" dirty="0" smtClean="0">
                <a:latin typeface="Calibri" panose="020F0502020204030204" pitchFamily="34" charset="0"/>
              </a:rPr>
              <a:t>Media</a:t>
            </a:r>
            <a:endParaRPr lang="en-US" sz="3600"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rot="10800000">
            <a:off x="5613240" y="274320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Framing</a:t>
            </a:r>
            <a:endParaRPr lang="fr-FR" dirty="0">
              <a:solidFill>
                <a:schemeClr val="tx1"/>
              </a:solidFill>
            </a:endParaRPr>
          </a:p>
        </p:txBody>
      </p:sp>
      <p:sp>
        <p:nvSpPr>
          <p:cNvPr id="3" name="Text Placeholder 2"/>
          <p:cNvSpPr txBox="1">
            <a:spLocks noGrp="1"/>
          </p:cNvSpPr>
          <p:nvPr>
            <p:ph type="body" idx="4294967295"/>
          </p:nvPr>
        </p:nvSpPr>
        <p:spPr>
          <a:xfrm>
            <a:off x="1193800" y="1733550"/>
            <a:ext cx="7188200" cy="443865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Create a </a:t>
            </a:r>
            <a:r>
              <a:rPr lang="en-US" dirty="0">
                <a:solidFill>
                  <a:srgbClr val="00AE00"/>
                </a:solidFill>
                <a:latin typeface="Calibri" panose="020F0502020204030204" pitchFamily="34" charset="0"/>
              </a:rPr>
              <a:t>frame</a:t>
            </a:r>
            <a:r>
              <a:rPr lang="en-US" dirty="0">
                <a:latin typeface="Calibri" panose="020F0502020204030204" pitchFamily="34" charset="0"/>
              </a:rPr>
              <a:t> of data from logical bits</a:t>
            </a:r>
          </a:p>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00AE00"/>
                </a:solidFill>
                <a:latin typeface="Calibri" panose="020F0502020204030204" pitchFamily="34" charset="0"/>
              </a:rPr>
              <a:t>frame</a:t>
            </a:r>
            <a:r>
              <a:rPr lang="en-US" dirty="0">
                <a:latin typeface="Calibri" panose="020F0502020204030204" pitchFamily="34" charset="0"/>
              </a:rPr>
              <a:t> is an atomic unit of data (</a:t>
            </a:r>
            <a:r>
              <a:rPr lang="en-US" dirty="0">
                <a:solidFill>
                  <a:srgbClr val="2300DC"/>
                </a:solidFill>
                <a:latin typeface="Calibri" panose="020F0502020204030204" pitchFamily="34" charset="0"/>
              </a:rPr>
              <a:t>data packet</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How do we detect frames ?</a:t>
            </a:r>
          </a:p>
          <a:p>
            <a:pPr lvl="1">
              <a:buSzPct val="100000"/>
              <a:buFont typeface="Symbol" panose="05050102010706020507" pitchFamily="18" charset="2"/>
              <a:buChar char="*"/>
            </a:pPr>
            <a:r>
              <a:rPr lang="en-US" dirty="0">
                <a:solidFill>
                  <a:srgbClr val="FF0000"/>
                </a:solidFill>
                <a:latin typeface="Calibri" panose="020F0502020204030204" pitchFamily="34" charset="0"/>
              </a:rPr>
              <a:t>Demarcation</a:t>
            </a:r>
            <a:r>
              <a:rPr lang="en-US" dirty="0">
                <a:latin typeface="Calibri" panose="020F0502020204030204" pitchFamily="34" charset="0"/>
              </a:rPr>
              <a:t> by inserting </a:t>
            </a:r>
            <a:r>
              <a:rPr lang="en-US" dirty="0">
                <a:solidFill>
                  <a:srgbClr val="280099"/>
                </a:solidFill>
                <a:latin typeface="Calibri" panose="020F0502020204030204" pitchFamily="34" charset="0"/>
              </a:rPr>
              <a:t>pauses</a:t>
            </a:r>
            <a:r>
              <a:rPr lang="en-US" dirty="0">
                <a:latin typeface="Calibri" panose="020F0502020204030204" pitchFamily="34" charset="0"/>
              </a:rPr>
              <a:t> → wastes bandwidth</a:t>
            </a:r>
          </a:p>
          <a:p>
            <a:pPr lvl="1">
              <a:buSzPct val="100000"/>
              <a:buFont typeface="Symbol" panose="05050102010706020507" pitchFamily="18" charset="2"/>
              <a:buChar char="*"/>
            </a:pPr>
            <a:r>
              <a:rPr lang="en-US" dirty="0">
                <a:solidFill>
                  <a:srgbClr val="280099"/>
                </a:solidFill>
                <a:latin typeface="Calibri" panose="020F0502020204030204" pitchFamily="34" charset="0"/>
              </a:rPr>
              <a:t>Bit count</a:t>
            </a:r>
            <a:r>
              <a:rPr lang="en-US" dirty="0">
                <a:latin typeface="Calibri" panose="020F0502020204030204" pitchFamily="34" charset="0"/>
              </a:rPr>
              <a:t> → </a:t>
            </a:r>
            <a:r>
              <a:rPr lang="en-US" dirty="0" smtClean="0">
                <a:latin typeface="Calibri" panose="020F0502020204030204" pitchFamily="34" charset="0"/>
              </a:rPr>
              <a:t>Count the </a:t>
            </a:r>
            <a:r>
              <a:rPr lang="en-US" dirty="0">
                <a:latin typeface="Calibri" panose="020F0502020204030204" pitchFamily="34" charset="0"/>
              </a:rPr>
              <a:t>number of </a:t>
            </a:r>
            <a:r>
              <a:rPr lang="en-US" dirty="0" smtClean="0">
                <a:latin typeface="Calibri" panose="020F0502020204030204" pitchFamily="34" charset="0"/>
              </a:rPr>
              <a:t>bits. </a:t>
            </a:r>
            <a:r>
              <a:rPr lang="en-US" dirty="0">
                <a:solidFill>
                  <a:srgbClr val="FF0000"/>
                </a:solidFill>
                <a:latin typeface="Calibri" panose="020F0502020204030204" pitchFamily="34" charset="0"/>
              </a:rPr>
              <a:t>W</a:t>
            </a:r>
            <a:r>
              <a:rPr lang="en-US" dirty="0" smtClean="0">
                <a:solidFill>
                  <a:srgbClr val="FF0000"/>
                </a:solidFill>
                <a:latin typeface="Calibri" panose="020F0502020204030204" pitchFamily="34" charset="0"/>
              </a:rPr>
              <a:t>hat </a:t>
            </a:r>
            <a:r>
              <a:rPr lang="en-US" dirty="0">
                <a:solidFill>
                  <a:srgbClr val="FF0000"/>
                </a:solidFill>
                <a:latin typeface="Calibri" panose="020F0502020204030204" pitchFamily="34" charset="0"/>
              </a:rPr>
              <a:t>if we miss a bit </a:t>
            </a:r>
            <a:r>
              <a:rPr lang="en-US" dirty="0" smtClean="0">
                <a:solidFill>
                  <a:srgbClr val="FF0000"/>
                </a:solidFill>
                <a:latin typeface="Calibri" panose="020F0502020204030204" pitchFamily="34" charset="0"/>
              </a:rPr>
              <a:t>?</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838200" y="1752600"/>
            <a:ext cx="7416800" cy="3276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Frame Detection</a:t>
            </a:r>
          </a:p>
          <a:p>
            <a:pPr lvl="1">
              <a:buSzPct val="100000"/>
              <a:buFont typeface="Symbol" panose="05050102010706020507" pitchFamily="18" charset="2"/>
              <a:buChar char="*"/>
            </a:pPr>
            <a:r>
              <a:rPr lang="en-US" sz="2800" dirty="0">
                <a:solidFill>
                  <a:srgbClr val="2300DC"/>
                </a:solidFill>
                <a:latin typeface="Calibri" panose="020F0502020204030204" pitchFamily="34" charset="0"/>
              </a:rPr>
              <a:t>Bit/Byte Stuffing</a:t>
            </a:r>
            <a:r>
              <a:rPr lang="en-US" sz="2800" dirty="0">
                <a:latin typeface="Calibri" panose="020F0502020204030204" pitchFamily="34" charset="0"/>
              </a:rPr>
              <a:t> → Insert special symbols at the beginning and end of </a:t>
            </a:r>
            <a:r>
              <a:rPr lang="en-US" sz="2800" dirty="0">
                <a:solidFill>
                  <a:srgbClr val="00AE00"/>
                </a:solidFill>
                <a:latin typeface="Calibri" panose="020F0502020204030204" pitchFamily="34" charset="0"/>
              </a:rPr>
              <a:t>frames</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For example, </a:t>
            </a:r>
            <a:r>
              <a:rPr lang="en-US" sz="2800" dirty="0">
                <a:solidFill>
                  <a:srgbClr val="DC2300"/>
                </a:solidFill>
                <a:latin typeface="Calibri" panose="020F0502020204030204" pitchFamily="34" charset="0"/>
              </a:rPr>
              <a:t>insert</a:t>
            </a:r>
            <a:r>
              <a:rPr lang="en-US" sz="2800" dirty="0">
                <a:latin typeface="Calibri" panose="020F0502020204030204" pitchFamily="34" charset="0"/>
              </a:rPr>
              <a:t> the </a:t>
            </a:r>
            <a:r>
              <a:rPr lang="en-US" sz="2800" dirty="0">
                <a:solidFill>
                  <a:srgbClr val="280099"/>
                </a:solidFill>
                <a:latin typeface="Calibri" panose="020F0502020204030204" pitchFamily="34" charset="0"/>
              </a:rPr>
              <a:t>sequence </a:t>
            </a:r>
            <a:r>
              <a:rPr lang="en-US" sz="2800" dirty="0">
                <a:latin typeface="Calibri" panose="020F0502020204030204" pitchFamily="34" charset="0"/>
              </a:rPr>
              <a:t>: </a:t>
            </a:r>
            <a:r>
              <a:rPr lang="en-US" sz="2800" dirty="0" smtClean="0">
                <a:latin typeface="Calibri" panose="020F0502020204030204" pitchFamily="34" charset="0"/>
              </a:rPr>
              <a:t>0xDEADBEEE, </a:t>
            </a:r>
            <a:r>
              <a:rPr lang="en-US" sz="2800" dirty="0">
                <a:latin typeface="Calibri" panose="020F0502020204030204" pitchFamily="34" charset="0"/>
              </a:rPr>
              <a:t>at the beginning. If </a:t>
            </a:r>
            <a:r>
              <a:rPr lang="en-US" sz="2800" dirty="0" smtClean="0">
                <a:latin typeface="Calibri" panose="020F0502020204030204" pitchFamily="34" charset="0"/>
              </a:rPr>
              <a:t>DEADBEEE occurs </a:t>
            </a:r>
            <a:r>
              <a:rPr lang="en-US" sz="2800" dirty="0">
                <a:latin typeface="Calibri" panose="020F0502020204030204" pitchFamily="34" charset="0"/>
              </a:rPr>
              <a:t>inside the message, repeat the symbol two times. (Similar to </a:t>
            </a:r>
            <a:r>
              <a:rPr lang="en-US" sz="2800" dirty="0" smtClean="0">
                <a:latin typeface="Calibri" panose="020F0502020204030204" pitchFamily="34" charset="0"/>
              </a:rPr>
              <a:t>‘\’ </a:t>
            </a:r>
            <a:r>
              <a:rPr lang="en-US" sz="2800" dirty="0">
                <a:latin typeface="Calibri" panose="020F0502020204030204" pitchFamily="34" charset="0"/>
              </a:rPr>
              <a:t>in </a:t>
            </a:r>
            <a:r>
              <a:rPr lang="en-US" sz="2800" dirty="0" smtClean="0">
                <a:latin typeface="Calibri" panose="020F0502020204030204" pitchFamily="34" charset="0"/>
              </a:rPr>
              <a:t>C++/ </a:t>
            </a:r>
            <a:r>
              <a:rPr lang="en-US" sz="2800" dirty="0">
                <a:latin typeface="Calibri" panose="020F0502020204030204" pitchFamily="34" charset="0"/>
              </a:rPr>
              <a:t>Java)</a:t>
            </a:r>
          </a:p>
          <a:p>
            <a:pPr lvl="1">
              <a:buSzPct val="100000"/>
              <a:buFont typeface="Symbol" panose="05050102010706020507" pitchFamily="18" charset="2"/>
              <a:buChar char="*"/>
            </a:pP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p:nvPr>
        </p:nvSpPr>
        <p:spPr>
          <a:xfrm>
            <a:off x="965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Error</a:t>
            </a:r>
            <a:r>
              <a:rPr lang="fr-FR" dirty="0">
                <a:solidFill>
                  <a:schemeClr val="tx1"/>
                </a:solidFill>
              </a:rPr>
              <a:t> </a:t>
            </a:r>
            <a:r>
              <a:rPr lang="fr-FR" dirty="0" err="1">
                <a:solidFill>
                  <a:schemeClr val="tx1"/>
                </a:solidFill>
              </a:rPr>
              <a:t>Detection</a:t>
            </a:r>
            <a:r>
              <a:rPr lang="fr-FR" dirty="0">
                <a:solidFill>
                  <a:schemeClr val="tx1"/>
                </a:solidFill>
              </a:rPr>
              <a:t>/ Correction</a:t>
            </a:r>
          </a:p>
        </p:txBody>
      </p:sp>
      <p:sp>
        <p:nvSpPr>
          <p:cNvPr id="3" name="Text Placeholder 2"/>
          <p:cNvSpPr txBox="1">
            <a:spLocks noGrp="1"/>
          </p:cNvSpPr>
          <p:nvPr>
            <p:ph type="body" idx="4294967295"/>
          </p:nvPr>
        </p:nvSpPr>
        <p:spPr>
          <a:xfrm>
            <a:off x="965200" y="1600200"/>
            <a:ext cx="7416800" cy="4525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Single </a:t>
            </a:r>
            <a:r>
              <a:rPr lang="en-US" dirty="0">
                <a:solidFill>
                  <a:srgbClr val="FF0000"/>
                </a:solidFill>
                <a:latin typeface="Calibri" panose="020F0502020204030204" pitchFamily="34" charset="0"/>
              </a:rPr>
              <a:t>error</a:t>
            </a:r>
            <a:r>
              <a:rPr lang="en-US" dirty="0">
                <a:latin typeface="Calibri" panose="020F0502020204030204" pitchFamily="34" charset="0"/>
              </a:rPr>
              <a:t> </a:t>
            </a:r>
            <a:r>
              <a:rPr lang="en-US" dirty="0">
                <a:solidFill>
                  <a:srgbClr val="2300DC"/>
                </a:solidFill>
                <a:latin typeface="Calibri" panose="020F0502020204030204" pitchFamily="34" charset="0"/>
              </a:rPr>
              <a:t>detection</a:t>
            </a:r>
            <a:r>
              <a:rPr lang="en-US" dirty="0">
                <a:latin typeface="Calibri" panose="020F0502020204030204" pitchFamily="34" charset="0"/>
              </a:rPr>
              <a:t>. Have a </a:t>
            </a:r>
            <a:r>
              <a:rPr lang="en-US" dirty="0">
                <a:solidFill>
                  <a:srgbClr val="33CC66"/>
                </a:solidFill>
                <a:latin typeface="Calibri" panose="020F0502020204030204" pitchFamily="34" charset="0"/>
              </a:rPr>
              <a:t>parity</a:t>
            </a:r>
            <a:r>
              <a:rPr lang="en-US" dirty="0">
                <a:latin typeface="Calibri" panose="020F0502020204030204" pitchFamily="34" charset="0"/>
              </a:rPr>
              <a:t> bit.</a:t>
            </a: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9" name="Group 4"/>
          <p:cNvGrpSpPr>
            <a:grpSpLocks noChangeAspect="1"/>
          </p:cNvGrpSpPr>
          <p:nvPr/>
        </p:nvGrpSpPr>
        <p:grpSpPr bwMode="auto">
          <a:xfrm>
            <a:off x="735013" y="4068762"/>
            <a:ext cx="6662737" cy="1828800"/>
            <a:chOff x="943" y="2640"/>
            <a:chExt cx="4197" cy="1152"/>
          </a:xfrm>
        </p:grpSpPr>
        <p:sp>
          <p:nvSpPr>
            <p:cNvPr id="10" name="AutoShape 3"/>
            <p:cNvSpPr>
              <a:spLocks noChangeAspect="1" noChangeArrowheads="1" noTextEdit="1"/>
            </p:cNvSpPr>
            <p:nvPr/>
          </p:nvSpPr>
          <p:spPr bwMode="auto">
            <a:xfrm>
              <a:off x="943" y="2640"/>
              <a:ext cx="419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4330" y="2809"/>
              <a:ext cx="462" cy="400"/>
            </a:xfrm>
            <a:prstGeom prst="rect">
              <a:avLst/>
            </a:prstGeom>
            <a:solidFill>
              <a:srgbClr val="A2D0D9"/>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1100" y="2813"/>
              <a:ext cx="401" cy="400"/>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1502" y="2813"/>
              <a:ext cx="402" cy="400"/>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1903" y="2813"/>
              <a:ext cx="401" cy="400"/>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2306" y="2813"/>
              <a:ext cx="401" cy="400"/>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2709" y="2813"/>
              <a:ext cx="401" cy="400"/>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3111" y="2813"/>
              <a:ext cx="401" cy="400"/>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3521" y="2813"/>
              <a:ext cx="401" cy="400"/>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3924" y="2813"/>
              <a:ext cx="402" cy="400"/>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1124" y="3265"/>
              <a:ext cx="1598" cy="194"/>
            </a:xfrm>
            <a:custGeom>
              <a:avLst/>
              <a:gdLst>
                <a:gd name="T0" fmla="*/ 0 w 2141"/>
                <a:gd name="T1" fmla="*/ 0 h 256"/>
                <a:gd name="T2" fmla="*/ 85 w 2141"/>
                <a:gd name="T3" fmla="*/ 131 h 256"/>
                <a:gd name="T4" fmla="*/ 2065 w 2141"/>
                <a:gd name="T5" fmla="*/ 131 h 256"/>
                <a:gd name="T6" fmla="*/ 2141 w 2141"/>
                <a:gd name="T7" fmla="*/ 256 h 256"/>
              </a:gdLst>
              <a:ahLst/>
              <a:cxnLst>
                <a:cxn ang="0">
                  <a:pos x="T0" y="T1"/>
                </a:cxn>
                <a:cxn ang="0">
                  <a:pos x="T2" y="T3"/>
                </a:cxn>
                <a:cxn ang="0">
                  <a:pos x="T4" y="T5"/>
                </a:cxn>
                <a:cxn ang="0">
                  <a:pos x="T6" y="T7"/>
                </a:cxn>
              </a:cxnLst>
              <a:rect l="0" t="0" r="r" b="b"/>
              <a:pathLst>
                <a:path w="2141" h="256">
                  <a:moveTo>
                    <a:pt x="0" y="0"/>
                  </a:moveTo>
                  <a:lnTo>
                    <a:pt x="85" y="131"/>
                  </a:lnTo>
                  <a:lnTo>
                    <a:pt x="2065" y="131"/>
                  </a:lnTo>
                  <a:lnTo>
                    <a:pt x="2141" y="256"/>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2725" y="3267"/>
              <a:ext cx="1598" cy="195"/>
            </a:xfrm>
            <a:custGeom>
              <a:avLst/>
              <a:gdLst>
                <a:gd name="T0" fmla="*/ 2141 w 2141"/>
                <a:gd name="T1" fmla="*/ 0 h 257"/>
                <a:gd name="T2" fmla="*/ 2056 w 2141"/>
                <a:gd name="T3" fmla="*/ 131 h 257"/>
                <a:gd name="T4" fmla="*/ 76 w 2141"/>
                <a:gd name="T5" fmla="*/ 131 h 257"/>
                <a:gd name="T6" fmla="*/ 0 w 2141"/>
                <a:gd name="T7" fmla="*/ 257 h 257"/>
              </a:gdLst>
              <a:ahLst/>
              <a:cxnLst>
                <a:cxn ang="0">
                  <a:pos x="T0" y="T1"/>
                </a:cxn>
                <a:cxn ang="0">
                  <a:pos x="T2" y="T3"/>
                </a:cxn>
                <a:cxn ang="0">
                  <a:pos x="T4" y="T5"/>
                </a:cxn>
                <a:cxn ang="0">
                  <a:pos x="T6" y="T7"/>
                </a:cxn>
              </a:cxnLst>
              <a:rect l="0" t="0" r="r" b="b"/>
              <a:pathLst>
                <a:path w="2141" h="257">
                  <a:moveTo>
                    <a:pt x="2141" y="0"/>
                  </a:moveTo>
                  <a:lnTo>
                    <a:pt x="2056" y="131"/>
                  </a:lnTo>
                  <a:lnTo>
                    <a:pt x="76" y="131"/>
                  </a:lnTo>
                  <a:lnTo>
                    <a:pt x="0" y="257"/>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2315" y="3518"/>
              <a:ext cx="9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Sans"/>
                </a:rPr>
                <a:t>Data bits</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Rectangle 17"/>
            <p:cNvSpPr>
              <a:spLocks noChangeArrowheads="1"/>
            </p:cNvSpPr>
            <p:nvPr/>
          </p:nvSpPr>
          <p:spPr bwMode="auto">
            <a:xfrm>
              <a:off x="4155" y="3540"/>
              <a:ext cx="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Sans"/>
                </a:rPr>
                <a:t>Parity bit</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Line 18"/>
            <p:cNvSpPr>
              <a:spLocks noChangeShapeType="1"/>
            </p:cNvSpPr>
            <p:nvPr/>
          </p:nvSpPr>
          <p:spPr bwMode="auto">
            <a:xfrm flipV="1">
              <a:off x="4556" y="3219"/>
              <a:ext cx="0" cy="275"/>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4510" y="3219"/>
              <a:ext cx="91" cy="163"/>
            </a:xfrm>
            <a:custGeom>
              <a:avLst/>
              <a:gdLst>
                <a:gd name="T0" fmla="*/ 46 w 91"/>
                <a:gd name="T1" fmla="*/ 116 h 163"/>
                <a:gd name="T2" fmla="*/ 91 w 91"/>
                <a:gd name="T3" fmla="*/ 163 h 163"/>
                <a:gd name="T4" fmla="*/ 46 w 91"/>
                <a:gd name="T5" fmla="*/ 0 h 163"/>
                <a:gd name="T6" fmla="*/ 0 w 91"/>
                <a:gd name="T7" fmla="*/ 163 h 163"/>
                <a:gd name="T8" fmla="*/ 46 w 91"/>
                <a:gd name="T9" fmla="*/ 116 h 163"/>
              </a:gdLst>
              <a:ahLst/>
              <a:cxnLst>
                <a:cxn ang="0">
                  <a:pos x="T0" y="T1"/>
                </a:cxn>
                <a:cxn ang="0">
                  <a:pos x="T2" y="T3"/>
                </a:cxn>
                <a:cxn ang="0">
                  <a:pos x="T4" y="T5"/>
                </a:cxn>
                <a:cxn ang="0">
                  <a:pos x="T6" y="T7"/>
                </a:cxn>
                <a:cxn ang="0">
                  <a:pos x="T8" y="T9"/>
                </a:cxn>
              </a:cxnLst>
              <a:rect l="0" t="0" r="r" b="b"/>
              <a:pathLst>
                <a:path w="91" h="163">
                  <a:moveTo>
                    <a:pt x="46" y="116"/>
                  </a:moveTo>
                  <a:lnTo>
                    <a:pt x="91" y="163"/>
                  </a:lnTo>
                  <a:lnTo>
                    <a:pt x="46" y="0"/>
                  </a:lnTo>
                  <a:lnTo>
                    <a:pt x="0" y="163"/>
                  </a:lnTo>
                  <a:lnTo>
                    <a:pt x="46" y="116"/>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5" name="TextBox 4"/>
              <p:cNvSpPr txBox="1"/>
              <p:nvPr/>
            </p:nvSpPr>
            <p:spPr>
              <a:xfrm>
                <a:off x="2877017" y="2686513"/>
                <a:ext cx="4284186" cy="553998"/>
              </a:xfrm>
              <a:prstGeom prst="rect">
                <a:avLst/>
              </a:prstGeom>
              <a:noFill/>
            </p:spPr>
            <p:txBody>
              <a:bodyPr wrap="none" lIns="0" tIns="0" rIns="0" bIns="0" rtlCol="0">
                <a:spAutoFit/>
              </a:bodyPr>
              <a:lstStyle/>
              <a:p>
                <a14:m>
                  <m:oMath xmlns:m="http://schemas.openxmlformats.org/officeDocument/2006/math">
                    <m:r>
                      <a:rPr lang="en-US" sz="3600" b="0" i="1" smtClean="0">
                        <a:latin typeface="Cambria Math" panose="02040503050406030204" pitchFamily="18" charset="0"/>
                      </a:rPr>
                      <m:t>𝑃</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𝐷</m:t>
                        </m:r>
                      </m:e>
                      <m:sub>
                        <m:r>
                          <a:rPr lang="en-US" sz="3600" b="0" i="1" smtClean="0">
                            <a:latin typeface="Cambria Math" panose="02040503050406030204" pitchFamily="18" charset="0"/>
                          </a:rPr>
                          <m:t>1</m:t>
                        </m:r>
                      </m:sub>
                    </m:sSub>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𝐷</m:t>
                        </m:r>
                      </m:e>
                      <m:sub>
                        <m:r>
                          <a:rPr lang="en-US" sz="3600" b="0" i="1" smtClean="0">
                            <a:latin typeface="Cambria Math" panose="02040503050406030204" pitchFamily="18" charset="0"/>
                            <a:ea typeface="Cambria Math" panose="02040503050406030204" pitchFamily="18" charset="0"/>
                          </a:rPr>
                          <m:t>2</m:t>
                        </m:r>
                      </m:sub>
                    </m:sSub>
                    <m:r>
                      <a:rPr lang="en-US" sz="3600" i="1">
                        <a:latin typeface="Cambria Math" panose="02040503050406030204" pitchFamily="18" charset="0"/>
                        <a:ea typeface="Cambria Math" panose="02040503050406030204" pitchFamily="18" charset="0"/>
                      </a:rPr>
                      <m:t>⨁</m:t>
                    </m:r>
                  </m:oMath>
                </a14:m>
                <a:r>
                  <a:rPr lang="en-US" sz="3600" dirty="0" smtClean="0"/>
                  <a:t>....</a:t>
                </a:r>
                <a:r>
                  <a:rPr lang="en-US" sz="3600" dirty="0">
                    <a:ea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𝐷</m:t>
                        </m:r>
                      </m:e>
                      <m:sub>
                        <m:r>
                          <a:rPr lang="en-US" sz="3600" b="0" i="1" smtClean="0">
                            <a:latin typeface="Cambria Math" panose="02040503050406030204" pitchFamily="18" charset="0"/>
                            <a:ea typeface="Cambria Math" panose="02040503050406030204" pitchFamily="18" charset="0"/>
                          </a:rPr>
                          <m:t>8</m:t>
                        </m:r>
                      </m:sub>
                    </m:sSub>
                  </m:oMath>
                </a14:m>
                <a:endParaRPr lang="en-US" sz="3600" dirty="0"/>
              </a:p>
            </p:txBody>
          </p:sp>
        </mc:Choice>
        <mc:Fallback xmlns="">
          <p:sp>
            <p:nvSpPr>
              <p:cNvPr id="5" name="TextBox 4"/>
              <p:cNvSpPr txBox="1">
                <a:spLocks noRot="1" noChangeAspect="1" noMove="1" noResize="1" noEditPoints="1" noAdjustHandles="1" noChangeArrowheads="1" noChangeShapeType="1" noTextEdit="1"/>
              </p:cNvSpPr>
              <p:nvPr/>
            </p:nvSpPr>
            <p:spPr>
              <a:xfrm>
                <a:off x="2877017" y="2686513"/>
                <a:ext cx="4284186" cy="553998"/>
              </a:xfrm>
              <a:prstGeom prst="rect">
                <a:avLst/>
              </a:prstGeom>
              <a:blipFill rotWithShape="0">
                <a:blip r:embed="rId3"/>
                <a:stretch>
                  <a:fillRect t="-25275" b="-48352"/>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p:nvPr>
        </p:nvSpPr>
        <p:spPr>
          <a:xfrm>
            <a:off x="1041400" y="293688"/>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Other</a:t>
            </a:r>
            <a:r>
              <a:rPr lang="fr-FR" dirty="0">
                <a:solidFill>
                  <a:schemeClr val="tx1"/>
                </a:solidFill>
              </a:rPr>
              <a:t> </a:t>
            </a:r>
            <a:r>
              <a:rPr lang="fr-FR" dirty="0" err="1">
                <a:solidFill>
                  <a:schemeClr val="tx1"/>
                </a:solidFill>
              </a:rPr>
              <a:t>Error</a:t>
            </a:r>
            <a:r>
              <a:rPr lang="fr-FR" dirty="0">
                <a:solidFill>
                  <a:schemeClr val="tx1"/>
                </a:solidFill>
              </a:rPr>
              <a:t> </a:t>
            </a:r>
            <a:r>
              <a:rPr lang="fr-FR" dirty="0" err="1">
                <a:solidFill>
                  <a:schemeClr val="tx1"/>
                </a:solidFill>
              </a:rPr>
              <a:t>Detection</a:t>
            </a:r>
            <a:r>
              <a:rPr lang="fr-FR" dirty="0">
                <a:solidFill>
                  <a:schemeClr val="tx1"/>
                </a:solidFill>
              </a:rPr>
              <a:t>/Correction </a:t>
            </a:r>
            <a:r>
              <a:rPr lang="fr-FR" dirty="0" err="1">
                <a:solidFill>
                  <a:schemeClr val="tx1"/>
                </a:solidFill>
              </a:rPr>
              <a:t>Schemes</a:t>
            </a:r>
            <a:endParaRPr lang="fr-FR" dirty="0">
              <a:solidFill>
                <a:schemeClr val="tx1"/>
              </a:solidFill>
            </a:endParaRPr>
          </a:p>
        </p:txBody>
      </p:sp>
      <p:sp>
        <p:nvSpPr>
          <p:cNvPr id="3" name="Text Placeholder 2"/>
          <p:cNvSpPr txBox="1">
            <a:spLocks noGrp="1"/>
          </p:cNvSpPr>
          <p:nvPr>
            <p:ph type="body" idx="4294967295"/>
          </p:nvPr>
        </p:nvSpPr>
        <p:spPr>
          <a:xfrm>
            <a:off x="965200" y="1774825"/>
            <a:ext cx="7797800" cy="46259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338138">
              <a:buSzPct val="100000"/>
              <a:buFont typeface="Symbol" panose="05050102010706020507" pitchFamily="18" charset="2"/>
              <a:buChar char="*"/>
            </a:pPr>
            <a:r>
              <a:rPr lang="en-US" dirty="0">
                <a:solidFill>
                  <a:srgbClr val="00AE00"/>
                </a:solidFill>
                <a:latin typeface="Calibri" panose="020F0502020204030204" pitchFamily="34" charset="0"/>
              </a:rPr>
              <a:t>Single Bit Error Correction</a:t>
            </a:r>
            <a:r>
              <a:rPr lang="en-US" dirty="0">
                <a:latin typeface="Calibri" panose="020F0502020204030204" pitchFamily="34" charset="0"/>
              </a:rPr>
              <a:t> → Achieved by having </a:t>
            </a:r>
            <a:r>
              <a:rPr lang="en-US" dirty="0">
                <a:solidFill>
                  <a:srgbClr val="2300DC"/>
                </a:solidFill>
                <a:latin typeface="Calibri" panose="020F0502020204030204" pitchFamily="34" charset="0"/>
              </a:rPr>
              <a:t>multiple</a:t>
            </a:r>
            <a:r>
              <a:rPr lang="en-US" dirty="0">
                <a:solidFill>
                  <a:srgbClr val="00AE00"/>
                </a:solidFill>
                <a:latin typeface="Calibri" panose="020F0502020204030204" pitchFamily="34" charset="0"/>
              </a:rPr>
              <a:t> parity bits</a:t>
            </a:r>
            <a:r>
              <a:rPr lang="en-US" dirty="0">
                <a:latin typeface="Calibri" panose="020F0502020204030204" pitchFamily="34" charset="0"/>
              </a:rPr>
              <a:t> (taught in classes on</a:t>
            </a:r>
            <a:r>
              <a:rPr lang="en-US" dirty="0">
                <a:solidFill>
                  <a:srgbClr val="DC2300"/>
                </a:solidFill>
                <a:latin typeface="Calibri" panose="020F0502020204030204" pitchFamily="34" charset="0"/>
              </a:rPr>
              <a:t> data communication</a:t>
            </a:r>
            <a:r>
              <a:rPr lang="en-US" dirty="0">
                <a:latin typeface="Calibri" panose="020F0502020204030204" pitchFamily="34" charset="0"/>
              </a:rPr>
              <a:t>, and </a:t>
            </a:r>
            <a:r>
              <a:rPr lang="en-US" dirty="0">
                <a:solidFill>
                  <a:srgbClr val="006B6B"/>
                </a:solidFill>
                <a:latin typeface="Calibri" panose="020F0502020204030204" pitchFamily="34" charset="0"/>
              </a:rPr>
              <a:t>coding theory</a:t>
            </a:r>
            <a:r>
              <a:rPr lang="en-US" dirty="0">
                <a:latin typeface="Calibri" panose="020F0502020204030204" pitchFamily="34" charset="0"/>
              </a:rPr>
              <a:t>)</a:t>
            </a:r>
          </a:p>
          <a:p>
            <a:pPr marL="574675" lvl="0" indent="-338138">
              <a:buSzPct val="100000"/>
              <a:buFont typeface="Symbol" panose="05050102010706020507" pitchFamily="18" charset="2"/>
              <a:buChar char="*"/>
            </a:pPr>
            <a:r>
              <a:rPr lang="en-US" dirty="0">
                <a:latin typeface="Calibri" panose="020F0502020204030204" pitchFamily="34" charset="0"/>
              </a:rPr>
              <a:t>SECDED (Single Error Correct, Double Error Detect) </a:t>
            </a:r>
            <a:r>
              <a:rPr lang="en-US" dirty="0" smtClean="0">
                <a:latin typeface="Calibri" panose="020F0502020204030204" pitchFamily="34" charset="0"/>
              </a:rPr>
              <a:t>→Taught in courses on coding theory</a:t>
            </a:r>
            <a:endParaRPr lang="en-US" dirty="0">
              <a:latin typeface="Calibri" panose="020F0502020204030204" pitchFamily="34" charset="0"/>
            </a:endParaRPr>
          </a:p>
          <a:p>
            <a:pPr marL="574675" lvl="0" indent="-338138">
              <a:buSzPct val="100000"/>
              <a:buFont typeface="Symbol" panose="05050102010706020507" pitchFamily="18" charset="2"/>
              <a:buChar char="*"/>
            </a:pPr>
            <a:r>
              <a:rPr lang="en-US" dirty="0">
                <a:latin typeface="Calibri" panose="020F0502020204030204" pitchFamily="34" charset="0"/>
              </a:rPr>
              <a:t>CRC (Cyclic redundancy check) → Used to check a burst of errors.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Arbitration</a:t>
            </a:r>
          </a:p>
        </p:txBody>
      </p:sp>
      <p:sp>
        <p:nvSpPr>
          <p:cNvPr id="3" name="Text Placeholder 2"/>
          <p:cNvSpPr txBox="1">
            <a:spLocks noGrp="1"/>
          </p:cNvSpPr>
          <p:nvPr>
            <p:ph type="body" idx="4294967295"/>
          </p:nvPr>
        </p:nvSpPr>
        <p:spPr>
          <a:xfrm>
            <a:off x="838200" y="1828800"/>
            <a:ext cx="7772400" cy="3657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01638">
              <a:buSzPct val="100000"/>
              <a:buFont typeface="Symbol" panose="05050102010706020507" pitchFamily="18" charset="2"/>
              <a:buChar char="*"/>
            </a:pPr>
            <a:r>
              <a:rPr lang="en-US" dirty="0">
                <a:latin typeface="Calibri" panose="020F0502020204030204" pitchFamily="34" charset="0"/>
              </a:rPr>
              <a:t>In a </a:t>
            </a:r>
            <a:r>
              <a:rPr lang="en-US" dirty="0" err="1">
                <a:solidFill>
                  <a:srgbClr val="2300DC"/>
                </a:solidFill>
                <a:latin typeface="Calibri" panose="020F0502020204030204" pitchFamily="34" charset="0"/>
              </a:rPr>
              <a:t>multidrop</a:t>
            </a:r>
            <a:r>
              <a:rPr lang="en-US" dirty="0">
                <a:solidFill>
                  <a:srgbClr val="2300DC"/>
                </a:solidFill>
                <a:latin typeface="Calibri" panose="020F0502020204030204" pitchFamily="34" charset="0"/>
              </a:rPr>
              <a:t> bus, </a:t>
            </a:r>
            <a:r>
              <a:rPr lang="en-US" dirty="0">
                <a:latin typeface="Calibri" panose="020F0502020204030204" pitchFamily="34" charset="0"/>
              </a:rPr>
              <a:t>multiple </a:t>
            </a:r>
            <a:r>
              <a:rPr lang="en-US" dirty="0">
                <a:solidFill>
                  <a:srgbClr val="00AE00"/>
                </a:solidFill>
                <a:latin typeface="Calibri" panose="020F0502020204030204" pitchFamily="34" charset="0"/>
              </a:rPr>
              <a:t>transmitters</a:t>
            </a:r>
            <a:r>
              <a:rPr lang="en-US" dirty="0">
                <a:latin typeface="Calibri" panose="020F0502020204030204" pitchFamily="34" charset="0"/>
              </a:rPr>
              <a:t> are connected to a single bus</a:t>
            </a:r>
          </a:p>
          <a:p>
            <a:pPr marL="574675" lvl="0" indent="-401638">
              <a:buSzPct val="100000"/>
              <a:buFont typeface="Symbol" panose="05050102010706020507" pitchFamily="18" charset="2"/>
              <a:buChar char="*"/>
            </a:pPr>
            <a:r>
              <a:rPr lang="en-US" dirty="0">
                <a:latin typeface="Calibri" panose="020F0502020204030204" pitchFamily="34" charset="0"/>
              </a:rPr>
              <a:t>How do they get access to the bus ? Use a method called </a:t>
            </a:r>
            <a:r>
              <a:rPr lang="en-US" dirty="0">
                <a:solidFill>
                  <a:srgbClr val="DC2300"/>
                </a:solidFill>
                <a:latin typeface="Calibri" panose="020F0502020204030204" pitchFamily="34" charset="0"/>
              </a:rPr>
              <a:t>arbitration</a:t>
            </a:r>
          </a:p>
          <a:p>
            <a:pPr marL="574675" lvl="0" indent="-401638">
              <a:buSzPct val="100000"/>
              <a:buFont typeface="Symbol" panose="05050102010706020507" pitchFamily="18" charset="2"/>
              <a:buChar char="*"/>
            </a:pPr>
            <a:r>
              <a:rPr lang="en-US" dirty="0">
                <a:latin typeface="Calibri" panose="020F0502020204030204" pitchFamily="34" charset="0"/>
              </a:rPr>
              <a:t>Two methods for</a:t>
            </a:r>
            <a:r>
              <a:rPr lang="en-US" dirty="0">
                <a:solidFill>
                  <a:srgbClr val="DC2300"/>
                </a:solidFill>
                <a:latin typeface="Calibri" panose="020F0502020204030204" pitchFamily="34" charset="0"/>
              </a:rPr>
              <a:t> arbitration → </a:t>
            </a:r>
            <a:r>
              <a:rPr lang="en-US" dirty="0" err="1">
                <a:solidFill>
                  <a:srgbClr val="004A4A"/>
                </a:solidFill>
                <a:latin typeface="Calibri" panose="020F0502020204030204" pitchFamily="34" charset="0"/>
              </a:rPr>
              <a:t>centralised</a:t>
            </a:r>
            <a:r>
              <a:rPr lang="en-US" dirty="0">
                <a:latin typeface="Calibri" panose="020F0502020204030204" pitchFamily="34" charset="0"/>
              </a:rPr>
              <a:t>, and </a:t>
            </a:r>
            <a:r>
              <a:rPr lang="en-US" dirty="0">
                <a:solidFill>
                  <a:srgbClr val="2300DC"/>
                </a:solidFill>
                <a:latin typeface="Calibri" panose="020F0502020204030204" pitchFamily="34" charset="0"/>
              </a:rPr>
              <a:t>daisy chain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Centralised</a:t>
            </a:r>
            <a:r>
              <a:rPr lang="fr-FR" dirty="0">
                <a:solidFill>
                  <a:schemeClr val="tx1"/>
                </a:solidFill>
              </a:rPr>
              <a:t> Arbitration</a:t>
            </a:r>
          </a:p>
        </p:txBody>
      </p:sp>
      <p:sp>
        <p:nvSpPr>
          <p:cNvPr id="4" name="Text Placeholder 3"/>
          <p:cNvSpPr txBox="1">
            <a:spLocks noGrp="1"/>
          </p:cNvSpPr>
          <p:nvPr>
            <p:ph type="body" idx="4294967295"/>
          </p:nvPr>
        </p:nvSpPr>
        <p:spPr>
          <a:xfrm>
            <a:off x="1727200" y="5738812"/>
            <a:ext cx="7416800" cy="50958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0000"/>
                </a:solidFill>
                <a:latin typeface="" pitchFamily="18"/>
              </a:rPr>
              <a:t>request</a:t>
            </a:r>
            <a:r>
              <a:rPr lang="en-US" dirty="0">
                <a:latin typeface="" pitchFamily="18"/>
              </a:rPr>
              <a:t> → </a:t>
            </a:r>
            <a:r>
              <a:rPr lang="en-US" dirty="0">
                <a:solidFill>
                  <a:srgbClr val="33CC66"/>
                </a:solidFill>
                <a:latin typeface="" pitchFamily="18"/>
              </a:rPr>
              <a:t>grant</a:t>
            </a:r>
            <a:r>
              <a:rPr lang="en-US" dirty="0">
                <a:latin typeface="" pitchFamily="18"/>
              </a:rPr>
              <a:t> → </a:t>
            </a:r>
            <a:r>
              <a:rPr lang="en-US" dirty="0">
                <a:solidFill>
                  <a:srgbClr val="2300DC"/>
                </a:solidFill>
                <a:latin typeface="" pitchFamily="18"/>
              </a:rPr>
              <a:t>release</a:t>
            </a:r>
          </a:p>
        </p:txBody>
      </p:sp>
      <p:grpSp>
        <p:nvGrpSpPr>
          <p:cNvPr id="8" name="Group 23"/>
          <p:cNvGrpSpPr>
            <a:grpSpLocks noChangeAspect="1"/>
          </p:cNvGrpSpPr>
          <p:nvPr/>
        </p:nvGrpSpPr>
        <p:grpSpPr bwMode="auto">
          <a:xfrm>
            <a:off x="1966913" y="1752600"/>
            <a:ext cx="5043487" cy="3744913"/>
            <a:chOff x="1239" y="1104"/>
            <a:chExt cx="3177" cy="2359"/>
          </a:xfrm>
        </p:grpSpPr>
        <p:sp>
          <p:nvSpPr>
            <p:cNvPr id="9" name="AutoShape 22"/>
            <p:cNvSpPr>
              <a:spLocks noChangeAspect="1" noChangeArrowheads="1" noTextEdit="1"/>
            </p:cNvSpPr>
            <p:nvPr/>
          </p:nvSpPr>
          <p:spPr bwMode="auto">
            <a:xfrm>
              <a:off x="1239" y="1104"/>
              <a:ext cx="3177"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4"/>
            <p:cNvSpPr>
              <a:spLocks noChangeArrowheads="1"/>
            </p:cNvSpPr>
            <p:nvPr/>
          </p:nvSpPr>
          <p:spPr bwMode="auto">
            <a:xfrm>
              <a:off x="1260" y="2058"/>
              <a:ext cx="633" cy="436"/>
            </a:xfrm>
            <a:prstGeom prst="rect">
              <a:avLst/>
            </a:prstGeom>
            <a:solidFill>
              <a:srgbClr val="82C1CE"/>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5"/>
            <p:cNvSpPr>
              <a:spLocks/>
            </p:cNvSpPr>
            <p:nvPr/>
          </p:nvSpPr>
          <p:spPr bwMode="auto">
            <a:xfrm>
              <a:off x="2473" y="1996"/>
              <a:ext cx="706" cy="571"/>
            </a:xfrm>
            <a:custGeom>
              <a:avLst/>
              <a:gdLst>
                <a:gd name="T0" fmla="*/ 16 w 68"/>
                <a:gd name="T1" fmla="*/ 0 h 55"/>
                <a:gd name="T2" fmla="*/ 52 w 68"/>
                <a:gd name="T3" fmla="*/ 0 h 55"/>
                <a:gd name="T4" fmla="*/ 68 w 68"/>
                <a:gd name="T5" fmla="*/ 17 h 55"/>
                <a:gd name="T6" fmla="*/ 68 w 68"/>
                <a:gd name="T7" fmla="*/ 39 h 55"/>
                <a:gd name="T8" fmla="*/ 52 w 68"/>
                <a:gd name="T9" fmla="*/ 55 h 55"/>
                <a:gd name="T10" fmla="*/ 16 w 68"/>
                <a:gd name="T11" fmla="*/ 55 h 55"/>
                <a:gd name="T12" fmla="*/ 0 w 68"/>
                <a:gd name="T13" fmla="*/ 39 h 55"/>
                <a:gd name="T14" fmla="*/ 0 w 68"/>
                <a:gd name="T15" fmla="*/ 17 h 55"/>
                <a:gd name="T16" fmla="*/ 16 w 68"/>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55">
                  <a:moveTo>
                    <a:pt x="16" y="0"/>
                  </a:moveTo>
                  <a:lnTo>
                    <a:pt x="52" y="0"/>
                  </a:lnTo>
                  <a:cubicBezTo>
                    <a:pt x="61" y="0"/>
                    <a:pt x="68" y="8"/>
                    <a:pt x="68" y="17"/>
                  </a:cubicBezTo>
                  <a:lnTo>
                    <a:pt x="68" y="39"/>
                  </a:lnTo>
                  <a:cubicBezTo>
                    <a:pt x="68" y="48"/>
                    <a:pt x="61" y="55"/>
                    <a:pt x="52" y="55"/>
                  </a:cubicBezTo>
                  <a:lnTo>
                    <a:pt x="16" y="55"/>
                  </a:lnTo>
                  <a:cubicBezTo>
                    <a:pt x="7" y="55"/>
                    <a:pt x="0" y="48"/>
                    <a:pt x="0" y="39"/>
                  </a:cubicBezTo>
                  <a:lnTo>
                    <a:pt x="0" y="17"/>
                  </a:lnTo>
                  <a:cubicBezTo>
                    <a:pt x="0" y="8"/>
                    <a:pt x="7" y="0"/>
                    <a:pt x="16"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26"/>
            <p:cNvSpPr>
              <a:spLocks noChangeArrowheads="1"/>
            </p:cNvSpPr>
            <p:nvPr/>
          </p:nvSpPr>
          <p:spPr bwMode="auto">
            <a:xfrm>
              <a:off x="2546" y="2172"/>
              <a:ext cx="59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Arial" pitchFamily="34" charset="0"/>
                </a:rPr>
                <a:t>Arbiter</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27"/>
            <p:cNvSpPr>
              <a:spLocks noChangeArrowheads="1"/>
            </p:cNvSpPr>
            <p:nvPr/>
          </p:nvSpPr>
          <p:spPr bwMode="auto">
            <a:xfrm>
              <a:off x="1260" y="2172"/>
              <a:ext cx="5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 pitchFamily="34" charset="0"/>
                </a:rPr>
                <a:t>Device 1</a:t>
              </a:r>
              <a:endParaRPr kumimoji="0" lang="en-US" b="0" i="0" u="none" strike="noStrike" cap="none" normalizeH="0" baseline="0" dirty="0" smtClean="0">
                <a:ln>
                  <a:noFill/>
                </a:ln>
                <a:solidFill>
                  <a:schemeClr val="tx1"/>
                </a:solidFill>
                <a:effectLst/>
                <a:latin typeface="Arial" pitchFamily="34" charset="0"/>
              </a:endParaRPr>
            </a:p>
          </p:txBody>
        </p:sp>
        <p:sp>
          <p:nvSpPr>
            <p:cNvPr id="14" name="Rectangle 28"/>
            <p:cNvSpPr>
              <a:spLocks noChangeArrowheads="1"/>
            </p:cNvSpPr>
            <p:nvPr/>
          </p:nvSpPr>
          <p:spPr bwMode="auto">
            <a:xfrm>
              <a:off x="2494" y="3189"/>
              <a:ext cx="633" cy="249"/>
            </a:xfrm>
            <a:prstGeom prst="rect">
              <a:avLst/>
            </a:prstGeom>
            <a:solidFill>
              <a:srgbClr val="82C1CE"/>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29"/>
            <p:cNvSpPr>
              <a:spLocks noChangeArrowheads="1"/>
            </p:cNvSpPr>
            <p:nvPr/>
          </p:nvSpPr>
          <p:spPr bwMode="auto">
            <a:xfrm>
              <a:off x="2515" y="3220"/>
              <a:ext cx="5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 pitchFamily="34" charset="0"/>
                </a:rPr>
                <a:t>Device 2</a:t>
              </a:r>
              <a:endParaRPr kumimoji="0" lang="en-US" b="0" i="0" u="none" strike="noStrike" cap="none" normalizeH="0" baseline="0" dirty="0" smtClean="0">
                <a:ln>
                  <a:noFill/>
                </a:ln>
                <a:solidFill>
                  <a:schemeClr val="tx1"/>
                </a:solidFill>
                <a:effectLst/>
                <a:latin typeface="Arial" pitchFamily="34" charset="0"/>
              </a:endParaRPr>
            </a:p>
          </p:txBody>
        </p:sp>
        <p:sp>
          <p:nvSpPr>
            <p:cNvPr id="16" name="Rectangle 30"/>
            <p:cNvSpPr>
              <a:spLocks noChangeArrowheads="1"/>
            </p:cNvSpPr>
            <p:nvPr/>
          </p:nvSpPr>
          <p:spPr bwMode="auto">
            <a:xfrm>
              <a:off x="3760" y="2079"/>
              <a:ext cx="632" cy="425"/>
            </a:xfrm>
            <a:prstGeom prst="rect">
              <a:avLst/>
            </a:prstGeom>
            <a:solidFill>
              <a:srgbClr val="82C1CE"/>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31"/>
            <p:cNvSpPr>
              <a:spLocks noChangeArrowheads="1"/>
            </p:cNvSpPr>
            <p:nvPr/>
          </p:nvSpPr>
          <p:spPr bwMode="auto">
            <a:xfrm>
              <a:off x="3791" y="2203"/>
              <a:ext cx="5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 pitchFamily="34" charset="0"/>
                </a:rPr>
                <a:t>Device 3</a:t>
              </a:r>
              <a:endParaRPr kumimoji="0" lang="en-US" b="0" i="0" u="none" strike="noStrike" cap="none" normalizeH="0" baseline="0" dirty="0" smtClean="0">
                <a:ln>
                  <a:noFill/>
                </a:ln>
                <a:solidFill>
                  <a:schemeClr val="tx1"/>
                </a:solidFill>
                <a:effectLst/>
                <a:latin typeface="Arial" pitchFamily="34" charset="0"/>
              </a:endParaRPr>
            </a:p>
          </p:txBody>
        </p:sp>
        <p:sp>
          <p:nvSpPr>
            <p:cNvPr id="18" name="Rectangle 32"/>
            <p:cNvSpPr>
              <a:spLocks noChangeArrowheads="1"/>
            </p:cNvSpPr>
            <p:nvPr/>
          </p:nvSpPr>
          <p:spPr bwMode="auto">
            <a:xfrm>
              <a:off x="2505" y="1125"/>
              <a:ext cx="632" cy="249"/>
            </a:xfrm>
            <a:prstGeom prst="rect">
              <a:avLst/>
            </a:prstGeom>
            <a:solidFill>
              <a:srgbClr val="82C1CE"/>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33"/>
            <p:cNvSpPr>
              <a:spLocks noChangeArrowheads="1"/>
            </p:cNvSpPr>
            <p:nvPr/>
          </p:nvSpPr>
          <p:spPr bwMode="auto">
            <a:xfrm>
              <a:off x="2525" y="1156"/>
              <a:ext cx="5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 pitchFamily="34" charset="0"/>
                </a:rPr>
                <a:t>Device 4</a:t>
              </a:r>
              <a:endParaRPr kumimoji="0" lang="en-US" b="0" i="0" u="none" strike="noStrike" cap="none" normalizeH="0" baseline="0" dirty="0" smtClean="0">
                <a:ln>
                  <a:noFill/>
                </a:ln>
                <a:solidFill>
                  <a:schemeClr val="tx1"/>
                </a:solidFill>
                <a:effectLst/>
                <a:latin typeface="Arial" pitchFamily="34" charset="0"/>
              </a:endParaRPr>
            </a:p>
          </p:txBody>
        </p:sp>
        <p:sp>
          <p:nvSpPr>
            <p:cNvPr id="20" name="Line 34"/>
            <p:cNvSpPr>
              <a:spLocks noChangeShapeType="1"/>
            </p:cNvSpPr>
            <p:nvPr/>
          </p:nvSpPr>
          <p:spPr bwMode="auto">
            <a:xfrm>
              <a:off x="1882" y="2121"/>
              <a:ext cx="58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p:cNvSpPr>
              <a:spLocks/>
            </p:cNvSpPr>
            <p:nvPr/>
          </p:nvSpPr>
          <p:spPr bwMode="auto">
            <a:xfrm>
              <a:off x="2411" y="2100"/>
              <a:ext cx="62" cy="41"/>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36"/>
            <p:cNvSpPr>
              <a:spLocks noChangeArrowheads="1"/>
            </p:cNvSpPr>
            <p:nvPr/>
          </p:nvSpPr>
          <p:spPr bwMode="auto">
            <a:xfrm>
              <a:off x="2017" y="1975"/>
              <a:ext cx="51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 pitchFamily="34" charset="0"/>
                </a:rPr>
                <a:t>Request</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Line 37"/>
            <p:cNvSpPr>
              <a:spLocks noChangeShapeType="1"/>
            </p:cNvSpPr>
            <p:nvPr/>
          </p:nvSpPr>
          <p:spPr bwMode="auto">
            <a:xfrm flipH="1">
              <a:off x="2401" y="2266"/>
              <a:ext cx="7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38"/>
            <p:cNvSpPr>
              <a:spLocks noChangeShapeType="1"/>
            </p:cNvSpPr>
            <p:nvPr/>
          </p:nvSpPr>
          <p:spPr bwMode="auto">
            <a:xfrm flipH="1">
              <a:off x="2245" y="2266"/>
              <a:ext cx="7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39"/>
            <p:cNvSpPr>
              <a:spLocks noChangeShapeType="1"/>
            </p:cNvSpPr>
            <p:nvPr/>
          </p:nvSpPr>
          <p:spPr bwMode="auto">
            <a:xfrm flipH="1">
              <a:off x="2090" y="2266"/>
              <a:ext cx="7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40"/>
            <p:cNvSpPr>
              <a:spLocks noChangeShapeType="1"/>
            </p:cNvSpPr>
            <p:nvPr/>
          </p:nvSpPr>
          <p:spPr bwMode="auto">
            <a:xfrm flipH="1">
              <a:off x="1934" y="2266"/>
              <a:ext cx="7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41"/>
            <p:cNvSpPr>
              <a:spLocks/>
            </p:cNvSpPr>
            <p:nvPr/>
          </p:nvSpPr>
          <p:spPr bwMode="auto">
            <a:xfrm>
              <a:off x="1882" y="2255"/>
              <a:ext cx="73" cy="31"/>
            </a:xfrm>
            <a:custGeom>
              <a:avLst/>
              <a:gdLst>
                <a:gd name="T0" fmla="*/ 5 w 7"/>
                <a:gd name="T1" fmla="*/ 1 h 3"/>
                <a:gd name="T2" fmla="*/ 7 w 7"/>
                <a:gd name="T3" fmla="*/ 0 h 3"/>
                <a:gd name="T4" fmla="*/ 0 w 7"/>
                <a:gd name="T5" fmla="*/ 1 h 3"/>
                <a:gd name="T6" fmla="*/ 7 w 7"/>
                <a:gd name="T7" fmla="*/ 3 h 3"/>
                <a:gd name="T8" fmla="*/ 5 w 7"/>
                <a:gd name="T9" fmla="*/ 1 h 3"/>
              </a:gdLst>
              <a:ahLst/>
              <a:cxnLst>
                <a:cxn ang="0">
                  <a:pos x="T0" y="T1"/>
                </a:cxn>
                <a:cxn ang="0">
                  <a:pos x="T2" y="T3"/>
                </a:cxn>
                <a:cxn ang="0">
                  <a:pos x="T4" y="T5"/>
                </a:cxn>
                <a:cxn ang="0">
                  <a:pos x="T6" y="T7"/>
                </a:cxn>
                <a:cxn ang="0">
                  <a:pos x="T8" y="T9"/>
                </a:cxn>
              </a:cxnLst>
              <a:rect l="0" t="0" r="r" b="b"/>
              <a:pathLst>
                <a:path w="7" h="3">
                  <a:moveTo>
                    <a:pt x="5" y="1"/>
                  </a:moveTo>
                  <a:lnTo>
                    <a:pt x="7" y="0"/>
                  </a:lnTo>
                  <a:lnTo>
                    <a:pt x="0" y="1"/>
                  </a:lnTo>
                  <a:lnTo>
                    <a:pt x="7" y="3"/>
                  </a:lnTo>
                  <a:lnTo>
                    <a:pt x="5" y="1"/>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42"/>
            <p:cNvSpPr>
              <a:spLocks noChangeArrowheads="1"/>
            </p:cNvSpPr>
            <p:nvPr/>
          </p:nvSpPr>
          <p:spPr bwMode="auto">
            <a:xfrm>
              <a:off x="2058" y="2141"/>
              <a:ext cx="27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Grant</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43"/>
            <p:cNvSpPr>
              <a:spLocks noChangeArrowheads="1"/>
            </p:cNvSpPr>
            <p:nvPr/>
          </p:nvSpPr>
          <p:spPr bwMode="auto">
            <a:xfrm>
              <a:off x="2038" y="2297"/>
              <a:ext cx="50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 pitchFamily="34" charset="0"/>
                </a:rPr>
                <a:t>Release</a:t>
              </a:r>
              <a:endParaRPr kumimoji="0" lang="en-US" sz="1800" b="0" i="0" u="none" strike="noStrike" cap="none" normalizeH="0" baseline="0" dirty="0" smtClean="0">
                <a:ln>
                  <a:noFill/>
                </a:ln>
                <a:solidFill>
                  <a:schemeClr val="tx1"/>
                </a:solidFill>
                <a:effectLst/>
                <a:latin typeface="Arial" pitchFamily="34" charset="0"/>
              </a:endParaRPr>
            </a:p>
          </p:txBody>
        </p:sp>
        <p:sp>
          <p:nvSpPr>
            <p:cNvPr id="30" name="Line 44"/>
            <p:cNvSpPr>
              <a:spLocks noChangeShapeType="1"/>
            </p:cNvSpPr>
            <p:nvPr/>
          </p:nvSpPr>
          <p:spPr bwMode="auto">
            <a:xfrm>
              <a:off x="1893" y="2421"/>
              <a:ext cx="58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45"/>
            <p:cNvSpPr>
              <a:spLocks/>
            </p:cNvSpPr>
            <p:nvPr/>
          </p:nvSpPr>
          <p:spPr bwMode="auto">
            <a:xfrm>
              <a:off x="2422" y="2401"/>
              <a:ext cx="62" cy="41"/>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84" name="Line 46"/>
            <p:cNvSpPr>
              <a:spLocks noChangeShapeType="1"/>
            </p:cNvSpPr>
            <p:nvPr/>
          </p:nvSpPr>
          <p:spPr bwMode="auto">
            <a:xfrm flipH="1">
              <a:off x="3179" y="2131"/>
              <a:ext cx="58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85" name="Freeform 47"/>
            <p:cNvSpPr>
              <a:spLocks/>
            </p:cNvSpPr>
            <p:nvPr/>
          </p:nvSpPr>
          <p:spPr bwMode="auto">
            <a:xfrm>
              <a:off x="3168" y="2110"/>
              <a:ext cx="73" cy="42"/>
            </a:xfrm>
            <a:custGeom>
              <a:avLst/>
              <a:gdLst>
                <a:gd name="T0" fmla="*/ 5 w 7"/>
                <a:gd name="T1" fmla="*/ 2 h 4"/>
                <a:gd name="T2" fmla="*/ 7 w 7"/>
                <a:gd name="T3" fmla="*/ 0 h 4"/>
                <a:gd name="T4" fmla="*/ 0 w 7"/>
                <a:gd name="T5" fmla="*/ 2 h 4"/>
                <a:gd name="T6" fmla="*/ 7 w 7"/>
                <a:gd name="T7" fmla="*/ 4 h 4"/>
                <a:gd name="T8" fmla="*/ 5 w 7"/>
                <a:gd name="T9" fmla="*/ 2 h 4"/>
              </a:gdLst>
              <a:ahLst/>
              <a:cxnLst>
                <a:cxn ang="0">
                  <a:pos x="T0" y="T1"/>
                </a:cxn>
                <a:cxn ang="0">
                  <a:pos x="T2" y="T3"/>
                </a:cxn>
                <a:cxn ang="0">
                  <a:pos x="T4" y="T5"/>
                </a:cxn>
                <a:cxn ang="0">
                  <a:pos x="T6" y="T7"/>
                </a:cxn>
                <a:cxn ang="0">
                  <a:pos x="T8" y="T9"/>
                </a:cxn>
              </a:cxnLst>
              <a:rect l="0" t="0" r="r" b="b"/>
              <a:pathLst>
                <a:path w="7" h="4">
                  <a:moveTo>
                    <a:pt x="5" y="2"/>
                  </a:moveTo>
                  <a:lnTo>
                    <a:pt x="7" y="0"/>
                  </a:lnTo>
                  <a:lnTo>
                    <a:pt x="0" y="2"/>
                  </a:lnTo>
                  <a:lnTo>
                    <a:pt x="7" y="4"/>
                  </a:lnTo>
                  <a:lnTo>
                    <a:pt x="5"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86" name="Rectangle 48"/>
            <p:cNvSpPr>
              <a:spLocks noChangeArrowheads="1"/>
            </p:cNvSpPr>
            <p:nvPr/>
          </p:nvSpPr>
          <p:spPr bwMode="auto">
            <a:xfrm>
              <a:off x="3303" y="1985"/>
              <a:ext cx="51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 pitchFamily="34" charset="0"/>
                </a:rPr>
                <a:t>Request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87" name="Line 49"/>
            <p:cNvSpPr>
              <a:spLocks noChangeShapeType="1"/>
            </p:cNvSpPr>
            <p:nvPr/>
          </p:nvSpPr>
          <p:spPr bwMode="auto">
            <a:xfrm>
              <a:off x="3179" y="2276"/>
              <a:ext cx="7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88" name="Line 50"/>
            <p:cNvSpPr>
              <a:spLocks noChangeShapeType="1"/>
            </p:cNvSpPr>
            <p:nvPr/>
          </p:nvSpPr>
          <p:spPr bwMode="auto">
            <a:xfrm>
              <a:off x="3334" y="2276"/>
              <a:ext cx="7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89" name="Line 51"/>
            <p:cNvSpPr>
              <a:spLocks noChangeShapeType="1"/>
            </p:cNvSpPr>
            <p:nvPr/>
          </p:nvSpPr>
          <p:spPr bwMode="auto">
            <a:xfrm>
              <a:off x="3490" y="2276"/>
              <a:ext cx="7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0" name="Line 52"/>
            <p:cNvSpPr>
              <a:spLocks noChangeShapeType="1"/>
            </p:cNvSpPr>
            <p:nvPr/>
          </p:nvSpPr>
          <p:spPr bwMode="auto">
            <a:xfrm>
              <a:off x="3646" y="2276"/>
              <a:ext cx="7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1" name="Freeform 53"/>
            <p:cNvSpPr>
              <a:spLocks/>
            </p:cNvSpPr>
            <p:nvPr/>
          </p:nvSpPr>
          <p:spPr bwMode="auto">
            <a:xfrm>
              <a:off x="3697" y="2255"/>
              <a:ext cx="73" cy="42"/>
            </a:xfrm>
            <a:custGeom>
              <a:avLst/>
              <a:gdLst>
                <a:gd name="T0" fmla="*/ 2 w 7"/>
                <a:gd name="T1" fmla="*/ 2 h 4"/>
                <a:gd name="T2" fmla="*/ 0 w 7"/>
                <a:gd name="T3" fmla="*/ 4 h 4"/>
                <a:gd name="T4" fmla="*/ 7 w 7"/>
                <a:gd name="T5" fmla="*/ 2 h 4"/>
                <a:gd name="T6" fmla="*/ 0 w 7"/>
                <a:gd name="T7" fmla="*/ 0 h 4"/>
                <a:gd name="T8" fmla="*/ 2 w 7"/>
                <a:gd name="T9" fmla="*/ 2 h 4"/>
              </a:gdLst>
              <a:ahLst/>
              <a:cxnLst>
                <a:cxn ang="0">
                  <a:pos x="T0" y="T1"/>
                </a:cxn>
                <a:cxn ang="0">
                  <a:pos x="T2" y="T3"/>
                </a:cxn>
                <a:cxn ang="0">
                  <a:pos x="T4" y="T5"/>
                </a:cxn>
                <a:cxn ang="0">
                  <a:pos x="T6" y="T7"/>
                </a:cxn>
                <a:cxn ang="0">
                  <a:pos x="T8" y="T9"/>
                </a:cxn>
              </a:cxnLst>
              <a:rect l="0" t="0" r="r" b="b"/>
              <a:pathLst>
                <a:path w="7" h="4">
                  <a:moveTo>
                    <a:pt x="2" y="2"/>
                  </a:moveTo>
                  <a:lnTo>
                    <a:pt x="0" y="4"/>
                  </a:lnTo>
                  <a:lnTo>
                    <a:pt x="7"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92" name="Rectangle 54"/>
            <p:cNvSpPr>
              <a:spLocks noChangeArrowheads="1"/>
            </p:cNvSpPr>
            <p:nvPr/>
          </p:nvSpPr>
          <p:spPr bwMode="auto">
            <a:xfrm>
              <a:off x="3345" y="2152"/>
              <a:ext cx="27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Grant</a:t>
              </a:r>
              <a:endParaRPr kumimoji="0" lang="en-US" sz="1800" b="0" i="0" u="none" strike="noStrike" cap="none" normalizeH="0" baseline="0" smtClean="0">
                <a:ln>
                  <a:noFill/>
                </a:ln>
                <a:solidFill>
                  <a:schemeClr val="tx1"/>
                </a:solidFill>
                <a:effectLst/>
                <a:latin typeface="Arial" pitchFamily="34" charset="0"/>
              </a:endParaRPr>
            </a:p>
          </p:txBody>
        </p:sp>
        <p:sp>
          <p:nvSpPr>
            <p:cNvPr id="16393" name="Rectangle 55"/>
            <p:cNvSpPr>
              <a:spLocks noChangeArrowheads="1"/>
            </p:cNvSpPr>
            <p:nvPr/>
          </p:nvSpPr>
          <p:spPr bwMode="auto">
            <a:xfrm>
              <a:off x="3324" y="2297"/>
              <a:ext cx="50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 pitchFamily="34" charset="0"/>
                </a:rPr>
                <a:t>Release</a:t>
              </a:r>
              <a:endParaRPr kumimoji="0" lang="en-US" sz="1800" b="0" i="0" u="none" strike="noStrike" cap="none" normalizeH="0" baseline="0" smtClean="0">
                <a:ln>
                  <a:noFill/>
                </a:ln>
                <a:solidFill>
                  <a:schemeClr val="tx1"/>
                </a:solidFill>
                <a:effectLst/>
                <a:latin typeface="Arial" pitchFamily="34" charset="0"/>
              </a:endParaRPr>
            </a:p>
          </p:txBody>
        </p:sp>
        <p:sp>
          <p:nvSpPr>
            <p:cNvPr id="16394" name="Line 56"/>
            <p:cNvSpPr>
              <a:spLocks noChangeShapeType="1"/>
            </p:cNvSpPr>
            <p:nvPr/>
          </p:nvSpPr>
          <p:spPr bwMode="auto">
            <a:xfrm flipH="1">
              <a:off x="3189" y="2421"/>
              <a:ext cx="58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5" name="Freeform 57"/>
            <p:cNvSpPr>
              <a:spLocks/>
            </p:cNvSpPr>
            <p:nvPr/>
          </p:nvSpPr>
          <p:spPr bwMode="auto">
            <a:xfrm>
              <a:off x="3179" y="2401"/>
              <a:ext cx="72" cy="41"/>
            </a:xfrm>
            <a:custGeom>
              <a:avLst/>
              <a:gdLst>
                <a:gd name="T0" fmla="*/ 5 w 7"/>
                <a:gd name="T1" fmla="*/ 2 h 4"/>
                <a:gd name="T2" fmla="*/ 7 w 7"/>
                <a:gd name="T3" fmla="*/ 0 h 4"/>
                <a:gd name="T4" fmla="*/ 0 w 7"/>
                <a:gd name="T5" fmla="*/ 2 h 4"/>
                <a:gd name="T6" fmla="*/ 7 w 7"/>
                <a:gd name="T7" fmla="*/ 4 h 4"/>
                <a:gd name="T8" fmla="*/ 5 w 7"/>
                <a:gd name="T9" fmla="*/ 2 h 4"/>
              </a:gdLst>
              <a:ahLst/>
              <a:cxnLst>
                <a:cxn ang="0">
                  <a:pos x="T0" y="T1"/>
                </a:cxn>
                <a:cxn ang="0">
                  <a:pos x="T2" y="T3"/>
                </a:cxn>
                <a:cxn ang="0">
                  <a:pos x="T4" y="T5"/>
                </a:cxn>
                <a:cxn ang="0">
                  <a:pos x="T6" y="T7"/>
                </a:cxn>
                <a:cxn ang="0">
                  <a:pos x="T8" y="T9"/>
                </a:cxn>
              </a:cxnLst>
              <a:rect l="0" t="0" r="r" b="b"/>
              <a:pathLst>
                <a:path w="7" h="4">
                  <a:moveTo>
                    <a:pt x="5" y="2"/>
                  </a:moveTo>
                  <a:lnTo>
                    <a:pt x="7" y="0"/>
                  </a:lnTo>
                  <a:lnTo>
                    <a:pt x="0" y="2"/>
                  </a:lnTo>
                  <a:lnTo>
                    <a:pt x="7" y="4"/>
                  </a:lnTo>
                  <a:lnTo>
                    <a:pt x="5"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96" name="Line 58"/>
            <p:cNvSpPr>
              <a:spLocks noChangeShapeType="1"/>
            </p:cNvSpPr>
            <p:nvPr/>
          </p:nvSpPr>
          <p:spPr bwMode="auto">
            <a:xfrm flipV="1">
              <a:off x="2940" y="2567"/>
              <a:ext cx="0" cy="61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7" name="Freeform 59"/>
            <p:cNvSpPr>
              <a:spLocks/>
            </p:cNvSpPr>
            <p:nvPr/>
          </p:nvSpPr>
          <p:spPr bwMode="auto">
            <a:xfrm>
              <a:off x="2919" y="2556"/>
              <a:ext cx="42" cy="62"/>
            </a:xfrm>
            <a:custGeom>
              <a:avLst/>
              <a:gdLst>
                <a:gd name="T0" fmla="*/ 2 w 4"/>
                <a:gd name="T1" fmla="*/ 5 h 6"/>
                <a:gd name="T2" fmla="*/ 4 w 4"/>
                <a:gd name="T3" fmla="*/ 6 h 6"/>
                <a:gd name="T4" fmla="*/ 2 w 4"/>
                <a:gd name="T5" fmla="*/ 0 h 6"/>
                <a:gd name="T6" fmla="*/ 0 w 4"/>
                <a:gd name="T7" fmla="*/ 6 h 6"/>
                <a:gd name="T8" fmla="*/ 2 w 4"/>
                <a:gd name="T9" fmla="*/ 5 h 6"/>
              </a:gdLst>
              <a:ahLst/>
              <a:cxnLst>
                <a:cxn ang="0">
                  <a:pos x="T0" y="T1"/>
                </a:cxn>
                <a:cxn ang="0">
                  <a:pos x="T2" y="T3"/>
                </a:cxn>
                <a:cxn ang="0">
                  <a:pos x="T4" y="T5"/>
                </a:cxn>
                <a:cxn ang="0">
                  <a:pos x="T6" y="T7"/>
                </a:cxn>
                <a:cxn ang="0">
                  <a:pos x="T8" y="T9"/>
                </a:cxn>
              </a:cxnLst>
              <a:rect l="0" t="0" r="r" b="b"/>
              <a:pathLst>
                <a:path w="4" h="6">
                  <a:moveTo>
                    <a:pt x="2" y="5"/>
                  </a:moveTo>
                  <a:lnTo>
                    <a:pt x="4" y="6"/>
                  </a:lnTo>
                  <a:lnTo>
                    <a:pt x="2" y="0"/>
                  </a:lnTo>
                  <a:lnTo>
                    <a:pt x="0" y="6"/>
                  </a:lnTo>
                  <a:lnTo>
                    <a:pt x="2" y="5"/>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98" name="Rectangle 60"/>
            <p:cNvSpPr>
              <a:spLocks noChangeArrowheads="1"/>
            </p:cNvSpPr>
            <p:nvPr/>
          </p:nvSpPr>
          <p:spPr bwMode="auto">
            <a:xfrm rot="5400000">
              <a:off x="2939" y="2680"/>
              <a:ext cx="11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16399" name="Rectangle 61"/>
            <p:cNvSpPr>
              <a:spLocks noChangeArrowheads="1"/>
            </p:cNvSpPr>
            <p:nvPr/>
          </p:nvSpPr>
          <p:spPr bwMode="auto">
            <a:xfrm rot="5400000">
              <a:off x="2944" y="2727"/>
              <a:ext cx="10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6400" name="Rectangle 62"/>
            <p:cNvSpPr>
              <a:spLocks noChangeArrowheads="1"/>
            </p:cNvSpPr>
            <p:nvPr/>
          </p:nvSpPr>
          <p:spPr bwMode="auto">
            <a:xfrm rot="5400000">
              <a:off x="2944" y="2768"/>
              <a:ext cx="10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q</a:t>
              </a:r>
              <a:endParaRPr kumimoji="0" lang="en-US" sz="1800" b="0" i="0" u="none" strike="noStrike" cap="none" normalizeH="0" baseline="0" smtClean="0">
                <a:ln>
                  <a:noFill/>
                </a:ln>
                <a:solidFill>
                  <a:schemeClr val="tx1"/>
                </a:solidFill>
                <a:effectLst/>
                <a:latin typeface="Arial" pitchFamily="34" charset="0"/>
              </a:endParaRPr>
            </a:p>
          </p:txBody>
        </p:sp>
        <p:sp>
          <p:nvSpPr>
            <p:cNvPr id="16401" name="Rectangle 63"/>
            <p:cNvSpPr>
              <a:spLocks noChangeArrowheads="1"/>
            </p:cNvSpPr>
            <p:nvPr/>
          </p:nvSpPr>
          <p:spPr bwMode="auto">
            <a:xfrm rot="5400000">
              <a:off x="2944" y="2810"/>
              <a:ext cx="10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u</a:t>
              </a:r>
              <a:endParaRPr kumimoji="0" lang="en-US" sz="1800" b="0" i="0" u="none" strike="noStrike" cap="none" normalizeH="0" baseline="0" smtClean="0">
                <a:ln>
                  <a:noFill/>
                </a:ln>
                <a:solidFill>
                  <a:schemeClr val="tx1"/>
                </a:solidFill>
                <a:effectLst/>
                <a:latin typeface="Arial" pitchFamily="34" charset="0"/>
              </a:endParaRPr>
            </a:p>
          </p:txBody>
        </p:sp>
        <p:sp>
          <p:nvSpPr>
            <p:cNvPr id="16402" name="Rectangle 64"/>
            <p:cNvSpPr>
              <a:spLocks noChangeArrowheads="1"/>
            </p:cNvSpPr>
            <p:nvPr/>
          </p:nvSpPr>
          <p:spPr bwMode="auto">
            <a:xfrm rot="5400000">
              <a:off x="2944" y="2851"/>
              <a:ext cx="10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6403" name="Rectangle 65"/>
            <p:cNvSpPr>
              <a:spLocks noChangeArrowheads="1"/>
            </p:cNvSpPr>
            <p:nvPr/>
          </p:nvSpPr>
          <p:spPr bwMode="auto">
            <a:xfrm rot="5400000">
              <a:off x="2949" y="2888"/>
              <a:ext cx="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6405" name="Rectangle 66"/>
            <p:cNvSpPr>
              <a:spLocks noChangeArrowheads="1"/>
            </p:cNvSpPr>
            <p:nvPr/>
          </p:nvSpPr>
          <p:spPr bwMode="auto">
            <a:xfrm rot="5400000">
              <a:off x="2959" y="2919"/>
              <a:ext cx="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16406" name="Line 67"/>
            <p:cNvSpPr>
              <a:spLocks noChangeShapeType="1"/>
            </p:cNvSpPr>
            <p:nvPr/>
          </p:nvSpPr>
          <p:spPr bwMode="auto">
            <a:xfrm>
              <a:off x="2795" y="2567"/>
              <a:ext cx="0" cy="7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7" name="Line 68"/>
            <p:cNvSpPr>
              <a:spLocks noChangeShapeType="1"/>
            </p:cNvSpPr>
            <p:nvPr/>
          </p:nvSpPr>
          <p:spPr bwMode="auto">
            <a:xfrm>
              <a:off x="2795" y="2722"/>
              <a:ext cx="0" cy="7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8" name="Line 69"/>
            <p:cNvSpPr>
              <a:spLocks noChangeShapeType="1"/>
            </p:cNvSpPr>
            <p:nvPr/>
          </p:nvSpPr>
          <p:spPr bwMode="auto">
            <a:xfrm>
              <a:off x="2795" y="2878"/>
              <a:ext cx="0" cy="7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9" name="Line 70"/>
            <p:cNvSpPr>
              <a:spLocks noChangeShapeType="1"/>
            </p:cNvSpPr>
            <p:nvPr/>
          </p:nvSpPr>
          <p:spPr bwMode="auto">
            <a:xfrm>
              <a:off x="2795" y="3033"/>
              <a:ext cx="0" cy="7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10" name="Freeform 71"/>
            <p:cNvSpPr>
              <a:spLocks/>
            </p:cNvSpPr>
            <p:nvPr/>
          </p:nvSpPr>
          <p:spPr bwMode="auto">
            <a:xfrm>
              <a:off x="2785" y="3116"/>
              <a:ext cx="31" cy="73"/>
            </a:xfrm>
            <a:custGeom>
              <a:avLst/>
              <a:gdLst>
                <a:gd name="T0" fmla="*/ 1 w 3"/>
                <a:gd name="T1" fmla="*/ 2 h 7"/>
                <a:gd name="T2" fmla="*/ 0 w 3"/>
                <a:gd name="T3" fmla="*/ 0 h 7"/>
                <a:gd name="T4" fmla="*/ 1 w 3"/>
                <a:gd name="T5" fmla="*/ 7 h 7"/>
                <a:gd name="T6" fmla="*/ 3 w 3"/>
                <a:gd name="T7" fmla="*/ 0 h 7"/>
                <a:gd name="T8" fmla="*/ 1 w 3"/>
                <a:gd name="T9" fmla="*/ 2 h 7"/>
              </a:gdLst>
              <a:ahLst/>
              <a:cxnLst>
                <a:cxn ang="0">
                  <a:pos x="T0" y="T1"/>
                </a:cxn>
                <a:cxn ang="0">
                  <a:pos x="T2" y="T3"/>
                </a:cxn>
                <a:cxn ang="0">
                  <a:pos x="T4" y="T5"/>
                </a:cxn>
                <a:cxn ang="0">
                  <a:pos x="T6" y="T7"/>
                </a:cxn>
                <a:cxn ang="0">
                  <a:pos x="T8" y="T9"/>
                </a:cxn>
              </a:cxnLst>
              <a:rect l="0" t="0" r="r" b="b"/>
              <a:pathLst>
                <a:path w="3" h="7">
                  <a:moveTo>
                    <a:pt x="1" y="2"/>
                  </a:moveTo>
                  <a:lnTo>
                    <a:pt x="0" y="0"/>
                  </a:lnTo>
                  <a:lnTo>
                    <a:pt x="1" y="7"/>
                  </a:lnTo>
                  <a:lnTo>
                    <a:pt x="3" y="0"/>
                  </a:lnTo>
                  <a:lnTo>
                    <a:pt x="1"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11" name="Rectangle 72"/>
            <p:cNvSpPr>
              <a:spLocks noChangeArrowheads="1"/>
            </p:cNvSpPr>
            <p:nvPr/>
          </p:nvSpPr>
          <p:spPr bwMode="auto">
            <a:xfrm rot="5400000">
              <a:off x="2800" y="2738"/>
              <a:ext cx="10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G</a:t>
              </a:r>
              <a:endParaRPr kumimoji="0" lang="en-US" sz="1800" b="0" i="0" u="none" strike="noStrike" cap="none" normalizeH="0" baseline="0" smtClean="0">
                <a:ln>
                  <a:noFill/>
                </a:ln>
                <a:solidFill>
                  <a:schemeClr val="tx1"/>
                </a:solidFill>
                <a:effectLst/>
                <a:latin typeface="Arial" pitchFamily="34" charset="0"/>
              </a:endParaRPr>
            </a:p>
          </p:txBody>
        </p:sp>
        <p:sp>
          <p:nvSpPr>
            <p:cNvPr id="16412" name="Rectangle 73"/>
            <p:cNvSpPr>
              <a:spLocks noChangeArrowheads="1"/>
            </p:cNvSpPr>
            <p:nvPr/>
          </p:nvSpPr>
          <p:spPr bwMode="auto">
            <a:xfrm rot="5400000">
              <a:off x="2815" y="2775"/>
              <a:ext cx="7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16413" name="Rectangle 74"/>
            <p:cNvSpPr>
              <a:spLocks noChangeArrowheads="1"/>
            </p:cNvSpPr>
            <p:nvPr/>
          </p:nvSpPr>
          <p:spPr bwMode="auto">
            <a:xfrm rot="5400000">
              <a:off x="2810" y="2811"/>
              <a:ext cx="8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6414" name="Rectangle 75"/>
            <p:cNvSpPr>
              <a:spLocks noChangeArrowheads="1"/>
            </p:cNvSpPr>
            <p:nvPr/>
          </p:nvSpPr>
          <p:spPr bwMode="auto">
            <a:xfrm rot="5400000">
              <a:off x="2810" y="2852"/>
              <a:ext cx="8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6415" name="Rectangle 76"/>
            <p:cNvSpPr>
              <a:spLocks noChangeArrowheads="1"/>
            </p:cNvSpPr>
            <p:nvPr/>
          </p:nvSpPr>
          <p:spPr bwMode="auto">
            <a:xfrm rot="5400000">
              <a:off x="2821" y="2883"/>
              <a:ext cx="6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16416" name="Rectangle 77"/>
            <p:cNvSpPr>
              <a:spLocks noChangeArrowheads="1"/>
            </p:cNvSpPr>
            <p:nvPr/>
          </p:nvSpPr>
          <p:spPr bwMode="auto">
            <a:xfrm rot="5400000">
              <a:off x="2638" y="2701"/>
              <a:ext cx="11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16417" name="Rectangle 78"/>
            <p:cNvSpPr>
              <a:spLocks noChangeArrowheads="1"/>
            </p:cNvSpPr>
            <p:nvPr/>
          </p:nvSpPr>
          <p:spPr bwMode="auto">
            <a:xfrm rot="5400000">
              <a:off x="2643" y="2748"/>
              <a:ext cx="10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6418" name="Rectangle 79"/>
            <p:cNvSpPr>
              <a:spLocks noChangeArrowheads="1"/>
            </p:cNvSpPr>
            <p:nvPr/>
          </p:nvSpPr>
          <p:spPr bwMode="auto">
            <a:xfrm rot="5400000">
              <a:off x="2664" y="2768"/>
              <a:ext cx="6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6419" name="Rectangle 80"/>
            <p:cNvSpPr>
              <a:spLocks noChangeArrowheads="1"/>
            </p:cNvSpPr>
            <p:nvPr/>
          </p:nvSpPr>
          <p:spPr bwMode="auto">
            <a:xfrm rot="5400000">
              <a:off x="2643" y="2810"/>
              <a:ext cx="10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6420" name="Rectangle 81"/>
            <p:cNvSpPr>
              <a:spLocks noChangeArrowheads="1"/>
            </p:cNvSpPr>
            <p:nvPr/>
          </p:nvSpPr>
          <p:spPr bwMode="auto">
            <a:xfrm rot="5400000">
              <a:off x="2643" y="2851"/>
              <a:ext cx="10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6421" name="Rectangle 82"/>
            <p:cNvSpPr>
              <a:spLocks noChangeArrowheads="1"/>
            </p:cNvSpPr>
            <p:nvPr/>
          </p:nvSpPr>
          <p:spPr bwMode="auto">
            <a:xfrm rot="5400000">
              <a:off x="2648" y="2888"/>
              <a:ext cx="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6422" name="Rectangle 83"/>
            <p:cNvSpPr>
              <a:spLocks noChangeArrowheads="1"/>
            </p:cNvSpPr>
            <p:nvPr/>
          </p:nvSpPr>
          <p:spPr bwMode="auto">
            <a:xfrm rot="5400000">
              <a:off x="2643" y="2924"/>
              <a:ext cx="10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 pitchFamily="34"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6423" name="Line 84"/>
            <p:cNvSpPr>
              <a:spLocks noChangeShapeType="1"/>
            </p:cNvSpPr>
            <p:nvPr/>
          </p:nvSpPr>
          <p:spPr bwMode="auto">
            <a:xfrm flipV="1">
              <a:off x="2660" y="2577"/>
              <a:ext cx="0" cy="61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24" name="Freeform 85"/>
            <p:cNvSpPr>
              <a:spLocks/>
            </p:cNvSpPr>
            <p:nvPr/>
          </p:nvSpPr>
          <p:spPr bwMode="auto">
            <a:xfrm>
              <a:off x="2639" y="2567"/>
              <a:ext cx="42" cy="72"/>
            </a:xfrm>
            <a:custGeom>
              <a:avLst/>
              <a:gdLst>
                <a:gd name="T0" fmla="*/ 2 w 4"/>
                <a:gd name="T1" fmla="*/ 5 h 7"/>
                <a:gd name="T2" fmla="*/ 4 w 4"/>
                <a:gd name="T3" fmla="*/ 7 h 7"/>
                <a:gd name="T4" fmla="*/ 2 w 4"/>
                <a:gd name="T5" fmla="*/ 0 h 7"/>
                <a:gd name="T6" fmla="*/ 0 w 4"/>
                <a:gd name="T7" fmla="*/ 7 h 7"/>
                <a:gd name="T8" fmla="*/ 2 w 4"/>
                <a:gd name="T9" fmla="*/ 5 h 7"/>
              </a:gdLst>
              <a:ahLst/>
              <a:cxnLst>
                <a:cxn ang="0">
                  <a:pos x="T0" y="T1"/>
                </a:cxn>
                <a:cxn ang="0">
                  <a:pos x="T2" y="T3"/>
                </a:cxn>
                <a:cxn ang="0">
                  <a:pos x="T4" y="T5"/>
                </a:cxn>
                <a:cxn ang="0">
                  <a:pos x="T6" y="T7"/>
                </a:cxn>
                <a:cxn ang="0">
                  <a:pos x="T8" y="T9"/>
                </a:cxn>
              </a:cxnLst>
              <a:rect l="0" t="0" r="r" b="b"/>
              <a:pathLst>
                <a:path w="4" h="7">
                  <a:moveTo>
                    <a:pt x="2" y="5"/>
                  </a:moveTo>
                  <a:lnTo>
                    <a:pt x="4" y="7"/>
                  </a:lnTo>
                  <a:lnTo>
                    <a:pt x="2" y="0"/>
                  </a:lnTo>
                  <a:lnTo>
                    <a:pt x="0" y="7"/>
                  </a:lnTo>
                  <a:lnTo>
                    <a:pt x="2" y="5"/>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25" name="Line 86"/>
            <p:cNvSpPr>
              <a:spLocks noChangeShapeType="1"/>
            </p:cNvSpPr>
            <p:nvPr/>
          </p:nvSpPr>
          <p:spPr bwMode="auto">
            <a:xfrm>
              <a:off x="2971" y="1363"/>
              <a:ext cx="0" cy="61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26" name="Freeform 87"/>
            <p:cNvSpPr>
              <a:spLocks/>
            </p:cNvSpPr>
            <p:nvPr/>
          </p:nvSpPr>
          <p:spPr bwMode="auto">
            <a:xfrm>
              <a:off x="2951" y="1923"/>
              <a:ext cx="41" cy="63"/>
            </a:xfrm>
            <a:custGeom>
              <a:avLst/>
              <a:gdLst>
                <a:gd name="T0" fmla="*/ 2 w 4"/>
                <a:gd name="T1" fmla="*/ 2 h 6"/>
                <a:gd name="T2" fmla="*/ 0 w 4"/>
                <a:gd name="T3" fmla="*/ 0 h 6"/>
                <a:gd name="T4" fmla="*/ 2 w 4"/>
                <a:gd name="T5" fmla="*/ 6 h 6"/>
                <a:gd name="T6" fmla="*/ 4 w 4"/>
                <a:gd name="T7" fmla="*/ 0 h 6"/>
                <a:gd name="T8" fmla="*/ 2 w 4"/>
                <a:gd name="T9" fmla="*/ 2 h 6"/>
              </a:gdLst>
              <a:ahLst/>
              <a:cxnLst>
                <a:cxn ang="0">
                  <a:pos x="T0" y="T1"/>
                </a:cxn>
                <a:cxn ang="0">
                  <a:pos x="T2" y="T3"/>
                </a:cxn>
                <a:cxn ang="0">
                  <a:pos x="T4" y="T5"/>
                </a:cxn>
                <a:cxn ang="0">
                  <a:pos x="T6" y="T7"/>
                </a:cxn>
                <a:cxn ang="0">
                  <a:pos x="T8" y="T9"/>
                </a:cxn>
              </a:cxnLst>
              <a:rect l="0" t="0" r="r" b="b"/>
              <a:pathLst>
                <a:path w="4" h="6">
                  <a:moveTo>
                    <a:pt x="2" y="2"/>
                  </a:moveTo>
                  <a:lnTo>
                    <a:pt x="0" y="0"/>
                  </a:lnTo>
                  <a:lnTo>
                    <a:pt x="2" y="6"/>
                  </a:lnTo>
                  <a:lnTo>
                    <a:pt x="4"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27" name="Rectangle 88"/>
            <p:cNvSpPr>
              <a:spLocks noChangeArrowheads="1"/>
            </p:cNvSpPr>
            <p:nvPr/>
          </p:nvSpPr>
          <p:spPr bwMode="auto">
            <a:xfrm rot="5400000">
              <a:off x="3027" y="146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28" name="Rectangle 89"/>
            <p:cNvSpPr>
              <a:spLocks noChangeArrowheads="1"/>
            </p:cNvSpPr>
            <p:nvPr/>
          </p:nvSpPr>
          <p:spPr bwMode="auto">
            <a:xfrm rot="5400000">
              <a:off x="3027" y="15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29" name="Rectangle 90"/>
            <p:cNvSpPr>
              <a:spLocks noChangeArrowheads="1"/>
            </p:cNvSpPr>
            <p:nvPr/>
          </p:nvSpPr>
          <p:spPr bwMode="auto">
            <a:xfrm rot="5400000">
              <a:off x="3027" y="155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30" name="Rectangle 91"/>
            <p:cNvSpPr>
              <a:spLocks noChangeArrowheads="1"/>
            </p:cNvSpPr>
            <p:nvPr/>
          </p:nvSpPr>
          <p:spPr bwMode="auto">
            <a:xfrm rot="5400000">
              <a:off x="3027" y="159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31" name="Rectangle 92"/>
            <p:cNvSpPr>
              <a:spLocks noChangeArrowheads="1"/>
            </p:cNvSpPr>
            <p:nvPr/>
          </p:nvSpPr>
          <p:spPr bwMode="auto">
            <a:xfrm rot="5400000">
              <a:off x="3027" y="163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32" name="Rectangle 93"/>
            <p:cNvSpPr>
              <a:spLocks noChangeArrowheads="1"/>
            </p:cNvSpPr>
            <p:nvPr/>
          </p:nvSpPr>
          <p:spPr bwMode="auto">
            <a:xfrm rot="5400000">
              <a:off x="3026" y="167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33" name="Rectangle 94"/>
            <p:cNvSpPr>
              <a:spLocks noChangeArrowheads="1"/>
            </p:cNvSpPr>
            <p:nvPr/>
          </p:nvSpPr>
          <p:spPr bwMode="auto">
            <a:xfrm rot="5400000">
              <a:off x="3026" y="170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34" name="Line 95"/>
            <p:cNvSpPr>
              <a:spLocks noChangeShapeType="1"/>
            </p:cNvSpPr>
            <p:nvPr/>
          </p:nvSpPr>
          <p:spPr bwMode="auto">
            <a:xfrm flipV="1">
              <a:off x="2836" y="1913"/>
              <a:ext cx="0" cy="8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35" name="Line 96"/>
            <p:cNvSpPr>
              <a:spLocks noChangeShapeType="1"/>
            </p:cNvSpPr>
            <p:nvPr/>
          </p:nvSpPr>
          <p:spPr bwMode="auto">
            <a:xfrm flipV="1">
              <a:off x="2836" y="1757"/>
              <a:ext cx="0" cy="8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36" name="Line 97"/>
            <p:cNvSpPr>
              <a:spLocks noChangeShapeType="1"/>
            </p:cNvSpPr>
            <p:nvPr/>
          </p:nvSpPr>
          <p:spPr bwMode="auto">
            <a:xfrm flipV="1">
              <a:off x="2836" y="1602"/>
              <a:ext cx="0" cy="8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37" name="Line 98"/>
            <p:cNvSpPr>
              <a:spLocks noChangeShapeType="1"/>
            </p:cNvSpPr>
            <p:nvPr/>
          </p:nvSpPr>
          <p:spPr bwMode="auto">
            <a:xfrm flipV="1">
              <a:off x="2836" y="1446"/>
              <a:ext cx="0" cy="8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38" name="Freeform 99"/>
            <p:cNvSpPr>
              <a:spLocks/>
            </p:cNvSpPr>
            <p:nvPr/>
          </p:nvSpPr>
          <p:spPr bwMode="auto">
            <a:xfrm>
              <a:off x="2816" y="1374"/>
              <a:ext cx="41" cy="62"/>
            </a:xfrm>
            <a:custGeom>
              <a:avLst/>
              <a:gdLst>
                <a:gd name="T0" fmla="*/ 2 w 4"/>
                <a:gd name="T1" fmla="*/ 4 h 6"/>
                <a:gd name="T2" fmla="*/ 4 w 4"/>
                <a:gd name="T3" fmla="*/ 6 h 6"/>
                <a:gd name="T4" fmla="*/ 2 w 4"/>
                <a:gd name="T5" fmla="*/ 0 h 6"/>
                <a:gd name="T6" fmla="*/ 0 w 4"/>
                <a:gd name="T7" fmla="*/ 6 h 6"/>
                <a:gd name="T8" fmla="*/ 2 w 4"/>
                <a:gd name="T9" fmla="*/ 4 h 6"/>
              </a:gdLst>
              <a:ahLst/>
              <a:cxnLst>
                <a:cxn ang="0">
                  <a:pos x="T0" y="T1"/>
                </a:cxn>
                <a:cxn ang="0">
                  <a:pos x="T2" y="T3"/>
                </a:cxn>
                <a:cxn ang="0">
                  <a:pos x="T4" y="T5"/>
                </a:cxn>
                <a:cxn ang="0">
                  <a:pos x="T6" y="T7"/>
                </a:cxn>
                <a:cxn ang="0">
                  <a:pos x="T8" y="T9"/>
                </a:cxn>
              </a:cxnLst>
              <a:rect l="0" t="0" r="r" b="b"/>
              <a:pathLst>
                <a:path w="4" h="6">
                  <a:moveTo>
                    <a:pt x="2" y="4"/>
                  </a:moveTo>
                  <a:lnTo>
                    <a:pt x="4" y="6"/>
                  </a:lnTo>
                  <a:lnTo>
                    <a:pt x="2" y="0"/>
                  </a:lnTo>
                  <a:lnTo>
                    <a:pt x="0" y="6"/>
                  </a:lnTo>
                  <a:lnTo>
                    <a:pt x="2" y="4"/>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39" name="Rectangle 100"/>
            <p:cNvSpPr>
              <a:spLocks noChangeArrowheads="1"/>
            </p:cNvSpPr>
            <p:nvPr/>
          </p:nvSpPr>
          <p:spPr bwMode="auto">
            <a:xfrm rot="5400000">
              <a:off x="2832" y="1545"/>
              <a:ext cx="10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G</a:t>
              </a:r>
              <a:endParaRPr kumimoji="0" lang="en-US" sz="1800" b="0" i="0" u="none" strike="noStrike" cap="none" normalizeH="0" baseline="0" smtClean="0">
                <a:ln>
                  <a:noFill/>
                </a:ln>
                <a:solidFill>
                  <a:schemeClr val="tx1"/>
                </a:solidFill>
                <a:effectLst/>
                <a:latin typeface="Arial" pitchFamily="34" charset="0"/>
              </a:endParaRPr>
            </a:p>
          </p:txBody>
        </p:sp>
        <p:sp>
          <p:nvSpPr>
            <p:cNvPr id="16440" name="Rectangle 101"/>
            <p:cNvSpPr>
              <a:spLocks noChangeArrowheads="1"/>
            </p:cNvSpPr>
            <p:nvPr/>
          </p:nvSpPr>
          <p:spPr bwMode="auto">
            <a:xfrm rot="5400000">
              <a:off x="2847" y="1592"/>
              <a:ext cx="7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16441" name="Rectangle 102"/>
            <p:cNvSpPr>
              <a:spLocks noChangeArrowheads="1"/>
            </p:cNvSpPr>
            <p:nvPr/>
          </p:nvSpPr>
          <p:spPr bwMode="auto">
            <a:xfrm rot="5400000">
              <a:off x="2842" y="1618"/>
              <a:ext cx="8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6442" name="Rectangle 103"/>
            <p:cNvSpPr>
              <a:spLocks noChangeArrowheads="1"/>
            </p:cNvSpPr>
            <p:nvPr/>
          </p:nvSpPr>
          <p:spPr bwMode="auto">
            <a:xfrm rot="5400000">
              <a:off x="2842" y="1659"/>
              <a:ext cx="8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6443" name="Rectangle 104"/>
            <p:cNvSpPr>
              <a:spLocks noChangeArrowheads="1"/>
            </p:cNvSpPr>
            <p:nvPr/>
          </p:nvSpPr>
          <p:spPr bwMode="auto">
            <a:xfrm rot="5400000">
              <a:off x="2853" y="1690"/>
              <a:ext cx="6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 pitchFamily="34"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16444" name="Rectangle 105"/>
            <p:cNvSpPr>
              <a:spLocks noChangeArrowheads="1"/>
            </p:cNvSpPr>
            <p:nvPr/>
          </p:nvSpPr>
          <p:spPr bwMode="auto">
            <a:xfrm rot="5400000">
              <a:off x="2727" y="148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45" name="Rectangle 106"/>
            <p:cNvSpPr>
              <a:spLocks noChangeArrowheads="1"/>
            </p:cNvSpPr>
            <p:nvPr/>
          </p:nvSpPr>
          <p:spPr bwMode="auto">
            <a:xfrm rot="5400000">
              <a:off x="2727" y="153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46" name="Rectangle 107"/>
            <p:cNvSpPr>
              <a:spLocks noChangeArrowheads="1"/>
            </p:cNvSpPr>
            <p:nvPr/>
          </p:nvSpPr>
          <p:spPr bwMode="auto">
            <a:xfrm rot="5400000">
              <a:off x="2727" y="155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47" name="Rectangle 108"/>
            <p:cNvSpPr>
              <a:spLocks noChangeArrowheads="1"/>
            </p:cNvSpPr>
            <p:nvPr/>
          </p:nvSpPr>
          <p:spPr bwMode="auto">
            <a:xfrm rot="5400000">
              <a:off x="2727" y="159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48" name="Rectangle 109"/>
            <p:cNvSpPr>
              <a:spLocks noChangeArrowheads="1"/>
            </p:cNvSpPr>
            <p:nvPr/>
          </p:nvSpPr>
          <p:spPr bwMode="auto">
            <a:xfrm rot="5400000">
              <a:off x="2727" y="163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49" name="Rectangle 110"/>
            <p:cNvSpPr>
              <a:spLocks noChangeArrowheads="1"/>
            </p:cNvSpPr>
            <p:nvPr/>
          </p:nvSpPr>
          <p:spPr bwMode="auto">
            <a:xfrm rot="5400000">
              <a:off x="2726" y="167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50" name="Rectangle 111"/>
            <p:cNvSpPr>
              <a:spLocks noChangeArrowheads="1"/>
            </p:cNvSpPr>
            <p:nvPr/>
          </p:nvSpPr>
          <p:spPr bwMode="auto">
            <a:xfrm rot="5400000">
              <a:off x="2727" y="172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6451" name="Line 112"/>
            <p:cNvSpPr>
              <a:spLocks noChangeShapeType="1"/>
            </p:cNvSpPr>
            <p:nvPr/>
          </p:nvSpPr>
          <p:spPr bwMode="auto">
            <a:xfrm>
              <a:off x="2691" y="1384"/>
              <a:ext cx="0" cy="61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52" name="Freeform 113"/>
            <p:cNvSpPr>
              <a:spLocks/>
            </p:cNvSpPr>
            <p:nvPr/>
          </p:nvSpPr>
          <p:spPr bwMode="auto">
            <a:xfrm>
              <a:off x="2670" y="1934"/>
              <a:ext cx="42" cy="72"/>
            </a:xfrm>
            <a:custGeom>
              <a:avLst/>
              <a:gdLst>
                <a:gd name="T0" fmla="*/ 2 w 4"/>
                <a:gd name="T1" fmla="*/ 2 h 7"/>
                <a:gd name="T2" fmla="*/ 0 w 4"/>
                <a:gd name="T3" fmla="*/ 0 h 7"/>
                <a:gd name="T4" fmla="*/ 2 w 4"/>
                <a:gd name="T5" fmla="*/ 7 h 7"/>
                <a:gd name="T6" fmla="*/ 4 w 4"/>
                <a:gd name="T7" fmla="*/ 0 h 7"/>
                <a:gd name="T8" fmla="*/ 2 w 4"/>
                <a:gd name="T9" fmla="*/ 2 h 7"/>
              </a:gdLst>
              <a:ahLst/>
              <a:cxnLst>
                <a:cxn ang="0">
                  <a:pos x="T0" y="T1"/>
                </a:cxn>
                <a:cxn ang="0">
                  <a:pos x="T2" y="T3"/>
                </a:cxn>
                <a:cxn ang="0">
                  <a:pos x="T4" y="T5"/>
                </a:cxn>
                <a:cxn ang="0">
                  <a:pos x="T6" y="T7"/>
                </a:cxn>
                <a:cxn ang="0">
                  <a:pos x="T8" y="T9"/>
                </a:cxn>
              </a:cxnLst>
              <a:rect l="0" t="0" r="r" b="b"/>
              <a:pathLst>
                <a:path w="4" h="7">
                  <a:moveTo>
                    <a:pt x="2" y="2"/>
                  </a:moveTo>
                  <a:lnTo>
                    <a:pt x="0" y="0"/>
                  </a:lnTo>
                  <a:lnTo>
                    <a:pt x="2" y="7"/>
                  </a:lnTo>
                  <a:lnTo>
                    <a:pt x="4"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48"/>
            <p:cNvSpPr>
              <a:spLocks noChangeArrowheads="1"/>
            </p:cNvSpPr>
            <p:nvPr/>
          </p:nvSpPr>
          <p:spPr bwMode="auto">
            <a:xfrm rot="5400000">
              <a:off x="2891" y="1630"/>
              <a:ext cx="29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 pitchFamily="34" charset="0"/>
                </a:rPr>
                <a:t>Request</a:t>
              </a:r>
              <a:endParaRPr kumimoji="0" lang="en-US" sz="1000" b="0" i="0" u="none" strike="noStrike" cap="none" normalizeH="0" baseline="0" dirty="0" smtClean="0">
                <a:ln>
                  <a:noFill/>
                </a:ln>
                <a:solidFill>
                  <a:schemeClr val="tx1"/>
                </a:solidFill>
                <a:effectLst/>
                <a:latin typeface="Arial" pitchFamily="34" charset="0"/>
              </a:endParaRPr>
            </a:p>
          </p:txBody>
        </p:sp>
        <p:sp>
          <p:nvSpPr>
            <p:cNvPr id="102" name="Rectangle 43"/>
            <p:cNvSpPr>
              <a:spLocks noChangeArrowheads="1"/>
            </p:cNvSpPr>
            <p:nvPr/>
          </p:nvSpPr>
          <p:spPr bwMode="auto">
            <a:xfrm rot="5400000">
              <a:off x="2607" y="1621"/>
              <a:ext cx="29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 pitchFamily="34" charset="0"/>
                </a:rPr>
                <a:t>Release</a:t>
              </a:r>
              <a:endParaRPr kumimoji="0" lang="en-US" sz="10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Daisy Chain Arbitration</a:t>
            </a:r>
          </a:p>
        </p:txBody>
      </p:sp>
      <p:sp>
        <p:nvSpPr>
          <p:cNvPr id="3" name="Text Placeholder 2"/>
          <p:cNvSpPr txBox="1">
            <a:spLocks noGrp="1"/>
          </p:cNvSpPr>
          <p:nvPr>
            <p:ph type="body" idx="4294967295"/>
          </p:nvPr>
        </p:nvSpPr>
        <p:spPr>
          <a:xfrm>
            <a:off x="1030288" y="3581400"/>
            <a:ext cx="7504112" cy="2514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rgbClr val="2300DC"/>
                </a:solidFill>
                <a:latin typeface="Calibri" panose="020F0502020204030204" pitchFamily="34" charset="0"/>
              </a:rPr>
              <a:t>Device</a:t>
            </a:r>
            <a:r>
              <a:rPr lang="en-US" sz="2600" dirty="0">
                <a:latin typeface="Calibri" panose="020F0502020204030204" pitchFamily="34" charset="0"/>
              </a:rPr>
              <a:t> </a:t>
            </a:r>
            <a:r>
              <a:rPr lang="en-US" sz="2600" dirty="0">
                <a:solidFill>
                  <a:srgbClr val="00AE00"/>
                </a:solidFill>
                <a:latin typeface="Calibri" panose="020F0502020204030204" pitchFamily="34" charset="0"/>
              </a:rPr>
              <a:t>interested</a:t>
            </a:r>
            <a:r>
              <a:rPr lang="en-US" sz="2600" dirty="0">
                <a:latin typeface="Calibri" panose="020F0502020204030204" pitchFamily="34" charset="0"/>
              </a:rPr>
              <a:t> to </a:t>
            </a:r>
            <a:r>
              <a:rPr lang="en-US" sz="2600" dirty="0">
                <a:solidFill>
                  <a:srgbClr val="DC2300"/>
                </a:solidFill>
                <a:latin typeface="Calibri" panose="020F0502020204030204" pitchFamily="34" charset="0"/>
              </a:rPr>
              <a:t>transmit</a:t>
            </a:r>
            <a:r>
              <a:rPr lang="en-US" sz="2600" dirty="0">
                <a:latin typeface="Calibri" panose="020F0502020204030204" pitchFamily="34" charset="0"/>
              </a:rPr>
              <a:t> asserts bus grant</a:t>
            </a:r>
          </a:p>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0000FF"/>
                </a:solidFill>
                <a:latin typeface="Calibri" panose="020F0502020204030204" pitchFamily="34" charset="0"/>
              </a:rPr>
              <a:t>arbiter</a:t>
            </a:r>
            <a:r>
              <a:rPr lang="en-US" sz="2600" dirty="0">
                <a:latin typeface="Calibri" panose="020F0502020204030204" pitchFamily="34" charset="0"/>
              </a:rPr>
              <a:t> injects a </a:t>
            </a:r>
            <a:r>
              <a:rPr lang="en-US" sz="2600" dirty="0">
                <a:solidFill>
                  <a:srgbClr val="DC2300"/>
                </a:solidFill>
                <a:latin typeface="Calibri" panose="020F0502020204030204" pitchFamily="34" charset="0"/>
              </a:rPr>
              <a:t>token</a:t>
            </a:r>
            <a:r>
              <a:rPr lang="en-US" sz="2600" dirty="0">
                <a:latin typeface="Calibri" panose="020F0502020204030204" pitchFamily="34" charset="0"/>
              </a:rPr>
              <a:t>.</a:t>
            </a:r>
          </a:p>
          <a:p>
            <a:pPr lvl="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DC2300"/>
                </a:solidFill>
                <a:latin typeface="Calibri" panose="020F0502020204030204" pitchFamily="34" charset="0"/>
              </a:rPr>
              <a:t>token</a:t>
            </a:r>
            <a:r>
              <a:rPr lang="en-US" sz="2600" dirty="0">
                <a:latin typeface="Calibri" panose="020F0502020204030204" pitchFamily="34" charset="0"/>
              </a:rPr>
              <a:t> passes from </a:t>
            </a:r>
            <a:r>
              <a:rPr lang="en-US" sz="2600" dirty="0">
                <a:solidFill>
                  <a:srgbClr val="280099"/>
                </a:solidFill>
                <a:latin typeface="Calibri" panose="020F0502020204030204" pitchFamily="34" charset="0"/>
              </a:rPr>
              <a:t>device</a:t>
            </a:r>
            <a:r>
              <a:rPr lang="en-US" sz="2600" dirty="0">
                <a:latin typeface="Calibri" panose="020F0502020204030204" pitchFamily="34" charset="0"/>
              </a:rPr>
              <a:t> to </a:t>
            </a:r>
            <a:r>
              <a:rPr lang="en-US" sz="2600" dirty="0">
                <a:solidFill>
                  <a:srgbClr val="280099"/>
                </a:solidFill>
                <a:latin typeface="Calibri" panose="020F0502020204030204" pitchFamily="34" charset="0"/>
              </a:rPr>
              <a:t>device</a:t>
            </a:r>
            <a:r>
              <a:rPr lang="en-US" sz="2600" dirty="0">
                <a:latin typeface="Calibri" panose="020F0502020204030204" pitchFamily="34" charset="0"/>
              </a:rPr>
              <a:t>.</a:t>
            </a:r>
          </a:p>
          <a:p>
            <a:pPr lvl="0">
              <a:buSzPct val="100000"/>
              <a:buFont typeface="Symbol" panose="05050102010706020507" pitchFamily="18" charset="2"/>
              <a:buChar char="*"/>
            </a:pPr>
            <a:r>
              <a:rPr lang="en-US" sz="2600" dirty="0">
                <a:latin typeface="Calibri" panose="020F0502020204030204" pitchFamily="34" charset="0"/>
              </a:rPr>
              <a:t>The last </a:t>
            </a:r>
            <a:r>
              <a:rPr lang="en-US" sz="2600" dirty="0">
                <a:solidFill>
                  <a:srgbClr val="280099"/>
                </a:solidFill>
                <a:latin typeface="Calibri" panose="020F0502020204030204" pitchFamily="34" charset="0"/>
              </a:rPr>
              <a:t>device</a:t>
            </a:r>
            <a:r>
              <a:rPr lang="en-US" sz="2600" dirty="0">
                <a:latin typeface="Calibri" panose="020F0502020204030204" pitchFamily="34" charset="0"/>
              </a:rPr>
              <a:t> sets the </a:t>
            </a:r>
            <a:r>
              <a:rPr lang="en-US" sz="2600" dirty="0">
                <a:solidFill>
                  <a:srgbClr val="2323DC"/>
                </a:solidFill>
                <a:latin typeface="Calibri" panose="020F0502020204030204" pitchFamily="34" charset="0"/>
              </a:rPr>
              <a:t>release</a:t>
            </a:r>
            <a:r>
              <a:rPr lang="en-US" sz="2600" dirty="0">
                <a:latin typeface="Calibri" panose="020F0502020204030204" pitchFamily="34" charset="0"/>
              </a:rPr>
              <a:t> signal, and destroys the </a:t>
            </a:r>
            <a:r>
              <a:rPr lang="en-US" sz="2600" dirty="0">
                <a:solidFill>
                  <a:srgbClr val="FF0000"/>
                </a:solidFill>
                <a:latin typeface="Calibri" panose="020F0502020204030204" pitchFamily="34" charset="0"/>
              </a:rPr>
              <a:t>token</a:t>
            </a:r>
            <a:r>
              <a:rPr lang="en-US" sz="2600" dirty="0">
                <a:latin typeface="Calibri" panose="020F0502020204030204" pitchFamily="34" charset="0"/>
              </a:rPr>
              <a:t>.</a:t>
            </a:r>
          </a:p>
        </p:txBody>
      </p:sp>
      <p:grpSp>
        <p:nvGrpSpPr>
          <p:cNvPr id="8" name="Group 4"/>
          <p:cNvGrpSpPr>
            <a:grpSpLocks noChangeAspect="1"/>
          </p:cNvGrpSpPr>
          <p:nvPr/>
        </p:nvGrpSpPr>
        <p:grpSpPr bwMode="auto">
          <a:xfrm>
            <a:off x="2057400" y="1219200"/>
            <a:ext cx="5791200" cy="2265363"/>
            <a:chOff x="1296" y="768"/>
            <a:chExt cx="3648" cy="1427"/>
          </a:xfrm>
        </p:grpSpPr>
        <p:sp>
          <p:nvSpPr>
            <p:cNvPr id="9" name="AutoShape 3"/>
            <p:cNvSpPr>
              <a:spLocks noChangeAspect="1" noChangeArrowheads="1" noTextEdit="1"/>
            </p:cNvSpPr>
            <p:nvPr/>
          </p:nvSpPr>
          <p:spPr bwMode="auto">
            <a:xfrm>
              <a:off x="1296" y="768"/>
              <a:ext cx="3648" cy="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74" y="1530"/>
              <a:ext cx="573" cy="476"/>
            </a:xfrm>
            <a:prstGeom prst="rect">
              <a:avLst/>
            </a:pr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345" y="1533"/>
              <a:ext cx="573" cy="475"/>
            </a:xfrm>
            <a:custGeom>
              <a:avLst/>
              <a:gdLst>
                <a:gd name="T0" fmla="*/ 210 w 1101"/>
                <a:gd name="T1" fmla="*/ 0 h 906"/>
                <a:gd name="T2" fmla="*/ 891 w 1101"/>
                <a:gd name="T3" fmla="*/ 0 h 906"/>
                <a:gd name="T4" fmla="*/ 1101 w 1101"/>
                <a:gd name="T5" fmla="*/ 210 h 906"/>
                <a:gd name="T6" fmla="*/ 1101 w 1101"/>
                <a:gd name="T7" fmla="*/ 696 h 906"/>
                <a:gd name="T8" fmla="*/ 891 w 1101"/>
                <a:gd name="T9" fmla="*/ 906 h 906"/>
                <a:gd name="T10" fmla="*/ 210 w 1101"/>
                <a:gd name="T11" fmla="*/ 906 h 906"/>
                <a:gd name="T12" fmla="*/ 0 w 1101"/>
                <a:gd name="T13" fmla="*/ 696 h 906"/>
                <a:gd name="T14" fmla="*/ 0 w 1101"/>
                <a:gd name="T15" fmla="*/ 210 h 906"/>
                <a:gd name="T16" fmla="*/ 210 w 1101"/>
                <a:gd name="T17"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1" h="906">
                  <a:moveTo>
                    <a:pt x="210" y="0"/>
                  </a:moveTo>
                  <a:lnTo>
                    <a:pt x="891" y="0"/>
                  </a:lnTo>
                  <a:cubicBezTo>
                    <a:pt x="1008" y="0"/>
                    <a:pt x="1101" y="93"/>
                    <a:pt x="1101" y="210"/>
                  </a:cubicBezTo>
                  <a:lnTo>
                    <a:pt x="1101" y="696"/>
                  </a:lnTo>
                  <a:cubicBezTo>
                    <a:pt x="1101" y="812"/>
                    <a:pt x="1008" y="906"/>
                    <a:pt x="891" y="906"/>
                  </a:cubicBezTo>
                  <a:lnTo>
                    <a:pt x="210" y="906"/>
                  </a:lnTo>
                  <a:cubicBezTo>
                    <a:pt x="93" y="906"/>
                    <a:pt x="0" y="812"/>
                    <a:pt x="0" y="696"/>
                  </a:cubicBezTo>
                  <a:lnTo>
                    <a:pt x="0" y="210"/>
                  </a:lnTo>
                  <a:cubicBezTo>
                    <a:pt x="0" y="93"/>
                    <a:pt x="93" y="0"/>
                    <a:pt x="210" y="0"/>
                  </a:cubicBezTo>
                  <a:close/>
                </a:path>
              </a:pathLst>
            </a:cu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1434" y="1695"/>
              <a:ext cx="4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Arbiter</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2209" y="1725"/>
              <a:ext cx="55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Device 1</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2997" y="1533"/>
              <a:ext cx="574" cy="475"/>
            </a:xfrm>
            <a:prstGeom prst="rect">
              <a:avLst/>
            </a:pr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051" y="1727"/>
              <a:ext cx="55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Device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4306" y="1533"/>
              <a:ext cx="573" cy="475"/>
            </a:xfrm>
            <a:prstGeom prst="rect">
              <a:avLst/>
            </a:pr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352" y="1735"/>
              <a:ext cx="55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Device n</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Freeform 13"/>
            <p:cNvSpPr>
              <a:spLocks/>
            </p:cNvSpPr>
            <p:nvPr/>
          </p:nvSpPr>
          <p:spPr bwMode="auto">
            <a:xfrm>
              <a:off x="1624" y="1223"/>
              <a:ext cx="3060" cy="314"/>
            </a:xfrm>
            <a:custGeom>
              <a:avLst/>
              <a:gdLst>
                <a:gd name="T0" fmla="*/ 5879 w 5879"/>
                <a:gd name="T1" fmla="*/ 0 h 600"/>
                <a:gd name="T2" fmla="*/ 5469 w 5879"/>
                <a:gd name="T3" fmla="*/ 0 h 600"/>
                <a:gd name="T4" fmla="*/ 0 w 5879"/>
                <a:gd name="T5" fmla="*/ 0 h 600"/>
                <a:gd name="T6" fmla="*/ 0 w 5879"/>
                <a:gd name="T7" fmla="*/ 600 h 600"/>
              </a:gdLst>
              <a:ahLst/>
              <a:cxnLst>
                <a:cxn ang="0">
                  <a:pos x="T0" y="T1"/>
                </a:cxn>
                <a:cxn ang="0">
                  <a:pos x="T2" y="T3"/>
                </a:cxn>
                <a:cxn ang="0">
                  <a:pos x="T4" y="T5"/>
                </a:cxn>
                <a:cxn ang="0">
                  <a:pos x="T6" y="T7"/>
                </a:cxn>
              </a:cxnLst>
              <a:rect l="0" t="0" r="r" b="b"/>
              <a:pathLst>
                <a:path w="5879" h="600">
                  <a:moveTo>
                    <a:pt x="5879" y="0"/>
                  </a:moveTo>
                  <a:lnTo>
                    <a:pt x="5469" y="0"/>
                  </a:lnTo>
                  <a:lnTo>
                    <a:pt x="0" y="0"/>
                  </a:lnTo>
                  <a:lnTo>
                    <a:pt x="0" y="600"/>
                  </a:lnTo>
                </a:path>
              </a:pathLst>
            </a:custGeom>
            <a:noFill/>
            <a:ln w="14" cap="flat">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1597" y="1455"/>
              <a:ext cx="54" cy="96"/>
            </a:xfrm>
            <a:custGeom>
              <a:avLst/>
              <a:gdLst>
                <a:gd name="T0" fmla="*/ 27 w 54"/>
                <a:gd name="T1" fmla="*/ 28 h 96"/>
                <a:gd name="T2" fmla="*/ 0 w 54"/>
                <a:gd name="T3" fmla="*/ 0 h 96"/>
                <a:gd name="T4" fmla="*/ 27 w 54"/>
                <a:gd name="T5" fmla="*/ 96 h 96"/>
                <a:gd name="T6" fmla="*/ 54 w 54"/>
                <a:gd name="T7" fmla="*/ 0 h 96"/>
                <a:gd name="T8" fmla="*/ 27 w 54"/>
                <a:gd name="T9" fmla="*/ 28 h 96"/>
              </a:gdLst>
              <a:ahLst/>
              <a:cxnLst>
                <a:cxn ang="0">
                  <a:pos x="T0" y="T1"/>
                </a:cxn>
                <a:cxn ang="0">
                  <a:pos x="T2" y="T3"/>
                </a:cxn>
                <a:cxn ang="0">
                  <a:pos x="T4" y="T5"/>
                </a:cxn>
                <a:cxn ang="0">
                  <a:pos x="T6" y="T7"/>
                </a:cxn>
                <a:cxn ang="0">
                  <a:pos x="T8" y="T9"/>
                </a:cxn>
              </a:cxnLst>
              <a:rect l="0" t="0" r="r" b="b"/>
              <a:pathLst>
                <a:path w="54" h="96">
                  <a:moveTo>
                    <a:pt x="27" y="28"/>
                  </a:moveTo>
                  <a:lnTo>
                    <a:pt x="0" y="0"/>
                  </a:lnTo>
                  <a:lnTo>
                    <a:pt x="27" y="96"/>
                  </a:lnTo>
                  <a:lnTo>
                    <a:pt x="54" y="0"/>
                  </a:lnTo>
                  <a:lnTo>
                    <a:pt x="27" y="28"/>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2459" y="1227"/>
              <a:ext cx="0" cy="298"/>
            </a:xfrm>
            <a:prstGeom prst="line">
              <a:avLst/>
            </a:prstGeom>
            <a:noFill/>
            <a:ln w="14"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3276" y="1223"/>
              <a:ext cx="8" cy="306"/>
            </a:xfrm>
            <a:custGeom>
              <a:avLst/>
              <a:gdLst>
                <a:gd name="T0" fmla="*/ 0 w 15"/>
                <a:gd name="T1" fmla="*/ 584 h 584"/>
                <a:gd name="T2" fmla="*/ 0 w 15"/>
                <a:gd name="T3" fmla="*/ 0 h 584"/>
                <a:gd name="T4" fmla="*/ 15 w 15"/>
                <a:gd name="T5" fmla="*/ 0 h 584"/>
                <a:gd name="T6" fmla="*/ 15 w 15"/>
                <a:gd name="T7" fmla="*/ 0 h 584"/>
              </a:gdLst>
              <a:ahLst/>
              <a:cxnLst>
                <a:cxn ang="0">
                  <a:pos x="T0" y="T1"/>
                </a:cxn>
                <a:cxn ang="0">
                  <a:pos x="T2" y="T3"/>
                </a:cxn>
                <a:cxn ang="0">
                  <a:pos x="T4" y="T5"/>
                </a:cxn>
                <a:cxn ang="0">
                  <a:pos x="T6" y="T7"/>
                </a:cxn>
              </a:cxnLst>
              <a:rect l="0" t="0" r="r" b="b"/>
              <a:pathLst>
                <a:path w="15" h="584">
                  <a:moveTo>
                    <a:pt x="0" y="584"/>
                  </a:moveTo>
                  <a:lnTo>
                    <a:pt x="0" y="0"/>
                  </a:lnTo>
                  <a:lnTo>
                    <a:pt x="15" y="0"/>
                  </a:lnTo>
                  <a:lnTo>
                    <a:pt x="15" y="0"/>
                  </a:lnTo>
                </a:path>
              </a:pathLst>
            </a:custGeom>
            <a:noFill/>
            <a:ln w="14" cap="flat">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4558" y="1231"/>
              <a:ext cx="0" cy="311"/>
            </a:xfrm>
            <a:prstGeom prst="line">
              <a:avLst/>
            </a:prstGeom>
            <a:noFill/>
            <a:ln w="14"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3635" y="1721"/>
              <a:ext cx="42" cy="49"/>
            </a:xfrm>
            <a:custGeom>
              <a:avLst/>
              <a:gdLst>
                <a:gd name="T0" fmla="*/ 81 w 81"/>
                <a:gd name="T1" fmla="*/ 47 h 94"/>
                <a:gd name="T2" fmla="*/ 41 w 81"/>
                <a:gd name="T3" fmla="*/ 94 h 94"/>
                <a:gd name="T4" fmla="*/ 0 w 81"/>
                <a:gd name="T5" fmla="*/ 47 h 94"/>
                <a:gd name="T6" fmla="*/ 41 w 81"/>
                <a:gd name="T7" fmla="*/ 0 h 94"/>
                <a:gd name="T8" fmla="*/ 81 w 81"/>
                <a:gd name="T9" fmla="*/ 45 h 94"/>
              </a:gdLst>
              <a:ahLst/>
              <a:cxnLst>
                <a:cxn ang="0">
                  <a:pos x="T0" y="T1"/>
                </a:cxn>
                <a:cxn ang="0">
                  <a:pos x="T2" y="T3"/>
                </a:cxn>
                <a:cxn ang="0">
                  <a:pos x="T4" y="T5"/>
                </a:cxn>
                <a:cxn ang="0">
                  <a:pos x="T6" y="T7"/>
                </a:cxn>
                <a:cxn ang="0">
                  <a:pos x="T8" y="T9"/>
                </a:cxn>
              </a:cxnLst>
              <a:rect l="0" t="0" r="r" b="b"/>
              <a:pathLst>
                <a:path w="81" h="94">
                  <a:moveTo>
                    <a:pt x="81" y="47"/>
                  </a:moveTo>
                  <a:cubicBezTo>
                    <a:pt x="81" y="73"/>
                    <a:pt x="63" y="94"/>
                    <a:pt x="41" y="94"/>
                  </a:cubicBezTo>
                  <a:cubicBezTo>
                    <a:pt x="18" y="94"/>
                    <a:pt x="0" y="73"/>
                    <a:pt x="0" y="47"/>
                  </a:cubicBezTo>
                  <a:cubicBezTo>
                    <a:pt x="0" y="21"/>
                    <a:pt x="18" y="0"/>
                    <a:pt x="41" y="0"/>
                  </a:cubicBezTo>
                  <a:cubicBezTo>
                    <a:pt x="62" y="0"/>
                    <a:pt x="80" y="20"/>
                    <a:pt x="81" y="45"/>
                  </a:cubicBezTo>
                </a:path>
              </a:pathLst>
            </a:custGeom>
            <a:solidFill>
              <a:srgbClr val="040419"/>
            </a:solidFill>
            <a:ln w="14" cap="flat">
              <a:solidFill>
                <a:srgbClr val="00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3816" y="1721"/>
              <a:ext cx="42" cy="49"/>
            </a:xfrm>
            <a:custGeom>
              <a:avLst/>
              <a:gdLst>
                <a:gd name="T0" fmla="*/ 81 w 81"/>
                <a:gd name="T1" fmla="*/ 47 h 94"/>
                <a:gd name="T2" fmla="*/ 41 w 81"/>
                <a:gd name="T3" fmla="*/ 94 h 94"/>
                <a:gd name="T4" fmla="*/ 0 w 81"/>
                <a:gd name="T5" fmla="*/ 47 h 94"/>
                <a:gd name="T6" fmla="*/ 41 w 81"/>
                <a:gd name="T7" fmla="*/ 0 h 94"/>
                <a:gd name="T8" fmla="*/ 81 w 81"/>
                <a:gd name="T9" fmla="*/ 45 h 94"/>
              </a:gdLst>
              <a:ahLst/>
              <a:cxnLst>
                <a:cxn ang="0">
                  <a:pos x="T0" y="T1"/>
                </a:cxn>
                <a:cxn ang="0">
                  <a:pos x="T2" y="T3"/>
                </a:cxn>
                <a:cxn ang="0">
                  <a:pos x="T4" y="T5"/>
                </a:cxn>
                <a:cxn ang="0">
                  <a:pos x="T6" y="T7"/>
                </a:cxn>
                <a:cxn ang="0">
                  <a:pos x="T8" y="T9"/>
                </a:cxn>
              </a:cxnLst>
              <a:rect l="0" t="0" r="r" b="b"/>
              <a:pathLst>
                <a:path w="81" h="94">
                  <a:moveTo>
                    <a:pt x="81" y="47"/>
                  </a:moveTo>
                  <a:cubicBezTo>
                    <a:pt x="81" y="73"/>
                    <a:pt x="63" y="94"/>
                    <a:pt x="41" y="94"/>
                  </a:cubicBezTo>
                  <a:cubicBezTo>
                    <a:pt x="19" y="94"/>
                    <a:pt x="0" y="73"/>
                    <a:pt x="0" y="47"/>
                  </a:cubicBezTo>
                  <a:cubicBezTo>
                    <a:pt x="0" y="21"/>
                    <a:pt x="19" y="0"/>
                    <a:pt x="41" y="0"/>
                  </a:cubicBezTo>
                  <a:cubicBezTo>
                    <a:pt x="62" y="0"/>
                    <a:pt x="80" y="20"/>
                    <a:pt x="81" y="45"/>
                  </a:cubicBezTo>
                </a:path>
              </a:pathLst>
            </a:custGeom>
            <a:solidFill>
              <a:srgbClr val="040419"/>
            </a:solidFill>
            <a:ln w="14" cap="flat">
              <a:solidFill>
                <a:srgbClr val="00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3984" y="1721"/>
              <a:ext cx="42" cy="49"/>
            </a:xfrm>
            <a:custGeom>
              <a:avLst/>
              <a:gdLst>
                <a:gd name="T0" fmla="*/ 81 w 81"/>
                <a:gd name="T1" fmla="*/ 47 h 94"/>
                <a:gd name="T2" fmla="*/ 40 w 81"/>
                <a:gd name="T3" fmla="*/ 94 h 94"/>
                <a:gd name="T4" fmla="*/ 0 w 81"/>
                <a:gd name="T5" fmla="*/ 47 h 94"/>
                <a:gd name="T6" fmla="*/ 40 w 81"/>
                <a:gd name="T7" fmla="*/ 0 h 94"/>
                <a:gd name="T8" fmla="*/ 81 w 81"/>
                <a:gd name="T9" fmla="*/ 45 h 94"/>
              </a:gdLst>
              <a:ahLst/>
              <a:cxnLst>
                <a:cxn ang="0">
                  <a:pos x="T0" y="T1"/>
                </a:cxn>
                <a:cxn ang="0">
                  <a:pos x="T2" y="T3"/>
                </a:cxn>
                <a:cxn ang="0">
                  <a:pos x="T4" y="T5"/>
                </a:cxn>
                <a:cxn ang="0">
                  <a:pos x="T6" y="T7"/>
                </a:cxn>
                <a:cxn ang="0">
                  <a:pos x="T8" y="T9"/>
                </a:cxn>
              </a:cxnLst>
              <a:rect l="0" t="0" r="r" b="b"/>
              <a:pathLst>
                <a:path w="81" h="94">
                  <a:moveTo>
                    <a:pt x="81" y="47"/>
                  </a:moveTo>
                  <a:cubicBezTo>
                    <a:pt x="81" y="73"/>
                    <a:pt x="63" y="94"/>
                    <a:pt x="40" y="94"/>
                  </a:cubicBezTo>
                  <a:cubicBezTo>
                    <a:pt x="18" y="94"/>
                    <a:pt x="0" y="73"/>
                    <a:pt x="0" y="47"/>
                  </a:cubicBezTo>
                  <a:cubicBezTo>
                    <a:pt x="0" y="21"/>
                    <a:pt x="18" y="0"/>
                    <a:pt x="40" y="0"/>
                  </a:cubicBezTo>
                  <a:cubicBezTo>
                    <a:pt x="62" y="0"/>
                    <a:pt x="80" y="20"/>
                    <a:pt x="81" y="45"/>
                  </a:cubicBezTo>
                </a:path>
              </a:pathLst>
            </a:custGeom>
            <a:solidFill>
              <a:srgbClr val="040419"/>
            </a:solidFill>
            <a:ln w="14" cap="flat">
              <a:solidFill>
                <a:srgbClr val="00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1517" y="1114"/>
              <a:ext cx="3175" cy="408"/>
            </a:xfrm>
            <a:custGeom>
              <a:avLst/>
              <a:gdLst>
                <a:gd name="T0" fmla="*/ 6099 w 6099"/>
                <a:gd name="T1" fmla="*/ 0 h 778"/>
                <a:gd name="T2" fmla="*/ 5469 w 6099"/>
                <a:gd name="T3" fmla="*/ 0 h 778"/>
                <a:gd name="T4" fmla="*/ 0 w 6099"/>
                <a:gd name="T5" fmla="*/ 0 h 778"/>
                <a:gd name="T6" fmla="*/ 0 w 6099"/>
                <a:gd name="T7" fmla="*/ 778 h 778"/>
              </a:gdLst>
              <a:ahLst/>
              <a:cxnLst>
                <a:cxn ang="0">
                  <a:pos x="T0" y="T1"/>
                </a:cxn>
                <a:cxn ang="0">
                  <a:pos x="T2" y="T3"/>
                </a:cxn>
                <a:cxn ang="0">
                  <a:pos x="T4" y="T5"/>
                </a:cxn>
                <a:cxn ang="0">
                  <a:pos x="T6" y="T7"/>
                </a:cxn>
              </a:cxnLst>
              <a:rect l="0" t="0" r="r" b="b"/>
              <a:pathLst>
                <a:path w="6099" h="778">
                  <a:moveTo>
                    <a:pt x="6099" y="0"/>
                  </a:moveTo>
                  <a:lnTo>
                    <a:pt x="5469" y="0"/>
                  </a:lnTo>
                  <a:lnTo>
                    <a:pt x="0" y="0"/>
                  </a:lnTo>
                  <a:lnTo>
                    <a:pt x="0" y="778"/>
                  </a:lnTo>
                </a:path>
              </a:pathLst>
            </a:custGeom>
            <a:noFill/>
            <a:ln w="14" cap="flat">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1490" y="1440"/>
              <a:ext cx="54" cy="95"/>
            </a:xfrm>
            <a:custGeom>
              <a:avLst/>
              <a:gdLst>
                <a:gd name="T0" fmla="*/ 27 w 54"/>
                <a:gd name="T1" fmla="*/ 27 h 95"/>
                <a:gd name="T2" fmla="*/ 0 w 54"/>
                <a:gd name="T3" fmla="*/ 0 h 95"/>
                <a:gd name="T4" fmla="*/ 27 w 54"/>
                <a:gd name="T5" fmla="*/ 95 h 95"/>
                <a:gd name="T6" fmla="*/ 54 w 54"/>
                <a:gd name="T7" fmla="*/ 0 h 95"/>
                <a:gd name="T8" fmla="*/ 27 w 54"/>
                <a:gd name="T9" fmla="*/ 27 h 95"/>
              </a:gdLst>
              <a:ahLst/>
              <a:cxnLst>
                <a:cxn ang="0">
                  <a:pos x="T0" y="T1"/>
                </a:cxn>
                <a:cxn ang="0">
                  <a:pos x="T2" y="T3"/>
                </a:cxn>
                <a:cxn ang="0">
                  <a:pos x="T4" y="T5"/>
                </a:cxn>
                <a:cxn ang="0">
                  <a:pos x="T6" y="T7"/>
                </a:cxn>
                <a:cxn ang="0">
                  <a:pos x="T8" y="T9"/>
                </a:cxn>
              </a:cxnLst>
              <a:rect l="0" t="0" r="r" b="b"/>
              <a:pathLst>
                <a:path w="54" h="95">
                  <a:moveTo>
                    <a:pt x="27" y="27"/>
                  </a:moveTo>
                  <a:lnTo>
                    <a:pt x="0" y="0"/>
                  </a:lnTo>
                  <a:lnTo>
                    <a:pt x="27" y="95"/>
                  </a:lnTo>
                  <a:lnTo>
                    <a:pt x="54"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2353" y="1117"/>
              <a:ext cx="0" cy="405"/>
            </a:xfrm>
            <a:prstGeom prst="line">
              <a:avLst/>
            </a:prstGeom>
            <a:noFill/>
            <a:ln w="14"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3169" y="1114"/>
              <a:ext cx="8" cy="416"/>
            </a:xfrm>
            <a:custGeom>
              <a:avLst/>
              <a:gdLst>
                <a:gd name="T0" fmla="*/ 0 w 15"/>
                <a:gd name="T1" fmla="*/ 794 h 794"/>
                <a:gd name="T2" fmla="*/ 0 w 15"/>
                <a:gd name="T3" fmla="*/ 0 h 794"/>
                <a:gd name="T4" fmla="*/ 15 w 15"/>
                <a:gd name="T5" fmla="*/ 0 h 794"/>
                <a:gd name="T6" fmla="*/ 15 w 15"/>
                <a:gd name="T7" fmla="*/ 0 h 794"/>
              </a:gdLst>
              <a:ahLst/>
              <a:cxnLst>
                <a:cxn ang="0">
                  <a:pos x="T0" y="T1"/>
                </a:cxn>
                <a:cxn ang="0">
                  <a:pos x="T2" y="T3"/>
                </a:cxn>
                <a:cxn ang="0">
                  <a:pos x="T4" y="T5"/>
                </a:cxn>
                <a:cxn ang="0">
                  <a:pos x="T6" y="T7"/>
                </a:cxn>
              </a:cxnLst>
              <a:rect l="0" t="0" r="r" b="b"/>
              <a:pathLst>
                <a:path w="15" h="794">
                  <a:moveTo>
                    <a:pt x="0" y="794"/>
                  </a:moveTo>
                  <a:lnTo>
                    <a:pt x="0" y="0"/>
                  </a:lnTo>
                  <a:lnTo>
                    <a:pt x="15" y="0"/>
                  </a:lnTo>
                  <a:lnTo>
                    <a:pt x="15" y="0"/>
                  </a:lnTo>
                </a:path>
              </a:pathLst>
            </a:custGeom>
            <a:noFill/>
            <a:ln w="14" cap="flat">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4452" y="1121"/>
              <a:ext cx="0" cy="409"/>
            </a:xfrm>
            <a:prstGeom prst="line">
              <a:avLst/>
            </a:prstGeom>
            <a:noFill/>
            <a:ln w="14" cap="flat">
              <a:solidFill>
                <a:srgbClr val="0000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3794" y="960"/>
              <a:ext cx="52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Bus grant</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7"/>
            <p:cNvSpPr>
              <a:spLocks noChangeArrowheads="1"/>
            </p:cNvSpPr>
            <p:nvPr/>
          </p:nvSpPr>
          <p:spPr bwMode="auto">
            <a:xfrm>
              <a:off x="3722" y="1244"/>
              <a:ext cx="63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Bus release</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28"/>
            <p:cNvSpPr>
              <a:spLocks noChangeArrowheads="1"/>
            </p:cNvSpPr>
            <p:nvPr/>
          </p:nvSpPr>
          <p:spPr bwMode="auto">
            <a:xfrm>
              <a:off x="1910" y="1739"/>
              <a:ext cx="212" cy="7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2104" y="1688"/>
              <a:ext cx="65" cy="180"/>
            </a:xfrm>
            <a:custGeom>
              <a:avLst/>
              <a:gdLst>
                <a:gd name="T0" fmla="*/ 0 w 126"/>
                <a:gd name="T1" fmla="*/ 0 h 343"/>
                <a:gd name="T2" fmla="*/ 0 w 126"/>
                <a:gd name="T3" fmla="*/ 343 h 343"/>
                <a:gd name="T4" fmla="*/ 126 w 126"/>
                <a:gd name="T5" fmla="*/ 158 h 343"/>
                <a:gd name="T6" fmla="*/ 0 w 126"/>
                <a:gd name="T7" fmla="*/ 0 h 343"/>
              </a:gdLst>
              <a:ahLst/>
              <a:cxnLst>
                <a:cxn ang="0">
                  <a:pos x="T0" y="T1"/>
                </a:cxn>
                <a:cxn ang="0">
                  <a:pos x="T2" y="T3"/>
                </a:cxn>
                <a:cxn ang="0">
                  <a:pos x="T4" y="T5"/>
                </a:cxn>
                <a:cxn ang="0">
                  <a:pos x="T6" y="T7"/>
                </a:cxn>
              </a:cxnLst>
              <a:rect l="0" t="0" r="r" b="b"/>
              <a:pathLst>
                <a:path w="126" h="343">
                  <a:moveTo>
                    <a:pt x="0" y="0"/>
                  </a:moveTo>
                  <a:lnTo>
                    <a:pt x="0" y="343"/>
                  </a:lnTo>
                  <a:lnTo>
                    <a:pt x="126" y="158"/>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2746" y="1751"/>
              <a:ext cx="212" cy="7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2940" y="1700"/>
              <a:ext cx="65" cy="180"/>
            </a:xfrm>
            <a:custGeom>
              <a:avLst/>
              <a:gdLst>
                <a:gd name="T0" fmla="*/ 0 w 126"/>
                <a:gd name="T1" fmla="*/ 0 h 343"/>
                <a:gd name="T2" fmla="*/ 0 w 126"/>
                <a:gd name="T3" fmla="*/ 343 h 343"/>
                <a:gd name="T4" fmla="*/ 126 w 126"/>
                <a:gd name="T5" fmla="*/ 158 h 343"/>
                <a:gd name="T6" fmla="*/ 0 w 126"/>
                <a:gd name="T7" fmla="*/ 0 h 343"/>
              </a:gdLst>
              <a:ahLst/>
              <a:cxnLst>
                <a:cxn ang="0">
                  <a:pos x="T0" y="T1"/>
                </a:cxn>
                <a:cxn ang="0">
                  <a:pos x="T2" y="T3"/>
                </a:cxn>
                <a:cxn ang="0">
                  <a:pos x="T4" y="T5"/>
                </a:cxn>
                <a:cxn ang="0">
                  <a:pos x="T6" y="T7"/>
                </a:cxn>
              </a:cxnLst>
              <a:rect l="0" t="0" r="r" b="b"/>
              <a:pathLst>
                <a:path w="126" h="343">
                  <a:moveTo>
                    <a:pt x="0" y="0"/>
                  </a:moveTo>
                  <a:lnTo>
                    <a:pt x="0" y="343"/>
                  </a:lnTo>
                  <a:lnTo>
                    <a:pt x="126" y="158"/>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4058" y="1720"/>
              <a:ext cx="206" cy="68"/>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4247" y="1672"/>
              <a:ext cx="63" cy="172"/>
            </a:xfrm>
            <a:custGeom>
              <a:avLst/>
              <a:gdLst>
                <a:gd name="T0" fmla="*/ 0 w 122"/>
                <a:gd name="T1" fmla="*/ 0 h 327"/>
                <a:gd name="T2" fmla="*/ 0 w 122"/>
                <a:gd name="T3" fmla="*/ 327 h 327"/>
                <a:gd name="T4" fmla="*/ 122 w 122"/>
                <a:gd name="T5" fmla="*/ 150 h 327"/>
                <a:gd name="T6" fmla="*/ 0 w 122"/>
                <a:gd name="T7" fmla="*/ 0 h 327"/>
              </a:gdLst>
              <a:ahLst/>
              <a:cxnLst>
                <a:cxn ang="0">
                  <a:pos x="T0" y="T1"/>
                </a:cxn>
                <a:cxn ang="0">
                  <a:pos x="T2" y="T3"/>
                </a:cxn>
                <a:cxn ang="0">
                  <a:pos x="T4" y="T5"/>
                </a:cxn>
                <a:cxn ang="0">
                  <a:pos x="T6" y="T7"/>
                </a:cxn>
              </a:cxnLst>
              <a:rect l="0" t="0" r="r" b="b"/>
              <a:pathLst>
                <a:path w="122" h="327">
                  <a:moveTo>
                    <a:pt x="0" y="0"/>
                  </a:moveTo>
                  <a:lnTo>
                    <a:pt x="0" y="327"/>
                  </a:lnTo>
                  <a:lnTo>
                    <a:pt x="122" y="150"/>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p:cNvSpPr>
            <p:nvPr/>
          </p:nvSpPr>
          <p:spPr bwMode="auto">
            <a:xfrm>
              <a:off x="2326" y="1084"/>
              <a:ext cx="53" cy="61"/>
            </a:xfrm>
            <a:custGeom>
              <a:avLst/>
              <a:gdLst>
                <a:gd name="T0" fmla="*/ 102 w 102"/>
                <a:gd name="T1" fmla="*/ 58 h 116"/>
                <a:gd name="T2" fmla="*/ 51 w 102"/>
                <a:gd name="T3" fmla="*/ 116 h 116"/>
                <a:gd name="T4" fmla="*/ 0 w 102"/>
                <a:gd name="T5" fmla="*/ 58 h 116"/>
                <a:gd name="T6" fmla="*/ 51 w 102"/>
                <a:gd name="T7" fmla="*/ 0 h 116"/>
                <a:gd name="T8" fmla="*/ 102 w 102"/>
                <a:gd name="T9" fmla="*/ 56 h 116"/>
              </a:gdLst>
              <a:ahLst/>
              <a:cxnLst>
                <a:cxn ang="0">
                  <a:pos x="T0" y="T1"/>
                </a:cxn>
                <a:cxn ang="0">
                  <a:pos x="T2" y="T3"/>
                </a:cxn>
                <a:cxn ang="0">
                  <a:pos x="T4" y="T5"/>
                </a:cxn>
                <a:cxn ang="0">
                  <a:pos x="T6" y="T7"/>
                </a:cxn>
                <a:cxn ang="0">
                  <a:pos x="T8" y="T9"/>
                </a:cxn>
              </a:cxnLst>
              <a:rect l="0" t="0" r="r" b="b"/>
              <a:pathLst>
                <a:path w="102" h="116">
                  <a:moveTo>
                    <a:pt x="102" y="58"/>
                  </a:moveTo>
                  <a:cubicBezTo>
                    <a:pt x="102" y="90"/>
                    <a:pt x="79" y="116"/>
                    <a:pt x="51" y="116"/>
                  </a:cubicBezTo>
                  <a:cubicBezTo>
                    <a:pt x="23" y="116"/>
                    <a:pt x="0" y="90"/>
                    <a:pt x="0" y="58"/>
                  </a:cubicBezTo>
                  <a:cubicBezTo>
                    <a:pt x="0" y="26"/>
                    <a:pt x="23" y="0"/>
                    <a:pt x="51" y="0"/>
                  </a:cubicBezTo>
                  <a:cubicBezTo>
                    <a:pt x="79" y="0"/>
                    <a:pt x="101" y="24"/>
                    <a:pt x="102" y="56"/>
                  </a:cubicBezTo>
                </a:path>
              </a:pathLst>
            </a:custGeom>
            <a:solidFill>
              <a:srgbClr val="000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2433" y="1192"/>
              <a:ext cx="53" cy="62"/>
            </a:xfrm>
            <a:custGeom>
              <a:avLst/>
              <a:gdLst>
                <a:gd name="T0" fmla="*/ 103 w 103"/>
                <a:gd name="T1" fmla="*/ 58 h 117"/>
                <a:gd name="T2" fmla="*/ 51 w 103"/>
                <a:gd name="T3" fmla="*/ 117 h 117"/>
                <a:gd name="T4" fmla="*/ 0 w 103"/>
                <a:gd name="T5" fmla="*/ 58 h 117"/>
                <a:gd name="T6" fmla="*/ 51 w 103"/>
                <a:gd name="T7" fmla="*/ 0 h 117"/>
                <a:gd name="T8" fmla="*/ 103 w 103"/>
                <a:gd name="T9" fmla="*/ 56 h 117"/>
              </a:gdLst>
              <a:ahLst/>
              <a:cxnLst>
                <a:cxn ang="0">
                  <a:pos x="T0" y="T1"/>
                </a:cxn>
                <a:cxn ang="0">
                  <a:pos x="T2" y="T3"/>
                </a:cxn>
                <a:cxn ang="0">
                  <a:pos x="T4" y="T5"/>
                </a:cxn>
                <a:cxn ang="0">
                  <a:pos x="T6" y="T7"/>
                </a:cxn>
                <a:cxn ang="0">
                  <a:pos x="T8" y="T9"/>
                </a:cxn>
              </a:cxnLst>
              <a:rect l="0" t="0" r="r" b="b"/>
              <a:pathLst>
                <a:path w="103" h="117">
                  <a:moveTo>
                    <a:pt x="103" y="58"/>
                  </a:moveTo>
                  <a:cubicBezTo>
                    <a:pt x="103" y="91"/>
                    <a:pt x="80" y="117"/>
                    <a:pt x="51" y="117"/>
                  </a:cubicBezTo>
                  <a:cubicBezTo>
                    <a:pt x="23" y="117"/>
                    <a:pt x="0" y="91"/>
                    <a:pt x="0" y="58"/>
                  </a:cubicBezTo>
                  <a:cubicBezTo>
                    <a:pt x="0" y="26"/>
                    <a:pt x="23" y="0"/>
                    <a:pt x="51" y="0"/>
                  </a:cubicBezTo>
                  <a:cubicBezTo>
                    <a:pt x="79" y="0"/>
                    <a:pt x="102" y="25"/>
                    <a:pt x="103" y="56"/>
                  </a:cubicBezTo>
                </a:path>
              </a:pathLst>
            </a:custGeom>
            <a:solidFill>
              <a:srgbClr val="000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p:nvSpPr>
          <p:spPr bwMode="auto">
            <a:xfrm>
              <a:off x="3143" y="1078"/>
              <a:ext cx="53" cy="61"/>
            </a:xfrm>
            <a:custGeom>
              <a:avLst/>
              <a:gdLst>
                <a:gd name="T0" fmla="*/ 102 w 102"/>
                <a:gd name="T1" fmla="*/ 58 h 117"/>
                <a:gd name="T2" fmla="*/ 51 w 102"/>
                <a:gd name="T3" fmla="*/ 117 h 117"/>
                <a:gd name="T4" fmla="*/ 0 w 102"/>
                <a:gd name="T5" fmla="*/ 58 h 117"/>
                <a:gd name="T6" fmla="*/ 51 w 102"/>
                <a:gd name="T7" fmla="*/ 0 h 117"/>
                <a:gd name="T8" fmla="*/ 102 w 102"/>
                <a:gd name="T9" fmla="*/ 56 h 117"/>
              </a:gdLst>
              <a:ahLst/>
              <a:cxnLst>
                <a:cxn ang="0">
                  <a:pos x="T0" y="T1"/>
                </a:cxn>
                <a:cxn ang="0">
                  <a:pos x="T2" y="T3"/>
                </a:cxn>
                <a:cxn ang="0">
                  <a:pos x="T4" y="T5"/>
                </a:cxn>
                <a:cxn ang="0">
                  <a:pos x="T6" y="T7"/>
                </a:cxn>
                <a:cxn ang="0">
                  <a:pos x="T8" y="T9"/>
                </a:cxn>
              </a:cxnLst>
              <a:rect l="0" t="0" r="r" b="b"/>
              <a:pathLst>
                <a:path w="102" h="117">
                  <a:moveTo>
                    <a:pt x="102" y="58"/>
                  </a:moveTo>
                  <a:cubicBezTo>
                    <a:pt x="102" y="91"/>
                    <a:pt x="79" y="117"/>
                    <a:pt x="51" y="117"/>
                  </a:cubicBezTo>
                  <a:cubicBezTo>
                    <a:pt x="23" y="117"/>
                    <a:pt x="0" y="91"/>
                    <a:pt x="0" y="58"/>
                  </a:cubicBezTo>
                  <a:cubicBezTo>
                    <a:pt x="0" y="26"/>
                    <a:pt x="23" y="0"/>
                    <a:pt x="51" y="0"/>
                  </a:cubicBezTo>
                  <a:cubicBezTo>
                    <a:pt x="78" y="0"/>
                    <a:pt x="101" y="25"/>
                    <a:pt x="102" y="56"/>
                  </a:cubicBezTo>
                </a:path>
              </a:pathLst>
            </a:custGeom>
            <a:solidFill>
              <a:srgbClr val="000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3250" y="1192"/>
              <a:ext cx="53" cy="62"/>
            </a:xfrm>
            <a:custGeom>
              <a:avLst/>
              <a:gdLst>
                <a:gd name="T0" fmla="*/ 102 w 102"/>
                <a:gd name="T1" fmla="*/ 58 h 117"/>
                <a:gd name="T2" fmla="*/ 51 w 102"/>
                <a:gd name="T3" fmla="*/ 117 h 117"/>
                <a:gd name="T4" fmla="*/ 0 w 102"/>
                <a:gd name="T5" fmla="*/ 58 h 117"/>
                <a:gd name="T6" fmla="*/ 51 w 102"/>
                <a:gd name="T7" fmla="*/ 0 h 117"/>
                <a:gd name="T8" fmla="*/ 102 w 102"/>
                <a:gd name="T9" fmla="*/ 56 h 117"/>
              </a:gdLst>
              <a:ahLst/>
              <a:cxnLst>
                <a:cxn ang="0">
                  <a:pos x="T0" y="T1"/>
                </a:cxn>
                <a:cxn ang="0">
                  <a:pos x="T2" y="T3"/>
                </a:cxn>
                <a:cxn ang="0">
                  <a:pos x="T4" y="T5"/>
                </a:cxn>
                <a:cxn ang="0">
                  <a:pos x="T6" y="T7"/>
                </a:cxn>
                <a:cxn ang="0">
                  <a:pos x="T8" y="T9"/>
                </a:cxn>
              </a:cxnLst>
              <a:rect l="0" t="0" r="r" b="b"/>
              <a:pathLst>
                <a:path w="102" h="117">
                  <a:moveTo>
                    <a:pt x="102" y="58"/>
                  </a:moveTo>
                  <a:cubicBezTo>
                    <a:pt x="102" y="91"/>
                    <a:pt x="79" y="117"/>
                    <a:pt x="51" y="117"/>
                  </a:cubicBezTo>
                  <a:cubicBezTo>
                    <a:pt x="23" y="117"/>
                    <a:pt x="0" y="91"/>
                    <a:pt x="0" y="58"/>
                  </a:cubicBezTo>
                  <a:cubicBezTo>
                    <a:pt x="0" y="26"/>
                    <a:pt x="23" y="0"/>
                    <a:pt x="51" y="0"/>
                  </a:cubicBezTo>
                  <a:cubicBezTo>
                    <a:pt x="79" y="0"/>
                    <a:pt x="101" y="25"/>
                    <a:pt x="102" y="56"/>
                  </a:cubicBezTo>
                </a:path>
              </a:pathLst>
            </a:custGeom>
            <a:solidFill>
              <a:srgbClr val="000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4425" y="1078"/>
              <a:ext cx="53" cy="61"/>
            </a:xfrm>
            <a:custGeom>
              <a:avLst/>
              <a:gdLst>
                <a:gd name="T0" fmla="*/ 102 w 102"/>
                <a:gd name="T1" fmla="*/ 58 h 117"/>
                <a:gd name="T2" fmla="*/ 51 w 102"/>
                <a:gd name="T3" fmla="*/ 117 h 117"/>
                <a:gd name="T4" fmla="*/ 0 w 102"/>
                <a:gd name="T5" fmla="*/ 58 h 117"/>
                <a:gd name="T6" fmla="*/ 51 w 102"/>
                <a:gd name="T7" fmla="*/ 0 h 117"/>
                <a:gd name="T8" fmla="*/ 102 w 102"/>
                <a:gd name="T9" fmla="*/ 56 h 117"/>
              </a:gdLst>
              <a:ahLst/>
              <a:cxnLst>
                <a:cxn ang="0">
                  <a:pos x="T0" y="T1"/>
                </a:cxn>
                <a:cxn ang="0">
                  <a:pos x="T2" y="T3"/>
                </a:cxn>
                <a:cxn ang="0">
                  <a:pos x="T4" y="T5"/>
                </a:cxn>
                <a:cxn ang="0">
                  <a:pos x="T6" y="T7"/>
                </a:cxn>
                <a:cxn ang="0">
                  <a:pos x="T8" y="T9"/>
                </a:cxn>
              </a:cxnLst>
              <a:rect l="0" t="0" r="r" b="b"/>
              <a:pathLst>
                <a:path w="102" h="117">
                  <a:moveTo>
                    <a:pt x="102" y="58"/>
                  </a:moveTo>
                  <a:cubicBezTo>
                    <a:pt x="102" y="91"/>
                    <a:pt x="79" y="117"/>
                    <a:pt x="51" y="117"/>
                  </a:cubicBezTo>
                  <a:cubicBezTo>
                    <a:pt x="23" y="117"/>
                    <a:pt x="0" y="91"/>
                    <a:pt x="0" y="58"/>
                  </a:cubicBezTo>
                  <a:cubicBezTo>
                    <a:pt x="0" y="26"/>
                    <a:pt x="23" y="0"/>
                    <a:pt x="51" y="0"/>
                  </a:cubicBezTo>
                  <a:cubicBezTo>
                    <a:pt x="79" y="0"/>
                    <a:pt x="101" y="25"/>
                    <a:pt x="102" y="56"/>
                  </a:cubicBezTo>
                </a:path>
              </a:pathLst>
            </a:custGeom>
            <a:solidFill>
              <a:srgbClr val="000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4535" y="1192"/>
              <a:ext cx="54" cy="62"/>
            </a:xfrm>
            <a:custGeom>
              <a:avLst/>
              <a:gdLst>
                <a:gd name="T0" fmla="*/ 103 w 103"/>
                <a:gd name="T1" fmla="*/ 58 h 117"/>
                <a:gd name="T2" fmla="*/ 52 w 103"/>
                <a:gd name="T3" fmla="*/ 117 h 117"/>
                <a:gd name="T4" fmla="*/ 0 w 103"/>
                <a:gd name="T5" fmla="*/ 58 h 117"/>
                <a:gd name="T6" fmla="*/ 52 w 103"/>
                <a:gd name="T7" fmla="*/ 0 h 117"/>
                <a:gd name="T8" fmla="*/ 103 w 103"/>
                <a:gd name="T9" fmla="*/ 56 h 117"/>
              </a:gdLst>
              <a:ahLst/>
              <a:cxnLst>
                <a:cxn ang="0">
                  <a:pos x="T0" y="T1"/>
                </a:cxn>
                <a:cxn ang="0">
                  <a:pos x="T2" y="T3"/>
                </a:cxn>
                <a:cxn ang="0">
                  <a:pos x="T4" y="T5"/>
                </a:cxn>
                <a:cxn ang="0">
                  <a:pos x="T6" y="T7"/>
                </a:cxn>
                <a:cxn ang="0">
                  <a:pos x="T8" y="T9"/>
                </a:cxn>
              </a:cxnLst>
              <a:rect l="0" t="0" r="r" b="b"/>
              <a:pathLst>
                <a:path w="103" h="117">
                  <a:moveTo>
                    <a:pt x="103" y="58"/>
                  </a:moveTo>
                  <a:cubicBezTo>
                    <a:pt x="103" y="91"/>
                    <a:pt x="80" y="117"/>
                    <a:pt x="52" y="117"/>
                  </a:cubicBezTo>
                  <a:cubicBezTo>
                    <a:pt x="23" y="117"/>
                    <a:pt x="0" y="91"/>
                    <a:pt x="0" y="58"/>
                  </a:cubicBezTo>
                  <a:cubicBezTo>
                    <a:pt x="0" y="26"/>
                    <a:pt x="23" y="0"/>
                    <a:pt x="52" y="0"/>
                  </a:cubicBezTo>
                  <a:cubicBezTo>
                    <a:pt x="79" y="0"/>
                    <a:pt x="102" y="25"/>
                    <a:pt x="103" y="56"/>
                  </a:cubicBezTo>
                </a:path>
              </a:pathLst>
            </a:custGeom>
            <a:solidFill>
              <a:srgbClr val="00008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I/O </a:t>
            </a:r>
            <a:r>
              <a:rPr lang="fr-FR" dirty="0" err="1">
                <a:solidFill>
                  <a:schemeClr val="tx1"/>
                </a:solidFill>
              </a:rPr>
              <a:t>Devices</a:t>
            </a:r>
            <a:endParaRPr lang="fr-FR" dirty="0">
              <a:solidFill>
                <a:schemeClr val="tx1"/>
              </a:solidFill>
            </a:endParaRPr>
          </a:p>
        </p:txBody>
      </p:sp>
      <p:grpSp>
        <p:nvGrpSpPr>
          <p:cNvPr id="7" name="Group 4"/>
          <p:cNvGrpSpPr>
            <a:grpSpLocks noChangeAspect="1"/>
          </p:cNvGrpSpPr>
          <p:nvPr/>
        </p:nvGrpSpPr>
        <p:grpSpPr bwMode="auto">
          <a:xfrm>
            <a:off x="1676400" y="1828800"/>
            <a:ext cx="5791200" cy="4281488"/>
            <a:chOff x="1344" y="1180"/>
            <a:chExt cx="3648" cy="2697"/>
          </a:xfrm>
        </p:grpSpPr>
        <p:sp>
          <p:nvSpPr>
            <p:cNvPr id="8" name="AutoShape 3"/>
            <p:cNvSpPr>
              <a:spLocks noChangeAspect="1" noChangeArrowheads="1" noTextEdit="1"/>
            </p:cNvSpPr>
            <p:nvPr/>
          </p:nvSpPr>
          <p:spPr bwMode="auto">
            <a:xfrm>
              <a:off x="1344" y="1180"/>
              <a:ext cx="3648" cy="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3538" y="1336"/>
              <a:ext cx="1342" cy="392"/>
            </a:xfrm>
            <a:prstGeom prst="rect">
              <a:avLst/>
            </a:prstGeom>
            <a:solidFill>
              <a:srgbClr val="A2D0D9"/>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266" y="2024"/>
              <a:ext cx="1430" cy="554"/>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1473" y="1321"/>
              <a:ext cx="1229" cy="467"/>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331" y="2164"/>
              <a:ext cx="131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rgbClr val="000000"/>
                  </a:solidFill>
                  <a:effectLst/>
                  <a:latin typeface="Sans"/>
                </a:rPr>
                <a:t>Computer</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9"/>
            <p:cNvSpPr>
              <a:spLocks noChangeArrowheads="1"/>
            </p:cNvSpPr>
            <p:nvPr/>
          </p:nvSpPr>
          <p:spPr bwMode="auto">
            <a:xfrm>
              <a:off x="1580" y="1421"/>
              <a:ext cx="110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0"/>
            <p:cNvSpPr>
              <a:spLocks noChangeArrowheads="1"/>
            </p:cNvSpPr>
            <p:nvPr/>
          </p:nvSpPr>
          <p:spPr bwMode="auto">
            <a:xfrm>
              <a:off x="3579" y="1414"/>
              <a:ext cx="126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rgbClr val="000000"/>
                  </a:solidFill>
                  <a:effectLst/>
                  <a:latin typeface="Sans"/>
                </a:rPr>
                <a:t>Hard disk</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1"/>
            <p:cNvSpPr>
              <a:spLocks/>
            </p:cNvSpPr>
            <p:nvPr/>
          </p:nvSpPr>
          <p:spPr bwMode="auto">
            <a:xfrm>
              <a:off x="2701" y="1696"/>
              <a:ext cx="209" cy="322"/>
            </a:xfrm>
            <a:custGeom>
              <a:avLst/>
              <a:gdLst>
                <a:gd name="T0" fmla="*/ 0 w 373"/>
                <a:gd name="T1" fmla="*/ 0 h 575"/>
                <a:gd name="T2" fmla="*/ 373 w 373"/>
                <a:gd name="T3" fmla="*/ 0 h 575"/>
                <a:gd name="T4" fmla="*/ 373 w 373"/>
                <a:gd name="T5" fmla="*/ 575 h 575"/>
              </a:gdLst>
              <a:ahLst/>
              <a:cxnLst>
                <a:cxn ang="0">
                  <a:pos x="T0" y="T1"/>
                </a:cxn>
                <a:cxn ang="0">
                  <a:pos x="T2" y="T3"/>
                </a:cxn>
                <a:cxn ang="0">
                  <a:pos x="T4" y="T5"/>
                </a:cxn>
              </a:cxnLst>
              <a:rect l="0" t="0" r="r" b="b"/>
              <a:pathLst>
                <a:path w="373" h="575">
                  <a:moveTo>
                    <a:pt x="0" y="0"/>
                  </a:moveTo>
                  <a:lnTo>
                    <a:pt x="373" y="0"/>
                  </a:lnTo>
                  <a:lnTo>
                    <a:pt x="373" y="575"/>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701" y="1664"/>
              <a:ext cx="111" cy="64"/>
            </a:xfrm>
            <a:custGeom>
              <a:avLst/>
              <a:gdLst>
                <a:gd name="T0" fmla="*/ 79 w 111"/>
                <a:gd name="T1" fmla="*/ 32 h 64"/>
                <a:gd name="T2" fmla="*/ 111 w 111"/>
                <a:gd name="T3" fmla="*/ 0 h 64"/>
                <a:gd name="T4" fmla="*/ 0 w 111"/>
                <a:gd name="T5" fmla="*/ 32 h 64"/>
                <a:gd name="T6" fmla="*/ 111 w 111"/>
                <a:gd name="T7" fmla="*/ 64 h 64"/>
                <a:gd name="T8" fmla="*/ 79 w 111"/>
                <a:gd name="T9" fmla="*/ 32 h 64"/>
              </a:gdLst>
              <a:ahLst/>
              <a:cxnLst>
                <a:cxn ang="0">
                  <a:pos x="T0" y="T1"/>
                </a:cxn>
                <a:cxn ang="0">
                  <a:pos x="T2" y="T3"/>
                </a:cxn>
                <a:cxn ang="0">
                  <a:pos x="T4" y="T5"/>
                </a:cxn>
                <a:cxn ang="0">
                  <a:pos x="T6" y="T7"/>
                </a:cxn>
                <a:cxn ang="0">
                  <a:pos x="T8" y="T9"/>
                </a:cxn>
              </a:cxnLst>
              <a:rect l="0" t="0" r="r" b="b"/>
              <a:pathLst>
                <a:path w="111" h="64">
                  <a:moveTo>
                    <a:pt x="79" y="32"/>
                  </a:moveTo>
                  <a:lnTo>
                    <a:pt x="111" y="0"/>
                  </a:lnTo>
                  <a:lnTo>
                    <a:pt x="0" y="32"/>
                  </a:lnTo>
                  <a:lnTo>
                    <a:pt x="111" y="64"/>
                  </a:lnTo>
                  <a:lnTo>
                    <a:pt x="79" y="32"/>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879" y="1907"/>
              <a:ext cx="63" cy="111"/>
            </a:xfrm>
            <a:custGeom>
              <a:avLst/>
              <a:gdLst>
                <a:gd name="T0" fmla="*/ 31 w 63"/>
                <a:gd name="T1" fmla="*/ 32 h 111"/>
                <a:gd name="T2" fmla="*/ 0 w 63"/>
                <a:gd name="T3" fmla="*/ 0 h 111"/>
                <a:gd name="T4" fmla="*/ 31 w 63"/>
                <a:gd name="T5" fmla="*/ 111 h 111"/>
                <a:gd name="T6" fmla="*/ 63 w 63"/>
                <a:gd name="T7" fmla="*/ 0 h 111"/>
                <a:gd name="T8" fmla="*/ 31 w 63"/>
                <a:gd name="T9" fmla="*/ 32 h 111"/>
              </a:gdLst>
              <a:ahLst/>
              <a:cxnLst>
                <a:cxn ang="0">
                  <a:pos x="T0" y="T1"/>
                </a:cxn>
                <a:cxn ang="0">
                  <a:pos x="T2" y="T3"/>
                </a:cxn>
                <a:cxn ang="0">
                  <a:pos x="T4" y="T5"/>
                </a:cxn>
                <a:cxn ang="0">
                  <a:pos x="T6" y="T7"/>
                </a:cxn>
                <a:cxn ang="0">
                  <a:pos x="T8" y="T9"/>
                </a:cxn>
              </a:cxnLst>
              <a:rect l="0" t="0" r="r" b="b"/>
              <a:pathLst>
                <a:path w="63" h="111">
                  <a:moveTo>
                    <a:pt x="31" y="32"/>
                  </a:moveTo>
                  <a:lnTo>
                    <a:pt x="0" y="0"/>
                  </a:lnTo>
                  <a:lnTo>
                    <a:pt x="31" y="111"/>
                  </a:lnTo>
                  <a:lnTo>
                    <a:pt x="63" y="0"/>
                  </a:lnTo>
                  <a:lnTo>
                    <a:pt x="31" y="32"/>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a:off x="2695" y="1464"/>
              <a:ext cx="826"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2695" y="1433"/>
              <a:ext cx="112" cy="63"/>
            </a:xfrm>
            <a:custGeom>
              <a:avLst/>
              <a:gdLst>
                <a:gd name="T0" fmla="*/ 80 w 112"/>
                <a:gd name="T1" fmla="*/ 31 h 63"/>
                <a:gd name="T2" fmla="*/ 112 w 112"/>
                <a:gd name="T3" fmla="*/ 0 h 63"/>
                <a:gd name="T4" fmla="*/ 0 w 112"/>
                <a:gd name="T5" fmla="*/ 31 h 63"/>
                <a:gd name="T6" fmla="*/ 112 w 112"/>
                <a:gd name="T7" fmla="*/ 63 h 63"/>
                <a:gd name="T8" fmla="*/ 80 w 112"/>
                <a:gd name="T9" fmla="*/ 31 h 63"/>
              </a:gdLst>
              <a:ahLst/>
              <a:cxnLst>
                <a:cxn ang="0">
                  <a:pos x="T0" y="T1"/>
                </a:cxn>
                <a:cxn ang="0">
                  <a:pos x="T2" y="T3"/>
                </a:cxn>
                <a:cxn ang="0">
                  <a:pos x="T4" y="T5"/>
                </a:cxn>
                <a:cxn ang="0">
                  <a:pos x="T6" y="T7"/>
                </a:cxn>
                <a:cxn ang="0">
                  <a:pos x="T8" y="T9"/>
                </a:cxn>
              </a:cxnLst>
              <a:rect l="0" t="0" r="r" b="b"/>
              <a:pathLst>
                <a:path w="112" h="63">
                  <a:moveTo>
                    <a:pt x="80" y="31"/>
                  </a:moveTo>
                  <a:lnTo>
                    <a:pt x="112" y="0"/>
                  </a:lnTo>
                  <a:lnTo>
                    <a:pt x="0" y="31"/>
                  </a:lnTo>
                  <a:lnTo>
                    <a:pt x="112" y="63"/>
                  </a:lnTo>
                  <a:lnTo>
                    <a:pt x="80"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410" y="1433"/>
              <a:ext cx="111" cy="63"/>
            </a:xfrm>
            <a:custGeom>
              <a:avLst/>
              <a:gdLst>
                <a:gd name="T0" fmla="*/ 32 w 111"/>
                <a:gd name="T1" fmla="*/ 31 h 63"/>
                <a:gd name="T2" fmla="*/ 0 w 111"/>
                <a:gd name="T3" fmla="*/ 63 h 63"/>
                <a:gd name="T4" fmla="*/ 111 w 111"/>
                <a:gd name="T5" fmla="*/ 31 h 63"/>
                <a:gd name="T6" fmla="*/ 0 w 111"/>
                <a:gd name="T7" fmla="*/ 0 h 63"/>
                <a:gd name="T8" fmla="*/ 32 w 111"/>
                <a:gd name="T9" fmla="*/ 31 h 63"/>
              </a:gdLst>
              <a:ahLst/>
              <a:cxnLst>
                <a:cxn ang="0">
                  <a:pos x="T0" y="T1"/>
                </a:cxn>
                <a:cxn ang="0">
                  <a:pos x="T2" y="T3"/>
                </a:cxn>
                <a:cxn ang="0">
                  <a:pos x="T4" y="T5"/>
                </a:cxn>
                <a:cxn ang="0">
                  <a:pos x="T6" y="T7"/>
                </a:cxn>
                <a:cxn ang="0">
                  <a:pos x="T8" y="T9"/>
                </a:cxn>
              </a:cxnLst>
              <a:rect l="0" t="0" r="r" b="b"/>
              <a:pathLst>
                <a:path w="111" h="63">
                  <a:moveTo>
                    <a:pt x="32" y="31"/>
                  </a:moveTo>
                  <a:lnTo>
                    <a:pt x="0" y="63"/>
                  </a:lnTo>
                  <a:lnTo>
                    <a:pt x="111" y="31"/>
                  </a:lnTo>
                  <a:lnTo>
                    <a:pt x="0" y="0"/>
                  </a:lnTo>
                  <a:lnTo>
                    <a:pt x="32"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1395" y="1210"/>
              <a:ext cx="3574" cy="1431"/>
            </a:xfrm>
            <a:prstGeom prst="rect">
              <a:avLst/>
            </a:prstGeom>
            <a:noFill/>
            <a:ln w="8" cap="flat">
              <a:solidFill>
                <a:srgbClr val="291E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1423" y="2920"/>
              <a:ext cx="1363" cy="362"/>
            </a:xfrm>
            <a:custGeom>
              <a:avLst/>
              <a:gdLst>
                <a:gd name="T0" fmla="*/ 323 w 2429"/>
                <a:gd name="T1" fmla="*/ 0 h 645"/>
                <a:gd name="T2" fmla="*/ 2107 w 2429"/>
                <a:gd name="T3" fmla="*/ 0 h 645"/>
                <a:gd name="T4" fmla="*/ 2429 w 2429"/>
                <a:gd name="T5" fmla="*/ 322 h 645"/>
                <a:gd name="T6" fmla="*/ 2107 w 2429"/>
                <a:gd name="T7" fmla="*/ 645 h 645"/>
                <a:gd name="T8" fmla="*/ 323 w 2429"/>
                <a:gd name="T9" fmla="*/ 645 h 645"/>
                <a:gd name="T10" fmla="*/ 0 w 2429"/>
                <a:gd name="T11" fmla="*/ 322 h 645"/>
                <a:gd name="T12" fmla="*/ 323 w 242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2429" h="645">
                  <a:moveTo>
                    <a:pt x="323" y="0"/>
                  </a:moveTo>
                  <a:lnTo>
                    <a:pt x="2107" y="0"/>
                  </a:lnTo>
                  <a:cubicBezTo>
                    <a:pt x="2285" y="0"/>
                    <a:pt x="2429" y="143"/>
                    <a:pt x="2429" y="322"/>
                  </a:cubicBezTo>
                  <a:cubicBezTo>
                    <a:pt x="2429" y="501"/>
                    <a:pt x="2285" y="645"/>
                    <a:pt x="2107" y="645"/>
                  </a:cubicBezTo>
                  <a:lnTo>
                    <a:pt x="323" y="645"/>
                  </a:lnTo>
                  <a:cubicBezTo>
                    <a:pt x="144" y="645"/>
                    <a:pt x="0" y="501"/>
                    <a:pt x="0" y="322"/>
                  </a:cubicBezTo>
                  <a:cubicBezTo>
                    <a:pt x="0" y="143"/>
                    <a:pt x="144" y="0"/>
                    <a:pt x="323" y="0"/>
                  </a:cubicBezTo>
                  <a:close/>
                </a:path>
              </a:pathLst>
            </a:custGeom>
            <a:solidFill>
              <a:srgbClr val="F6FFD5"/>
            </a:solidFill>
            <a:ln w="8"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1486" y="2971"/>
              <a:ext cx="128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rgbClr val="000000"/>
                  </a:solidFill>
                  <a:effectLst/>
                  <a:latin typeface="Sans"/>
                </a:rPr>
                <a:t>Keyboard</a:t>
              </a:r>
              <a:endParaRPr kumimoji="0" lang="en-US" sz="1800" b="0" i="0" u="none" strike="noStrike" cap="none" normalizeH="0" baseline="0" smtClean="0">
                <a:ln>
                  <a:noFill/>
                </a:ln>
                <a:solidFill>
                  <a:schemeClr val="tx1"/>
                </a:solidFill>
                <a:effectLst/>
                <a:latin typeface="Arial" pitchFamily="34" charset="0"/>
              </a:endParaRPr>
            </a:p>
          </p:txBody>
        </p:sp>
        <p:sp>
          <p:nvSpPr>
            <p:cNvPr id="24" name="Freeform 20"/>
            <p:cNvSpPr>
              <a:spLocks/>
            </p:cNvSpPr>
            <p:nvPr/>
          </p:nvSpPr>
          <p:spPr bwMode="auto">
            <a:xfrm>
              <a:off x="1730" y="3449"/>
              <a:ext cx="1004" cy="362"/>
            </a:xfrm>
            <a:custGeom>
              <a:avLst/>
              <a:gdLst>
                <a:gd name="T0" fmla="*/ 323 w 1789"/>
                <a:gd name="T1" fmla="*/ 0 h 645"/>
                <a:gd name="T2" fmla="*/ 1467 w 1789"/>
                <a:gd name="T3" fmla="*/ 0 h 645"/>
                <a:gd name="T4" fmla="*/ 1789 w 1789"/>
                <a:gd name="T5" fmla="*/ 323 h 645"/>
                <a:gd name="T6" fmla="*/ 1467 w 1789"/>
                <a:gd name="T7" fmla="*/ 645 h 645"/>
                <a:gd name="T8" fmla="*/ 323 w 1789"/>
                <a:gd name="T9" fmla="*/ 645 h 645"/>
                <a:gd name="T10" fmla="*/ 0 w 1789"/>
                <a:gd name="T11" fmla="*/ 323 h 645"/>
                <a:gd name="T12" fmla="*/ 323 w 178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1789" h="645">
                  <a:moveTo>
                    <a:pt x="323" y="0"/>
                  </a:moveTo>
                  <a:lnTo>
                    <a:pt x="1467" y="0"/>
                  </a:lnTo>
                  <a:cubicBezTo>
                    <a:pt x="1645" y="0"/>
                    <a:pt x="1789" y="144"/>
                    <a:pt x="1789" y="323"/>
                  </a:cubicBezTo>
                  <a:cubicBezTo>
                    <a:pt x="1789" y="501"/>
                    <a:pt x="1645" y="645"/>
                    <a:pt x="1467" y="645"/>
                  </a:cubicBezTo>
                  <a:lnTo>
                    <a:pt x="323" y="645"/>
                  </a:lnTo>
                  <a:cubicBezTo>
                    <a:pt x="144" y="645"/>
                    <a:pt x="0" y="501"/>
                    <a:pt x="0" y="323"/>
                  </a:cubicBezTo>
                  <a:cubicBezTo>
                    <a:pt x="0" y="144"/>
                    <a:pt x="144" y="0"/>
                    <a:pt x="323" y="0"/>
                  </a:cubicBezTo>
                  <a:close/>
                </a:path>
              </a:pathLst>
            </a:custGeom>
            <a:solidFill>
              <a:srgbClr val="F6FFD5"/>
            </a:solidFill>
            <a:ln w="7"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1793" y="3501"/>
              <a:ext cx="93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rgbClr val="000000"/>
                  </a:solidFill>
                  <a:effectLst/>
                  <a:latin typeface="Sans"/>
                </a:rPr>
                <a:t>Mouse</a:t>
              </a:r>
              <a:endParaRPr kumimoji="0" lang="en-US" sz="1800" b="0" i="0" u="none" strike="noStrike" cap="none" normalizeH="0" baseline="0" smtClean="0">
                <a:ln>
                  <a:noFill/>
                </a:ln>
                <a:solidFill>
                  <a:schemeClr val="tx1"/>
                </a:solidFill>
                <a:effectLst/>
                <a:latin typeface="Arial" pitchFamily="34" charset="0"/>
              </a:endParaRPr>
            </a:p>
          </p:txBody>
        </p:sp>
        <p:sp>
          <p:nvSpPr>
            <p:cNvPr id="26" name="Freeform 22"/>
            <p:cNvSpPr>
              <a:spLocks/>
            </p:cNvSpPr>
            <p:nvPr/>
          </p:nvSpPr>
          <p:spPr bwMode="auto">
            <a:xfrm>
              <a:off x="3473" y="2942"/>
              <a:ext cx="1363" cy="362"/>
            </a:xfrm>
            <a:custGeom>
              <a:avLst/>
              <a:gdLst>
                <a:gd name="T0" fmla="*/ 322 w 2429"/>
                <a:gd name="T1" fmla="*/ 0 h 646"/>
                <a:gd name="T2" fmla="*/ 2106 w 2429"/>
                <a:gd name="T3" fmla="*/ 0 h 646"/>
                <a:gd name="T4" fmla="*/ 2429 w 2429"/>
                <a:gd name="T5" fmla="*/ 323 h 646"/>
                <a:gd name="T6" fmla="*/ 2106 w 2429"/>
                <a:gd name="T7" fmla="*/ 646 h 646"/>
                <a:gd name="T8" fmla="*/ 322 w 2429"/>
                <a:gd name="T9" fmla="*/ 646 h 646"/>
                <a:gd name="T10" fmla="*/ 0 w 2429"/>
                <a:gd name="T11" fmla="*/ 323 h 646"/>
                <a:gd name="T12" fmla="*/ 322 w 2429"/>
                <a:gd name="T13" fmla="*/ 0 h 646"/>
              </a:gdLst>
              <a:ahLst/>
              <a:cxnLst>
                <a:cxn ang="0">
                  <a:pos x="T0" y="T1"/>
                </a:cxn>
                <a:cxn ang="0">
                  <a:pos x="T2" y="T3"/>
                </a:cxn>
                <a:cxn ang="0">
                  <a:pos x="T4" y="T5"/>
                </a:cxn>
                <a:cxn ang="0">
                  <a:pos x="T6" y="T7"/>
                </a:cxn>
                <a:cxn ang="0">
                  <a:pos x="T8" y="T9"/>
                </a:cxn>
                <a:cxn ang="0">
                  <a:pos x="T10" y="T11"/>
                </a:cxn>
                <a:cxn ang="0">
                  <a:pos x="T12" y="T13"/>
                </a:cxn>
              </a:cxnLst>
              <a:rect l="0" t="0" r="r" b="b"/>
              <a:pathLst>
                <a:path w="2429" h="646">
                  <a:moveTo>
                    <a:pt x="322" y="0"/>
                  </a:moveTo>
                  <a:lnTo>
                    <a:pt x="2106" y="0"/>
                  </a:lnTo>
                  <a:cubicBezTo>
                    <a:pt x="2285" y="0"/>
                    <a:pt x="2429" y="144"/>
                    <a:pt x="2429" y="323"/>
                  </a:cubicBezTo>
                  <a:cubicBezTo>
                    <a:pt x="2429" y="502"/>
                    <a:pt x="2285" y="646"/>
                    <a:pt x="2106" y="646"/>
                  </a:cubicBezTo>
                  <a:lnTo>
                    <a:pt x="322" y="646"/>
                  </a:lnTo>
                  <a:cubicBezTo>
                    <a:pt x="144" y="646"/>
                    <a:pt x="0" y="502"/>
                    <a:pt x="0" y="323"/>
                  </a:cubicBezTo>
                  <a:cubicBezTo>
                    <a:pt x="0" y="144"/>
                    <a:pt x="144" y="0"/>
                    <a:pt x="322" y="0"/>
                  </a:cubicBezTo>
                  <a:close/>
                </a:path>
              </a:pathLst>
            </a:custGeom>
            <a:solidFill>
              <a:srgbClr val="F6FFD5"/>
            </a:solidFill>
            <a:ln w="8"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3536" y="2993"/>
              <a:ext cx="102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rgbClr val="000000"/>
                  </a:solidFill>
                  <a:effectLst/>
                  <a:latin typeface="Sans"/>
                </a:rPr>
                <a:t>Monitor</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4"/>
            <p:cNvSpPr>
              <a:spLocks/>
            </p:cNvSpPr>
            <p:nvPr/>
          </p:nvSpPr>
          <p:spPr bwMode="auto">
            <a:xfrm>
              <a:off x="3495" y="3471"/>
              <a:ext cx="1004" cy="362"/>
            </a:xfrm>
            <a:custGeom>
              <a:avLst/>
              <a:gdLst>
                <a:gd name="T0" fmla="*/ 323 w 1789"/>
                <a:gd name="T1" fmla="*/ 0 h 645"/>
                <a:gd name="T2" fmla="*/ 1466 w 1789"/>
                <a:gd name="T3" fmla="*/ 0 h 645"/>
                <a:gd name="T4" fmla="*/ 1789 w 1789"/>
                <a:gd name="T5" fmla="*/ 322 h 645"/>
                <a:gd name="T6" fmla="*/ 1466 w 1789"/>
                <a:gd name="T7" fmla="*/ 645 h 645"/>
                <a:gd name="T8" fmla="*/ 323 w 1789"/>
                <a:gd name="T9" fmla="*/ 645 h 645"/>
                <a:gd name="T10" fmla="*/ 0 w 1789"/>
                <a:gd name="T11" fmla="*/ 322 h 645"/>
                <a:gd name="T12" fmla="*/ 323 w 178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1789" h="645">
                  <a:moveTo>
                    <a:pt x="323" y="0"/>
                  </a:moveTo>
                  <a:lnTo>
                    <a:pt x="1466" y="0"/>
                  </a:lnTo>
                  <a:cubicBezTo>
                    <a:pt x="1645" y="0"/>
                    <a:pt x="1789" y="144"/>
                    <a:pt x="1789" y="322"/>
                  </a:cubicBezTo>
                  <a:cubicBezTo>
                    <a:pt x="1789" y="501"/>
                    <a:pt x="1645" y="645"/>
                    <a:pt x="1466" y="645"/>
                  </a:cubicBezTo>
                  <a:lnTo>
                    <a:pt x="323" y="645"/>
                  </a:lnTo>
                  <a:cubicBezTo>
                    <a:pt x="144" y="645"/>
                    <a:pt x="0" y="501"/>
                    <a:pt x="0" y="322"/>
                  </a:cubicBezTo>
                  <a:cubicBezTo>
                    <a:pt x="0" y="144"/>
                    <a:pt x="144" y="0"/>
                    <a:pt x="323" y="0"/>
                  </a:cubicBezTo>
                  <a:close/>
                </a:path>
              </a:pathLst>
            </a:custGeom>
            <a:solidFill>
              <a:srgbClr val="F6FFD5"/>
            </a:solidFill>
            <a:ln w="7"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3558" y="3522"/>
              <a:ext cx="921"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rgbClr val="000000"/>
                  </a:solidFill>
                  <a:effectLst/>
                  <a:latin typeface="Sans"/>
                </a:rPr>
                <a:t>Printer</a:t>
              </a:r>
              <a:endParaRPr kumimoji="0" lang="en-US" sz="1800" b="0" i="0" u="none" strike="noStrike" cap="none" normalizeH="0" baseline="0" smtClean="0">
                <a:ln>
                  <a:noFill/>
                </a:ln>
                <a:solidFill>
                  <a:schemeClr val="tx1"/>
                </a:solidFill>
                <a:effectLst/>
                <a:latin typeface="Arial" pitchFamily="34" charset="0"/>
              </a:endParaRPr>
            </a:p>
          </p:txBody>
        </p:sp>
        <p:sp>
          <p:nvSpPr>
            <p:cNvPr id="30" name="Line 26"/>
            <p:cNvSpPr>
              <a:spLocks noChangeShapeType="1"/>
            </p:cNvSpPr>
            <p:nvPr/>
          </p:nvSpPr>
          <p:spPr bwMode="auto">
            <a:xfrm>
              <a:off x="2956" y="2643"/>
              <a:ext cx="0" cy="469"/>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918" y="2643"/>
              <a:ext cx="75" cy="133"/>
            </a:xfrm>
            <a:custGeom>
              <a:avLst/>
              <a:gdLst>
                <a:gd name="T0" fmla="*/ 38 w 75"/>
                <a:gd name="T1" fmla="*/ 95 h 133"/>
                <a:gd name="T2" fmla="*/ 75 w 75"/>
                <a:gd name="T3" fmla="*/ 133 h 133"/>
                <a:gd name="T4" fmla="*/ 38 w 75"/>
                <a:gd name="T5" fmla="*/ 0 h 133"/>
                <a:gd name="T6" fmla="*/ 0 w 75"/>
                <a:gd name="T7" fmla="*/ 133 h 133"/>
                <a:gd name="T8" fmla="*/ 38 w 75"/>
                <a:gd name="T9" fmla="*/ 95 h 133"/>
              </a:gdLst>
              <a:ahLst/>
              <a:cxnLst>
                <a:cxn ang="0">
                  <a:pos x="T0" y="T1"/>
                </a:cxn>
                <a:cxn ang="0">
                  <a:pos x="T2" y="T3"/>
                </a:cxn>
                <a:cxn ang="0">
                  <a:pos x="T4" y="T5"/>
                </a:cxn>
                <a:cxn ang="0">
                  <a:pos x="T6" y="T7"/>
                </a:cxn>
                <a:cxn ang="0">
                  <a:pos x="T8" y="T9"/>
                </a:cxn>
              </a:cxnLst>
              <a:rect l="0" t="0" r="r" b="b"/>
              <a:pathLst>
                <a:path w="75" h="133">
                  <a:moveTo>
                    <a:pt x="38" y="95"/>
                  </a:moveTo>
                  <a:lnTo>
                    <a:pt x="75" y="133"/>
                  </a:lnTo>
                  <a:lnTo>
                    <a:pt x="38" y="0"/>
                  </a:lnTo>
                  <a:lnTo>
                    <a:pt x="0" y="133"/>
                  </a:lnTo>
                  <a:lnTo>
                    <a:pt x="38" y="95"/>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718" y="3107"/>
              <a:ext cx="238" cy="548"/>
            </a:xfrm>
            <a:custGeom>
              <a:avLst/>
              <a:gdLst>
                <a:gd name="T0" fmla="*/ 121 w 424"/>
                <a:gd name="T1" fmla="*/ 0 h 978"/>
                <a:gd name="T2" fmla="*/ 424 w 424"/>
                <a:gd name="T3" fmla="*/ 0 h 978"/>
                <a:gd name="T4" fmla="*/ 424 w 424"/>
                <a:gd name="T5" fmla="*/ 978 h 978"/>
                <a:gd name="T6" fmla="*/ 0 w 424"/>
                <a:gd name="T7" fmla="*/ 978 h 978"/>
              </a:gdLst>
              <a:ahLst/>
              <a:cxnLst>
                <a:cxn ang="0">
                  <a:pos x="T0" y="T1"/>
                </a:cxn>
                <a:cxn ang="0">
                  <a:pos x="T2" y="T3"/>
                </a:cxn>
                <a:cxn ang="0">
                  <a:pos x="T4" y="T5"/>
                </a:cxn>
                <a:cxn ang="0">
                  <a:pos x="T6" y="T7"/>
                </a:cxn>
              </a:cxnLst>
              <a:rect l="0" t="0" r="r" b="b"/>
              <a:pathLst>
                <a:path w="424" h="978">
                  <a:moveTo>
                    <a:pt x="121" y="0"/>
                  </a:moveTo>
                  <a:lnTo>
                    <a:pt x="424" y="0"/>
                  </a:lnTo>
                  <a:lnTo>
                    <a:pt x="424" y="978"/>
                  </a:lnTo>
                  <a:lnTo>
                    <a:pt x="0" y="978"/>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3278" y="2607"/>
              <a:ext cx="198" cy="1040"/>
            </a:xfrm>
            <a:custGeom>
              <a:avLst/>
              <a:gdLst>
                <a:gd name="T0" fmla="*/ 0 w 353"/>
                <a:gd name="T1" fmla="*/ 0 h 1855"/>
                <a:gd name="T2" fmla="*/ 0 w 353"/>
                <a:gd name="T3" fmla="*/ 1855 h 1855"/>
                <a:gd name="T4" fmla="*/ 353 w 353"/>
                <a:gd name="T5" fmla="*/ 1855 h 1855"/>
              </a:gdLst>
              <a:ahLst/>
              <a:cxnLst>
                <a:cxn ang="0">
                  <a:pos x="T0" y="T1"/>
                </a:cxn>
                <a:cxn ang="0">
                  <a:pos x="T2" y="T3"/>
                </a:cxn>
                <a:cxn ang="0">
                  <a:pos x="T4" y="T5"/>
                </a:cxn>
              </a:cxnLst>
              <a:rect l="0" t="0" r="r" b="b"/>
              <a:pathLst>
                <a:path w="353" h="1855">
                  <a:moveTo>
                    <a:pt x="0" y="0"/>
                  </a:moveTo>
                  <a:lnTo>
                    <a:pt x="0" y="1855"/>
                  </a:lnTo>
                  <a:lnTo>
                    <a:pt x="353" y="1855"/>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365" y="3615"/>
              <a:ext cx="111" cy="64"/>
            </a:xfrm>
            <a:custGeom>
              <a:avLst/>
              <a:gdLst>
                <a:gd name="T0" fmla="*/ 32 w 111"/>
                <a:gd name="T1" fmla="*/ 32 h 64"/>
                <a:gd name="T2" fmla="*/ 0 w 111"/>
                <a:gd name="T3" fmla="*/ 64 h 64"/>
                <a:gd name="T4" fmla="*/ 111 w 111"/>
                <a:gd name="T5" fmla="*/ 32 h 64"/>
                <a:gd name="T6" fmla="*/ 0 w 111"/>
                <a:gd name="T7" fmla="*/ 0 h 64"/>
                <a:gd name="T8" fmla="*/ 32 w 111"/>
                <a:gd name="T9" fmla="*/ 32 h 64"/>
              </a:gdLst>
              <a:ahLst/>
              <a:cxnLst>
                <a:cxn ang="0">
                  <a:pos x="T0" y="T1"/>
                </a:cxn>
                <a:cxn ang="0">
                  <a:pos x="T2" y="T3"/>
                </a:cxn>
                <a:cxn ang="0">
                  <a:pos x="T4" y="T5"/>
                </a:cxn>
                <a:cxn ang="0">
                  <a:pos x="T6" y="T7"/>
                </a:cxn>
                <a:cxn ang="0">
                  <a:pos x="T8" y="T9"/>
                </a:cxn>
              </a:cxnLst>
              <a:rect l="0" t="0" r="r" b="b"/>
              <a:pathLst>
                <a:path w="111" h="64">
                  <a:moveTo>
                    <a:pt x="32" y="32"/>
                  </a:moveTo>
                  <a:lnTo>
                    <a:pt x="0" y="64"/>
                  </a:lnTo>
                  <a:lnTo>
                    <a:pt x="111" y="32"/>
                  </a:lnTo>
                  <a:lnTo>
                    <a:pt x="0" y="0"/>
                  </a:lnTo>
                  <a:lnTo>
                    <a:pt x="32" y="32"/>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a:off x="3272" y="3115"/>
              <a:ext cx="193"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3354" y="3084"/>
              <a:ext cx="111" cy="63"/>
            </a:xfrm>
            <a:custGeom>
              <a:avLst/>
              <a:gdLst>
                <a:gd name="T0" fmla="*/ 32 w 111"/>
                <a:gd name="T1" fmla="*/ 31 h 63"/>
                <a:gd name="T2" fmla="*/ 0 w 111"/>
                <a:gd name="T3" fmla="*/ 63 h 63"/>
                <a:gd name="T4" fmla="*/ 111 w 111"/>
                <a:gd name="T5" fmla="*/ 31 h 63"/>
                <a:gd name="T6" fmla="*/ 0 w 111"/>
                <a:gd name="T7" fmla="*/ 0 h 63"/>
                <a:gd name="T8" fmla="*/ 32 w 111"/>
                <a:gd name="T9" fmla="*/ 31 h 63"/>
              </a:gdLst>
              <a:ahLst/>
              <a:cxnLst>
                <a:cxn ang="0">
                  <a:pos x="T0" y="T1"/>
                </a:cxn>
                <a:cxn ang="0">
                  <a:pos x="T2" y="T3"/>
                </a:cxn>
                <a:cxn ang="0">
                  <a:pos x="T4" y="T5"/>
                </a:cxn>
                <a:cxn ang="0">
                  <a:pos x="T6" y="T7"/>
                </a:cxn>
                <a:cxn ang="0">
                  <a:pos x="T8" y="T9"/>
                </a:cxn>
              </a:cxnLst>
              <a:rect l="0" t="0" r="r" b="b"/>
              <a:pathLst>
                <a:path w="111" h="63">
                  <a:moveTo>
                    <a:pt x="32" y="31"/>
                  </a:moveTo>
                  <a:lnTo>
                    <a:pt x="0" y="63"/>
                  </a:lnTo>
                  <a:lnTo>
                    <a:pt x="111" y="31"/>
                  </a:lnTo>
                  <a:lnTo>
                    <a:pt x="0" y="0"/>
                  </a:lnTo>
                  <a:lnTo>
                    <a:pt x="32"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Transaction </a:t>
            </a:r>
            <a:r>
              <a:rPr lang="fr-FR" dirty="0" err="1">
                <a:solidFill>
                  <a:schemeClr val="tx1"/>
                </a:solidFill>
              </a:rPr>
              <a:t>Oriented</a:t>
            </a:r>
            <a:r>
              <a:rPr lang="fr-FR" dirty="0">
                <a:solidFill>
                  <a:schemeClr val="tx1"/>
                </a:solidFill>
              </a:rPr>
              <a:t> Bus</a:t>
            </a:r>
          </a:p>
        </p:txBody>
      </p:sp>
      <p:sp>
        <p:nvSpPr>
          <p:cNvPr id="3" name="Text Placeholder 2"/>
          <p:cNvSpPr txBox="1">
            <a:spLocks noGrp="1"/>
          </p:cNvSpPr>
          <p:nvPr>
            <p:ph type="body" idx="4294967295"/>
          </p:nvPr>
        </p:nvSpPr>
        <p:spPr>
          <a:xfrm>
            <a:off x="914400" y="1654175"/>
            <a:ext cx="7620000" cy="42132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0000FF"/>
                </a:solidFill>
                <a:latin typeface="Calibri" panose="020F0502020204030204" pitchFamily="34" charset="0"/>
              </a:rPr>
              <a:t>request</a:t>
            </a:r>
            <a:r>
              <a:rPr lang="en-US" dirty="0">
                <a:latin typeface="Calibri" panose="020F0502020204030204" pitchFamily="34" charset="0"/>
              </a:rPr>
              <a:t> from the </a:t>
            </a:r>
            <a:r>
              <a:rPr lang="en-US" dirty="0">
                <a:solidFill>
                  <a:srgbClr val="00AE00"/>
                </a:solidFill>
                <a:latin typeface="Calibri" panose="020F0502020204030204" pitchFamily="34" charset="0"/>
              </a:rPr>
              <a:t>sender</a:t>
            </a:r>
            <a:r>
              <a:rPr lang="en-US" dirty="0">
                <a:latin typeface="Calibri" panose="020F0502020204030204" pitchFamily="34" charset="0"/>
              </a:rPr>
              <a:t> to the </a:t>
            </a:r>
            <a:r>
              <a:rPr lang="en-US" dirty="0">
                <a:solidFill>
                  <a:srgbClr val="FF0000"/>
                </a:solidFill>
                <a:latin typeface="Calibri" panose="020F0502020204030204" pitchFamily="34" charset="0"/>
              </a:rPr>
              <a:t>receiver</a:t>
            </a:r>
            <a:r>
              <a:rPr lang="en-US" dirty="0">
                <a:latin typeface="Calibri" panose="020F0502020204030204" pitchFamily="34" charset="0"/>
              </a:rPr>
              <a:t> has a given </a:t>
            </a:r>
            <a:r>
              <a:rPr lang="en-US" dirty="0">
                <a:solidFill>
                  <a:srgbClr val="2300DC"/>
                </a:solidFill>
                <a:latin typeface="Calibri" panose="020F0502020204030204" pitchFamily="34" charset="0"/>
              </a:rPr>
              <a:t>semantics</a:t>
            </a:r>
            <a:r>
              <a:rPr lang="en-US" dirty="0">
                <a:latin typeface="Calibri" panose="020F0502020204030204" pitchFamily="34" charset="0"/>
              </a:rPr>
              <a:t>. It consists of an </a:t>
            </a:r>
            <a:r>
              <a:rPr lang="en-US" dirty="0">
                <a:solidFill>
                  <a:srgbClr val="00AE00"/>
                </a:solidFill>
                <a:latin typeface="Calibri" panose="020F0502020204030204" pitchFamily="34" charset="0"/>
              </a:rPr>
              <a:t>atomic sequence</a:t>
            </a:r>
            <a:r>
              <a:rPr lang="en-US" dirty="0">
                <a:latin typeface="Calibri" panose="020F0502020204030204" pitchFamily="34" charset="0"/>
              </a:rPr>
              <a:t> of </a:t>
            </a:r>
            <a:r>
              <a:rPr lang="en-US" dirty="0">
                <a:solidFill>
                  <a:srgbClr val="FF0000"/>
                </a:solidFill>
                <a:latin typeface="Calibri" panose="020F0502020204030204" pitchFamily="34" charset="0"/>
              </a:rPr>
              <a:t>messages</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This is called a </a:t>
            </a:r>
            <a:r>
              <a:rPr lang="en-US" dirty="0">
                <a:solidFill>
                  <a:srgbClr val="0000FF"/>
                </a:solidFill>
                <a:latin typeface="Calibri" panose="020F0502020204030204" pitchFamily="34" charset="0"/>
              </a:rPr>
              <a:t>transaction</a:t>
            </a:r>
            <a:r>
              <a:rPr lang="en-US" dirty="0">
                <a:latin typeface="Calibri" panose="020F0502020204030204" pitchFamily="34" charset="0"/>
              </a:rPr>
              <a:t>.</a:t>
            </a:r>
          </a:p>
          <a:p>
            <a:pPr lvl="0">
              <a:buSzPct val="100000"/>
              <a:buFont typeface="Symbol" panose="05050102010706020507" pitchFamily="18" charset="2"/>
              <a:buChar char="*"/>
            </a:pPr>
            <a:r>
              <a:rPr lang="en-US" dirty="0">
                <a:solidFill>
                  <a:srgbClr val="00AE00"/>
                </a:solidFill>
                <a:latin typeface="Calibri" panose="020F0502020204030204" pitchFamily="34" charset="0"/>
              </a:rPr>
              <a:t>Bus</a:t>
            </a:r>
            <a:r>
              <a:rPr lang="en-US" dirty="0">
                <a:latin typeface="Calibri" panose="020F0502020204030204" pitchFamily="34" charset="0"/>
              </a:rPr>
              <a:t> that allows both sides to </a:t>
            </a:r>
            <a:r>
              <a:rPr lang="en-US" dirty="0">
                <a:solidFill>
                  <a:srgbClr val="0000FF"/>
                </a:solidFill>
                <a:latin typeface="Calibri" panose="020F0502020204030204" pitchFamily="34" charset="0"/>
              </a:rPr>
              <a:t>communicate</a:t>
            </a:r>
            <a:r>
              <a:rPr lang="en-US" dirty="0">
                <a:latin typeface="Calibri" panose="020F0502020204030204" pitchFamily="34" charset="0"/>
              </a:rPr>
              <a:t> at the same </a:t>
            </a:r>
            <a:r>
              <a:rPr lang="en-US" dirty="0">
                <a:solidFill>
                  <a:srgbClr val="FF0000"/>
                </a:solidFill>
                <a:latin typeface="Calibri" panose="020F0502020204030204" pitchFamily="34" charset="0"/>
              </a:rPr>
              <a:t>time</a:t>
            </a:r>
            <a:r>
              <a:rPr lang="en-US" dirty="0">
                <a:latin typeface="Calibri" panose="020F0502020204030204" pitchFamily="34" charset="0"/>
              </a:rPr>
              <a:t> → </a:t>
            </a:r>
            <a:r>
              <a:rPr lang="en-US" dirty="0">
                <a:solidFill>
                  <a:srgbClr val="00AE00"/>
                </a:solidFill>
                <a:latin typeface="Calibri" panose="020F0502020204030204" pitchFamily="34" charset="0"/>
              </a:rPr>
              <a:t>full duplex</a:t>
            </a:r>
          </a:p>
          <a:p>
            <a:pPr lvl="0">
              <a:buSzPct val="100000"/>
              <a:buFont typeface="Symbol" panose="05050102010706020507" pitchFamily="18" charset="2"/>
              <a:buChar char="*"/>
            </a:pPr>
            <a:r>
              <a:rPr lang="en-US" dirty="0">
                <a:latin typeface="Calibri" panose="020F0502020204030204" pitchFamily="34" charset="0"/>
              </a:rPr>
              <a:t>Only one side at a time → </a:t>
            </a:r>
            <a:r>
              <a:rPr lang="en-US" dirty="0">
                <a:solidFill>
                  <a:srgbClr val="B84700"/>
                </a:solidFill>
                <a:latin typeface="Calibri" panose="020F0502020204030204" pitchFamily="34" charset="0"/>
              </a:rPr>
              <a:t>half duplex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cxnSp>
        <p:nvCxnSpPr>
          <p:cNvPr id="341" name="Straight Connector 340"/>
          <p:cNvCxnSpPr/>
          <p:nvPr/>
        </p:nvCxnSpPr>
        <p:spPr>
          <a:xfrm>
            <a:off x="2806627" y="3699884"/>
            <a:ext cx="5544541" cy="5286"/>
          </a:xfrm>
          <a:prstGeom prst="line">
            <a:avLst/>
          </a:prstGeom>
          <a:ln w="6350"/>
        </p:spPr>
        <p:style>
          <a:lnRef idx="1">
            <a:schemeClr val="dk1"/>
          </a:lnRef>
          <a:fillRef idx="0">
            <a:schemeClr val="dk1"/>
          </a:fillRef>
          <a:effectRef idx="0">
            <a:schemeClr val="dk1"/>
          </a:effectRef>
          <a:fontRef idx="minor">
            <a:schemeClr val="tx1"/>
          </a:fontRef>
        </p:style>
      </p:cxnSp>
      <p:cxnSp>
        <p:nvCxnSpPr>
          <p:cNvPr id="332" name="Straight Connector 331"/>
          <p:cNvCxnSpPr/>
          <p:nvPr/>
        </p:nvCxnSpPr>
        <p:spPr>
          <a:xfrm>
            <a:off x="4877740" y="4353705"/>
            <a:ext cx="2823305" cy="12159"/>
          </a:xfrm>
          <a:prstGeom prst="line">
            <a:avLst/>
          </a:prstGeom>
          <a:ln w="6350"/>
        </p:spPr>
        <p:style>
          <a:lnRef idx="2">
            <a:schemeClr val="dk1"/>
          </a:lnRef>
          <a:fillRef idx="0">
            <a:schemeClr val="dk1"/>
          </a:fillRef>
          <a:effectRef idx="1">
            <a:schemeClr val="dk1"/>
          </a:effectRef>
          <a:fontRef idx="minor">
            <a:schemeClr val="tx1"/>
          </a:fontRef>
        </p:style>
      </p:cxnSp>
      <p:sp>
        <p:nvSpPr>
          <p:cNvPr id="2" name="Title 1"/>
          <p:cNvSpPr txBox="1">
            <a:spLocks noGrp="1"/>
          </p:cNvSpPr>
          <p:nvPr>
            <p:ph type="title"/>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DRAM Read Transaction</a:t>
            </a:r>
          </a:p>
        </p:txBody>
      </p:sp>
      <p:sp>
        <p:nvSpPr>
          <p:cNvPr id="8" name="AutoShape 19"/>
          <p:cNvSpPr>
            <a:spLocks noChangeAspect="1" noChangeArrowheads="1" noTextEdit="1"/>
          </p:cNvSpPr>
          <p:nvPr/>
        </p:nvSpPr>
        <p:spPr bwMode="auto">
          <a:xfrm>
            <a:off x="1535113" y="1524000"/>
            <a:ext cx="68770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9" name="Freeform 21"/>
          <p:cNvSpPr>
            <a:spLocks/>
          </p:cNvSpPr>
          <p:nvPr/>
        </p:nvSpPr>
        <p:spPr bwMode="auto">
          <a:xfrm>
            <a:off x="1603376" y="1638300"/>
            <a:ext cx="1058863" cy="438150"/>
          </a:xfrm>
          <a:custGeom>
            <a:avLst/>
            <a:gdLst>
              <a:gd name="T0" fmla="*/ 9 w 46"/>
              <a:gd name="T1" fmla="*/ 0 h 19"/>
              <a:gd name="T2" fmla="*/ 38 w 46"/>
              <a:gd name="T3" fmla="*/ 0 h 19"/>
              <a:gd name="T4" fmla="*/ 46 w 46"/>
              <a:gd name="T5" fmla="*/ 8 h 19"/>
              <a:gd name="T6" fmla="*/ 46 w 46"/>
              <a:gd name="T7" fmla="*/ 10 h 19"/>
              <a:gd name="T8" fmla="*/ 38 w 46"/>
              <a:gd name="T9" fmla="*/ 19 h 19"/>
              <a:gd name="T10" fmla="*/ 9 w 46"/>
              <a:gd name="T11" fmla="*/ 19 h 19"/>
              <a:gd name="T12" fmla="*/ 0 w 46"/>
              <a:gd name="T13" fmla="*/ 10 h 19"/>
              <a:gd name="T14" fmla="*/ 0 w 46"/>
              <a:gd name="T15" fmla="*/ 8 h 19"/>
              <a:gd name="T16" fmla="*/ 9 w 4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9" y="0"/>
                </a:moveTo>
                <a:lnTo>
                  <a:pt x="38" y="0"/>
                </a:lnTo>
                <a:cubicBezTo>
                  <a:pt x="43" y="0"/>
                  <a:pt x="46" y="3"/>
                  <a:pt x="46" y="8"/>
                </a:cubicBezTo>
                <a:lnTo>
                  <a:pt x="46" y="10"/>
                </a:lnTo>
                <a:cubicBezTo>
                  <a:pt x="46" y="15"/>
                  <a:pt x="43" y="19"/>
                  <a:pt x="38" y="19"/>
                </a:cubicBezTo>
                <a:lnTo>
                  <a:pt x="9" y="19"/>
                </a:lnTo>
                <a:cubicBezTo>
                  <a:pt x="4" y="19"/>
                  <a:pt x="0" y="15"/>
                  <a:pt x="0" y="10"/>
                </a:cubicBezTo>
                <a:lnTo>
                  <a:pt x="0" y="8"/>
                </a:lnTo>
                <a:cubicBezTo>
                  <a:pt x="0" y="3"/>
                  <a:pt x="4" y="0"/>
                  <a:pt x="9"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30" name="Freeform 22"/>
          <p:cNvSpPr>
            <a:spLocks/>
          </p:cNvSpPr>
          <p:nvPr/>
        </p:nvSpPr>
        <p:spPr bwMode="auto">
          <a:xfrm>
            <a:off x="2776539" y="1592263"/>
            <a:ext cx="230188" cy="410960"/>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1" name="Freeform 23"/>
          <p:cNvSpPr>
            <a:spLocks/>
          </p:cNvSpPr>
          <p:nvPr/>
        </p:nvSpPr>
        <p:spPr bwMode="auto">
          <a:xfrm>
            <a:off x="3006726" y="1570038"/>
            <a:ext cx="230188" cy="436563"/>
          </a:xfrm>
          <a:custGeom>
            <a:avLst/>
            <a:gdLst>
              <a:gd name="T0" fmla="*/ 0 w 10"/>
              <a:gd name="T1" fmla="*/ 19 h 19"/>
              <a:gd name="T2" fmla="*/ 10 w 10"/>
              <a:gd name="T3" fmla="*/ 19 h 19"/>
              <a:gd name="T4" fmla="*/ 10 w 10"/>
              <a:gd name="T5" fmla="*/ 0 h 19"/>
            </a:gdLst>
            <a:ahLst/>
            <a:cxnLst>
              <a:cxn ang="0">
                <a:pos x="T0" y="T1"/>
              </a:cxn>
              <a:cxn ang="0">
                <a:pos x="T2" y="T3"/>
              </a:cxn>
              <a:cxn ang="0">
                <a:pos x="T4" y="T5"/>
              </a:cxn>
            </a:cxnLst>
            <a:rect l="0" t="0" r="r" b="b"/>
            <a:pathLst>
              <a:path w="10" h="19">
                <a:moveTo>
                  <a:pt x="0" y="19"/>
                </a:moveTo>
                <a:lnTo>
                  <a:pt x="10" y="19"/>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2" name="Freeform 24"/>
          <p:cNvSpPr>
            <a:spLocks/>
          </p:cNvSpPr>
          <p:nvPr/>
        </p:nvSpPr>
        <p:spPr bwMode="auto">
          <a:xfrm>
            <a:off x="3236914" y="1570038"/>
            <a:ext cx="230188" cy="436563"/>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3" name="Freeform 25"/>
          <p:cNvSpPr>
            <a:spLocks/>
          </p:cNvSpPr>
          <p:nvPr/>
        </p:nvSpPr>
        <p:spPr bwMode="auto">
          <a:xfrm>
            <a:off x="3467101" y="1569808"/>
            <a:ext cx="230188" cy="436792"/>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4" name="Freeform 26"/>
          <p:cNvSpPr>
            <a:spLocks/>
          </p:cNvSpPr>
          <p:nvPr/>
        </p:nvSpPr>
        <p:spPr bwMode="auto">
          <a:xfrm>
            <a:off x="3697289" y="1570038"/>
            <a:ext cx="228600" cy="436563"/>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5" name="Freeform 27"/>
          <p:cNvSpPr>
            <a:spLocks/>
          </p:cNvSpPr>
          <p:nvPr/>
        </p:nvSpPr>
        <p:spPr bwMode="auto">
          <a:xfrm>
            <a:off x="3927162" y="1570038"/>
            <a:ext cx="206689" cy="436563"/>
          </a:xfrm>
          <a:custGeom>
            <a:avLst/>
            <a:gdLst>
              <a:gd name="T0" fmla="*/ 0 w 10"/>
              <a:gd name="T1" fmla="*/ 19 h 19"/>
              <a:gd name="T2" fmla="*/ 10 w 10"/>
              <a:gd name="T3" fmla="*/ 19 h 19"/>
              <a:gd name="T4" fmla="*/ 10 w 10"/>
              <a:gd name="T5" fmla="*/ 0 h 19"/>
            </a:gdLst>
            <a:ahLst/>
            <a:cxnLst>
              <a:cxn ang="0">
                <a:pos x="T0" y="T1"/>
              </a:cxn>
              <a:cxn ang="0">
                <a:pos x="T2" y="T3"/>
              </a:cxn>
              <a:cxn ang="0">
                <a:pos x="T4" y="T5"/>
              </a:cxn>
            </a:cxnLst>
            <a:rect l="0" t="0" r="r" b="b"/>
            <a:pathLst>
              <a:path w="10" h="19">
                <a:moveTo>
                  <a:pt x="0" y="19"/>
                </a:moveTo>
                <a:lnTo>
                  <a:pt x="10" y="19"/>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6" name="Freeform 28"/>
          <p:cNvSpPr>
            <a:spLocks/>
          </p:cNvSpPr>
          <p:nvPr/>
        </p:nvSpPr>
        <p:spPr bwMode="auto">
          <a:xfrm>
            <a:off x="4133851" y="1570038"/>
            <a:ext cx="230188" cy="406757"/>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7" name="Freeform 29"/>
          <p:cNvSpPr>
            <a:spLocks/>
          </p:cNvSpPr>
          <p:nvPr/>
        </p:nvSpPr>
        <p:spPr bwMode="auto">
          <a:xfrm>
            <a:off x="4364039" y="1564523"/>
            <a:ext cx="228600" cy="419852"/>
          </a:xfrm>
          <a:custGeom>
            <a:avLst/>
            <a:gdLst>
              <a:gd name="T0" fmla="*/ 0 w 10"/>
              <a:gd name="T1" fmla="*/ 19 h 19"/>
              <a:gd name="T2" fmla="*/ 10 w 10"/>
              <a:gd name="T3" fmla="*/ 19 h 19"/>
              <a:gd name="T4" fmla="*/ 10 w 10"/>
              <a:gd name="T5" fmla="*/ 0 h 19"/>
            </a:gdLst>
            <a:ahLst/>
            <a:cxnLst>
              <a:cxn ang="0">
                <a:pos x="T0" y="T1"/>
              </a:cxn>
              <a:cxn ang="0">
                <a:pos x="T2" y="T3"/>
              </a:cxn>
              <a:cxn ang="0">
                <a:pos x="T4" y="T5"/>
              </a:cxn>
            </a:cxnLst>
            <a:rect l="0" t="0" r="r" b="b"/>
            <a:pathLst>
              <a:path w="10" h="19">
                <a:moveTo>
                  <a:pt x="0" y="19"/>
                </a:moveTo>
                <a:lnTo>
                  <a:pt x="10" y="19"/>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8" name="Freeform 30"/>
          <p:cNvSpPr>
            <a:spLocks/>
          </p:cNvSpPr>
          <p:nvPr/>
        </p:nvSpPr>
        <p:spPr bwMode="auto">
          <a:xfrm>
            <a:off x="4592639" y="1570038"/>
            <a:ext cx="230188" cy="436563"/>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9" name="Freeform 31"/>
          <p:cNvSpPr>
            <a:spLocks/>
          </p:cNvSpPr>
          <p:nvPr/>
        </p:nvSpPr>
        <p:spPr bwMode="auto">
          <a:xfrm>
            <a:off x="4822826" y="1569808"/>
            <a:ext cx="230188" cy="436792"/>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0" name="Freeform 32"/>
          <p:cNvSpPr>
            <a:spLocks/>
          </p:cNvSpPr>
          <p:nvPr/>
        </p:nvSpPr>
        <p:spPr bwMode="auto">
          <a:xfrm>
            <a:off x="5053014" y="1570038"/>
            <a:ext cx="207963" cy="436563"/>
          </a:xfrm>
          <a:custGeom>
            <a:avLst/>
            <a:gdLst>
              <a:gd name="T0" fmla="*/ 0 w 9"/>
              <a:gd name="T1" fmla="*/ 0 h 19"/>
              <a:gd name="T2" fmla="*/ 9 w 9"/>
              <a:gd name="T3" fmla="*/ 0 h 19"/>
              <a:gd name="T4" fmla="*/ 9 w 9"/>
              <a:gd name="T5" fmla="*/ 19 h 19"/>
            </a:gdLst>
            <a:ahLst/>
            <a:cxnLst>
              <a:cxn ang="0">
                <a:pos x="T0" y="T1"/>
              </a:cxn>
              <a:cxn ang="0">
                <a:pos x="T2" y="T3"/>
              </a:cxn>
              <a:cxn ang="0">
                <a:pos x="T4" y="T5"/>
              </a:cxn>
            </a:cxnLst>
            <a:rect l="0" t="0" r="r" b="b"/>
            <a:pathLst>
              <a:path w="9" h="19">
                <a:moveTo>
                  <a:pt x="0" y="0"/>
                </a:moveTo>
                <a:lnTo>
                  <a:pt x="9" y="0"/>
                </a:lnTo>
                <a:lnTo>
                  <a:pt x="9"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1" name="Line 33"/>
          <p:cNvSpPr>
            <a:spLocks noChangeShapeType="1"/>
          </p:cNvSpPr>
          <p:nvPr/>
        </p:nvSpPr>
        <p:spPr bwMode="auto">
          <a:xfrm>
            <a:off x="2984501" y="2052638"/>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2" name="Line 34"/>
          <p:cNvSpPr>
            <a:spLocks noChangeShapeType="1"/>
          </p:cNvSpPr>
          <p:nvPr/>
        </p:nvSpPr>
        <p:spPr bwMode="auto">
          <a:xfrm>
            <a:off x="2984501" y="22590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3" name="Line 35"/>
          <p:cNvSpPr>
            <a:spLocks noChangeShapeType="1"/>
          </p:cNvSpPr>
          <p:nvPr/>
        </p:nvSpPr>
        <p:spPr bwMode="auto">
          <a:xfrm>
            <a:off x="2984501" y="24431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4" name="Line 36"/>
          <p:cNvSpPr>
            <a:spLocks noChangeShapeType="1"/>
          </p:cNvSpPr>
          <p:nvPr/>
        </p:nvSpPr>
        <p:spPr bwMode="auto">
          <a:xfrm>
            <a:off x="2984501" y="262731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5" name="Line 37"/>
          <p:cNvSpPr>
            <a:spLocks noChangeShapeType="1"/>
          </p:cNvSpPr>
          <p:nvPr/>
        </p:nvSpPr>
        <p:spPr bwMode="auto">
          <a:xfrm>
            <a:off x="2984501" y="2835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6" name="Line 38"/>
          <p:cNvSpPr>
            <a:spLocks noChangeShapeType="1"/>
          </p:cNvSpPr>
          <p:nvPr/>
        </p:nvSpPr>
        <p:spPr bwMode="auto">
          <a:xfrm>
            <a:off x="2984501" y="30178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7" name="Line 39"/>
          <p:cNvSpPr>
            <a:spLocks noChangeShapeType="1"/>
          </p:cNvSpPr>
          <p:nvPr/>
        </p:nvSpPr>
        <p:spPr bwMode="auto">
          <a:xfrm>
            <a:off x="2984501" y="320198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8" name="Line 40"/>
          <p:cNvSpPr>
            <a:spLocks noChangeShapeType="1"/>
          </p:cNvSpPr>
          <p:nvPr/>
        </p:nvSpPr>
        <p:spPr bwMode="auto">
          <a:xfrm>
            <a:off x="2984501" y="34099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9" name="Line 41"/>
          <p:cNvSpPr>
            <a:spLocks noChangeShapeType="1"/>
          </p:cNvSpPr>
          <p:nvPr/>
        </p:nvSpPr>
        <p:spPr bwMode="auto">
          <a:xfrm>
            <a:off x="2984501" y="35941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0" name="Line 42"/>
          <p:cNvSpPr>
            <a:spLocks noChangeShapeType="1"/>
          </p:cNvSpPr>
          <p:nvPr/>
        </p:nvSpPr>
        <p:spPr bwMode="auto">
          <a:xfrm>
            <a:off x="2984501" y="37766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1" name="Line 43"/>
          <p:cNvSpPr>
            <a:spLocks noChangeShapeType="1"/>
          </p:cNvSpPr>
          <p:nvPr/>
        </p:nvSpPr>
        <p:spPr bwMode="auto">
          <a:xfrm>
            <a:off x="2984501" y="39846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2" name="Line 44"/>
          <p:cNvSpPr>
            <a:spLocks noChangeShapeType="1"/>
          </p:cNvSpPr>
          <p:nvPr/>
        </p:nvSpPr>
        <p:spPr bwMode="auto">
          <a:xfrm>
            <a:off x="2984501" y="41687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3" name="Line 45"/>
          <p:cNvSpPr>
            <a:spLocks noChangeShapeType="1"/>
          </p:cNvSpPr>
          <p:nvPr/>
        </p:nvSpPr>
        <p:spPr bwMode="auto">
          <a:xfrm>
            <a:off x="2984501" y="4352925"/>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4" name="Line 46"/>
          <p:cNvSpPr>
            <a:spLocks noChangeShapeType="1"/>
          </p:cNvSpPr>
          <p:nvPr/>
        </p:nvSpPr>
        <p:spPr bwMode="auto">
          <a:xfrm>
            <a:off x="2984501" y="4535488"/>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5" name="Line 47"/>
          <p:cNvSpPr>
            <a:spLocks noChangeShapeType="1"/>
          </p:cNvSpPr>
          <p:nvPr/>
        </p:nvSpPr>
        <p:spPr bwMode="auto">
          <a:xfrm>
            <a:off x="2984501" y="4743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6" name="Line 48"/>
          <p:cNvSpPr>
            <a:spLocks noChangeShapeType="1"/>
          </p:cNvSpPr>
          <p:nvPr/>
        </p:nvSpPr>
        <p:spPr bwMode="auto">
          <a:xfrm>
            <a:off x="2984501" y="49276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7" name="Line 49"/>
          <p:cNvSpPr>
            <a:spLocks noChangeShapeType="1"/>
          </p:cNvSpPr>
          <p:nvPr/>
        </p:nvSpPr>
        <p:spPr bwMode="auto">
          <a:xfrm>
            <a:off x="2984501" y="5111750"/>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8" name="Line 50"/>
          <p:cNvSpPr>
            <a:spLocks noChangeShapeType="1"/>
          </p:cNvSpPr>
          <p:nvPr/>
        </p:nvSpPr>
        <p:spPr bwMode="auto">
          <a:xfrm>
            <a:off x="2984501" y="5318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59" name="Line 51"/>
          <p:cNvSpPr>
            <a:spLocks noChangeShapeType="1"/>
          </p:cNvSpPr>
          <p:nvPr/>
        </p:nvSpPr>
        <p:spPr bwMode="auto">
          <a:xfrm>
            <a:off x="2984501" y="5502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0" name="Line 52"/>
          <p:cNvSpPr>
            <a:spLocks noChangeShapeType="1"/>
          </p:cNvSpPr>
          <p:nvPr/>
        </p:nvSpPr>
        <p:spPr bwMode="auto">
          <a:xfrm>
            <a:off x="2984501" y="56864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1" name="Line 53"/>
          <p:cNvSpPr>
            <a:spLocks noChangeShapeType="1"/>
          </p:cNvSpPr>
          <p:nvPr/>
        </p:nvSpPr>
        <p:spPr bwMode="auto">
          <a:xfrm>
            <a:off x="3443289" y="20526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2" name="Line 54"/>
          <p:cNvSpPr>
            <a:spLocks noChangeShapeType="1"/>
          </p:cNvSpPr>
          <p:nvPr/>
        </p:nvSpPr>
        <p:spPr bwMode="auto">
          <a:xfrm>
            <a:off x="3443289" y="22590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3" name="Line 55"/>
          <p:cNvSpPr>
            <a:spLocks noChangeShapeType="1"/>
          </p:cNvSpPr>
          <p:nvPr/>
        </p:nvSpPr>
        <p:spPr bwMode="auto">
          <a:xfrm>
            <a:off x="3443289" y="24431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4" name="Line 56"/>
          <p:cNvSpPr>
            <a:spLocks noChangeShapeType="1"/>
          </p:cNvSpPr>
          <p:nvPr/>
        </p:nvSpPr>
        <p:spPr bwMode="auto">
          <a:xfrm>
            <a:off x="3443289" y="26273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5" name="Line 57"/>
          <p:cNvSpPr>
            <a:spLocks noChangeShapeType="1"/>
          </p:cNvSpPr>
          <p:nvPr/>
        </p:nvSpPr>
        <p:spPr bwMode="auto">
          <a:xfrm>
            <a:off x="3443289" y="281146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6" name="Line 58"/>
          <p:cNvSpPr>
            <a:spLocks noChangeShapeType="1"/>
          </p:cNvSpPr>
          <p:nvPr/>
        </p:nvSpPr>
        <p:spPr bwMode="auto">
          <a:xfrm>
            <a:off x="3443289" y="30178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7" name="Line 59"/>
          <p:cNvSpPr>
            <a:spLocks noChangeShapeType="1"/>
          </p:cNvSpPr>
          <p:nvPr/>
        </p:nvSpPr>
        <p:spPr bwMode="auto">
          <a:xfrm>
            <a:off x="3443289" y="320198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8" name="Line 60"/>
          <p:cNvSpPr>
            <a:spLocks noChangeShapeType="1"/>
          </p:cNvSpPr>
          <p:nvPr/>
        </p:nvSpPr>
        <p:spPr bwMode="auto">
          <a:xfrm>
            <a:off x="3443289" y="3386138"/>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69" name="Line 61"/>
          <p:cNvSpPr>
            <a:spLocks noChangeShapeType="1"/>
          </p:cNvSpPr>
          <p:nvPr/>
        </p:nvSpPr>
        <p:spPr bwMode="auto">
          <a:xfrm>
            <a:off x="3443289" y="35941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0" name="Line 62"/>
          <p:cNvSpPr>
            <a:spLocks noChangeShapeType="1"/>
          </p:cNvSpPr>
          <p:nvPr/>
        </p:nvSpPr>
        <p:spPr bwMode="auto">
          <a:xfrm>
            <a:off x="3443289" y="37766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1" name="Line 63"/>
          <p:cNvSpPr>
            <a:spLocks noChangeShapeType="1"/>
          </p:cNvSpPr>
          <p:nvPr/>
        </p:nvSpPr>
        <p:spPr bwMode="auto">
          <a:xfrm>
            <a:off x="3443289" y="39608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2" name="Line 64"/>
          <p:cNvSpPr>
            <a:spLocks noChangeShapeType="1"/>
          </p:cNvSpPr>
          <p:nvPr/>
        </p:nvSpPr>
        <p:spPr bwMode="auto">
          <a:xfrm>
            <a:off x="3443289" y="41687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3" name="Line 65"/>
          <p:cNvSpPr>
            <a:spLocks noChangeShapeType="1"/>
          </p:cNvSpPr>
          <p:nvPr/>
        </p:nvSpPr>
        <p:spPr bwMode="auto">
          <a:xfrm>
            <a:off x="3443289" y="4352925"/>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4" name="Line 66"/>
          <p:cNvSpPr>
            <a:spLocks noChangeShapeType="1"/>
          </p:cNvSpPr>
          <p:nvPr/>
        </p:nvSpPr>
        <p:spPr bwMode="auto">
          <a:xfrm>
            <a:off x="3443289" y="453548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5" name="Line 67"/>
          <p:cNvSpPr>
            <a:spLocks noChangeShapeType="1"/>
          </p:cNvSpPr>
          <p:nvPr/>
        </p:nvSpPr>
        <p:spPr bwMode="auto">
          <a:xfrm>
            <a:off x="3443289" y="4719638"/>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6" name="Line 68"/>
          <p:cNvSpPr>
            <a:spLocks noChangeShapeType="1"/>
          </p:cNvSpPr>
          <p:nvPr/>
        </p:nvSpPr>
        <p:spPr bwMode="auto">
          <a:xfrm>
            <a:off x="3443289" y="49276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7" name="Line 69"/>
          <p:cNvSpPr>
            <a:spLocks noChangeShapeType="1"/>
          </p:cNvSpPr>
          <p:nvPr/>
        </p:nvSpPr>
        <p:spPr bwMode="auto">
          <a:xfrm>
            <a:off x="3443289" y="5111750"/>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8" name="Line 70"/>
          <p:cNvSpPr>
            <a:spLocks noChangeShapeType="1"/>
          </p:cNvSpPr>
          <p:nvPr/>
        </p:nvSpPr>
        <p:spPr bwMode="auto">
          <a:xfrm>
            <a:off x="3443289" y="529431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79" name="Line 71"/>
          <p:cNvSpPr>
            <a:spLocks noChangeShapeType="1"/>
          </p:cNvSpPr>
          <p:nvPr/>
        </p:nvSpPr>
        <p:spPr bwMode="auto">
          <a:xfrm>
            <a:off x="3443289" y="5502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0" name="Line 72"/>
          <p:cNvSpPr>
            <a:spLocks noChangeShapeType="1"/>
          </p:cNvSpPr>
          <p:nvPr/>
        </p:nvSpPr>
        <p:spPr bwMode="auto">
          <a:xfrm>
            <a:off x="3443289" y="56864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1" name="Line 73"/>
          <p:cNvSpPr>
            <a:spLocks noChangeShapeType="1"/>
          </p:cNvSpPr>
          <p:nvPr/>
        </p:nvSpPr>
        <p:spPr bwMode="auto">
          <a:xfrm>
            <a:off x="3903664" y="20526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2" name="Line 74"/>
          <p:cNvSpPr>
            <a:spLocks noChangeShapeType="1"/>
          </p:cNvSpPr>
          <p:nvPr/>
        </p:nvSpPr>
        <p:spPr bwMode="auto">
          <a:xfrm>
            <a:off x="3903664" y="2236788"/>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3" name="Line 75"/>
          <p:cNvSpPr>
            <a:spLocks noChangeShapeType="1"/>
          </p:cNvSpPr>
          <p:nvPr/>
        </p:nvSpPr>
        <p:spPr bwMode="auto">
          <a:xfrm>
            <a:off x="3903664" y="24431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4" name="Line 76"/>
          <p:cNvSpPr>
            <a:spLocks noChangeShapeType="1"/>
          </p:cNvSpPr>
          <p:nvPr/>
        </p:nvSpPr>
        <p:spPr bwMode="auto">
          <a:xfrm>
            <a:off x="3903664" y="26273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5" name="Line 77"/>
          <p:cNvSpPr>
            <a:spLocks noChangeShapeType="1"/>
          </p:cNvSpPr>
          <p:nvPr/>
        </p:nvSpPr>
        <p:spPr bwMode="auto">
          <a:xfrm>
            <a:off x="3903664" y="28114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6" name="Line 78"/>
          <p:cNvSpPr>
            <a:spLocks noChangeShapeType="1"/>
          </p:cNvSpPr>
          <p:nvPr/>
        </p:nvSpPr>
        <p:spPr bwMode="auto">
          <a:xfrm>
            <a:off x="3903664" y="30178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7" name="Line 79"/>
          <p:cNvSpPr>
            <a:spLocks noChangeShapeType="1"/>
          </p:cNvSpPr>
          <p:nvPr/>
        </p:nvSpPr>
        <p:spPr bwMode="auto">
          <a:xfrm>
            <a:off x="3903664" y="320198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8" name="Line 80"/>
          <p:cNvSpPr>
            <a:spLocks noChangeShapeType="1"/>
          </p:cNvSpPr>
          <p:nvPr/>
        </p:nvSpPr>
        <p:spPr bwMode="auto">
          <a:xfrm>
            <a:off x="3903664" y="33861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89" name="Line 81"/>
          <p:cNvSpPr>
            <a:spLocks noChangeShapeType="1"/>
          </p:cNvSpPr>
          <p:nvPr/>
        </p:nvSpPr>
        <p:spPr bwMode="auto">
          <a:xfrm>
            <a:off x="3903664" y="3570288"/>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0" name="Line 82"/>
          <p:cNvSpPr>
            <a:spLocks noChangeShapeType="1"/>
          </p:cNvSpPr>
          <p:nvPr/>
        </p:nvSpPr>
        <p:spPr bwMode="auto">
          <a:xfrm>
            <a:off x="3903664" y="37766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1" name="Line 83"/>
          <p:cNvSpPr>
            <a:spLocks noChangeShapeType="1"/>
          </p:cNvSpPr>
          <p:nvPr/>
        </p:nvSpPr>
        <p:spPr bwMode="auto">
          <a:xfrm>
            <a:off x="3903664" y="39608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2" name="Line 84"/>
          <p:cNvSpPr>
            <a:spLocks noChangeShapeType="1"/>
          </p:cNvSpPr>
          <p:nvPr/>
        </p:nvSpPr>
        <p:spPr bwMode="auto">
          <a:xfrm>
            <a:off x="3903664" y="414496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3" name="Line 85"/>
          <p:cNvSpPr>
            <a:spLocks noChangeShapeType="1"/>
          </p:cNvSpPr>
          <p:nvPr/>
        </p:nvSpPr>
        <p:spPr bwMode="auto">
          <a:xfrm>
            <a:off x="3903664" y="4352925"/>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4" name="Line 86"/>
          <p:cNvSpPr>
            <a:spLocks noChangeShapeType="1"/>
          </p:cNvSpPr>
          <p:nvPr/>
        </p:nvSpPr>
        <p:spPr bwMode="auto">
          <a:xfrm>
            <a:off x="3903664" y="453548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5" name="Line 87"/>
          <p:cNvSpPr>
            <a:spLocks noChangeShapeType="1"/>
          </p:cNvSpPr>
          <p:nvPr/>
        </p:nvSpPr>
        <p:spPr bwMode="auto">
          <a:xfrm>
            <a:off x="3903664" y="47196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6" name="Line 88"/>
          <p:cNvSpPr>
            <a:spLocks noChangeShapeType="1"/>
          </p:cNvSpPr>
          <p:nvPr/>
        </p:nvSpPr>
        <p:spPr bwMode="auto">
          <a:xfrm>
            <a:off x="3903664" y="49276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7" name="Line 89"/>
          <p:cNvSpPr>
            <a:spLocks noChangeShapeType="1"/>
          </p:cNvSpPr>
          <p:nvPr/>
        </p:nvSpPr>
        <p:spPr bwMode="auto">
          <a:xfrm>
            <a:off x="3903664" y="5111750"/>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8" name="Line 90"/>
          <p:cNvSpPr>
            <a:spLocks noChangeShapeType="1"/>
          </p:cNvSpPr>
          <p:nvPr/>
        </p:nvSpPr>
        <p:spPr bwMode="auto">
          <a:xfrm>
            <a:off x="3903664" y="52943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9" name="Line 91"/>
          <p:cNvSpPr>
            <a:spLocks noChangeShapeType="1"/>
          </p:cNvSpPr>
          <p:nvPr/>
        </p:nvSpPr>
        <p:spPr bwMode="auto">
          <a:xfrm>
            <a:off x="3903664" y="5502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0" name="Line 92"/>
          <p:cNvSpPr>
            <a:spLocks noChangeShapeType="1"/>
          </p:cNvSpPr>
          <p:nvPr/>
        </p:nvSpPr>
        <p:spPr bwMode="auto">
          <a:xfrm>
            <a:off x="3903664" y="56864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1" name="Line 93"/>
          <p:cNvSpPr>
            <a:spLocks noChangeShapeType="1"/>
          </p:cNvSpPr>
          <p:nvPr/>
        </p:nvSpPr>
        <p:spPr bwMode="auto">
          <a:xfrm>
            <a:off x="4340226" y="2052638"/>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2" name="Line 94"/>
          <p:cNvSpPr>
            <a:spLocks noChangeShapeType="1"/>
          </p:cNvSpPr>
          <p:nvPr/>
        </p:nvSpPr>
        <p:spPr bwMode="auto">
          <a:xfrm>
            <a:off x="4340226" y="22590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3" name="Line 95"/>
          <p:cNvSpPr>
            <a:spLocks noChangeShapeType="1"/>
          </p:cNvSpPr>
          <p:nvPr/>
        </p:nvSpPr>
        <p:spPr bwMode="auto">
          <a:xfrm>
            <a:off x="4340226" y="24431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4" name="Line 96"/>
          <p:cNvSpPr>
            <a:spLocks noChangeShapeType="1"/>
          </p:cNvSpPr>
          <p:nvPr/>
        </p:nvSpPr>
        <p:spPr bwMode="auto">
          <a:xfrm>
            <a:off x="4340226" y="262731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5" name="Line 97"/>
          <p:cNvSpPr>
            <a:spLocks noChangeShapeType="1"/>
          </p:cNvSpPr>
          <p:nvPr/>
        </p:nvSpPr>
        <p:spPr bwMode="auto">
          <a:xfrm>
            <a:off x="4340226" y="2835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6" name="Line 98"/>
          <p:cNvSpPr>
            <a:spLocks noChangeShapeType="1"/>
          </p:cNvSpPr>
          <p:nvPr/>
        </p:nvSpPr>
        <p:spPr bwMode="auto">
          <a:xfrm>
            <a:off x="4340226" y="30178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7" name="Line 99"/>
          <p:cNvSpPr>
            <a:spLocks noChangeShapeType="1"/>
          </p:cNvSpPr>
          <p:nvPr/>
        </p:nvSpPr>
        <p:spPr bwMode="auto">
          <a:xfrm>
            <a:off x="4340226" y="320198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8" name="Line 100"/>
          <p:cNvSpPr>
            <a:spLocks noChangeShapeType="1"/>
          </p:cNvSpPr>
          <p:nvPr/>
        </p:nvSpPr>
        <p:spPr bwMode="auto">
          <a:xfrm>
            <a:off x="4340226" y="34099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9" name="Line 101"/>
          <p:cNvSpPr>
            <a:spLocks noChangeShapeType="1"/>
          </p:cNvSpPr>
          <p:nvPr/>
        </p:nvSpPr>
        <p:spPr bwMode="auto">
          <a:xfrm>
            <a:off x="4340226" y="35941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0" name="Line 102"/>
          <p:cNvSpPr>
            <a:spLocks noChangeShapeType="1"/>
          </p:cNvSpPr>
          <p:nvPr/>
        </p:nvSpPr>
        <p:spPr bwMode="auto">
          <a:xfrm>
            <a:off x="4340226" y="37766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1" name="Line 103"/>
          <p:cNvSpPr>
            <a:spLocks noChangeShapeType="1"/>
          </p:cNvSpPr>
          <p:nvPr/>
        </p:nvSpPr>
        <p:spPr bwMode="auto">
          <a:xfrm>
            <a:off x="4340226" y="39846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2" name="Line 104"/>
          <p:cNvSpPr>
            <a:spLocks noChangeShapeType="1"/>
          </p:cNvSpPr>
          <p:nvPr/>
        </p:nvSpPr>
        <p:spPr bwMode="auto">
          <a:xfrm>
            <a:off x="4340226" y="41687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3" name="Line 105"/>
          <p:cNvSpPr>
            <a:spLocks noChangeShapeType="1"/>
          </p:cNvSpPr>
          <p:nvPr/>
        </p:nvSpPr>
        <p:spPr bwMode="auto">
          <a:xfrm>
            <a:off x="4340226" y="4352925"/>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4" name="Line 106"/>
          <p:cNvSpPr>
            <a:spLocks noChangeShapeType="1"/>
          </p:cNvSpPr>
          <p:nvPr/>
        </p:nvSpPr>
        <p:spPr bwMode="auto">
          <a:xfrm>
            <a:off x="4340226" y="4535488"/>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5" name="Line 107"/>
          <p:cNvSpPr>
            <a:spLocks noChangeShapeType="1"/>
          </p:cNvSpPr>
          <p:nvPr/>
        </p:nvSpPr>
        <p:spPr bwMode="auto">
          <a:xfrm>
            <a:off x="4340226" y="4743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6" name="Line 108"/>
          <p:cNvSpPr>
            <a:spLocks noChangeShapeType="1"/>
          </p:cNvSpPr>
          <p:nvPr/>
        </p:nvSpPr>
        <p:spPr bwMode="auto">
          <a:xfrm>
            <a:off x="4340226" y="49276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7" name="Line 109"/>
          <p:cNvSpPr>
            <a:spLocks noChangeShapeType="1"/>
          </p:cNvSpPr>
          <p:nvPr/>
        </p:nvSpPr>
        <p:spPr bwMode="auto">
          <a:xfrm>
            <a:off x="4340226" y="5111750"/>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8" name="Line 110"/>
          <p:cNvSpPr>
            <a:spLocks noChangeShapeType="1"/>
          </p:cNvSpPr>
          <p:nvPr/>
        </p:nvSpPr>
        <p:spPr bwMode="auto">
          <a:xfrm>
            <a:off x="4340226" y="5318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9" name="Line 111"/>
          <p:cNvSpPr>
            <a:spLocks noChangeShapeType="1"/>
          </p:cNvSpPr>
          <p:nvPr/>
        </p:nvSpPr>
        <p:spPr bwMode="auto">
          <a:xfrm>
            <a:off x="4340226" y="5502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0" name="Line 112"/>
          <p:cNvSpPr>
            <a:spLocks noChangeShapeType="1"/>
          </p:cNvSpPr>
          <p:nvPr/>
        </p:nvSpPr>
        <p:spPr bwMode="auto">
          <a:xfrm>
            <a:off x="4340226" y="56864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1" name="Line 113"/>
          <p:cNvSpPr>
            <a:spLocks noChangeShapeType="1"/>
          </p:cNvSpPr>
          <p:nvPr/>
        </p:nvSpPr>
        <p:spPr bwMode="auto">
          <a:xfrm>
            <a:off x="4846639" y="2076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2" name="Line 114"/>
          <p:cNvSpPr>
            <a:spLocks noChangeShapeType="1"/>
          </p:cNvSpPr>
          <p:nvPr/>
        </p:nvSpPr>
        <p:spPr bwMode="auto">
          <a:xfrm>
            <a:off x="4846639" y="225901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3" name="Line 115"/>
          <p:cNvSpPr>
            <a:spLocks noChangeShapeType="1"/>
          </p:cNvSpPr>
          <p:nvPr/>
        </p:nvSpPr>
        <p:spPr bwMode="auto">
          <a:xfrm>
            <a:off x="4846639" y="24669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4" name="Line 116"/>
          <p:cNvSpPr>
            <a:spLocks noChangeShapeType="1"/>
          </p:cNvSpPr>
          <p:nvPr/>
        </p:nvSpPr>
        <p:spPr bwMode="auto">
          <a:xfrm>
            <a:off x="4846639" y="2651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5" name="Line 117"/>
          <p:cNvSpPr>
            <a:spLocks noChangeShapeType="1"/>
          </p:cNvSpPr>
          <p:nvPr/>
        </p:nvSpPr>
        <p:spPr bwMode="auto">
          <a:xfrm>
            <a:off x="4846639" y="2835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6" name="Line 118"/>
          <p:cNvSpPr>
            <a:spLocks noChangeShapeType="1"/>
          </p:cNvSpPr>
          <p:nvPr/>
        </p:nvSpPr>
        <p:spPr bwMode="auto">
          <a:xfrm>
            <a:off x="4846639" y="30416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7" name="Line 119"/>
          <p:cNvSpPr>
            <a:spLocks noChangeShapeType="1"/>
          </p:cNvSpPr>
          <p:nvPr/>
        </p:nvSpPr>
        <p:spPr bwMode="auto">
          <a:xfrm>
            <a:off x="4846639" y="32258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8" name="Line 120"/>
          <p:cNvSpPr>
            <a:spLocks noChangeShapeType="1"/>
          </p:cNvSpPr>
          <p:nvPr/>
        </p:nvSpPr>
        <p:spPr bwMode="auto">
          <a:xfrm>
            <a:off x="4846639" y="34099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9" name="Line 121"/>
          <p:cNvSpPr>
            <a:spLocks noChangeShapeType="1"/>
          </p:cNvSpPr>
          <p:nvPr/>
        </p:nvSpPr>
        <p:spPr bwMode="auto">
          <a:xfrm>
            <a:off x="4846639" y="3594100"/>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0" name="Line 122"/>
          <p:cNvSpPr>
            <a:spLocks noChangeShapeType="1"/>
          </p:cNvSpPr>
          <p:nvPr/>
        </p:nvSpPr>
        <p:spPr bwMode="auto">
          <a:xfrm>
            <a:off x="4846639" y="38004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1" name="Line 123"/>
          <p:cNvSpPr>
            <a:spLocks noChangeShapeType="1"/>
          </p:cNvSpPr>
          <p:nvPr/>
        </p:nvSpPr>
        <p:spPr bwMode="auto">
          <a:xfrm>
            <a:off x="4846639" y="39846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2" name="Line 124"/>
          <p:cNvSpPr>
            <a:spLocks noChangeShapeType="1"/>
          </p:cNvSpPr>
          <p:nvPr/>
        </p:nvSpPr>
        <p:spPr bwMode="auto">
          <a:xfrm>
            <a:off x="4846639" y="4168775"/>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3" name="Line 125"/>
          <p:cNvSpPr>
            <a:spLocks noChangeShapeType="1"/>
          </p:cNvSpPr>
          <p:nvPr/>
        </p:nvSpPr>
        <p:spPr bwMode="auto">
          <a:xfrm>
            <a:off x="4846639" y="43751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4" name="Line 126"/>
          <p:cNvSpPr>
            <a:spLocks noChangeShapeType="1"/>
          </p:cNvSpPr>
          <p:nvPr/>
        </p:nvSpPr>
        <p:spPr bwMode="auto">
          <a:xfrm>
            <a:off x="4846639" y="45593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5" name="Line 127"/>
          <p:cNvSpPr>
            <a:spLocks noChangeShapeType="1"/>
          </p:cNvSpPr>
          <p:nvPr/>
        </p:nvSpPr>
        <p:spPr bwMode="auto">
          <a:xfrm>
            <a:off x="4846639" y="4743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6" name="Line 128"/>
          <p:cNvSpPr>
            <a:spLocks noChangeShapeType="1"/>
          </p:cNvSpPr>
          <p:nvPr/>
        </p:nvSpPr>
        <p:spPr bwMode="auto">
          <a:xfrm>
            <a:off x="4846639" y="49498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7" name="Line 129"/>
          <p:cNvSpPr>
            <a:spLocks noChangeShapeType="1"/>
          </p:cNvSpPr>
          <p:nvPr/>
        </p:nvSpPr>
        <p:spPr bwMode="auto">
          <a:xfrm>
            <a:off x="4846639" y="51339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8" name="Line 130"/>
          <p:cNvSpPr>
            <a:spLocks noChangeShapeType="1"/>
          </p:cNvSpPr>
          <p:nvPr/>
        </p:nvSpPr>
        <p:spPr bwMode="auto">
          <a:xfrm>
            <a:off x="4846639" y="5318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9" name="Line 131"/>
          <p:cNvSpPr>
            <a:spLocks noChangeShapeType="1"/>
          </p:cNvSpPr>
          <p:nvPr/>
        </p:nvSpPr>
        <p:spPr bwMode="auto">
          <a:xfrm>
            <a:off x="4846639" y="5524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0" name="Line 132"/>
          <p:cNvSpPr>
            <a:spLocks noChangeShapeType="1"/>
          </p:cNvSpPr>
          <p:nvPr/>
        </p:nvSpPr>
        <p:spPr bwMode="auto">
          <a:xfrm>
            <a:off x="4846639" y="57086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1" name="Line 133"/>
          <p:cNvSpPr>
            <a:spLocks noChangeShapeType="1"/>
          </p:cNvSpPr>
          <p:nvPr/>
        </p:nvSpPr>
        <p:spPr bwMode="auto">
          <a:xfrm>
            <a:off x="5283201" y="2076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2" name="Line 134"/>
          <p:cNvSpPr>
            <a:spLocks noChangeShapeType="1"/>
          </p:cNvSpPr>
          <p:nvPr/>
        </p:nvSpPr>
        <p:spPr bwMode="auto">
          <a:xfrm>
            <a:off x="5283201" y="225901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3" name="Line 135"/>
          <p:cNvSpPr>
            <a:spLocks noChangeShapeType="1"/>
          </p:cNvSpPr>
          <p:nvPr/>
        </p:nvSpPr>
        <p:spPr bwMode="auto">
          <a:xfrm>
            <a:off x="5283201" y="24669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4" name="Line 136"/>
          <p:cNvSpPr>
            <a:spLocks noChangeShapeType="1"/>
          </p:cNvSpPr>
          <p:nvPr/>
        </p:nvSpPr>
        <p:spPr bwMode="auto">
          <a:xfrm>
            <a:off x="5283201" y="2651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5" name="Line 137"/>
          <p:cNvSpPr>
            <a:spLocks noChangeShapeType="1"/>
          </p:cNvSpPr>
          <p:nvPr/>
        </p:nvSpPr>
        <p:spPr bwMode="auto">
          <a:xfrm>
            <a:off x="5283201" y="2835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6" name="Line 138"/>
          <p:cNvSpPr>
            <a:spLocks noChangeShapeType="1"/>
          </p:cNvSpPr>
          <p:nvPr/>
        </p:nvSpPr>
        <p:spPr bwMode="auto">
          <a:xfrm>
            <a:off x="5283201" y="30416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7" name="Line 139"/>
          <p:cNvSpPr>
            <a:spLocks noChangeShapeType="1"/>
          </p:cNvSpPr>
          <p:nvPr/>
        </p:nvSpPr>
        <p:spPr bwMode="auto">
          <a:xfrm>
            <a:off x="5283201" y="32258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8" name="Line 140"/>
          <p:cNvSpPr>
            <a:spLocks noChangeShapeType="1"/>
          </p:cNvSpPr>
          <p:nvPr/>
        </p:nvSpPr>
        <p:spPr bwMode="auto">
          <a:xfrm>
            <a:off x="5283201" y="34099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9" name="Line 141"/>
          <p:cNvSpPr>
            <a:spLocks noChangeShapeType="1"/>
          </p:cNvSpPr>
          <p:nvPr/>
        </p:nvSpPr>
        <p:spPr bwMode="auto">
          <a:xfrm>
            <a:off x="5283201" y="3594100"/>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0" name="Line 142"/>
          <p:cNvSpPr>
            <a:spLocks noChangeShapeType="1"/>
          </p:cNvSpPr>
          <p:nvPr/>
        </p:nvSpPr>
        <p:spPr bwMode="auto">
          <a:xfrm>
            <a:off x="5283201" y="38004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1" name="Line 143"/>
          <p:cNvSpPr>
            <a:spLocks noChangeShapeType="1"/>
          </p:cNvSpPr>
          <p:nvPr/>
        </p:nvSpPr>
        <p:spPr bwMode="auto">
          <a:xfrm>
            <a:off x="5283201" y="39846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2" name="Line 144"/>
          <p:cNvSpPr>
            <a:spLocks noChangeShapeType="1"/>
          </p:cNvSpPr>
          <p:nvPr/>
        </p:nvSpPr>
        <p:spPr bwMode="auto">
          <a:xfrm>
            <a:off x="5283201" y="4168775"/>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3" name="Line 145"/>
          <p:cNvSpPr>
            <a:spLocks noChangeShapeType="1"/>
          </p:cNvSpPr>
          <p:nvPr/>
        </p:nvSpPr>
        <p:spPr bwMode="auto">
          <a:xfrm>
            <a:off x="5283201" y="43751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4" name="Line 146"/>
          <p:cNvSpPr>
            <a:spLocks noChangeShapeType="1"/>
          </p:cNvSpPr>
          <p:nvPr/>
        </p:nvSpPr>
        <p:spPr bwMode="auto">
          <a:xfrm>
            <a:off x="5283201" y="45593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5" name="Line 147"/>
          <p:cNvSpPr>
            <a:spLocks noChangeShapeType="1"/>
          </p:cNvSpPr>
          <p:nvPr/>
        </p:nvSpPr>
        <p:spPr bwMode="auto">
          <a:xfrm>
            <a:off x="5283201" y="4743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6" name="Line 148"/>
          <p:cNvSpPr>
            <a:spLocks noChangeShapeType="1"/>
          </p:cNvSpPr>
          <p:nvPr/>
        </p:nvSpPr>
        <p:spPr bwMode="auto">
          <a:xfrm>
            <a:off x="5283201" y="49498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7" name="Line 149"/>
          <p:cNvSpPr>
            <a:spLocks noChangeShapeType="1"/>
          </p:cNvSpPr>
          <p:nvPr/>
        </p:nvSpPr>
        <p:spPr bwMode="auto">
          <a:xfrm>
            <a:off x="5283201" y="51339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8" name="Line 150"/>
          <p:cNvSpPr>
            <a:spLocks noChangeShapeType="1"/>
          </p:cNvSpPr>
          <p:nvPr/>
        </p:nvSpPr>
        <p:spPr bwMode="auto">
          <a:xfrm>
            <a:off x="5283201" y="5318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9" name="Line 151"/>
          <p:cNvSpPr>
            <a:spLocks noChangeShapeType="1"/>
          </p:cNvSpPr>
          <p:nvPr/>
        </p:nvSpPr>
        <p:spPr bwMode="auto">
          <a:xfrm>
            <a:off x="5283201" y="5524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0" name="Line 152"/>
          <p:cNvSpPr>
            <a:spLocks noChangeShapeType="1"/>
          </p:cNvSpPr>
          <p:nvPr/>
        </p:nvSpPr>
        <p:spPr bwMode="auto">
          <a:xfrm>
            <a:off x="5283201" y="57086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1" name="Line 153"/>
          <p:cNvSpPr>
            <a:spLocks noChangeShapeType="1"/>
          </p:cNvSpPr>
          <p:nvPr/>
        </p:nvSpPr>
        <p:spPr bwMode="auto">
          <a:xfrm>
            <a:off x="5743576" y="2076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2" name="Line 154"/>
          <p:cNvSpPr>
            <a:spLocks noChangeShapeType="1"/>
          </p:cNvSpPr>
          <p:nvPr/>
        </p:nvSpPr>
        <p:spPr bwMode="auto">
          <a:xfrm>
            <a:off x="5743576" y="225901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3" name="Line 155"/>
          <p:cNvSpPr>
            <a:spLocks noChangeShapeType="1"/>
          </p:cNvSpPr>
          <p:nvPr/>
        </p:nvSpPr>
        <p:spPr bwMode="auto">
          <a:xfrm>
            <a:off x="5743576" y="24431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4" name="Line 156"/>
          <p:cNvSpPr>
            <a:spLocks noChangeShapeType="1"/>
          </p:cNvSpPr>
          <p:nvPr/>
        </p:nvSpPr>
        <p:spPr bwMode="auto">
          <a:xfrm>
            <a:off x="5743576" y="2651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5" name="Line 157"/>
          <p:cNvSpPr>
            <a:spLocks noChangeShapeType="1"/>
          </p:cNvSpPr>
          <p:nvPr/>
        </p:nvSpPr>
        <p:spPr bwMode="auto">
          <a:xfrm>
            <a:off x="5743576" y="2835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6" name="Line 158"/>
          <p:cNvSpPr>
            <a:spLocks noChangeShapeType="1"/>
          </p:cNvSpPr>
          <p:nvPr/>
        </p:nvSpPr>
        <p:spPr bwMode="auto">
          <a:xfrm>
            <a:off x="5743576" y="301783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7" name="Line 159"/>
          <p:cNvSpPr>
            <a:spLocks noChangeShapeType="1"/>
          </p:cNvSpPr>
          <p:nvPr/>
        </p:nvSpPr>
        <p:spPr bwMode="auto">
          <a:xfrm>
            <a:off x="5743576" y="3201988"/>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8" name="Line 160"/>
          <p:cNvSpPr>
            <a:spLocks noChangeShapeType="1"/>
          </p:cNvSpPr>
          <p:nvPr/>
        </p:nvSpPr>
        <p:spPr bwMode="auto">
          <a:xfrm>
            <a:off x="5743576" y="34099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9" name="Line 161"/>
          <p:cNvSpPr>
            <a:spLocks noChangeShapeType="1"/>
          </p:cNvSpPr>
          <p:nvPr/>
        </p:nvSpPr>
        <p:spPr bwMode="auto">
          <a:xfrm>
            <a:off x="5743576" y="35941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0" name="Line 162"/>
          <p:cNvSpPr>
            <a:spLocks noChangeShapeType="1"/>
          </p:cNvSpPr>
          <p:nvPr/>
        </p:nvSpPr>
        <p:spPr bwMode="auto">
          <a:xfrm>
            <a:off x="5743576" y="377666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1" name="Line 163"/>
          <p:cNvSpPr>
            <a:spLocks noChangeShapeType="1"/>
          </p:cNvSpPr>
          <p:nvPr/>
        </p:nvSpPr>
        <p:spPr bwMode="auto">
          <a:xfrm>
            <a:off x="5743576" y="39846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2" name="Line 164"/>
          <p:cNvSpPr>
            <a:spLocks noChangeShapeType="1"/>
          </p:cNvSpPr>
          <p:nvPr/>
        </p:nvSpPr>
        <p:spPr bwMode="auto">
          <a:xfrm>
            <a:off x="5743576" y="41687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3" name="Line 165"/>
          <p:cNvSpPr>
            <a:spLocks noChangeShapeType="1"/>
          </p:cNvSpPr>
          <p:nvPr/>
        </p:nvSpPr>
        <p:spPr bwMode="auto">
          <a:xfrm>
            <a:off x="5743576" y="4352925"/>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4" name="Line 166"/>
          <p:cNvSpPr>
            <a:spLocks noChangeShapeType="1"/>
          </p:cNvSpPr>
          <p:nvPr/>
        </p:nvSpPr>
        <p:spPr bwMode="auto">
          <a:xfrm>
            <a:off x="5743576" y="45593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5" name="Line 167"/>
          <p:cNvSpPr>
            <a:spLocks noChangeShapeType="1"/>
          </p:cNvSpPr>
          <p:nvPr/>
        </p:nvSpPr>
        <p:spPr bwMode="auto">
          <a:xfrm>
            <a:off x="5743576" y="4743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6" name="Line 168"/>
          <p:cNvSpPr>
            <a:spLocks noChangeShapeType="1"/>
          </p:cNvSpPr>
          <p:nvPr/>
        </p:nvSpPr>
        <p:spPr bwMode="auto">
          <a:xfrm>
            <a:off x="5743576" y="49276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7" name="Line 169"/>
          <p:cNvSpPr>
            <a:spLocks noChangeShapeType="1"/>
          </p:cNvSpPr>
          <p:nvPr/>
        </p:nvSpPr>
        <p:spPr bwMode="auto">
          <a:xfrm>
            <a:off x="5743576" y="51339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8" name="Line 170"/>
          <p:cNvSpPr>
            <a:spLocks noChangeShapeType="1"/>
          </p:cNvSpPr>
          <p:nvPr/>
        </p:nvSpPr>
        <p:spPr bwMode="auto">
          <a:xfrm>
            <a:off x="5743576" y="5318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9" name="Line 171"/>
          <p:cNvSpPr>
            <a:spLocks noChangeShapeType="1"/>
          </p:cNvSpPr>
          <p:nvPr/>
        </p:nvSpPr>
        <p:spPr bwMode="auto">
          <a:xfrm>
            <a:off x="5743576" y="5502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0" name="Line 172"/>
          <p:cNvSpPr>
            <a:spLocks noChangeShapeType="1"/>
          </p:cNvSpPr>
          <p:nvPr/>
        </p:nvSpPr>
        <p:spPr bwMode="auto">
          <a:xfrm>
            <a:off x="5743576" y="5686425"/>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1" name="Line 173"/>
          <p:cNvSpPr>
            <a:spLocks noChangeShapeType="1"/>
          </p:cNvSpPr>
          <p:nvPr/>
        </p:nvSpPr>
        <p:spPr bwMode="auto">
          <a:xfrm>
            <a:off x="6202364" y="2076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2" name="Line 174"/>
          <p:cNvSpPr>
            <a:spLocks noChangeShapeType="1"/>
          </p:cNvSpPr>
          <p:nvPr/>
        </p:nvSpPr>
        <p:spPr bwMode="auto">
          <a:xfrm>
            <a:off x="6202364" y="2259013"/>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3" name="Line 175"/>
          <p:cNvSpPr>
            <a:spLocks noChangeShapeType="1"/>
          </p:cNvSpPr>
          <p:nvPr/>
        </p:nvSpPr>
        <p:spPr bwMode="auto">
          <a:xfrm>
            <a:off x="6202364" y="24669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4" name="Line 176"/>
          <p:cNvSpPr>
            <a:spLocks noChangeShapeType="1"/>
          </p:cNvSpPr>
          <p:nvPr/>
        </p:nvSpPr>
        <p:spPr bwMode="auto">
          <a:xfrm>
            <a:off x="6202364" y="2651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5" name="Line 177"/>
          <p:cNvSpPr>
            <a:spLocks noChangeShapeType="1"/>
          </p:cNvSpPr>
          <p:nvPr/>
        </p:nvSpPr>
        <p:spPr bwMode="auto">
          <a:xfrm>
            <a:off x="6202364" y="28352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6" name="Line 178"/>
          <p:cNvSpPr>
            <a:spLocks noChangeShapeType="1"/>
          </p:cNvSpPr>
          <p:nvPr/>
        </p:nvSpPr>
        <p:spPr bwMode="auto">
          <a:xfrm>
            <a:off x="6202364" y="30416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7" name="Line 179"/>
          <p:cNvSpPr>
            <a:spLocks noChangeShapeType="1"/>
          </p:cNvSpPr>
          <p:nvPr/>
        </p:nvSpPr>
        <p:spPr bwMode="auto">
          <a:xfrm>
            <a:off x="6202364" y="32258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8" name="Line 180"/>
          <p:cNvSpPr>
            <a:spLocks noChangeShapeType="1"/>
          </p:cNvSpPr>
          <p:nvPr/>
        </p:nvSpPr>
        <p:spPr bwMode="auto">
          <a:xfrm>
            <a:off x="6202364" y="34099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9" name="Line 181"/>
          <p:cNvSpPr>
            <a:spLocks noChangeShapeType="1"/>
          </p:cNvSpPr>
          <p:nvPr/>
        </p:nvSpPr>
        <p:spPr bwMode="auto">
          <a:xfrm>
            <a:off x="6202364" y="3594100"/>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0" name="Line 182"/>
          <p:cNvSpPr>
            <a:spLocks noChangeShapeType="1"/>
          </p:cNvSpPr>
          <p:nvPr/>
        </p:nvSpPr>
        <p:spPr bwMode="auto">
          <a:xfrm>
            <a:off x="6202364" y="38004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1" name="Line 183"/>
          <p:cNvSpPr>
            <a:spLocks noChangeShapeType="1"/>
          </p:cNvSpPr>
          <p:nvPr/>
        </p:nvSpPr>
        <p:spPr bwMode="auto">
          <a:xfrm>
            <a:off x="6202364" y="39846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2" name="Line 184"/>
          <p:cNvSpPr>
            <a:spLocks noChangeShapeType="1"/>
          </p:cNvSpPr>
          <p:nvPr/>
        </p:nvSpPr>
        <p:spPr bwMode="auto">
          <a:xfrm>
            <a:off x="6202364" y="4168775"/>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3" name="Line 185"/>
          <p:cNvSpPr>
            <a:spLocks noChangeShapeType="1"/>
          </p:cNvSpPr>
          <p:nvPr/>
        </p:nvSpPr>
        <p:spPr bwMode="auto">
          <a:xfrm>
            <a:off x="6202364" y="43751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4" name="Line 186"/>
          <p:cNvSpPr>
            <a:spLocks noChangeShapeType="1"/>
          </p:cNvSpPr>
          <p:nvPr/>
        </p:nvSpPr>
        <p:spPr bwMode="auto">
          <a:xfrm>
            <a:off x="6202364" y="45593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5" name="Line 187"/>
          <p:cNvSpPr>
            <a:spLocks noChangeShapeType="1"/>
          </p:cNvSpPr>
          <p:nvPr/>
        </p:nvSpPr>
        <p:spPr bwMode="auto">
          <a:xfrm>
            <a:off x="6202364" y="47434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6" name="Line 188"/>
          <p:cNvSpPr>
            <a:spLocks noChangeShapeType="1"/>
          </p:cNvSpPr>
          <p:nvPr/>
        </p:nvSpPr>
        <p:spPr bwMode="auto">
          <a:xfrm>
            <a:off x="6202364" y="49498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7" name="Line 189"/>
          <p:cNvSpPr>
            <a:spLocks noChangeShapeType="1"/>
          </p:cNvSpPr>
          <p:nvPr/>
        </p:nvSpPr>
        <p:spPr bwMode="auto">
          <a:xfrm>
            <a:off x="6202364" y="51339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8" name="Line 190"/>
          <p:cNvSpPr>
            <a:spLocks noChangeShapeType="1"/>
          </p:cNvSpPr>
          <p:nvPr/>
        </p:nvSpPr>
        <p:spPr bwMode="auto">
          <a:xfrm>
            <a:off x="6202364" y="53181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9" name="Line 191"/>
          <p:cNvSpPr>
            <a:spLocks noChangeShapeType="1"/>
          </p:cNvSpPr>
          <p:nvPr/>
        </p:nvSpPr>
        <p:spPr bwMode="auto">
          <a:xfrm>
            <a:off x="6202364" y="5524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0" name="Line 192"/>
          <p:cNvSpPr>
            <a:spLocks noChangeShapeType="1"/>
          </p:cNvSpPr>
          <p:nvPr/>
        </p:nvSpPr>
        <p:spPr bwMode="auto">
          <a:xfrm>
            <a:off x="6202364" y="57086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1" name="Line 193"/>
          <p:cNvSpPr>
            <a:spLocks noChangeShapeType="1"/>
          </p:cNvSpPr>
          <p:nvPr/>
        </p:nvSpPr>
        <p:spPr bwMode="auto">
          <a:xfrm>
            <a:off x="6662739" y="20986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2" name="Line 194"/>
          <p:cNvSpPr>
            <a:spLocks noChangeShapeType="1"/>
          </p:cNvSpPr>
          <p:nvPr/>
        </p:nvSpPr>
        <p:spPr bwMode="auto">
          <a:xfrm>
            <a:off x="6662739" y="22828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3" name="Line 195"/>
          <p:cNvSpPr>
            <a:spLocks noChangeShapeType="1"/>
          </p:cNvSpPr>
          <p:nvPr/>
        </p:nvSpPr>
        <p:spPr bwMode="auto">
          <a:xfrm>
            <a:off x="6662739" y="2466975"/>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4" name="Line 196"/>
          <p:cNvSpPr>
            <a:spLocks noChangeShapeType="1"/>
          </p:cNvSpPr>
          <p:nvPr/>
        </p:nvSpPr>
        <p:spPr bwMode="auto">
          <a:xfrm>
            <a:off x="6662739" y="26733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5" name="Line 197"/>
          <p:cNvSpPr>
            <a:spLocks noChangeShapeType="1"/>
          </p:cNvSpPr>
          <p:nvPr/>
        </p:nvSpPr>
        <p:spPr bwMode="auto">
          <a:xfrm>
            <a:off x="6662739" y="2857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6" name="Line 198"/>
          <p:cNvSpPr>
            <a:spLocks noChangeShapeType="1"/>
          </p:cNvSpPr>
          <p:nvPr/>
        </p:nvSpPr>
        <p:spPr bwMode="auto">
          <a:xfrm>
            <a:off x="6662739" y="3041650"/>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7" name="Line 199"/>
          <p:cNvSpPr>
            <a:spLocks noChangeShapeType="1"/>
          </p:cNvSpPr>
          <p:nvPr/>
        </p:nvSpPr>
        <p:spPr bwMode="auto">
          <a:xfrm>
            <a:off x="6662739" y="32480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8" name="Line 200"/>
          <p:cNvSpPr>
            <a:spLocks noChangeShapeType="1"/>
          </p:cNvSpPr>
          <p:nvPr/>
        </p:nvSpPr>
        <p:spPr bwMode="auto">
          <a:xfrm>
            <a:off x="6662739" y="34321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9" name="Line 201"/>
          <p:cNvSpPr>
            <a:spLocks noChangeShapeType="1"/>
          </p:cNvSpPr>
          <p:nvPr/>
        </p:nvSpPr>
        <p:spPr bwMode="auto">
          <a:xfrm>
            <a:off x="6662739" y="36163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0" name="Line 202"/>
          <p:cNvSpPr>
            <a:spLocks noChangeShapeType="1"/>
          </p:cNvSpPr>
          <p:nvPr/>
        </p:nvSpPr>
        <p:spPr bwMode="auto">
          <a:xfrm>
            <a:off x="6662739" y="38227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1" name="Line 203"/>
          <p:cNvSpPr>
            <a:spLocks noChangeShapeType="1"/>
          </p:cNvSpPr>
          <p:nvPr/>
        </p:nvSpPr>
        <p:spPr bwMode="auto">
          <a:xfrm>
            <a:off x="6662739" y="40068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2" name="Line 204"/>
          <p:cNvSpPr>
            <a:spLocks noChangeShapeType="1"/>
          </p:cNvSpPr>
          <p:nvPr/>
        </p:nvSpPr>
        <p:spPr bwMode="auto">
          <a:xfrm>
            <a:off x="6662739" y="41910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3" name="Line 205"/>
          <p:cNvSpPr>
            <a:spLocks noChangeShapeType="1"/>
          </p:cNvSpPr>
          <p:nvPr/>
        </p:nvSpPr>
        <p:spPr bwMode="auto">
          <a:xfrm>
            <a:off x="6662739" y="4398963"/>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4" name="Line 206"/>
          <p:cNvSpPr>
            <a:spLocks noChangeShapeType="1"/>
          </p:cNvSpPr>
          <p:nvPr/>
        </p:nvSpPr>
        <p:spPr bwMode="auto">
          <a:xfrm>
            <a:off x="6662739" y="45815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5" name="Line 207"/>
          <p:cNvSpPr>
            <a:spLocks noChangeShapeType="1"/>
          </p:cNvSpPr>
          <p:nvPr/>
        </p:nvSpPr>
        <p:spPr bwMode="auto">
          <a:xfrm>
            <a:off x="6662739" y="47656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6" name="Line 208"/>
          <p:cNvSpPr>
            <a:spLocks noChangeShapeType="1"/>
          </p:cNvSpPr>
          <p:nvPr/>
        </p:nvSpPr>
        <p:spPr bwMode="auto">
          <a:xfrm>
            <a:off x="6662739" y="4949825"/>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7" name="Line 209"/>
          <p:cNvSpPr>
            <a:spLocks noChangeShapeType="1"/>
          </p:cNvSpPr>
          <p:nvPr/>
        </p:nvSpPr>
        <p:spPr bwMode="auto">
          <a:xfrm>
            <a:off x="6662739" y="51562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8" name="Line 210"/>
          <p:cNvSpPr>
            <a:spLocks noChangeShapeType="1"/>
          </p:cNvSpPr>
          <p:nvPr/>
        </p:nvSpPr>
        <p:spPr bwMode="auto">
          <a:xfrm>
            <a:off x="6662739" y="53403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9" name="Line 211"/>
          <p:cNvSpPr>
            <a:spLocks noChangeShapeType="1"/>
          </p:cNvSpPr>
          <p:nvPr/>
        </p:nvSpPr>
        <p:spPr bwMode="auto">
          <a:xfrm>
            <a:off x="6662739" y="5524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0" name="Line 212"/>
          <p:cNvSpPr>
            <a:spLocks noChangeShapeType="1"/>
          </p:cNvSpPr>
          <p:nvPr/>
        </p:nvSpPr>
        <p:spPr bwMode="auto">
          <a:xfrm>
            <a:off x="6662739" y="57324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1" name="Line 213"/>
          <p:cNvSpPr>
            <a:spLocks noChangeShapeType="1"/>
          </p:cNvSpPr>
          <p:nvPr/>
        </p:nvSpPr>
        <p:spPr bwMode="auto">
          <a:xfrm>
            <a:off x="7123114" y="20986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2" name="Line 214"/>
          <p:cNvSpPr>
            <a:spLocks noChangeShapeType="1"/>
          </p:cNvSpPr>
          <p:nvPr/>
        </p:nvSpPr>
        <p:spPr bwMode="auto">
          <a:xfrm>
            <a:off x="7123114" y="22828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3" name="Line 215"/>
          <p:cNvSpPr>
            <a:spLocks noChangeShapeType="1"/>
          </p:cNvSpPr>
          <p:nvPr/>
        </p:nvSpPr>
        <p:spPr bwMode="auto">
          <a:xfrm>
            <a:off x="7123114" y="2466975"/>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4" name="Line 216"/>
          <p:cNvSpPr>
            <a:spLocks noChangeShapeType="1"/>
          </p:cNvSpPr>
          <p:nvPr/>
        </p:nvSpPr>
        <p:spPr bwMode="auto">
          <a:xfrm>
            <a:off x="7123114" y="26733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5" name="Line 217"/>
          <p:cNvSpPr>
            <a:spLocks noChangeShapeType="1"/>
          </p:cNvSpPr>
          <p:nvPr/>
        </p:nvSpPr>
        <p:spPr bwMode="auto">
          <a:xfrm>
            <a:off x="7123114" y="2857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6" name="Line 218"/>
          <p:cNvSpPr>
            <a:spLocks noChangeShapeType="1"/>
          </p:cNvSpPr>
          <p:nvPr/>
        </p:nvSpPr>
        <p:spPr bwMode="auto">
          <a:xfrm>
            <a:off x="7123114" y="3041650"/>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7" name="Line 219"/>
          <p:cNvSpPr>
            <a:spLocks noChangeShapeType="1"/>
          </p:cNvSpPr>
          <p:nvPr/>
        </p:nvSpPr>
        <p:spPr bwMode="auto">
          <a:xfrm>
            <a:off x="7123114" y="32480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8" name="Line 220"/>
          <p:cNvSpPr>
            <a:spLocks noChangeShapeType="1"/>
          </p:cNvSpPr>
          <p:nvPr/>
        </p:nvSpPr>
        <p:spPr bwMode="auto">
          <a:xfrm>
            <a:off x="7123114" y="34321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22"/>
          <p:cNvSpPr>
            <a:spLocks noChangeShapeType="1"/>
          </p:cNvSpPr>
          <p:nvPr/>
        </p:nvSpPr>
        <p:spPr bwMode="auto">
          <a:xfrm>
            <a:off x="7123113" y="36163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223"/>
          <p:cNvSpPr>
            <a:spLocks noChangeShapeType="1"/>
          </p:cNvSpPr>
          <p:nvPr/>
        </p:nvSpPr>
        <p:spPr bwMode="auto">
          <a:xfrm>
            <a:off x="7123113" y="38227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24"/>
          <p:cNvSpPr>
            <a:spLocks noChangeShapeType="1"/>
          </p:cNvSpPr>
          <p:nvPr/>
        </p:nvSpPr>
        <p:spPr bwMode="auto">
          <a:xfrm>
            <a:off x="7123113" y="40068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25"/>
          <p:cNvSpPr>
            <a:spLocks noChangeShapeType="1"/>
          </p:cNvSpPr>
          <p:nvPr/>
        </p:nvSpPr>
        <p:spPr bwMode="auto">
          <a:xfrm>
            <a:off x="7123113" y="41910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26"/>
          <p:cNvSpPr>
            <a:spLocks noChangeShapeType="1"/>
          </p:cNvSpPr>
          <p:nvPr/>
        </p:nvSpPr>
        <p:spPr bwMode="auto">
          <a:xfrm>
            <a:off x="7123113" y="4398963"/>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27"/>
          <p:cNvSpPr>
            <a:spLocks noChangeShapeType="1"/>
          </p:cNvSpPr>
          <p:nvPr/>
        </p:nvSpPr>
        <p:spPr bwMode="auto">
          <a:xfrm>
            <a:off x="7123113" y="45815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28"/>
          <p:cNvSpPr>
            <a:spLocks noChangeShapeType="1"/>
          </p:cNvSpPr>
          <p:nvPr/>
        </p:nvSpPr>
        <p:spPr bwMode="auto">
          <a:xfrm>
            <a:off x="7123113" y="47656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29"/>
          <p:cNvSpPr>
            <a:spLocks noChangeShapeType="1"/>
          </p:cNvSpPr>
          <p:nvPr/>
        </p:nvSpPr>
        <p:spPr bwMode="auto">
          <a:xfrm>
            <a:off x="7123113" y="4949825"/>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30"/>
          <p:cNvSpPr>
            <a:spLocks noChangeShapeType="1"/>
          </p:cNvSpPr>
          <p:nvPr/>
        </p:nvSpPr>
        <p:spPr bwMode="auto">
          <a:xfrm>
            <a:off x="7123113" y="51562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31"/>
          <p:cNvSpPr>
            <a:spLocks noChangeShapeType="1"/>
          </p:cNvSpPr>
          <p:nvPr/>
        </p:nvSpPr>
        <p:spPr bwMode="auto">
          <a:xfrm>
            <a:off x="7123113" y="53403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32"/>
          <p:cNvSpPr>
            <a:spLocks noChangeShapeType="1"/>
          </p:cNvSpPr>
          <p:nvPr/>
        </p:nvSpPr>
        <p:spPr bwMode="auto">
          <a:xfrm>
            <a:off x="7123113" y="5524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233"/>
          <p:cNvSpPr>
            <a:spLocks noChangeShapeType="1"/>
          </p:cNvSpPr>
          <p:nvPr/>
        </p:nvSpPr>
        <p:spPr bwMode="auto">
          <a:xfrm>
            <a:off x="7123113" y="57324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34"/>
          <p:cNvSpPr>
            <a:spLocks noChangeShapeType="1"/>
          </p:cNvSpPr>
          <p:nvPr/>
        </p:nvSpPr>
        <p:spPr bwMode="auto">
          <a:xfrm>
            <a:off x="7537451" y="20986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35"/>
          <p:cNvSpPr>
            <a:spLocks noChangeShapeType="1"/>
          </p:cNvSpPr>
          <p:nvPr/>
        </p:nvSpPr>
        <p:spPr bwMode="auto">
          <a:xfrm>
            <a:off x="7537451" y="22828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36"/>
          <p:cNvSpPr>
            <a:spLocks noChangeShapeType="1"/>
          </p:cNvSpPr>
          <p:nvPr/>
        </p:nvSpPr>
        <p:spPr bwMode="auto">
          <a:xfrm>
            <a:off x="7537451" y="24669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7"/>
          <p:cNvSpPr>
            <a:spLocks noChangeShapeType="1"/>
          </p:cNvSpPr>
          <p:nvPr/>
        </p:nvSpPr>
        <p:spPr bwMode="auto">
          <a:xfrm>
            <a:off x="7537451" y="26733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8"/>
          <p:cNvSpPr>
            <a:spLocks noChangeShapeType="1"/>
          </p:cNvSpPr>
          <p:nvPr/>
        </p:nvSpPr>
        <p:spPr bwMode="auto">
          <a:xfrm>
            <a:off x="7537451" y="2857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9"/>
          <p:cNvSpPr>
            <a:spLocks noChangeShapeType="1"/>
          </p:cNvSpPr>
          <p:nvPr/>
        </p:nvSpPr>
        <p:spPr bwMode="auto">
          <a:xfrm>
            <a:off x="7537451" y="30416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0"/>
          <p:cNvSpPr>
            <a:spLocks noChangeShapeType="1"/>
          </p:cNvSpPr>
          <p:nvPr/>
        </p:nvSpPr>
        <p:spPr bwMode="auto">
          <a:xfrm>
            <a:off x="7537451" y="32480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1"/>
          <p:cNvSpPr>
            <a:spLocks noChangeShapeType="1"/>
          </p:cNvSpPr>
          <p:nvPr/>
        </p:nvSpPr>
        <p:spPr bwMode="auto">
          <a:xfrm>
            <a:off x="7537451" y="34321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42"/>
          <p:cNvSpPr>
            <a:spLocks noChangeShapeType="1"/>
          </p:cNvSpPr>
          <p:nvPr/>
        </p:nvSpPr>
        <p:spPr bwMode="auto">
          <a:xfrm>
            <a:off x="7537451" y="353704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43"/>
          <p:cNvSpPr>
            <a:spLocks noChangeShapeType="1"/>
          </p:cNvSpPr>
          <p:nvPr/>
        </p:nvSpPr>
        <p:spPr bwMode="auto">
          <a:xfrm>
            <a:off x="7537451" y="3721190"/>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36" name="Line 244"/>
          <p:cNvSpPr>
            <a:spLocks noChangeShapeType="1"/>
          </p:cNvSpPr>
          <p:nvPr/>
        </p:nvSpPr>
        <p:spPr bwMode="auto">
          <a:xfrm>
            <a:off x="7537451" y="40068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37" name="Line 245"/>
          <p:cNvSpPr>
            <a:spLocks noChangeShapeType="1"/>
          </p:cNvSpPr>
          <p:nvPr/>
        </p:nvSpPr>
        <p:spPr bwMode="auto">
          <a:xfrm>
            <a:off x="7537451" y="416985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38" name="Line 246"/>
          <p:cNvSpPr>
            <a:spLocks noChangeShapeType="1"/>
          </p:cNvSpPr>
          <p:nvPr/>
        </p:nvSpPr>
        <p:spPr bwMode="auto">
          <a:xfrm>
            <a:off x="7537451" y="4354008"/>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39" name="Line 247"/>
          <p:cNvSpPr>
            <a:spLocks noChangeShapeType="1"/>
          </p:cNvSpPr>
          <p:nvPr/>
        </p:nvSpPr>
        <p:spPr bwMode="auto">
          <a:xfrm>
            <a:off x="7537451" y="456038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0" name="Line 248"/>
          <p:cNvSpPr>
            <a:spLocks noChangeShapeType="1"/>
          </p:cNvSpPr>
          <p:nvPr/>
        </p:nvSpPr>
        <p:spPr bwMode="auto">
          <a:xfrm>
            <a:off x="7537451" y="47656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1" name="Line 249"/>
          <p:cNvSpPr>
            <a:spLocks noChangeShapeType="1"/>
          </p:cNvSpPr>
          <p:nvPr/>
        </p:nvSpPr>
        <p:spPr bwMode="auto">
          <a:xfrm>
            <a:off x="7537451" y="49498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2" name="Line 250"/>
          <p:cNvSpPr>
            <a:spLocks noChangeShapeType="1"/>
          </p:cNvSpPr>
          <p:nvPr/>
        </p:nvSpPr>
        <p:spPr bwMode="auto">
          <a:xfrm>
            <a:off x="7537451" y="51562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3" name="Line 251"/>
          <p:cNvSpPr>
            <a:spLocks noChangeShapeType="1"/>
          </p:cNvSpPr>
          <p:nvPr/>
        </p:nvSpPr>
        <p:spPr bwMode="auto">
          <a:xfrm>
            <a:off x="7537451" y="53403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4" name="Line 252"/>
          <p:cNvSpPr>
            <a:spLocks noChangeShapeType="1"/>
          </p:cNvSpPr>
          <p:nvPr/>
        </p:nvSpPr>
        <p:spPr bwMode="auto">
          <a:xfrm>
            <a:off x="7537451" y="5524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5" name="Line 253"/>
          <p:cNvSpPr>
            <a:spLocks noChangeShapeType="1"/>
          </p:cNvSpPr>
          <p:nvPr/>
        </p:nvSpPr>
        <p:spPr bwMode="auto">
          <a:xfrm>
            <a:off x="7537451" y="5708650"/>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6" name="Line 254"/>
          <p:cNvSpPr>
            <a:spLocks noChangeShapeType="1"/>
          </p:cNvSpPr>
          <p:nvPr/>
        </p:nvSpPr>
        <p:spPr bwMode="auto">
          <a:xfrm>
            <a:off x="7974013" y="20986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7" name="Line 255"/>
          <p:cNvSpPr>
            <a:spLocks noChangeShapeType="1"/>
          </p:cNvSpPr>
          <p:nvPr/>
        </p:nvSpPr>
        <p:spPr bwMode="auto">
          <a:xfrm>
            <a:off x="7974013" y="22828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8" name="Line 256"/>
          <p:cNvSpPr>
            <a:spLocks noChangeShapeType="1"/>
          </p:cNvSpPr>
          <p:nvPr/>
        </p:nvSpPr>
        <p:spPr bwMode="auto">
          <a:xfrm>
            <a:off x="7974013" y="2466975"/>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9" name="Line 257"/>
          <p:cNvSpPr>
            <a:spLocks noChangeShapeType="1"/>
          </p:cNvSpPr>
          <p:nvPr/>
        </p:nvSpPr>
        <p:spPr bwMode="auto">
          <a:xfrm>
            <a:off x="7974013" y="26733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0" name="Line 258"/>
          <p:cNvSpPr>
            <a:spLocks noChangeShapeType="1"/>
          </p:cNvSpPr>
          <p:nvPr/>
        </p:nvSpPr>
        <p:spPr bwMode="auto">
          <a:xfrm>
            <a:off x="7974013" y="2857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1" name="Line 259"/>
          <p:cNvSpPr>
            <a:spLocks noChangeShapeType="1"/>
          </p:cNvSpPr>
          <p:nvPr/>
        </p:nvSpPr>
        <p:spPr bwMode="auto">
          <a:xfrm>
            <a:off x="7974013" y="3041650"/>
            <a:ext cx="0" cy="114300"/>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2" name="Line 260"/>
          <p:cNvSpPr>
            <a:spLocks noChangeShapeType="1"/>
          </p:cNvSpPr>
          <p:nvPr/>
        </p:nvSpPr>
        <p:spPr bwMode="auto">
          <a:xfrm>
            <a:off x="7974013" y="324802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4" name="Line 261"/>
          <p:cNvSpPr>
            <a:spLocks noChangeShapeType="1"/>
          </p:cNvSpPr>
          <p:nvPr/>
        </p:nvSpPr>
        <p:spPr bwMode="auto">
          <a:xfrm>
            <a:off x="7974013" y="34321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5" name="Line 262"/>
          <p:cNvSpPr>
            <a:spLocks noChangeShapeType="1"/>
          </p:cNvSpPr>
          <p:nvPr/>
        </p:nvSpPr>
        <p:spPr bwMode="auto">
          <a:xfrm>
            <a:off x="7974013" y="353704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6" name="Line 263"/>
          <p:cNvSpPr>
            <a:spLocks noChangeShapeType="1"/>
          </p:cNvSpPr>
          <p:nvPr/>
        </p:nvSpPr>
        <p:spPr bwMode="auto">
          <a:xfrm>
            <a:off x="7974013" y="374341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7" name="Line 264"/>
          <p:cNvSpPr>
            <a:spLocks noChangeShapeType="1"/>
          </p:cNvSpPr>
          <p:nvPr/>
        </p:nvSpPr>
        <p:spPr bwMode="auto">
          <a:xfrm>
            <a:off x="7974013" y="40068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8" name="Line 265"/>
          <p:cNvSpPr>
            <a:spLocks noChangeShapeType="1"/>
          </p:cNvSpPr>
          <p:nvPr/>
        </p:nvSpPr>
        <p:spPr bwMode="auto">
          <a:xfrm>
            <a:off x="7974013" y="4169858"/>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9" name="Line 266"/>
          <p:cNvSpPr>
            <a:spLocks noChangeShapeType="1"/>
          </p:cNvSpPr>
          <p:nvPr/>
        </p:nvSpPr>
        <p:spPr bwMode="auto">
          <a:xfrm>
            <a:off x="7974013" y="4377821"/>
            <a:ext cx="0" cy="904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0" name="Line 267"/>
          <p:cNvSpPr>
            <a:spLocks noChangeShapeType="1"/>
          </p:cNvSpPr>
          <p:nvPr/>
        </p:nvSpPr>
        <p:spPr bwMode="auto">
          <a:xfrm>
            <a:off x="7974013" y="456038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1" name="Line 268"/>
          <p:cNvSpPr>
            <a:spLocks noChangeShapeType="1"/>
          </p:cNvSpPr>
          <p:nvPr/>
        </p:nvSpPr>
        <p:spPr bwMode="auto">
          <a:xfrm>
            <a:off x="7974013" y="4765675"/>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2" name="Line 269"/>
          <p:cNvSpPr>
            <a:spLocks noChangeShapeType="1"/>
          </p:cNvSpPr>
          <p:nvPr/>
        </p:nvSpPr>
        <p:spPr bwMode="auto">
          <a:xfrm>
            <a:off x="7974013" y="4949825"/>
            <a:ext cx="0" cy="115888"/>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3" name="Line 270"/>
          <p:cNvSpPr>
            <a:spLocks noChangeShapeType="1"/>
          </p:cNvSpPr>
          <p:nvPr/>
        </p:nvSpPr>
        <p:spPr bwMode="auto">
          <a:xfrm>
            <a:off x="7974013" y="51562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4" name="Line 271"/>
          <p:cNvSpPr>
            <a:spLocks noChangeShapeType="1"/>
          </p:cNvSpPr>
          <p:nvPr/>
        </p:nvSpPr>
        <p:spPr bwMode="auto">
          <a:xfrm>
            <a:off x="7974013" y="534035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5" name="Line 272"/>
          <p:cNvSpPr>
            <a:spLocks noChangeShapeType="1"/>
          </p:cNvSpPr>
          <p:nvPr/>
        </p:nvSpPr>
        <p:spPr bwMode="auto">
          <a:xfrm>
            <a:off x="7974013" y="5524500"/>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6" name="Line 273"/>
          <p:cNvSpPr>
            <a:spLocks noChangeShapeType="1"/>
          </p:cNvSpPr>
          <p:nvPr/>
        </p:nvSpPr>
        <p:spPr bwMode="auto">
          <a:xfrm>
            <a:off x="7974013" y="5732463"/>
            <a:ext cx="0" cy="92075"/>
          </a:xfrm>
          <a:prstGeom prst="line">
            <a:avLst/>
          </a:prstGeom>
          <a:noFill/>
          <a:ln w="0">
            <a:solidFill>
              <a:srgbClr val="00755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7" name="Rectangle 274"/>
          <p:cNvSpPr>
            <a:spLocks noChangeArrowheads="1"/>
          </p:cNvSpPr>
          <p:nvPr/>
        </p:nvSpPr>
        <p:spPr bwMode="auto">
          <a:xfrm>
            <a:off x="1765301" y="1662113"/>
            <a:ext cx="827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24282B"/>
                </a:solidFill>
                <a:effectLst/>
                <a:latin typeface="Arial" pitchFamily="34" charset="0"/>
              </a:rPr>
              <a:t>clock</a:t>
            </a:r>
            <a:endParaRPr kumimoji="0" lang="en-US" sz="1800" b="0" i="0" u="none" strike="noStrike" cap="none" normalizeH="0" baseline="0" smtClean="0">
              <a:ln>
                <a:noFill/>
              </a:ln>
              <a:solidFill>
                <a:schemeClr val="tx1"/>
              </a:solidFill>
              <a:effectLst/>
              <a:latin typeface="Arial" pitchFamily="34" charset="0"/>
            </a:endParaRPr>
          </a:p>
        </p:txBody>
      </p:sp>
      <p:sp>
        <p:nvSpPr>
          <p:cNvPr id="14368" name="Freeform 275"/>
          <p:cNvSpPr>
            <a:spLocks/>
          </p:cNvSpPr>
          <p:nvPr/>
        </p:nvSpPr>
        <p:spPr bwMode="auto">
          <a:xfrm>
            <a:off x="5253836" y="1570038"/>
            <a:ext cx="259553" cy="436563"/>
          </a:xfrm>
          <a:custGeom>
            <a:avLst/>
            <a:gdLst>
              <a:gd name="T0" fmla="*/ 0 w 10"/>
              <a:gd name="T1" fmla="*/ 19 h 19"/>
              <a:gd name="T2" fmla="*/ 10 w 10"/>
              <a:gd name="T3" fmla="*/ 19 h 19"/>
              <a:gd name="T4" fmla="*/ 10 w 10"/>
              <a:gd name="T5" fmla="*/ 0 h 19"/>
            </a:gdLst>
            <a:ahLst/>
            <a:cxnLst>
              <a:cxn ang="0">
                <a:pos x="T0" y="T1"/>
              </a:cxn>
              <a:cxn ang="0">
                <a:pos x="T2" y="T3"/>
              </a:cxn>
              <a:cxn ang="0">
                <a:pos x="T4" y="T5"/>
              </a:cxn>
            </a:cxnLst>
            <a:rect l="0" t="0" r="r" b="b"/>
            <a:pathLst>
              <a:path w="10" h="19">
                <a:moveTo>
                  <a:pt x="0" y="19"/>
                </a:moveTo>
                <a:lnTo>
                  <a:pt x="10" y="19"/>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9" name="Freeform 276"/>
          <p:cNvSpPr>
            <a:spLocks/>
          </p:cNvSpPr>
          <p:nvPr/>
        </p:nvSpPr>
        <p:spPr bwMode="auto">
          <a:xfrm>
            <a:off x="5513388" y="1570038"/>
            <a:ext cx="206375" cy="436563"/>
          </a:xfrm>
          <a:custGeom>
            <a:avLst/>
            <a:gdLst>
              <a:gd name="T0" fmla="*/ 0 w 9"/>
              <a:gd name="T1" fmla="*/ 0 h 19"/>
              <a:gd name="T2" fmla="*/ 9 w 9"/>
              <a:gd name="T3" fmla="*/ 0 h 19"/>
              <a:gd name="T4" fmla="*/ 9 w 9"/>
              <a:gd name="T5" fmla="*/ 19 h 19"/>
            </a:gdLst>
            <a:ahLst/>
            <a:cxnLst>
              <a:cxn ang="0">
                <a:pos x="T0" y="T1"/>
              </a:cxn>
              <a:cxn ang="0">
                <a:pos x="T2" y="T3"/>
              </a:cxn>
              <a:cxn ang="0">
                <a:pos x="T4" y="T5"/>
              </a:cxn>
            </a:cxnLst>
            <a:rect l="0" t="0" r="r" b="b"/>
            <a:pathLst>
              <a:path w="9" h="19">
                <a:moveTo>
                  <a:pt x="0" y="0"/>
                </a:moveTo>
                <a:lnTo>
                  <a:pt x="9" y="0"/>
                </a:lnTo>
                <a:lnTo>
                  <a:pt x="9"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0" name="Freeform 277"/>
          <p:cNvSpPr>
            <a:spLocks/>
          </p:cNvSpPr>
          <p:nvPr/>
        </p:nvSpPr>
        <p:spPr bwMode="auto">
          <a:xfrm>
            <a:off x="5713680" y="1596236"/>
            <a:ext cx="236272" cy="410365"/>
          </a:xfrm>
          <a:custGeom>
            <a:avLst/>
            <a:gdLst>
              <a:gd name="T0" fmla="*/ 0 w 9"/>
              <a:gd name="T1" fmla="*/ 19 h 19"/>
              <a:gd name="T2" fmla="*/ 9 w 9"/>
              <a:gd name="T3" fmla="*/ 19 h 19"/>
              <a:gd name="T4" fmla="*/ 9 w 9"/>
              <a:gd name="T5" fmla="*/ 0 h 19"/>
            </a:gdLst>
            <a:ahLst/>
            <a:cxnLst>
              <a:cxn ang="0">
                <a:pos x="T0" y="T1"/>
              </a:cxn>
              <a:cxn ang="0">
                <a:pos x="T2" y="T3"/>
              </a:cxn>
              <a:cxn ang="0">
                <a:pos x="T4" y="T5"/>
              </a:cxn>
            </a:cxnLst>
            <a:rect l="0" t="0" r="r" b="b"/>
            <a:pathLst>
              <a:path w="9" h="19">
                <a:moveTo>
                  <a:pt x="0" y="19"/>
                </a:moveTo>
                <a:lnTo>
                  <a:pt x="9" y="19"/>
                </a:lnTo>
                <a:lnTo>
                  <a:pt x="9"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1" name="Freeform 278"/>
          <p:cNvSpPr>
            <a:spLocks/>
          </p:cNvSpPr>
          <p:nvPr/>
        </p:nvSpPr>
        <p:spPr bwMode="auto">
          <a:xfrm>
            <a:off x="5949951" y="1592263"/>
            <a:ext cx="230188" cy="438150"/>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2" name="Freeform 279"/>
          <p:cNvSpPr>
            <a:spLocks/>
          </p:cNvSpPr>
          <p:nvPr/>
        </p:nvSpPr>
        <p:spPr bwMode="auto">
          <a:xfrm>
            <a:off x="6180138" y="1590950"/>
            <a:ext cx="230188" cy="439463"/>
          </a:xfrm>
          <a:custGeom>
            <a:avLst/>
            <a:gdLst>
              <a:gd name="T0" fmla="*/ 0 w 10"/>
              <a:gd name="T1" fmla="*/ 20 h 20"/>
              <a:gd name="T2" fmla="*/ 10 w 10"/>
              <a:gd name="T3" fmla="*/ 20 h 20"/>
              <a:gd name="T4" fmla="*/ 10 w 10"/>
              <a:gd name="T5" fmla="*/ 0 h 20"/>
            </a:gdLst>
            <a:ahLst/>
            <a:cxnLst>
              <a:cxn ang="0">
                <a:pos x="T0" y="T1"/>
              </a:cxn>
              <a:cxn ang="0">
                <a:pos x="T2" y="T3"/>
              </a:cxn>
              <a:cxn ang="0">
                <a:pos x="T4" y="T5"/>
              </a:cxn>
            </a:cxnLst>
            <a:rect l="0" t="0" r="r" b="b"/>
            <a:pathLst>
              <a:path w="10" h="20">
                <a:moveTo>
                  <a:pt x="0" y="20"/>
                </a:moveTo>
                <a:lnTo>
                  <a:pt x="10" y="20"/>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3" name="Freeform 280"/>
          <p:cNvSpPr>
            <a:spLocks/>
          </p:cNvSpPr>
          <p:nvPr/>
        </p:nvSpPr>
        <p:spPr bwMode="auto">
          <a:xfrm>
            <a:off x="6410326" y="1592263"/>
            <a:ext cx="206375" cy="438150"/>
          </a:xfrm>
          <a:custGeom>
            <a:avLst/>
            <a:gdLst>
              <a:gd name="T0" fmla="*/ 0 w 9"/>
              <a:gd name="T1" fmla="*/ 0 h 19"/>
              <a:gd name="T2" fmla="*/ 9 w 9"/>
              <a:gd name="T3" fmla="*/ 0 h 19"/>
              <a:gd name="T4" fmla="*/ 9 w 9"/>
              <a:gd name="T5" fmla="*/ 19 h 19"/>
            </a:gdLst>
            <a:ahLst/>
            <a:cxnLst>
              <a:cxn ang="0">
                <a:pos x="T0" y="T1"/>
              </a:cxn>
              <a:cxn ang="0">
                <a:pos x="T2" y="T3"/>
              </a:cxn>
              <a:cxn ang="0">
                <a:pos x="T4" y="T5"/>
              </a:cxn>
            </a:cxnLst>
            <a:rect l="0" t="0" r="r" b="b"/>
            <a:pathLst>
              <a:path w="9" h="19">
                <a:moveTo>
                  <a:pt x="0" y="0"/>
                </a:moveTo>
                <a:lnTo>
                  <a:pt x="9" y="0"/>
                </a:lnTo>
                <a:lnTo>
                  <a:pt x="9"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4" name="Freeform 281"/>
          <p:cNvSpPr>
            <a:spLocks/>
          </p:cNvSpPr>
          <p:nvPr/>
        </p:nvSpPr>
        <p:spPr bwMode="auto">
          <a:xfrm>
            <a:off x="6617508" y="1627949"/>
            <a:ext cx="251605" cy="402464"/>
          </a:xfrm>
          <a:custGeom>
            <a:avLst/>
            <a:gdLst>
              <a:gd name="T0" fmla="*/ 0 w 10"/>
              <a:gd name="T1" fmla="*/ 19 h 19"/>
              <a:gd name="T2" fmla="*/ 10 w 10"/>
              <a:gd name="T3" fmla="*/ 19 h 19"/>
              <a:gd name="T4" fmla="*/ 10 w 10"/>
              <a:gd name="T5" fmla="*/ 0 h 19"/>
            </a:gdLst>
            <a:ahLst/>
            <a:cxnLst>
              <a:cxn ang="0">
                <a:pos x="T0" y="T1"/>
              </a:cxn>
              <a:cxn ang="0">
                <a:pos x="T2" y="T3"/>
              </a:cxn>
              <a:cxn ang="0">
                <a:pos x="T4" y="T5"/>
              </a:cxn>
            </a:cxnLst>
            <a:rect l="0" t="0" r="r" b="b"/>
            <a:pathLst>
              <a:path w="10" h="19">
                <a:moveTo>
                  <a:pt x="0" y="19"/>
                </a:moveTo>
                <a:lnTo>
                  <a:pt x="10" y="19"/>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5" name="Freeform 282"/>
          <p:cNvSpPr>
            <a:spLocks/>
          </p:cNvSpPr>
          <p:nvPr/>
        </p:nvSpPr>
        <p:spPr bwMode="auto">
          <a:xfrm>
            <a:off x="6869113" y="1616075"/>
            <a:ext cx="230188" cy="436563"/>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6" name="Freeform 283"/>
          <p:cNvSpPr>
            <a:spLocks/>
          </p:cNvSpPr>
          <p:nvPr/>
        </p:nvSpPr>
        <p:spPr bwMode="auto">
          <a:xfrm>
            <a:off x="7098492" y="1616075"/>
            <a:ext cx="208772" cy="436563"/>
          </a:xfrm>
          <a:custGeom>
            <a:avLst/>
            <a:gdLst>
              <a:gd name="T0" fmla="*/ 0 w 10"/>
              <a:gd name="T1" fmla="*/ 19 h 19"/>
              <a:gd name="T2" fmla="*/ 10 w 10"/>
              <a:gd name="T3" fmla="*/ 19 h 19"/>
              <a:gd name="T4" fmla="*/ 10 w 10"/>
              <a:gd name="T5" fmla="*/ 0 h 19"/>
            </a:gdLst>
            <a:ahLst/>
            <a:cxnLst>
              <a:cxn ang="0">
                <a:pos x="T0" y="T1"/>
              </a:cxn>
              <a:cxn ang="0">
                <a:pos x="T2" y="T3"/>
              </a:cxn>
              <a:cxn ang="0">
                <a:pos x="T4" y="T5"/>
              </a:cxn>
            </a:cxnLst>
            <a:rect l="0" t="0" r="r" b="b"/>
            <a:pathLst>
              <a:path w="10" h="19">
                <a:moveTo>
                  <a:pt x="0" y="19"/>
                </a:moveTo>
                <a:lnTo>
                  <a:pt x="10" y="19"/>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7" name="Freeform 284"/>
          <p:cNvSpPr>
            <a:spLocks/>
          </p:cNvSpPr>
          <p:nvPr/>
        </p:nvSpPr>
        <p:spPr bwMode="auto">
          <a:xfrm>
            <a:off x="7307263" y="1616075"/>
            <a:ext cx="230188" cy="436563"/>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8" name="Freeform 285"/>
          <p:cNvSpPr>
            <a:spLocks/>
          </p:cNvSpPr>
          <p:nvPr/>
        </p:nvSpPr>
        <p:spPr bwMode="auto">
          <a:xfrm>
            <a:off x="7537451" y="1616075"/>
            <a:ext cx="228600" cy="436563"/>
          </a:xfrm>
          <a:custGeom>
            <a:avLst/>
            <a:gdLst>
              <a:gd name="T0" fmla="*/ 0 w 10"/>
              <a:gd name="T1" fmla="*/ 19 h 19"/>
              <a:gd name="T2" fmla="*/ 10 w 10"/>
              <a:gd name="T3" fmla="*/ 19 h 19"/>
              <a:gd name="T4" fmla="*/ 10 w 10"/>
              <a:gd name="T5" fmla="*/ 0 h 19"/>
            </a:gdLst>
            <a:ahLst/>
            <a:cxnLst>
              <a:cxn ang="0">
                <a:pos x="T0" y="T1"/>
              </a:cxn>
              <a:cxn ang="0">
                <a:pos x="T2" y="T3"/>
              </a:cxn>
              <a:cxn ang="0">
                <a:pos x="T4" y="T5"/>
              </a:cxn>
            </a:cxnLst>
            <a:rect l="0" t="0" r="r" b="b"/>
            <a:pathLst>
              <a:path w="10" h="19">
                <a:moveTo>
                  <a:pt x="0" y="19"/>
                </a:moveTo>
                <a:lnTo>
                  <a:pt x="10" y="19"/>
                </a:lnTo>
                <a:lnTo>
                  <a:pt x="10" y="0"/>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79" name="Freeform 286"/>
          <p:cNvSpPr>
            <a:spLocks/>
          </p:cNvSpPr>
          <p:nvPr/>
        </p:nvSpPr>
        <p:spPr bwMode="auto">
          <a:xfrm>
            <a:off x="7766051" y="1616075"/>
            <a:ext cx="230188" cy="436563"/>
          </a:xfrm>
          <a:custGeom>
            <a:avLst/>
            <a:gdLst>
              <a:gd name="T0" fmla="*/ 0 w 10"/>
              <a:gd name="T1" fmla="*/ 0 h 19"/>
              <a:gd name="T2" fmla="*/ 10 w 10"/>
              <a:gd name="T3" fmla="*/ 0 h 19"/>
              <a:gd name="T4" fmla="*/ 10 w 10"/>
              <a:gd name="T5" fmla="*/ 19 h 19"/>
            </a:gdLst>
            <a:ahLst/>
            <a:cxnLst>
              <a:cxn ang="0">
                <a:pos x="T0" y="T1"/>
              </a:cxn>
              <a:cxn ang="0">
                <a:pos x="T2" y="T3"/>
              </a:cxn>
              <a:cxn ang="0">
                <a:pos x="T4" y="T5"/>
              </a:cxn>
            </a:cxnLst>
            <a:rect l="0" t="0" r="r" b="b"/>
            <a:pathLst>
              <a:path w="10" h="19">
                <a:moveTo>
                  <a:pt x="0" y="0"/>
                </a:moveTo>
                <a:lnTo>
                  <a:pt x="10" y="0"/>
                </a:lnTo>
                <a:lnTo>
                  <a:pt x="10" y="19"/>
                </a:lnTo>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80" name="Freeform 287"/>
          <p:cNvSpPr>
            <a:spLocks/>
          </p:cNvSpPr>
          <p:nvPr/>
        </p:nvSpPr>
        <p:spPr bwMode="auto">
          <a:xfrm>
            <a:off x="2754313" y="2282825"/>
            <a:ext cx="5564188" cy="368300"/>
          </a:xfrm>
          <a:custGeom>
            <a:avLst/>
            <a:gdLst>
              <a:gd name="T0" fmla="*/ 0 w 242"/>
              <a:gd name="T1" fmla="*/ 16 h 16"/>
              <a:gd name="T2" fmla="*/ 12 w 242"/>
              <a:gd name="T3" fmla="*/ 16 h 16"/>
              <a:gd name="T4" fmla="*/ 13 w 242"/>
              <a:gd name="T5" fmla="*/ 0 h 16"/>
              <a:gd name="T6" fmla="*/ 35 w 242"/>
              <a:gd name="T7" fmla="*/ 0 h 16"/>
              <a:gd name="T8" fmla="*/ 35 w 242"/>
              <a:gd name="T9" fmla="*/ 16 h 16"/>
              <a:gd name="T10" fmla="*/ 152 w 242"/>
              <a:gd name="T11" fmla="*/ 16 h 16"/>
              <a:gd name="T12" fmla="*/ 153 w 242"/>
              <a:gd name="T13" fmla="*/ 0 h 16"/>
              <a:gd name="T14" fmla="*/ 173 w 242"/>
              <a:gd name="T15" fmla="*/ 0 h 16"/>
              <a:gd name="T16" fmla="*/ 173 w 242"/>
              <a:gd name="T17" fmla="*/ 16 h 16"/>
              <a:gd name="T18" fmla="*/ 242 w 242"/>
              <a:gd name="T19" fmla="*/ 16 h 16"/>
              <a:gd name="connsiteX0" fmla="*/ 0 w 10000"/>
              <a:gd name="connsiteY0" fmla="*/ 10000 h 10000"/>
              <a:gd name="connsiteX1" fmla="*/ 496 w 10000"/>
              <a:gd name="connsiteY1" fmla="*/ 10000 h 10000"/>
              <a:gd name="connsiteX2" fmla="*/ 520 w 10000"/>
              <a:gd name="connsiteY2" fmla="*/ 0 h 10000"/>
              <a:gd name="connsiteX3" fmla="*/ 1446 w 10000"/>
              <a:gd name="connsiteY3" fmla="*/ 0 h 10000"/>
              <a:gd name="connsiteX4" fmla="*/ 1446 w 10000"/>
              <a:gd name="connsiteY4" fmla="*/ 10000 h 10000"/>
              <a:gd name="connsiteX5" fmla="*/ 6281 w 10000"/>
              <a:gd name="connsiteY5" fmla="*/ 10000 h 10000"/>
              <a:gd name="connsiteX6" fmla="*/ 6322 w 10000"/>
              <a:gd name="connsiteY6" fmla="*/ 0 h 10000"/>
              <a:gd name="connsiteX7" fmla="*/ 7149 w 10000"/>
              <a:gd name="connsiteY7" fmla="*/ 0 h 10000"/>
              <a:gd name="connsiteX8" fmla="*/ 7149 w 10000"/>
              <a:gd name="connsiteY8" fmla="*/ 10000 h 10000"/>
              <a:gd name="connsiteX9" fmla="*/ 10000 w 10000"/>
              <a:gd name="connsiteY9" fmla="*/ 10000 h 10000"/>
              <a:gd name="connsiteX0" fmla="*/ 0 w 10000"/>
              <a:gd name="connsiteY0" fmla="*/ 10000 h 10000"/>
              <a:gd name="connsiteX1" fmla="*/ 496 w 10000"/>
              <a:gd name="connsiteY1" fmla="*/ 10000 h 10000"/>
              <a:gd name="connsiteX2" fmla="*/ 520 w 10000"/>
              <a:gd name="connsiteY2" fmla="*/ 0 h 10000"/>
              <a:gd name="connsiteX3" fmla="*/ 1446 w 10000"/>
              <a:gd name="connsiteY3" fmla="*/ 0 h 10000"/>
              <a:gd name="connsiteX4" fmla="*/ 1446 w 10000"/>
              <a:gd name="connsiteY4" fmla="*/ 10000 h 10000"/>
              <a:gd name="connsiteX5" fmla="*/ 6281 w 10000"/>
              <a:gd name="connsiteY5" fmla="*/ 10000 h 10000"/>
              <a:gd name="connsiteX6" fmla="*/ 6271 w 10000"/>
              <a:gd name="connsiteY6" fmla="*/ 0 h 10000"/>
              <a:gd name="connsiteX7" fmla="*/ 7149 w 10000"/>
              <a:gd name="connsiteY7" fmla="*/ 0 h 10000"/>
              <a:gd name="connsiteX8" fmla="*/ 7149 w 10000"/>
              <a:gd name="connsiteY8" fmla="*/ 10000 h 10000"/>
              <a:gd name="connsiteX9" fmla="*/ 10000 w 10000"/>
              <a:gd name="connsiteY9" fmla="*/ 10000 h 10000"/>
              <a:gd name="connsiteX0" fmla="*/ 0 w 10000"/>
              <a:gd name="connsiteY0" fmla="*/ 10000 h 10000"/>
              <a:gd name="connsiteX1" fmla="*/ 496 w 10000"/>
              <a:gd name="connsiteY1" fmla="*/ 10000 h 10000"/>
              <a:gd name="connsiteX2" fmla="*/ 520 w 10000"/>
              <a:gd name="connsiteY2" fmla="*/ 0 h 10000"/>
              <a:gd name="connsiteX3" fmla="*/ 1446 w 10000"/>
              <a:gd name="connsiteY3" fmla="*/ 0 h 10000"/>
              <a:gd name="connsiteX4" fmla="*/ 1446 w 10000"/>
              <a:gd name="connsiteY4" fmla="*/ 10000 h 10000"/>
              <a:gd name="connsiteX5" fmla="*/ 6281 w 10000"/>
              <a:gd name="connsiteY5" fmla="*/ 10000 h 10000"/>
              <a:gd name="connsiteX6" fmla="*/ 6305 w 10000"/>
              <a:gd name="connsiteY6" fmla="*/ 0 h 10000"/>
              <a:gd name="connsiteX7" fmla="*/ 7149 w 10000"/>
              <a:gd name="connsiteY7" fmla="*/ 0 h 10000"/>
              <a:gd name="connsiteX8" fmla="*/ 7149 w 10000"/>
              <a:gd name="connsiteY8" fmla="*/ 10000 h 10000"/>
              <a:gd name="connsiteX9" fmla="*/ 10000 w 10000"/>
              <a:gd name="connsiteY9"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0" y="10000"/>
                </a:moveTo>
                <a:lnTo>
                  <a:pt x="496" y="10000"/>
                </a:lnTo>
                <a:cubicBezTo>
                  <a:pt x="504" y="6667"/>
                  <a:pt x="512" y="3333"/>
                  <a:pt x="520" y="0"/>
                </a:cubicBezTo>
                <a:lnTo>
                  <a:pt x="1446" y="0"/>
                </a:lnTo>
                <a:lnTo>
                  <a:pt x="1446" y="10000"/>
                </a:lnTo>
                <a:lnTo>
                  <a:pt x="6281" y="10000"/>
                </a:lnTo>
                <a:cubicBezTo>
                  <a:pt x="6295" y="6667"/>
                  <a:pt x="6291" y="3333"/>
                  <a:pt x="6305" y="0"/>
                </a:cubicBezTo>
                <a:lnTo>
                  <a:pt x="7149" y="0"/>
                </a:lnTo>
                <a:lnTo>
                  <a:pt x="7149" y="10000"/>
                </a:lnTo>
                <a:lnTo>
                  <a:pt x="10000" y="10000"/>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81" name="Freeform 288"/>
          <p:cNvSpPr>
            <a:spLocks/>
          </p:cNvSpPr>
          <p:nvPr/>
        </p:nvSpPr>
        <p:spPr bwMode="auto">
          <a:xfrm>
            <a:off x="1581151" y="2374900"/>
            <a:ext cx="1057275" cy="436563"/>
          </a:xfrm>
          <a:custGeom>
            <a:avLst/>
            <a:gdLst>
              <a:gd name="T0" fmla="*/ 8 w 46"/>
              <a:gd name="T1" fmla="*/ 0 h 19"/>
              <a:gd name="T2" fmla="*/ 37 w 46"/>
              <a:gd name="T3" fmla="*/ 0 h 19"/>
              <a:gd name="T4" fmla="*/ 46 w 46"/>
              <a:gd name="T5" fmla="*/ 8 h 19"/>
              <a:gd name="T6" fmla="*/ 46 w 46"/>
              <a:gd name="T7" fmla="*/ 10 h 19"/>
              <a:gd name="T8" fmla="*/ 37 w 46"/>
              <a:gd name="T9" fmla="*/ 19 h 19"/>
              <a:gd name="T10" fmla="*/ 8 w 46"/>
              <a:gd name="T11" fmla="*/ 19 h 19"/>
              <a:gd name="T12" fmla="*/ 0 w 46"/>
              <a:gd name="T13" fmla="*/ 10 h 19"/>
              <a:gd name="T14" fmla="*/ 0 w 46"/>
              <a:gd name="T15" fmla="*/ 8 h 19"/>
              <a:gd name="T16" fmla="*/ 8 w 4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8" y="0"/>
                </a:moveTo>
                <a:lnTo>
                  <a:pt x="37" y="0"/>
                </a:lnTo>
                <a:cubicBezTo>
                  <a:pt x="42" y="0"/>
                  <a:pt x="46" y="3"/>
                  <a:pt x="46" y="8"/>
                </a:cubicBezTo>
                <a:lnTo>
                  <a:pt x="46" y="10"/>
                </a:lnTo>
                <a:cubicBezTo>
                  <a:pt x="46" y="15"/>
                  <a:pt x="42" y="19"/>
                  <a:pt x="37" y="19"/>
                </a:cubicBezTo>
                <a:lnTo>
                  <a:pt x="8" y="19"/>
                </a:lnTo>
                <a:cubicBezTo>
                  <a:pt x="3" y="19"/>
                  <a:pt x="0" y="15"/>
                  <a:pt x="0" y="10"/>
                </a:cubicBezTo>
                <a:lnTo>
                  <a:pt x="0" y="8"/>
                </a:lnTo>
                <a:cubicBezTo>
                  <a:pt x="0" y="3"/>
                  <a:pt x="3" y="0"/>
                  <a:pt x="8"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82" name="Rectangle 289"/>
          <p:cNvSpPr>
            <a:spLocks noChangeArrowheads="1"/>
          </p:cNvSpPr>
          <p:nvPr/>
        </p:nvSpPr>
        <p:spPr bwMode="auto">
          <a:xfrm>
            <a:off x="1857376" y="2466975"/>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 pitchFamily="34" charset="0"/>
              </a:rPr>
              <a:t>RAS</a:t>
            </a:r>
            <a:endParaRPr kumimoji="0" lang="en-US" sz="1800" b="0" i="0" u="none" strike="noStrike" cap="none" normalizeH="0" baseline="0" smtClean="0">
              <a:ln>
                <a:noFill/>
              </a:ln>
              <a:solidFill>
                <a:schemeClr val="tx1"/>
              </a:solidFill>
              <a:effectLst/>
              <a:latin typeface="Arial" pitchFamily="34" charset="0"/>
            </a:endParaRPr>
          </a:p>
        </p:txBody>
      </p:sp>
      <p:sp>
        <p:nvSpPr>
          <p:cNvPr id="14383" name="Freeform 290"/>
          <p:cNvSpPr>
            <a:spLocks/>
          </p:cNvSpPr>
          <p:nvPr/>
        </p:nvSpPr>
        <p:spPr bwMode="auto">
          <a:xfrm>
            <a:off x="2776538" y="2857500"/>
            <a:ext cx="5541963" cy="390525"/>
          </a:xfrm>
          <a:custGeom>
            <a:avLst/>
            <a:gdLst>
              <a:gd name="T0" fmla="*/ 0 w 241"/>
              <a:gd name="T1" fmla="*/ 16 h 17"/>
              <a:gd name="T2" fmla="*/ 71 w 241"/>
              <a:gd name="T3" fmla="*/ 16 h 17"/>
              <a:gd name="T4" fmla="*/ 71 w 241"/>
              <a:gd name="T5" fmla="*/ 0 h 17"/>
              <a:gd name="T6" fmla="*/ 92 w 241"/>
              <a:gd name="T7" fmla="*/ 0 h 17"/>
              <a:gd name="T8" fmla="*/ 92 w 241"/>
              <a:gd name="T9" fmla="*/ 16 h 17"/>
              <a:gd name="T10" fmla="*/ 209 w 241"/>
              <a:gd name="T11" fmla="*/ 16 h 17"/>
              <a:gd name="T12" fmla="*/ 209 w 241"/>
              <a:gd name="T13" fmla="*/ 0 h 17"/>
              <a:gd name="T14" fmla="*/ 229 w 241"/>
              <a:gd name="T15" fmla="*/ 0 h 17"/>
              <a:gd name="T16" fmla="*/ 229 w 241"/>
              <a:gd name="T17" fmla="*/ 17 h 17"/>
              <a:gd name="T18" fmla="*/ 241 w 241"/>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17">
                <a:moveTo>
                  <a:pt x="0" y="16"/>
                </a:moveTo>
                <a:lnTo>
                  <a:pt x="71" y="16"/>
                </a:lnTo>
                <a:lnTo>
                  <a:pt x="71" y="0"/>
                </a:lnTo>
                <a:lnTo>
                  <a:pt x="92" y="0"/>
                </a:lnTo>
                <a:lnTo>
                  <a:pt x="92" y="16"/>
                </a:lnTo>
                <a:lnTo>
                  <a:pt x="209" y="16"/>
                </a:lnTo>
                <a:lnTo>
                  <a:pt x="209" y="0"/>
                </a:lnTo>
                <a:lnTo>
                  <a:pt x="229" y="0"/>
                </a:lnTo>
                <a:lnTo>
                  <a:pt x="229" y="17"/>
                </a:lnTo>
                <a:lnTo>
                  <a:pt x="241" y="17"/>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84" name="Freeform 291"/>
          <p:cNvSpPr>
            <a:spLocks/>
          </p:cNvSpPr>
          <p:nvPr/>
        </p:nvSpPr>
        <p:spPr bwMode="auto">
          <a:xfrm>
            <a:off x="1581151" y="2973388"/>
            <a:ext cx="1057275" cy="436563"/>
          </a:xfrm>
          <a:custGeom>
            <a:avLst/>
            <a:gdLst>
              <a:gd name="T0" fmla="*/ 8 w 46"/>
              <a:gd name="T1" fmla="*/ 0 h 19"/>
              <a:gd name="T2" fmla="*/ 37 w 46"/>
              <a:gd name="T3" fmla="*/ 0 h 19"/>
              <a:gd name="T4" fmla="*/ 46 w 46"/>
              <a:gd name="T5" fmla="*/ 8 h 19"/>
              <a:gd name="T6" fmla="*/ 46 w 46"/>
              <a:gd name="T7" fmla="*/ 10 h 19"/>
              <a:gd name="T8" fmla="*/ 37 w 46"/>
              <a:gd name="T9" fmla="*/ 19 h 19"/>
              <a:gd name="T10" fmla="*/ 8 w 46"/>
              <a:gd name="T11" fmla="*/ 19 h 19"/>
              <a:gd name="T12" fmla="*/ 0 w 46"/>
              <a:gd name="T13" fmla="*/ 10 h 19"/>
              <a:gd name="T14" fmla="*/ 0 w 46"/>
              <a:gd name="T15" fmla="*/ 8 h 19"/>
              <a:gd name="T16" fmla="*/ 8 w 4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8" y="0"/>
                </a:moveTo>
                <a:lnTo>
                  <a:pt x="37" y="0"/>
                </a:lnTo>
                <a:cubicBezTo>
                  <a:pt x="42" y="0"/>
                  <a:pt x="46" y="3"/>
                  <a:pt x="46" y="8"/>
                </a:cubicBezTo>
                <a:lnTo>
                  <a:pt x="46" y="10"/>
                </a:lnTo>
                <a:cubicBezTo>
                  <a:pt x="46" y="15"/>
                  <a:pt x="42" y="19"/>
                  <a:pt x="37" y="19"/>
                </a:cubicBezTo>
                <a:lnTo>
                  <a:pt x="8" y="19"/>
                </a:lnTo>
                <a:cubicBezTo>
                  <a:pt x="3" y="19"/>
                  <a:pt x="0" y="15"/>
                  <a:pt x="0" y="10"/>
                </a:cubicBezTo>
                <a:lnTo>
                  <a:pt x="0" y="8"/>
                </a:lnTo>
                <a:cubicBezTo>
                  <a:pt x="0" y="3"/>
                  <a:pt x="3" y="0"/>
                  <a:pt x="8"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85" name="Rectangle 292"/>
          <p:cNvSpPr>
            <a:spLocks noChangeArrowheads="1"/>
          </p:cNvSpPr>
          <p:nvPr/>
        </p:nvSpPr>
        <p:spPr bwMode="auto">
          <a:xfrm>
            <a:off x="1857376" y="3063875"/>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 pitchFamily="34" charset="0"/>
              </a:rPr>
              <a:t>CAS</a:t>
            </a:r>
            <a:endParaRPr kumimoji="0" lang="en-US" sz="1800" b="0" i="0" u="none" strike="noStrike" cap="none" normalizeH="0" baseline="0" smtClean="0">
              <a:ln>
                <a:noFill/>
              </a:ln>
              <a:solidFill>
                <a:schemeClr val="tx1"/>
              </a:solidFill>
              <a:effectLst/>
              <a:latin typeface="Arial" pitchFamily="34" charset="0"/>
            </a:endParaRPr>
          </a:p>
        </p:txBody>
      </p:sp>
      <p:sp>
        <p:nvSpPr>
          <p:cNvPr id="14386" name="Freeform 293"/>
          <p:cNvSpPr>
            <a:spLocks/>
          </p:cNvSpPr>
          <p:nvPr/>
        </p:nvSpPr>
        <p:spPr bwMode="auto">
          <a:xfrm>
            <a:off x="1581151" y="3524250"/>
            <a:ext cx="1057275" cy="436563"/>
          </a:xfrm>
          <a:custGeom>
            <a:avLst/>
            <a:gdLst>
              <a:gd name="T0" fmla="*/ 8 w 46"/>
              <a:gd name="T1" fmla="*/ 0 h 19"/>
              <a:gd name="T2" fmla="*/ 37 w 46"/>
              <a:gd name="T3" fmla="*/ 0 h 19"/>
              <a:gd name="T4" fmla="*/ 46 w 46"/>
              <a:gd name="T5" fmla="*/ 8 h 19"/>
              <a:gd name="T6" fmla="*/ 46 w 46"/>
              <a:gd name="T7" fmla="*/ 11 h 19"/>
              <a:gd name="T8" fmla="*/ 37 w 46"/>
              <a:gd name="T9" fmla="*/ 19 h 19"/>
              <a:gd name="T10" fmla="*/ 8 w 46"/>
              <a:gd name="T11" fmla="*/ 19 h 19"/>
              <a:gd name="T12" fmla="*/ 0 w 46"/>
              <a:gd name="T13" fmla="*/ 11 h 19"/>
              <a:gd name="T14" fmla="*/ 0 w 46"/>
              <a:gd name="T15" fmla="*/ 8 h 19"/>
              <a:gd name="T16" fmla="*/ 8 w 4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8" y="0"/>
                </a:moveTo>
                <a:lnTo>
                  <a:pt x="37" y="0"/>
                </a:lnTo>
                <a:cubicBezTo>
                  <a:pt x="42" y="0"/>
                  <a:pt x="46" y="4"/>
                  <a:pt x="46" y="8"/>
                </a:cubicBezTo>
                <a:lnTo>
                  <a:pt x="46" y="11"/>
                </a:lnTo>
                <a:cubicBezTo>
                  <a:pt x="46" y="15"/>
                  <a:pt x="42" y="19"/>
                  <a:pt x="37" y="19"/>
                </a:cubicBezTo>
                <a:lnTo>
                  <a:pt x="8" y="19"/>
                </a:lnTo>
                <a:cubicBezTo>
                  <a:pt x="3" y="19"/>
                  <a:pt x="0" y="15"/>
                  <a:pt x="0" y="11"/>
                </a:cubicBezTo>
                <a:lnTo>
                  <a:pt x="0" y="8"/>
                </a:lnTo>
                <a:cubicBezTo>
                  <a:pt x="0" y="4"/>
                  <a:pt x="3" y="0"/>
                  <a:pt x="8"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87" name="Rectangle 294"/>
          <p:cNvSpPr>
            <a:spLocks noChangeArrowheads="1"/>
          </p:cNvSpPr>
          <p:nvPr/>
        </p:nvSpPr>
        <p:spPr bwMode="auto">
          <a:xfrm>
            <a:off x="1736203" y="3605754"/>
            <a:ext cx="7518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Address</a:t>
            </a:r>
            <a:endParaRPr kumimoji="0" lang="en-US" sz="1600" b="0" i="0" u="none" strike="noStrike" cap="none" normalizeH="0" baseline="0" dirty="0" smtClean="0">
              <a:ln>
                <a:noFill/>
              </a:ln>
              <a:solidFill>
                <a:schemeClr val="tx1"/>
              </a:solidFill>
              <a:effectLst/>
              <a:latin typeface="Arial" pitchFamily="34" charset="0"/>
            </a:endParaRPr>
          </a:p>
        </p:txBody>
      </p:sp>
      <p:sp>
        <p:nvSpPr>
          <p:cNvPr id="14394" name="Freeform 301"/>
          <p:cNvSpPr>
            <a:spLocks/>
          </p:cNvSpPr>
          <p:nvPr/>
        </p:nvSpPr>
        <p:spPr bwMode="auto">
          <a:xfrm>
            <a:off x="1581151" y="4122738"/>
            <a:ext cx="1057275" cy="436563"/>
          </a:xfrm>
          <a:custGeom>
            <a:avLst/>
            <a:gdLst>
              <a:gd name="T0" fmla="*/ 8 w 46"/>
              <a:gd name="T1" fmla="*/ 0 h 19"/>
              <a:gd name="T2" fmla="*/ 37 w 46"/>
              <a:gd name="T3" fmla="*/ 0 h 19"/>
              <a:gd name="T4" fmla="*/ 46 w 46"/>
              <a:gd name="T5" fmla="*/ 8 h 19"/>
              <a:gd name="T6" fmla="*/ 46 w 46"/>
              <a:gd name="T7" fmla="*/ 11 h 19"/>
              <a:gd name="T8" fmla="*/ 37 w 46"/>
              <a:gd name="T9" fmla="*/ 19 h 19"/>
              <a:gd name="T10" fmla="*/ 8 w 46"/>
              <a:gd name="T11" fmla="*/ 19 h 19"/>
              <a:gd name="T12" fmla="*/ 0 w 46"/>
              <a:gd name="T13" fmla="*/ 11 h 19"/>
              <a:gd name="T14" fmla="*/ 0 w 46"/>
              <a:gd name="T15" fmla="*/ 8 h 19"/>
              <a:gd name="T16" fmla="*/ 8 w 4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8" y="0"/>
                </a:moveTo>
                <a:lnTo>
                  <a:pt x="37" y="0"/>
                </a:lnTo>
                <a:cubicBezTo>
                  <a:pt x="42" y="0"/>
                  <a:pt x="46" y="4"/>
                  <a:pt x="46" y="8"/>
                </a:cubicBezTo>
                <a:lnTo>
                  <a:pt x="46" y="11"/>
                </a:lnTo>
                <a:cubicBezTo>
                  <a:pt x="46" y="15"/>
                  <a:pt x="42" y="19"/>
                  <a:pt x="37" y="19"/>
                </a:cubicBezTo>
                <a:lnTo>
                  <a:pt x="8" y="19"/>
                </a:lnTo>
                <a:cubicBezTo>
                  <a:pt x="3" y="19"/>
                  <a:pt x="0" y="15"/>
                  <a:pt x="0" y="11"/>
                </a:cubicBezTo>
                <a:lnTo>
                  <a:pt x="0" y="8"/>
                </a:lnTo>
                <a:cubicBezTo>
                  <a:pt x="0" y="4"/>
                  <a:pt x="3" y="0"/>
                  <a:pt x="8"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95" name="Rectangle 302"/>
          <p:cNvSpPr>
            <a:spLocks noChangeArrowheads="1"/>
          </p:cNvSpPr>
          <p:nvPr/>
        </p:nvSpPr>
        <p:spPr bwMode="auto">
          <a:xfrm>
            <a:off x="1629409" y="4203159"/>
            <a:ext cx="946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Command</a:t>
            </a:r>
            <a:endParaRPr kumimoji="0" lang="en-US" sz="1600" b="0" i="0" u="none" strike="noStrike" cap="none" normalizeH="0" baseline="0" dirty="0" smtClean="0">
              <a:ln>
                <a:noFill/>
              </a:ln>
              <a:solidFill>
                <a:schemeClr val="tx1"/>
              </a:solidFill>
              <a:effectLst/>
              <a:latin typeface="Arial" pitchFamily="34" charset="0"/>
            </a:endParaRPr>
          </a:p>
        </p:txBody>
      </p:sp>
      <p:sp>
        <p:nvSpPr>
          <p:cNvPr id="14399" name="Freeform 306"/>
          <p:cNvSpPr>
            <a:spLocks/>
          </p:cNvSpPr>
          <p:nvPr/>
        </p:nvSpPr>
        <p:spPr bwMode="auto">
          <a:xfrm>
            <a:off x="1581151" y="4719638"/>
            <a:ext cx="1057275" cy="436563"/>
          </a:xfrm>
          <a:custGeom>
            <a:avLst/>
            <a:gdLst>
              <a:gd name="T0" fmla="*/ 8 w 46"/>
              <a:gd name="T1" fmla="*/ 0 h 19"/>
              <a:gd name="T2" fmla="*/ 38 w 46"/>
              <a:gd name="T3" fmla="*/ 0 h 19"/>
              <a:gd name="T4" fmla="*/ 46 w 46"/>
              <a:gd name="T5" fmla="*/ 8 h 19"/>
              <a:gd name="T6" fmla="*/ 46 w 46"/>
              <a:gd name="T7" fmla="*/ 11 h 19"/>
              <a:gd name="T8" fmla="*/ 38 w 46"/>
              <a:gd name="T9" fmla="*/ 19 h 19"/>
              <a:gd name="T10" fmla="*/ 8 w 46"/>
              <a:gd name="T11" fmla="*/ 19 h 19"/>
              <a:gd name="T12" fmla="*/ 0 w 46"/>
              <a:gd name="T13" fmla="*/ 11 h 19"/>
              <a:gd name="T14" fmla="*/ 0 w 46"/>
              <a:gd name="T15" fmla="*/ 8 h 19"/>
              <a:gd name="T16" fmla="*/ 8 w 4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8" y="0"/>
                </a:moveTo>
                <a:lnTo>
                  <a:pt x="38" y="0"/>
                </a:lnTo>
                <a:cubicBezTo>
                  <a:pt x="42" y="0"/>
                  <a:pt x="46" y="4"/>
                  <a:pt x="46" y="8"/>
                </a:cubicBezTo>
                <a:lnTo>
                  <a:pt x="46" y="11"/>
                </a:lnTo>
                <a:cubicBezTo>
                  <a:pt x="46" y="15"/>
                  <a:pt x="42" y="19"/>
                  <a:pt x="38" y="19"/>
                </a:cubicBezTo>
                <a:lnTo>
                  <a:pt x="8" y="19"/>
                </a:lnTo>
                <a:cubicBezTo>
                  <a:pt x="4" y="19"/>
                  <a:pt x="0" y="15"/>
                  <a:pt x="0" y="11"/>
                </a:cubicBezTo>
                <a:lnTo>
                  <a:pt x="0" y="8"/>
                </a:lnTo>
                <a:cubicBezTo>
                  <a:pt x="0" y="4"/>
                  <a:pt x="4" y="0"/>
                  <a:pt x="8"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00" name="Rectangle 307"/>
          <p:cNvSpPr>
            <a:spLocks noChangeArrowheads="1"/>
          </p:cNvSpPr>
          <p:nvPr/>
        </p:nvSpPr>
        <p:spPr bwMode="auto">
          <a:xfrm>
            <a:off x="1600201" y="4803775"/>
            <a:ext cx="1003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Data ready</a:t>
            </a:r>
            <a:endParaRPr kumimoji="0" lang="en-US" sz="1600" b="0" i="0" u="none" strike="noStrike" cap="none" normalizeH="0" baseline="0" dirty="0" smtClean="0">
              <a:ln>
                <a:noFill/>
              </a:ln>
              <a:solidFill>
                <a:schemeClr val="tx1"/>
              </a:solidFill>
              <a:effectLst/>
              <a:latin typeface="Arial" pitchFamily="34" charset="0"/>
            </a:endParaRPr>
          </a:p>
        </p:txBody>
      </p:sp>
      <p:sp>
        <p:nvSpPr>
          <p:cNvPr id="14401" name="Freeform 308"/>
          <p:cNvSpPr>
            <a:spLocks/>
          </p:cNvSpPr>
          <p:nvPr/>
        </p:nvSpPr>
        <p:spPr bwMode="auto">
          <a:xfrm>
            <a:off x="2800351" y="4605338"/>
            <a:ext cx="5518150" cy="368300"/>
          </a:xfrm>
          <a:custGeom>
            <a:avLst/>
            <a:gdLst>
              <a:gd name="T0" fmla="*/ 0 w 240"/>
              <a:gd name="T1" fmla="*/ 16 h 16"/>
              <a:gd name="T2" fmla="*/ 132 w 240"/>
              <a:gd name="T3" fmla="*/ 16 h 16"/>
              <a:gd name="T4" fmla="*/ 132 w 240"/>
              <a:gd name="T5" fmla="*/ 0 h 16"/>
              <a:gd name="T6" fmla="*/ 192 w 240"/>
              <a:gd name="T7" fmla="*/ 0 h 16"/>
              <a:gd name="T8" fmla="*/ 192 w 240"/>
              <a:gd name="T9" fmla="*/ 16 h 16"/>
              <a:gd name="T10" fmla="*/ 240 w 240"/>
              <a:gd name="T11" fmla="*/ 16 h 16"/>
            </a:gdLst>
            <a:ahLst/>
            <a:cxnLst>
              <a:cxn ang="0">
                <a:pos x="T0" y="T1"/>
              </a:cxn>
              <a:cxn ang="0">
                <a:pos x="T2" y="T3"/>
              </a:cxn>
              <a:cxn ang="0">
                <a:pos x="T4" y="T5"/>
              </a:cxn>
              <a:cxn ang="0">
                <a:pos x="T6" y="T7"/>
              </a:cxn>
              <a:cxn ang="0">
                <a:pos x="T8" y="T9"/>
              </a:cxn>
              <a:cxn ang="0">
                <a:pos x="T10" y="T11"/>
              </a:cxn>
            </a:cxnLst>
            <a:rect l="0" t="0" r="r" b="b"/>
            <a:pathLst>
              <a:path w="240" h="16">
                <a:moveTo>
                  <a:pt x="0" y="16"/>
                </a:moveTo>
                <a:lnTo>
                  <a:pt x="132" y="16"/>
                </a:lnTo>
                <a:lnTo>
                  <a:pt x="132" y="0"/>
                </a:lnTo>
                <a:lnTo>
                  <a:pt x="192" y="0"/>
                </a:lnTo>
                <a:lnTo>
                  <a:pt x="192" y="16"/>
                </a:lnTo>
                <a:lnTo>
                  <a:pt x="240" y="16"/>
                </a:lnTo>
              </a:path>
            </a:pathLst>
          </a:custGeom>
          <a:noFill/>
          <a:ln w="14"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02" name="Freeform 309"/>
          <p:cNvSpPr>
            <a:spLocks/>
          </p:cNvSpPr>
          <p:nvPr/>
        </p:nvSpPr>
        <p:spPr bwMode="auto">
          <a:xfrm>
            <a:off x="1581151" y="5318125"/>
            <a:ext cx="1057275" cy="436563"/>
          </a:xfrm>
          <a:custGeom>
            <a:avLst/>
            <a:gdLst>
              <a:gd name="T0" fmla="*/ 8 w 46"/>
              <a:gd name="T1" fmla="*/ 0 h 19"/>
              <a:gd name="T2" fmla="*/ 37 w 46"/>
              <a:gd name="T3" fmla="*/ 0 h 19"/>
              <a:gd name="T4" fmla="*/ 46 w 46"/>
              <a:gd name="T5" fmla="*/ 8 h 19"/>
              <a:gd name="T6" fmla="*/ 46 w 46"/>
              <a:gd name="T7" fmla="*/ 10 h 19"/>
              <a:gd name="T8" fmla="*/ 37 w 46"/>
              <a:gd name="T9" fmla="*/ 19 h 19"/>
              <a:gd name="T10" fmla="*/ 8 w 46"/>
              <a:gd name="T11" fmla="*/ 19 h 19"/>
              <a:gd name="T12" fmla="*/ 0 w 46"/>
              <a:gd name="T13" fmla="*/ 10 h 19"/>
              <a:gd name="T14" fmla="*/ 0 w 46"/>
              <a:gd name="T15" fmla="*/ 8 h 19"/>
              <a:gd name="T16" fmla="*/ 8 w 4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8" y="0"/>
                </a:moveTo>
                <a:lnTo>
                  <a:pt x="37" y="0"/>
                </a:lnTo>
                <a:cubicBezTo>
                  <a:pt x="42" y="0"/>
                  <a:pt x="46" y="4"/>
                  <a:pt x="46" y="8"/>
                </a:cubicBezTo>
                <a:lnTo>
                  <a:pt x="46" y="10"/>
                </a:lnTo>
                <a:cubicBezTo>
                  <a:pt x="46" y="15"/>
                  <a:pt x="42" y="19"/>
                  <a:pt x="37" y="19"/>
                </a:cubicBezTo>
                <a:lnTo>
                  <a:pt x="8" y="19"/>
                </a:lnTo>
                <a:cubicBezTo>
                  <a:pt x="3" y="19"/>
                  <a:pt x="0" y="15"/>
                  <a:pt x="0" y="10"/>
                </a:cubicBezTo>
                <a:lnTo>
                  <a:pt x="0" y="8"/>
                </a:lnTo>
                <a:cubicBezTo>
                  <a:pt x="0" y="4"/>
                  <a:pt x="3" y="0"/>
                  <a:pt x="8"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03" name="Rectangle 310"/>
          <p:cNvSpPr>
            <a:spLocks noChangeArrowheads="1"/>
          </p:cNvSpPr>
          <p:nvPr/>
        </p:nvSpPr>
        <p:spPr bwMode="auto">
          <a:xfrm>
            <a:off x="1857376" y="5364163"/>
            <a:ext cx="574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 pitchFamily="34"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14413" name="Line 320"/>
          <p:cNvSpPr>
            <a:spLocks noChangeShapeType="1"/>
          </p:cNvSpPr>
          <p:nvPr/>
        </p:nvSpPr>
        <p:spPr bwMode="auto">
          <a:xfrm>
            <a:off x="7215188" y="5478463"/>
            <a:ext cx="1149350" cy="0"/>
          </a:xfrm>
          <a:prstGeom prst="line">
            <a:avLst/>
          </a:prstGeom>
          <a:noFill/>
          <a:ln w="14"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30" name="Group 329"/>
          <p:cNvGrpSpPr/>
          <p:nvPr/>
        </p:nvGrpSpPr>
        <p:grpSpPr>
          <a:xfrm>
            <a:off x="6733790" y="5364832"/>
            <a:ext cx="469532" cy="242846"/>
            <a:chOff x="6088929" y="6088952"/>
            <a:chExt cx="501269" cy="242846"/>
          </a:xfrm>
        </p:grpSpPr>
        <p:sp>
          <p:nvSpPr>
            <p:cNvPr id="325" name="Trapezoid 324"/>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53" name="Straight Connector 14352"/>
            <p:cNvCxnSpPr>
              <a:stCxn id="5" idx="1"/>
              <a:endCxn id="5"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5" name="Trapezoid 4"/>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32" name="Straight Connector 14631"/>
            <p:cNvCxnSpPr>
              <a:stCxn id="5" idx="1"/>
              <a:endCxn id="5"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34" name="Straight Connector 14633"/>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14640" name="Straight Connector 14639"/>
            <p:cNvCxnSpPr>
              <a:stCxn id="325" idx="3"/>
              <a:endCxn id="325"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43" name="Straight Connector 14642"/>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343" name="Straight Connector 342"/>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344" name="Straight Connector 343"/>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14647" name="Straight Connector 14646"/>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351" name="Straight Connector 350"/>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grpSp>
        <p:nvGrpSpPr>
          <p:cNvPr id="390" name="Group 389"/>
          <p:cNvGrpSpPr/>
          <p:nvPr/>
        </p:nvGrpSpPr>
        <p:grpSpPr>
          <a:xfrm>
            <a:off x="6258090" y="5363951"/>
            <a:ext cx="486271" cy="242846"/>
            <a:chOff x="6088929" y="6088952"/>
            <a:chExt cx="501269" cy="242846"/>
          </a:xfrm>
        </p:grpSpPr>
        <p:sp>
          <p:nvSpPr>
            <p:cNvPr id="391" name="Trapezoid 390"/>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2" name="Straight Connector 391"/>
            <p:cNvCxnSpPr>
              <a:stCxn id="393" idx="1"/>
              <a:endCxn id="393"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393" name="Trapezoid 392"/>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4" name="Straight Connector 393"/>
            <p:cNvCxnSpPr>
              <a:stCxn id="393" idx="1"/>
              <a:endCxn id="393"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396" name="Straight Connector 395"/>
            <p:cNvCxnSpPr>
              <a:stCxn id="391" idx="3"/>
              <a:endCxn id="391"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398" name="Straight Connector 397"/>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399" name="Straight Connector 398"/>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00" name="Straight Connector 399"/>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401" name="Straight Connector 400"/>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grpSp>
        <p:nvGrpSpPr>
          <p:cNvPr id="402" name="Group 401"/>
          <p:cNvGrpSpPr/>
          <p:nvPr/>
        </p:nvGrpSpPr>
        <p:grpSpPr>
          <a:xfrm>
            <a:off x="5775343" y="5357784"/>
            <a:ext cx="495960" cy="242846"/>
            <a:chOff x="6088929" y="6088952"/>
            <a:chExt cx="501269" cy="242846"/>
          </a:xfrm>
        </p:grpSpPr>
        <p:sp>
          <p:nvSpPr>
            <p:cNvPr id="403" name="Trapezoid 402"/>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p:cNvCxnSpPr>
              <a:stCxn id="405" idx="1"/>
              <a:endCxn id="405"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405" name="Trapezoid 404"/>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6" name="Straight Connector 405"/>
            <p:cNvCxnSpPr>
              <a:stCxn id="405" idx="1"/>
              <a:endCxn id="405"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08" name="Straight Connector 407"/>
            <p:cNvCxnSpPr>
              <a:stCxn id="403" idx="3"/>
              <a:endCxn id="403"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410" name="Straight Connector 409"/>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411" name="Straight Connector 410"/>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12" name="Straight Connector 411"/>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413" name="Straight Connector 412"/>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sp>
        <p:nvSpPr>
          <p:cNvPr id="414" name="Line 320"/>
          <p:cNvSpPr>
            <a:spLocks noChangeShapeType="1"/>
          </p:cNvSpPr>
          <p:nvPr/>
        </p:nvSpPr>
        <p:spPr bwMode="auto">
          <a:xfrm>
            <a:off x="2833054" y="5477582"/>
            <a:ext cx="2945970" cy="0"/>
          </a:xfrm>
          <a:prstGeom prst="line">
            <a:avLst/>
          </a:prstGeom>
          <a:noFill/>
          <a:ln w="14"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15" name="Group 414"/>
          <p:cNvGrpSpPr/>
          <p:nvPr/>
        </p:nvGrpSpPr>
        <p:grpSpPr>
          <a:xfrm>
            <a:off x="3015405" y="3591530"/>
            <a:ext cx="495960" cy="242846"/>
            <a:chOff x="6088929" y="6088952"/>
            <a:chExt cx="501269" cy="242846"/>
          </a:xfrm>
        </p:grpSpPr>
        <p:sp>
          <p:nvSpPr>
            <p:cNvPr id="416" name="Trapezoid 415"/>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7" name="Straight Connector 416"/>
            <p:cNvCxnSpPr>
              <a:stCxn id="418" idx="1"/>
              <a:endCxn id="418"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418" name="Trapezoid 417"/>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9" name="Straight Connector 418"/>
            <p:cNvCxnSpPr>
              <a:stCxn id="418" idx="1"/>
              <a:endCxn id="418"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21" name="Straight Connector 420"/>
            <p:cNvCxnSpPr>
              <a:stCxn id="416" idx="3"/>
              <a:endCxn id="416"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423" name="Straight Connector 422"/>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424" name="Straight Connector 423"/>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25" name="Straight Connector 424"/>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426" name="Straight Connector 425"/>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sp>
        <p:nvSpPr>
          <p:cNvPr id="14425" name="Rectangle 332"/>
          <p:cNvSpPr>
            <a:spLocks noChangeArrowheads="1"/>
          </p:cNvSpPr>
          <p:nvPr/>
        </p:nvSpPr>
        <p:spPr bwMode="auto">
          <a:xfrm>
            <a:off x="3072377" y="3559463"/>
            <a:ext cx="3718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 pitchFamily="34" charset="0"/>
              </a:rPr>
              <a:t>row</a:t>
            </a:r>
            <a:endParaRPr kumimoji="0" lang="en-US" sz="1600" b="0" i="0" u="none" strike="noStrike" cap="none" normalizeH="0" baseline="0" dirty="0" smtClean="0">
              <a:ln>
                <a:noFill/>
              </a:ln>
              <a:solidFill>
                <a:schemeClr val="tx1"/>
              </a:solidFill>
              <a:effectLst/>
              <a:latin typeface="Arial" pitchFamily="34" charset="0"/>
            </a:endParaRPr>
          </a:p>
        </p:txBody>
      </p:sp>
      <p:grpSp>
        <p:nvGrpSpPr>
          <p:cNvPr id="427" name="Group 426"/>
          <p:cNvGrpSpPr/>
          <p:nvPr/>
        </p:nvGrpSpPr>
        <p:grpSpPr>
          <a:xfrm>
            <a:off x="4384363" y="4241652"/>
            <a:ext cx="495960" cy="242846"/>
            <a:chOff x="6088929" y="6088952"/>
            <a:chExt cx="501269" cy="242846"/>
          </a:xfrm>
        </p:grpSpPr>
        <p:sp>
          <p:nvSpPr>
            <p:cNvPr id="428" name="Trapezoid 427"/>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p:cNvCxnSpPr>
              <a:stCxn id="430" idx="1"/>
              <a:endCxn id="430"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430" name="Trapezoid 429"/>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1" name="Straight Connector 430"/>
            <p:cNvCxnSpPr>
              <a:stCxn id="430" idx="1"/>
              <a:endCxn id="430"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33" name="Straight Connector 432"/>
            <p:cNvCxnSpPr>
              <a:stCxn id="428" idx="3"/>
              <a:endCxn id="428"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435" name="Straight Connector 434"/>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436" name="Straight Connector 435"/>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37" name="Straight Connector 436"/>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438" name="Straight Connector 437"/>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sp>
        <p:nvSpPr>
          <p:cNvPr id="14423" name="Rectangle 330"/>
          <p:cNvSpPr>
            <a:spLocks noChangeArrowheads="1"/>
          </p:cNvSpPr>
          <p:nvPr/>
        </p:nvSpPr>
        <p:spPr bwMode="auto">
          <a:xfrm>
            <a:off x="4436054" y="4223153"/>
            <a:ext cx="4795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read</a:t>
            </a:r>
            <a:endParaRPr kumimoji="0" lang="en-US" sz="1600" b="0" i="0" u="none" strike="noStrike" cap="none" normalizeH="0" baseline="0" dirty="0" smtClean="0">
              <a:ln>
                <a:noFill/>
              </a:ln>
              <a:solidFill>
                <a:schemeClr val="tx1"/>
              </a:solidFill>
              <a:effectLst/>
              <a:latin typeface="Arial" pitchFamily="34" charset="0"/>
            </a:endParaRPr>
          </a:p>
        </p:txBody>
      </p:sp>
      <p:grpSp>
        <p:nvGrpSpPr>
          <p:cNvPr id="439" name="Group 438"/>
          <p:cNvGrpSpPr/>
          <p:nvPr/>
        </p:nvGrpSpPr>
        <p:grpSpPr>
          <a:xfrm>
            <a:off x="7597096" y="4267200"/>
            <a:ext cx="495960" cy="242846"/>
            <a:chOff x="6088929" y="6088952"/>
            <a:chExt cx="501269" cy="242846"/>
          </a:xfrm>
        </p:grpSpPr>
        <p:sp>
          <p:nvSpPr>
            <p:cNvPr id="440" name="Trapezoid 439"/>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1" name="Straight Connector 440"/>
            <p:cNvCxnSpPr>
              <a:stCxn id="442" idx="1"/>
              <a:endCxn id="442"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442" name="Trapezoid 441"/>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p:cNvCxnSpPr>
              <a:stCxn id="442" idx="1"/>
              <a:endCxn id="442"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4" name="Straight Connector 443"/>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45" name="Straight Connector 444"/>
            <p:cNvCxnSpPr>
              <a:stCxn id="440" idx="3"/>
              <a:endCxn id="440"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447" name="Straight Connector 446"/>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448" name="Straight Connector 447"/>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49" name="Straight Connector 448"/>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450" name="Straight Connector 449"/>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sp>
        <p:nvSpPr>
          <p:cNvPr id="451" name="Rectangle 330"/>
          <p:cNvSpPr>
            <a:spLocks noChangeArrowheads="1"/>
          </p:cNvSpPr>
          <p:nvPr/>
        </p:nvSpPr>
        <p:spPr bwMode="auto">
          <a:xfrm>
            <a:off x="7648787" y="4248701"/>
            <a:ext cx="4795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read</a:t>
            </a:r>
            <a:endParaRPr kumimoji="0" lang="en-US" sz="1600" b="0" i="0" u="none" strike="noStrike" cap="none" normalizeH="0" baseline="0" dirty="0" smtClean="0">
              <a:ln>
                <a:noFill/>
              </a:ln>
              <a:solidFill>
                <a:schemeClr val="tx1"/>
              </a:solidFill>
              <a:effectLst/>
              <a:latin typeface="Arial" pitchFamily="34" charset="0"/>
            </a:endParaRPr>
          </a:p>
        </p:txBody>
      </p:sp>
      <p:cxnSp>
        <p:nvCxnSpPr>
          <p:cNvPr id="457" name="Straight Connector 456"/>
          <p:cNvCxnSpPr/>
          <p:nvPr/>
        </p:nvCxnSpPr>
        <p:spPr>
          <a:xfrm flipV="1">
            <a:off x="2780199" y="4349126"/>
            <a:ext cx="1600640" cy="881"/>
          </a:xfrm>
          <a:prstGeom prst="line">
            <a:avLst/>
          </a:prstGeom>
          <a:ln w="6350"/>
        </p:spPr>
        <p:style>
          <a:lnRef idx="2">
            <a:schemeClr val="dk1"/>
          </a:lnRef>
          <a:fillRef idx="0">
            <a:schemeClr val="dk1"/>
          </a:fillRef>
          <a:effectRef idx="1">
            <a:schemeClr val="dk1"/>
          </a:effectRef>
          <a:fontRef idx="minor">
            <a:schemeClr val="tx1"/>
          </a:fontRef>
        </p:style>
      </p:cxnSp>
      <p:grpSp>
        <p:nvGrpSpPr>
          <p:cNvPr id="471" name="Group 470"/>
          <p:cNvGrpSpPr/>
          <p:nvPr/>
        </p:nvGrpSpPr>
        <p:grpSpPr>
          <a:xfrm>
            <a:off x="4373792" y="3596814"/>
            <a:ext cx="495960" cy="242846"/>
            <a:chOff x="6088929" y="6088952"/>
            <a:chExt cx="501269" cy="242846"/>
          </a:xfrm>
        </p:grpSpPr>
        <p:sp>
          <p:nvSpPr>
            <p:cNvPr id="472" name="Trapezoid 471"/>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3" name="Straight Connector 472"/>
            <p:cNvCxnSpPr>
              <a:stCxn id="474" idx="1"/>
              <a:endCxn id="474"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474" name="Trapezoid 473"/>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5" name="Straight Connector 474"/>
            <p:cNvCxnSpPr>
              <a:stCxn id="474" idx="1"/>
              <a:endCxn id="474"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77" name="Straight Connector 476"/>
            <p:cNvCxnSpPr>
              <a:stCxn id="472" idx="3"/>
              <a:endCxn id="472"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479" name="Straight Connector 478"/>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480" name="Straight Connector 479"/>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81" name="Straight Connector 480"/>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482" name="Straight Connector 481"/>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sp>
        <p:nvSpPr>
          <p:cNvPr id="483" name="Rectangle 332"/>
          <p:cNvSpPr>
            <a:spLocks noChangeArrowheads="1"/>
          </p:cNvSpPr>
          <p:nvPr/>
        </p:nvSpPr>
        <p:spPr bwMode="auto">
          <a:xfrm>
            <a:off x="4461596" y="3569153"/>
            <a:ext cx="2949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 pitchFamily="34" charset="0"/>
              </a:rPr>
              <a:t>col</a:t>
            </a:r>
            <a:endParaRPr kumimoji="0" lang="en-US" sz="1600" b="0" i="0" u="none" strike="noStrike" cap="none" normalizeH="0" baseline="0" dirty="0" smtClean="0">
              <a:ln>
                <a:noFill/>
              </a:ln>
              <a:solidFill>
                <a:schemeClr val="tx1"/>
              </a:solidFill>
              <a:effectLst/>
              <a:latin typeface="Arial" pitchFamily="34" charset="0"/>
            </a:endParaRPr>
          </a:p>
        </p:txBody>
      </p:sp>
      <p:grpSp>
        <p:nvGrpSpPr>
          <p:cNvPr id="484" name="Group 483"/>
          <p:cNvGrpSpPr/>
          <p:nvPr/>
        </p:nvGrpSpPr>
        <p:grpSpPr>
          <a:xfrm>
            <a:off x="6266019" y="3596812"/>
            <a:ext cx="495960" cy="242846"/>
            <a:chOff x="6088929" y="6088952"/>
            <a:chExt cx="501269" cy="242846"/>
          </a:xfrm>
        </p:grpSpPr>
        <p:sp>
          <p:nvSpPr>
            <p:cNvPr id="485" name="Trapezoid 484"/>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6" name="Straight Connector 485"/>
            <p:cNvCxnSpPr>
              <a:stCxn id="487" idx="1"/>
              <a:endCxn id="487"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487" name="Trapezoid 486"/>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8" name="Straight Connector 487"/>
            <p:cNvCxnSpPr>
              <a:stCxn id="487" idx="1"/>
              <a:endCxn id="487"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9" name="Straight Connector 488"/>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90" name="Straight Connector 489"/>
            <p:cNvCxnSpPr>
              <a:stCxn id="485" idx="3"/>
              <a:endCxn id="485"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1" name="Straight Connector 490"/>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492" name="Straight Connector 491"/>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493" name="Straight Connector 492"/>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494" name="Straight Connector 493"/>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495" name="Straight Connector 494"/>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sp>
        <p:nvSpPr>
          <p:cNvPr id="337" name="Rectangle 336"/>
          <p:cNvSpPr/>
          <p:nvPr/>
        </p:nvSpPr>
        <p:spPr>
          <a:xfrm>
            <a:off x="6244086" y="3498036"/>
            <a:ext cx="556563" cy="369332"/>
          </a:xfrm>
          <a:prstGeom prst="rect">
            <a:avLst/>
          </a:prstGeom>
        </p:spPr>
        <p:txBody>
          <a:bodyPr wrap="none">
            <a:spAutoFit/>
          </a:bodyPr>
          <a:lstStyle/>
          <a:p>
            <a:pPr lvl="0" fontAlgn="base">
              <a:spcBef>
                <a:spcPct val="0"/>
              </a:spcBef>
              <a:spcAft>
                <a:spcPct val="0"/>
              </a:spcAft>
            </a:pPr>
            <a:r>
              <a:rPr lang="en-US" dirty="0">
                <a:solidFill>
                  <a:srgbClr val="24282B"/>
                </a:solidFill>
                <a:latin typeface="Arial" pitchFamily="34" charset="0"/>
              </a:rPr>
              <a:t>row</a:t>
            </a:r>
            <a:endParaRPr lang="en-US" sz="1600" dirty="0">
              <a:latin typeface="Arial" pitchFamily="34" charset="0"/>
            </a:endParaRPr>
          </a:p>
        </p:txBody>
      </p:sp>
      <p:grpSp>
        <p:nvGrpSpPr>
          <p:cNvPr id="497" name="Group 496"/>
          <p:cNvGrpSpPr/>
          <p:nvPr/>
        </p:nvGrpSpPr>
        <p:grpSpPr>
          <a:xfrm>
            <a:off x="7575954" y="3590646"/>
            <a:ext cx="495960" cy="242846"/>
            <a:chOff x="6088929" y="6088952"/>
            <a:chExt cx="501269" cy="242846"/>
          </a:xfrm>
        </p:grpSpPr>
        <p:sp>
          <p:nvSpPr>
            <p:cNvPr id="498" name="Trapezoid 497"/>
            <p:cNvSpPr/>
            <p:nvPr/>
          </p:nvSpPr>
          <p:spPr>
            <a:xfrm flipH="1" flipV="1">
              <a:off x="6099305" y="6207636"/>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9" name="Straight Connector 498"/>
            <p:cNvCxnSpPr>
              <a:stCxn id="500" idx="1"/>
              <a:endCxn id="500" idx="1"/>
            </p:cNvCxnSpPr>
            <p:nvPr/>
          </p:nvCxnSpPr>
          <p:spPr>
            <a:xfrm>
              <a:off x="6120906" y="6154234"/>
              <a:ext cx="0" cy="0"/>
            </a:xfrm>
            <a:prstGeom prst="line">
              <a:avLst/>
            </a:prstGeom>
          </p:spPr>
          <p:style>
            <a:lnRef idx="2">
              <a:schemeClr val="dk1"/>
            </a:lnRef>
            <a:fillRef idx="0">
              <a:schemeClr val="dk1"/>
            </a:fillRef>
            <a:effectRef idx="1">
              <a:schemeClr val="dk1"/>
            </a:effectRef>
            <a:fontRef idx="minor">
              <a:schemeClr val="tx1"/>
            </a:fontRef>
          </p:style>
        </p:cxnSp>
        <p:sp>
          <p:nvSpPr>
            <p:cNvPr id="500" name="Trapezoid 499"/>
            <p:cNvSpPr/>
            <p:nvPr/>
          </p:nvSpPr>
          <p:spPr>
            <a:xfrm>
              <a:off x="6099305" y="6092153"/>
              <a:ext cx="482600" cy="124162"/>
            </a:xfrm>
            <a:prstGeom prst="trapezoi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1" name="Straight Connector 500"/>
            <p:cNvCxnSpPr>
              <a:stCxn id="500" idx="1"/>
              <a:endCxn id="500" idx="1"/>
            </p:cNvCxnSpPr>
            <p:nvPr/>
          </p:nvCxnSpPr>
          <p:spPr>
            <a:xfrm>
              <a:off x="6120906" y="615423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2" name="Straight Connector 501"/>
            <p:cNvCxnSpPr/>
            <p:nvPr/>
          </p:nvCxnSpPr>
          <p:spPr>
            <a:xfrm flipV="1">
              <a:off x="6088929" y="6088952"/>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503" name="Straight Connector 502"/>
            <p:cNvCxnSpPr>
              <a:stCxn id="498" idx="3"/>
              <a:endCxn id="498" idx="3"/>
            </p:cNvCxnSpPr>
            <p:nvPr/>
          </p:nvCxnSpPr>
          <p:spPr>
            <a:xfrm>
              <a:off x="6120906" y="62697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a:off x="6088953" y="6202883"/>
              <a:ext cx="52855" cy="125325"/>
            </a:xfrm>
            <a:prstGeom prst="line">
              <a:avLst/>
            </a:prstGeom>
          </p:spPr>
          <p:style>
            <a:lnRef idx="1">
              <a:schemeClr val="dk1"/>
            </a:lnRef>
            <a:fillRef idx="0">
              <a:schemeClr val="dk1"/>
            </a:fillRef>
            <a:effectRef idx="0">
              <a:schemeClr val="dk1"/>
            </a:effectRef>
            <a:fontRef idx="minor">
              <a:schemeClr val="tx1"/>
            </a:fontRef>
          </p:style>
        </p:cxnSp>
        <p:cxnSp>
          <p:nvCxnSpPr>
            <p:cNvPr id="505" name="Straight Connector 504"/>
            <p:cNvCxnSpPr/>
            <p:nvPr/>
          </p:nvCxnSpPr>
          <p:spPr>
            <a:xfrm>
              <a:off x="6532938" y="6088953"/>
              <a:ext cx="57260" cy="123203"/>
            </a:xfrm>
            <a:prstGeom prst="line">
              <a:avLst/>
            </a:prstGeom>
          </p:spPr>
          <p:style>
            <a:lnRef idx="1">
              <a:schemeClr val="dk1"/>
            </a:lnRef>
            <a:fillRef idx="0">
              <a:schemeClr val="dk1"/>
            </a:fillRef>
            <a:effectRef idx="0">
              <a:schemeClr val="dk1"/>
            </a:effectRef>
            <a:fontRef idx="minor">
              <a:schemeClr val="tx1"/>
            </a:fontRef>
          </p:style>
        </p:cxnSp>
        <p:cxnSp>
          <p:nvCxnSpPr>
            <p:cNvPr id="506" name="Straight Connector 505"/>
            <p:cNvCxnSpPr/>
            <p:nvPr/>
          </p:nvCxnSpPr>
          <p:spPr>
            <a:xfrm flipV="1">
              <a:off x="6526749" y="6209846"/>
              <a:ext cx="58165" cy="119227"/>
            </a:xfrm>
            <a:prstGeom prst="line">
              <a:avLst/>
            </a:prstGeom>
            <a:ln w="12700"/>
          </p:spPr>
          <p:style>
            <a:lnRef idx="2">
              <a:schemeClr val="dk1"/>
            </a:lnRef>
            <a:fillRef idx="0">
              <a:schemeClr val="dk1"/>
            </a:fillRef>
            <a:effectRef idx="1">
              <a:schemeClr val="dk1"/>
            </a:effectRef>
            <a:fontRef idx="minor">
              <a:schemeClr val="tx1"/>
            </a:fontRef>
          </p:style>
        </p:cxnSp>
        <p:cxnSp>
          <p:nvCxnSpPr>
            <p:cNvPr id="507" name="Straight Connector 506"/>
            <p:cNvCxnSpPr/>
            <p:nvPr/>
          </p:nvCxnSpPr>
          <p:spPr>
            <a:xfrm flipV="1">
              <a:off x="6152381" y="6088953"/>
              <a:ext cx="391129" cy="3797"/>
            </a:xfrm>
            <a:prstGeom prst="line">
              <a:avLst/>
            </a:prstGeom>
          </p:spPr>
          <p:style>
            <a:lnRef idx="1">
              <a:schemeClr val="dk1"/>
            </a:lnRef>
            <a:fillRef idx="0">
              <a:schemeClr val="dk1"/>
            </a:fillRef>
            <a:effectRef idx="0">
              <a:schemeClr val="dk1"/>
            </a:effectRef>
            <a:fontRef idx="minor">
              <a:schemeClr val="tx1"/>
            </a:fontRef>
          </p:style>
        </p:cxnSp>
        <p:cxnSp>
          <p:nvCxnSpPr>
            <p:cNvPr id="508" name="Straight Connector 507"/>
            <p:cNvCxnSpPr/>
            <p:nvPr/>
          </p:nvCxnSpPr>
          <p:spPr>
            <a:xfrm>
              <a:off x="6135645" y="6323780"/>
              <a:ext cx="386724" cy="630"/>
            </a:xfrm>
            <a:prstGeom prst="line">
              <a:avLst/>
            </a:prstGeom>
          </p:spPr>
          <p:style>
            <a:lnRef idx="1">
              <a:schemeClr val="dk1"/>
            </a:lnRef>
            <a:fillRef idx="0">
              <a:schemeClr val="dk1"/>
            </a:fillRef>
            <a:effectRef idx="0">
              <a:schemeClr val="dk1"/>
            </a:effectRef>
            <a:fontRef idx="minor">
              <a:schemeClr val="tx1"/>
            </a:fontRef>
          </p:style>
        </p:cxnSp>
      </p:grpSp>
      <p:sp>
        <p:nvSpPr>
          <p:cNvPr id="509" name="Rectangle 332"/>
          <p:cNvSpPr>
            <a:spLocks noChangeArrowheads="1"/>
          </p:cNvSpPr>
          <p:nvPr/>
        </p:nvSpPr>
        <p:spPr bwMode="auto">
          <a:xfrm>
            <a:off x="7663758" y="3562985"/>
            <a:ext cx="2949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 pitchFamily="34" charset="0"/>
              </a:rPr>
              <a:t>col</a:t>
            </a:r>
            <a:endParaRPr kumimoji="0" lang="en-US" sz="1600" b="0" i="0" u="none" strike="noStrike" cap="none" normalizeH="0" baseline="0" dirty="0" smtClean="0">
              <a:ln>
                <a:noFill/>
              </a:ln>
              <a:solidFill>
                <a:schemeClr val="tx1"/>
              </a:solidFill>
              <a:effectLst/>
              <a:latin typeface="Arial" pitchFamily="34" charset="0"/>
            </a:endParaRPr>
          </a:p>
        </p:txBody>
      </p:sp>
      <p:cxnSp>
        <p:nvCxnSpPr>
          <p:cNvPr id="339" name="Straight Connector 338"/>
          <p:cNvCxnSpPr/>
          <p:nvPr/>
        </p:nvCxnSpPr>
        <p:spPr>
          <a:xfrm>
            <a:off x="8090474" y="4384539"/>
            <a:ext cx="265980" cy="2467"/>
          </a:xfrm>
          <a:prstGeom prst="line">
            <a:avLst/>
          </a:prstGeom>
          <a:ln w="6350"/>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Split Transaction Buses</a:t>
            </a:r>
          </a:p>
        </p:txBody>
      </p:sp>
      <p:sp>
        <p:nvSpPr>
          <p:cNvPr id="3" name="Text Placeholder 2"/>
          <p:cNvSpPr txBox="1">
            <a:spLocks noGrp="1"/>
          </p:cNvSpPr>
          <p:nvPr>
            <p:ph type="body" idx="4294967295"/>
          </p:nvPr>
        </p:nvSpPr>
        <p:spPr>
          <a:xfrm>
            <a:off x="1117600" y="1552575"/>
            <a:ext cx="7721600" cy="48482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511175">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2300DC"/>
                </a:solidFill>
                <a:latin typeface="Calibri" panose="020F0502020204030204" pitchFamily="34" charset="0"/>
              </a:rPr>
              <a:t>transaction</a:t>
            </a:r>
            <a:r>
              <a:rPr lang="en-US" sz="2800" dirty="0">
                <a:latin typeface="Calibri" panose="020F0502020204030204" pitchFamily="34" charset="0"/>
              </a:rPr>
              <a:t> unnecessarily ties up the </a:t>
            </a:r>
            <a:r>
              <a:rPr lang="en-US" sz="2800" dirty="0">
                <a:solidFill>
                  <a:srgbClr val="004A4A"/>
                </a:solidFill>
                <a:latin typeface="Calibri" panose="020F0502020204030204" pitchFamily="34" charset="0"/>
              </a:rPr>
              <a:t>bus</a:t>
            </a:r>
          </a:p>
          <a:p>
            <a:pPr marL="574675" lvl="0" indent="-511175">
              <a:buSzPct val="100000"/>
              <a:buFont typeface="Symbol" panose="05050102010706020507" pitchFamily="18" charset="2"/>
              <a:buChar char="*"/>
            </a:pPr>
            <a:r>
              <a:rPr lang="en-US" sz="2800" dirty="0">
                <a:latin typeface="Calibri" panose="020F0502020204030204" pitchFamily="34" charset="0"/>
              </a:rPr>
              <a:t>A transaction might also have long </a:t>
            </a:r>
            <a:r>
              <a:rPr lang="en-US" sz="2800" dirty="0">
                <a:solidFill>
                  <a:srgbClr val="33CC66"/>
                </a:solidFill>
                <a:latin typeface="Calibri" panose="020F0502020204030204" pitchFamily="34" charset="0"/>
              </a:rPr>
              <a:t>pauses</a:t>
            </a:r>
            <a:r>
              <a:rPr lang="en-US" sz="2800" dirty="0">
                <a:latin typeface="Calibri" panose="020F0502020204030204" pitchFamily="34" charset="0"/>
              </a:rPr>
              <a:t> in the </a:t>
            </a:r>
            <a:r>
              <a:rPr lang="en-US" sz="2800" dirty="0">
                <a:solidFill>
                  <a:srgbClr val="FF0000"/>
                </a:solidFill>
                <a:latin typeface="Calibri" panose="020F0502020204030204" pitchFamily="34" charset="0"/>
              </a:rPr>
              <a:t>middle</a:t>
            </a:r>
            <a:r>
              <a:rPr lang="en-US" sz="2800" dirty="0">
                <a:latin typeface="Calibri" panose="020F0502020204030204" pitchFamily="34" charset="0"/>
              </a:rPr>
              <a:t>.</a:t>
            </a:r>
          </a:p>
          <a:p>
            <a:pPr marL="574675" lvl="0" indent="-511175">
              <a:buSzPct val="100000"/>
              <a:buFont typeface="Symbol" panose="05050102010706020507" pitchFamily="18" charset="2"/>
              <a:buChar char="*"/>
            </a:pPr>
            <a:r>
              <a:rPr lang="en-US" sz="2800" dirty="0">
                <a:latin typeface="Calibri" panose="020F0502020204030204" pitchFamily="34" charset="0"/>
              </a:rPr>
              <a:t>Use a split transaction bus. Typically consists of a </a:t>
            </a:r>
            <a:r>
              <a:rPr lang="en-US" sz="2800" dirty="0">
                <a:solidFill>
                  <a:srgbClr val="DC2300"/>
                </a:solidFill>
                <a:latin typeface="Calibri" panose="020F0502020204030204" pitchFamily="34" charset="0"/>
              </a:rPr>
              <a:t>request</a:t>
            </a:r>
            <a:r>
              <a:rPr lang="en-US" sz="2800" dirty="0">
                <a:latin typeface="Calibri" panose="020F0502020204030204" pitchFamily="34" charset="0"/>
              </a:rPr>
              <a:t> sub-</a:t>
            </a:r>
            <a:r>
              <a:rPr lang="en-US" sz="2800" dirty="0">
                <a:solidFill>
                  <a:srgbClr val="3DEB3D"/>
                </a:solidFill>
                <a:latin typeface="Calibri" panose="020F0502020204030204" pitchFamily="34" charset="0"/>
              </a:rPr>
              <a:t>transaction</a:t>
            </a:r>
            <a:r>
              <a:rPr lang="en-US" sz="2800" dirty="0">
                <a:latin typeface="Calibri" panose="020F0502020204030204" pitchFamily="34" charset="0"/>
              </a:rPr>
              <a:t>, and </a:t>
            </a:r>
            <a:r>
              <a:rPr lang="en-US" sz="2800" dirty="0">
                <a:solidFill>
                  <a:srgbClr val="0000FF"/>
                </a:solidFill>
                <a:latin typeface="Calibri" panose="020F0502020204030204" pitchFamily="34" charset="0"/>
              </a:rPr>
              <a:t>response</a:t>
            </a:r>
            <a:r>
              <a:rPr lang="en-US" sz="2800" dirty="0">
                <a:latin typeface="Calibri" panose="020F0502020204030204" pitchFamily="34" charset="0"/>
              </a:rPr>
              <a:t> sub-</a:t>
            </a:r>
            <a:r>
              <a:rPr lang="en-US" sz="2800" dirty="0">
                <a:solidFill>
                  <a:srgbClr val="3DEB3D"/>
                </a:solidFill>
                <a:latin typeface="Calibri" panose="020F0502020204030204" pitchFamily="34" charset="0"/>
              </a:rPr>
              <a:t>transaction</a:t>
            </a:r>
            <a:r>
              <a:rPr lang="en-US" sz="2800" dirty="0">
                <a:latin typeface="Calibri" panose="020F0502020204030204" pitchFamily="34" charset="0"/>
              </a:rPr>
              <a:t>.</a:t>
            </a:r>
          </a:p>
          <a:p>
            <a:pPr marL="574675" lvl="0" indent="-511175">
              <a:buSzPct val="100000"/>
              <a:buFont typeface="Symbol" panose="05050102010706020507" pitchFamily="18" charset="2"/>
              <a:buChar char="*"/>
            </a:pPr>
            <a:r>
              <a:rPr lang="en-US" sz="2800" dirty="0">
                <a:latin typeface="Calibri" panose="020F0502020204030204" pitchFamily="34" charset="0"/>
              </a:rPr>
              <a:t>Other messages can be sent between request and response.</a:t>
            </a:r>
          </a:p>
          <a:p>
            <a:pPr marL="574675" lvl="0" indent="-511175">
              <a:buSzPct val="100000"/>
              <a:buFont typeface="Symbol" panose="05050102010706020507" pitchFamily="18" charset="2"/>
              <a:buChar char="*"/>
            </a:pPr>
            <a:r>
              <a:rPr lang="en-US" sz="2800" dirty="0">
                <a:latin typeface="Calibri" panose="020F0502020204030204" pitchFamily="34" charset="0"/>
              </a:rPr>
              <a:t>Flexible, increases bandwidth, </a:t>
            </a:r>
            <a:r>
              <a:rPr lang="en-US" sz="2800" dirty="0" smtClean="0">
                <a:latin typeface="Calibri" panose="020F0502020204030204" pitchFamily="34" charset="0"/>
              </a:rPr>
              <a:t>simpler</a:t>
            </a: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98638" y="1524000"/>
            <a:ext cx="7345362" cy="4778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6588" lvl="0" indent="-525463">
              <a:buSzPct val="100000"/>
              <a:buFont typeface="Symbol" panose="05050102010706020507" pitchFamily="18" charset="2"/>
              <a:buChar char="*"/>
            </a:pPr>
            <a:r>
              <a:rPr lang="en-US" sz="3600" dirty="0">
                <a:latin typeface="Calibri" panose="020F0502020204030204" pitchFamily="34" charset="0"/>
              </a:rPr>
              <a:t>Overview</a:t>
            </a:r>
          </a:p>
          <a:p>
            <a:pPr marL="636588" lvl="0" indent="-525463">
              <a:buSzPct val="100000"/>
              <a:buFont typeface="Symbol" panose="05050102010706020507" pitchFamily="18" charset="2"/>
              <a:buChar char="*"/>
            </a:pPr>
            <a:r>
              <a:rPr lang="en-US" sz="3600" dirty="0">
                <a:latin typeface="Calibri" panose="020F0502020204030204" pitchFamily="34" charset="0"/>
              </a:rPr>
              <a:t>Physical Layer</a:t>
            </a:r>
          </a:p>
          <a:p>
            <a:pPr marL="636588" lvl="0" indent="-525463">
              <a:buSzPct val="100000"/>
              <a:buFont typeface="Symbol" panose="05050102010706020507" pitchFamily="18" charset="2"/>
              <a:buChar char="*"/>
            </a:pPr>
            <a:r>
              <a:rPr lang="en-US" sz="3600" dirty="0">
                <a:latin typeface="Calibri" panose="020F0502020204030204" pitchFamily="34" charset="0"/>
              </a:rPr>
              <a:t>Data Link Layer</a:t>
            </a:r>
          </a:p>
          <a:p>
            <a:pPr marL="636588" lvl="0" indent="-525463">
              <a:buSzPct val="100000"/>
              <a:buFont typeface="Symbol" panose="05050102010706020507" pitchFamily="18" charset="2"/>
              <a:buChar char="*"/>
            </a:pPr>
            <a:r>
              <a:rPr lang="en-US" sz="3600" dirty="0">
                <a:latin typeface="Calibri" panose="020F0502020204030204" pitchFamily="34" charset="0"/>
              </a:rPr>
              <a:t>Network Layer</a:t>
            </a:r>
          </a:p>
          <a:p>
            <a:pPr marL="636588" lvl="0" indent="-525463">
              <a:buSzPct val="100000"/>
              <a:buFont typeface="Symbol" panose="05050102010706020507" pitchFamily="18" charset="2"/>
              <a:buChar char="*"/>
            </a:pPr>
            <a:r>
              <a:rPr lang="en-US" sz="3600" dirty="0">
                <a:latin typeface="Calibri" panose="020F0502020204030204" pitchFamily="34" charset="0"/>
              </a:rPr>
              <a:t>Protocol Layer</a:t>
            </a:r>
          </a:p>
          <a:p>
            <a:pPr marL="636588" lvl="0" indent="-525463">
              <a:buSzPct val="100000"/>
              <a:buFont typeface="Symbol" panose="05050102010706020507" pitchFamily="18" charset="2"/>
              <a:buChar char="*"/>
            </a:pPr>
            <a:r>
              <a:rPr lang="en-US" sz="3600" dirty="0">
                <a:latin typeface="Calibri" panose="020F0502020204030204" pitchFamily="34" charset="0"/>
              </a:rPr>
              <a:t>Case Studies</a:t>
            </a:r>
          </a:p>
          <a:p>
            <a:pPr marL="636588" lvl="0" indent="-525463">
              <a:buSzPct val="100000"/>
              <a:buFont typeface="Symbol" panose="05050102010706020507" pitchFamily="18" charset="2"/>
              <a:buChar char="*"/>
            </a:pPr>
            <a:r>
              <a:rPr lang="en-US" sz="3600" dirty="0">
                <a:latin typeface="Calibri" panose="020F0502020204030204" pitchFamily="34" charset="0"/>
              </a:rPr>
              <a:t>Storage Media</a:t>
            </a:r>
          </a:p>
          <a:p>
            <a:pPr marL="636588" lvl="0" indent="-525463">
              <a:buSzPct val="100000"/>
              <a:buFont typeface="Symbol" panose="05050102010706020507" pitchFamily="18" charset="2"/>
              <a:buChar char="*"/>
            </a:pPr>
            <a:endParaRPr lang="en-US" sz="4000" dirty="0">
              <a:latin typeface="Calibri" panose="020F0502020204030204" pitchFamily="34" charset="0"/>
            </a:endParaRPr>
          </a:p>
          <a:p>
            <a:pPr marL="636588" lvl="0" indent="-525463">
              <a:buSzPct val="100000"/>
              <a:buFont typeface="Symbol" panose="05050102010706020507" pitchFamily="18" charset="2"/>
              <a:buChar char="*"/>
            </a:pPr>
            <a:endParaRPr lang="en-US" sz="3600"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rot="10800000">
            <a:off x="5994240" y="3559175"/>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I/O Port </a:t>
            </a:r>
            <a:r>
              <a:rPr lang="fr-FR" dirty="0" err="1">
                <a:solidFill>
                  <a:schemeClr val="tx1"/>
                </a:solidFill>
              </a:rPr>
              <a:t>Addressing</a:t>
            </a:r>
            <a:endParaRPr lang="fr-FR" dirty="0">
              <a:solidFill>
                <a:schemeClr val="tx1"/>
              </a:solidFill>
            </a:endParaRPr>
          </a:p>
        </p:txBody>
      </p:sp>
      <p:sp>
        <p:nvSpPr>
          <p:cNvPr id="3" name="Text Placeholder 2"/>
          <p:cNvSpPr txBox="1">
            <a:spLocks noGrp="1"/>
          </p:cNvSpPr>
          <p:nvPr>
            <p:ph type="body" idx="4294967295"/>
          </p:nvPr>
        </p:nvSpPr>
        <p:spPr>
          <a:xfrm>
            <a:off x="533400" y="1524000"/>
            <a:ext cx="8135937"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Every device on the </a:t>
            </a:r>
            <a:r>
              <a:rPr lang="en-US" sz="3600" dirty="0">
                <a:solidFill>
                  <a:srgbClr val="00AE00"/>
                </a:solidFill>
                <a:latin typeface="Calibri" panose="020F0502020204030204" pitchFamily="34" charset="0"/>
              </a:rPr>
              <a:t>motherboard</a:t>
            </a:r>
            <a:r>
              <a:rPr lang="en-US" sz="3600" dirty="0">
                <a:latin typeface="Calibri" panose="020F0502020204030204" pitchFamily="34" charset="0"/>
              </a:rPr>
              <a:t> exposes a set of </a:t>
            </a:r>
            <a:r>
              <a:rPr lang="en-US" sz="3600" dirty="0">
                <a:solidFill>
                  <a:srgbClr val="2300DC"/>
                </a:solidFill>
                <a:latin typeface="Calibri" panose="020F0502020204030204" pitchFamily="34" charset="0"/>
              </a:rPr>
              <a:t>I/O</a:t>
            </a:r>
            <a:r>
              <a:rPr lang="en-US" sz="3600" dirty="0">
                <a:latin typeface="Calibri" panose="020F0502020204030204" pitchFamily="34" charset="0"/>
              </a:rPr>
              <a:t> </a:t>
            </a:r>
            <a:r>
              <a:rPr lang="en-US" sz="3600" dirty="0">
                <a:solidFill>
                  <a:srgbClr val="2300DC"/>
                </a:solidFill>
                <a:latin typeface="Calibri" panose="020F0502020204030204" pitchFamily="34" charset="0"/>
              </a:rPr>
              <a:t>ports</a:t>
            </a:r>
            <a:r>
              <a:rPr lang="en-US" sz="36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An </a:t>
            </a:r>
            <a:r>
              <a:rPr lang="en-US" sz="2800" dirty="0">
                <a:solidFill>
                  <a:srgbClr val="2300DC"/>
                </a:solidFill>
                <a:latin typeface="Calibri" panose="020F0502020204030204" pitchFamily="34" charset="0"/>
              </a:rPr>
              <a:t>I/O port</a:t>
            </a:r>
            <a:r>
              <a:rPr lang="en-US" sz="2800" dirty="0">
                <a:latin typeface="Calibri" panose="020F0502020204030204" pitchFamily="34" charset="0"/>
              </a:rPr>
              <a:t> in this case,</a:t>
            </a:r>
            <a:br>
              <a:rPr lang="en-US" sz="2800" dirty="0">
                <a:latin typeface="Calibri" panose="020F0502020204030204" pitchFamily="34" charset="0"/>
              </a:rPr>
            </a:br>
            <a:r>
              <a:rPr lang="en-US" sz="2800" dirty="0">
                <a:latin typeface="Calibri" panose="020F0502020204030204" pitchFamily="34" charset="0"/>
              </a:rPr>
              <a:t> is a </a:t>
            </a:r>
            <a:r>
              <a:rPr lang="en-US" sz="2800" dirty="0">
                <a:solidFill>
                  <a:srgbClr val="33CC66"/>
                </a:solidFill>
                <a:latin typeface="Calibri" panose="020F0502020204030204" pitchFamily="34" charset="0"/>
              </a:rPr>
              <a:t>software</a:t>
            </a:r>
            <a:r>
              <a:rPr lang="en-US" sz="2800" dirty="0">
                <a:latin typeface="Calibri" panose="020F0502020204030204" pitchFamily="34" charset="0"/>
              </a:rPr>
              <a:t> entity.</a:t>
            </a:r>
          </a:p>
          <a:p>
            <a:pPr lvl="1">
              <a:buSzPct val="100000"/>
              <a:buFont typeface="Symbol" panose="05050102010706020507" pitchFamily="18" charset="2"/>
              <a:buChar char="*"/>
            </a:pPr>
            <a:r>
              <a:rPr lang="en-US" sz="2800" dirty="0">
                <a:latin typeface="Calibri" panose="020F0502020204030204" pitchFamily="34" charset="0"/>
              </a:rPr>
              <a:t>Each </a:t>
            </a:r>
            <a:r>
              <a:rPr lang="en-US" sz="2800" dirty="0">
                <a:solidFill>
                  <a:srgbClr val="2323DC"/>
                </a:solidFill>
                <a:latin typeface="Calibri" panose="020F0502020204030204" pitchFamily="34" charset="0"/>
              </a:rPr>
              <a:t>software I/O port</a:t>
            </a:r>
            <a:br>
              <a:rPr lang="en-US" sz="2800" dirty="0">
                <a:solidFill>
                  <a:srgbClr val="2323DC"/>
                </a:solidFill>
                <a:latin typeface="Calibri" panose="020F0502020204030204" pitchFamily="34" charset="0"/>
              </a:rPr>
            </a:br>
            <a:r>
              <a:rPr lang="en-US" sz="2800" dirty="0">
                <a:latin typeface="Calibri" panose="020F0502020204030204" pitchFamily="34" charset="0"/>
              </a:rPr>
              <a:t> is a wrapper on the</a:t>
            </a:r>
            <a:br>
              <a:rPr lang="en-US" sz="2800" dirty="0">
                <a:latin typeface="Calibri" panose="020F0502020204030204" pitchFamily="34" charset="0"/>
              </a:rPr>
            </a:br>
            <a:r>
              <a:rPr lang="en-US" sz="2800" dirty="0">
                <a:latin typeface="Calibri" panose="020F0502020204030204" pitchFamily="34" charset="0"/>
              </a:rPr>
              <a:t> </a:t>
            </a:r>
            <a:r>
              <a:rPr lang="en-US" sz="2800" dirty="0">
                <a:solidFill>
                  <a:srgbClr val="00AE00"/>
                </a:solidFill>
                <a:latin typeface="Calibri" panose="020F0502020204030204" pitchFamily="34" charset="0"/>
              </a:rPr>
              <a:t>actual hardware</a:t>
            </a:r>
            <a:br>
              <a:rPr lang="en-US" sz="2800" dirty="0">
                <a:solidFill>
                  <a:srgbClr val="00AE00"/>
                </a:solidFill>
                <a:latin typeface="Calibri" panose="020F0502020204030204" pitchFamily="34" charset="0"/>
              </a:rPr>
            </a:br>
            <a:r>
              <a:rPr lang="en-US" sz="2800" dirty="0">
                <a:solidFill>
                  <a:srgbClr val="00AE00"/>
                </a:solidFill>
                <a:latin typeface="Calibri" panose="020F0502020204030204" pitchFamily="34" charset="0"/>
              </a:rPr>
              <a:t> I/O port</a:t>
            </a:r>
          </a:p>
        </p:txBody>
      </p:sp>
      <p:grpSp>
        <p:nvGrpSpPr>
          <p:cNvPr id="8" name="Group 4"/>
          <p:cNvGrpSpPr>
            <a:grpSpLocks noChangeAspect="1"/>
          </p:cNvGrpSpPr>
          <p:nvPr/>
        </p:nvGrpSpPr>
        <p:grpSpPr bwMode="auto">
          <a:xfrm>
            <a:off x="5181600" y="2667000"/>
            <a:ext cx="3829050" cy="3276600"/>
            <a:chOff x="3264" y="1680"/>
            <a:chExt cx="2412" cy="2064"/>
          </a:xfrm>
        </p:grpSpPr>
        <p:sp>
          <p:nvSpPr>
            <p:cNvPr id="9" name="AutoShape 3"/>
            <p:cNvSpPr>
              <a:spLocks noChangeAspect="1" noChangeArrowheads="1" noTextEdit="1"/>
            </p:cNvSpPr>
            <p:nvPr/>
          </p:nvSpPr>
          <p:spPr bwMode="auto">
            <a:xfrm>
              <a:off x="3264" y="1680"/>
              <a:ext cx="2412"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3505" y="2709"/>
              <a:ext cx="1946" cy="58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3378" y="1750"/>
              <a:ext cx="2225" cy="1004"/>
            </a:xfrm>
            <a:prstGeom prst="rect">
              <a:avLst/>
            </a:prstGeom>
            <a:solidFill>
              <a:srgbClr val="E3D7F4"/>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3505" y="3288"/>
              <a:ext cx="1947" cy="304"/>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3974" y="3334"/>
              <a:ext cx="122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Port connector</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3959" y="2900"/>
              <a:ext cx="1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Port controller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3506" y="2492"/>
              <a:ext cx="247" cy="218"/>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47" y="2492"/>
              <a:ext cx="248" cy="218"/>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989" y="2492"/>
              <a:ext cx="248" cy="218"/>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236" y="2492"/>
              <a:ext cx="247" cy="218"/>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4478" y="2492"/>
              <a:ext cx="247" cy="218"/>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4719" y="2492"/>
              <a:ext cx="248" cy="218"/>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4959" y="2492"/>
              <a:ext cx="247" cy="218"/>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5201" y="2492"/>
              <a:ext cx="247" cy="218"/>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4219" y="2021"/>
              <a:ext cx="56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Registers</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Freeform 19"/>
            <p:cNvSpPr>
              <a:spLocks/>
            </p:cNvSpPr>
            <p:nvPr/>
          </p:nvSpPr>
          <p:spPr bwMode="auto">
            <a:xfrm>
              <a:off x="3516" y="2129"/>
              <a:ext cx="959" cy="141"/>
            </a:xfrm>
            <a:custGeom>
              <a:avLst/>
              <a:gdLst>
                <a:gd name="T0" fmla="*/ 0 w 1959"/>
                <a:gd name="T1" fmla="*/ 288 h 288"/>
                <a:gd name="T2" fmla="*/ 106 w 1959"/>
                <a:gd name="T3" fmla="*/ 138 h 288"/>
                <a:gd name="T4" fmla="*/ 1862 w 1959"/>
                <a:gd name="T5" fmla="*/ 138 h 288"/>
                <a:gd name="T6" fmla="*/ 1959 w 1959"/>
                <a:gd name="T7" fmla="*/ 0 h 288"/>
              </a:gdLst>
              <a:ahLst/>
              <a:cxnLst>
                <a:cxn ang="0">
                  <a:pos x="T0" y="T1"/>
                </a:cxn>
                <a:cxn ang="0">
                  <a:pos x="T2" y="T3"/>
                </a:cxn>
                <a:cxn ang="0">
                  <a:pos x="T4" y="T5"/>
                </a:cxn>
                <a:cxn ang="0">
                  <a:pos x="T6" y="T7"/>
                </a:cxn>
              </a:cxnLst>
              <a:rect l="0" t="0" r="r" b="b"/>
              <a:pathLst>
                <a:path w="1959" h="288">
                  <a:moveTo>
                    <a:pt x="0" y="288"/>
                  </a:moveTo>
                  <a:lnTo>
                    <a:pt x="106" y="138"/>
                  </a:lnTo>
                  <a:lnTo>
                    <a:pt x="1862" y="138"/>
                  </a:lnTo>
                  <a:lnTo>
                    <a:pt x="1959" y="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4473" y="2135"/>
              <a:ext cx="958" cy="141"/>
            </a:xfrm>
            <a:custGeom>
              <a:avLst/>
              <a:gdLst>
                <a:gd name="T0" fmla="*/ 1958 w 1958"/>
                <a:gd name="T1" fmla="*/ 287 h 287"/>
                <a:gd name="T2" fmla="*/ 1853 w 1958"/>
                <a:gd name="T3" fmla="*/ 138 h 287"/>
                <a:gd name="T4" fmla="*/ 97 w 1958"/>
                <a:gd name="T5" fmla="*/ 138 h 287"/>
                <a:gd name="T6" fmla="*/ 0 w 1958"/>
                <a:gd name="T7" fmla="*/ 0 h 287"/>
              </a:gdLst>
              <a:ahLst/>
              <a:cxnLst>
                <a:cxn ang="0">
                  <a:pos x="T0" y="T1"/>
                </a:cxn>
                <a:cxn ang="0">
                  <a:pos x="T2" y="T3"/>
                </a:cxn>
                <a:cxn ang="0">
                  <a:pos x="T4" y="T5"/>
                </a:cxn>
                <a:cxn ang="0">
                  <a:pos x="T6" y="T7"/>
                </a:cxn>
              </a:cxnLst>
              <a:rect l="0" t="0" r="r" b="b"/>
              <a:pathLst>
                <a:path w="1958" h="287">
                  <a:moveTo>
                    <a:pt x="1958" y="287"/>
                  </a:moveTo>
                  <a:lnTo>
                    <a:pt x="1853" y="138"/>
                  </a:lnTo>
                  <a:lnTo>
                    <a:pt x="97" y="138"/>
                  </a:lnTo>
                  <a:lnTo>
                    <a:pt x="0" y="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515" y="2330"/>
              <a:ext cx="338" cy="106"/>
            </a:xfrm>
            <a:custGeom>
              <a:avLst/>
              <a:gdLst>
                <a:gd name="T0" fmla="*/ 0 w 691"/>
                <a:gd name="T1" fmla="*/ 216 h 216"/>
                <a:gd name="T2" fmla="*/ 38 w 691"/>
                <a:gd name="T3" fmla="*/ 67 h 216"/>
                <a:gd name="T4" fmla="*/ 651 w 691"/>
                <a:gd name="T5" fmla="*/ 62 h 216"/>
                <a:gd name="T6" fmla="*/ 691 w 691"/>
                <a:gd name="T7" fmla="*/ 0 h 216"/>
              </a:gdLst>
              <a:ahLst/>
              <a:cxnLst>
                <a:cxn ang="0">
                  <a:pos x="T0" y="T1"/>
                </a:cxn>
                <a:cxn ang="0">
                  <a:pos x="T2" y="T3"/>
                </a:cxn>
                <a:cxn ang="0">
                  <a:pos x="T4" y="T5"/>
                </a:cxn>
                <a:cxn ang="0">
                  <a:pos x="T6" y="T7"/>
                </a:cxn>
              </a:cxnLst>
              <a:rect l="0" t="0" r="r" b="b"/>
              <a:pathLst>
                <a:path w="691" h="216">
                  <a:moveTo>
                    <a:pt x="0" y="216"/>
                  </a:moveTo>
                  <a:lnTo>
                    <a:pt x="38" y="67"/>
                  </a:lnTo>
                  <a:lnTo>
                    <a:pt x="651" y="62"/>
                  </a:lnTo>
                  <a:lnTo>
                    <a:pt x="691"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3853" y="2323"/>
              <a:ext cx="347" cy="119"/>
            </a:xfrm>
            <a:custGeom>
              <a:avLst/>
              <a:gdLst>
                <a:gd name="T0" fmla="*/ 710 w 710"/>
                <a:gd name="T1" fmla="*/ 242 h 242"/>
                <a:gd name="T2" fmla="*/ 673 w 710"/>
                <a:gd name="T3" fmla="*/ 87 h 242"/>
                <a:gd name="T4" fmla="*/ 39 w 710"/>
                <a:gd name="T5" fmla="*/ 82 h 242"/>
                <a:gd name="T6" fmla="*/ 0 w 710"/>
                <a:gd name="T7" fmla="*/ 0 h 242"/>
              </a:gdLst>
              <a:ahLst/>
              <a:cxnLst>
                <a:cxn ang="0">
                  <a:pos x="T0" y="T1"/>
                </a:cxn>
                <a:cxn ang="0">
                  <a:pos x="T2" y="T3"/>
                </a:cxn>
                <a:cxn ang="0">
                  <a:pos x="T4" y="T5"/>
                </a:cxn>
                <a:cxn ang="0">
                  <a:pos x="T6" y="T7"/>
                </a:cxn>
              </a:cxnLst>
              <a:rect l="0" t="0" r="r" b="b"/>
              <a:pathLst>
                <a:path w="710" h="242">
                  <a:moveTo>
                    <a:pt x="710" y="242"/>
                  </a:moveTo>
                  <a:lnTo>
                    <a:pt x="673" y="87"/>
                  </a:lnTo>
                  <a:lnTo>
                    <a:pt x="39" y="82"/>
                  </a:lnTo>
                  <a:lnTo>
                    <a:pt x="0"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4231" y="2340"/>
              <a:ext cx="597" cy="96"/>
            </a:xfrm>
            <a:custGeom>
              <a:avLst/>
              <a:gdLst>
                <a:gd name="T0" fmla="*/ 0 w 1218"/>
                <a:gd name="T1" fmla="*/ 196 h 196"/>
                <a:gd name="T2" fmla="*/ 66 w 1218"/>
                <a:gd name="T3" fmla="*/ 47 h 196"/>
                <a:gd name="T4" fmla="*/ 1157 w 1218"/>
                <a:gd name="T5" fmla="*/ 47 h 196"/>
                <a:gd name="T6" fmla="*/ 1218 w 1218"/>
                <a:gd name="T7" fmla="*/ 0 h 196"/>
              </a:gdLst>
              <a:ahLst/>
              <a:cxnLst>
                <a:cxn ang="0">
                  <a:pos x="T0" y="T1"/>
                </a:cxn>
                <a:cxn ang="0">
                  <a:pos x="T2" y="T3"/>
                </a:cxn>
                <a:cxn ang="0">
                  <a:pos x="T4" y="T5"/>
                </a:cxn>
                <a:cxn ang="0">
                  <a:pos x="T6" y="T7"/>
                </a:cxn>
              </a:cxnLst>
              <a:rect l="0" t="0" r="r" b="b"/>
              <a:pathLst>
                <a:path w="1218" h="196">
                  <a:moveTo>
                    <a:pt x="0" y="196"/>
                  </a:moveTo>
                  <a:lnTo>
                    <a:pt x="66" y="47"/>
                  </a:lnTo>
                  <a:lnTo>
                    <a:pt x="1157" y="47"/>
                  </a:lnTo>
                  <a:lnTo>
                    <a:pt x="1218" y="0"/>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4826" y="2336"/>
              <a:ext cx="596" cy="106"/>
            </a:xfrm>
            <a:custGeom>
              <a:avLst/>
              <a:gdLst>
                <a:gd name="T0" fmla="*/ 1218 w 1218"/>
                <a:gd name="T1" fmla="*/ 217 h 217"/>
                <a:gd name="T2" fmla="*/ 1152 w 1218"/>
                <a:gd name="T3" fmla="*/ 68 h 217"/>
                <a:gd name="T4" fmla="*/ 61 w 1218"/>
                <a:gd name="T5" fmla="*/ 68 h 217"/>
                <a:gd name="T6" fmla="*/ 0 w 1218"/>
                <a:gd name="T7" fmla="*/ 0 h 217"/>
              </a:gdLst>
              <a:ahLst/>
              <a:cxnLst>
                <a:cxn ang="0">
                  <a:pos x="T0" y="T1"/>
                </a:cxn>
                <a:cxn ang="0">
                  <a:pos x="T2" y="T3"/>
                </a:cxn>
                <a:cxn ang="0">
                  <a:pos x="T4" y="T5"/>
                </a:cxn>
                <a:cxn ang="0">
                  <a:pos x="T6" y="T7"/>
                </a:cxn>
              </a:cxnLst>
              <a:rect l="0" t="0" r="r" b="b"/>
              <a:pathLst>
                <a:path w="1218" h="217">
                  <a:moveTo>
                    <a:pt x="1218" y="217"/>
                  </a:moveTo>
                  <a:lnTo>
                    <a:pt x="1152" y="68"/>
                  </a:lnTo>
                  <a:lnTo>
                    <a:pt x="61" y="68"/>
                  </a:lnTo>
                  <a:lnTo>
                    <a:pt x="0" y="0"/>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710" y="2229"/>
              <a:ext cx="25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Input</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6"/>
            <p:cNvSpPr>
              <a:spLocks noChangeArrowheads="1"/>
            </p:cNvSpPr>
            <p:nvPr/>
          </p:nvSpPr>
          <p:spPr bwMode="auto">
            <a:xfrm>
              <a:off x="4647" y="2233"/>
              <a:ext cx="33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Output</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Line 27"/>
            <p:cNvSpPr>
              <a:spLocks noChangeShapeType="1"/>
            </p:cNvSpPr>
            <p:nvPr/>
          </p:nvSpPr>
          <p:spPr bwMode="auto">
            <a:xfrm>
              <a:off x="3501" y="2606"/>
              <a:ext cx="0" cy="327"/>
            </a:xfrm>
            <a:prstGeom prst="line">
              <a:avLst/>
            </a:prstGeom>
            <a:noFill/>
            <a:ln w="10" cap="flat">
              <a:solidFill>
                <a:srgbClr val="1100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a:off x="5450" y="2571"/>
              <a:ext cx="0" cy="436"/>
            </a:xfrm>
            <a:prstGeom prst="line">
              <a:avLst/>
            </a:prstGeom>
            <a:noFill/>
            <a:ln w="10" cap="flat">
              <a:solidFill>
                <a:srgbClr val="1100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060" y="1796"/>
              <a:ext cx="101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Software interface</a:t>
              </a:r>
              <a:endParaRPr kumimoji="0" lang="en-US" sz="1800" b="0" i="0" u="none" strike="noStrike" cap="none" normalizeH="0" baseline="0" dirty="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3920" y="1923"/>
              <a:ext cx="1081" cy="5"/>
            </a:xfrm>
            <a:prstGeom prst="rect">
              <a:avLst/>
            </a:prstGeom>
            <a:solidFill>
              <a:srgbClr val="E3D7F4"/>
            </a:solidFill>
            <a:ln w="10" cap="flat">
              <a:solidFill>
                <a:srgbClr val="1100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Software Interface</a:t>
            </a:r>
          </a:p>
        </p:txBody>
      </p:sp>
      <p:sp>
        <p:nvSpPr>
          <p:cNvPr id="3" name="Text Placeholder 2"/>
          <p:cNvSpPr txBox="1">
            <a:spLocks noGrp="1"/>
          </p:cNvSpPr>
          <p:nvPr>
            <p:ph type="body" idx="4294967295"/>
          </p:nvPr>
        </p:nvSpPr>
        <p:spPr>
          <a:xfrm>
            <a:off x="869950" y="1447800"/>
            <a:ext cx="758825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en-US" sz="2800" dirty="0">
                <a:latin typeface="Calibri" panose="020F0502020204030204" pitchFamily="34" charset="0"/>
              </a:rPr>
              <a:t>Each </a:t>
            </a:r>
            <a:r>
              <a:rPr lang="en-US" sz="2800" dirty="0">
                <a:solidFill>
                  <a:srgbClr val="280099"/>
                </a:solidFill>
                <a:latin typeface="Calibri" panose="020F0502020204030204" pitchFamily="34" charset="0"/>
              </a:rPr>
              <a:t>I/O port</a:t>
            </a:r>
            <a:r>
              <a:rPr lang="en-US" sz="2800" dirty="0">
                <a:latin typeface="Calibri" panose="020F0502020204030204" pitchFamily="34" charset="0"/>
              </a:rPr>
              <a:t> exposes a set of 8-32 bit registers to </a:t>
            </a:r>
            <a:r>
              <a:rPr lang="en-US" sz="2800" dirty="0">
                <a:solidFill>
                  <a:srgbClr val="33CC66"/>
                </a:solidFill>
                <a:latin typeface="Calibri" panose="020F0502020204030204" pitchFamily="34" charset="0"/>
              </a:rPr>
              <a:t>software</a:t>
            </a:r>
          </a:p>
          <a:p>
            <a:pPr marL="574675" lvl="0" indent="-463550">
              <a:buSzPct val="100000"/>
              <a:buFont typeface="Symbol" panose="05050102010706020507" pitchFamily="18" charset="2"/>
              <a:buChar char="*"/>
            </a:pPr>
            <a:r>
              <a:rPr lang="en-US" sz="2800" dirty="0">
                <a:latin typeface="Calibri" panose="020F0502020204030204" pitchFamily="34" charset="0"/>
              </a:rPr>
              <a:t>Software </a:t>
            </a:r>
            <a:r>
              <a:rPr lang="en-US" sz="2800" dirty="0">
                <a:solidFill>
                  <a:srgbClr val="2300DC"/>
                </a:solidFill>
                <a:latin typeface="Calibri" panose="020F0502020204030204" pitchFamily="34" charset="0"/>
              </a:rPr>
              <a:t>writes</a:t>
            </a:r>
            <a:r>
              <a:rPr lang="en-US" sz="2800" dirty="0">
                <a:latin typeface="Calibri" panose="020F0502020204030204" pitchFamily="34" charset="0"/>
              </a:rPr>
              <a:t> to the </a:t>
            </a:r>
            <a:r>
              <a:rPr lang="en-US" sz="2800" dirty="0">
                <a:solidFill>
                  <a:srgbClr val="DC2300"/>
                </a:solidFill>
                <a:latin typeface="Calibri" panose="020F0502020204030204" pitchFamily="34" charset="0"/>
              </a:rPr>
              <a:t>registers</a:t>
            </a:r>
            <a:r>
              <a:rPr lang="en-US" sz="2800" dirty="0">
                <a:latin typeface="Calibri" panose="020F0502020204030204" pitchFamily="34" charset="0"/>
              </a:rPr>
              <a:t>. The </a:t>
            </a:r>
            <a:r>
              <a:rPr lang="en-US" sz="2800" dirty="0">
                <a:solidFill>
                  <a:srgbClr val="663300"/>
                </a:solidFill>
                <a:latin typeface="Calibri" panose="020F0502020204030204" pitchFamily="34" charset="0"/>
              </a:rPr>
              <a:t>port controller</a:t>
            </a:r>
            <a:r>
              <a:rPr lang="en-US" sz="2800" dirty="0">
                <a:latin typeface="Calibri" panose="020F0502020204030204" pitchFamily="34" charset="0"/>
              </a:rPr>
              <a:t> automatically sends the information to the I/O device.</a:t>
            </a:r>
          </a:p>
          <a:p>
            <a:pPr marL="574675" lvl="0" indent="-463550">
              <a:buSzPct val="100000"/>
              <a:buFont typeface="Symbol" panose="05050102010706020507" pitchFamily="18" charset="2"/>
              <a:buChar char="*"/>
            </a:pPr>
            <a:r>
              <a:rPr lang="en-US" sz="2800" dirty="0">
                <a:latin typeface="Calibri" panose="020F0502020204030204" pitchFamily="34" charset="0"/>
              </a:rPr>
              <a:t>Similarly, to </a:t>
            </a:r>
            <a:r>
              <a:rPr lang="en-US" sz="2800" dirty="0">
                <a:solidFill>
                  <a:srgbClr val="00AE00"/>
                </a:solidFill>
                <a:latin typeface="Calibri" panose="020F0502020204030204" pitchFamily="34" charset="0"/>
              </a:rPr>
              <a:t>read data</a:t>
            </a:r>
            <a:r>
              <a:rPr lang="en-US" sz="2800" dirty="0">
                <a:latin typeface="Calibri" panose="020F0502020204030204" pitchFamily="34" charset="0"/>
              </a:rPr>
              <a:t> the </a:t>
            </a:r>
            <a:r>
              <a:rPr lang="en-US" sz="2800" dirty="0">
                <a:solidFill>
                  <a:srgbClr val="0000FF"/>
                </a:solidFill>
                <a:latin typeface="Calibri" panose="020F0502020204030204" pitchFamily="34" charset="0"/>
              </a:rPr>
              <a:t>processor</a:t>
            </a:r>
            <a:r>
              <a:rPr lang="en-US" sz="2800" dirty="0">
                <a:latin typeface="Calibri" panose="020F0502020204030204" pitchFamily="34" charset="0"/>
              </a:rPr>
              <a:t> reads the </a:t>
            </a:r>
            <a:r>
              <a:rPr lang="en-US" sz="2800" dirty="0">
                <a:solidFill>
                  <a:srgbClr val="004A4A"/>
                </a:solidFill>
                <a:latin typeface="Calibri" panose="020F0502020204030204" pitchFamily="34" charset="0"/>
              </a:rPr>
              <a:t>registers</a:t>
            </a:r>
            <a:r>
              <a:rPr lang="en-US" sz="2800" dirty="0">
                <a:latin typeface="Calibri" panose="020F0502020204030204" pitchFamily="34" charset="0"/>
              </a:rPr>
              <a:t> of the </a:t>
            </a:r>
            <a:r>
              <a:rPr lang="en-US" sz="2800" dirty="0">
                <a:solidFill>
                  <a:srgbClr val="004586"/>
                </a:solidFill>
                <a:latin typeface="Calibri" panose="020F0502020204030204" pitchFamily="34" charset="0"/>
              </a:rPr>
              <a:t>port controller</a:t>
            </a:r>
            <a:r>
              <a:rPr lang="en-US" sz="2800" dirty="0">
                <a:latin typeface="Calibri" panose="020F0502020204030204" pitchFamily="34" charset="0"/>
              </a:rPr>
              <a:t>.</a:t>
            </a:r>
          </a:p>
          <a:p>
            <a:pPr marL="574675" lvl="0" indent="-463550">
              <a:buSzPct val="100000"/>
              <a:buFont typeface="Symbol" panose="05050102010706020507" pitchFamily="18" charset="2"/>
              <a:buChar char="*"/>
            </a:pPr>
            <a:r>
              <a:rPr lang="en-US" sz="2800" dirty="0">
                <a:latin typeface="Calibri" panose="020F0502020204030204" pitchFamily="34" charset="0"/>
              </a:rPr>
              <a:t>Example : Intel processors define 64K, 8 bit I/O ports. Each port has a 16 bit port number.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I/O </a:t>
            </a:r>
            <a:r>
              <a:rPr lang="fr-FR" dirty="0" err="1">
                <a:solidFill>
                  <a:schemeClr val="tx1"/>
                </a:solidFill>
              </a:rPr>
              <a:t>Address</a:t>
            </a:r>
            <a:r>
              <a:rPr lang="fr-FR" dirty="0">
                <a:solidFill>
                  <a:schemeClr val="tx1"/>
                </a:solidFill>
              </a:rPr>
              <a:t> </a:t>
            </a:r>
            <a:r>
              <a:rPr lang="fr-FR" dirty="0" err="1">
                <a:solidFill>
                  <a:schemeClr val="tx1"/>
                </a:solidFill>
              </a:rPr>
              <a:t>Space</a:t>
            </a:r>
            <a:endParaRPr lang="fr-FR" dirty="0">
              <a:solidFill>
                <a:schemeClr val="tx1"/>
              </a:solidFill>
            </a:endParaRPr>
          </a:p>
        </p:txBody>
      </p:sp>
      <p:sp>
        <p:nvSpPr>
          <p:cNvPr id="3" name="Text Placeholder 2"/>
          <p:cNvSpPr txBox="1">
            <a:spLocks noGrp="1"/>
          </p:cNvSpPr>
          <p:nvPr>
            <p:ph type="body" idx="4294967295"/>
          </p:nvPr>
        </p:nvSpPr>
        <p:spPr>
          <a:xfrm>
            <a:off x="9652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en-US" dirty="0">
                <a:latin typeface="Calibri" panose="020F0502020204030204" pitchFamily="34" charset="0"/>
              </a:rPr>
              <a:t>Set of all </a:t>
            </a:r>
            <a:r>
              <a:rPr lang="en-US" dirty="0">
                <a:solidFill>
                  <a:srgbClr val="2300DC"/>
                </a:solidFill>
                <a:latin typeface="Calibri" panose="020F0502020204030204" pitchFamily="34" charset="0"/>
              </a:rPr>
              <a:t>I/O ports</a:t>
            </a:r>
            <a:r>
              <a:rPr lang="en-US" dirty="0">
                <a:latin typeface="Calibri" panose="020F0502020204030204" pitchFamily="34" charset="0"/>
              </a:rPr>
              <a:t> that are accessible to </a:t>
            </a:r>
            <a:r>
              <a:rPr lang="en-US" dirty="0">
                <a:solidFill>
                  <a:srgbClr val="00AE00"/>
                </a:solidFill>
                <a:latin typeface="Calibri" panose="020F0502020204030204" pitchFamily="34" charset="0"/>
              </a:rPr>
              <a:t>software</a:t>
            </a:r>
          </a:p>
          <a:p>
            <a:pPr marL="574675" lvl="0" indent="-463550">
              <a:buSzPct val="100000"/>
              <a:buFont typeface="Symbol" panose="05050102010706020507" pitchFamily="18" charset="2"/>
              <a:buChar char="*"/>
            </a:pPr>
            <a:r>
              <a:rPr lang="en-US" dirty="0">
                <a:latin typeface="Calibri" panose="020F0502020204030204" pitchFamily="34" charset="0"/>
              </a:rPr>
              <a:t>x86 </a:t>
            </a:r>
            <a:r>
              <a:rPr lang="en-US" dirty="0">
                <a:solidFill>
                  <a:srgbClr val="280099"/>
                </a:solidFill>
                <a:latin typeface="Calibri" panose="020F0502020204030204" pitchFamily="34" charset="0"/>
              </a:rPr>
              <a:t>processors</a:t>
            </a:r>
            <a:r>
              <a:rPr lang="en-US" dirty="0">
                <a:latin typeface="Calibri" panose="020F0502020204030204" pitchFamily="34" charset="0"/>
              </a:rPr>
              <a:t> have two instructions to access I/O ports →</a:t>
            </a:r>
            <a:r>
              <a:rPr lang="en-US" dirty="0">
                <a:solidFill>
                  <a:srgbClr val="00AE00"/>
                </a:solidFill>
                <a:latin typeface="Calibri" panose="020F0502020204030204" pitchFamily="34" charset="0"/>
              </a:rPr>
              <a:t> </a:t>
            </a:r>
            <a:r>
              <a:rPr lang="en-US" i="1" dirty="0">
                <a:solidFill>
                  <a:srgbClr val="00AE00"/>
                </a:solidFill>
                <a:latin typeface="Calibri" panose="020F0502020204030204" pitchFamily="34" charset="0"/>
              </a:rPr>
              <a:t>in</a:t>
            </a:r>
            <a:r>
              <a:rPr lang="en-US" dirty="0">
                <a:latin typeface="Calibri" panose="020F0502020204030204" pitchFamily="34" charset="0"/>
              </a:rPr>
              <a:t> and </a:t>
            </a:r>
            <a:r>
              <a:rPr lang="en-US" i="1" dirty="0">
                <a:solidFill>
                  <a:srgbClr val="DC2300"/>
                </a:solidFill>
                <a:latin typeface="Calibri" panose="020F0502020204030204" pitchFamily="34" charset="0"/>
              </a:rPr>
              <a:t>out</a:t>
            </a:r>
          </a:p>
          <a:p>
            <a:pPr marL="574675" lvl="0" indent="-463550">
              <a:buSzPct val="100000"/>
              <a:buFont typeface="Symbol" panose="05050102010706020507" pitchFamily="18" charset="2"/>
              <a:buChar char="*"/>
            </a:pPr>
            <a:endParaRPr lang="en-US" dirty="0">
              <a:latin typeface="Calibri" panose="020F0502020204030204" pitchFamily="34" charset="0"/>
            </a:endParaRPr>
          </a:p>
        </p:txBody>
      </p:sp>
      <p:grpSp>
        <p:nvGrpSpPr>
          <p:cNvPr id="7" name="Group 5"/>
          <p:cNvGrpSpPr>
            <a:grpSpLocks noChangeAspect="1"/>
          </p:cNvGrpSpPr>
          <p:nvPr/>
        </p:nvGrpSpPr>
        <p:grpSpPr bwMode="auto">
          <a:xfrm>
            <a:off x="1066800" y="4419600"/>
            <a:ext cx="6208713" cy="1163638"/>
            <a:chOff x="1152" y="2880"/>
            <a:chExt cx="3911" cy="733"/>
          </a:xfrm>
        </p:grpSpPr>
        <p:sp>
          <p:nvSpPr>
            <p:cNvPr id="8" name="AutoShape 4"/>
            <p:cNvSpPr>
              <a:spLocks noChangeAspect="1" noChangeArrowheads="1" noTextEdit="1"/>
            </p:cNvSpPr>
            <p:nvPr/>
          </p:nvSpPr>
          <p:spPr bwMode="auto">
            <a:xfrm>
              <a:off x="1152" y="2880"/>
              <a:ext cx="3911"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a:off x="1167" y="2895"/>
              <a:ext cx="3873" cy="0"/>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a:off x="1167" y="2939"/>
              <a:ext cx="3873" cy="0"/>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flipV="1">
              <a:off x="1167" y="2939"/>
              <a:ext cx="0" cy="204"/>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flipV="1">
              <a:off x="1210" y="2939"/>
              <a:ext cx="0" cy="204"/>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313" y="2939"/>
              <a:ext cx="81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Arial" pitchFamily="34"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2701" y="2939"/>
              <a:ext cx="0" cy="204"/>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804" y="2939"/>
              <a:ext cx="83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A1B1C"/>
                  </a:solidFill>
                  <a:effectLst/>
                  <a:latin typeface="Arial" pitchFamily="34"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3"/>
            <p:cNvSpPr>
              <a:spLocks noChangeShapeType="1"/>
            </p:cNvSpPr>
            <p:nvPr/>
          </p:nvSpPr>
          <p:spPr bwMode="auto">
            <a:xfrm flipV="1">
              <a:off x="4996" y="2939"/>
              <a:ext cx="0" cy="204"/>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5040" y="2939"/>
              <a:ext cx="0" cy="204"/>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a:off x="1167" y="3143"/>
              <a:ext cx="3873" cy="0"/>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1167" y="3143"/>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1210" y="3143"/>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1313" y="3144"/>
              <a:ext cx="10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Arial" pitchFamily="34" charset="0"/>
                </a:rPr>
                <a:t>In r1,&lt;</a:t>
              </a:r>
              <a:r>
                <a:rPr kumimoji="0" lang="en-US" sz="2000" b="0" i="0" u="none" strike="noStrike" cap="none" normalizeH="0" baseline="0" dirty="0" err="1" smtClean="0">
                  <a:ln>
                    <a:noFill/>
                  </a:ln>
                  <a:solidFill>
                    <a:srgbClr val="1A1B1C"/>
                  </a:solidFill>
                  <a:effectLst/>
                  <a:latin typeface="Arial" pitchFamily="34" charset="0"/>
                </a:rPr>
                <a:t>io</a:t>
              </a:r>
              <a:r>
                <a:rPr kumimoji="0" lang="en-US" sz="2000" b="0" i="0" u="none" strike="noStrike" cap="none" normalizeH="0" baseline="0" dirty="0" smtClean="0">
                  <a:ln>
                    <a:noFill/>
                  </a:ln>
                  <a:solidFill>
                    <a:srgbClr val="1A1B1C"/>
                  </a:solidFill>
                  <a:effectLst/>
                  <a:latin typeface="Arial" pitchFamily="34" charset="0"/>
                </a:rPr>
                <a:t> port&gt;</a:t>
              </a:r>
              <a:endParaRPr kumimoji="0" lang="en-US" sz="1800" b="0" i="0" u="none" strike="noStrike" cap="none" normalizeH="0" baseline="0" dirty="0" smtClean="0">
                <a:ln>
                  <a:noFill/>
                </a:ln>
                <a:solidFill>
                  <a:schemeClr val="tx1"/>
                </a:solidFill>
                <a:effectLst/>
                <a:latin typeface="Arial" pitchFamily="34" charset="0"/>
              </a:endParaRPr>
            </a:p>
          </p:txBody>
        </p:sp>
        <p:sp>
          <p:nvSpPr>
            <p:cNvPr id="22" name="Line 19"/>
            <p:cNvSpPr>
              <a:spLocks noChangeShapeType="1"/>
            </p:cNvSpPr>
            <p:nvPr/>
          </p:nvSpPr>
          <p:spPr bwMode="auto">
            <a:xfrm flipV="1">
              <a:off x="2701" y="3143"/>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804" y="3144"/>
              <a:ext cx="34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2000" b="0" u="none" strike="noStrike" cap="none" normalizeH="0" baseline="0" dirty="0" smtClean="0">
                  <a:ln>
                    <a:noFill/>
                  </a:ln>
                  <a:solidFill>
                    <a:srgbClr val="1A1B1C"/>
                  </a:solidFill>
                  <a:effectLst/>
                  <a:latin typeface="Arial" pitchFamily="34" charset="0"/>
                </a:rPr>
                <a:t>r1 </a:t>
              </a:r>
              <a:r>
                <a:rPr lang="en-US" sz="2000" dirty="0">
                  <a:solidFill>
                    <a:srgbClr val="1A1B1C"/>
                  </a:solidFill>
                  <a:latin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Rectangle 21"/>
            <p:cNvSpPr>
              <a:spLocks noChangeArrowheads="1"/>
            </p:cNvSpPr>
            <p:nvPr/>
          </p:nvSpPr>
          <p:spPr bwMode="auto">
            <a:xfrm>
              <a:off x="3227" y="3144"/>
              <a:ext cx="15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Arial" pitchFamily="34" charset="0"/>
                </a:rPr>
                <a:t>Contents of &lt;i/o port&gt;</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Line 22"/>
            <p:cNvSpPr>
              <a:spLocks noChangeShapeType="1"/>
            </p:cNvSpPr>
            <p:nvPr/>
          </p:nvSpPr>
          <p:spPr bwMode="auto">
            <a:xfrm flipV="1">
              <a:off x="4996" y="3143"/>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5040" y="3143"/>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1167" y="3348"/>
              <a:ext cx="3873" cy="0"/>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V="1">
              <a:off x="1167" y="3348"/>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flipV="1">
              <a:off x="1210" y="3348"/>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313" y="3348"/>
              <a:ext cx="1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A1B1C"/>
                  </a:solidFill>
                  <a:effectLst/>
                  <a:latin typeface="Arial" pitchFamily="34" charset="0"/>
                </a:rPr>
                <a:t>Out r1, &lt;</a:t>
              </a:r>
              <a:r>
                <a:rPr kumimoji="0" lang="en-US" sz="2000" b="0" i="0" u="none" strike="noStrike" cap="none" normalizeH="0" baseline="0" dirty="0" err="1" smtClean="0">
                  <a:ln>
                    <a:noFill/>
                  </a:ln>
                  <a:solidFill>
                    <a:srgbClr val="1A1B1C"/>
                  </a:solidFill>
                  <a:effectLst/>
                  <a:latin typeface="Arial" pitchFamily="34" charset="0"/>
                </a:rPr>
                <a:t>io</a:t>
              </a:r>
              <a:r>
                <a:rPr kumimoji="0" lang="en-US" sz="2000" b="0" i="0" u="none" strike="noStrike" cap="none" normalizeH="0" baseline="0" dirty="0" smtClean="0">
                  <a:ln>
                    <a:noFill/>
                  </a:ln>
                  <a:solidFill>
                    <a:srgbClr val="1A1B1C"/>
                  </a:solidFill>
                  <a:effectLst/>
                  <a:latin typeface="Arial" pitchFamily="34" charset="0"/>
                </a:rPr>
                <a:t> port&gt;</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28"/>
            <p:cNvSpPr>
              <a:spLocks noChangeShapeType="1"/>
            </p:cNvSpPr>
            <p:nvPr/>
          </p:nvSpPr>
          <p:spPr bwMode="auto">
            <a:xfrm flipV="1">
              <a:off x="2701" y="3348"/>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2" name="Rectangle 29"/>
            <p:cNvSpPr>
              <a:spLocks noChangeArrowheads="1"/>
            </p:cNvSpPr>
            <p:nvPr/>
          </p:nvSpPr>
          <p:spPr bwMode="auto">
            <a:xfrm>
              <a:off x="2804" y="3348"/>
              <a:ext cx="17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2000" b="0" i="0" u="none" strike="noStrike" cap="none" normalizeH="0" baseline="0" dirty="0" smtClean="0">
                  <a:ln>
                    <a:noFill/>
                  </a:ln>
                  <a:solidFill>
                    <a:srgbClr val="1A1B1C"/>
                  </a:solidFill>
                  <a:effectLst/>
                  <a:latin typeface="Arial" pitchFamily="34" charset="0"/>
                </a:rPr>
                <a:t>Contents of &lt;i/o port&gt; </a:t>
              </a:r>
              <a:r>
                <a:rPr lang="en-US" dirty="0" smtClean="0">
                  <a:solidFill>
                    <a:srgbClr val="1A1B1C"/>
                  </a:solidFill>
                  <a:latin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8673" name="Rectangle 30"/>
            <p:cNvSpPr>
              <a:spLocks noChangeArrowheads="1"/>
            </p:cNvSpPr>
            <p:nvPr/>
          </p:nvSpPr>
          <p:spPr bwMode="auto">
            <a:xfrm>
              <a:off x="4674" y="3348"/>
              <a:ext cx="1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smtClean="0">
                  <a:ln>
                    <a:noFill/>
                  </a:ln>
                  <a:solidFill>
                    <a:srgbClr val="1A1B1C"/>
                  </a:solidFill>
                  <a:effectLst/>
                  <a:latin typeface="Arial" pitchFamily="34" charset="0"/>
                </a:rPr>
                <a:t>r1</a:t>
              </a:r>
              <a:endParaRPr kumimoji="0" lang="en-US" sz="1800" b="0" u="none" strike="noStrike" cap="none" normalizeH="0" baseline="0" dirty="0" smtClean="0">
                <a:ln>
                  <a:noFill/>
                </a:ln>
                <a:solidFill>
                  <a:schemeClr val="tx1"/>
                </a:solidFill>
                <a:effectLst/>
                <a:latin typeface="Arial" pitchFamily="34" charset="0"/>
              </a:endParaRPr>
            </a:p>
          </p:txBody>
        </p:sp>
        <p:sp>
          <p:nvSpPr>
            <p:cNvPr id="28675" name="Line 31"/>
            <p:cNvSpPr>
              <a:spLocks noChangeShapeType="1"/>
            </p:cNvSpPr>
            <p:nvPr/>
          </p:nvSpPr>
          <p:spPr bwMode="auto">
            <a:xfrm flipV="1">
              <a:off x="4996" y="3348"/>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6" name="Line 32"/>
            <p:cNvSpPr>
              <a:spLocks noChangeShapeType="1"/>
            </p:cNvSpPr>
            <p:nvPr/>
          </p:nvSpPr>
          <p:spPr bwMode="auto">
            <a:xfrm flipV="1">
              <a:off x="5040" y="3348"/>
              <a:ext cx="0" cy="205"/>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7" name="Line 33"/>
            <p:cNvSpPr>
              <a:spLocks noChangeShapeType="1"/>
            </p:cNvSpPr>
            <p:nvPr/>
          </p:nvSpPr>
          <p:spPr bwMode="auto">
            <a:xfrm>
              <a:off x="1167" y="3553"/>
              <a:ext cx="3873" cy="0"/>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8" name="Line 34"/>
            <p:cNvSpPr>
              <a:spLocks noChangeShapeType="1"/>
            </p:cNvSpPr>
            <p:nvPr/>
          </p:nvSpPr>
          <p:spPr bwMode="auto">
            <a:xfrm>
              <a:off x="1167" y="3597"/>
              <a:ext cx="3873" cy="0"/>
            </a:xfrm>
            <a:prstGeom prst="line">
              <a:avLst/>
            </a:prstGeom>
            <a:noFill/>
            <a:ln w="15"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I/O </a:t>
            </a:r>
            <a:r>
              <a:rPr lang="fr-FR" dirty="0" err="1">
                <a:solidFill>
                  <a:schemeClr val="tx1"/>
                </a:solidFill>
              </a:rPr>
              <a:t>Mapped</a:t>
            </a:r>
            <a:r>
              <a:rPr lang="fr-FR" dirty="0">
                <a:solidFill>
                  <a:schemeClr val="tx1"/>
                </a:solidFill>
              </a:rPr>
              <a:t> I/O</a:t>
            </a:r>
          </a:p>
        </p:txBody>
      </p:sp>
      <p:sp>
        <p:nvSpPr>
          <p:cNvPr id="3" name="Text Placeholder 2"/>
          <p:cNvSpPr txBox="1">
            <a:spLocks noGrp="1"/>
          </p:cNvSpPr>
          <p:nvPr>
            <p:ph type="body" idx="4294967295"/>
          </p:nvPr>
        </p:nvSpPr>
        <p:spPr>
          <a:xfrm>
            <a:off x="1219200" y="1600200"/>
            <a:ext cx="792480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01638">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0000FF"/>
                </a:solidFill>
                <a:latin typeface="Calibri" panose="020F0502020204030204" pitchFamily="34" charset="0"/>
              </a:rPr>
              <a:t>request</a:t>
            </a:r>
            <a:r>
              <a:rPr lang="en-US" sz="2800" dirty="0">
                <a:latin typeface="Calibri" panose="020F0502020204030204" pitchFamily="34" charset="0"/>
              </a:rPr>
              <a:t> contains an </a:t>
            </a:r>
            <a:r>
              <a:rPr lang="en-US" sz="2800" dirty="0">
                <a:solidFill>
                  <a:srgbClr val="33CC66"/>
                </a:solidFill>
                <a:latin typeface="Calibri" panose="020F0502020204030204" pitchFamily="34" charset="0"/>
              </a:rPr>
              <a:t>I/O port address</a:t>
            </a:r>
          </a:p>
          <a:p>
            <a:pPr marL="574675" lvl="0" indent="-401638">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0000FF"/>
                </a:solidFill>
                <a:latin typeface="Calibri" panose="020F0502020204030204" pitchFamily="34" charset="0"/>
              </a:rPr>
              <a:t>processor</a:t>
            </a:r>
            <a:r>
              <a:rPr lang="en-US" sz="2800" dirty="0">
                <a:latin typeface="Calibri" panose="020F0502020204030204" pitchFamily="34" charset="0"/>
              </a:rPr>
              <a:t> sends it to the </a:t>
            </a:r>
            <a:r>
              <a:rPr lang="en-US" sz="2800" dirty="0">
                <a:solidFill>
                  <a:srgbClr val="006B6B"/>
                </a:solidFill>
                <a:latin typeface="Calibri" panose="020F0502020204030204" pitchFamily="34" charset="0"/>
              </a:rPr>
              <a:t>Northbridge chip</a:t>
            </a:r>
            <a:r>
              <a:rPr lang="en-US" sz="2800" dirty="0">
                <a:latin typeface="Calibri" panose="020F0502020204030204" pitchFamily="34" charset="0"/>
              </a:rPr>
              <a:t>.</a:t>
            </a:r>
          </a:p>
          <a:p>
            <a:pPr marL="574675" lvl="0" indent="-401638">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004A4A"/>
                </a:solidFill>
                <a:latin typeface="Calibri" panose="020F0502020204030204" pitchFamily="34" charset="0"/>
              </a:rPr>
              <a:t>Northbridge chip</a:t>
            </a:r>
            <a:r>
              <a:rPr lang="en-US" sz="2800" dirty="0">
                <a:latin typeface="Calibri" panose="020F0502020204030204" pitchFamily="34" charset="0"/>
              </a:rPr>
              <a:t> forwards it to the </a:t>
            </a:r>
            <a:r>
              <a:rPr lang="en-US" sz="2800" dirty="0">
                <a:solidFill>
                  <a:srgbClr val="800000"/>
                </a:solidFill>
                <a:latin typeface="Calibri" panose="020F0502020204030204" pitchFamily="34" charset="0"/>
              </a:rPr>
              <a:t>Southbridge chip</a:t>
            </a:r>
            <a:r>
              <a:rPr lang="en-US" sz="2800" dirty="0">
                <a:latin typeface="Calibri" panose="020F0502020204030204" pitchFamily="34" charset="0"/>
              </a:rPr>
              <a:t> (if necessary)</a:t>
            </a:r>
          </a:p>
          <a:p>
            <a:pPr marL="574675" lvl="0" indent="-401638">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DC2300"/>
                </a:solidFill>
                <a:latin typeface="Calibri" panose="020F0502020204030204" pitchFamily="34" charset="0"/>
              </a:rPr>
              <a:t>Southbridge chip</a:t>
            </a:r>
            <a:r>
              <a:rPr lang="en-US" sz="2800" dirty="0">
                <a:latin typeface="Calibri" panose="020F0502020204030204" pitchFamily="34" charset="0"/>
              </a:rPr>
              <a:t> forwards it to the destination. (there might be several more hops)</a:t>
            </a:r>
          </a:p>
          <a:p>
            <a:pPr marL="574675" lvl="0" indent="-401638">
              <a:buSzPct val="100000"/>
              <a:buFont typeface="Symbol" panose="05050102010706020507" pitchFamily="18" charset="2"/>
              <a:buChar char="*"/>
            </a:pPr>
            <a:r>
              <a:rPr lang="en-US" sz="2800" dirty="0">
                <a:latin typeface="Calibri" panose="020F0502020204030204" pitchFamily="34" charset="0"/>
              </a:rPr>
              <a:t>Each </a:t>
            </a:r>
            <a:r>
              <a:rPr lang="en-US" sz="2800" dirty="0">
                <a:solidFill>
                  <a:srgbClr val="0000FF"/>
                </a:solidFill>
                <a:latin typeface="Calibri" panose="020F0502020204030204" pitchFamily="34" charset="0"/>
              </a:rPr>
              <a:t>chip</a:t>
            </a:r>
            <a:r>
              <a:rPr lang="en-US" sz="2800" dirty="0">
                <a:latin typeface="Calibri" panose="020F0502020204030204" pitchFamily="34" charset="0"/>
              </a:rPr>
              <a:t> maintains a small routing table.</a:t>
            </a:r>
          </a:p>
          <a:p>
            <a:pPr marL="574675" lvl="0" indent="-401638">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FF3333"/>
                </a:solidFill>
                <a:latin typeface="Calibri" panose="020F0502020204030204" pitchFamily="34" charset="0"/>
              </a:rPr>
              <a:t>response</a:t>
            </a:r>
            <a:r>
              <a:rPr lang="en-US" sz="2800" dirty="0">
                <a:latin typeface="Calibri" panose="020F0502020204030204" pitchFamily="34" charset="0"/>
              </a:rPr>
              <a:t> follows the reverse </a:t>
            </a:r>
            <a:r>
              <a:rPr lang="en-US" sz="2800" dirty="0">
                <a:solidFill>
                  <a:srgbClr val="00AE00"/>
                </a:solidFill>
                <a:latin typeface="Calibri" panose="020F0502020204030204" pitchFamily="34" charset="0"/>
              </a:rPr>
              <a:t>path</a:t>
            </a:r>
            <a:r>
              <a:rPr lang="en-US" sz="2800"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a:t>
            </a:r>
            <a:r>
              <a:rPr lang="fr-FR" dirty="0" err="1">
                <a:solidFill>
                  <a:schemeClr val="tx1"/>
                </a:solidFill>
              </a:rPr>
              <a:t>Mapped</a:t>
            </a:r>
            <a:r>
              <a:rPr lang="fr-FR" dirty="0">
                <a:solidFill>
                  <a:schemeClr val="tx1"/>
                </a:solidFill>
              </a:rPr>
              <a:t> I/O</a:t>
            </a:r>
          </a:p>
        </p:txBody>
      </p:sp>
      <p:sp>
        <p:nvSpPr>
          <p:cNvPr id="3" name="Text Placeholder 2"/>
          <p:cNvSpPr txBox="1">
            <a:spLocks noGrp="1"/>
          </p:cNvSpPr>
          <p:nvPr>
            <p:ph type="body" idx="4294967295"/>
          </p:nvPr>
        </p:nvSpPr>
        <p:spPr>
          <a:xfrm>
            <a:off x="1041400" y="1600200"/>
            <a:ext cx="7416800" cy="4419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00FF"/>
                </a:solidFill>
                <a:latin typeface="Calibri" panose="020F0502020204030204" pitchFamily="34" charset="0"/>
              </a:rPr>
              <a:t>Problems</a:t>
            </a:r>
            <a:r>
              <a:rPr lang="en-US" dirty="0">
                <a:latin typeface="Calibri" panose="020F0502020204030204" pitchFamily="34" charset="0"/>
              </a:rPr>
              <a:t> with I/O mapped I/O</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80099"/>
                </a:solidFill>
                <a:latin typeface="Calibri" panose="020F0502020204030204" pitchFamily="34" charset="0"/>
              </a:rPr>
              <a:t>programmer</a:t>
            </a:r>
            <a:r>
              <a:rPr lang="en-US" dirty="0">
                <a:latin typeface="Calibri" panose="020F0502020204030204" pitchFamily="34" charset="0"/>
              </a:rPr>
              <a:t> needs to be aware of the addresses of the I/O ports.</a:t>
            </a:r>
          </a:p>
          <a:p>
            <a:pPr lvl="1">
              <a:buSzPct val="100000"/>
              <a:buFont typeface="Symbol" panose="05050102010706020507" pitchFamily="18" charset="2"/>
              <a:buChar char="*"/>
            </a:pPr>
            <a:r>
              <a:rPr lang="en-US" dirty="0">
                <a:latin typeface="Calibri" panose="020F0502020204030204" pitchFamily="34" charset="0"/>
              </a:rPr>
              <a:t>The same </a:t>
            </a:r>
            <a:r>
              <a:rPr lang="en-US" dirty="0">
                <a:solidFill>
                  <a:srgbClr val="33CC66"/>
                </a:solidFill>
                <a:latin typeface="Calibri" panose="020F0502020204030204" pitchFamily="34" charset="0"/>
              </a:rPr>
              <a:t>device</a:t>
            </a:r>
            <a:r>
              <a:rPr lang="en-US" dirty="0">
                <a:latin typeface="Calibri" panose="020F0502020204030204" pitchFamily="34" charset="0"/>
              </a:rPr>
              <a:t> might have different port addresses across different motherboards</a:t>
            </a:r>
          </a:p>
          <a:p>
            <a:pPr lvl="1">
              <a:buSzPct val="100000"/>
              <a:buFont typeface="Symbol" panose="05050102010706020507" pitchFamily="18" charset="2"/>
              <a:buChar char="*"/>
            </a:pPr>
            <a:r>
              <a:rPr lang="en-US" dirty="0">
                <a:solidFill>
                  <a:srgbClr val="280099"/>
                </a:solidFill>
                <a:latin typeface="Calibri" panose="020F0502020204030204" pitchFamily="34" charset="0"/>
              </a:rPr>
              <a:t>Programs</a:t>
            </a:r>
            <a:r>
              <a:rPr lang="en-US" dirty="0">
                <a:latin typeface="Calibri" panose="020F0502020204030204" pitchFamily="34" charset="0"/>
              </a:rPr>
              <a:t> will cease to work.</a:t>
            </a:r>
          </a:p>
          <a:p>
            <a:pPr lvl="1">
              <a:buSzPct val="100000"/>
              <a:buFont typeface="Symbol" panose="05050102010706020507" pitchFamily="18" charset="2"/>
              <a:buChar char="*"/>
            </a:pPr>
            <a:r>
              <a:rPr lang="en-US" dirty="0">
                <a:latin typeface="Calibri" panose="020F0502020204030204" pitchFamily="34" charset="0"/>
              </a:rPr>
              <a:t>It is hard to </a:t>
            </a:r>
            <a:r>
              <a:rPr lang="en-US" dirty="0">
                <a:solidFill>
                  <a:srgbClr val="FF0000"/>
                </a:solidFill>
                <a:latin typeface="Calibri" panose="020F0502020204030204" pitchFamily="34" charset="0"/>
              </a:rPr>
              <a:t>transfer</a:t>
            </a:r>
            <a:r>
              <a:rPr lang="en-US" dirty="0">
                <a:latin typeface="Calibri" panose="020F0502020204030204" pitchFamily="34" charset="0"/>
              </a:rPr>
              <a:t> a block of data (need to send it instruction by instruction)</a:t>
            </a:r>
          </a:p>
          <a:p>
            <a:pPr lvl="1">
              <a:buSzPct val="100000"/>
              <a:buFont typeface="Symbol" panose="05050102010706020507" pitchFamily="18" charset="2"/>
              <a:buChar char="*"/>
            </a:pPr>
            <a:r>
              <a:rPr lang="en-US" b="1" u="sng" dirty="0">
                <a:solidFill>
                  <a:srgbClr val="000080"/>
                </a:solidFill>
                <a:latin typeface="Calibri" panose="020F0502020204030204" pitchFamily="34" charset="0"/>
              </a:rPr>
              <a:t>Solution </a:t>
            </a:r>
            <a:r>
              <a:rPr lang="en-US" dirty="0">
                <a:latin typeface="Calibri" panose="020F0502020204030204" pitchFamily="34" charset="0"/>
              </a:rPr>
              <a:t>: </a:t>
            </a:r>
            <a:r>
              <a:rPr lang="en-US" dirty="0">
                <a:solidFill>
                  <a:srgbClr val="0000FF"/>
                </a:solidFill>
                <a:latin typeface="Calibri" panose="020F0502020204030204" pitchFamily="34" charset="0"/>
              </a:rPr>
              <a:t>memory mapped I/O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a:t>
            </a:r>
            <a:r>
              <a:rPr lang="fr-FR" dirty="0" err="1">
                <a:solidFill>
                  <a:schemeClr val="tx1"/>
                </a:solidFill>
              </a:rPr>
              <a:t>Mapped</a:t>
            </a:r>
            <a:r>
              <a:rPr lang="fr-FR" dirty="0">
                <a:solidFill>
                  <a:schemeClr val="tx1"/>
                </a:solidFill>
              </a:rPr>
              <a:t> I/O</a:t>
            </a:r>
          </a:p>
        </p:txBody>
      </p:sp>
      <p:sp>
        <p:nvSpPr>
          <p:cNvPr id="3" name="Text Placeholder 2"/>
          <p:cNvSpPr txBox="1">
            <a:spLocks noGrp="1"/>
          </p:cNvSpPr>
          <p:nvPr>
            <p:ph type="body" idx="4294967295"/>
          </p:nvPr>
        </p:nvSpPr>
        <p:spPr>
          <a:xfrm>
            <a:off x="965200" y="1524000"/>
            <a:ext cx="7416800" cy="4525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en-US" sz="2600" dirty="0">
                <a:latin typeface="Calibri" panose="020F0502020204030204" pitchFamily="34" charset="0"/>
              </a:rPr>
              <a:t>Define a </a:t>
            </a:r>
            <a:r>
              <a:rPr lang="en-US" sz="2600" dirty="0">
                <a:solidFill>
                  <a:srgbClr val="2300DC"/>
                </a:solidFill>
                <a:latin typeface="Calibri" panose="020F0502020204030204" pitchFamily="34" charset="0"/>
              </a:rPr>
              <a:t>virtual layer</a:t>
            </a:r>
            <a:r>
              <a:rPr lang="en-US" sz="2600" dirty="0">
                <a:latin typeface="Calibri" panose="020F0502020204030204" pitchFamily="34" charset="0"/>
              </a:rPr>
              <a:t> between I/O ports, and the </a:t>
            </a:r>
            <a:r>
              <a:rPr lang="en-US" sz="2600" dirty="0">
                <a:solidFill>
                  <a:srgbClr val="3DEB3D"/>
                </a:solidFill>
                <a:latin typeface="Calibri" panose="020F0502020204030204" pitchFamily="34" charset="0"/>
              </a:rPr>
              <a:t>application</a:t>
            </a:r>
            <a:r>
              <a:rPr lang="en-US" sz="2600" dirty="0">
                <a:latin typeface="Calibri" panose="020F0502020204030204" pitchFamily="34" charset="0"/>
              </a:rPr>
              <a:t>.</a:t>
            </a:r>
          </a:p>
          <a:p>
            <a:pPr marL="574675" lvl="0" indent="-463550">
              <a:buSzPct val="100000"/>
              <a:buFont typeface="Symbol" panose="05050102010706020507" pitchFamily="18" charset="2"/>
              <a:buChar char="*"/>
            </a:pPr>
            <a:r>
              <a:rPr lang="en-US" sz="2600" dirty="0">
                <a:latin typeface="Calibri" panose="020F0502020204030204" pitchFamily="34" charset="0"/>
              </a:rPr>
              <a:t>The </a:t>
            </a:r>
            <a:r>
              <a:rPr lang="en-US" sz="2600" dirty="0">
                <a:solidFill>
                  <a:srgbClr val="2300DC"/>
                </a:solidFill>
                <a:latin typeface="Calibri" panose="020F0502020204030204" pitchFamily="34" charset="0"/>
              </a:rPr>
              <a:t>operating system</a:t>
            </a:r>
            <a:r>
              <a:rPr lang="en-US" sz="2600" dirty="0">
                <a:latin typeface="Calibri" panose="020F0502020204030204" pitchFamily="34" charset="0"/>
              </a:rPr>
              <a:t> can use the paging mechanism to map I/O ports to </a:t>
            </a:r>
            <a:r>
              <a:rPr lang="en-US" sz="2600" dirty="0">
                <a:solidFill>
                  <a:srgbClr val="FF3333"/>
                </a:solidFill>
                <a:latin typeface="Calibri" panose="020F0502020204030204" pitchFamily="34" charset="0"/>
              </a:rPr>
              <a:t>memory addresses</a:t>
            </a:r>
            <a:r>
              <a:rPr lang="en-US" sz="2600" dirty="0">
                <a:latin typeface="Calibri" panose="020F0502020204030204" pitchFamily="34" charset="0"/>
              </a:rPr>
              <a:t>.</a:t>
            </a:r>
          </a:p>
          <a:p>
            <a:pPr marL="574675" lvl="0" indent="-463550">
              <a:buSzPct val="100000"/>
              <a:buFont typeface="Symbol" panose="05050102010706020507" pitchFamily="18" charset="2"/>
              <a:buChar char="*"/>
            </a:pPr>
            <a:r>
              <a:rPr lang="en-US" sz="2600" dirty="0">
                <a:latin typeface="Calibri" panose="020F0502020204030204" pitchFamily="34" charset="0"/>
              </a:rPr>
              <a:t>Whenever, we </a:t>
            </a:r>
            <a:r>
              <a:rPr lang="en-US" sz="2600" dirty="0">
                <a:solidFill>
                  <a:srgbClr val="280099"/>
                </a:solidFill>
                <a:latin typeface="Calibri" panose="020F0502020204030204" pitchFamily="34" charset="0"/>
              </a:rPr>
              <a:t>write</a:t>
            </a:r>
            <a:r>
              <a:rPr lang="en-US" sz="2600" dirty="0">
                <a:latin typeface="Calibri" panose="020F0502020204030204" pitchFamily="34" charset="0"/>
              </a:rPr>
              <a:t> to a </a:t>
            </a:r>
            <a:r>
              <a:rPr lang="en-US" sz="2600" dirty="0">
                <a:solidFill>
                  <a:srgbClr val="B80047"/>
                </a:solidFill>
                <a:latin typeface="Calibri" panose="020F0502020204030204" pitchFamily="34" charset="0"/>
              </a:rPr>
              <a:t>memory address</a:t>
            </a:r>
            <a:r>
              <a:rPr lang="en-US" sz="2600" dirty="0">
                <a:latin typeface="Calibri" panose="020F0502020204030204" pitchFamily="34" charset="0"/>
              </a:rPr>
              <a:t> that is mapped to an I/O port, the </a:t>
            </a:r>
            <a:r>
              <a:rPr lang="en-US" sz="2600" dirty="0">
                <a:solidFill>
                  <a:srgbClr val="800000"/>
                </a:solidFill>
                <a:latin typeface="Calibri" panose="020F0502020204030204" pitchFamily="34" charset="0"/>
              </a:rPr>
              <a:t>TLB</a:t>
            </a:r>
            <a:r>
              <a:rPr lang="en-US" sz="2600" dirty="0">
                <a:latin typeface="Calibri" panose="020F0502020204030204" pitchFamily="34" charset="0"/>
              </a:rPr>
              <a:t> directs the request to the</a:t>
            </a:r>
            <a:r>
              <a:rPr lang="en-US" sz="2600" dirty="0">
                <a:solidFill>
                  <a:srgbClr val="33CC66"/>
                </a:solidFill>
                <a:latin typeface="Calibri" panose="020F0502020204030204" pitchFamily="34" charset="0"/>
              </a:rPr>
              <a:t> I/O system</a:t>
            </a:r>
            <a:r>
              <a:rPr lang="en-US" sz="2600" dirty="0">
                <a:latin typeface="Calibri" panose="020F0502020204030204" pitchFamily="34" charset="0"/>
              </a:rPr>
              <a:t>.</a:t>
            </a:r>
          </a:p>
          <a:p>
            <a:pPr marL="574675" lvl="0" indent="-463550">
              <a:buSzPct val="100000"/>
              <a:buFont typeface="Symbol" panose="05050102010706020507" pitchFamily="18" charset="2"/>
              <a:buChar char="*"/>
            </a:pPr>
            <a:r>
              <a:rPr lang="en-US" sz="2600" dirty="0">
                <a:latin typeface="Calibri" panose="020F0502020204030204" pitchFamily="34" charset="0"/>
              </a:rPr>
              <a:t>Similarly, for reading data, the response comes from the</a:t>
            </a:r>
            <a:r>
              <a:rPr lang="en-US" sz="2600" dirty="0">
                <a:solidFill>
                  <a:srgbClr val="33CC66"/>
                </a:solidFill>
                <a:latin typeface="Calibri" panose="020F0502020204030204" pitchFamily="34" charset="0"/>
              </a:rPr>
              <a:t> I/O System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I/O </a:t>
            </a:r>
            <a:r>
              <a:rPr lang="fr-FR" dirty="0" err="1">
                <a:solidFill>
                  <a:schemeClr val="tx1"/>
                </a:solidFill>
              </a:rPr>
              <a:t>Devices</a:t>
            </a:r>
            <a:endParaRPr lang="fr-FR" dirty="0">
              <a:solidFill>
                <a:schemeClr val="tx1"/>
              </a:solidFill>
            </a:endParaRPr>
          </a:p>
        </p:txBody>
      </p:sp>
      <p:sp>
        <p:nvSpPr>
          <p:cNvPr id="3" name="Text Placeholder 2"/>
          <p:cNvSpPr txBox="1">
            <a:spLocks noGrp="1"/>
          </p:cNvSpPr>
          <p:nvPr>
            <p:ph type="body" idx="4294967295"/>
          </p:nvPr>
        </p:nvSpPr>
        <p:spPr>
          <a:xfrm>
            <a:off x="914400" y="1447800"/>
            <a:ext cx="7772400" cy="5257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I/O Devices</a:t>
            </a:r>
          </a:p>
          <a:p>
            <a:pPr lvl="1">
              <a:buSzPct val="100000"/>
              <a:buFont typeface="Symbol" panose="05050102010706020507" pitchFamily="18" charset="2"/>
              <a:buChar char="*"/>
            </a:pPr>
            <a:r>
              <a:rPr lang="en-US" sz="2800" dirty="0">
                <a:latin typeface="Calibri" panose="020F0502020204030204" pitchFamily="34" charset="0"/>
              </a:rPr>
              <a:t>Hard disk</a:t>
            </a:r>
          </a:p>
          <a:p>
            <a:pPr lvl="1">
              <a:buSzPct val="100000"/>
              <a:buFont typeface="Symbol" panose="05050102010706020507" pitchFamily="18" charset="2"/>
              <a:buChar char="*"/>
            </a:pPr>
            <a:r>
              <a:rPr lang="en-US" sz="2800" dirty="0">
                <a:latin typeface="Calibri" panose="020F0502020204030204" pitchFamily="34" charset="0"/>
              </a:rPr>
              <a:t>Network card</a:t>
            </a:r>
          </a:p>
          <a:p>
            <a:pPr lvl="1">
              <a:buSzPct val="100000"/>
              <a:buFont typeface="Symbol" panose="05050102010706020507" pitchFamily="18" charset="2"/>
              <a:buChar char="*"/>
            </a:pPr>
            <a:r>
              <a:rPr lang="en-US" sz="2800" dirty="0">
                <a:latin typeface="Calibri" panose="020F0502020204030204" pitchFamily="34" charset="0"/>
              </a:rPr>
              <a:t>Printer, scanner, camera, speakers</a:t>
            </a:r>
          </a:p>
          <a:p>
            <a:pPr lvl="0">
              <a:buSzPct val="100000"/>
              <a:buFont typeface="Symbol" panose="05050102010706020507" pitchFamily="18" charset="2"/>
              <a:buChar char="*"/>
            </a:pPr>
            <a:r>
              <a:rPr lang="en-US" dirty="0">
                <a:latin typeface="Calibri" panose="020F0502020204030204" pitchFamily="34" charset="0"/>
              </a:rPr>
              <a:t>They are connected to the </a:t>
            </a:r>
            <a:r>
              <a:rPr lang="en-US" dirty="0">
                <a:solidFill>
                  <a:srgbClr val="00AE00"/>
                </a:solidFill>
                <a:latin typeface="Calibri" panose="020F0502020204030204" pitchFamily="34" charset="0"/>
              </a:rPr>
              <a:t>motherboard</a:t>
            </a:r>
            <a:r>
              <a:rPr lang="en-US" dirty="0">
                <a:latin typeface="Calibri" panose="020F0502020204030204" pitchFamily="34" charset="0"/>
              </a:rPr>
              <a:t> with I/O </a:t>
            </a:r>
            <a:r>
              <a:rPr lang="en-US" dirty="0">
                <a:solidFill>
                  <a:srgbClr val="2323DC"/>
                </a:solidFill>
                <a:latin typeface="Calibri" panose="020F0502020204030204" pitchFamily="34" charset="0"/>
              </a:rPr>
              <a:t>ports</a:t>
            </a:r>
          </a:p>
          <a:p>
            <a:pPr lvl="1">
              <a:buSzPct val="100000"/>
              <a:buFont typeface="Symbol" panose="05050102010706020507" pitchFamily="18" charset="2"/>
              <a:buChar char="*"/>
            </a:pPr>
            <a:r>
              <a:rPr lang="en-US" sz="2800" dirty="0">
                <a:latin typeface="Calibri" panose="020F0502020204030204" pitchFamily="34" charset="0"/>
              </a:rPr>
              <a:t>A set of </a:t>
            </a:r>
            <a:r>
              <a:rPr lang="en-US" sz="2800" dirty="0">
                <a:solidFill>
                  <a:srgbClr val="FF0000"/>
                </a:solidFill>
                <a:latin typeface="Calibri" panose="020F0502020204030204" pitchFamily="34" charset="0"/>
              </a:rPr>
              <a:t>metallic</a:t>
            </a:r>
            <a:r>
              <a:rPr lang="en-US" sz="2800" dirty="0">
                <a:latin typeface="Calibri" panose="020F0502020204030204" pitchFamily="34" charset="0"/>
              </a:rPr>
              <a:t> pins for attaching with </a:t>
            </a:r>
            <a:r>
              <a:rPr lang="en-US" sz="2800" dirty="0">
                <a:solidFill>
                  <a:srgbClr val="2323DC"/>
                </a:solidFill>
                <a:latin typeface="Calibri" panose="020F0502020204030204" pitchFamily="34" charset="0"/>
              </a:rPr>
              <a:t>external connectors</a:t>
            </a:r>
          </a:p>
          <a:p>
            <a:pPr lvl="1">
              <a:buSzPct val="100000"/>
              <a:buFont typeface="Symbol" panose="05050102010706020507" pitchFamily="18" charset="2"/>
              <a:buChar char="*"/>
            </a:pPr>
            <a:r>
              <a:rPr lang="en-US" sz="2800" dirty="0">
                <a:latin typeface="Calibri" panose="020F0502020204030204" pitchFamily="34" charset="0"/>
              </a:rPr>
              <a:t>Example : USB port, DVI Port.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Advantages</a:t>
            </a:r>
            <a:endParaRPr lang="fr-FR" dirty="0">
              <a:solidFill>
                <a:schemeClr val="tx1"/>
              </a:solidFill>
            </a:endParaRPr>
          </a:p>
        </p:txBody>
      </p:sp>
      <p:sp>
        <p:nvSpPr>
          <p:cNvPr id="3" name="Text Placeholder 2"/>
          <p:cNvSpPr txBox="1">
            <a:spLocks noGrp="1"/>
          </p:cNvSpPr>
          <p:nvPr>
            <p:ph type="body" idx="4294967295"/>
          </p:nvPr>
        </p:nvSpPr>
        <p:spPr>
          <a:xfrm>
            <a:off x="990600" y="1527175"/>
            <a:ext cx="7416800" cy="48736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01638">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00AE00"/>
                </a:solidFill>
                <a:latin typeface="Calibri" panose="020F0502020204030204" pitchFamily="34" charset="0"/>
              </a:rPr>
              <a:t>operating system</a:t>
            </a:r>
            <a:r>
              <a:rPr lang="en-US" sz="2800" dirty="0">
                <a:latin typeface="Calibri" panose="020F0502020204030204" pitchFamily="34" charset="0"/>
              </a:rPr>
              <a:t> creates the </a:t>
            </a:r>
            <a:r>
              <a:rPr lang="en-US" sz="2800" dirty="0">
                <a:solidFill>
                  <a:srgbClr val="993366"/>
                </a:solidFill>
                <a:latin typeface="Calibri" panose="020F0502020204030204" pitchFamily="34" charset="0"/>
              </a:rPr>
              <a:t>mapping</a:t>
            </a:r>
            <a:r>
              <a:rPr lang="en-US" sz="2800" dirty="0">
                <a:latin typeface="Calibri" panose="020F0502020204030204" pitchFamily="34" charset="0"/>
              </a:rPr>
              <a:t> between the I/O ports and the memory addresses</a:t>
            </a:r>
          </a:p>
          <a:p>
            <a:pPr marL="574675" lvl="0" indent="-401638">
              <a:buSzPct val="100000"/>
              <a:buFont typeface="Symbol" panose="05050102010706020507" pitchFamily="18" charset="2"/>
              <a:buChar char="*"/>
            </a:pPr>
            <a:r>
              <a:rPr lang="en-US" sz="2800" dirty="0">
                <a:latin typeface="Calibri" panose="020F0502020204030204" pitchFamily="34" charset="0"/>
              </a:rPr>
              <a:t>The same </a:t>
            </a:r>
            <a:r>
              <a:rPr lang="en-US" sz="2800" dirty="0">
                <a:solidFill>
                  <a:srgbClr val="0000FF"/>
                </a:solidFill>
                <a:latin typeface="Calibri" panose="020F0502020204030204" pitchFamily="34" charset="0"/>
              </a:rPr>
              <a:t>I/O program</a:t>
            </a:r>
            <a:r>
              <a:rPr lang="en-US" sz="2800" dirty="0">
                <a:latin typeface="Calibri" panose="020F0502020204030204" pitchFamily="34" charset="0"/>
              </a:rPr>
              <a:t> runs on multiple machines</a:t>
            </a:r>
          </a:p>
          <a:p>
            <a:pPr marL="574675" lvl="0" indent="-401638">
              <a:buSzPct val="100000"/>
              <a:buFont typeface="Symbol" panose="05050102010706020507" pitchFamily="18" charset="2"/>
              <a:buChar char="*"/>
            </a:pPr>
            <a:r>
              <a:rPr lang="en-US" sz="2800" dirty="0">
                <a:latin typeface="Calibri" panose="020F0502020204030204" pitchFamily="34" charset="0"/>
              </a:rPr>
              <a:t>Reading and writing to </a:t>
            </a:r>
            <a:r>
              <a:rPr lang="en-US" sz="2800" dirty="0">
                <a:solidFill>
                  <a:srgbClr val="0000FF"/>
                </a:solidFill>
                <a:latin typeface="Calibri" panose="020F0502020204030204" pitchFamily="34" charset="0"/>
              </a:rPr>
              <a:t>I/O devices</a:t>
            </a:r>
            <a:r>
              <a:rPr lang="en-US" sz="2800" dirty="0">
                <a:latin typeface="Calibri" panose="020F0502020204030204" pitchFamily="34" charset="0"/>
              </a:rPr>
              <a:t> requires normal load/store instructions</a:t>
            </a:r>
          </a:p>
          <a:p>
            <a:pPr marL="574675" lvl="0" indent="-401638">
              <a:buSzPct val="100000"/>
              <a:buFont typeface="Symbol" panose="05050102010706020507" pitchFamily="18" charset="2"/>
              <a:buChar char="*"/>
            </a:pPr>
            <a:r>
              <a:rPr lang="en-US" sz="2800" dirty="0">
                <a:latin typeface="Calibri" panose="020F0502020204030204" pitchFamily="34" charset="0"/>
              </a:rPr>
              <a:t>Easy to </a:t>
            </a:r>
            <a:r>
              <a:rPr lang="en-US" sz="2800" dirty="0">
                <a:solidFill>
                  <a:srgbClr val="FF0000"/>
                </a:solidFill>
                <a:latin typeface="Calibri" panose="020F0502020204030204" pitchFamily="34" charset="0"/>
              </a:rPr>
              <a:t>read</a:t>
            </a:r>
            <a:r>
              <a:rPr lang="en-US" sz="2800" dirty="0">
                <a:latin typeface="Calibri" panose="020F0502020204030204" pitchFamily="34" charset="0"/>
              </a:rPr>
              <a:t> and </a:t>
            </a:r>
            <a:r>
              <a:rPr lang="en-US" sz="2800" dirty="0">
                <a:solidFill>
                  <a:srgbClr val="0000FF"/>
                </a:solidFill>
                <a:latin typeface="Calibri" panose="020F0502020204030204" pitchFamily="34" charset="0"/>
              </a:rPr>
              <a:t>write</a:t>
            </a:r>
            <a:r>
              <a:rPr lang="en-US" sz="2800" dirty="0">
                <a:latin typeface="Calibri" panose="020F0502020204030204" pitchFamily="34" charset="0"/>
              </a:rPr>
              <a:t> a large block of data using </a:t>
            </a:r>
            <a:r>
              <a:rPr lang="en-US" sz="2800" dirty="0">
                <a:solidFill>
                  <a:srgbClr val="0000FF"/>
                </a:solidFill>
                <a:latin typeface="Calibri" panose="020F0502020204030204" pitchFamily="34" charset="0"/>
              </a:rPr>
              <a:t>block</a:t>
            </a:r>
            <a:r>
              <a:rPr lang="en-US" sz="2800" dirty="0">
                <a:latin typeface="Calibri" panose="020F0502020204030204" pitchFamily="34" charset="0"/>
              </a:rPr>
              <a:t> load/store operations available in some </a:t>
            </a:r>
            <a:r>
              <a:rPr lang="en-US" sz="2800" dirty="0">
                <a:solidFill>
                  <a:srgbClr val="FF0000"/>
                </a:solidFill>
                <a:latin typeface="Calibri" panose="020F0502020204030204" pitchFamily="34" charset="0"/>
              </a:rPr>
              <a:t>architectures</a:t>
            </a:r>
            <a:r>
              <a:rPr lang="en-US" sz="2800" dirty="0">
                <a:latin typeface="Calibri" panose="020F0502020204030204" pitchFamily="34" charset="0"/>
              </a:rPr>
              <a:t> (</a:t>
            </a:r>
            <a:r>
              <a:rPr lang="en-US" sz="2800" dirty="0" err="1">
                <a:latin typeface="Calibri" panose="020F0502020204030204" pitchFamily="34" charset="0"/>
              </a:rPr>
              <a:t>e.g</a:t>
            </a:r>
            <a:r>
              <a:rPr lang="en-US" sz="2800" dirty="0">
                <a:latin typeface="Calibri" panose="020F0502020204030204" pitchFamily="34" charset="0"/>
              </a:rPr>
              <a:t>, x86)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219200" y="1470025"/>
            <a:ext cx="7345362" cy="4702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747713" lvl="0" indent="-463550">
              <a:buSzPct val="100000"/>
              <a:buFont typeface="Symbol" panose="05050102010706020507" pitchFamily="18" charset="2"/>
              <a:buChar char="*"/>
            </a:pPr>
            <a:r>
              <a:rPr lang="en-US" sz="3600" dirty="0">
                <a:latin typeface="Calibri" panose="020F0502020204030204" pitchFamily="34" charset="0"/>
              </a:rPr>
              <a:t>Overview</a:t>
            </a:r>
          </a:p>
          <a:p>
            <a:pPr marL="747713" lvl="0" indent="-463550">
              <a:buSzPct val="100000"/>
              <a:buFont typeface="Symbol" panose="05050102010706020507" pitchFamily="18" charset="2"/>
              <a:buChar char="*"/>
            </a:pPr>
            <a:r>
              <a:rPr lang="en-US" sz="3600" dirty="0">
                <a:latin typeface="Calibri" panose="020F0502020204030204" pitchFamily="34" charset="0"/>
              </a:rPr>
              <a:t>Physical Layer</a:t>
            </a:r>
          </a:p>
          <a:p>
            <a:pPr marL="747713" lvl="0" indent="-463550">
              <a:buSzPct val="100000"/>
              <a:buFont typeface="Symbol" panose="05050102010706020507" pitchFamily="18" charset="2"/>
              <a:buChar char="*"/>
            </a:pPr>
            <a:r>
              <a:rPr lang="en-US" sz="3600" dirty="0">
                <a:latin typeface="Calibri" panose="020F0502020204030204" pitchFamily="34" charset="0"/>
              </a:rPr>
              <a:t>Data Link Layer</a:t>
            </a:r>
          </a:p>
          <a:p>
            <a:pPr marL="747713" lvl="0" indent="-463550">
              <a:buSzPct val="100000"/>
              <a:buFont typeface="Symbol" panose="05050102010706020507" pitchFamily="18" charset="2"/>
              <a:buChar char="*"/>
            </a:pPr>
            <a:r>
              <a:rPr lang="en-US" sz="3600" dirty="0">
                <a:latin typeface="Calibri" panose="020F0502020204030204" pitchFamily="34" charset="0"/>
              </a:rPr>
              <a:t>Network Layer</a:t>
            </a:r>
          </a:p>
          <a:p>
            <a:pPr marL="747713" lvl="0" indent="-463550">
              <a:buSzPct val="100000"/>
              <a:buFont typeface="Symbol" panose="05050102010706020507" pitchFamily="18" charset="2"/>
              <a:buChar char="*"/>
            </a:pPr>
            <a:r>
              <a:rPr lang="en-US" sz="3600" dirty="0">
                <a:latin typeface="Calibri" panose="020F0502020204030204" pitchFamily="34" charset="0"/>
              </a:rPr>
              <a:t>Protocol Layer</a:t>
            </a:r>
          </a:p>
          <a:p>
            <a:pPr marL="747713" lvl="0" indent="-463550">
              <a:buSzPct val="100000"/>
              <a:buFont typeface="Symbol" panose="05050102010706020507" pitchFamily="18" charset="2"/>
              <a:buChar char="*"/>
            </a:pPr>
            <a:r>
              <a:rPr lang="en-US" sz="3600" dirty="0">
                <a:latin typeface="Calibri" panose="020F0502020204030204" pitchFamily="34" charset="0"/>
              </a:rPr>
              <a:t>Case Studies</a:t>
            </a:r>
          </a:p>
          <a:p>
            <a:pPr marL="747713" lvl="0" indent="-463550">
              <a:buSzPct val="100000"/>
              <a:buFont typeface="Symbol" panose="05050102010706020507" pitchFamily="18" charset="2"/>
              <a:buChar char="*"/>
            </a:pPr>
            <a:r>
              <a:rPr lang="en-US" sz="3600" dirty="0">
                <a:latin typeface="Calibri" panose="020F0502020204030204" pitchFamily="34" charset="0"/>
              </a:rPr>
              <a:t>Storage Media</a:t>
            </a:r>
          </a:p>
          <a:p>
            <a:pPr marL="747713" lvl="0" indent="-463550">
              <a:buSzPct val="100000"/>
              <a:buFont typeface="Symbol" panose="05050102010706020507" pitchFamily="18" charset="2"/>
              <a:buChar char="*"/>
            </a:pPr>
            <a:endParaRPr lang="en-US" sz="3600" dirty="0">
              <a:latin typeface="Calibri" panose="020F0502020204030204" pitchFamily="34" charset="0"/>
            </a:endParaRPr>
          </a:p>
          <a:p>
            <a:pPr marL="747713" lvl="0" indent="-463550">
              <a:buSzPct val="100000"/>
              <a:buFont typeface="Symbol" panose="05050102010706020507" pitchFamily="18" charset="2"/>
              <a:buChar char="*"/>
            </a:pPr>
            <a:endParaRPr lang="en-US" sz="3600"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rot="10800000">
            <a:off x="5918040" y="4200239"/>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Protocol Layer</a:t>
            </a:r>
          </a:p>
        </p:txBody>
      </p:sp>
      <p:sp>
        <p:nvSpPr>
          <p:cNvPr id="3" name="Text Placeholder 2"/>
          <p:cNvSpPr txBox="1">
            <a:spLocks noGrp="1"/>
          </p:cNvSpPr>
          <p:nvPr>
            <p:ph type="body" idx="4294967295"/>
          </p:nvPr>
        </p:nvSpPr>
        <p:spPr>
          <a:xfrm>
            <a:off x="1143000" y="1524000"/>
            <a:ext cx="7416800" cy="45688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Defines the </a:t>
            </a:r>
            <a:r>
              <a:rPr lang="en-US" dirty="0">
                <a:solidFill>
                  <a:srgbClr val="280099"/>
                </a:solidFill>
                <a:latin typeface="Calibri" panose="020F0502020204030204" pitchFamily="34" charset="0"/>
              </a:rPr>
              <a:t>interaction</a:t>
            </a:r>
            <a:r>
              <a:rPr lang="en-US" dirty="0">
                <a:latin typeface="Calibri" panose="020F0502020204030204" pitchFamily="34" charset="0"/>
              </a:rPr>
              <a:t> between the </a:t>
            </a:r>
            <a:r>
              <a:rPr lang="en-US" dirty="0">
                <a:solidFill>
                  <a:srgbClr val="00AE00"/>
                </a:solidFill>
                <a:latin typeface="Calibri" panose="020F0502020204030204" pitchFamily="34" charset="0"/>
              </a:rPr>
              <a:t>host</a:t>
            </a:r>
            <a:r>
              <a:rPr lang="en-US" dirty="0">
                <a:latin typeface="Calibri" panose="020F0502020204030204" pitchFamily="34" charset="0"/>
              </a:rPr>
              <a:t> (processor) and </a:t>
            </a:r>
            <a:r>
              <a:rPr lang="en-US" dirty="0">
                <a:solidFill>
                  <a:srgbClr val="CC6633"/>
                </a:solidFill>
                <a:latin typeface="Calibri" panose="020F0502020204030204" pitchFamily="34" charset="0"/>
              </a:rPr>
              <a:t>I/O devices</a:t>
            </a:r>
          </a:p>
          <a:p>
            <a:pPr lvl="0">
              <a:buSzPct val="100000"/>
              <a:buFont typeface="Symbol" panose="05050102010706020507" pitchFamily="18" charset="2"/>
              <a:buChar char="*"/>
            </a:pPr>
            <a:r>
              <a:rPr lang="en-US" dirty="0">
                <a:latin typeface="Calibri" panose="020F0502020204030204" pitchFamily="34" charset="0"/>
              </a:rPr>
              <a:t>The </a:t>
            </a:r>
            <a:r>
              <a:rPr lang="en-US" dirty="0">
                <a:solidFill>
                  <a:srgbClr val="2300DC"/>
                </a:solidFill>
                <a:latin typeface="Calibri" panose="020F0502020204030204" pitchFamily="34" charset="0"/>
              </a:rPr>
              <a:t>protocol</a:t>
            </a:r>
            <a:r>
              <a:rPr lang="en-US" dirty="0">
                <a:latin typeface="Calibri" panose="020F0502020204030204" pitchFamily="34" charset="0"/>
              </a:rPr>
              <a:t> layer consists of high level commands that are sent over the </a:t>
            </a:r>
            <a:r>
              <a:rPr lang="en-US" dirty="0">
                <a:solidFill>
                  <a:srgbClr val="DC2300"/>
                </a:solidFill>
                <a:latin typeface="Calibri" panose="020F0502020204030204" pitchFamily="34" charset="0"/>
              </a:rPr>
              <a:t>three lower layers</a:t>
            </a:r>
          </a:p>
          <a:p>
            <a:pPr lvl="0">
              <a:buSzPct val="100000"/>
              <a:buFont typeface="Symbol" panose="05050102010706020507" pitchFamily="18" charset="2"/>
              <a:buChar char="*"/>
            </a:pPr>
            <a:r>
              <a:rPr lang="en-US" u="sng" dirty="0">
                <a:solidFill>
                  <a:srgbClr val="800080"/>
                </a:solidFill>
                <a:latin typeface="Calibri" panose="020F0502020204030204" pitchFamily="34" charset="0"/>
              </a:rPr>
              <a:t>Three methods :</a:t>
            </a:r>
          </a:p>
          <a:p>
            <a:pPr lvl="1">
              <a:buSzPct val="100000"/>
              <a:buFont typeface="Symbol" panose="05050102010706020507" pitchFamily="18" charset="2"/>
              <a:buChar char="*"/>
            </a:pPr>
            <a:r>
              <a:rPr lang="en-US" dirty="0">
                <a:latin typeface="Calibri" panose="020F0502020204030204" pitchFamily="34" charset="0"/>
              </a:rPr>
              <a:t>(1) Polling, (2) Interrupts, (3) DMA (Direct Memory Access)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Polling</a:t>
            </a:r>
          </a:p>
        </p:txBody>
      </p:sp>
      <p:sp>
        <p:nvSpPr>
          <p:cNvPr id="3" name="Text Placeholder 2"/>
          <p:cNvSpPr txBox="1">
            <a:spLocks noGrp="1"/>
          </p:cNvSpPr>
          <p:nvPr>
            <p:ph type="body" idx="4294967295"/>
          </p:nvPr>
        </p:nvSpPr>
        <p:spPr>
          <a:xfrm>
            <a:off x="762000" y="1066800"/>
            <a:ext cx="8229600" cy="5519738"/>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Example :</a:t>
            </a:r>
          </a:p>
          <a:p>
            <a:pPr lvl="1">
              <a:buSzPct val="100000"/>
              <a:buFont typeface="Symbol" panose="05050102010706020507" pitchFamily="18" charset="2"/>
              <a:buChar char="*"/>
            </a:pPr>
            <a:r>
              <a:rPr lang="en-US" sz="2800" dirty="0">
                <a:latin typeface="Calibri" panose="020F0502020204030204" pitchFamily="34" charset="0"/>
              </a:rPr>
              <a:t>Assume that the </a:t>
            </a:r>
            <a:r>
              <a:rPr lang="en-US" sz="2800" dirty="0">
                <a:solidFill>
                  <a:srgbClr val="EB613D"/>
                </a:solidFill>
                <a:latin typeface="Calibri" panose="020F0502020204030204" pitchFamily="34" charset="0"/>
              </a:rPr>
              <a:t>application</a:t>
            </a:r>
            <a:r>
              <a:rPr lang="en-US" sz="2800" dirty="0">
                <a:latin typeface="Calibri" panose="020F0502020204030204" pitchFamily="34" charset="0"/>
              </a:rPr>
              <a:t> running on the </a:t>
            </a:r>
            <a:r>
              <a:rPr lang="en-US" sz="2800" dirty="0">
                <a:solidFill>
                  <a:srgbClr val="280099"/>
                </a:solidFill>
                <a:latin typeface="Calibri" panose="020F0502020204030204" pitchFamily="34" charset="0"/>
              </a:rPr>
              <a:t>processor</a:t>
            </a:r>
            <a:r>
              <a:rPr lang="en-US" sz="2800" dirty="0">
                <a:latin typeface="Calibri" panose="020F0502020204030204" pitchFamily="34" charset="0"/>
              </a:rPr>
              <a:t> wants to print a </a:t>
            </a:r>
            <a:r>
              <a:rPr lang="en-US" sz="2800" dirty="0">
                <a:solidFill>
                  <a:srgbClr val="3DEB3D"/>
                </a:solidFill>
                <a:latin typeface="Calibri" panose="020F0502020204030204" pitchFamily="34" charset="0"/>
              </a:rPr>
              <a:t>page</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It needs to first find if the </a:t>
            </a:r>
            <a:r>
              <a:rPr lang="en-US" sz="2800" dirty="0">
                <a:solidFill>
                  <a:srgbClr val="00AE00"/>
                </a:solidFill>
                <a:latin typeface="Calibri" panose="020F0502020204030204" pitchFamily="34" charset="0"/>
              </a:rPr>
              <a:t>printer</a:t>
            </a:r>
            <a:r>
              <a:rPr lang="en-US" sz="2800" dirty="0">
                <a:latin typeface="Calibri" panose="020F0502020204030204" pitchFamily="34" charset="0"/>
              </a:rPr>
              <a:t> is free before sending it the contents of the </a:t>
            </a:r>
            <a:r>
              <a:rPr lang="en-US" sz="2800" dirty="0">
                <a:solidFill>
                  <a:srgbClr val="2300DC"/>
                </a:solidFill>
                <a:latin typeface="Calibri" panose="020F0502020204030204" pitchFamily="34" charset="0"/>
              </a:rPr>
              <a:t>page</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It keeps querying the </a:t>
            </a:r>
            <a:r>
              <a:rPr lang="en-US" sz="2800" dirty="0">
                <a:solidFill>
                  <a:srgbClr val="2300DC"/>
                </a:solidFill>
                <a:latin typeface="Calibri" panose="020F0502020204030204" pitchFamily="34" charset="0"/>
              </a:rPr>
              <a:t>printer</a:t>
            </a:r>
            <a:r>
              <a:rPr lang="en-US" sz="2800" dirty="0">
                <a:latin typeface="Calibri" panose="020F0502020204030204" pitchFamily="34" charset="0"/>
              </a:rPr>
              <a:t> for its status. If its </a:t>
            </a:r>
            <a:r>
              <a:rPr lang="en-US" sz="2800" dirty="0">
                <a:solidFill>
                  <a:srgbClr val="666600"/>
                </a:solidFill>
                <a:latin typeface="Calibri" panose="020F0502020204030204" pitchFamily="34" charset="0"/>
              </a:rPr>
              <a:t>status</a:t>
            </a:r>
            <a:r>
              <a:rPr lang="en-US" sz="2800" dirty="0">
                <a:latin typeface="Calibri" panose="020F0502020204030204" pitchFamily="34" charset="0"/>
              </a:rPr>
              <a:t> is </a:t>
            </a:r>
            <a:r>
              <a:rPr lang="en-US" sz="2800" dirty="0">
                <a:solidFill>
                  <a:srgbClr val="FF0000"/>
                </a:solidFill>
                <a:latin typeface="Calibri" panose="020F0502020204030204" pitchFamily="34" charset="0"/>
              </a:rPr>
              <a:t>busy</a:t>
            </a:r>
            <a:r>
              <a:rPr lang="en-US" sz="2800" dirty="0">
                <a:latin typeface="Calibri" panose="020F0502020204030204" pitchFamily="34" charset="0"/>
              </a:rPr>
              <a:t>, the program waits for some time, and queries again.</a:t>
            </a:r>
          </a:p>
          <a:p>
            <a:pPr lvl="1">
              <a:buSzPct val="100000"/>
              <a:buFont typeface="Symbol" panose="05050102010706020507" pitchFamily="18" charset="2"/>
              <a:buChar char="*"/>
            </a:pPr>
            <a:r>
              <a:rPr lang="en-US" sz="2800" dirty="0">
                <a:latin typeface="Calibri" panose="020F0502020204030204" pitchFamily="34" charset="0"/>
              </a:rPr>
              <a:t>This method is known as </a:t>
            </a:r>
            <a:r>
              <a:rPr lang="en-US" sz="2800" b="1" dirty="0">
                <a:solidFill>
                  <a:srgbClr val="00AE00"/>
                </a:solidFill>
                <a:latin typeface="Calibri" panose="020F0502020204030204" pitchFamily="34" charset="0"/>
              </a:rPr>
              <a:t>polling</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Simple, yet </a:t>
            </a:r>
            <a:r>
              <a:rPr lang="en-US" sz="2800" dirty="0">
                <a:solidFill>
                  <a:srgbClr val="666600"/>
                </a:solidFill>
                <a:latin typeface="Calibri" panose="020F0502020204030204" pitchFamily="34" charset="0"/>
              </a:rPr>
              <a:t>inefficient</a:t>
            </a:r>
            <a:r>
              <a:rPr lang="en-US" sz="2800" dirty="0">
                <a:latin typeface="Calibri" panose="020F0502020204030204" pitchFamily="34" charset="0"/>
              </a:rPr>
              <a:t> </a:t>
            </a:r>
            <a:r>
              <a:rPr lang="en-US" sz="2800" dirty="0" smtClean="0">
                <a:latin typeface="Calibri" panose="020F0502020204030204" pitchFamily="34" charset="0"/>
              </a:rPr>
              <a:t>(traffic, </a:t>
            </a:r>
            <a:r>
              <a:rPr lang="en-US" sz="2800" dirty="0">
                <a:latin typeface="Calibri" panose="020F0502020204030204" pitchFamily="34" charset="0"/>
              </a:rPr>
              <a:t>power, computational time)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Interrupts</a:t>
            </a:r>
            <a:endParaRPr lang="fr-FR" dirty="0">
              <a:solidFill>
                <a:schemeClr val="tx1"/>
              </a:solidFill>
            </a:endParaRPr>
          </a:p>
        </p:txBody>
      </p:sp>
      <p:sp>
        <p:nvSpPr>
          <p:cNvPr id="3" name="Text Placeholder 2"/>
          <p:cNvSpPr txBox="1">
            <a:spLocks noGrp="1"/>
          </p:cNvSpPr>
          <p:nvPr>
            <p:ph type="body" idx="4294967295"/>
          </p:nvPr>
        </p:nvSpPr>
        <p:spPr>
          <a:xfrm>
            <a:off x="889000" y="1655762"/>
            <a:ext cx="7874000" cy="42116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36588" lvl="0" indent="-525463">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B84700"/>
                </a:solidFill>
                <a:latin typeface="Calibri" panose="020F0502020204030204" pitchFamily="34" charset="0"/>
              </a:rPr>
              <a:t>host</a:t>
            </a:r>
            <a:r>
              <a:rPr lang="en-US" sz="2800" dirty="0">
                <a:latin typeface="Calibri" panose="020F0502020204030204" pitchFamily="34" charset="0"/>
              </a:rPr>
              <a:t> tells the </a:t>
            </a:r>
            <a:r>
              <a:rPr lang="en-US" sz="2800" dirty="0">
                <a:solidFill>
                  <a:srgbClr val="280099"/>
                </a:solidFill>
                <a:latin typeface="Calibri" panose="020F0502020204030204" pitchFamily="34" charset="0"/>
              </a:rPr>
              <a:t>device</a:t>
            </a:r>
            <a:r>
              <a:rPr lang="en-US" sz="2800" dirty="0">
                <a:latin typeface="Calibri" panose="020F0502020204030204" pitchFamily="34" charset="0"/>
              </a:rPr>
              <a:t> to notify it if there is a change in its </a:t>
            </a:r>
            <a:r>
              <a:rPr lang="en-US" sz="2800" dirty="0">
                <a:solidFill>
                  <a:srgbClr val="33CC66"/>
                </a:solidFill>
                <a:latin typeface="Calibri" panose="020F0502020204030204" pitchFamily="34" charset="0"/>
              </a:rPr>
              <a:t>status</a:t>
            </a:r>
          </a:p>
          <a:p>
            <a:pPr marL="636588" lvl="0" indent="-525463">
              <a:buSzPct val="100000"/>
              <a:buFont typeface="Symbol" panose="05050102010706020507" pitchFamily="18" charset="2"/>
              <a:buChar char="*"/>
            </a:pPr>
            <a:r>
              <a:rPr lang="en-US" sz="2800" dirty="0">
                <a:latin typeface="Calibri" panose="020F0502020204030204" pitchFamily="34" charset="0"/>
              </a:rPr>
              <a:t>In this case, if the </a:t>
            </a:r>
            <a:r>
              <a:rPr lang="en-US" sz="2800" dirty="0">
                <a:solidFill>
                  <a:srgbClr val="33CC66"/>
                </a:solidFill>
                <a:latin typeface="Calibri" panose="020F0502020204030204" pitchFamily="34" charset="0"/>
              </a:rPr>
              <a:t>printer</a:t>
            </a:r>
            <a:r>
              <a:rPr lang="en-US" sz="2800" dirty="0">
                <a:latin typeface="Calibri" panose="020F0502020204030204" pitchFamily="34" charset="0"/>
              </a:rPr>
              <a:t> is busy, then the host lets the </a:t>
            </a:r>
            <a:r>
              <a:rPr lang="en-US" sz="2800" dirty="0">
                <a:solidFill>
                  <a:srgbClr val="33CC66"/>
                </a:solidFill>
                <a:latin typeface="Calibri" panose="020F0502020204030204" pitchFamily="34" charset="0"/>
              </a:rPr>
              <a:t>printer</a:t>
            </a:r>
            <a:r>
              <a:rPr lang="en-US" sz="2800" dirty="0">
                <a:latin typeface="Calibri" panose="020F0502020204030204" pitchFamily="34" charset="0"/>
              </a:rPr>
              <a:t> know that it is interested in printing one more </a:t>
            </a:r>
            <a:r>
              <a:rPr lang="en-US" sz="2800" dirty="0">
                <a:solidFill>
                  <a:srgbClr val="2300DC"/>
                </a:solidFill>
                <a:latin typeface="Calibri" panose="020F0502020204030204" pitchFamily="34" charset="0"/>
              </a:rPr>
              <a:t>page</a:t>
            </a:r>
            <a:r>
              <a:rPr lang="en-US" sz="2800" dirty="0">
                <a:latin typeface="Calibri" panose="020F0502020204030204" pitchFamily="34" charset="0"/>
              </a:rPr>
              <a:t>.</a:t>
            </a:r>
          </a:p>
          <a:p>
            <a:pPr marL="636588" lvl="0" indent="-525463">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33CC66"/>
                </a:solidFill>
                <a:latin typeface="Calibri" panose="020F0502020204030204" pitchFamily="34" charset="0"/>
              </a:rPr>
              <a:t>printer</a:t>
            </a:r>
            <a:r>
              <a:rPr lang="en-US" sz="2800" dirty="0">
                <a:latin typeface="Calibri" panose="020F0502020204030204" pitchFamily="34" charset="0"/>
              </a:rPr>
              <a:t> sends it an </a:t>
            </a:r>
            <a:r>
              <a:rPr lang="en-US" sz="2800" dirty="0">
                <a:solidFill>
                  <a:srgbClr val="280099"/>
                </a:solidFill>
                <a:latin typeface="Calibri" panose="020F0502020204030204" pitchFamily="34" charset="0"/>
              </a:rPr>
              <a:t>interrupt</a:t>
            </a:r>
            <a:r>
              <a:rPr lang="en-US" sz="2800" dirty="0">
                <a:latin typeface="Calibri" panose="020F0502020204030204" pitchFamily="34" charset="0"/>
              </a:rPr>
              <a:t>, once it is </a:t>
            </a:r>
            <a:r>
              <a:rPr lang="en-US" sz="2800" dirty="0">
                <a:solidFill>
                  <a:srgbClr val="280099"/>
                </a:solidFill>
                <a:latin typeface="Calibri" panose="020F0502020204030204" pitchFamily="34" charset="0"/>
              </a:rPr>
              <a:t>free</a:t>
            </a:r>
            <a:r>
              <a:rPr lang="en-US" sz="2800" dirty="0">
                <a:latin typeface="Calibri" panose="020F0502020204030204" pitchFamily="34" charset="0"/>
              </a:rPr>
              <a:t>.</a:t>
            </a:r>
          </a:p>
          <a:p>
            <a:pPr marL="636588" lvl="0" indent="-525463">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80099"/>
                </a:solidFill>
                <a:latin typeface="Calibri" panose="020F0502020204030204" pitchFamily="34" charset="0"/>
              </a:rPr>
              <a:t>host</a:t>
            </a:r>
            <a:r>
              <a:rPr lang="en-US" sz="2800" dirty="0">
                <a:latin typeface="Calibri" panose="020F0502020204030204" pitchFamily="34" charset="0"/>
              </a:rPr>
              <a:t> processes the </a:t>
            </a:r>
            <a:r>
              <a:rPr lang="en-US" sz="2800" dirty="0">
                <a:solidFill>
                  <a:srgbClr val="0000FF"/>
                </a:solidFill>
                <a:latin typeface="Calibri" panose="020F0502020204030204" pitchFamily="34" charset="0"/>
              </a:rPr>
              <a:t>interrupt</a:t>
            </a:r>
            <a:r>
              <a:rPr lang="en-US" sz="2800" dirty="0">
                <a:latin typeface="Calibri" panose="020F0502020204030204" pitchFamily="34" charset="0"/>
              </a:rPr>
              <a:t>, and the </a:t>
            </a:r>
            <a:r>
              <a:rPr lang="en-US" sz="2800" dirty="0">
                <a:solidFill>
                  <a:srgbClr val="33CC66"/>
                </a:solidFill>
                <a:latin typeface="Calibri" panose="020F0502020204030204" pitchFamily="34" charset="0"/>
              </a:rPr>
              <a:t>application</a:t>
            </a:r>
            <a:r>
              <a:rPr lang="en-US" sz="2800" dirty="0">
                <a:latin typeface="Calibri" panose="020F0502020204030204" pitchFamily="34" charset="0"/>
              </a:rPr>
              <a:t> subsequently sends the </a:t>
            </a:r>
            <a:r>
              <a:rPr lang="en-US" sz="2800" dirty="0">
                <a:solidFill>
                  <a:srgbClr val="280099"/>
                </a:solidFill>
                <a:latin typeface="Calibri" panose="020F0502020204030204" pitchFamily="34" charset="0"/>
              </a:rPr>
              <a:t>print</a:t>
            </a:r>
            <a:r>
              <a:rPr lang="en-US" sz="2800" dirty="0">
                <a:latin typeface="Calibri" panose="020F0502020204030204" pitchFamily="34" charset="0"/>
              </a:rPr>
              <a:t> job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DMA (Direct Memory Access)</a:t>
            </a:r>
          </a:p>
        </p:txBody>
      </p:sp>
      <p:sp>
        <p:nvSpPr>
          <p:cNvPr id="3" name="Text Placeholder 2"/>
          <p:cNvSpPr txBox="1">
            <a:spLocks noGrp="1"/>
          </p:cNvSpPr>
          <p:nvPr>
            <p:ph type="body" idx="4294967295"/>
          </p:nvPr>
        </p:nvSpPr>
        <p:spPr>
          <a:xfrm>
            <a:off x="869950" y="1524000"/>
            <a:ext cx="7893050" cy="46640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Now, let us assume that the </a:t>
            </a:r>
            <a:r>
              <a:rPr lang="en-US" dirty="0">
                <a:solidFill>
                  <a:srgbClr val="2300DC"/>
                </a:solidFill>
                <a:latin typeface="Calibri" panose="020F0502020204030204" pitchFamily="34" charset="0"/>
              </a:rPr>
              <a:t>application</a:t>
            </a:r>
            <a:r>
              <a:rPr lang="en-US" dirty="0">
                <a:latin typeface="Calibri" panose="020F0502020204030204" pitchFamily="34" charset="0"/>
              </a:rPr>
              <a:t> is aware that the </a:t>
            </a:r>
            <a:r>
              <a:rPr lang="en-US" dirty="0">
                <a:solidFill>
                  <a:srgbClr val="3DEB3D"/>
                </a:solidFill>
                <a:latin typeface="Calibri" panose="020F0502020204030204" pitchFamily="34" charset="0"/>
              </a:rPr>
              <a:t>printer</a:t>
            </a:r>
            <a:r>
              <a:rPr lang="en-US" dirty="0">
                <a:latin typeface="Calibri" panose="020F0502020204030204" pitchFamily="34" charset="0"/>
              </a:rPr>
              <a:t> is free.</a:t>
            </a:r>
          </a:p>
          <a:p>
            <a:pPr lvl="0">
              <a:buSzPct val="100000"/>
              <a:buFont typeface="Symbol" panose="05050102010706020507" pitchFamily="18" charset="2"/>
              <a:buChar char="*"/>
            </a:pPr>
            <a:r>
              <a:rPr lang="en-US" dirty="0">
                <a:latin typeface="Calibri" panose="020F0502020204030204" pitchFamily="34" charset="0"/>
              </a:rPr>
              <a:t>It needs to </a:t>
            </a:r>
            <a:r>
              <a:rPr lang="en-US" dirty="0">
                <a:solidFill>
                  <a:srgbClr val="800000"/>
                </a:solidFill>
                <a:latin typeface="Calibri" panose="020F0502020204030204" pitchFamily="34" charset="0"/>
              </a:rPr>
              <a:t>transfer</a:t>
            </a:r>
            <a:r>
              <a:rPr lang="en-US" dirty="0">
                <a:latin typeface="Calibri" panose="020F0502020204030204" pitchFamily="34" charset="0"/>
              </a:rPr>
              <a:t> </a:t>
            </a:r>
            <a:r>
              <a:rPr lang="en-US" dirty="0" smtClean="0">
                <a:latin typeface="Calibri" panose="020F0502020204030204" pitchFamily="34" charset="0"/>
              </a:rPr>
              <a:t>several MB </a:t>
            </a:r>
            <a:r>
              <a:rPr lang="en-US" dirty="0">
                <a:latin typeface="Calibri" panose="020F0502020204030204" pitchFamily="34" charset="0"/>
              </a:rPr>
              <a:t>of data to the </a:t>
            </a:r>
            <a:r>
              <a:rPr lang="en-US" dirty="0">
                <a:solidFill>
                  <a:srgbClr val="33CC66"/>
                </a:solidFill>
                <a:latin typeface="Calibri" panose="020F0502020204030204" pitchFamily="34" charset="0"/>
              </a:rPr>
              <a:t>printer</a:t>
            </a:r>
            <a:r>
              <a:rPr lang="en-US" dirty="0">
                <a:latin typeface="Calibri" panose="020F0502020204030204" pitchFamily="34" charset="0"/>
              </a:rPr>
              <a:t> for </a:t>
            </a:r>
            <a:r>
              <a:rPr lang="en-US" dirty="0">
                <a:solidFill>
                  <a:srgbClr val="33CC66"/>
                </a:solidFill>
                <a:latin typeface="Calibri" panose="020F0502020204030204" pitchFamily="34" charset="0"/>
              </a:rPr>
              <a:t>printing</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If it </a:t>
            </a:r>
            <a:r>
              <a:rPr lang="en-US" dirty="0">
                <a:solidFill>
                  <a:srgbClr val="DC2300"/>
                </a:solidFill>
                <a:latin typeface="Calibri" panose="020F0502020204030204" pitchFamily="34" charset="0"/>
              </a:rPr>
              <a:t>transfers</a:t>
            </a:r>
            <a:r>
              <a:rPr lang="en-US" dirty="0">
                <a:latin typeface="Calibri" panose="020F0502020204030204" pitchFamily="34" charset="0"/>
              </a:rPr>
              <a:t> data byte by byte, the </a:t>
            </a:r>
            <a:r>
              <a:rPr lang="en-US" dirty="0">
                <a:solidFill>
                  <a:srgbClr val="2323DC"/>
                </a:solidFill>
                <a:latin typeface="Calibri" panose="020F0502020204030204" pitchFamily="34" charset="0"/>
              </a:rPr>
              <a:t>processor</a:t>
            </a:r>
            <a:r>
              <a:rPr lang="en-US" dirty="0">
                <a:latin typeface="Calibri" panose="020F0502020204030204" pitchFamily="34" charset="0"/>
              </a:rPr>
              <a:t> will be tied up for the entire duration</a:t>
            </a:r>
          </a:p>
          <a:p>
            <a:pPr lvl="1">
              <a:buSzPct val="100000"/>
              <a:buFont typeface="Symbol" panose="05050102010706020507" pitchFamily="18" charset="2"/>
              <a:buChar char="*"/>
            </a:pPr>
            <a:r>
              <a:rPr lang="en-US" dirty="0">
                <a:latin typeface="Calibri" panose="020F0502020204030204" pitchFamily="34" charset="0"/>
              </a:rPr>
              <a:t>Even if it uses </a:t>
            </a:r>
            <a:r>
              <a:rPr lang="en-US" dirty="0">
                <a:solidFill>
                  <a:srgbClr val="33CC66"/>
                </a:solidFill>
                <a:latin typeface="Calibri" panose="020F0502020204030204" pitchFamily="34" charset="0"/>
              </a:rPr>
              <a:t>memory mapped I/O</a:t>
            </a:r>
            <a:r>
              <a:rPr lang="en-US" dirty="0">
                <a:latin typeface="Calibri" panose="020F0502020204030204" pitchFamily="34" charset="0"/>
              </a:rPr>
              <a:t>, the entire </a:t>
            </a:r>
            <a:r>
              <a:rPr lang="en-US" dirty="0">
                <a:solidFill>
                  <a:srgbClr val="33CC66"/>
                </a:solidFill>
                <a:latin typeface="Calibri" panose="020F0502020204030204" pitchFamily="34" charset="0"/>
              </a:rPr>
              <a:t>operation</a:t>
            </a:r>
            <a:r>
              <a:rPr lang="en-US" dirty="0">
                <a:latin typeface="Calibri" panose="020F0502020204030204" pitchFamily="34" charset="0"/>
              </a:rPr>
              <a:t> will require a large amount of </a:t>
            </a:r>
            <a:r>
              <a:rPr lang="en-US" dirty="0">
                <a:solidFill>
                  <a:srgbClr val="2300DC"/>
                </a:solidFill>
                <a:latin typeface="Calibri" panose="020F0502020204030204" pitchFamily="34" charset="0"/>
              </a:rPr>
              <a:t>CPU</a:t>
            </a:r>
            <a:r>
              <a:rPr lang="en-US" dirty="0">
                <a:latin typeface="Calibri" panose="020F0502020204030204" pitchFamily="34" charset="0"/>
              </a:rPr>
              <a:t> time.</a:t>
            </a:r>
          </a:p>
          <a:p>
            <a:pPr lvl="1">
              <a:buSzPct val="100000"/>
              <a:buFont typeface="Symbol" panose="05050102010706020507" pitchFamily="18" charset="2"/>
              <a:buChar char="*"/>
            </a:pPr>
            <a:r>
              <a:rPr lang="en-US" b="1" dirty="0">
                <a:solidFill>
                  <a:srgbClr val="33CC66"/>
                </a:solidFill>
                <a:latin typeface="Calibri" panose="020F0502020204030204" pitchFamily="34" charset="0"/>
              </a:rPr>
              <a:t>Best solution</a:t>
            </a:r>
            <a:r>
              <a:rPr lang="en-US" dirty="0">
                <a:latin typeface="Calibri" panose="020F0502020204030204" pitchFamily="34" charset="0"/>
              </a:rPr>
              <a:t> : </a:t>
            </a:r>
            <a:r>
              <a:rPr lang="en-US" b="1" dirty="0">
                <a:solidFill>
                  <a:srgbClr val="2300DC"/>
                </a:solidFill>
                <a:latin typeface="Calibri" panose="020F0502020204030204" pitchFamily="34" charset="0"/>
              </a:rPr>
              <a:t>outsourcing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DMA Engine</a:t>
            </a:r>
          </a:p>
        </p:txBody>
      </p:sp>
      <p:sp>
        <p:nvSpPr>
          <p:cNvPr id="3" name="Text Placeholder 2"/>
          <p:cNvSpPr txBox="1">
            <a:spLocks noGrp="1"/>
          </p:cNvSpPr>
          <p:nvPr>
            <p:ph type="body" idx="4294967295"/>
          </p:nvPr>
        </p:nvSpPr>
        <p:spPr>
          <a:xfrm>
            <a:off x="781050" y="1676400"/>
            <a:ext cx="8058150" cy="4267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Assign the work of transferring data between </a:t>
            </a:r>
            <a:r>
              <a:rPr lang="en-US" sz="2800" dirty="0">
                <a:solidFill>
                  <a:srgbClr val="FF0000"/>
                </a:solidFill>
                <a:latin typeface="Calibri" panose="020F0502020204030204" pitchFamily="34" charset="0"/>
              </a:rPr>
              <a:t>main memory</a:t>
            </a:r>
            <a:r>
              <a:rPr lang="en-US" sz="2800" dirty="0">
                <a:latin typeface="Calibri" panose="020F0502020204030204" pitchFamily="34" charset="0"/>
              </a:rPr>
              <a:t> and the </a:t>
            </a:r>
            <a:r>
              <a:rPr lang="en-US" sz="2800" dirty="0">
                <a:solidFill>
                  <a:srgbClr val="33CC66"/>
                </a:solidFill>
                <a:latin typeface="Calibri" panose="020F0502020204030204" pitchFamily="34" charset="0"/>
              </a:rPr>
              <a:t>I/O devices</a:t>
            </a:r>
            <a:r>
              <a:rPr lang="en-US" sz="2800" dirty="0">
                <a:latin typeface="Calibri" panose="020F0502020204030204" pitchFamily="34" charset="0"/>
              </a:rPr>
              <a:t> to the </a:t>
            </a:r>
            <a:r>
              <a:rPr lang="en-US" sz="2800" dirty="0">
                <a:solidFill>
                  <a:srgbClr val="280099"/>
                </a:solidFill>
                <a:latin typeface="Calibri" panose="020F0502020204030204" pitchFamily="34" charset="0"/>
              </a:rPr>
              <a:t>DMA engine</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300DC"/>
                </a:solidFill>
                <a:latin typeface="Calibri" panose="020F0502020204030204" pitchFamily="34" charset="0"/>
              </a:rPr>
              <a:t>DMA</a:t>
            </a:r>
            <a:r>
              <a:rPr lang="en-US" dirty="0">
                <a:latin typeface="Calibri" panose="020F0502020204030204" pitchFamily="34" charset="0"/>
              </a:rPr>
              <a:t> (direct memory access) unit is typically a part of the </a:t>
            </a:r>
            <a:r>
              <a:rPr lang="en-US" dirty="0">
                <a:solidFill>
                  <a:srgbClr val="3DEB3D"/>
                </a:solidFill>
                <a:latin typeface="Calibri" panose="020F0502020204030204" pitchFamily="34" charset="0"/>
              </a:rPr>
              <a:t>Northbridge chip</a:t>
            </a:r>
          </a:p>
          <a:p>
            <a:pPr lvl="1">
              <a:buSzPct val="100000"/>
              <a:buFont typeface="Symbol" panose="05050102010706020507" pitchFamily="18" charset="2"/>
              <a:buChar char="*"/>
            </a:pPr>
            <a:r>
              <a:rPr lang="en-US" dirty="0">
                <a:latin typeface="Calibri" panose="020F0502020204030204" pitchFamily="34" charset="0"/>
              </a:rPr>
              <a:t>It has access to </a:t>
            </a:r>
            <a:r>
              <a:rPr lang="en-US" dirty="0">
                <a:solidFill>
                  <a:srgbClr val="FF3333"/>
                </a:solidFill>
                <a:latin typeface="Calibri" panose="020F0502020204030204" pitchFamily="34" charset="0"/>
              </a:rPr>
              <a:t>main memory</a:t>
            </a:r>
            <a:r>
              <a:rPr lang="en-US" dirty="0">
                <a:latin typeface="Calibri" panose="020F0502020204030204" pitchFamily="34" charset="0"/>
              </a:rPr>
              <a:t>, and to </a:t>
            </a:r>
            <a:r>
              <a:rPr lang="en-US" dirty="0">
                <a:solidFill>
                  <a:srgbClr val="FF420E"/>
                </a:solidFill>
                <a:latin typeface="Calibri" panose="020F0502020204030204" pitchFamily="34" charset="0"/>
              </a:rPr>
              <a:t>I/O devices</a:t>
            </a:r>
            <a:r>
              <a:rPr lang="en-US" dirty="0">
                <a:latin typeface="Calibri" panose="020F0502020204030204" pitchFamily="34" charset="0"/>
              </a:rPr>
              <a:t>. It can seamlessly </a:t>
            </a:r>
            <a:r>
              <a:rPr lang="en-US" dirty="0">
                <a:solidFill>
                  <a:srgbClr val="FF0000"/>
                </a:solidFill>
                <a:latin typeface="Calibri" panose="020F0502020204030204" pitchFamily="34" charset="0"/>
              </a:rPr>
              <a:t>transfer</a:t>
            </a:r>
            <a:r>
              <a:rPr lang="en-US" dirty="0">
                <a:latin typeface="Calibri" panose="020F0502020204030204" pitchFamily="34" charset="0"/>
              </a:rPr>
              <a:t> data between them.</a:t>
            </a:r>
          </a:p>
          <a:p>
            <a:pPr lvl="1">
              <a:buSzPct val="100000"/>
              <a:buFont typeface="Symbol" panose="05050102010706020507" pitchFamily="18" charset="2"/>
              <a:buChar char="*"/>
            </a:pPr>
            <a:r>
              <a:rPr lang="en-US" dirty="0">
                <a:latin typeface="Calibri" panose="020F0502020204030204" pitchFamily="34" charset="0"/>
              </a:rPr>
              <a:t>Once it is done, it sends an </a:t>
            </a:r>
            <a:r>
              <a:rPr lang="en-US" dirty="0">
                <a:solidFill>
                  <a:srgbClr val="2300DC"/>
                </a:solidFill>
                <a:latin typeface="Calibri" panose="020F0502020204030204" pitchFamily="34" charset="0"/>
              </a:rPr>
              <a:t>interrupt</a:t>
            </a:r>
            <a:r>
              <a:rPr lang="en-US" dirty="0">
                <a:latin typeface="Calibri" panose="020F0502020204030204" pitchFamily="34" charset="0"/>
              </a:rPr>
              <a:t> to the </a:t>
            </a:r>
            <a:r>
              <a:rPr lang="en-US" dirty="0">
                <a:solidFill>
                  <a:srgbClr val="33CC66"/>
                </a:solidFill>
                <a:latin typeface="Calibri" panose="020F0502020204030204" pitchFamily="34" charset="0"/>
              </a:rPr>
              <a:t>processor</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33CC66"/>
                </a:solidFill>
                <a:latin typeface="Calibri" panose="020F0502020204030204" pitchFamily="34" charset="0"/>
              </a:rPr>
              <a:t>processor</a:t>
            </a:r>
            <a:r>
              <a:rPr lang="en-US" dirty="0">
                <a:latin typeface="Calibri" panose="020F0502020204030204" pitchFamily="34" charset="0"/>
              </a:rPr>
              <a:t> programs the </a:t>
            </a:r>
            <a:r>
              <a:rPr lang="en-US" dirty="0">
                <a:solidFill>
                  <a:srgbClr val="FF0000"/>
                </a:solidFill>
                <a:latin typeface="Calibri" panose="020F0502020204030204" pitchFamily="34" charset="0"/>
              </a:rPr>
              <a:t>DMA</a:t>
            </a:r>
            <a:r>
              <a:rPr lang="en-US" dirty="0">
                <a:latin typeface="Calibri" panose="020F0502020204030204" pitchFamily="34" charset="0"/>
              </a:rPr>
              <a:t> engine with the addresses in memory, size of data, and </a:t>
            </a:r>
            <a:r>
              <a:rPr lang="en-US" dirty="0">
                <a:solidFill>
                  <a:srgbClr val="0047FF"/>
                </a:solidFill>
                <a:latin typeface="Calibri" panose="020F0502020204030204" pitchFamily="34" charset="0"/>
              </a:rPr>
              <a:t>I/O address</a:t>
            </a:r>
            <a:r>
              <a:rPr lang="en-US" dirty="0">
                <a:latin typeface="Calibri" panose="020F0502020204030204" pitchFamily="34" charset="0"/>
              </a:rPr>
              <a:t> locations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DMA Modes</a:t>
            </a:r>
          </a:p>
        </p:txBody>
      </p:sp>
      <p:sp>
        <p:nvSpPr>
          <p:cNvPr id="3" name="Text Placeholder 2"/>
          <p:cNvSpPr txBox="1">
            <a:spLocks noGrp="1"/>
          </p:cNvSpPr>
          <p:nvPr>
            <p:ph type="body" idx="4294967295"/>
          </p:nvPr>
        </p:nvSpPr>
        <p:spPr>
          <a:xfrm>
            <a:off x="762000" y="1600200"/>
            <a:ext cx="8001000" cy="4267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FF0000"/>
                </a:solidFill>
                <a:latin typeface="Calibri" panose="020F0502020204030204" pitchFamily="34" charset="0"/>
              </a:rPr>
              <a:t>Burst mode</a:t>
            </a:r>
          </a:p>
          <a:p>
            <a:pPr lvl="1">
              <a:buSzPct val="100000"/>
              <a:buFont typeface="Symbol" panose="05050102010706020507" pitchFamily="18" charset="2"/>
              <a:buChar char="*"/>
            </a:pPr>
            <a:r>
              <a:rPr lang="en-US" sz="2800" dirty="0">
                <a:latin typeface="Calibri" panose="020F0502020204030204" pitchFamily="34" charset="0"/>
              </a:rPr>
              <a:t>Locks the </a:t>
            </a:r>
            <a:r>
              <a:rPr lang="en-US" sz="2800" dirty="0">
                <a:solidFill>
                  <a:srgbClr val="0000FF"/>
                </a:solidFill>
                <a:latin typeface="Calibri" panose="020F0502020204030204" pitchFamily="34" charset="0"/>
              </a:rPr>
              <a:t>FSB</a:t>
            </a:r>
            <a:r>
              <a:rPr lang="en-US" sz="2800" dirty="0">
                <a:latin typeface="Calibri" panose="020F0502020204030204" pitchFamily="34" charset="0"/>
              </a:rPr>
              <a:t> and the buses to the </a:t>
            </a:r>
            <a:r>
              <a:rPr lang="en-US" sz="2800" dirty="0">
                <a:solidFill>
                  <a:srgbClr val="0000FF"/>
                </a:solidFill>
                <a:latin typeface="Calibri" panose="020F0502020204030204" pitchFamily="34" charset="0"/>
              </a:rPr>
              <a:t>I/O device</a:t>
            </a:r>
            <a:r>
              <a:rPr lang="en-US" sz="2800" dirty="0">
                <a:latin typeface="Calibri" panose="020F0502020204030204" pitchFamily="34" charset="0"/>
              </a:rPr>
              <a:t> till the entire transaction is over.</a:t>
            </a:r>
          </a:p>
          <a:p>
            <a:pPr lvl="0">
              <a:buSzPct val="100000"/>
              <a:buFont typeface="Symbol" panose="05050102010706020507" pitchFamily="18" charset="2"/>
              <a:buChar char="*"/>
            </a:pPr>
            <a:r>
              <a:rPr lang="en-US" sz="3600" dirty="0">
                <a:solidFill>
                  <a:srgbClr val="2300DC"/>
                </a:solidFill>
                <a:latin typeface="Calibri" panose="020F0502020204030204" pitchFamily="34" charset="0"/>
              </a:rPr>
              <a:t>Cycle stealing mode</a:t>
            </a:r>
          </a:p>
          <a:p>
            <a:pPr lvl="1">
              <a:buSzPct val="100000"/>
              <a:buFont typeface="Symbol" panose="05050102010706020507" pitchFamily="18" charset="2"/>
              <a:buChar char="*"/>
            </a:pPr>
            <a:r>
              <a:rPr lang="en-US" sz="2800" dirty="0">
                <a:solidFill>
                  <a:srgbClr val="FF0000"/>
                </a:solidFill>
                <a:latin typeface="Calibri" panose="020F0502020204030204" pitchFamily="34" charset="0"/>
              </a:rPr>
              <a:t>Split-transactions</a:t>
            </a:r>
          </a:p>
          <a:p>
            <a:pPr lvl="1">
              <a:buSzPct val="100000"/>
              <a:buFont typeface="Symbol" panose="05050102010706020507" pitchFamily="18" charset="2"/>
              <a:buChar char="*"/>
            </a:pPr>
            <a:r>
              <a:rPr lang="en-US" sz="2800" dirty="0">
                <a:solidFill>
                  <a:srgbClr val="FF0000"/>
                </a:solidFill>
                <a:latin typeface="Calibri" panose="020F0502020204030204" pitchFamily="34" charset="0"/>
              </a:rPr>
              <a:t>Transfers</a:t>
            </a:r>
            <a:r>
              <a:rPr lang="en-US" sz="2800" dirty="0">
                <a:latin typeface="Calibri" panose="020F0502020204030204" pitchFamily="34" charset="0"/>
              </a:rPr>
              <a:t> data in smaller chunks. </a:t>
            </a:r>
            <a:r>
              <a:rPr lang="en-US" sz="2800">
                <a:latin typeface="Calibri" panose="020F0502020204030204" pitchFamily="34" charset="0"/>
              </a:rPr>
              <a:t>DMA </a:t>
            </a:r>
            <a:r>
              <a:rPr lang="en-US" sz="2800" smtClean="0">
                <a:latin typeface="Calibri" panose="020F0502020204030204" pitchFamily="34" charset="0"/>
              </a:rPr>
              <a:t>traffic </a:t>
            </a:r>
            <a:r>
              <a:rPr lang="en-US" sz="2800" dirty="0">
                <a:latin typeface="Calibri" panose="020F0502020204030204" pitchFamily="34" charset="0"/>
              </a:rPr>
              <a:t>typically has a much lower priority than regular </a:t>
            </a:r>
            <a:r>
              <a:rPr lang="en-US" sz="2800" dirty="0" smtClean="0">
                <a:latin typeface="Calibri" panose="020F0502020204030204" pitchFamily="34" charset="0"/>
              </a:rPr>
              <a:t>traffic.</a:t>
            </a: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93838" y="1447800"/>
            <a:ext cx="7345362"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700088" lvl="0" indent="-527050">
              <a:buSzPct val="100000"/>
              <a:buFont typeface="Symbol" panose="05050102010706020507" pitchFamily="18" charset="2"/>
              <a:buChar char="*"/>
            </a:pPr>
            <a:r>
              <a:rPr lang="en-US" sz="3600" dirty="0">
                <a:latin typeface="Calibri" panose="020F0502020204030204" pitchFamily="34" charset="0"/>
              </a:rPr>
              <a:t>Overview</a:t>
            </a:r>
          </a:p>
          <a:p>
            <a:pPr marL="700088" lvl="0" indent="-527050">
              <a:buSzPct val="100000"/>
              <a:buFont typeface="Symbol" panose="05050102010706020507" pitchFamily="18" charset="2"/>
              <a:buChar char="*"/>
            </a:pPr>
            <a:r>
              <a:rPr lang="en-US" sz="3600" dirty="0">
                <a:latin typeface="Calibri" panose="020F0502020204030204" pitchFamily="34" charset="0"/>
              </a:rPr>
              <a:t>Physical Layer</a:t>
            </a:r>
          </a:p>
          <a:p>
            <a:pPr marL="700088" lvl="0" indent="-527050">
              <a:buSzPct val="100000"/>
              <a:buFont typeface="Symbol" panose="05050102010706020507" pitchFamily="18" charset="2"/>
              <a:buChar char="*"/>
            </a:pPr>
            <a:r>
              <a:rPr lang="en-US" sz="3600" dirty="0">
                <a:latin typeface="Calibri" panose="020F0502020204030204" pitchFamily="34" charset="0"/>
              </a:rPr>
              <a:t>Data Link Layer</a:t>
            </a:r>
          </a:p>
          <a:p>
            <a:pPr marL="700088" lvl="0" indent="-527050">
              <a:buSzPct val="100000"/>
              <a:buFont typeface="Symbol" panose="05050102010706020507" pitchFamily="18" charset="2"/>
              <a:buChar char="*"/>
            </a:pPr>
            <a:r>
              <a:rPr lang="en-US" sz="3600" dirty="0">
                <a:latin typeface="Calibri" panose="020F0502020204030204" pitchFamily="34" charset="0"/>
              </a:rPr>
              <a:t>Network Layer</a:t>
            </a:r>
          </a:p>
          <a:p>
            <a:pPr marL="700088" lvl="0" indent="-527050">
              <a:buSzPct val="100000"/>
              <a:buFont typeface="Symbol" panose="05050102010706020507" pitchFamily="18" charset="2"/>
              <a:buChar char="*"/>
            </a:pPr>
            <a:r>
              <a:rPr lang="en-US" sz="3600" dirty="0">
                <a:latin typeface="Calibri" panose="020F0502020204030204" pitchFamily="34" charset="0"/>
              </a:rPr>
              <a:t>Protocol Layer</a:t>
            </a:r>
          </a:p>
          <a:p>
            <a:pPr marL="700088" lvl="0" indent="-527050">
              <a:buSzPct val="100000"/>
              <a:buFont typeface="Symbol" panose="05050102010706020507" pitchFamily="18" charset="2"/>
              <a:buChar char="*"/>
            </a:pPr>
            <a:r>
              <a:rPr lang="en-US" sz="3600" dirty="0">
                <a:latin typeface="Calibri" panose="020F0502020204030204" pitchFamily="34" charset="0"/>
              </a:rPr>
              <a:t>Case Studies</a:t>
            </a:r>
          </a:p>
          <a:p>
            <a:pPr marL="700088" lvl="0" indent="-527050">
              <a:buSzPct val="100000"/>
              <a:buFont typeface="Symbol" panose="05050102010706020507" pitchFamily="18" charset="2"/>
              <a:buChar char="*"/>
            </a:pPr>
            <a:r>
              <a:rPr lang="en-US" sz="3600" dirty="0">
                <a:latin typeface="Calibri" panose="020F0502020204030204" pitchFamily="34" charset="0"/>
              </a:rPr>
              <a:t>Storage Media</a:t>
            </a:r>
          </a:p>
          <a:p>
            <a:pPr marL="700088" lvl="0" indent="-527050">
              <a:buSzPct val="100000"/>
              <a:buFont typeface="Symbol" panose="05050102010706020507" pitchFamily="18" charset="2"/>
              <a:buChar char="*"/>
            </a:pPr>
            <a:endParaRPr lang="en-US" sz="3600" dirty="0">
              <a:latin typeface="Calibri" panose="020F0502020204030204" pitchFamily="34" charset="0"/>
            </a:endParaRPr>
          </a:p>
          <a:p>
            <a:pPr marL="700088" lvl="0" indent="-527050">
              <a:buSzPct val="100000"/>
              <a:buFont typeface="Symbol" panose="05050102010706020507" pitchFamily="18" charset="2"/>
              <a:buChar char="*"/>
            </a:pPr>
            <a:endParaRPr lang="en-US" sz="3600"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rot="10800000">
            <a:off x="6070440" y="495300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PCI Express</a:t>
            </a:r>
          </a:p>
        </p:txBody>
      </p:sp>
      <p:sp>
        <p:nvSpPr>
          <p:cNvPr id="3" name="Text Placeholder 2"/>
          <p:cNvSpPr txBox="1">
            <a:spLocks noGrp="1"/>
          </p:cNvSpPr>
          <p:nvPr>
            <p:ph type="body" idx="4294967295"/>
          </p:nvPr>
        </p:nvSpPr>
        <p:spPr>
          <a:xfrm>
            <a:off x="990600" y="1524000"/>
            <a:ext cx="7924800" cy="5257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00AE00"/>
                </a:solidFill>
                <a:latin typeface="Calibri" panose="020F0502020204030204" pitchFamily="34" charset="0"/>
              </a:rPr>
              <a:t>Motherboards</a:t>
            </a:r>
            <a:r>
              <a:rPr lang="en-US" sz="2800" dirty="0">
                <a:latin typeface="Calibri" panose="020F0502020204030204" pitchFamily="34" charset="0"/>
              </a:rPr>
              <a:t> needs a </a:t>
            </a:r>
            <a:r>
              <a:rPr lang="en-US" sz="2800" dirty="0">
                <a:solidFill>
                  <a:srgbClr val="0047FF"/>
                </a:solidFill>
                <a:latin typeface="Calibri" panose="020F0502020204030204" pitchFamily="34" charset="0"/>
              </a:rPr>
              <a:t>bus</a:t>
            </a:r>
            <a:r>
              <a:rPr lang="en-US" sz="2800" dirty="0">
                <a:latin typeface="Calibri" panose="020F0502020204030204" pitchFamily="34" charset="0"/>
              </a:rPr>
              <a:t> to connect the I/O elements</a:t>
            </a:r>
          </a:p>
          <a:p>
            <a:pPr lvl="1">
              <a:buSzPct val="100000"/>
              <a:buFont typeface="Symbol" panose="05050102010706020507" pitchFamily="18" charset="2"/>
              <a:buChar char="*"/>
            </a:pPr>
            <a:r>
              <a:rPr lang="en-US" sz="2000" dirty="0">
                <a:latin typeface="Calibri" panose="020F0502020204030204" pitchFamily="34" charset="0"/>
              </a:rPr>
              <a:t>There were many buses in use in the late nineties. Two of them were very popular.</a:t>
            </a:r>
          </a:p>
          <a:p>
            <a:pPr lvl="2">
              <a:buSzPct val="100000"/>
              <a:buFont typeface="Symbol" panose="05050102010706020507" pitchFamily="18" charset="2"/>
              <a:buChar char="*"/>
            </a:pPr>
            <a:r>
              <a:rPr lang="en-US" sz="1600" dirty="0">
                <a:solidFill>
                  <a:srgbClr val="DC2300"/>
                </a:solidFill>
                <a:effectLst>
                  <a:outerShdw dist="17961" dir="2700000">
                    <a:scrgbClr r="0" g="0" b="0"/>
                  </a:outerShdw>
                </a:effectLst>
                <a:latin typeface="Calibri" panose="020F0502020204030204" pitchFamily="34" charset="0"/>
              </a:rPr>
              <a:t>PCI</a:t>
            </a:r>
            <a:r>
              <a:rPr lang="en-US" sz="1600" dirty="0">
                <a:latin typeface="Calibri" panose="020F0502020204030204" pitchFamily="34" charset="0"/>
              </a:rPr>
              <a:t> (Peripheral Component Interconnect)</a:t>
            </a:r>
          </a:p>
          <a:p>
            <a:pPr lvl="2">
              <a:buSzPct val="100000"/>
              <a:buFont typeface="Symbol" panose="05050102010706020507" pitchFamily="18" charset="2"/>
              <a:buChar char="*"/>
            </a:pPr>
            <a:r>
              <a:rPr lang="en-US" sz="1600" dirty="0">
                <a:solidFill>
                  <a:srgbClr val="008000"/>
                </a:solidFill>
                <a:effectLst>
                  <a:outerShdw dist="17961" dir="2700000">
                    <a:scrgbClr r="0" g="0" b="0"/>
                  </a:outerShdw>
                </a:effectLst>
                <a:latin typeface="Calibri" panose="020F0502020204030204" pitchFamily="34" charset="0"/>
              </a:rPr>
              <a:t>AGP</a:t>
            </a:r>
            <a:r>
              <a:rPr lang="en-US" sz="1600" dirty="0">
                <a:latin typeface="Calibri" panose="020F0502020204030204" pitchFamily="34" charset="0"/>
              </a:rPr>
              <a:t> (Accelerated Graphics Port)</a:t>
            </a:r>
          </a:p>
          <a:p>
            <a:pPr lvl="0">
              <a:buSzPct val="100000"/>
              <a:buFont typeface="Symbol" panose="05050102010706020507" pitchFamily="18" charset="2"/>
              <a:buChar char="*"/>
            </a:pPr>
            <a:r>
              <a:rPr lang="en-US" sz="2400" dirty="0">
                <a:latin typeface="Calibri" panose="020F0502020204030204" pitchFamily="34" charset="0"/>
              </a:rPr>
              <a:t>A </a:t>
            </a:r>
            <a:r>
              <a:rPr lang="en-US" sz="2400" dirty="0" err="1">
                <a:solidFill>
                  <a:srgbClr val="DC2300"/>
                </a:solidFill>
                <a:latin typeface="Calibri" panose="020F0502020204030204" pitchFamily="34" charset="0"/>
              </a:rPr>
              <a:t>standardisation</a:t>
            </a:r>
            <a:r>
              <a:rPr lang="en-US" sz="2400" dirty="0">
                <a:latin typeface="Calibri" panose="020F0502020204030204" pitchFamily="34" charset="0"/>
              </a:rPr>
              <a:t> effort led to the</a:t>
            </a:r>
            <a:r>
              <a:rPr lang="en-US" sz="2400" dirty="0">
                <a:solidFill>
                  <a:srgbClr val="2300DC"/>
                </a:solidFill>
                <a:latin typeface="Calibri" panose="020F0502020204030204" pitchFamily="34" charset="0"/>
              </a:rPr>
              <a:t> PCI-Express</a:t>
            </a:r>
            <a:r>
              <a:rPr lang="en-US" sz="2400" dirty="0">
                <a:latin typeface="Calibri" panose="020F0502020204030204" pitchFamily="34" charset="0"/>
              </a:rPr>
              <a:t> (PCI-X) bus</a:t>
            </a:r>
          </a:p>
          <a:p>
            <a:pPr lvl="0">
              <a:buSzPct val="100000"/>
              <a:buFont typeface="Symbol" panose="05050102010706020507" pitchFamily="18" charset="2"/>
              <a:buChar char="*"/>
            </a:pPr>
            <a:r>
              <a:rPr lang="en-US" sz="2400" dirty="0">
                <a:latin typeface="Calibri" panose="020F0502020204030204" pitchFamily="34" charset="0"/>
              </a:rPr>
              <a:t>A </a:t>
            </a:r>
            <a:r>
              <a:rPr lang="en-US" sz="2400" b="1" dirty="0">
                <a:solidFill>
                  <a:srgbClr val="3DEB3D"/>
                </a:solidFill>
                <a:latin typeface="Calibri" panose="020F0502020204030204" pitchFamily="34" charset="0"/>
              </a:rPr>
              <a:t>PCI Lane</a:t>
            </a:r>
            <a:r>
              <a:rPr lang="en-US" sz="2400" dirty="0">
                <a:latin typeface="Calibri" panose="020F0502020204030204" pitchFamily="34" charset="0"/>
              </a:rPr>
              <a:t> is a :</a:t>
            </a:r>
          </a:p>
          <a:p>
            <a:pPr lvl="1">
              <a:buSzPct val="100000"/>
              <a:buFont typeface="Symbol" panose="05050102010706020507" pitchFamily="18" charset="2"/>
              <a:buChar char="*"/>
            </a:pPr>
            <a:r>
              <a:rPr lang="en-US" dirty="0">
                <a:solidFill>
                  <a:srgbClr val="2323DC"/>
                </a:solidFill>
                <a:latin typeface="Calibri" panose="020F0502020204030204" pitchFamily="34" charset="0"/>
              </a:rPr>
              <a:t>High speed</a:t>
            </a:r>
            <a:r>
              <a:rPr lang="en-US" dirty="0">
                <a:latin typeface="Calibri" panose="020F0502020204030204" pitchFamily="34" charset="0"/>
              </a:rPr>
              <a:t> serial bus.</a:t>
            </a:r>
          </a:p>
          <a:p>
            <a:pPr lvl="1">
              <a:buSzPct val="100000"/>
              <a:buFont typeface="Symbol" panose="05050102010706020507" pitchFamily="18" charset="2"/>
              <a:buChar char="*"/>
            </a:pPr>
            <a:r>
              <a:rPr lang="en-US" dirty="0">
                <a:latin typeface="Calibri" panose="020F0502020204030204" pitchFamily="34" charset="0"/>
              </a:rPr>
              <a:t>Does not use </a:t>
            </a:r>
            <a:r>
              <a:rPr lang="en-US" dirty="0">
                <a:solidFill>
                  <a:srgbClr val="2323DC"/>
                </a:solidFill>
                <a:latin typeface="Calibri" panose="020F0502020204030204" pitchFamily="34" charset="0"/>
              </a:rPr>
              <a:t>parallel links</a:t>
            </a:r>
            <a:r>
              <a:rPr lang="en-US" dirty="0">
                <a:latin typeface="Calibri" panose="020F0502020204030204" pitchFamily="34" charset="0"/>
              </a:rPr>
              <a:t> because of the possibility of different amounts of </a:t>
            </a:r>
            <a:r>
              <a:rPr lang="en-US" b="1" dirty="0">
                <a:solidFill>
                  <a:srgbClr val="FF3333"/>
                </a:solidFill>
                <a:latin typeface="Calibri" panose="020F0502020204030204" pitchFamily="34" charset="0"/>
              </a:rPr>
              <a:t>delay</a:t>
            </a:r>
            <a:r>
              <a:rPr lang="en-US" dirty="0">
                <a:latin typeface="Calibri" panose="020F0502020204030204" pitchFamily="34" charset="0"/>
              </a:rPr>
              <a:t> across the links. </a:t>
            </a:r>
            <a:r>
              <a:rPr lang="en-US" dirty="0" err="1">
                <a:solidFill>
                  <a:srgbClr val="FF3333"/>
                </a:solidFill>
                <a:latin typeface="Calibri" panose="020F0502020204030204" pitchFamily="34" charset="0"/>
              </a:rPr>
              <a:t>Synchronisation</a:t>
            </a:r>
            <a:r>
              <a:rPr lang="en-US" dirty="0">
                <a:latin typeface="Calibri" panose="020F0502020204030204" pitchFamily="34" charset="0"/>
              </a:rPr>
              <a:t> across links is </a:t>
            </a:r>
            <a:r>
              <a:rPr lang="en-US" b="1" dirty="0">
                <a:solidFill>
                  <a:srgbClr val="DC2300"/>
                </a:solidFill>
                <a:latin typeface="Calibri" panose="020F0502020204030204" pitchFamily="34" charset="0"/>
              </a:rPr>
              <a:t>difficult</a:t>
            </a:r>
            <a:r>
              <a:rPr lang="en-US" dirty="0">
                <a:latin typeface="Calibri" panose="020F0502020204030204" pitchFamily="34" charset="0"/>
              </a:rPr>
              <a:t>.</a:t>
            </a:r>
          </a:p>
          <a:p>
            <a:pPr lvl="1">
              <a:buFont typeface="Symbol" panose="05050102010706020507" pitchFamily="18" charset="2"/>
              <a:buChar char="*"/>
            </a:pP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p:nvPr>
        </p:nvSpPr>
        <p:spPr>
          <a:xfrm>
            <a:off x="965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Software's</a:t>
            </a:r>
            <a:r>
              <a:rPr lang="fr-FR" dirty="0">
                <a:solidFill>
                  <a:schemeClr val="tx1"/>
                </a:solidFill>
              </a:rPr>
              <a:t> </a:t>
            </a:r>
            <a:r>
              <a:rPr lang="fr-FR" dirty="0" err="1">
                <a:solidFill>
                  <a:schemeClr val="tx1"/>
                </a:solidFill>
              </a:rPr>
              <a:t>View</a:t>
            </a:r>
            <a:r>
              <a:rPr lang="fr-FR" dirty="0">
                <a:solidFill>
                  <a:schemeClr val="tx1"/>
                </a:solidFill>
              </a:rPr>
              <a:t> of I/O </a:t>
            </a:r>
            <a:r>
              <a:rPr lang="fr-FR" dirty="0" err="1">
                <a:solidFill>
                  <a:schemeClr val="tx1"/>
                </a:solidFill>
              </a:rPr>
              <a:t>Devices</a:t>
            </a:r>
            <a:endParaRPr lang="fr-FR" dirty="0">
              <a:solidFill>
                <a:schemeClr val="tx1"/>
              </a:solidFill>
            </a:endParaRPr>
          </a:p>
        </p:txBody>
      </p:sp>
      <p:sp>
        <p:nvSpPr>
          <p:cNvPr id="3" name="Text Placeholder 2"/>
          <p:cNvSpPr txBox="1">
            <a:spLocks noGrp="1"/>
          </p:cNvSpPr>
          <p:nvPr>
            <p:ph type="body" idx="4294967295"/>
          </p:nvPr>
        </p:nvSpPr>
        <p:spPr>
          <a:xfrm>
            <a:off x="793750" y="1600200"/>
            <a:ext cx="7588250" cy="4495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800"/>
              </a:spcBef>
              <a:spcAft>
                <a:spcPts val="800"/>
              </a:spcAft>
              <a:buSzPct val="100000"/>
              <a:buFont typeface="Symbol" panose="05050102010706020507" pitchFamily="18" charset="2"/>
              <a:buChar char="*"/>
            </a:pPr>
            <a:r>
              <a:rPr lang="en-US" sz="3600" dirty="0">
                <a:solidFill>
                  <a:srgbClr val="DC2300"/>
                </a:solidFill>
                <a:latin typeface="Calibri" panose="020F0502020204030204" pitchFamily="34" charset="0"/>
              </a:rPr>
              <a:t>Linux</a:t>
            </a:r>
            <a:r>
              <a:rPr lang="en-US" sz="3600" dirty="0">
                <a:latin typeface="Calibri" panose="020F0502020204030204" pitchFamily="34" charset="0"/>
              </a:rPr>
              <a:t> defines two </a:t>
            </a:r>
            <a:r>
              <a:rPr lang="en-US" sz="3600" dirty="0">
                <a:solidFill>
                  <a:srgbClr val="2323DC"/>
                </a:solidFill>
                <a:latin typeface="Calibri" panose="020F0502020204030204" pitchFamily="34" charset="0"/>
              </a:rPr>
              <a:t>system calls</a:t>
            </a:r>
          </a:p>
          <a:p>
            <a:pPr lvl="1">
              <a:spcBef>
                <a:spcPts val="800"/>
              </a:spcBef>
              <a:spcAft>
                <a:spcPts val="800"/>
              </a:spcAft>
              <a:buSzPct val="100000"/>
              <a:buFont typeface="Symbol" panose="05050102010706020507" pitchFamily="18" charset="2"/>
              <a:buChar char="*"/>
            </a:pPr>
            <a:r>
              <a:rPr lang="en-US" dirty="0">
                <a:latin typeface="Calibri" panose="020F0502020204030204" pitchFamily="34" charset="0"/>
              </a:rPr>
              <a:t>read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file_descriptor</a:t>
            </a:r>
            <a:r>
              <a:rPr lang="en-US" dirty="0">
                <a:latin typeface="Calibri" panose="020F0502020204030204" pitchFamily="34" charset="0"/>
              </a:rPr>
              <a:t>, void *buffer,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num_bytes</a:t>
            </a:r>
            <a:r>
              <a:rPr lang="en-US" dirty="0">
                <a:latin typeface="Calibri" panose="020F0502020204030204" pitchFamily="34" charset="0"/>
              </a:rPr>
              <a:t>)</a:t>
            </a:r>
          </a:p>
          <a:p>
            <a:pPr lvl="1">
              <a:spcBef>
                <a:spcPts val="800"/>
              </a:spcBef>
              <a:spcAft>
                <a:spcPts val="800"/>
              </a:spcAft>
              <a:buSzPct val="100000"/>
              <a:buFont typeface="Symbol" panose="05050102010706020507" pitchFamily="18" charset="2"/>
              <a:buChar char="*"/>
            </a:pPr>
            <a:r>
              <a:rPr lang="en-US" dirty="0">
                <a:latin typeface="Calibri" panose="020F0502020204030204" pitchFamily="34" charset="0"/>
              </a:rPr>
              <a:t>write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file_descriptor</a:t>
            </a:r>
            <a:r>
              <a:rPr lang="en-US" dirty="0">
                <a:latin typeface="Calibri" panose="020F0502020204030204" pitchFamily="34" charset="0"/>
              </a:rPr>
              <a:t>, void *buffer,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num_bytes</a:t>
            </a:r>
            <a:r>
              <a:rPr lang="en-US" dirty="0">
                <a:latin typeface="Calibri" panose="020F0502020204030204" pitchFamily="34" charset="0"/>
              </a:rPr>
              <a:t>)</a:t>
            </a:r>
          </a:p>
          <a:p>
            <a:pPr lvl="0">
              <a:spcBef>
                <a:spcPts val="800"/>
              </a:spcBef>
              <a:spcAft>
                <a:spcPts val="800"/>
              </a:spcAft>
              <a:buSzPct val="100000"/>
              <a:buFont typeface="Symbol" panose="05050102010706020507" pitchFamily="18" charset="2"/>
              <a:buChar char="*"/>
            </a:pPr>
            <a:r>
              <a:rPr lang="en-US" sz="2400" dirty="0" smtClean="0">
                <a:latin typeface="Calibri" panose="020F0502020204030204" pitchFamily="34" charset="0"/>
              </a:rPr>
              <a:t>All </a:t>
            </a:r>
            <a:r>
              <a:rPr lang="en-US" sz="2400" dirty="0" smtClean="0">
                <a:solidFill>
                  <a:srgbClr val="008000"/>
                </a:solidFill>
                <a:latin typeface="Calibri" panose="020F0502020204030204" pitchFamily="34" charset="0"/>
              </a:rPr>
              <a:t>devices</a:t>
            </a:r>
            <a:r>
              <a:rPr lang="en-US" sz="2400" dirty="0" smtClean="0">
                <a:latin typeface="Calibri" panose="020F0502020204030204" pitchFamily="34" charset="0"/>
              </a:rPr>
              <a:t> are perceived to be </a:t>
            </a:r>
            <a:r>
              <a:rPr lang="en-US" sz="2400" dirty="0" smtClean="0">
                <a:solidFill>
                  <a:srgbClr val="2300DC"/>
                </a:solidFill>
                <a:latin typeface="Calibri" panose="020F0502020204030204" pitchFamily="34" charset="0"/>
              </a:rPr>
              <a:t>files</a:t>
            </a:r>
            <a:r>
              <a:rPr lang="en-US" sz="2400" dirty="0" smtClean="0">
                <a:latin typeface="Calibri" panose="020F0502020204030204" pitchFamily="34" charset="0"/>
              </a:rPr>
              <a:t> in the /</a:t>
            </a:r>
            <a:r>
              <a:rPr lang="en-US" sz="2400" dirty="0" err="1" smtClean="0">
                <a:latin typeface="Calibri" panose="020F0502020204030204" pitchFamily="34" charset="0"/>
              </a:rPr>
              <a:t>dev</a:t>
            </a:r>
            <a:r>
              <a:rPr lang="en-US" sz="2400" dirty="0" smtClean="0">
                <a:latin typeface="Calibri" panose="020F0502020204030204" pitchFamily="34" charset="0"/>
              </a:rPr>
              <a:t> </a:t>
            </a:r>
            <a:r>
              <a:rPr lang="en-US" sz="2400" dirty="0" smtClean="0">
                <a:solidFill>
                  <a:srgbClr val="579D1C"/>
                </a:solidFill>
                <a:latin typeface="Calibri" panose="020F0502020204030204" pitchFamily="34" charset="0"/>
              </a:rPr>
              <a:t>file system</a:t>
            </a:r>
          </a:p>
          <a:p>
            <a:pPr lvl="1">
              <a:spcBef>
                <a:spcPts val="800"/>
              </a:spcBef>
              <a:spcAft>
                <a:spcPts val="800"/>
              </a:spcAft>
              <a:buSzPct val="100000"/>
              <a:buFont typeface="Symbol" panose="05050102010706020507" pitchFamily="18" charset="2"/>
              <a:buChar char="*"/>
            </a:pPr>
            <a:r>
              <a:rPr lang="en-US" dirty="0" smtClean="0">
                <a:latin typeface="Calibri" panose="020F0502020204030204" pitchFamily="34" charset="0"/>
              </a:rPr>
              <a:t>We </a:t>
            </a:r>
            <a:r>
              <a:rPr lang="en-US" dirty="0">
                <a:latin typeface="Calibri" panose="020F0502020204030204" pitchFamily="34" charset="0"/>
              </a:rPr>
              <a:t>can </a:t>
            </a:r>
            <a:r>
              <a:rPr lang="en-US" dirty="0">
                <a:solidFill>
                  <a:srgbClr val="DC2300"/>
                </a:solidFill>
                <a:latin typeface="Calibri" panose="020F0502020204030204" pitchFamily="34" charset="0"/>
              </a:rPr>
              <a:t>read</a:t>
            </a:r>
            <a:r>
              <a:rPr lang="en-US" dirty="0">
                <a:latin typeface="Calibri" panose="020F0502020204030204" pitchFamily="34" charset="0"/>
              </a:rPr>
              <a:t> </a:t>
            </a:r>
            <a:r>
              <a:rPr lang="en-US" dirty="0">
                <a:solidFill>
                  <a:srgbClr val="2323DC"/>
                </a:solidFill>
                <a:latin typeface="Calibri" panose="020F0502020204030204" pitchFamily="34" charset="0"/>
              </a:rPr>
              <a:t>bytes</a:t>
            </a:r>
            <a:r>
              <a:rPr lang="en-US" dirty="0">
                <a:latin typeface="Calibri" panose="020F0502020204030204" pitchFamily="34" charset="0"/>
              </a:rPr>
              <a:t> from them, or write bytes to them</a:t>
            </a:r>
          </a:p>
          <a:p>
            <a:pPr lvl="1">
              <a:spcBef>
                <a:spcPts val="800"/>
              </a:spcBef>
              <a:spcAft>
                <a:spcPts val="800"/>
              </a:spcAft>
              <a:buSzPct val="100000"/>
              <a:buFont typeface="Symbol" panose="05050102010706020507" pitchFamily="18" charset="2"/>
              <a:buChar char="*"/>
            </a:pPr>
            <a:r>
              <a:rPr lang="en-US" dirty="0">
                <a:latin typeface="Calibri" panose="020F0502020204030204" pitchFamily="34" charset="0"/>
              </a:rPr>
              <a:t>Two kinds of </a:t>
            </a:r>
            <a:r>
              <a:rPr lang="en-US" dirty="0">
                <a:solidFill>
                  <a:srgbClr val="008000"/>
                </a:solidFill>
                <a:latin typeface="Calibri" panose="020F0502020204030204" pitchFamily="34" charset="0"/>
              </a:rPr>
              <a:t>devices </a:t>
            </a:r>
            <a:r>
              <a:rPr lang="en-US" dirty="0">
                <a:latin typeface="Calibri" panose="020F0502020204030204" pitchFamily="34" charset="0"/>
              </a:rPr>
              <a:t>: </a:t>
            </a:r>
            <a:r>
              <a:rPr lang="en-US" dirty="0">
                <a:solidFill>
                  <a:srgbClr val="FF3333"/>
                </a:solidFill>
                <a:latin typeface="Calibri" panose="020F0502020204030204" pitchFamily="34" charset="0"/>
              </a:rPr>
              <a:t>character</a:t>
            </a:r>
            <a:r>
              <a:rPr lang="en-US" dirty="0">
                <a:latin typeface="Calibri" panose="020F0502020204030204" pitchFamily="34" charset="0"/>
              </a:rPr>
              <a:t> (keyboard, mouse), and </a:t>
            </a:r>
            <a:r>
              <a:rPr lang="en-US" dirty="0">
                <a:solidFill>
                  <a:srgbClr val="2323DC"/>
                </a:solidFill>
                <a:latin typeface="Calibri" panose="020F0502020204030204" pitchFamily="34" charset="0"/>
              </a:rPr>
              <a:t>block</a:t>
            </a:r>
            <a:r>
              <a:rPr lang="en-US" dirty="0">
                <a:latin typeface="Calibri" panose="020F0502020204030204" pitchFamily="34" charset="0"/>
              </a:rPr>
              <a:t> (hard disk, network card)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grpSp>
        <p:nvGrpSpPr>
          <p:cNvPr id="2" name="Group 5"/>
          <p:cNvGrpSpPr>
            <a:grpSpLocks noChangeAspect="1"/>
          </p:cNvGrpSpPr>
          <p:nvPr/>
        </p:nvGrpSpPr>
        <p:grpSpPr bwMode="auto">
          <a:xfrm>
            <a:off x="1257299" y="1316365"/>
            <a:ext cx="7191375" cy="5281285"/>
            <a:chOff x="1493" y="1008"/>
            <a:chExt cx="3780" cy="2776"/>
          </a:xfrm>
        </p:grpSpPr>
        <p:sp>
          <p:nvSpPr>
            <p:cNvPr id="3" name="AutoShape 4"/>
            <p:cNvSpPr>
              <a:spLocks noChangeAspect="1" noChangeArrowheads="1" noTextEdit="1"/>
            </p:cNvSpPr>
            <p:nvPr/>
          </p:nvSpPr>
          <p:spPr bwMode="auto">
            <a:xfrm>
              <a:off x="1493" y="1008"/>
              <a:ext cx="3780" cy="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Line 6"/>
            <p:cNvSpPr>
              <a:spLocks noChangeShapeType="1"/>
            </p:cNvSpPr>
            <p:nvPr/>
          </p:nvSpPr>
          <p:spPr bwMode="auto">
            <a:xfrm>
              <a:off x="1503" y="1018"/>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a:off x="1503" y="1049"/>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flipV="1">
              <a:off x="1503" y="104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V="1">
              <a:off x="1534" y="104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679" y="1049"/>
              <a:ext cx="339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A1B1C"/>
                  </a:solidFill>
                  <a:effectLst/>
                  <a:latin typeface="Arial" pitchFamily="34" charset="0"/>
                </a:rPr>
                <a:t>PCI Express (Peripheral Component Interconnect Express)</a:t>
              </a:r>
              <a:endParaRPr kumimoji="0" lang="en-US" sz="2400" b="1" i="0" u="none" strike="noStrike" cap="none" normalizeH="0" baseline="0" dirty="0" smtClean="0">
                <a:ln>
                  <a:noFill/>
                </a:ln>
                <a:solidFill>
                  <a:schemeClr val="tx1"/>
                </a:solidFill>
                <a:effectLst/>
                <a:latin typeface="Arial" pitchFamily="34" charset="0"/>
              </a:endParaRPr>
            </a:p>
          </p:txBody>
        </p:sp>
        <p:sp>
          <p:nvSpPr>
            <p:cNvPr id="12" name="Line 11"/>
            <p:cNvSpPr>
              <a:spLocks noChangeShapeType="1"/>
            </p:cNvSpPr>
            <p:nvPr/>
          </p:nvSpPr>
          <p:spPr bwMode="auto">
            <a:xfrm flipV="1">
              <a:off x="5225" y="104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flipV="1">
              <a:off x="5255" y="104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a:off x="1503" y="1193"/>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a:off x="1503" y="1224"/>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V="1">
              <a:off x="1503" y="1224"/>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V="1">
              <a:off x="1534" y="1224"/>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1606" y="1213"/>
              <a:ext cx="35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Usage</a:t>
              </a:r>
              <a:endParaRPr kumimoji="0" lang="en-US" sz="2400" b="0" i="0" u="none" strike="noStrike" cap="none" normalizeH="0" baseline="0" dirty="0" smtClean="0">
                <a:ln>
                  <a:noFill/>
                </a:ln>
                <a:solidFill>
                  <a:schemeClr val="tx1"/>
                </a:solidFill>
                <a:effectLst/>
                <a:latin typeface="Arial" pitchFamily="34" charset="0"/>
              </a:endParaRPr>
            </a:p>
          </p:txBody>
        </p:sp>
        <p:sp>
          <p:nvSpPr>
            <p:cNvPr id="19" name="Line 18"/>
            <p:cNvSpPr>
              <a:spLocks noChangeShapeType="1"/>
            </p:cNvSpPr>
            <p:nvPr/>
          </p:nvSpPr>
          <p:spPr bwMode="auto">
            <a:xfrm flipV="1">
              <a:off x="2542" y="1224"/>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2613" y="1213"/>
              <a:ext cx="12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As a </a:t>
              </a:r>
              <a:r>
                <a:rPr kumimoji="0" lang="en-US" b="1" i="0" u="none" strike="noStrike" cap="none" normalizeH="0" baseline="0" dirty="0" smtClean="0">
                  <a:ln>
                    <a:noFill/>
                  </a:ln>
                  <a:solidFill>
                    <a:srgbClr val="00B050"/>
                  </a:solidFill>
                  <a:effectLst/>
                  <a:latin typeface="Arial" pitchFamily="34" charset="0"/>
                </a:rPr>
                <a:t>mother board </a:t>
              </a:r>
              <a:r>
                <a:rPr kumimoji="0" lang="en-US" b="0" i="0" u="none" strike="noStrike" cap="none" normalizeH="0" baseline="0" dirty="0" smtClean="0">
                  <a:ln>
                    <a:noFill/>
                  </a:ln>
                  <a:solidFill>
                    <a:srgbClr val="1A1B1C"/>
                  </a:solidFill>
                  <a:effectLst/>
                  <a:latin typeface="Arial" pitchFamily="34" charset="0"/>
                </a:rPr>
                <a:t>bus</a:t>
              </a:r>
              <a:endParaRPr kumimoji="0" lang="en-US" sz="2400" b="0" i="0" u="none" strike="noStrike" cap="none" normalizeH="0" baseline="0" dirty="0" smtClean="0">
                <a:ln>
                  <a:noFill/>
                </a:ln>
                <a:solidFill>
                  <a:schemeClr val="tx1"/>
                </a:solidFill>
                <a:effectLst/>
                <a:latin typeface="Arial" pitchFamily="34" charset="0"/>
              </a:endParaRPr>
            </a:p>
          </p:txBody>
        </p:sp>
        <p:sp>
          <p:nvSpPr>
            <p:cNvPr id="21" name="Line 20"/>
            <p:cNvSpPr>
              <a:spLocks noChangeShapeType="1"/>
            </p:cNvSpPr>
            <p:nvPr/>
          </p:nvSpPr>
          <p:spPr bwMode="auto">
            <a:xfrm flipV="1">
              <a:off x="5225" y="1224"/>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1"/>
            <p:cNvSpPr>
              <a:spLocks noChangeShapeType="1"/>
            </p:cNvSpPr>
            <p:nvPr/>
          </p:nvSpPr>
          <p:spPr bwMode="auto">
            <a:xfrm flipV="1">
              <a:off x="5255" y="1224"/>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2"/>
            <p:cNvSpPr>
              <a:spLocks noChangeShapeType="1"/>
            </p:cNvSpPr>
            <p:nvPr/>
          </p:nvSpPr>
          <p:spPr bwMode="auto">
            <a:xfrm>
              <a:off x="1503" y="1368"/>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3"/>
            <p:cNvSpPr>
              <a:spLocks noChangeShapeType="1"/>
            </p:cNvSpPr>
            <p:nvPr/>
          </p:nvSpPr>
          <p:spPr bwMode="auto">
            <a:xfrm flipV="1">
              <a:off x="1503" y="1368"/>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4"/>
            <p:cNvSpPr>
              <a:spLocks noChangeShapeType="1"/>
            </p:cNvSpPr>
            <p:nvPr/>
          </p:nvSpPr>
          <p:spPr bwMode="auto">
            <a:xfrm flipV="1">
              <a:off x="1534" y="1368"/>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606" y="1357"/>
              <a:ext cx="68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Specification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Line 26"/>
            <p:cNvSpPr>
              <a:spLocks noChangeShapeType="1"/>
            </p:cNvSpPr>
            <p:nvPr/>
          </p:nvSpPr>
          <p:spPr bwMode="auto">
            <a:xfrm flipV="1">
              <a:off x="2542" y="1368"/>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2613" y="1357"/>
              <a:ext cx="173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PCI</a:t>
              </a:r>
              <a:r>
                <a:rPr kumimoji="0" lang="en-US" b="0" i="0" u="none" strike="noStrike" cap="none" normalizeH="0" dirty="0" smtClean="0">
                  <a:ln>
                    <a:noFill/>
                  </a:ln>
                  <a:solidFill>
                    <a:schemeClr val="tx1"/>
                  </a:solidFill>
                  <a:effectLst/>
                  <a:latin typeface="Arial" pitchFamily="34" charset="0"/>
                </a:rPr>
                <a:t> Express specifications (</a:t>
              </a:r>
              <a:r>
                <a:rPr kumimoji="0" lang="en-US" b="0" i="0" u="none" strike="noStrike" cap="none" normalizeH="0" dirty="0" smtClean="0">
                  <a:ln>
                    <a:noFill/>
                  </a:ln>
                  <a:solidFill>
                    <a:schemeClr val="tx1"/>
                  </a:solidFill>
                  <a:effectLst/>
                  <a:latin typeface="Arial" pitchFamily="34" charset="0"/>
                  <a:hlinkClick r:id="rId3"/>
                </a:rPr>
                <a:t>link</a:t>
              </a:r>
              <a:r>
                <a:rPr kumimoji="0" lang="en-US" b="0" i="0" u="none" strike="noStrike" cap="none" normalizeH="0" dirty="0" smtClean="0">
                  <a:ln>
                    <a:noFill/>
                  </a:ln>
                  <a:solidFill>
                    <a:schemeClr val="tx1"/>
                  </a:solidFill>
                  <a:effectLst/>
                  <a:latin typeface="Arial" pitchFamily="34" charset="0"/>
                </a:rPr>
                <a:t>)</a:t>
              </a:r>
              <a:endParaRPr kumimoji="0" lang="en-US" b="0" i="0" u="none" strike="noStrike" cap="none" normalizeH="0" baseline="0" dirty="0" smtClean="0">
                <a:ln>
                  <a:noFill/>
                </a:ln>
                <a:solidFill>
                  <a:schemeClr val="tx1"/>
                </a:solidFill>
                <a:effectLst/>
                <a:latin typeface="Arial" pitchFamily="34" charset="0"/>
              </a:endParaRPr>
            </a:p>
          </p:txBody>
        </p:sp>
        <p:sp>
          <p:nvSpPr>
            <p:cNvPr id="29" name="Line 28"/>
            <p:cNvSpPr>
              <a:spLocks noChangeShapeType="1"/>
            </p:cNvSpPr>
            <p:nvPr/>
          </p:nvSpPr>
          <p:spPr bwMode="auto">
            <a:xfrm flipV="1">
              <a:off x="5225" y="1368"/>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9"/>
            <p:cNvSpPr>
              <a:spLocks noChangeShapeType="1"/>
            </p:cNvSpPr>
            <p:nvPr/>
          </p:nvSpPr>
          <p:spPr bwMode="auto">
            <a:xfrm flipV="1">
              <a:off x="5255" y="1368"/>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1503" y="1512"/>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6" name="Line 31"/>
            <p:cNvSpPr>
              <a:spLocks noChangeShapeType="1"/>
            </p:cNvSpPr>
            <p:nvPr/>
          </p:nvSpPr>
          <p:spPr bwMode="auto">
            <a:xfrm flipV="1">
              <a:off x="1503" y="1512"/>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7" name="Line 32"/>
            <p:cNvSpPr>
              <a:spLocks noChangeShapeType="1"/>
            </p:cNvSpPr>
            <p:nvPr/>
          </p:nvSpPr>
          <p:spPr bwMode="auto">
            <a:xfrm flipV="1">
              <a:off x="1534" y="1512"/>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9" name="Rectangle 33"/>
            <p:cNvSpPr>
              <a:spLocks noChangeArrowheads="1"/>
            </p:cNvSpPr>
            <p:nvPr/>
          </p:nvSpPr>
          <p:spPr bwMode="auto">
            <a:xfrm>
              <a:off x="3148" y="1501"/>
              <a:ext cx="48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Arial" pitchFamily="34" charset="0"/>
                </a:rPr>
                <a:t>Topology</a:t>
              </a:r>
              <a:endParaRPr kumimoji="0" lang="en-US" sz="2400" b="0" i="0" u="none" strike="noStrike" cap="none" normalizeH="0" baseline="0" dirty="0" smtClean="0">
                <a:ln>
                  <a:noFill/>
                </a:ln>
                <a:solidFill>
                  <a:srgbClr val="FF0000"/>
                </a:solidFill>
                <a:effectLst/>
                <a:latin typeface="Arial" pitchFamily="34" charset="0"/>
              </a:endParaRPr>
            </a:p>
          </p:txBody>
        </p:sp>
        <p:sp>
          <p:nvSpPr>
            <p:cNvPr id="29700" name="Line 34"/>
            <p:cNvSpPr>
              <a:spLocks noChangeShapeType="1"/>
            </p:cNvSpPr>
            <p:nvPr/>
          </p:nvSpPr>
          <p:spPr bwMode="auto">
            <a:xfrm flipV="1">
              <a:off x="5225" y="1512"/>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1" name="Line 35"/>
            <p:cNvSpPr>
              <a:spLocks noChangeShapeType="1"/>
            </p:cNvSpPr>
            <p:nvPr/>
          </p:nvSpPr>
          <p:spPr bwMode="auto">
            <a:xfrm flipV="1">
              <a:off x="5255" y="1512"/>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2" name="Line 36"/>
            <p:cNvSpPr>
              <a:spLocks noChangeShapeType="1"/>
            </p:cNvSpPr>
            <p:nvPr/>
          </p:nvSpPr>
          <p:spPr bwMode="auto">
            <a:xfrm>
              <a:off x="1503" y="1656"/>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3" name="Line 37"/>
            <p:cNvSpPr>
              <a:spLocks noChangeShapeType="1"/>
            </p:cNvSpPr>
            <p:nvPr/>
          </p:nvSpPr>
          <p:spPr bwMode="auto">
            <a:xfrm flipV="1">
              <a:off x="1503" y="1656"/>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4" name="Line 38"/>
            <p:cNvSpPr>
              <a:spLocks noChangeShapeType="1"/>
            </p:cNvSpPr>
            <p:nvPr/>
          </p:nvSpPr>
          <p:spPr bwMode="auto">
            <a:xfrm flipV="1">
              <a:off x="1534" y="1656"/>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5" name="Rectangle 39"/>
            <p:cNvSpPr>
              <a:spLocks noChangeArrowheads="1"/>
            </p:cNvSpPr>
            <p:nvPr/>
          </p:nvSpPr>
          <p:spPr bwMode="auto">
            <a:xfrm>
              <a:off x="1606" y="1645"/>
              <a:ext cx="61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Connection</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06" name="Line 40"/>
            <p:cNvSpPr>
              <a:spLocks noChangeShapeType="1"/>
            </p:cNvSpPr>
            <p:nvPr/>
          </p:nvSpPr>
          <p:spPr bwMode="auto">
            <a:xfrm flipV="1">
              <a:off x="2542" y="1656"/>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7" name="Rectangle 41"/>
            <p:cNvSpPr>
              <a:spLocks noChangeArrowheads="1"/>
            </p:cNvSpPr>
            <p:nvPr/>
          </p:nvSpPr>
          <p:spPr bwMode="auto">
            <a:xfrm>
              <a:off x="2613" y="1645"/>
              <a:ext cx="173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Point to point with multiple </a:t>
              </a:r>
              <a:r>
                <a:rPr kumimoji="0" lang="en-US" b="0" i="0" u="none" strike="noStrike" cap="none" normalizeH="0" baseline="0" dirty="0" smtClean="0">
                  <a:ln>
                    <a:noFill/>
                  </a:ln>
                  <a:solidFill>
                    <a:srgbClr val="00B050"/>
                  </a:solidFill>
                  <a:effectLst/>
                  <a:latin typeface="Arial" pitchFamily="34" charset="0"/>
                </a:rPr>
                <a:t>lanes</a:t>
              </a:r>
              <a:endParaRPr kumimoji="0" lang="en-US" sz="2400" b="0" i="0" u="none" strike="noStrike" cap="none" normalizeH="0" baseline="0" dirty="0" smtClean="0">
                <a:ln>
                  <a:noFill/>
                </a:ln>
                <a:solidFill>
                  <a:srgbClr val="00B050"/>
                </a:solidFill>
                <a:effectLst/>
                <a:latin typeface="Arial" pitchFamily="34" charset="0"/>
              </a:endParaRPr>
            </a:p>
          </p:txBody>
        </p:sp>
        <p:sp>
          <p:nvSpPr>
            <p:cNvPr id="29708" name="Rectangle 42"/>
            <p:cNvSpPr>
              <a:spLocks noChangeArrowheads="1"/>
            </p:cNvSpPr>
            <p:nvPr/>
          </p:nvSpPr>
          <p:spPr bwMode="auto">
            <a:xfrm>
              <a:off x="3936" y="164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Arial" pitchFamily="34" charset="0"/>
              </a:endParaRPr>
            </a:p>
          </p:txBody>
        </p:sp>
        <p:sp>
          <p:nvSpPr>
            <p:cNvPr id="29709" name="Line 43"/>
            <p:cNvSpPr>
              <a:spLocks noChangeShapeType="1"/>
            </p:cNvSpPr>
            <p:nvPr/>
          </p:nvSpPr>
          <p:spPr bwMode="auto">
            <a:xfrm flipV="1">
              <a:off x="5225" y="1656"/>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0" name="Line 44"/>
            <p:cNvSpPr>
              <a:spLocks noChangeShapeType="1"/>
            </p:cNvSpPr>
            <p:nvPr/>
          </p:nvSpPr>
          <p:spPr bwMode="auto">
            <a:xfrm flipV="1">
              <a:off x="5255" y="1656"/>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1" name="Line 45"/>
            <p:cNvSpPr>
              <a:spLocks noChangeShapeType="1"/>
            </p:cNvSpPr>
            <p:nvPr/>
          </p:nvSpPr>
          <p:spPr bwMode="auto">
            <a:xfrm>
              <a:off x="1503" y="1799"/>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2" name="Line 46"/>
            <p:cNvSpPr>
              <a:spLocks noChangeShapeType="1"/>
            </p:cNvSpPr>
            <p:nvPr/>
          </p:nvSpPr>
          <p:spPr bwMode="auto">
            <a:xfrm flipV="1">
              <a:off x="1503" y="1799"/>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3" name="Line 47"/>
            <p:cNvSpPr>
              <a:spLocks noChangeShapeType="1"/>
            </p:cNvSpPr>
            <p:nvPr/>
          </p:nvSpPr>
          <p:spPr bwMode="auto">
            <a:xfrm flipV="1">
              <a:off x="1534" y="1799"/>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4" name="Rectangle 48"/>
            <p:cNvSpPr>
              <a:spLocks noChangeArrowheads="1"/>
            </p:cNvSpPr>
            <p:nvPr/>
          </p:nvSpPr>
          <p:spPr bwMode="auto">
            <a:xfrm>
              <a:off x="1606" y="1789"/>
              <a:ext cx="27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Lane</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15" name="Line 49"/>
            <p:cNvSpPr>
              <a:spLocks noChangeShapeType="1"/>
            </p:cNvSpPr>
            <p:nvPr/>
          </p:nvSpPr>
          <p:spPr bwMode="auto">
            <a:xfrm flipV="1">
              <a:off x="2542" y="1799"/>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6" name="Rectangle 50"/>
            <p:cNvSpPr>
              <a:spLocks noChangeArrowheads="1"/>
            </p:cNvSpPr>
            <p:nvPr/>
          </p:nvSpPr>
          <p:spPr bwMode="auto">
            <a:xfrm>
              <a:off x="2613" y="1789"/>
              <a:ext cx="256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A single bit full duplex channel with data striping</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17" name="Line 51"/>
            <p:cNvSpPr>
              <a:spLocks noChangeShapeType="1"/>
            </p:cNvSpPr>
            <p:nvPr/>
          </p:nvSpPr>
          <p:spPr bwMode="auto">
            <a:xfrm flipV="1">
              <a:off x="5225" y="1799"/>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8" name="Line 52"/>
            <p:cNvSpPr>
              <a:spLocks noChangeShapeType="1"/>
            </p:cNvSpPr>
            <p:nvPr/>
          </p:nvSpPr>
          <p:spPr bwMode="auto">
            <a:xfrm flipV="1">
              <a:off x="5255" y="1799"/>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9" name="Line 53"/>
            <p:cNvSpPr>
              <a:spLocks noChangeShapeType="1"/>
            </p:cNvSpPr>
            <p:nvPr/>
          </p:nvSpPr>
          <p:spPr bwMode="auto">
            <a:xfrm>
              <a:off x="1503" y="1933"/>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0" name="Line 54"/>
            <p:cNvSpPr>
              <a:spLocks noChangeShapeType="1"/>
            </p:cNvSpPr>
            <p:nvPr/>
          </p:nvSpPr>
          <p:spPr bwMode="auto">
            <a:xfrm flipV="1">
              <a:off x="1503" y="1943"/>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1" name="Line 55"/>
            <p:cNvSpPr>
              <a:spLocks noChangeShapeType="1"/>
            </p:cNvSpPr>
            <p:nvPr/>
          </p:nvSpPr>
          <p:spPr bwMode="auto">
            <a:xfrm flipV="1">
              <a:off x="1534" y="1943"/>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2" name="Rectangle 56"/>
            <p:cNvSpPr>
              <a:spLocks noChangeArrowheads="1"/>
            </p:cNvSpPr>
            <p:nvPr/>
          </p:nvSpPr>
          <p:spPr bwMode="auto">
            <a:xfrm>
              <a:off x="1606" y="1933"/>
              <a:ext cx="93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Number of Lanes</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23" name="Line 57"/>
            <p:cNvSpPr>
              <a:spLocks noChangeShapeType="1"/>
            </p:cNvSpPr>
            <p:nvPr/>
          </p:nvSpPr>
          <p:spPr bwMode="auto">
            <a:xfrm flipV="1">
              <a:off x="2542" y="1943"/>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4" name="Rectangle 58"/>
            <p:cNvSpPr>
              <a:spLocks noChangeArrowheads="1"/>
            </p:cNvSpPr>
            <p:nvPr/>
          </p:nvSpPr>
          <p:spPr bwMode="auto">
            <a:xfrm>
              <a:off x="2613" y="1933"/>
              <a:ext cx="37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1</a:t>
              </a:r>
              <a:r>
                <a:rPr kumimoji="0" lang="en-US" b="0" i="0" u="none" strike="noStrike" cap="none" normalizeH="0" dirty="0" smtClean="0">
                  <a:ln>
                    <a:noFill/>
                  </a:ln>
                  <a:solidFill>
                    <a:srgbClr val="1A1B1C"/>
                  </a:solidFill>
                  <a:effectLst/>
                  <a:latin typeface="Arial" pitchFamily="34" charset="0"/>
                </a:rPr>
                <a:t> to </a:t>
              </a:r>
              <a:r>
                <a:rPr kumimoji="0" lang="en-US" b="0" i="0" u="none" strike="noStrike" cap="none" normalizeH="0" baseline="0" dirty="0" smtClean="0">
                  <a:ln>
                    <a:noFill/>
                  </a:ln>
                  <a:solidFill>
                    <a:srgbClr val="1A1B1C"/>
                  </a:solidFill>
                  <a:effectLst/>
                  <a:latin typeface="Arial" pitchFamily="34" charset="0"/>
                </a:rPr>
                <a:t>32</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25" name="Line 59"/>
            <p:cNvSpPr>
              <a:spLocks noChangeShapeType="1"/>
            </p:cNvSpPr>
            <p:nvPr/>
          </p:nvSpPr>
          <p:spPr bwMode="auto">
            <a:xfrm flipV="1">
              <a:off x="5225" y="1943"/>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6" name="Line 60"/>
            <p:cNvSpPr>
              <a:spLocks noChangeShapeType="1"/>
            </p:cNvSpPr>
            <p:nvPr/>
          </p:nvSpPr>
          <p:spPr bwMode="auto">
            <a:xfrm flipV="1">
              <a:off x="5255" y="1943"/>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7" name="Line 61"/>
            <p:cNvSpPr>
              <a:spLocks noChangeShapeType="1"/>
            </p:cNvSpPr>
            <p:nvPr/>
          </p:nvSpPr>
          <p:spPr bwMode="auto">
            <a:xfrm>
              <a:off x="1503" y="2077"/>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8" name="Line 62"/>
            <p:cNvSpPr>
              <a:spLocks noChangeShapeType="1"/>
            </p:cNvSpPr>
            <p:nvPr/>
          </p:nvSpPr>
          <p:spPr bwMode="auto">
            <a:xfrm>
              <a:off x="1503" y="2108"/>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9" name="Line 63"/>
            <p:cNvSpPr>
              <a:spLocks noChangeShapeType="1"/>
            </p:cNvSpPr>
            <p:nvPr/>
          </p:nvSpPr>
          <p:spPr bwMode="auto">
            <a:xfrm flipV="1">
              <a:off x="1503" y="210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0" name="Line 64"/>
            <p:cNvSpPr>
              <a:spLocks noChangeShapeType="1"/>
            </p:cNvSpPr>
            <p:nvPr/>
          </p:nvSpPr>
          <p:spPr bwMode="auto">
            <a:xfrm flipV="1">
              <a:off x="1534" y="210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1" name="Rectangle 65"/>
            <p:cNvSpPr>
              <a:spLocks noChangeArrowheads="1"/>
            </p:cNvSpPr>
            <p:nvPr/>
          </p:nvSpPr>
          <p:spPr bwMode="auto">
            <a:xfrm>
              <a:off x="3014" y="2108"/>
              <a:ext cx="78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0C0"/>
                  </a:solidFill>
                  <a:effectLst/>
                  <a:latin typeface="Arial" pitchFamily="34" charset="0"/>
                </a:rPr>
                <a:t>Physical Layer</a:t>
              </a:r>
              <a:endParaRPr kumimoji="0" lang="en-US" sz="2400" b="0" i="0" u="none" strike="noStrike" cap="none" normalizeH="0" baseline="0" dirty="0" smtClean="0">
                <a:ln>
                  <a:noFill/>
                </a:ln>
                <a:solidFill>
                  <a:srgbClr val="0070C0"/>
                </a:solidFill>
                <a:effectLst/>
                <a:latin typeface="Arial" pitchFamily="34" charset="0"/>
              </a:endParaRPr>
            </a:p>
          </p:txBody>
        </p:sp>
        <p:sp>
          <p:nvSpPr>
            <p:cNvPr id="29732" name="Line 66"/>
            <p:cNvSpPr>
              <a:spLocks noChangeShapeType="1"/>
            </p:cNvSpPr>
            <p:nvPr/>
          </p:nvSpPr>
          <p:spPr bwMode="auto">
            <a:xfrm flipV="1">
              <a:off x="5225" y="210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3" name="Line 67"/>
            <p:cNvSpPr>
              <a:spLocks noChangeShapeType="1"/>
            </p:cNvSpPr>
            <p:nvPr/>
          </p:nvSpPr>
          <p:spPr bwMode="auto">
            <a:xfrm flipV="1">
              <a:off x="5255" y="210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4" name="Line 68"/>
            <p:cNvSpPr>
              <a:spLocks noChangeShapeType="1"/>
            </p:cNvSpPr>
            <p:nvPr/>
          </p:nvSpPr>
          <p:spPr bwMode="auto">
            <a:xfrm>
              <a:off x="1503" y="2252"/>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5" name="Line 69"/>
            <p:cNvSpPr>
              <a:spLocks noChangeShapeType="1"/>
            </p:cNvSpPr>
            <p:nvPr/>
          </p:nvSpPr>
          <p:spPr bwMode="auto">
            <a:xfrm flipV="1">
              <a:off x="1503" y="2252"/>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6" name="Line 70"/>
            <p:cNvSpPr>
              <a:spLocks noChangeShapeType="1"/>
            </p:cNvSpPr>
            <p:nvPr/>
          </p:nvSpPr>
          <p:spPr bwMode="auto">
            <a:xfrm flipV="1">
              <a:off x="1534" y="2252"/>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7" name="Rectangle 71"/>
            <p:cNvSpPr>
              <a:spLocks noChangeArrowheads="1"/>
            </p:cNvSpPr>
            <p:nvPr/>
          </p:nvSpPr>
          <p:spPr bwMode="auto">
            <a:xfrm>
              <a:off x="1606" y="2251"/>
              <a:ext cx="52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1A1B1C"/>
                  </a:solidFill>
                  <a:effectLst/>
                  <a:latin typeface="Arial" pitchFamily="34" charset="0"/>
                </a:rPr>
                <a:t>Signalling</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38" name="Line 72"/>
            <p:cNvSpPr>
              <a:spLocks noChangeShapeType="1"/>
            </p:cNvSpPr>
            <p:nvPr/>
          </p:nvSpPr>
          <p:spPr bwMode="auto">
            <a:xfrm flipV="1">
              <a:off x="2542" y="2252"/>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9" name="Rectangle 73"/>
            <p:cNvSpPr>
              <a:spLocks noChangeArrowheads="1"/>
            </p:cNvSpPr>
            <p:nvPr/>
          </p:nvSpPr>
          <p:spPr bwMode="auto">
            <a:xfrm>
              <a:off x="2613" y="2251"/>
              <a:ext cx="180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LVDS based differential </a:t>
              </a:r>
              <a:r>
                <a:rPr kumimoji="0" lang="en-US" b="0" i="0" u="none" strike="noStrike" cap="none" normalizeH="0" baseline="0" dirty="0" err="1" smtClean="0">
                  <a:ln>
                    <a:noFill/>
                  </a:ln>
                  <a:solidFill>
                    <a:srgbClr val="1A1B1C"/>
                  </a:solidFill>
                  <a:effectLst/>
                  <a:latin typeface="Arial" pitchFamily="34" charset="0"/>
                </a:rPr>
                <a:t>signalling</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40" name="Line 74"/>
            <p:cNvSpPr>
              <a:spLocks noChangeShapeType="1"/>
            </p:cNvSpPr>
            <p:nvPr/>
          </p:nvSpPr>
          <p:spPr bwMode="auto">
            <a:xfrm flipV="1">
              <a:off x="5225" y="2252"/>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1" name="Line 75"/>
            <p:cNvSpPr>
              <a:spLocks noChangeShapeType="1"/>
            </p:cNvSpPr>
            <p:nvPr/>
          </p:nvSpPr>
          <p:spPr bwMode="auto">
            <a:xfrm flipV="1">
              <a:off x="5255" y="2252"/>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2" name="Line 76"/>
            <p:cNvSpPr>
              <a:spLocks noChangeShapeType="1"/>
            </p:cNvSpPr>
            <p:nvPr/>
          </p:nvSpPr>
          <p:spPr bwMode="auto">
            <a:xfrm>
              <a:off x="1503" y="2396"/>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3" name="Line 77"/>
            <p:cNvSpPr>
              <a:spLocks noChangeShapeType="1"/>
            </p:cNvSpPr>
            <p:nvPr/>
          </p:nvSpPr>
          <p:spPr bwMode="auto">
            <a:xfrm flipV="1">
              <a:off x="1503" y="2396"/>
              <a:ext cx="0" cy="14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4" name="Line 78"/>
            <p:cNvSpPr>
              <a:spLocks noChangeShapeType="1"/>
            </p:cNvSpPr>
            <p:nvPr/>
          </p:nvSpPr>
          <p:spPr bwMode="auto">
            <a:xfrm flipV="1">
              <a:off x="1534" y="2396"/>
              <a:ext cx="0" cy="14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5" name="Rectangle 79"/>
            <p:cNvSpPr>
              <a:spLocks noChangeArrowheads="1"/>
            </p:cNvSpPr>
            <p:nvPr/>
          </p:nvSpPr>
          <p:spPr bwMode="auto">
            <a:xfrm>
              <a:off x="1606" y="2395"/>
              <a:ext cx="50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Encoding</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46" name="Line 80"/>
            <p:cNvSpPr>
              <a:spLocks noChangeShapeType="1"/>
            </p:cNvSpPr>
            <p:nvPr/>
          </p:nvSpPr>
          <p:spPr bwMode="auto">
            <a:xfrm flipV="1">
              <a:off x="2542" y="2396"/>
              <a:ext cx="0" cy="14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7" name="Rectangle 81"/>
            <p:cNvSpPr>
              <a:spLocks noChangeArrowheads="1"/>
            </p:cNvSpPr>
            <p:nvPr/>
          </p:nvSpPr>
          <p:spPr bwMode="auto">
            <a:xfrm>
              <a:off x="2613" y="2395"/>
              <a:ext cx="55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8 bit/10 bit</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48" name="Line 82"/>
            <p:cNvSpPr>
              <a:spLocks noChangeShapeType="1"/>
            </p:cNvSpPr>
            <p:nvPr/>
          </p:nvSpPr>
          <p:spPr bwMode="auto">
            <a:xfrm flipV="1">
              <a:off x="5225" y="2396"/>
              <a:ext cx="0" cy="14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9" name="Line 83"/>
            <p:cNvSpPr>
              <a:spLocks noChangeShapeType="1"/>
            </p:cNvSpPr>
            <p:nvPr/>
          </p:nvSpPr>
          <p:spPr bwMode="auto">
            <a:xfrm flipV="1">
              <a:off x="5255" y="2396"/>
              <a:ext cx="0" cy="14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0" name="Line 84"/>
            <p:cNvSpPr>
              <a:spLocks noChangeShapeType="1"/>
            </p:cNvSpPr>
            <p:nvPr/>
          </p:nvSpPr>
          <p:spPr bwMode="auto">
            <a:xfrm>
              <a:off x="1503" y="2539"/>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1" name="Line 85"/>
            <p:cNvSpPr>
              <a:spLocks noChangeShapeType="1"/>
            </p:cNvSpPr>
            <p:nvPr/>
          </p:nvSpPr>
          <p:spPr bwMode="auto">
            <a:xfrm flipV="1">
              <a:off x="1503" y="253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2" name="Line 86"/>
            <p:cNvSpPr>
              <a:spLocks noChangeShapeType="1"/>
            </p:cNvSpPr>
            <p:nvPr/>
          </p:nvSpPr>
          <p:spPr bwMode="auto">
            <a:xfrm flipV="1">
              <a:off x="1534" y="253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3" name="Rectangle 87"/>
            <p:cNvSpPr>
              <a:spLocks noChangeArrowheads="1"/>
            </p:cNvSpPr>
            <p:nvPr/>
          </p:nvSpPr>
          <p:spPr bwMode="auto">
            <a:xfrm>
              <a:off x="1606" y="2539"/>
              <a:ext cx="35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Timing</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54" name="Line 88"/>
            <p:cNvSpPr>
              <a:spLocks noChangeShapeType="1"/>
            </p:cNvSpPr>
            <p:nvPr/>
          </p:nvSpPr>
          <p:spPr bwMode="auto">
            <a:xfrm flipV="1">
              <a:off x="2542" y="253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5" name="Rectangle 89"/>
            <p:cNvSpPr>
              <a:spLocks noChangeArrowheads="1"/>
            </p:cNvSpPr>
            <p:nvPr/>
          </p:nvSpPr>
          <p:spPr bwMode="auto">
            <a:xfrm>
              <a:off x="2613" y="2539"/>
              <a:ext cx="110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Source synchronous</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56" name="Line 90"/>
            <p:cNvSpPr>
              <a:spLocks noChangeShapeType="1"/>
            </p:cNvSpPr>
            <p:nvPr/>
          </p:nvSpPr>
          <p:spPr bwMode="auto">
            <a:xfrm flipV="1">
              <a:off x="5225" y="253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7" name="Line 91"/>
            <p:cNvSpPr>
              <a:spLocks noChangeShapeType="1"/>
            </p:cNvSpPr>
            <p:nvPr/>
          </p:nvSpPr>
          <p:spPr bwMode="auto">
            <a:xfrm flipV="1">
              <a:off x="5255" y="2539"/>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8" name="Line 92"/>
            <p:cNvSpPr>
              <a:spLocks noChangeShapeType="1"/>
            </p:cNvSpPr>
            <p:nvPr/>
          </p:nvSpPr>
          <p:spPr bwMode="auto">
            <a:xfrm>
              <a:off x="1503" y="2683"/>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9" name="Line 93"/>
            <p:cNvSpPr>
              <a:spLocks noChangeShapeType="1"/>
            </p:cNvSpPr>
            <p:nvPr/>
          </p:nvSpPr>
          <p:spPr bwMode="auto">
            <a:xfrm>
              <a:off x="1503" y="2714"/>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0" name="Line 94"/>
            <p:cNvSpPr>
              <a:spLocks noChangeShapeType="1"/>
            </p:cNvSpPr>
            <p:nvPr/>
          </p:nvSpPr>
          <p:spPr bwMode="auto">
            <a:xfrm flipV="1">
              <a:off x="1503" y="2714"/>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1" name="Line 95"/>
            <p:cNvSpPr>
              <a:spLocks noChangeShapeType="1"/>
            </p:cNvSpPr>
            <p:nvPr/>
          </p:nvSpPr>
          <p:spPr bwMode="auto">
            <a:xfrm flipV="1">
              <a:off x="1534" y="2714"/>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2" name="Rectangle 96"/>
            <p:cNvSpPr>
              <a:spLocks noChangeArrowheads="1"/>
            </p:cNvSpPr>
            <p:nvPr/>
          </p:nvSpPr>
          <p:spPr bwMode="auto">
            <a:xfrm>
              <a:off x="2963" y="2704"/>
              <a:ext cx="8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accent3">
                      <a:lumMod val="50000"/>
                    </a:schemeClr>
                  </a:solidFill>
                  <a:effectLst/>
                  <a:latin typeface="Arial" pitchFamily="34" charset="0"/>
                </a:rPr>
                <a:t>Data Link Layer</a:t>
              </a:r>
              <a:endParaRPr kumimoji="0" lang="en-US" sz="2400" b="0" i="0" u="none" strike="noStrike" cap="none" normalizeH="0" baseline="0" dirty="0" smtClean="0">
                <a:ln>
                  <a:noFill/>
                </a:ln>
                <a:solidFill>
                  <a:schemeClr val="accent3">
                    <a:lumMod val="50000"/>
                  </a:schemeClr>
                </a:solidFill>
                <a:effectLst/>
                <a:latin typeface="Arial" pitchFamily="34" charset="0"/>
              </a:endParaRPr>
            </a:p>
          </p:txBody>
        </p:sp>
        <p:sp>
          <p:nvSpPr>
            <p:cNvPr id="29763" name="Line 97"/>
            <p:cNvSpPr>
              <a:spLocks noChangeShapeType="1"/>
            </p:cNvSpPr>
            <p:nvPr/>
          </p:nvSpPr>
          <p:spPr bwMode="auto">
            <a:xfrm flipV="1">
              <a:off x="5225" y="2714"/>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4" name="Line 98"/>
            <p:cNvSpPr>
              <a:spLocks noChangeShapeType="1"/>
            </p:cNvSpPr>
            <p:nvPr/>
          </p:nvSpPr>
          <p:spPr bwMode="auto">
            <a:xfrm flipV="1">
              <a:off x="5255" y="2714"/>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5" name="Line 99"/>
            <p:cNvSpPr>
              <a:spLocks noChangeShapeType="1"/>
            </p:cNvSpPr>
            <p:nvPr/>
          </p:nvSpPr>
          <p:spPr bwMode="auto">
            <a:xfrm>
              <a:off x="1503" y="2858"/>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6" name="Line 100"/>
            <p:cNvSpPr>
              <a:spLocks noChangeShapeType="1"/>
            </p:cNvSpPr>
            <p:nvPr/>
          </p:nvSpPr>
          <p:spPr bwMode="auto">
            <a:xfrm flipV="1">
              <a:off x="1503" y="2858"/>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7" name="Line 101"/>
            <p:cNvSpPr>
              <a:spLocks noChangeShapeType="1"/>
            </p:cNvSpPr>
            <p:nvPr/>
          </p:nvSpPr>
          <p:spPr bwMode="auto">
            <a:xfrm flipV="1">
              <a:off x="1534" y="2858"/>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8" name="Rectangle 102"/>
            <p:cNvSpPr>
              <a:spLocks noChangeArrowheads="1"/>
            </p:cNvSpPr>
            <p:nvPr/>
          </p:nvSpPr>
          <p:spPr bwMode="auto">
            <a:xfrm>
              <a:off x="1606" y="2848"/>
              <a:ext cx="62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Frame Size</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69" name="Line 103"/>
            <p:cNvSpPr>
              <a:spLocks noChangeShapeType="1"/>
            </p:cNvSpPr>
            <p:nvPr/>
          </p:nvSpPr>
          <p:spPr bwMode="auto">
            <a:xfrm flipV="1">
              <a:off x="2542" y="2858"/>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0" name="Rectangle 104"/>
            <p:cNvSpPr>
              <a:spLocks noChangeArrowheads="1"/>
            </p:cNvSpPr>
            <p:nvPr/>
          </p:nvSpPr>
          <p:spPr bwMode="auto">
            <a:xfrm>
              <a:off x="2613" y="2848"/>
              <a:ext cx="29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1byte</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71" name="Line 105"/>
            <p:cNvSpPr>
              <a:spLocks noChangeShapeType="1"/>
            </p:cNvSpPr>
            <p:nvPr/>
          </p:nvSpPr>
          <p:spPr bwMode="auto">
            <a:xfrm flipV="1">
              <a:off x="5225" y="2858"/>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2" name="Line 106"/>
            <p:cNvSpPr>
              <a:spLocks noChangeShapeType="1"/>
            </p:cNvSpPr>
            <p:nvPr/>
          </p:nvSpPr>
          <p:spPr bwMode="auto">
            <a:xfrm flipV="1">
              <a:off x="5255" y="2858"/>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3" name="Line 107"/>
            <p:cNvSpPr>
              <a:spLocks noChangeShapeType="1"/>
            </p:cNvSpPr>
            <p:nvPr/>
          </p:nvSpPr>
          <p:spPr bwMode="auto">
            <a:xfrm>
              <a:off x="1503" y="2992"/>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4" name="Line 108"/>
            <p:cNvSpPr>
              <a:spLocks noChangeShapeType="1"/>
            </p:cNvSpPr>
            <p:nvPr/>
          </p:nvSpPr>
          <p:spPr bwMode="auto">
            <a:xfrm flipV="1">
              <a:off x="1503" y="3002"/>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5" name="Line 109"/>
            <p:cNvSpPr>
              <a:spLocks noChangeShapeType="1"/>
            </p:cNvSpPr>
            <p:nvPr/>
          </p:nvSpPr>
          <p:spPr bwMode="auto">
            <a:xfrm flipV="1">
              <a:off x="1534" y="3002"/>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6" name="Rectangle 110"/>
            <p:cNvSpPr>
              <a:spLocks noChangeArrowheads="1"/>
            </p:cNvSpPr>
            <p:nvPr/>
          </p:nvSpPr>
          <p:spPr bwMode="auto">
            <a:xfrm>
              <a:off x="1606" y="2992"/>
              <a:ext cx="86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Error Correction</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77" name="Line 111"/>
            <p:cNvSpPr>
              <a:spLocks noChangeShapeType="1"/>
            </p:cNvSpPr>
            <p:nvPr/>
          </p:nvSpPr>
          <p:spPr bwMode="auto">
            <a:xfrm flipV="1">
              <a:off x="2542" y="3002"/>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8" name="Rectangle 112"/>
            <p:cNvSpPr>
              <a:spLocks noChangeArrowheads="1"/>
            </p:cNvSpPr>
            <p:nvPr/>
          </p:nvSpPr>
          <p:spPr bwMode="auto">
            <a:xfrm>
              <a:off x="2613" y="2992"/>
              <a:ext cx="59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32 bit CRC</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79" name="Line 113"/>
            <p:cNvSpPr>
              <a:spLocks noChangeShapeType="1"/>
            </p:cNvSpPr>
            <p:nvPr/>
          </p:nvSpPr>
          <p:spPr bwMode="auto">
            <a:xfrm flipV="1">
              <a:off x="5225" y="3002"/>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0" name="Line 114"/>
            <p:cNvSpPr>
              <a:spLocks noChangeShapeType="1"/>
            </p:cNvSpPr>
            <p:nvPr/>
          </p:nvSpPr>
          <p:spPr bwMode="auto">
            <a:xfrm flipV="1">
              <a:off x="5255" y="3002"/>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1" name="Line 115"/>
            <p:cNvSpPr>
              <a:spLocks noChangeShapeType="1"/>
            </p:cNvSpPr>
            <p:nvPr/>
          </p:nvSpPr>
          <p:spPr bwMode="auto">
            <a:xfrm>
              <a:off x="1503" y="3136"/>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2" name="Line 116"/>
            <p:cNvSpPr>
              <a:spLocks noChangeShapeType="1"/>
            </p:cNvSpPr>
            <p:nvPr/>
          </p:nvSpPr>
          <p:spPr bwMode="auto">
            <a:xfrm flipV="1">
              <a:off x="1503" y="3146"/>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3" name="Line 117"/>
            <p:cNvSpPr>
              <a:spLocks noChangeShapeType="1"/>
            </p:cNvSpPr>
            <p:nvPr/>
          </p:nvSpPr>
          <p:spPr bwMode="auto">
            <a:xfrm flipV="1">
              <a:off x="1534" y="3146"/>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4" name="Rectangle 118"/>
            <p:cNvSpPr>
              <a:spLocks noChangeArrowheads="1"/>
            </p:cNvSpPr>
            <p:nvPr/>
          </p:nvSpPr>
          <p:spPr bwMode="auto">
            <a:xfrm>
              <a:off x="1606" y="3135"/>
              <a:ext cx="69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Transactions</a:t>
              </a:r>
              <a:endParaRPr kumimoji="0" lang="en-US" sz="1800" b="0" i="0" u="none" strike="noStrike" cap="none" normalizeH="0" baseline="0" dirty="0" smtClean="0">
                <a:ln>
                  <a:noFill/>
                </a:ln>
                <a:solidFill>
                  <a:schemeClr val="tx1"/>
                </a:solidFill>
                <a:effectLst/>
                <a:latin typeface="Arial" pitchFamily="34" charset="0"/>
              </a:endParaRPr>
            </a:p>
          </p:txBody>
        </p:sp>
        <p:sp>
          <p:nvSpPr>
            <p:cNvPr id="29785" name="Line 119"/>
            <p:cNvSpPr>
              <a:spLocks noChangeShapeType="1"/>
            </p:cNvSpPr>
            <p:nvPr/>
          </p:nvSpPr>
          <p:spPr bwMode="auto">
            <a:xfrm flipV="1">
              <a:off x="2542" y="3146"/>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6" name="Rectangle 120"/>
            <p:cNvSpPr>
              <a:spLocks noChangeArrowheads="1"/>
            </p:cNvSpPr>
            <p:nvPr/>
          </p:nvSpPr>
          <p:spPr bwMode="auto">
            <a:xfrm>
              <a:off x="2613" y="3135"/>
              <a:ext cx="109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Split transaction bus</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87" name="Line 121"/>
            <p:cNvSpPr>
              <a:spLocks noChangeShapeType="1"/>
            </p:cNvSpPr>
            <p:nvPr/>
          </p:nvSpPr>
          <p:spPr bwMode="auto">
            <a:xfrm flipV="1">
              <a:off x="5225" y="3146"/>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8" name="Line 122"/>
            <p:cNvSpPr>
              <a:spLocks noChangeShapeType="1"/>
            </p:cNvSpPr>
            <p:nvPr/>
          </p:nvSpPr>
          <p:spPr bwMode="auto">
            <a:xfrm flipV="1">
              <a:off x="5255" y="3146"/>
              <a:ext cx="0" cy="13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9" name="Line 123"/>
            <p:cNvSpPr>
              <a:spLocks noChangeShapeType="1"/>
            </p:cNvSpPr>
            <p:nvPr/>
          </p:nvSpPr>
          <p:spPr bwMode="auto">
            <a:xfrm>
              <a:off x="1503" y="3280"/>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0" name="Line 124"/>
            <p:cNvSpPr>
              <a:spLocks noChangeShapeType="1"/>
            </p:cNvSpPr>
            <p:nvPr/>
          </p:nvSpPr>
          <p:spPr bwMode="auto">
            <a:xfrm flipV="1">
              <a:off x="1503" y="3290"/>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1" name="Line 125"/>
            <p:cNvSpPr>
              <a:spLocks noChangeShapeType="1"/>
            </p:cNvSpPr>
            <p:nvPr/>
          </p:nvSpPr>
          <p:spPr bwMode="auto">
            <a:xfrm flipV="1">
              <a:off x="1534" y="3290"/>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2" name="Rectangle 126"/>
            <p:cNvSpPr>
              <a:spLocks noChangeArrowheads="1"/>
            </p:cNvSpPr>
            <p:nvPr/>
          </p:nvSpPr>
          <p:spPr bwMode="auto">
            <a:xfrm>
              <a:off x="1606" y="3279"/>
              <a:ext cx="56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Bandwidth</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93" name="Line 127"/>
            <p:cNvSpPr>
              <a:spLocks noChangeShapeType="1"/>
            </p:cNvSpPr>
            <p:nvPr/>
          </p:nvSpPr>
          <p:spPr bwMode="auto">
            <a:xfrm flipV="1">
              <a:off x="2542" y="3290"/>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4" name="Rectangle 128"/>
            <p:cNvSpPr>
              <a:spLocks noChangeArrowheads="1"/>
            </p:cNvSpPr>
            <p:nvPr/>
          </p:nvSpPr>
          <p:spPr bwMode="auto">
            <a:xfrm>
              <a:off x="2613" y="3279"/>
              <a:ext cx="98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250 MB/s per lane</a:t>
              </a:r>
              <a:endParaRPr kumimoji="0" lang="en-US" sz="2400" b="0" i="0" u="none" strike="noStrike" cap="none" normalizeH="0" baseline="0" dirty="0" smtClean="0">
                <a:ln>
                  <a:noFill/>
                </a:ln>
                <a:solidFill>
                  <a:schemeClr val="tx1"/>
                </a:solidFill>
                <a:effectLst/>
                <a:latin typeface="Arial" pitchFamily="34" charset="0"/>
              </a:endParaRPr>
            </a:p>
          </p:txBody>
        </p:sp>
        <p:sp>
          <p:nvSpPr>
            <p:cNvPr id="29795" name="Line 129"/>
            <p:cNvSpPr>
              <a:spLocks noChangeShapeType="1"/>
            </p:cNvSpPr>
            <p:nvPr/>
          </p:nvSpPr>
          <p:spPr bwMode="auto">
            <a:xfrm flipV="1">
              <a:off x="5225" y="3290"/>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6" name="Line 130"/>
            <p:cNvSpPr>
              <a:spLocks noChangeShapeType="1"/>
            </p:cNvSpPr>
            <p:nvPr/>
          </p:nvSpPr>
          <p:spPr bwMode="auto">
            <a:xfrm flipV="1">
              <a:off x="5255" y="3290"/>
              <a:ext cx="0" cy="13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7" name="Line 131"/>
            <p:cNvSpPr>
              <a:spLocks noChangeShapeType="1"/>
            </p:cNvSpPr>
            <p:nvPr/>
          </p:nvSpPr>
          <p:spPr bwMode="auto">
            <a:xfrm>
              <a:off x="1503" y="3423"/>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8" name="Line 132"/>
            <p:cNvSpPr>
              <a:spLocks noChangeShapeType="1"/>
            </p:cNvSpPr>
            <p:nvPr/>
          </p:nvSpPr>
          <p:spPr bwMode="auto">
            <a:xfrm>
              <a:off x="1503" y="3454"/>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9" name="Line 133"/>
            <p:cNvSpPr>
              <a:spLocks noChangeShapeType="1"/>
            </p:cNvSpPr>
            <p:nvPr/>
          </p:nvSpPr>
          <p:spPr bwMode="auto">
            <a:xfrm flipV="1">
              <a:off x="1503" y="3454"/>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0" name="Line 134"/>
            <p:cNvSpPr>
              <a:spLocks noChangeShapeType="1"/>
            </p:cNvSpPr>
            <p:nvPr/>
          </p:nvSpPr>
          <p:spPr bwMode="auto">
            <a:xfrm flipV="1">
              <a:off x="1534" y="3454"/>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1" name="Rectangle 135"/>
            <p:cNvSpPr>
              <a:spLocks noChangeArrowheads="1"/>
            </p:cNvSpPr>
            <p:nvPr/>
          </p:nvSpPr>
          <p:spPr bwMode="auto">
            <a:xfrm>
              <a:off x="3004" y="3454"/>
              <a:ext cx="78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00000"/>
                  </a:solidFill>
                  <a:effectLst/>
                  <a:latin typeface="Arial" pitchFamily="34" charset="0"/>
                </a:rPr>
                <a:t>Network Layer</a:t>
              </a:r>
              <a:endParaRPr kumimoji="0" lang="en-US" sz="2400" b="0" i="0" u="none" strike="noStrike" cap="none" normalizeH="0" baseline="0" dirty="0" smtClean="0">
                <a:ln>
                  <a:noFill/>
                </a:ln>
                <a:solidFill>
                  <a:srgbClr val="C00000"/>
                </a:solidFill>
                <a:effectLst/>
                <a:latin typeface="Arial" pitchFamily="34" charset="0"/>
              </a:endParaRPr>
            </a:p>
          </p:txBody>
        </p:sp>
        <p:sp>
          <p:nvSpPr>
            <p:cNvPr id="29802" name="Line 136"/>
            <p:cNvSpPr>
              <a:spLocks noChangeShapeType="1"/>
            </p:cNvSpPr>
            <p:nvPr/>
          </p:nvSpPr>
          <p:spPr bwMode="auto">
            <a:xfrm flipV="1">
              <a:off x="5225" y="3454"/>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3" name="Line 137"/>
            <p:cNvSpPr>
              <a:spLocks noChangeShapeType="1"/>
            </p:cNvSpPr>
            <p:nvPr/>
          </p:nvSpPr>
          <p:spPr bwMode="auto">
            <a:xfrm flipV="1">
              <a:off x="5255" y="3454"/>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4" name="Line 138"/>
            <p:cNvSpPr>
              <a:spLocks noChangeShapeType="1"/>
            </p:cNvSpPr>
            <p:nvPr/>
          </p:nvSpPr>
          <p:spPr bwMode="auto">
            <a:xfrm>
              <a:off x="1503" y="3598"/>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5" name="Line 139"/>
            <p:cNvSpPr>
              <a:spLocks noChangeShapeType="1"/>
            </p:cNvSpPr>
            <p:nvPr/>
          </p:nvSpPr>
          <p:spPr bwMode="auto">
            <a:xfrm flipV="1">
              <a:off x="1503" y="359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6" name="Line 140"/>
            <p:cNvSpPr>
              <a:spLocks noChangeShapeType="1"/>
            </p:cNvSpPr>
            <p:nvPr/>
          </p:nvSpPr>
          <p:spPr bwMode="auto">
            <a:xfrm flipV="1">
              <a:off x="1534" y="359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7" name="Rectangle 141"/>
            <p:cNvSpPr>
              <a:spLocks noChangeArrowheads="1"/>
            </p:cNvSpPr>
            <p:nvPr/>
          </p:nvSpPr>
          <p:spPr bwMode="auto">
            <a:xfrm>
              <a:off x="1606" y="3598"/>
              <a:ext cx="80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Routing Nodes</a:t>
              </a:r>
              <a:endParaRPr kumimoji="0" lang="en-US" sz="2400" b="0" i="0" u="none" strike="noStrike" cap="none" normalizeH="0" baseline="0" dirty="0" smtClean="0">
                <a:ln>
                  <a:noFill/>
                </a:ln>
                <a:solidFill>
                  <a:schemeClr val="tx1"/>
                </a:solidFill>
                <a:effectLst/>
                <a:latin typeface="Arial" pitchFamily="34" charset="0"/>
              </a:endParaRPr>
            </a:p>
          </p:txBody>
        </p:sp>
        <p:sp>
          <p:nvSpPr>
            <p:cNvPr id="29808" name="Line 142"/>
            <p:cNvSpPr>
              <a:spLocks noChangeShapeType="1"/>
            </p:cNvSpPr>
            <p:nvPr/>
          </p:nvSpPr>
          <p:spPr bwMode="auto">
            <a:xfrm flipV="1">
              <a:off x="2542" y="359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9" name="Rectangle 143"/>
            <p:cNvSpPr>
              <a:spLocks noChangeArrowheads="1"/>
            </p:cNvSpPr>
            <p:nvPr/>
          </p:nvSpPr>
          <p:spPr bwMode="auto">
            <a:xfrm>
              <a:off x="2613" y="3598"/>
              <a:ext cx="48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A1B1C"/>
                  </a:solidFill>
                  <a:effectLst/>
                  <a:latin typeface="Arial" pitchFamily="34" charset="0"/>
                </a:rPr>
                <a:t>Switches</a:t>
              </a:r>
              <a:endParaRPr kumimoji="0" lang="en-US" sz="2400" b="0" i="0" u="none" strike="noStrike" cap="none" normalizeH="0" baseline="0" dirty="0" smtClean="0">
                <a:ln>
                  <a:noFill/>
                </a:ln>
                <a:solidFill>
                  <a:schemeClr val="tx1"/>
                </a:solidFill>
                <a:effectLst/>
                <a:latin typeface="Arial" pitchFamily="34" charset="0"/>
              </a:endParaRPr>
            </a:p>
          </p:txBody>
        </p:sp>
        <p:sp>
          <p:nvSpPr>
            <p:cNvPr id="29810" name="Line 144"/>
            <p:cNvSpPr>
              <a:spLocks noChangeShapeType="1"/>
            </p:cNvSpPr>
            <p:nvPr/>
          </p:nvSpPr>
          <p:spPr bwMode="auto">
            <a:xfrm flipV="1">
              <a:off x="5225" y="359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1" name="Line 145"/>
            <p:cNvSpPr>
              <a:spLocks noChangeShapeType="1"/>
            </p:cNvSpPr>
            <p:nvPr/>
          </p:nvSpPr>
          <p:spPr bwMode="auto">
            <a:xfrm flipV="1">
              <a:off x="5255" y="3598"/>
              <a:ext cx="0" cy="14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2" name="Line 146"/>
            <p:cNvSpPr>
              <a:spLocks noChangeShapeType="1"/>
            </p:cNvSpPr>
            <p:nvPr/>
          </p:nvSpPr>
          <p:spPr bwMode="auto">
            <a:xfrm>
              <a:off x="1503" y="3742"/>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3" name="Line 147"/>
            <p:cNvSpPr>
              <a:spLocks noChangeShapeType="1"/>
            </p:cNvSpPr>
            <p:nvPr/>
          </p:nvSpPr>
          <p:spPr bwMode="auto">
            <a:xfrm>
              <a:off x="1503" y="3773"/>
              <a:ext cx="3752"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Rectangle 42"/>
            <p:cNvSpPr>
              <a:spLocks noChangeArrowheads="1"/>
            </p:cNvSpPr>
            <p:nvPr/>
          </p:nvSpPr>
          <p:spPr bwMode="auto">
            <a:xfrm>
              <a:off x="4094" y="1670"/>
              <a:ext cx="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rgbClr val="00B050"/>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USB</a:t>
            </a:r>
          </a:p>
        </p:txBody>
      </p:sp>
      <p:sp>
        <p:nvSpPr>
          <p:cNvPr id="3" name="Text Placeholder 2"/>
          <p:cNvSpPr txBox="1">
            <a:spLocks noGrp="1"/>
          </p:cNvSpPr>
          <p:nvPr>
            <p:ph type="body" idx="4294967295"/>
          </p:nvPr>
        </p:nvSpPr>
        <p:spPr>
          <a:xfrm>
            <a:off x="914400" y="1371600"/>
            <a:ext cx="7924800" cy="5486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2300DC"/>
                </a:solidFill>
                <a:latin typeface="Calibri" panose="020F0502020204030204" pitchFamily="34" charset="0"/>
              </a:rPr>
              <a:t>USB</a:t>
            </a:r>
            <a:r>
              <a:rPr lang="en-US" sz="2800" dirty="0">
                <a:latin typeface="Calibri" panose="020F0502020204030204" pitchFamily="34" charset="0"/>
              </a:rPr>
              <a:t> (Universal Serial Bus)</a:t>
            </a:r>
          </a:p>
          <a:p>
            <a:pPr lvl="1">
              <a:buSzPct val="100000"/>
              <a:buFont typeface="Symbol" panose="05050102010706020507" pitchFamily="18" charset="2"/>
              <a:buChar char="*"/>
            </a:pPr>
            <a:r>
              <a:rPr lang="en-US" sz="2000" dirty="0">
                <a:latin typeface="Calibri" panose="020F0502020204030204" pitchFamily="34" charset="0"/>
              </a:rPr>
              <a:t>De facto </a:t>
            </a:r>
            <a:r>
              <a:rPr lang="en-US" sz="2000" dirty="0">
                <a:solidFill>
                  <a:srgbClr val="33CC66"/>
                </a:solidFill>
                <a:latin typeface="Calibri" panose="020F0502020204030204" pitchFamily="34" charset="0"/>
              </a:rPr>
              <a:t>standard</a:t>
            </a:r>
            <a:r>
              <a:rPr lang="en-US" sz="2000" dirty="0">
                <a:latin typeface="Calibri" panose="020F0502020204030204" pitchFamily="34" charset="0"/>
              </a:rPr>
              <a:t> for connecting all types of </a:t>
            </a:r>
            <a:r>
              <a:rPr lang="en-US" sz="2000" b="1" dirty="0">
                <a:solidFill>
                  <a:srgbClr val="004A4A"/>
                </a:solidFill>
                <a:latin typeface="Calibri" panose="020F0502020204030204" pitchFamily="34" charset="0"/>
              </a:rPr>
              <a:t>peripherals</a:t>
            </a:r>
            <a:r>
              <a:rPr lang="en-US" sz="2000" dirty="0">
                <a:latin typeface="Calibri" panose="020F0502020204030204" pitchFamily="34" charset="0"/>
              </a:rPr>
              <a:t> to a computer (as of today)</a:t>
            </a:r>
          </a:p>
          <a:p>
            <a:pPr lvl="1">
              <a:buSzPct val="100000"/>
              <a:buFont typeface="Symbol" panose="05050102010706020507" pitchFamily="18" charset="2"/>
              <a:buChar char="*"/>
            </a:pPr>
            <a:r>
              <a:rPr lang="en-US" sz="2000" dirty="0">
                <a:latin typeface="Calibri" panose="020F0502020204030204" pitchFamily="34" charset="0"/>
              </a:rPr>
              <a:t>Scanners, printers, cell phones, pen drives, …</a:t>
            </a:r>
          </a:p>
          <a:p>
            <a:pPr lvl="0">
              <a:buSzPct val="100000"/>
              <a:buFont typeface="Symbol" panose="05050102010706020507" pitchFamily="18" charset="2"/>
              <a:buChar char="*"/>
            </a:pPr>
            <a:r>
              <a:rPr lang="en-US" sz="2800" dirty="0">
                <a:latin typeface="Calibri" panose="020F0502020204030204" pitchFamily="34" charset="0"/>
              </a:rPr>
              <a:t>This is also a serial bus to allow high speed </a:t>
            </a:r>
            <a:r>
              <a:rPr lang="en-US" sz="2800" dirty="0" err="1">
                <a:latin typeface="Calibri" panose="020F0502020204030204" pitchFamily="34" charset="0"/>
              </a:rPr>
              <a:t>signalling</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Each</a:t>
            </a:r>
            <a:r>
              <a:rPr lang="en-US" sz="2800" dirty="0">
                <a:solidFill>
                  <a:srgbClr val="2323DC"/>
                </a:solidFill>
                <a:latin typeface="Calibri" panose="020F0502020204030204" pitchFamily="34" charset="0"/>
              </a:rPr>
              <a:t> USB port</a:t>
            </a:r>
            <a:r>
              <a:rPr lang="en-US" sz="2800" dirty="0">
                <a:latin typeface="Calibri" panose="020F0502020204030204" pitchFamily="34" charset="0"/>
              </a:rPr>
              <a:t> (host) can be connected to a set of </a:t>
            </a:r>
            <a:r>
              <a:rPr lang="en-US" sz="2800" dirty="0">
                <a:solidFill>
                  <a:srgbClr val="2323DC"/>
                </a:solidFill>
                <a:latin typeface="Calibri" panose="020F0502020204030204" pitchFamily="34" charset="0"/>
              </a:rPr>
              <a:t>devices</a:t>
            </a:r>
            <a:r>
              <a:rPr lang="en-US" sz="2800" dirty="0">
                <a:latin typeface="Calibri" panose="020F0502020204030204" pitchFamily="34" charset="0"/>
              </a:rPr>
              <a:t> arranged as a tree.</a:t>
            </a:r>
          </a:p>
          <a:p>
            <a:pPr lvl="1">
              <a:buSzPct val="100000"/>
              <a:buFont typeface="Symbol" panose="05050102010706020507" pitchFamily="18" charset="2"/>
              <a:buChar char="*"/>
            </a:pPr>
            <a:r>
              <a:rPr lang="en-US" sz="2800" dirty="0">
                <a:latin typeface="Calibri" panose="020F0502020204030204" pitchFamily="34" charset="0"/>
              </a:rPr>
              <a:t>Each</a:t>
            </a:r>
            <a:r>
              <a:rPr lang="en-US" sz="2800" dirty="0">
                <a:solidFill>
                  <a:srgbClr val="0047FF"/>
                </a:solidFill>
                <a:latin typeface="Calibri" panose="020F0502020204030204" pitchFamily="34" charset="0"/>
              </a:rPr>
              <a:t> internal node</a:t>
            </a:r>
            <a:r>
              <a:rPr lang="en-US" sz="2800" dirty="0">
                <a:latin typeface="Calibri" panose="020F0502020204030204" pitchFamily="34" charset="0"/>
              </a:rPr>
              <a:t> is known as a </a:t>
            </a:r>
            <a:r>
              <a:rPr lang="en-US" sz="2800" dirty="0">
                <a:solidFill>
                  <a:srgbClr val="FF3333"/>
                </a:solidFill>
                <a:latin typeface="Calibri" panose="020F0502020204030204" pitchFamily="34" charset="0"/>
              </a:rPr>
              <a:t>hub</a:t>
            </a:r>
          </a:p>
          <a:p>
            <a:pPr lvl="1">
              <a:buSzPct val="100000"/>
              <a:buFont typeface="Symbol" panose="05050102010706020507" pitchFamily="18" charset="2"/>
              <a:buChar char="*"/>
            </a:pPr>
            <a:r>
              <a:rPr lang="en-US" sz="2800" dirty="0">
                <a:latin typeface="Calibri" panose="020F0502020204030204" pitchFamily="34" charset="0"/>
              </a:rPr>
              <a:t>W</a:t>
            </a:r>
            <a:r>
              <a:rPr lang="en-US" sz="2800" dirty="0" smtClean="0">
                <a:latin typeface="Calibri" panose="020F0502020204030204" pitchFamily="34" charset="0"/>
              </a:rPr>
              <a:t>e </a:t>
            </a:r>
            <a:r>
              <a:rPr lang="en-US" sz="2800" dirty="0">
                <a:latin typeface="Calibri" panose="020F0502020204030204" pitchFamily="34" charset="0"/>
              </a:rPr>
              <a:t>can </a:t>
            </a:r>
            <a:r>
              <a:rPr lang="en-US" sz="2800" dirty="0">
                <a:solidFill>
                  <a:srgbClr val="0047FF"/>
                </a:solidFill>
                <a:latin typeface="Calibri" panose="020F0502020204030204" pitchFamily="34" charset="0"/>
              </a:rPr>
              <a:t>connect</a:t>
            </a:r>
            <a:r>
              <a:rPr lang="en-US" sz="2800" dirty="0">
                <a:latin typeface="Calibri" panose="020F0502020204030204" pitchFamily="34" charset="0"/>
              </a:rPr>
              <a:t> a total of 127 </a:t>
            </a:r>
            <a:r>
              <a:rPr lang="en-US" sz="2800" dirty="0">
                <a:solidFill>
                  <a:srgbClr val="00AE00"/>
                </a:solidFill>
                <a:latin typeface="Calibri" panose="020F0502020204030204" pitchFamily="34" charset="0"/>
              </a:rPr>
              <a:t>devices</a:t>
            </a:r>
            <a:r>
              <a:rPr lang="en-US" sz="2800" dirty="0">
                <a:latin typeface="Calibri" panose="020F0502020204030204" pitchFamily="34" charset="0"/>
              </a:rPr>
              <a:t> (including hubs). </a:t>
            </a:r>
            <a:r>
              <a:rPr lang="en-US" sz="2800" dirty="0">
                <a:solidFill>
                  <a:srgbClr val="00AE00"/>
                </a:solidFill>
                <a:latin typeface="Calibri" panose="020F0502020204030204" pitchFamily="34" charset="0"/>
              </a:rPr>
              <a:t>max depth</a:t>
            </a:r>
            <a:r>
              <a:rPr lang="en-US" sz="2800" dirty="0">
                <a:latin typeface="Calibri" panose="020F0502020204030204" pitchFamily="34" charset="0"/>
              </a:rPr>
              <a:t> = 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USB Physical Layer</a:t>
            </a:r>
          </a:p>
        </p:txBody>
      </p:sp>
      <p:sp>
        <p:nvSpPr>
          <p:cNvPr id="3" name="Text Placeholder 2"/>
          <p:cNvSpPr txBox="1">
            <a:spLocks noGrp="1"/>
          </p:cNvSpPr>
          <p:nvPr>
            <p:ph type="body" idx="4294967295"/>
          </p:nvPr>
        </p:nvSpPr>
        <p:spPr>
          <a:xfrm>
            <a:off x="1117600" y="1874837"/>
            <a:ext cx="7416800" cy="4144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2300DC"/>
                </a:solidFill>
                <a:latin typeface="Calibri" panose="020F0502020204030204" pitchFamily="34" charset="0"/>
              </a:rPr>
              <a:t>USB connector</a:t>
            </a:r>
            <a:r>
              <a:rPr lang="en-US" dirty="0">
                <a:latin typeface="Calibri" panose="020F0502020204030204" pitchFamily="34" charset="0"/>
              </a:rPr>
              <a:t> has 4 </a:t>
            </a:r>
            <a:r>
              <a:rPr lang="en-US" dirty="0">
                <a:solidFill>
                  <a:srgbClr val="00AE00"/>
                </a:solidFill>
                <a:latin typeface="Calibri" panose="020F0502020204030204" pitchFamily="34" charset="0"/>
              </a:rPr>
              <a:t>pins</a:t>
            </a:r>
          </a:p>
          <a:p>
            <a:pPr lvl="1">
              <a:buSzPct val="100000"/>
              <a:buFont typeface="Symbol" panose="05050102010706020507" pitchFamily="18" charset="2"/>
              <a:buChar char="*"/>
            </a:pPr>
            <a:r>
              <a:rPr lang="en-US" dirty="0" err="1">
                <a:latin typeface="Calibri" panose="020F0502020204030204" pitchFamily="34" charset="0"/>
              </a:rPr>
              <a:t>V</a:t>
            </a:r>
            <a:r>
              <a:rPr lang="en-US" baseline="-33000" dirty="0" err="1">
                <a:latin typeface="Calibri" panose="020F0502020204030204" pitchFamily="34" charset="0"/>
              </a:rPr>
              <a:t>cc</a:t>
            </a:r>
            <a:r>
              <a:rPr lang="en-US" dirty="0">
                <a:latin typeface="Calibri" panose="020F0502020204030204" pitchFamily="34" charset="0"/>
              </a:rPr>
              <a:t> → 5V DC</a:t>
            </a:r>
          </a:p>
          <a:p>
            <a:pPr lvl="1">
              <a:buSzPct val="100000"/>
              <a:buFont typeface="Symbol" panose="05050102010706020507" pitchFamily="18" charset="2"/>
              <a:buChar char="*"/>
            </a:pPr>
            <a:r>
              <a:rPr lang="en-US" dirty="0">
                <a:latin typeface="Calibri" panose="020F0502020204030204" pitchFamily="34" charset="0"/>
              </a:rPr>
              <a:t>D</a:t>
            </a:r>
            <a:r>
              <a:rPr lang="en-US" baseline="33000" dirty="0">
                <a:latin typeface="Calibri" panose="020F0502020204030204" pitchFamily="34" charset="0"/>
              </a:rPr>
              <a:t>+</a:t>
            </a:r>
            <a:r>
              <a:rPr lang="en-US" dirty="0">
                <a:latin typeface="Calibri" panose="020F0502020204030204" pitchFamily="34" charset="0"/>
              </a:rPr>
              <a:t> and D</a:t>
            </a:r>
            <a:r>
              <a:rPr lang="en-US" baseline="33000" dirty="0">
                <a:latin typeface="Calibri" panose="020F0502020204030204" pitchFamily="34" charset="0"/>
              </a:rPr>
              <a:t>- </a:t>
            </a:r>
            <a:r>
              <a:rPr lang="en-US" dirty="0">
                <a:latin typeface="Calibri" panose="020F0502020204030204" pitchFamily="34" charset="0"/>
              </a:rPr>
              <a:t>: differential pair (3.3V)</a:t>
            </a:r>
          </a:p>
          <a:p>
            <a:pPr lvl="1">
              <a:buSzPct val="100000"/>
              <a:buFont typeface="Symbol" panose="05050102010706020507" pitchFamily="18" charset="2"/>
              <a:buChar char="*"/>
            </a:pPr>
            <a:r>
              <a:rPr lang="en-US" b="1" dirty="0" err="1">
                <a:solidFill>
                  <a:srgbClr val="2323DC"/>
                </a:solidFill>
                <a:latin typeface="Calibri" panose="020F0502020204030204" pitchFamily="34" charset="0"/>
              </a:rPr>
              <a:t>Gnd</a:t>
            </a:r>
            <a:r>
              <a:rPr lang="en-US" b="1" dirty="0">
                <a:solidFill>
                  <a:srgbClr val="2323DC"/>
                </a:solidFill>
                <a:latin typeface="Calibri" panose="020F0502020204030204" pitchFamily="34" charset="0"/>
              </a:rPr>
              <a:t> pin</a:t>
            </a:r>
          </a:p>
          <a:p>
            <a:pPr lvl="1">
              <a:buSzPct val="100000"/>
              <a:buFont typeface="Symbol" panose="05050102010706020507" pitchFamily="18" charset="2"/>
              <a:buChar char="*"/>
            </a:pPr>
            <a:r>
              <a:rPr lang="en-US" dirty="0">
                <a:latin typeface="Calibri" panose="020F0502020204030204" pitchFamily="34" charset="0"/>
              </a:rPr>
              <a:t>Micro and Mini USB ports have an additional pin → ID (helps differentiate between device and host)</a:t>
            </a:r>
          </a:p>
          <a:p>
            <a:pPr lvl="0">
              <a:buSzPct val="100000"/>
              <a:buFont typeface="Symbol" panose="05050102010706020507" pitchFamily="18" charset="2"/>
              <a:buChar char="*"/>
            </a:pPr>
            <a:r>
              <a:rPr lang="en-US" dirty="0">
                <a:latin typeface="Calibri" panose="020F0502020204030204" pitchFamily="34" charset="0"/>
              </a:rPr>
              <a:t>Uses</a:t>
            </a:r>
            <a:r>
              <a:rPr lang="en-US" dirty="0">
                <a:solidFill>
                  <a:srgbClr val="DC2300"/>
                </a:solidFill>
                <a:latin typeface="Calibri" panose="020F0502020204030204" pitchFamily="34" charset="0"/>
              </a:rPr>
              <a:t> NRZI </a:t>
            </a:r>
            <a:r>
              <a:rPr lang="en-US" dirty="0" err="1">
                <a:solidFill>
                  <a:srgbClr val="2300DC"/>
                </a:solidFill>
                <a:latin typeface="Calibri" panose="020F0502020204030204" pitchFamily="34" charset="0"/>
              </a:rPr>
              <a:t>signalling</a:t>
            </a:r>
            <a:r>
              <a:rPr lang="en-US" dirty="0">
                <a:latin typeface="Calibri" panose="020F0502020204030204" pitchFamily="34" charset="0"/>
              </a:rPr>
              <a:t> with dummy </a:t>
            </a:r>
            <a:r>
              <a:rPr lang="en-US" dirty="0">
                <a:solidFill>
                  <a:srgbClr val="00AE00"/>
                </a:solidFill>
                <a:latin typeface="Calibri" panose="020F0502020204030204" pitchFamily="34" charset="0"/>
              </a:rPr>
              <a:t>bits</a:t>
            </a:r>
            <a:r>
              <a:rPr lang="en-US" dirty="0">
                <a:latin typeface="Calibri" panose="020F0502020204030204" pitchFamily="34" charset="0"/>
              </a:rPr>
              <a:t> (for </a:t>
            </a:r>
            <a:r>
              <a:rPr lang="en-US" dirty="0">
                <a:effectLst>
                  <a:outerShdw dist="17961" dir="2700000">
                    <a:scrgbClr r="0" g="0" b="0"/>
                  </a:outerShdw>
                </a:effectLst>
                <a:latin typeface="Calibri" panose="020F0502020204030204" pitchFamily="34" charset="0"/>
              </a:rPr>
              <a:t>clock recovery</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USB Data Link Layer</a:t>
            </a:r>
          </a:p>
        </p:txBody>
      </p:sp>
      <p:sp>
        <p:nvSpPr>
          <p:cNvPr id="3" name="Text Placeholder 2"/>
          <p:cNvSpPr txBox="1">
            <a:spLocks noGrp="1"/>
          </p:cNvSpPr>
          <p:nvPr>
            <p:ph type="body" idx="4294967295"/>
          </p:nvPr>
        </p:nvSpPr>
        <p:spPr>
          <a:xfrm>
            <a:off x="914400" y="1524000"/>
            <a:ext cx="7416800" cy="4191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Four kinds of packets</a:t>
            </a:r>
          </a:p>
          <a:p>
            <a:pPr lvl="1">
              <a:buSzPct val="100000"/>
              <a:buFont typeface="Symbol" panose="05050102010706020507" pitchFamily="18" charset="2"/>
              <a:buChar char="*"/>
            </a:pPr>
            <a:r>
              <a:rPr lang="en-US" dirty="0">
                <a:solidFill>
                  <a:srgbClr val="00AE00"/>
                </a:solidFill>
                <a:latin typeface="Calibri" panose="020F0502020204030204" pitchFamily="34" charset="0"/>
              </a:rPr>
              <a:t>Control</a:t>
            </a:r>
            <a:r>
              <a:rPr lang="en-US" dirty="0">
                <a:latin typeface="Calibri" panose="020F0502020204030204" pitchFamily="34" charset="0"/>
              </a:rPr>
              <a:t> → control messages to configure devices</a:t>
            </a:r>
          </a:p>
          <a:p>
            <a:pPr lvl="1">
              <a:buSzPct val="100000"/>
              <a:buFont typeface="Symbol" panose="05050102010706020507" pitchFamily="18" charset="2"/>
              <a:buChar char="*"/>
            </a:pPr>
            <a:r>
              <a:rPr lang="en-US" dirty="0">
                <a:solidFill>
                  <a:srgbClr val="2323DC"/>
                </a:solidFill>
                <a:latin typeface="Calibri" panose="020F0502020204030204" pitchFamily="34" charset="0"/>
              </a:rPr>
              <a:t>Interrupt</a:t>
            </a:r>
            <a:r>
              <a:rPr lang="en-US" dirty="0">
                <a:latin typeface="Calibri" panose="020F0502020204030204" pitchFamily="34" charset="0"/>
              </a:rPr>
              <a:t> → interrupts</a:t>
            </a:r>
          </a:p>
          <a:p>
            <a:pPr lvl="1">
              <a:buSzPct val="100000"/>
              <a:buFont typeface="Symbol" panose="05050102010706020507" pitchFamily="18" charset="2"/>
              <a:buChar char="*"/>
            </a:pPr>
            <a:r>
              <a:rPr lang="en-US" dirty="0">
                <a:solidFill>
                  <a:srgbClr val="FF3333"/>
                </a:solidFill>
                <a:latin typeface="Calibri" panose="020F0502020204030204" pitchFamily="34" charset="0"/>
              </a:rPr>
              <a:t>Bulk</a:t>
            </a:r>
            <a:r>
              <a:rPr lang="en-US" dirty="0">
                <a:latin typeface="Calibri" panose="020F0502020204030204" pitchFamily="34" charset="0"/>
              </a:rPr>
              <a:t> → Large amount of data transfer (printing a page)</a:t>
            </a:r>
          </a:p>
          <a:p>
            <a:pPr lvl="1">
              <a:buSzPct val="100000"/>
              <a:buFont typeface="Symbol" panose="05050102010706020507" pitchFamily="18" charset="2"/>
              <a:buChar char="*"/>
            </a:pPr>
            <a:r>
              <a:rPr lang="en-US" dirty="0">
                <a:solidFill>
                  <a:srgbClr val="4C1900"/>
                </a:solidFill>
                <a:latin typeface="Calibri" panose="020F0502020204030204" pitchFamily="34" charset="0"/>
              </a:rPr>
              <a:t>Isochronous</a:t>
            </a:r>
            <a:r>
              <a:rPr lang="en-US" dirty="0">
                <a:latin typeface="Calibri" panose="020F0502020204030204" pitchFamily="34" charset="0"/>
              </a:rPr>
              <a:t> → Data transfer at a fixed rate (web camera)</a:t>
            </a:r>
          </a:p>
          <a:p>
            <a:pPr lvl="0">
              <a:buSzPct val="100000"/>
              <a:buFont typeface="Symbol" panose="05050102010706020507" pitchFamily="18" charset="2"/>
              <a:buChar char="*"/>
            </a:pPr>
            <a:r>
              <a:rPr lang="en-US" dirty="0">
                <a:latin typeface="Calibri" panose="020F0502020204030204" pitchFamily="34" charset="0"/>
              </a:rPr>
              <a:t>Implements a </a:t>
            </a:r>
            <a:r>
              <a:rPr lang="en-US" dirty="0">
                <a:solidFill>
                  <a:srgbClr val="2300DC"/>
                </a:solidFill>
                <a:latin typeface="Calibri" panose="020F0502020204030204" pitchFamily="34" charset="0"/>
              </a:rPr>
              <a:t>split transaction</a:t>
            </a:r>
            <a:r>
              <a:rPr lang="en-US" dirty="0">
                <a:latin typeface="Calibri" panose="020F0502020204030204" pitchFamily="34" charset="0"/>
              </a:rPr>
              <a:t> bus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Network Layer</a:t>
            </a:r>
          </a:p>
        </p:txBody>
      </p:sp>
      <p:sp>
        <p:nvSpPr>
          <p:cNvPr id="3" name="Text Placeholder 2"/>
          <p:cNvSpPr txBox="1">
            <a:spLocks noGrp="1"/>
          </p:cNvSpPr>
          <p:nvPr>
            <p:ph type="body" idx="4294967295"/>
          </p:nvPr>
        </p:nvSpPr>
        <p:spPr>
          <a:xfrm>
            <a:off x="889000" y="1676400"/>
            <a:ext cx="8026400" cy="4953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Each </a:t>
            </a:r>
            <a:r>
              <a:rPr lang="en-US" sz="2800" dirty="0">
                <a:solidFill>
                  <a:srgbClr val="2300DC"/>
                </a:solidFill>
                <a:latin typeface="Calibri" panose="020F0502020204030204" pitchFamily="34" charset="0"/>
              </a:rPr>
              <a:t>USB</a:t>
            </a:r>
            <a:r>
              <a:rPr lang="en-US" sz="2800" dirty="0">
                <a:latin typeface="Calibri" panose="020F0502020204030204" pitchFamily="34" charset="0"/>
              </a:rPr>
              <a:t> </a:t>
            </a:r>
            <a:r>
              <a:rPr lang="en-US" sz="2800" dirty="0">
                <a:solidFill>
                  <a:srgbClr val="2300DC"/>
                </a:solidFill>
                <a:latin typeface="Calibri" panose="020F0502020204030204" pitchFamily="34" charset="0"/>
              </a:rPr>
              <a:t>device</a:t>
            </a:r>
            <a:r>
              <a:rPr lang="en-US" sz="2800" dirty="0">
                <a:latin typeface="Calibri" panose="020F0502020204030204" pitchFamily="34" charset="0"/>
              </a:rPr>
              <a:t> is assigned a </a:t>
            </a:r>
            <a:r>
              <a:rPr lang="en-US" sz="2800" dirty="0">
                <a:solidFill>
                  <a:srgbClr val="3DEB3D"/>
                </a:solidFill>
                <a:latin typeface="Calibri" panose="020F0502020204030204" pitchFamily="34" charset="0"/>
              </a:rPr>
              <a:t>7 bit</a:t>
            </a:r>
            <a:r>
              <a:rPr lang="en-US" sz="2800" dirty="0">
                <a:latin typeface="Calibri" panose="020F0502020204030204" pitchFamily="34" charset="0"/>
              </a:rPr>
              <a:t> id by the </a:t>
            </a:r>
            <a:r>
              <a:rPr lang="en-US" sz="2800" dirty="0">
                <a:solidFill>
                  <a:srgbClr val="0099FF"/>
                </a:solidFill>
                <a:latin typeface="Calibri" panose="020F0502020204030204" pitchFamily="34" charset="0"/>
              </a:rPr>
              <a:t>host</a:t>
            </a:r>
          </a:p>
          <a:p>
            <a:pPr lvl="1">
              <a:buSzPct val="100000"/>
              <a:buFont typeface="Symbol" panose="05050102010706020507" pitchFamily="18" charset="2"/>
              <a:buChar char="*"/>
            </a:pPr>
            <a:r>
              <a:rPr lang="en-US" dirty="0">
                <a:latin typeface="Calibri" panose="020F0502020204030204" pitchFamily="34" charset="0"/>
              </a:rPr>
              <a:t>Every </a:t>
            </a:r>
            <a:r>
              <a:rPr lang="en-US" dirty="0">
                <a:solidFill>
                  <a:srgbClr val="0047FF"/>
                </a:solidFill>
                <a:latin typeface="Calibri" panose="020F0502020204030204" pitchFamily="34" charset="0"/>
              </a:rPr>
              <a:t>USB</a:t>
            </a:r>
            <a:r>
              <a:rPr lang="en-US" dirty="0">
                <a:latin typeface="Calibri" panose="020F0502020204030204" pitchFamily="34" charset="0"/>
              </a:rPr>
              <a:t> </a:t>
            </a:r>
            <a:r>
              <a:rPr lang="en-US" dirty="0">
                <a:solidFill>
                  <a:srgbClr val="0047FF"/>
                </a:solidFill>
                <a:latin typeface="Calibri" panose="020F0502020204030204" pitchFamily="34" charset="0"/>
              </a:rPr>
              <a:t>device</a:t>
            </a:r>
            <a:r>
              <a:rPr lang="en-US" dirty="0">
                <a:latin typeface="Calibri" panose="020F0502020204030204" pitchFamily="34" charset="0"/>
              </a:rPr>
              <a:t> defines a set of</a:t>
            </a:r>
            <a:r>
              <a:rPr lang="en-US" dirty="0">
                <a:solidFill>
                  <a:srgbClr val="00AE00"/>
                </a:solidFill>
                <a:latin typeface="Calibri" panose="020F0502020204030204" pitchFamily="34" charset="0"/>
              </a:rPr>
              <a:t> I/O ports</a:t>
            </a:r>
            <a:r>
              <a:rPr lang="en-US" dirty="0">
                <a:latin typeface="Calibri" panose="020F0502020204030204" pitchFamily="34" charset="0"/>
              </a:rPr>
              <a:t>, limited to</a:t>
            </a:r>
          </a:p>
          <a:p>
            <a:pPr lvl="2">
              <a:buSzPct val="100000"/>
              <a:buFont typeface="Symbol" panose="05050102010706020507" pitchFamily="18" charset="2"/>
              <a:buChar char="*"/>
            </a:pPr>
            <a:r>
              <a:rPr lang="en-US" sz="1800" dirty="0">
                <a:latin typeface="Calibri" panose="020F0502020204030204" pitchFamily="34" charset="0"/>
              </a:rPr>
              <a:t>16 </a:t>
            </a:r>
            <a:r>
              <a:rPr lang="en-US" sz="1800" b="1" dirty="0">
                <a:solidFill>
                  <a:srgbClr val="00AE00"/>
                </a:solidFill>
                <a:latin typeface="Calibri" panose="020F0502020204030204" pitchFamily="34" charset="0"/>
              </a:rPr>
              <a:t>IN</a:t>
            </a:r>
            <a:r>
              <a:rPr lang="en-US" sz="1800" i="1" dirty="0">
                <a:solidFill>
                  <a:srgbClr val="00AE00"/>
                </a:solidFill>
                <a:latin typeface="Calibri" panose="020F0502020204030204" pitchFamily="34" charset="0"/>
              </a:rPr>
              <a:t> </a:t>
            </a:r>
            <a:r>
              <a:rPr lang="en-US" sz="1800" dirty="0">
                <a:latin typeface="Calibri" panose="020F0502020204030204" pitchFamily="34" charset="0"/>
              </a:rPr>
              <a:t>ports</a:t>
            </a:r>
          </a:p>
          <a:p>
            <a:pPr lvl="2">
              <a:buSzPct val="100000"/>
              <a:buFont typeface="Symbol" panose="05050102010706020507" pitchFamily="18" charset="2"/>
              <a:buChar char="*"/>
            </a:pPr>
            <a:r>
              <a:rPr lang="en-US" sz="1800" dirty="0">
                <a:latin typeface="Calibri" panose="020F0502020204030204" pitchFamily="34" charset="0"/>
              </a:rPr>
              <a:t>16 </a:t>
            </a:r>
            <a:r>
              <a:rPr lang="en-US" sz="1800" b="1" dirty="0">
                <a:solidFill>
                  <a:srgbClr val="DC2300"/>
                </a:solidFill>
                <a:latin typeface="Calibri" panose="020F0502020204030204" pitchFamily="34" charset="0"/>
              </a:rPr>
              <a:t>OUT</a:t>
            </a:r>
            <a:r>
              <a:rPr lang="en-US" sz="1800" dirty="0">
                <a:latin typeface="Calibri" panose="020F0502020204030204" pitchFamily="34" charset="0"/>
              </a:rPr>
              <a:t> ports</a:t>
            </a:r>
          </a:p>
          <a:p>
            <a:pPr lvl="1">
              <a:buSzPct val="100000"/>
              <a:buFont typeface="Symbol" panose="05050102010706020507" pitchFamily="18" charset="2"/>
              <a:buChar char="*"/>
            </a:pPr>
            <a:r>
              <a:rPr lang="en-US" dirty="0">
                <a:latin typeface="Calibri" panose="020F0502020204030204" pitchFamily="34" charset="0"/>
              </a:rPr>
              <a:t>Thus each </a:t>
            </a:r>
            <a:r>
              <a:rPr lang="en-US" dirty="0">
                <a:solidFill>
                  <a:srgbClr val="2300DC"/>
                </a:solidFill>
                <a:latin typeface="Calibri" panose="020F0502020204030204" pitchFamily="34" charset="0"/>
              </a:rPr>
              <a:t>port</a:t>
            </a:r>
            <a:r>
              <a:rPr lang="en-US" dirty="0">
                <a:latin typeface="Calibri" panose="020F0502020204030204" pitchFamily="34" charset="0"/>
              </a:rPr>
              <a:t> has a unique 11 bit </a:t>
            </a:r>
            <a:r>
              <a:rPr lang="en-US" dirty="0">
                <a:solidFill>
                  <a:srgbClr val="00AE00"/>
                </a:solidFill>
                <a:latin typeface="Calibri" panose="020F0502020204030204" pitchFamily="34" charset="0"/>
              </a:rPr>
              <a:t>address</a:t>
            </a:r>
          </a:p>
          <a:p>
            <a:pPr lvl="1">
              <a:buSzPct val="100000"/>
              <a:buFont typeface="Symbol" panose="05050102010706020507" pitchFamily="18" charset="2"/>
              <a:buChar char="*"/>
            </a:pPr>
            <a:r>
              <a:rPr lang="en-US" dirty="0">
                <a:latin typeface="Calibri" panose="020F0502020204030204" pitchFamily="34" charset="0"/>
              </a:rPr>
              <a:t>Software </a:t>
            </a:r>
            <a:r>
              <a:rPr lang="en-US" dirty="0">
                <a:solidFill>
                  <a:srgbClr val="2300DC"/>
                </a:solidFill>
                <a:latin typeface="Calibri" panose="020F0502020204030204" pitchFamily="34" charset="0"/>
              </a:rPr>
              <a:t>drivers</a:t>
            </a:r>
            <a:r>
              <a:rPr lang="en-US" dirty="0">
                <a:latin typeface="Calibri" panose="020F0502020204030204" pitchFamily="34" charset="0"/>
              </a:rPr>
              <a:t> talk to the </a:t>
            </a:r>
            <a:r>
              <a:rPr lang="en-US" dirty="0">
                <a:solidFill>
                  <a:srgbClr val="00AE00"/>
                </a:solidFill>
                <a:latin typeface="Calibri" panose="020F0502020204030204" pitchFamily="34" charset="0"/>
              </a:rPr>
              <a:t>device</a:t>
            </a:r>
            <a:r>
              <a:rPr lang="en-US" dirty="0">
                <a:latin typeface="Calibri" panose="020F0502020204030204" pitchFamily="34" charset="0"/>
              </a:rPr>
              <a:t> by sending messages to the corresponding </a:t>
            </a:r>
            <a:r>
              <a:rPr lang="en-US" dirty="0">
                <a:solidFill>
                  <a:srgbClr val="0084D1"/>
                </a:solidFill>
                <a:latin typeface="Calibri" panose="020F0502020204030204" pitchFamily="34" charset="0"/>
              </a:rPr>
              <a:t>port</a:t>
            </a:r>
            <a:r>
              <a:rPr lang="en-US" dirty="0">
                <a:latin typeface="Calibri" panose="020F0502020204030204" pitchFamily="34" charset="0"/>
              </a:rPr>
              <a:t>.</a:t>
            </a:r>
          </a:p>
          <a:p>
            <a:pPr lvl="0">
              <a:buSzPct val="100000"/>
              <a:buFont typeface="Symbol" panose="05050102010706020507" pitchFamily="18" charset="2"/>
              <a:buChar char="*"/>
            </a:pPr>
            <a:r>
              <a:rPr lang="en-US" sz="2400" dirty="0">
                <a:latin typeface="Calibri" panose="020F0502020204030204" pitchFamily="34" charset="0"/>
              </a:rPr>
              <a:t>Protocol Layer</a:t>
            </a:r>
          </a:p>
          <a:p>
            <a:pPr lvl="1">
              <a:buSzPct val="100000"/>
              <a:buFont typeface="Symbol" panose="05050102010706020507" pitchFamily="18" charset="2"/>
              <a:buChar char="*"/>
            </a:pPr>
            <a:r>
              <a:rPr lang="en-US" dirty="0">
                <a:latin typeface="Calibri" panose="020F0502020204030204" pitchFamily="34" charset="0"/>
              </a:rPr>
              <a:t>Stream pipe (unstructured), message pipe (structured with a handshaking mechanism)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p:nvPr>
        </p:nvSpPr>
        <p:spPr>
          <a:xfrm>
            <a:off x="975519"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USB </a:t>
            </a:r>
            <a:r>
              <a:rPr lang="fr-FR" dirty="0" err="1">
                <a:solidFill>
                  <a:schemeClr val="tx1"/>
                </a:solidFill>
              </a:rPr>
              <a:t>Summary</a:t>
            </a:r>
            <a:endParaRPr lang="fr-FR"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53058777"/>
              </p:ext>
            </p:extLst>
          </p:nvPr>
        </p:nvGraphicFramePr>
        <p:xfrm>
          <a:off x="1409700" y="1987550"/>
          <a:ext cx="6762750" cy="1285240"/>
        </p:xfrm>
        <a:graphic>
          <a:graphicData uri="http://schemas.openxmlformats.org/drawingml/2006/table">
            <a:tbl>
              <a:tblPr firstRow="1" bandRow="1">
                <a:tableStyleId>{21E4AEA4-8DFA-4A89-87EB-49C32662AFE0}</a:tableStyleId>
              </a:tblPr>
              <a:tblGrid>
                <a:gridCol w="2552700"/>
                <a:gridCol w="4210050"/>
              </a:tblGrid>
              <a:tr h="370840">
                <a:tc gridSpan="2">
                  <a:txBody>
                    <a:bodyPr/>
                    <a:lstStyle/>
                    <a:p>
                      <a:pPr algn="ctr"/>
                      <a:r>
                        <a:rPr lang="en-US" dirty="0" smtClean="0"/>
                        <a:t>USB (Universal Serial Bus)</a:t>
                      </a:r>
                      <a:endParaRPr lang="en-US" dirty="0"/>
                    </a:p>
                  </a:txBody>
                  <a:tcPr/>
                </a:tc>
                <a:tc hMerge="1">
                  <a:txBody>
                    <a:bodyPr/>
                    <a:lstStyle/>
                    <a:p>
                      <a:endParaRPr lang="en-US" dirty="0"/>
                    </a:p>
                  </a:txBody>
                  <a:tcPr/>
                </a:tc>
              </a:tr>
              <a:tr h="370840">
                <a:tc>
                  <a:txBody>
                    <a:bodyPr/>
                    <a:lstStyle/>
                    <a:p>
                      <a:r>
                        <a:rPr lang="en-US" dirty="0" smtClean="0"/>
                        <a:t>Usage</a:t>
                      </a:r>
                      <a:endParaRPr lang="en-US" dirty="0"/>
                    </a:p>
                  </a:txBody>
                  <a:tcPr/>
                </a:tc>
                <a:tc>
                  <a:txBody>
                    <a:bodyPr/>
                    <a:lstStyle/>
                    <a:p>
                      <a:r>
                        <a:rPr lang="en-US" dirty="0" smtClean="0"/>
                        <a:t>Connecting peripheral devices </a:t>
                      </a:r>
                      <a:r>
                        <a:rPr lang="en-US" dirty="0" smtClean="0">
                          <a:sym typeface="Wingdings" panose="05000000000000000000" pitchFamily="2" charset="2"/>
                        </a:rPr>
                        <a:t> keyboards, mice, web cameras, pen drives</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39758670"/>
              </p:ext>
            </p:extLst>
          </p:nvPr>
        </p:nvGraphicFramePr>
        <p:xfrm>
          <a:off x="1400175" y="3606800"/>
          <a:ext cx="6096000" cy="1112520"/>
        </p:xfrm>
        <a:graphic>
          <a:graphicData uri="http://schemas.openxmlformats.org/drawingml/2006/table">
            <a:tbl>
              <a:tblPr firstRow="1" bandRow="1">
                <a:tableStyleId>{21E4AEA4-8DFA-4A89-87EB-49C32662AFE0}</a:tableStyleId>
              </a:tblPr>
              <a:tblGrid>
                <a:gridCol w="3048000"/>
                <a:gridCol w="3048000"/>
              </a:tblGrid>
              <a:tr h="370840">
                <a:tc gridSpan="2">
                  <a:txBody>
                    <a:bodyPr/>
                    <a:lstStyle/>
                    <a:p>
                      <a:pPr algn="ctr"/>
                      <a:r>
                        <a:rPr lang="en-US" dirty="0" smtClean="0"/>
                        <a:t>Topology</a:t>
                      </a:r>
                      <a:endParaRPr lang="en-US" dirty="0"/>
                    </a:p>
                  </a:txBody>
                  <a:tcPr/>
                </a:tc>
                <a:tc hMerge="1">
                  <a:txBody>
                    <a:bodyPr/>
                    <a:lstStyle/>
                    <a:p>
                      <a:endParaRPr lang="en-US" dirty="0"/>
                    </a:p>
                  </a:txBody>
                  <a:tcPr/>
                </a:tc>
              </a:tr>
              <a:tr h="370840">
                <a:tc>
                  <a:txBody>
                    <a:bodyPr/>
                    <a:lstStyle/>
                    <a:p>
                      <a:r>
                        <a:rPr lang="en-US" dirty="0" smtClean="0"/>
                        <a:t>Connection</a:t>
                      </a:r>
                      <a:endParaRPr lang="en-US" dirty="0"/>
                    </a:p>
                  </a:txBody>
                  <a:tcPr/>
                </a:tc>
                <a:tc>
                  <a:txBody>
                    <a:bodyPr/>
                    <a:lstStyle/>
                    <a:p>
                      <a:r>
                        <a:rPr lang="en-US" dirty="0" smtClean="0"/>
                        <a:t>Point-to-point, Serial</a:t>
                      </a:r>
                      <a:endParaRPr lang="en-US" dirty="0"/>
                    </a:p>
                  </a:txBody>
                  <a:tcPr/>
                </a:tc>
              </a:tr>
              <a:tr h="370840">
                <a:tc>
                  <a:txBody>
                    <a:bodyPr/>
                    <a:lstStyle/>
                    <a:p>
                      <a:r>
                        <a:rPr lang="en-US" dirty="0" smtClean="0"/>
                        <a:t>Width</a:t>
                      </a:r>
                      <a:endParaRPr lang="en-US" dirty="0"/>
                    </a:p>
                  </a:txBody>
                  <a:tcPr/>
                </a:tc>
                <a:tc>
                  <a:txBody>
                    <a:bodyPr/>
                    <a:lstStyle/>
                    <a:p>
                      <a:r>
                        <a:rPr lang="en-US" dirty="0" smtClean="0"/>
                        <a:t>Single</a:t>
                      </a:r>
                      <a:r>
                        <a:rPr lang="en-US" baseline="0" dirty="0" smtClean="0"/>
                        <a:t> bit, half-duplex</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97504213"/>
              </p:ext>
            </p:extLst>
          </p:nvPr>
        </p:nvGraphicFramePr>
        <p:xfrm>
          <a:off x="1409700" y="4997450"/>
          <a:ext cx="6096000" cy="1752600"/>
        </p:xfrm>
        <a:graphic>
          <a:graphicData uri="http://schemas.openxmlformats.org/drawingml/2006/table">
            <a:tbl>
              <a:tblPr firstRow="1" bandRow="1">
                <a:tableStyleId>{21E4AEA4-8DFA-4A89-87EB-49C32662AFE0}</a:tableStyleId>
              </a:tblPr>
              <a:tblGrid>
                <a:gridCol w="1762125"/>
                <a:gridCol w="4333875"/>
              </a:tblGrid>
              <a:tr h="370840">
                <a:tc gridSpan="2">
                  <a:txBody>
                    <a:bodyPr/>
                    <a:lstStyle/>
                    <a:p>
                      <a:pPr algn="ctr"/>
                      <a:r>
                        <a:rPr lang="en-US" dirty="0" smtClean="0"/>
                        <a:t>Physical</a:t>
                      </a:r>
                      <a:r>
                        <a:rPr lang="en-US" baseline="0" dirty="0" smtClean="0"/>
                        <a:t> Layer</a:t>
                      </a:r>
                      <a:endParaRPr lang="en-US" dirty="0"/>
                    </a:p>
                  </a:txBody>
                  <a:tcPr/>
                </a:tc>
                <a:tc hMerge="1">
                  <a:txBody>
                    <a:bodyPr/>
                    <a:lstStyle/>
                    <a:p>
                      <a:endParaRPr lang="en-US" dirty="0"/>
                    </a:p>
                  </a:txBody>
                  <a:tcPr/>
                </a:tc>
              </a:tr>
              <a:tr h="370840">
                <a:tc>
                  <a:txBody>
                    <a:bodyPr/>
                    <a:lstStyle/>
                    <a:p>
                      <a:r>
                        <a:rPr lang="en-US" dirty="0" err="1" smtClean="0"/>
                        <a:t>Signalling</a:t>
                      </a:r>
                      <a:endParaRPr lang="en-US" dirty="0"/>
                    </a:p>
                  </a:txBody>
                  <a:tcPr/>
                </a:tc>
                <a:tc>
                  <a:txBody>
                    <a:bodyPr/>
                    <a:lstStyle/>
                    <a:p>
                      <a:r>
                        <a:rPr lang="en-US" dirty="0" smtClean="0"/>
                        <a:t>LVDS based differential </a:t>
                      </a:r>
                      <a:r>
                        <a:rPr lang="en-US" dirty="0" err="1" smtClean="0"/>
                        <a:t>signalling</a:t>
                      </a:r>
                      <a:endParaRPr lang="en-US" dirty="0"/>
                    </a:p>
                  </a:txBody>
                  <a:tcPr/>
                </a:tc>
              </a:tr>
              <a:tr h="370840">
                <a:tc>
                  <a:txBody>
                    <a:bodyPr/>
                    <a:lstStyle/>
                    <a:p>
                      <a:r>
                        <a:rPr lang="en-US" dirty="0" smtClean="0"/>
                        <a:t>Encoding</a:t>
                      </a:r>
                      <a:endParaRPr lang="en-US" dirty="0"/>
                    </a:p>
                  </a:txBody>
                  <a:tcPr/>
                </a:tc>
                <a:tc>
                  <a:txBody>
                    <a:bodyPr/>
                    <a:lstStyle/>
                    <a:p>
                      <a:r>
                        <a:rPr lang="en-US" dirty="0" smtClean="0"/>
                        <a:t>NRZI (transition represents a logical</a:t>
                      </a:r>
                      <a:r>
                        <a:rPr lang="en-US" baseline="0" dirty="0" smtClean="0"/>
                        <a:t> 0)</a:t>
                      </a:r>
                      <a:endParaRPr lang="en-US" dirty="0"/>
                    </a:p>
                  </a:txBody>
                  <a:tcPr/>
                </a:tc>
              </a:tr>
              <a:tr h="370840">
                <a:tc>
                  <a:txBody>
                    <a:bodyPr/>
                    <a:lstStyle/>
                    <a:p>
                      <a:r>
                        <a:rPr lang="en-US" dirty="0" smtClean="0"/>
                        <a:t>Timing</a:t>
                      </a:r>
                      <a:endParaRPr lang="en-US" dirty="0"/>
                    </a:p>
                  </a:txBody>
                  <a:tcPr/>
                </a:tc>
                <a:tc>
                  <a:txBody>
                    <a:bodyPr/>
                    <a:lstStyle/>
                    <a:p>
                      <a:r>
                        <a:rPr lang="en-US" dirty="0" smtClean="0"/>
                        <a:t>Asynchronous</a:t>
                      </a:r>
                      <a:r>
                        <a:rPr lang="en-US" baseline="0" dirty="0" smtClean="0"/>
                        <a:t> (a 0 added after 6 continuous 1s for clock recovery)</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4569" y="762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USB </a:t>
            </a:r>
            <a:r>
              <a:rPr lang="fr-FR" dirty="0" err="1" smtClean="0">
                <a:solidFill>
                  <a:schemeClr val="tx1"/>
                </a:solidFill>
              </a:rPr>
              <a:t>Summary</a:t>
            </a:r>
            <a:r>
              <a:rPr lang="fr-FR" dirty="0" smtClean="0">
                <a:solidFill>
                  <a:schemeClr val="tx1"/>
                </a:solidFill>
              </a:rPr>
              <a:t> - II</a:t>
            </a:r>
            <a:endParaRPr lang="fr-FR"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76504954"/>
              </p:ext>
            </p:extLst>
          </p:nvPr>
        </p:nvGraphicFramePr>
        <p:xfrm>
          <a:off x="1771650" y="930275"/>
          <a:ext cx="6096000" cy="2397760"/>
        </p:xfrm>
        <a:graphic>
          <a:graphicData uri="http://schemas.openxmlformats.org/drawingml/2006/table">
            <a:tbl>
              <a:tblPr firstRow="1" bandRow="1">
                <a:tableStyleId>{21E4AEA4-8DFA-4A89-87EB-49C32662AFE0}</a:tableStyleId>
              </a:tblPr>
              <a:tblGrid>
                <a:gridCol w="3048000"/>
                <a:gridCol w="3048000"/>
              </a:tblGrid>
              <a:tr h="370840">
                <a:tc gridSpan="2">
                  <a:txBody>
                    <a:bodyPr/>
                    <a:lstStyle/>
                    <a:p>
                      <a:pPr algn="ctr"/>
                      <a:r>
                        <a:rPr lang="en-US" dirty="0" smtClean="0"/>
                        <a:t>Data Link Layer</a:t>
                      </a:r>
                      <a:endParaRPr lang="en-US" dirty="0"/>
                    </a:p>
                  </a:txBody>
                  <a:tcPr/>
                </a:tc>
                <a:tc hMerge="1">
                  <a:txBody>
                    <a:bodyPr/>
                    <a:lstStyle/>
                    <a:p>
                      <a:endParaRPr lang="en-US" dirty="0"/>
                    </a:p>
                  </a:txBody>
                  <a:tcPr/>
                </a:tc>
              </a:tr>
              <a:tr h="370840">
                <a:tc>
                  <a:txBody>
                    <a:bodyPr/>
                    <a:lstStyle/>
                    <a:p>
                      <a:r>
                        <a:rPr lang="en-US" dirty="0" smtClean="0"/>
                        <a:t>Frame</a:t>
                      </a:r>
                      <a:r>
                        <a:rPr lang="en-US" baseline="0" dirty="0" smtClean="0"/>
                        <a:t> Size</a:t>
                      </a:r>
                      <a:endParaRPr lang="en-US" dirty="0"/>
                    </a:p>
                  </a:txBody>
                  <a:tcPr/>
                </a:tc>
                <a:tc>
                  <a:txBody>
                    <a:bodyPr/>
                    <a:lstStyle/>
                    <a:p>
                      <a:r>
                        <a:rPr lang="en-US" dirty="0" smtClean="0"/>
                        <a:t>46 – 1058 bits</a:t>
                      </a:r>
                      <a:endParaRPr lang="en-US" dirty="0"/>
                    </a:p>
                  </a:txBody>
                  <a:tcPr/>
                </a:tc>
              </a:tr>
              <a:tr h="370840">
                <a:tc>
                  <a:txBody>
                    <a:bodyPr/>
                    <a:lstStyle/>
                    <a:p>
                      <a:r>
                        <a:rPr lang="en-US" dirty="0" smtClean="0"/>
                        <a:t>Error Correction</a:t>
                      </a:r>
                      <a:r>
                        <a:rPr lang="en-US" baseline="0" dirty="0" smtClean="0"/>
                        <a:t> </a:t>
                      </a:r>
                      <a:endParaRPr lang="en-US" dirty="0"/>
                    </a:p>
                  </a:txBody>
                  <a:tcPr/>
                </a:tc>
                <a:tc>
                  <a:txBody>
                    <a:bodyPr/>
                    <a:lstStyle/>
                    <a:p>
                      <a:r>
                        <a:rPr lang="en-US" dirty="0" smtClean="0"/>
                        <a:t>CRC</a:t>
                      </a:r>
                      <a:endParaRPr lang="en-US" dirty="0"/>
                    </a:p>
                  </a:txBody>
                  <a:tcPr/>
                </a:tc>
              </a:tr>
              <a:tr h="370840">
                <a:tc>
                  <a:txBody>
                    <a:bodyPr/>
                    <a:lstStyle/>
                    <a:p>
                      <a:r>
                        <a:rPr lang="en-US" dirty="0" smtClean="0"/>
                        <a:t>Transactions</a:t>
                      </a:r>
                      <a:endParaRPr lang="en-US" dirty="0"/>
                    </a:p>
                  </a:txBody>
                  <a:tcPr/>
                </a:tc>
                <a:tc>
                  <a:txBody>
                    <a:bodyPr/>
                    <a:lstStyle/>
                    <a:p>
                      <a:r>
                        <a:rPr lang="en-US" dirty="0" smtClean="0"/>
                        <a:t>Split Transaction</a:t>
                      </a:r>
                      <a:r>
                        <a:rPr lang="en-US" baseline="0" dirty="0" smtClean="0"/>
                        <a:t> Bus</a:t>
                      </a:r>
                      <a:endParaRPr lang="en-US" dirty="0"/>
                    </a:p>
                  </a:txBody>
                  <a:tcPr/>
                </a:tc>
              </a:tr>
              <a:tr h="370840">
                <a:tc>
                  <a:txBody>
                    <a:bodyPr/>
                    <a:lstStyle/>
                    <a:p>
                      <a:r>
                        <a:rPr lang="en-US" dirty="0" smtClean="0"/>
                        <a:t>Bandwidth</a:t>
                      </a:r>
                      <a:endParaRPr lang="en-US" dirty="0"/>
                    </a:p>
                  </a:txBody>
                  <a:tcPr/>
                </a:tc>
                <a:tc>
                  <a:txBody>
                    <a:bodyPr/>
                    <a:lstStyle/>
                    <a:p>
                      <a:r>
                        <a:rPr lang="en-US" dirty="0" smtClean="0"/>
                        <a:t>192 KB/s (low speed)</a:t>
                      </a:r>
                    </a:p>
                    <a:p>
                      <a:r>
                        <a:rPr lang="en-US" dirty="0" smtClean="0"/>
                        <a:t>1.5 MB/s (full speed)</a:t>
                      </a:r>
                    </a:p>
                    <a:p>
                      <a:r>
                        <a:rPr lang="en-US" dirty="0" smtClean="0"/>
                        <a:t>60 MB/s (high speed)</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77471797"/>
              </p:ext>
            </p:extLst>
          </p:nvPr>
        </p:nvGraphicFramePr>
        <p:xfrm>
          <a:off x="1162050" y="3375025"/>
          <a:ext cx="7267575" cy="1849120"/>
        </p:xfrm>
        <a:graphic>
          <a:graphicData uri="http://schemas.openxmlformats.org/drawingml/2006/table">
            <a:tbl>
              <a:tblPr firstRow="1" bandRow="1">
                <a:tableStyleId>{21E4AEA4-8DFA-4A89-87EB-49C32662AFE0}</a:tableStyleId>
              </a:tblPr>
              <a:tblGrid>
                <a:gridCol w="2543651"/>
                <a:gridCol w="4723924"/>
              </a:tblGrid>
              <a:tr h="0">
                <a:tc gridSpan="2">
                  <a:txBody>
                    <a:bodyPr/>
                    <a:lstStyle/>
                    <a:p>
                      <a:pPr algn="ctr"/>
                      <a:r>
                        <a:rPr lang="en-US" dirty="0" smtClean="0"/>
                        <a:t>Network Layer</a:t>
                      </a:r>
                      <a:endParaRPr lang="en-US" dirty="0"/>
                    </a:p>
                  </a:txBody>
                  <a:tcPr/>
                </a:tc>
                <a:tc hMerge="1">
                  <a:txBody>
                    <a:bodyPr/>
                    <a:lstStyle/>
                    <a:p>
                      <a:endParaRPr lang="en-US" dirty="0"/>
                    </a:p>
                  </a:txBody>
                  <a:tcPr/>
                </a:tc>
              </a:tr>
              <a:tr h="370840">
                <a:tc>
                  <a:txBody>
                    <a:bodyPr/>
                    <a:lstStyle/>
                    <a:p>
                      <a:r>
                        <a:rPr lang="en-US" dirty="0" smtClean="0"/>
                        <a:t>Address</a:t>
                      </a:r>
                      <a:endParaRPr lang="en-US" dirty="0"/>
                    </a:p>
                  </a:txBody>
                  <a:tcPr/>
                </a:tc>
                <a:tc>
                  <a:txBody>
                    <a:bodyPr/>
                    <a:lstStyle/>
                    <a:p>
                      <a:r>
                        <a:rPr lang="en-US" dirty="0" smtClean="0"/>
                        <a:t>7 bit device id, 4 bit end point id</a:t>
                      </a:r>
                      <a:endParaRPr lang="en-US" dirty="0"/>
                    </a:p>
                  </a:txBody>
                  <a:tcPr/>
                </a:tc>
              </a:tr>
              <a:tr h="370840">
                <a:tc>
                  <a:txBody>
                    <a:bodyPr/>
                    <a:lstStyle/>
                    <a:p>
                      <a:r>
                        <a:rPr lang="en-US" dirty="0" smtClean="0"/>
                        <a:t>Routing</a:t>
                      </a:r>
                      <a:endParaRPr lang="en-US" dirty="0"/>
                    </a:p>
                  </a:txBody>
                  <a:tcPr/>
                </a:tc>
                <a:tc>
                  <a:txBody>
                    <a:bodyPr/>
                    <a:lstStyle/>
                    <a:p>
                      <a:r>
                        <a:rPr lang="en-US" dirty="0" smtClean="0"/>
                        <a:t>Using a tree</a:t>
                      </a:r>
                      <a:r>
                        <a:rPr lang="en-US" baseline="0" dirty="0" smtClean="0"/>
                        <a:t> of hubs</a:t>
                      </a:r>
                      <a:endParaRPr lang="en-US" dirty="0"/>
                    </a:p>
                  </a:txBody>
                  <a:tcPr/>
                </a:tc>
              </a:tr>
              <a:tr h="370840">
                <a:tc>
                  <a:txBody>
                    <a:bodyPr/>
                    <a:lstStyle/>
                    <a:p>
                      <a:r>
                        <a:rPr lang="en-US" dirty="0" smtClean="0"/>
                        <a:t>Hub</a:t>
                      </a:r>
                      <a:endParaRPr lang="en-US" dirty="0"/>
                    </a:p>
                  </a:txBody>
                  <a:tcPr/>
                </a:tc>
                <a:tc>
                  <a:txBody>
                    <a:bodyPr/>
                    <a:lstStyle/>
                    <a:p>
                      <a:r>
                        <a:rPr lang="en-US" dirty="0" smtClean="0"/>
                        <a:t>1</a:t>
                      </a:r>
                      <a:r>
                        <a:rPr lang="en-US" baseline="0" dirty="0" smtClean="0"/>
                        <a:t> upstream port, up to 4 downstream ports</a:t>
                      </a:r>
                      <a:endParaRPr lang="en-US" dirty="0"/>
                    </a:p>
                  </a:txBody>
                  <a:tcPr/>
                </a:tc>
              </a:tr>
              <a:tr h="370840">
                <a:tc>
                  <a:txBody>
                    <a:bodyPr/>
                    <a:lstStyle/>
                    <a:p>
                      <a:r>
                        <a:rPr lang="en-US" dirty="0" smtClean="0"/>
                        <a:t>USB Network</a:t>
                      </a:r>
                      <a:endParaRPr lang="en-US" dirty="0"/>
                    </a:p>
                  </a:txBody>
                  <a:tcPr/>
                </a:tc>
                <a:tc>
                  <a:txBody>
                    <a:bodyPr/>
                    <a:lstStyle/>
                    <a:p>
                      <a:r>
                        <a:rPr lang="en-US" dirty="0" smtClean="0"/>
                        <a:t>Can</a:t>
                      </a:r>
                      <a:r>
                        <a:rPr lang="en-US" baseline="0" dirty="0" smtClean="0"/>
                        <a:t> support a maximum of 127 devices</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71501067"/>
              </p:ext>
            </p:extLst>
          </p:nvPr>
        </p:nvGraphicFramePr>
        <p:xfrm>
          <a:off x="1362075" y="5330825"/>
          <a:ext cx="7105650" cy="1381760"/>
        </p:xfrm>
        <a:graphic>
          <a:graphicData uri="http://schemas.openxmlformats.org/drawingml/2006/table">
            <a:tbl>
              <a:tblPr firstRow="1" bandRow="1">
                <a:tableStyleId>{21E4AEA4-8DFA-4A89-87EB-49C32662AFE0}</a:tableStyleId>
              </a:tblPr>
              <a:tblGrid>
                <a:gridCol w="1798618"/>
                <a:gridCol w="5307032"/>
              </a:tblGrid>
              <a:tr h="370840">
                <a:tc gridSpan="2">
                  <a:txBody>
                    <a:bodyPr/>
                    <a:lstStyle/>
                    <a:p>
                      <a:pPr algn="ctr"/>
                      <a:r>
                        <a:rPr lang="en-US" dirty="0" smtClean="0"/>
                        <a:t>Protocol</a:t>
                      </a:r>
                      <a:r>
                        <a:rPr lang="en-US" baseline="0" dirty="0" smtClean="0"/>
                        <a:t> Layer</a:t>
                      </a:r>
                      <a:endParaRPr lang="en-US" dirty="0"/>
                    </a:p>
                  </a:txBody>
                  <a:tcPr/>
                </a:tc>
                <a:tc hMerge="1">
                  <a:txBody>
                    <a:bodyPr/>
                    <a:lstStyle/>
                    <a:p>
                      <a:endParaRPr lang="en-US" dirty="0"/>
                    </a:p>
                  </a:txBody>
                  <a:tcPr/>
                </a:tc>
              </a:tr>
              <a:tr h="370840">
                <a:tc>
                  <a:txBody>
                    <a:bodyPr/>
                    <a:lstStyle/>
                    <a:p>
                      <a:r>
                        <a:rPr lang="en-US" dirty="0" smtClean="0"/>
                        <a:t>Connections</a:t>
                      </a:r>
                      <a:endParaRPr lang="en-US" dirty="0"/>
                    </a:p>
                  </a:txBody>
                  <a:tcPr/>
                </a:tc>
                <a:tc>
                  <a:txBody>
                    <a:bodyPr/>
                    <a:lstStyle/>
                    <a:p>
                      <a:r>
                        <a:rPr lang="en-US" dirty="0" smtClean="0"/>
                        <a:t> Message Pipe (structured), and stream</a:t>
                      </a:r>
                      <a:r>
                        <a:rPr lang="en-US" baseline="0" dirty="0" smtClean="0"/>
                        <a:t> pipe (unstructured)</a:t>
                      </a:r>
                      <a:endParaRPr lang="en-US" dirty="0"/>
                    </a:p>
                  </a:txBody>
                  <a:tcPr/>
                </a:tc>
              </a:tr>
              <a:tr h="370840">
                <a:tc>
                  <a:txBody>
                    <a:bodyPr/>
                    <a:lstStyle/>
                    <a:p>
                      <a:r>
                        <a:rPr lang="en-US" dirty="0" smtClean="0"/>
                        <a:t>Type</a:t>
                      </a:r>
                      <a:r>
                        <a:rPr lang="en-US" baseline="0" dirty="0" smtClean="0"/>
                        <a:t> of Traffic</a:t>
                      </a:r>
                      <a:endParaRPr lang="en-US" dirty="0"/>
                    </a:p>
                  </a:txBody>
                  <a:tcPr/>
                </a:tc>
                <a:tc>
                  <a:txBody>
                    <a:bodyPr/>
                    <a:lstStyle/>
                    <a:p>
                      <a:r>
                        <a:rPr lang="en-US" dirty="0" smtClean="0"/>
                        <a:t>Control, Interrupt, Bulk, Isochronous</a:t>
                      </a:r>
                      <a:endParaRPr lang="en-US" dirty="0"/>
                    </a:p>
                  </a:txBody>
                  <a:tcPr/>
                </a:tc>
              </a:tr>
            </a:tbl>
          </a:graphicData>
        </a:graphic>
      </p:graphicFrame>
    </p:spTree>
    <p:extLst>
      <p:ext uri="{BB962C8B-B14F-4D97-AF65-F5344CB8AC3E}">
        <p14:creationId xmlns:p14="http://schemas.microsoft.com/office/powerpoint/2010/main" val="6871587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52600" y="1403064"/>
            <a:ext cx="7345362" cy="499773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511175">
              <a:buSzPct val="100000"/>
              <a:buFont typeface="Symbol" panose="05050102010706020507" pitchFamily="18" charset="2"/>
              <a:buChar char="*"/>
            </a:pPr>
            <a:r>
              <a:rPr lang="en-US" sz="3600" dirty="0">
                <a:latin typeface="Calibri" panose="020F0502020204030204" pitchFamily="34" charset="0"/>
              </a:rPr>
              <a:t>Overview</a:t>
            </a:r>
          </a:p>
          <a:p>
            <a:pPr marL="574675" lvl="0" indent="-511175">
              <a:buSzPct val="100000"/>
              <a:buFont typeface="Symbol" panose="05050102010706020507" pitchFamily="18" charset="2"/>
              <a:buChar char="*"/>
            </a:pPr>
            <a:r>
              <a:rPr lang="en-US" sz="3600" dirty="0">
                <a:latin typeface="Calibri" panose="020F0502020204030204" pitchFamily="34" charset="0"/>
              </a:rPr>
              <a:t>Physical Layer</a:t>
            </a:r>
          </a:p>
          <a:p>
            <a:pPr marL="574675" lvl="0" indent="-511175">
              <a:buSzPct val="100000"/>
              <a:buFont typeface="Symbol" panose="05050102010706020507" pitchFamily="18" charset="2"/>
              <a:buChar char="*"/>
            </a:pPr>
            <a:r>
              <a:rPr lang="en-US" sz="3600" dirty="0">
                <a:latin typeface="Calibri" panose="020F0502020204030204" pitchFamily="34" charset="0"/>
              </a:rPr>
              <a:t>Data Link Layer</a:t>
            </a:r>
          </a:p>
          <a:p>
            <a:pPr marL="574675" lvl="0" indent="-511175">
              <a:buSzPct val="100000"/>
              <a:buFont typeface="Symbol" panose="05050102010706020507" pitchFamily="18" charset="2"/>
              <a:buChar char="*"/>
            </a:pPr>
            <a:r>
              <a:rPr lang="en-US" sz="3600" dirty="0">
                <a:latin typeface="Calibri" panose="020F0502020204030204" pitchFamily="34" charset="0"/>
              </a:rPr>
              <a:t>Network Layer</a:t>
            </a:r>
          </a:p>
          <a:p>
            <a:pPr marL="574675" lvl="0" indent="-511175">
              <a:buSzPct val="100000"/>
              <a:buFont typeface="Symbol" panose="05050102010706020507" pitchFamily="18" charset="2"/>
              <a:buChar char="*"/>
            </a:pPr>
            <a:r>
              <a:rPr lang="en-US" sz="3600" dirty="0">
                <a:latin typeface="Calibri" panose="020F0502020204030204" pitchFamily="34" charset="0"/>
              </a:rPr>
              <a:t>Protocol Layer</a:t>
            </a:r>
          </a:p>
          <a:p>
            <a:pPr marL="574675" lvl="0" indent="-511175">
              <a:buSzPct val="100000"/>
              <a:buFont typeface="Symbol" panose="05050102010706020507" pitchFamily="18" charset="2"/>
              <a:buChar char="*"/>
            </a:pPr>
            <a:r>
              <a:rPr lang="en-US" sz="3600" dirty="0">
                <a:latin typeface="Calibri" panose="020F0502020204030204" pitchFamily="34" charset="0"/>
              </a:rPr>
              <a:t>Case Studies</a:t>
            </a:r>
          </a:p>
          <a:p>
            <a:pPr marL="574675" lvl="0" indent="-511175">
              <a:buSzPct val="100000"/>
              <a:buFont typeface="Symbol" panose="05050102010706020507" pitchFamily="18" charset="2"/>
              <a:buChar char="*"/>
            </a:pPr>
            <a:r>
              <a:rPr lang="en-US" sz="3600" dirty="0">
                <a:latin typeface="Calibri" panose="020F0502020204030204" pitchFamily="34" charset="0"/>
              </a:rPr>
              <a:t>Storage Media</a:t>
            </a:r>
          </a:p>
          <a:p>
            <a:pPr marL="63500" lvl="0" indent="0">
              <a:buSzPct val="100000"/>
              <a:buNone/>
            </a:pPr>
            <a:endParaRPr lang="en-US" sz="3600"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rot="10800000">
            <a:off x="5765640" y="5571839"/>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90600" y="3200400"/>
            <a:ext cx="318135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Hard Disks</a:t>
            </a:r>
            <a:endParaRPr lang="en-US" dirty="0"/>
          </a:p>
        </p:txBody>
      </p:sp>
      <p:sp>
        <p:nvSpPr>
          <p:cNvPr id="3" name="Rounded Rectangle 2"/>
          <p:cNvSpPr/>
          <p:nvPr/>
        </p:nvSpPr>
        <p:spPr>
          <a:xfrm>
            <a:off x="5629275" y="3181350"/>
            <a:ext cx="318135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Optical Drives</a:t>
            </a:r>
            <a:endParaRPr lang="en-US" dirty="0"/>
          </a:p>
        </p:txBody>
      </p:sp>
      <p:sp>
        <p:nvSpPr>
          <p:cNvPr id="4" name="Rounded Rectangle 3"/>
          <p:cNvSpPr/>
          <p:nvPr/>
        </p:nvSpPr>
        <p:spPr>
          <a:xfrm>
            <a:off x="3219450" y="5791200"/>
            <a:ext cx="318135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Solid State Drives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690" y="-155560"/>
            <a:ext cx="4063970" cy="40639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2451" y="438150"/>
            <a:ext cx="2639099" cy="263909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6404" y="4773492"/>
            <a:ext cx="3464592" cy="873366"/>
          </a:xfrm>
          <a:prstGeom prst="rect">
            <a:avLst/>
          </a:prstGeom>
        </p:spPr>
      </p:pic>
    </p:spTree>
    <p:extLst>
      <p:ext uri="{BB962C8B-B14F-4D97-AF65-F5344CB8AC3E}">
        <p14:creationId xmlns:p14="http://schemas.microsoft.com/office/powerpoint/2010/main" val="13461827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790825" y="4686300"/>
            <a:ext cx="318135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Hard Disks</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1915" y="1330340"/>
            <a:ext cx="4063970" cy="4063970"/>
          </a:xfrm>
          <a:prstGeom prst="rect">
            <a:avLst/>
          </a:prstGeom>
        </p:spPr>
      </p:pic>
    </p:spTree>
    <p:extLst>
      <p:ext uri="{BB962C8B-B14F-4D97-AF65-F5344CB8AC3E}">
        <p14:creationId xmlns:p14="http://schemas.microsoft.com/office/powerpoint/2010/main" val="674238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Operating </a:t>
            </a:r>
            <a:r>
              <a:rPr lang="fr-FR" dirty="0" err="1">
                <a:solidFill>
                  <a:schemeClr val="tx1"/>
                </a:solidFill>
              </a:rPr>
              <a:t>System's</a:t>
            </a:r>
            <a:r>
              <a:rPr lang="fr-FR" dirty="0">
                <a:solidFill>
                  <a:schemeClr val="tx1"/>
                </a:solidFill>
              </a:rPr>
              <a:t> I/O </a:t>
            </a:r>
            <a:r>
              <a:rPr lang="fr-FR" dirty="0" err="1">
                <a:solidFill>
                  <a:schemeClr val="tx1"/>
                </a:solidFill>
              </a:rPr>
              <a:t>Stack</a:t>
            </a:r>
            <a:endParaRPr lang="fr-FR" dirty="0">
              <a:solidFill>
                <a:schemeClr val="tx1"/>
              </a:solidFill>
            </a:endParaRPr>
          </a:p>
        </p:txBody>
      </p:sp>
      <p:sp>
        <p:nvSpPr>
          <p:cNvPr id="3" name="Text Placeholder 2"/>
          <p:cNvSpPr txBox="1">
            <a:spLocks noGrp="1"/>
          </p:cNvSpPr>
          <p:nvPr>
            <p:ph type="body" idx="4294967295"/>
          </p:nvPr>
        </p:nvSpPr>
        <p:spPr>
          <a:xfrm>
            <a:off x="1017588" y="3927475"/>
            <a:ext cx="7364412" cy="22447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request goes through the </a:t>
            </a:r>
            <a:r>
              <a:rPr lang="en-US" dirty="0">
                <a:solidFill>
                  <a:srgbClr val="2323DC"/>
                </a:solidFill>
                <a:latin typeface="Calibri" panose="020F0502020204030204" pitchFamily="34" charset="0"/>
              </a:rPr>
              <a:t>kernel</a:t>
            </a:r>
            <a:r>
              <a:rPr lang="en-US" dirty="0">
                <a:latin typeface="Calibri" panose="020F0502020204030204" pitchFamily="34" charset="0"/>
              </a:rPr>
              <a:t>, </a:t>
            </a:r>
            <a:r>
              <a:rPr lang="en-US" dirty="0">
                <a:solidFill>
                  <a:srgbClr val="DC2300"/>
                </a:solidFill>
                <a:latin typeface="Calibri" panose="020F0502020204030204" pitchFamily="34" charset="0"/>
              </a:rPr>
              <a:t>device driver</a:t>
            </a:r>
            <a:r>
              <a:rPr lang="en-US" dirty="0">
                <a:latin typeface="Calibri" panose="020F0502020204030204" pitchFamily="34" charset="0"/>
              </a:rPr>
              <a:t>, </a:t>
            </a:r>
            <a:r>
              <a:rPr lang="en-US" dirty="0">
                <a:solidFill>
                  <a:srgbClr val="33CC66"/>
                </a:solidFill>
                <a:latin typeface="Calibri" panose="020F0502020204030204" pitchFamily="34" charset="0"/>
              </a:rPr>
              <a:t>processor</a:t>
            </a:r>
            <a:r>
              <a:rPr lang="en-US" dirty="0">
                <a:latin typeface="Calibri" panose="020F0502020204030204" pitchFamily="34" charset="0"/>
              </a:rPr>
              <a:t>, and</a:t>
            </a:r>
            <a:r>
              <a:rPr lang="en-US" dirty="0">
                <a:solidFill>
                  <a:srgbClr val="004586"/>
                </a:solidFill>
                <a:latin typeface="Calibri" panose="020F0502020204030204" pitchFamily="34" charset="0"/>
              </a:rPr>
              <a:t> I/O system</a:t>
            </a:r>
          </a:p>
          <a:p>
            <a:pPr lvl="0">
              <a:buSzPct val="100000"/>
              <a:buFont typeface="Symbol" panose="05050102010706020507" pitchFamily="18" charset="2"/>
              <a:buChar char="*"/>
            </a:pPr>
            <a:r>
              <a:rPr lang="en-US" dirty="0">
                <a:solidFill>
                  <a:srgbClr val="280099"/>
                </a:solidFill>
                <a:latin typeface="Calibri" panose="020F0502020204030204" pitchFamily="34" charset="0"/>
              </a:rPr>
              <a:t>I/O devices</a:t>
            </a:r>
            <a:r>
              <a:rPr lang="en-US" dirty="0">
                <a:solidFill>
                  <a:srgbClr val="2C001E"/>
                </a:solidFill>
                <a:latin typeface="Calibri" panose="020F0502020204030204" pitchFamily="34" charset="0"/>
              </a:rPr>
              <a:t> are connected to the </a:t>
            </a:r>
            <a:r>
              <a:rPr lang="en-US" dirty="0">
                <a:solidFill>
                  <a:srgbClr val="DC2300"/>
                </a:solidFill>
                <a:latin typeface="Calibri" panose="020F0502020204030204" pitchFamily="34" charset="0"/>
              </a:rPr>
              <a:t>motherboard</a:t>
            </a:r>
            <a:r>
              <a:rPr lang="en-US" dirty="0">
                <a:solidFill>
                  <a:srgbClr val="2C001E"/>
                </a:solidFill>
                <a:latin typeface="Calibri" panose="020F0502020204030204" pitchFamily="34" charset="0"/>
              </a:rPr>
              <a:t> via add-on </a:t>
            </a:r>
            <a:r>
              <a:rPr lang="en-US" dirty="0">
                <a:solidFill>
                  <a:srgbClr val="00AE00"/>
                </a:solidFill>
                <a:latin typeface="Calibri" panose="020F0502020204030204" pitchFamily="34" charset="0"/>
              </a:rPr>
              <a:t>cards</a:t>
            </a:r>
            <a:r>
              <a:rPr lang="en-US" dirty="0">
                <a:solidFill>
                  <a:srgbClr val="2C001E"/>
                </a:solidFill>
                <a:latin typeface="Calibri" panose="020F0502020204030204" pitchFamily="34" charset="0"/>
              </a:rPr>
              <a:t>, or directly</a:t>
            </a:r>
          </a:p>
        </p:txBody>
      </p:sp>
      <p:grpSp>
        <p:nvGrpSpPr>
          <p:cNvPr id="8" name="Group 4"/>
          <p:cNvGrpSpPr>
            <a:grpSpLocks noChangeAspect="1"/>
          </p:cNvGrpSpPr>
          <p:nvPr/>
        </p:nvGrpSpPr>
        <p:grpSpPr bwMode="auto">
          <a:xfrm>
            <a:off x="2362200" y="1676400"/>
            <a:ext cx="5334000" cy="2163763"/>
            <a:chOff x="1488" y="1152"/>
            <a:chExt cx="3360" cy="1363"/>
          </a:xfrm>
        </p:grpSpPr>
        <p:sp>
          <p:nvSpPr>
            <p:cNvPr id="9" name="AutoShape 3"/>
            <p:cNvSpPr>
              <a:spLocks noChangeAspect="1" noChangeArrowheads="1" noTextEdit="1"/>
            </p:cNvSpPr>
            <p:nvPr/>
          </p:nvSpPr>
          <p:spPr bwMode="auto">
            <a:xfrm>
              <a:off x="1488" y="1152"/>
              <a:ext cx="3360" cy="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812" y="1984"/>
              <a:ext cx="410" cy="317"/>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235" y="1203"/>
              <a:ext cx="790" cy="186"/>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109" y="1507"/>
              <a:ext cx="1246" cy="351"/>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2333" y="1569"/>
              <a:ext cx="349" cy="218"/>
            </a:xfrm>
            <a:custGeom>
              <a:avLst/>
              <a:gdLst>
                <a:gd name="T0" fmla="*/ 201 w 1289"/>
                <a:gd name="T1" fmla="*/ 0 h 806"/>
                <a:gd name="T2" fmla="*/ 1088 w 1289"/>
                <a:gd name="T3" fmla="*/ 0 h 806"/>
                <a:gd name="T4" fmla="*/ 1289 w 1289"/>
                <a:gd name="T5" fmla="*/ 201 h 806"/>
                <a:gd name="T6" fmla="*/ 1289 w 1289"/>
                <a:gd name="T7" fmla="*/ 605 h 806"/>
                <a:gd name="T8" fmla="*/ 1088 w 1289"/>
                <a:gd name="T9" fmla="*/ 806 h 806"/>
                <a:gd name="T10" fmla="*/ 201 w 1289"/>
                <a:gd name="T11" fmla="*/ 806 h 806"/>
                <a:gd name="T12" fmla="*/ 0 w 1289"/>
                <a:gd name="T13" fmla="*/ 605 h 806"/>
                <a:gd name="T14" fmla="*/ 0 w 1289"/>
                <a:gd name="T15" fmla="*/ 201 h 806"/>
                <a:gd name="T16" fmla="*/ 201 w 1289"/>
                <a:gd name="T1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9" h="806">
                  <a:moveTo>
                    <a:pt x="201" y="0"/>
                  </a:moveTo>
                  <a:lnTo>
                    <a:pt x="1088" y="0"/>
                  </a:lnTo>
                  <a:cubicBezTo>
                    <a:pt x="1199" y="0"/>
                    <a:pt x="1289" y="90"/>
                    <a:pt x="1289" y="201"/>
                  </a:cubicBezTo>
                  <a:lnTo>
                    <a:pt x="1289" y="605"/>
                  </a:lnTo>
                  <a:cubicBezTo>
                    <a:pt x="1289" y="716"/>
                    <a:pt x="1199" y="806"/>
                    <a:pt x="1088" y="806"/>
                  </a:cubicBezTo>
                  <a:lnTo>
                    <a:pt x="201" y="806"/>
                  </a:lnTo>
                  <a:cubicBezTo>
                    <a:pt x="90" y="806"/>
                    <a:pt x="0" y="716"/>
                    <a:pt x="0" y="605"/>
                  </a:cubicBezTo>
                  <a:lnTo>
                    <a:pt x="0" y="201"/>
                  </a:lnTo>
                  <a:cubicBezTo>
                    <a:pt x="0" y="90"/>
                    <a:pt x="90" y="0"/>
                    <a:pt x="201"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329" y="1244"/>
              <a:ext cx="5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Application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1590" y="1569"/>
              <a:ext cx="48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Operating </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1590" y="1676"/>
              <a:ext cx="34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system</a:t>
              </a:r>
              <a:endParaRPr kumimoji="0" lang="en-US" sz="1800" b="0" i="0" u="none" strike="noStrike" cap="none" normalizeH="0" baseline="0" smtClean="0">
                <a:ln>
                  <a:noFill/>
                </a:ln>
                <a:solidFill>
                  <a:schemeClr val="tx1"/>
                </a:solidFill>
                <a:effectLst/>
                <a:latin typeface="Arial" pitchFamily="34" charset="0"/>
              </a:endParaRPr>
            </a:p>
          </p:txBody>
        </p:sp>
        <p:sp>
          <p:nvSpPr>
            <p:cNvPr id="17" name="Freeform 12"/>
            <p:cNvSpPr>
              <a:spLocks/>
            </p:cNvSpPr>
            <p:nvPr/>
          </p:nvSpPr>
          <p:spPr bwMode="auto">
            <a:xfrm>
              <a:off x="2866" y="1570"/>
              <a:ext cx="349" cy="219"/>
            </a:xfrm>
            <a:custGeom>
              <a:avLst/>
              <a:gdLst>
                <a:gd name="T0" fmla="*/ 200 w 1288"/>
                <a:gd name="T1" fmla="*/ 0 h 806"/>
                <a:gd name="T2" fmla="*/ 1088 w 1288"/>
                <a:gd name="T3" fmla="*/ 0 h 806"/>
                <a:gd name="T4" fmla="*/ 1288 w 1288"/>
                <a:gd name="T5" fmla="*/ 201 h 806"/>
                <a:gd name="T6" fmla="*/ 1288 w 1288"/>
                <a:gd name="T7" fmla="*/ 605 h 806"/>
                <a:gd name="T8" fmla="*/ 1088 w 1288"/>
                <a:gd name="T9" fmla="*/ 806 h 806"/>
                <a:gd name="T10" fmla="*/ 200 w 1288"/>
                <a:gd name="T11" fmla="*/ 806 h 806"/>
                <a:gd name="T12" fmla="*/ 0 w 1288"/>
                <a:gd name="T13" fmla="*/ 605 h 806"/>
                <a:gd name="T14" fmla="*/ 0 w 1288"/>
                <a:gd name="T15" fmla="*/ 201 h 806"/>
                <a:gd name="T16" fmla="*/ 200 w 1288"/>
                <a:gd name="T1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8" h="806">
                  <a:moveTo>
                    <a:pt x="200" y="0"/>
                  </a:moveTo>
                  <a:lnTo>
                    <a:pt x="1088" y="0"/>
                  </a:lnTo>
                  <a:cubicBezTo>
                    <a:pt x="1199" y="0"/>
                    <a:pt x="1288" y="90"/>
                    <a:pt x="1288" y="201"/>
                  </a:cubicBezTo>
                  <a:lnTo>
                    <a:pt x="1288" y="605"/>
                  </a:lnTo>
                  <a:cubicBezTo>
                    <a:pt x="1288" y="716"/>
                    <a:pt x="1199" y="806"/>
                    <a:pt x="1088" y="806"/>
                  </a:cubicBezTo>
                  <a:lnTo>
                    <a:pt x="200" y="806"/>
                  </a:lnTo>
                  <a:cubicBezTo>
                    <a:pt x="89" y="806"/>
                    <a:pt x="0" y="716"/>
                    <a:pt x="0" y="605"/>
                  </a:cubicBezTo>
                  <a:lnTo>
                    <a:pt x="0" y="201"/>
                  </a:lnTo>
                  <a:cubicBezTo>
                    <a:pt x="0" y="90"/>
                    <a:pt x="89" y="0"/>
                    <a:pt x="200"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2366" y="1632"/>
              <a:ext cx="34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Kernel</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2903" y="1592"/>
              <a:ext cx="30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Device</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2903" y="1696"/>
              <a:ext cx="25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6"/>
            <p:cNvSpPr>
              <a:spLocks noChangeShapeType="1"/>
            </p:cNvSpPr>
            <p:nvPr/>
          </p:nvSpPr>
          <p:spPr bwMode="auto">
            <a:xfrm>
              <a:off x="1520" y="1909"/>
              <a:ext cx="2482" cy="0"/>
            </a:xfrm>
            <a:prstGeom prst="line">
              <a:avLst/>
            </a:prstGeom>
            <a:noFill/>
            <a:ln w="15" cap="flat">
              <a:solidFill>
                <a:srgbClr val="08091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2833" y="2094"/>
              <a:ext cx="43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Processor</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8"/>
            <p:cNvSpPr>
              <a:spLocks noChangeArrowheads="1"/>
            </p:cNvSpPr>
            <p:nvPr/>
          </p:nvSpPr>
          <p:spPr bwMode="auto">
            <a:xfrm>
              <a:off x="2228" y="2011"/>
              <a:ext cx="359" cy="302"/>
            </a:xfrm>
            <a:prstGeom prst="rect">
              <a:avLst/>
            </a:prstGeom>
            <a:solidFill>
              <a:srgbClr val="E9AFAF"/>
            </a:solidFill>
            <a:ln w="8" cap="flat">
              <a:solidFill>
                <a:srgbClr val="0809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617" y="2009"/>
              <a:ext cx="359" cy="303"/>
            </a:xfrm>
            <a:prstGeom prst="rect">
              <a:avLst/>
            </a:prstGeom>
            <a:solidFill>
              <a:srgbClr val="C6E9AF"/>
            </a:solidFill>
            <a:ln w="8" cap="flat">
              <a:solidFill>
                <a:srgbClr val="0809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2353" y="2057"/>
              <a:ext cx="1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I/O</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2282" y="2189"/>
              <a:ext cx="31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system</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1727" y="2047"/>
              <a:ext cx="17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I/O</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3"/>
            <p:cNvSpPr>
              <a:spLocks noChangeArrowheads="1"/>
            </p:cNvSpPr>
            <p:nvPr/>
          </p:nvSpPr>
          <p:spPr bwMode="auto">
            <a:xfrm>
              <a:off x="1655" y="2167"/>
              <a:ext cx="31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device</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4"/>
            <p:cNvSpPr>
              <a:spLocks noChangeArrowheads="1"/>
            </p:cNvSpPr>
            <p:nvPr/>
          </p:nvSpPr>
          <p:spPr bwMode="auto">
            <a:xfrm>
              <a:off x="2435" y="1383"/>
              <a:ext cx="60" cy="156"/>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2387" y="1512"/>
              <a:ext cx="162" cy="53"/>
            </a:xfrm>
            <a:custGeom>
              <a:avLst/>
              <a:gdLst>
                <a:gd name="T0" fmla="*/ 0 w 598"/>
                <a:gd name="T1" fmla="*/ 0 h 195"/>
                <a:gd name="T2" fmla="*/ 598 w 598"/>
                <a:gd name="T3" fmla="*/ 0 h 195"/>
                <a:gd name="T4" fmla="*/ 253 w 598"/>
                <a:gd name="T5" fmla="*/ 195 h 195"/>
                <a:gd name="T6" fmla="*/ 0 w 598"/>
                <a:gd name="T7" fmla="*/ 0 h 195"/>
              </a:gdLst>
              <a:ahLst/>
              <a:cxnLst>
                <a:cxn ang="0">
                  <a:pos x="T0" y="T1"/>
                </a:cxn>
                <a:cxn ang="0">
                  <a:pos x="T2" y="T3"/>
                </a:cxn>
                <a:cxn ang="0">
                  <a:pos x="T4" y="T5"/>
                </a:cxn>
                <a:cxn ang="0">
                  <a:pos x="T6" y="T7"/>
                </a:cxn>
              </a:cxnLst>
              <a:rect l="0" t="0" r="r" b="b"/>
              <a:pathLst>
                <a:path w="598" h="195">
                  <a:moveTo>
                    <a:pt x="0" y="0"/>
                  </a:moveTo>
                  <a:lnTo>
                    <a:pt x="598" y="0"/>
                  </a:lnTo>
                  <a:lnTo>
                    <a:pt x="253" y="195"/>
                  </a:lnTo>
                  <a:lnTo>
                    <a:pt x="0" y="0"/>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2685" y="1696"/>
              <a:ext cx="156" cy="60"/>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814" y="1641"/>
              <a:ext cx="53" cy="162"/>
            </a:xfrm>
            <a:custGeom>
              <a:avLst/>
              <a:gdLst>
                <a:gd name="T0" fmla="*/ 0 w 195"/>
                <a:gd name="T1" fmla="*/ 597 h 597"/>
                <a:gd name="T2" fmla="*/ 0 w 195"/>
                <a:gd name="T3" fmla="*/ 0 h 597"/>
                <a:gd name="T4" fmla="*/ 195 w 195"/>
                <a:gd name="T5" fmla="*/ 344 h 597"/>
                <a:gd name="T6" fmla="*/ 0 w 195"/>
                <a:gd name="T7" fmla="*/ 597 h 597"/>
              </a:gdLst>
              <a:ahLst/>
              <a:cxnLst>
                <a:cxn ang="0">
                  <a:pos x="T0" y="T1"/>
                </a:cxn>
                <a:cxn ang="0">
                  <a:pos x="T2" y="T3"/>
                </a:cxn>
                <a:cxn ang="0">
                  <a:pos x="T4" y="T5"/>
                </a:cxn>
                <a:cxn ang="0">
                  <a:pos x="T6" y="T7"/>
                </a:cxn>
              </a:cxnLst>
              <a:rect l="0" t="0" r="r" b="b"/>
              <a:pathLst>
                <a:path w="195" h="597">
                  <a:moveTo>
                    <a:pt x="0" y="597"/>
                  </a:moveTo>
                  <a:lnTo>
                    <a:pt x="0" y="0"/>
                  </a:lnTo>
                  <a:lnTo>
                    <a:pt x="195" y="344"/>
                  </a:lnTo>
                  <a:lnTo>
                    <a:pt x="0" y="597"/>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3066" y="1786"/>
              <a:ext cx="60" cy="168"/>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018" y="1925"/>
              <a:ext cx="162" cy="58"/>
            </a:xfrm>
            <a:custGeom>
              <a:avLst/>
              <a:gdLst>
                <a:gd name="T0" fmla="*/ 0 w 598"/>
                <a:gd name="T1" fmla="*/ 0 h 212"/>
                <a:gd name="T2" fmla="*/ 598 w 598"/>
                <a:gd name="T3" fmla="*/ 0 h 212"/>
                <a:gd name="T4" fmla="*/ 253 w 598"/>
                <a:gd name="T5" fmla="*/ 212 h 212"/>
                <a:gd name="T6" fmla="*/ 0 w 598"/>
                <a:gd name="T7" fmla="*/ 0 h 212"/>
              </a:gdLst>
              <a:ahLst/>
              <a:cxnLst>
                <a:cxn ang="0">
                  <a:pos x="T0" y="T1"/>
                </a:cxn>
                <a:cxn ang="0">
                  <a:pos x="T2" y="T3"/>
                </a:cxn>
                <a:cxn ang="0">
                  <a:pos x="T4" y="T5"/>
                </a:cxn>
                <a:cxn ang="0">
                  <a:pos x="T6" y="T7"/>
                </a:cxn>
              </a:cxnLst>
              <a:rect l="0" t="0" r="r" b="b"/>
              <a:pathLst>
                <a:path w="598" h="212">
                  <a:moveTo>
                    <a:pt x="0" y="0"/>
                  </a:moveTo>
                  <a:lnTo>
                    <a:pt x="598" y="0"/>
                  </a:lnTo>
                  <a:lnTo>
                    <a:pt x="253" y="212"/>
                  </a:lnTo>
                  <a:lnTo>
                    <a:pt x="0" y="0"/>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2623" y="2150"/>
              <a:ext cx="178" cy="60"/>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2592" y="2103"/>
              <a:ext cx="61" cy="161"/>
            </a:xfrm>
            <a:custGeom>
              <a:avLst/>
              <a:gdLst>
                <a:gd name="T0" fmla="*/ 224 w 224"/>
                <a:gd name="T1" fmla="*/ 0 h 597"/>
                <a:gd name="T2" fmla="*/ 224 w 224"/>
                <a:gd name="T3" fmla="*/ 597 h 597"/>
                <a:gd name="T4" fmla="*/ 0 w 224"/>
                <a:gd name="T5" fmla="*/ 253 h 597"/>
                <a:gd name="T6" fmla="*/ 224 w 224"/>
                <a:gd name="T7" fmla="*/ 0 h 597"/>
              </a:gdLst>
              <a:ahLst/>
              <a:cxnLst>
                <a:cxn ang="0">
                  <a:pos x="T0" y="T1"/>
                </a:cxn>
                <a:cxn ang="0">
                  <a:pos x="T2" y="T3"/>
                </a:cxn>
                <a:cxn ang="0">
                  <a:pos x="T4" y="T5"/>
                </a:cxn>
                <a:cxn ang="0">
                  <a:pos x="T6" y="T7"/>
                </a:cxn>
              </a:cxnLst>
              <a:rect l="0" t="0" r="r" b="b"/>
              <a:pathLst>
                <a:path w="224" h="597">
                  <a:moveTo>
                    <a:pt x="224" y="0"/>
                  </a:moveTo>
                  <a:lnTo>
                    <a:pt x="224" y="597"/>
                  </a:lnTo>
                  <a:lnTo>
                    <a:pt x="0" y="253"/>
                  </a:lnTo>
                  <a:lnTo>
                    <a:pt x="224" y="0"/>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2004" y="2176"/>
              <a:ext cx="219" cy="60"/>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1967" y="2129"/>
              <a:ext cx="74" cy="162"/>
            </a:xfrm>
            <a:custGeom>
              <a:avLst/>
              <a:gdLst>
                <a:gd name="T0" fmla="*/ 275 w 275"/>
                <a:gd name="T1" fmla="*/ 0 h 598"/>
                <a:gd name="T2" fmla="*/ 275 w 275"/>
                <a:gd name="T3" fmla="*/ 598 h 598"/>
                <a:gd name="T4" fmla="*/ 0 w 275"/>
                <a:gd name="T5" fmla="*/ 254 h 598"/>
                <a:gd name="T6" fmla="*/ 275 w 275"/>
                <a:gd name="T7" fmla="*/ 0 h 598"/>
              </a:gdLst>
              <a:ahLst/>
              <a:cxnLst>
                <a:cxn ang="0">
                  <a:pos x="T0" y="T1"/>
                </a:cxn>
                <a:cxn ang="0">
                  <a:pos x="T2" y="T3"/>
                </a:cxn>
                <a:cxn ang="0">
                  <a:pos x="T4" y="T5"/>
                </a:cxn>
                <a:cxn ang="0">
                  <a:pos x="T6" y="T7"/>
                </a:cxn>
              </a:cxnLst>
              <a:rect l="0" t="0" r="r" b="b"/>
              <a:pathLst>
                <a:path w="275" h="598">
                  <a:moveTo>
                    <a:pt x="275" y="0"/>
                  </a:moveTo>
                  <a:lnTo>
                    <a:pt x="275" y="598"/>
                  </a:lnTo>
                  <a:lnTo>
                    <a:pt x="0" y="254"/>
                  </a:lnTo>
                  <a:lnTo>
                    <a:pt x="275" y="0"/>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2150" y="2052"/>
              <a:ext cx="45"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2164" y="2002"/>
              <a:ext cx="62" cy="151"/>
            </a:xfrm>
            <a:custGeom>
              <a:avLst/>
              <a:gdLst>
                <a:gd name="T0" fmla="*/ 0 w 228"/>
                <a:gd name="T1" fmla="*/ 558 h 558"/>
                <a:gd name="T2" fmla="*/ 0 w 228"/>
                <a:gd name="T3" fmla="*/ 0 h 558"/>
                <a:gd name="T4" fmla="*/ 228 w 228"/>
                <a:gd name="T5" fmla="*/ 321 h 558"/>
                <a:gd name="T6" fmla="*/ 0 w 228"/>
                <a:gd name="T7" fmla="*/ 558 h 558"/>
              </a:gdLst>
              <a:ahLst/>
              <a:cxnLst>
                <a:cxn ang="0">
                  <a:pos x="T0" y="T1"/>
                </a:cxn>
                <a:cxn ang="0">
                  <a:pos x="T2" y="T3"/>
                </a:cxn>
                <a:cxn ang="0">
                  <a:pos x="T4" y="T5"/>
                </a:cxn>
                <a:cxn ang="0">
                  <a:pos x="T6" y="T7"/>
                </a:cxn>
              </a:cxnLst>
              <a:rect l="0" t="0" r="r" b="b"/>
              <a:pathLst>
                <a:path w="228" h="558">
                  <a:moveTo>
                    <a:pt x="0" y="558"/>
                  </a:moveTo>
                  <a:lnTo>
                    <a:pt x="0" y="0"/>
                  </a:lnTo>
                  <a:lnTo>
                    <a:pt x="228" y="321"/>
                  </a:lnTo>
                  <a:lnTo>
                    <a:pt x="0" y="558"/>
                  </a:lnTo>
                  <a:close/>
                </a:path>
              </a:pathLst>
            </a:custGeom>
            <a:solidFill>
              <a:srgbClr val="FF2A2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2115" y="2055"/>
              <a:ext cx="25"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2081" y="2055"/>
              <a:ext cx="25"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2047" y="2055"/>
              <a:ext cx="25"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2013" y="2055"/>
              <a:ext cx="25"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1977" y="2055"/>
              <a:ext cx="25"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2750" y="2031"/>
              <a:ext cx="45"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2764" y="1981"/>
              <a:ext cx="62" cy="151"/>
            </a:xfrm>
            <a:custGeom>
              <a:avLst/>
              <a:gdLst>
                <a:gd name="T0" fmla="*/ 0 w 228"/>
                <a:gd name="T1" fmla="*/ 558 h 558"/>
                <a:gd name="T2" fmla="*/ 0 w 228"/>
                <a:gd name="T3" fmla="*/ 0 h 558"/>
                <a:gd name="T4" fmla="*/ 228 w 228"/>
                <a:gd name="T5" fmla="*/ 321 h 558"/>
                <a:gd name="T6" fmla="*/ 0 w 228"/>
                <a:gd name="T7" fmla="*/ 558 h 558"/>
              </a:gdLst>
              <a:ahLst/>
              <a:cxnLst>
                <a:cxn ang="0">
                  <a:pos x="T0" y="T1"/>
                </a:cxn>
                <a:cxn ang="0">
                  <a:pos x="T2" y="T3"/>
                </a:cxn>
                <a:cxn ang="0">
                  <a:pos x="T4" y="T5"/>
                </a:cxn>
                <a:cxn ang="0">
                  <a:pos x="T6" y="T7"/>
                </a:cxn>
              </a:cxnLst>
              <a:rect l="0" t="0" r="r" b="b"/>
              <a:pathLst>
                <a:path w="228" h="558">
                  <a:moveTo>
                    <a:pt x="0" y="558"/>
                  </a:moveTo>
                  <a:lnTo>
                    <a:pt x="0" y="0"/>
                  </a:lnTo>
                  <a:lnTo>
                    <a:pt x="228" y="321"/>
                  </a:lnTo>
                  <a:lnTo>
                    <a:pt x="0" y="558"/>
                  </a:lnTo>
                  <a:close/>
                </a:path>
              </a:pathLst>
            </a:custGeom>
            <a:solidFill>
              <a:srgbClr val="FF2A2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2715" y="2033"/>
              <a:ext cx="25"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2682" y="2033"/>
              <a:ext cx="24"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2648" y="2033"/>
              <a:ext cx="24"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2614" y="2033"/>
              <a:ext cx="24"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2578" y="2033"/>
              <a:ext cx="24"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2926" y="1808"/>
              <a:ext cx="56" cy="35"/>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2875" y="1783"/>
              <a:ext cx="151" cy="49"/>
            </a:xfrm>
            <a:custGeom>
              <a:avLst/>
              <a:gdLst>
                <a:gd name="T0" fmla="*/ 558 w 558"/>
                <a:gd name="T1" fmla="*/ 180 h 180"/>
                <a:gd name="T2" fmla="*/ 0 w 558"/>
                <a:gd name="T3" fmla="*/ 180 h 180"/>
                <a:gd name="T4" fmla="*/ 322 w 558"/>
                <a:gd name="T5" fmla="*/ 0 h 180"/>
                <a:gd name="T6" fmla="*/ 558 w 558"/>
                <a:gd name="T7" fmla="*/ 180 h 180"/>
              </a:gdLst>
              <a:ahLst/>
              <a:cxnLst>
                <a:cxn ang="0">
                  <a:pos x="T0" y="T1"/>
                </a:cxn>
                <a:cxn ang="0">
                  <a:pos x="T2" y="T3"/>
                </a:cxn>
                <a:cxn ang="0">
                  <a:pos x="T4" y="T5"/>
                </a:cxn>
                <a:cxn ang="0">
                  <a:pos x="T6" y="T7"/>
                </a:cxn>
              </a:cxnLst>
              <a:rect l="0" t="0" r="r" b="b"/>
              <a:pathLst>
                <a:path w="558" h="180">
                  <a:moveTo>
                    <a:pt x="558" y="180"/>
                  </a:moveTo>
                  <a:lnTo>
                    <a:pt x="0" y="180"/>
                  </a:lnTo>
                  <a:lnTo>
                    <a:pt x="322" y="0"/>
                  </a:lnTo>
                  <a:lnTo>
                    <a:pt x="558" y="180"/>
                  </a:lnTo>
                  <a:close/>
                </a:path>
              </a:pathLst>
            </a:custGeom>
            <a:solidFill>
              <a:srgbClr val="FF2A2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2928" y="1851"/>
              <a:ext cx="56" cy="19"/>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2928" y="1878"/>
              <a:ext cx="56" cy="19"/>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2928" y="1905"/>
              <a:ext cx="56" cy="19"/>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2928" y="1931"/>
              <a:ext cx="56" cy="20"/>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2928" y="1960"/>
              <a:ext cx="56" cy="19"/>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2697" y="1600"/>
              <a:ext cx="35"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p:cNvSpPr>
            <p:nvPr/>
          </p:nvSpPr>
          <p:spPr bwMode="auto">
            <a:xfrm>
              <a:off x="2673" y="1556"/>
              <a:ext cx="48" cy="152"/>
            </a:xfrm>
            <a:custGeom>
              <a:avLst/>
              <a:gdLst>
                <a:gd name="T0" fmla="*/ 179 w 179"/>
                <a:gd name="T1" fmla="*/ 0 h 558"/>
                <a:gd name="T2" fmla="*/ 179 w 179"/>
                <a:gd name="T3" fmla="*/ 558 h 558"/>
                <a:gd name="T4" fmla="*/ 0 w 179"/>
                <a:gd name="T5" fmla="*/ 237 h 558"/>
                <a:gd name="T6" fmla="*/ 179 w 179"/>
                <a:gd name="T7" fmla="*/ 0 h 558"/>
              </a:gdLst>
              <a:ahLst/>
              <a:cxnLst>
                <a:cxn ang="0">
                  <a:pos x="T0" y="T1"/>
                </a:cxn>
                <a:cxn ang="0">
                  <a:pos x="T2" y="T3"/>
                </a:cxn>
                <a:cxn ang="0">
                  <a:pos x="T4" y="T5"/>
                </a:cxn>
                <a:cxn ang="0">
                  <a:pos x="T6" y="T7"/>
                </a:cxn>
              </a:cxnLst>
              <a:rect l="0" t="0" r="r" b="b"/>
              <a:pathLst>
                <a:path w="179" h="558">
                  <a:moveTo>
                    <a:pt x="179" y="0"/>
                  </a:moveTo>
                  <a:lnTo>
                    <a:pt x="179" y="558"/>
                  </a:lnTo>
                  <a:lnTo>
                    <a:pt x="0" y="237"/>
                  </a:lnTo>
                  <a:lnTo>
                    <a:pt x="179" y="0"/>
                  </a:lnTo>
                  <a:close/>
                </a:path>
              </a:pathLst>
            </a:custGeom>
            <a:solidFill>
              <a:srgbClr val="FF2A2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2740" y="1598"/>
              <a:ext cx="20"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2767" y="1598"/>
              <a:ext cx="19"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2794" y="1598"/>
              <a:ext cx="19"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2821" y="1598"/>
              <a:ext cx="19"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2849" y="1598"/>
              <a:ext cx="20"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4"/>
            <p:cNvSpPr>
              <a:spLocks noChangeArrowheads="1"/>
            </p:cNvSpPr>
            <p:nvPr/>
          </p:nvSpPr>
          <p:spPr bwMode="auto">
            <a:xfrm>
              <a:off x="2566" y="1399"/>
              <a:ext cx="56" cy="3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2515" y="1375"/>
              <a:ext cx="151" cy="49"/>
            </a:xfrm>
            <a:custGeom>
              <a:avLst/>
              <a:gdLst>
                <a:gd name="T0" fmla="*/ 558 w 558"/>
                <a:gd name="T1" fmla="*/ 180 h 180"/>
                <a:gd name="T2" fmla="*/ 0 w 558"/>
                <a:gd name="T3" fmla="*/ 180 h 180"/>
                <a:gd name="T4" fmla="*/ 322 w 558"/>
                <a:gd name="T5" fmla="*/ 0 h 180"/>
                <a:gd name="T6" fmla="*/ 558 w 558"/>
                <a:gd name="T7" fmla="*/ 180 h 180"/>
              </a:gdLst>
              <a:ahLst/>
              <a:cxnLst>
                <a:cxn ang="0">
                  <a:pos x="T0" y="T1"/>
                </a:cxn>
                <a:cxn ang="0">
                  <a:pos x="T2" y="T3"/>
                </a:cxn>
                <a:cxn ang="0">
                  <a:pos x="T4" y="T5"/>
                </a:cxn>
                <a:cxn ang="0">
                  <a:pos x="T6" y="T7"/>
                </a:cxn>
              </a:cxnLst>
              <a:rect l="0" t="0" r="r" b="b"/>
              <a:pathLst>
                <a:path w="558" h="180">
                  <a:moveTo>
                    <a:pt x="558" y="180"/>
                  </a:moveTo>
                  <a:lnTo>
                    <a:pt x="0" y="180"/>
                  </a:lnTo>
                  <a:lnTo>
                    <a:pt x="322" y="0"/>
                  </a:lnTo>
                  <a:lnTo>
                    <a:pt x="558" y="180"/>
                  </a:lnTo>
                  <a:close/>
                </a:path>
              </a:pathLst>
            </a:custGeom>
            <a:solidFill>
              <a:srgbClr val="FF2A2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6"/>
            <p:cNvSpPr>
              <a:spLocks noChangeArrowheads="1"/>
            </p:cNvSpPr>
            <p:nvPr/>
          </p:nvSpPr>
          <p:spPr bwMode="auto">
            <a:xfrm>
              <a:off x="2568" y="1443"/>
              <a:ext cx="56" cy="19"/>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2568" y="1469"/>
              <a:ext cx="56" cy="20"/>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8"/>
            <p:cNvSpPr>
              <a:spLocks noChangeArrowheads="1"/>
            </p:cNvSpPr>
            <p:nvPr/>
          </p:nvSpPr>
          <p:spPr bwMode="auto">
            <a:xfrm>
              <a:off x="2568" y="1496"/>
              <a:ext cx="56" cy="20"/>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2568" y="1523"/>
              <a:ext cx="56" cy="19"/>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0"/>
            <p:cNvSpPr>
              <a:spLocks noChangeArrowheads="1"/>
            </p:cNvSpPr>
            <p:nvPr/>
          </p:nvSpPr>
          <p:spPr bwMode="auto">
            <a:xfrm>
              <a:off x="3403" y="1756"/>
              <a:ext cx="5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Software</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71"/>
            <p:cNvSpPr>
              <a:spLocks noChangeArrowheads="1"/>
            </p:cNvSpPr>
            <p:nvPr/>
          </p:nvSpPr>
          <p:spPr bwMode="auto">
            <a:xfrm>
              <a:off x="3411" y="1951"/>
              <a:ext cx="5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Hardware</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72"/>
            <p:cNvSpPr>
              <a:spLocks noChangeArrowheads="1"/>
            </p:cNvSpPr>
            <p:nvPr/>
          </p:nvSpPr>
          <p:spPr bwMode="auto">
            <a:xfrm>
              <a:off x="2568" y="1551"/>
              <a:ext cx="56" cy="20"/>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3"/>
            <p:cNvSpPr>
              <a:spLocks noChangeArrowheads="1"/>
            </p:cNvSpPr>
            <p:nvPr/>
          </p:nvSpPr>
          <p:spPr bwMode="auto">
            <a:xfrm>
              <a:off x="3762" y="1171"/>
              <a:ext cx="1017" cy="456"/>
            </a:xfrm>
            <a:prstGeom prst="rect">
              <a:avLst/>
            </a:prstGeom>
            <a:solidFill>
              <a:srgbClr val="FFFF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3843" y="1303"/>
              <a:ext cx="178" cy="60"/>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5"/>
            <p:cNvSpPr>
              <a:spLocks/>
            </p:cNvSpPr>
            <p:nvPr/>
          </p:nvSpPr>
          <p:spPr bwMode="auto">
            <a:xfrm>
              <a:off x="3991" y="1249"/>
              <a:ext cx="61" cy="162"/>
            </a:xfrm>
            <a:custGeom>
              <a:avLst/>
              <a:gdLst>
                <a:gd name="T0" fmla="*/ 0 w 224"/>
                <a:gd name="T1" fmla="*/ 597 h 597"/>
                <a:gd name="T2" fmla="*/ 0 w 224"/>
                <a:gd name="T3" fmla="*/ 0 h 597"/>
                <a:gd name="T4" fmla="*/ 224 w 224"/>
                <a:gd name="T5" fmla="*/ 344 h 597"/>
                <a:gd name="T6" fmla="*/ 0 w 224"/>
                <a:gd name="T7" fmla="*/ 597 h 597"/>
              </a:gdLst>
              <a:ahLst/>
              <a:cxnLst>
                <a:cxn ang="0">
                  <a:pos x="T0" y="T1"/>
                </a:cxn>
                <a:cxn ang="0">
                  <a:pos x="T2" y="T3"/>
                </a:cxn>
                <a:cxn ang="0">
                  <a:pos x="T4" y="T5"/>
                </a:cxn>
                <a:cxn ang="0">
                  <a:pos x="T6" y="T7"/>
                </a:cxn>
              </a:cxnLst>
              <a:rect l="0" t="0" r="r" b="b"/>
              <a:pathLst>
                <a:path w="224" h="597">
                  <a:moveTo>
                    <a:pt x="0" y="597"/>
                  </a:moveTo>
                  <a:lnTo>
                    <a:pt x="0" y="0"/>
                  </a:lnTo>
                  <a:lnTo>
                    <a:pt x="224" y="344"/>
                  </a:lnTo>
                  <a:lnTo>
                    <a:pt x="0" y="597"/>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6"/>
            <p:cNvSpPr>
              <a:spLocks noChangeArrowheads="1"/>
            </p:cNvSpPr>
            <p:nvPr/>
          </p:nvSpPr>
          <p:spPr bwMode="auto">
            <a:xfrm>
              <a:off x="3975" y="1510"/>
              <a:ext cx="35" cy="57"/>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7"/>
            <p:cNvSpPr>
              <a:spLocks/>
            </p:cNvSpPr>
            <p:nvPr/>
          </p:nvSpPr>
          <p:spPr bwMode="auto">
            <a:xfrm>
              <a:off x="3986" y="1466"/>
              <a:ext cx="49" cy="152"/>
            </a:xfrm>
            <a:custGeom>
              <a:avLst/>
              <a:gdLst>
                <a:gd name="T0" fmla="*/ 0 w 180"/>
                <a:gd name="T1" fmla="*/ 0 h 559"/>
                <a:gd name="T2" fmla="*/ 0 w 180"/>
                <a:gd name="T3" fmla="*/ 559 h 559"/>
                <a:gd name="T4" fmla="*/ 180 w 180"/>
                <a:gd name="T5" fmla="*/ 237 h 559"/>
                <a:gd name="T6" fmla="*/ 0 w 180"/>
                <a:gd name="T7" fmla="*/ 0 h 559"/>
              </a:gdLst>
              <a:ahLst/>
              <a:cxnLst>
                <a:cxn ang="0">
                  <a:pos x="T0" y="T1"/>
                </a:cxn>
                <a:cxn ang="0">
                  <a:pos x="T2" y="T3"/>
                </a:cxn>
                <a:cxn ang="0">
                  <a:pos x="T4" y="T5"/>
                </a:cxn>
                <a:cxn ang="0">
                  <a:pos x="T6" y="T7"/>
                </a:cxn>
              </a:cxnLst>
              <a:rect l="0" t="0" r="r" b="b"/>
              <a:pathLst>
                <a:path w="180" h="559">
                  <a:moveTo>
                    <a:pt x="0" y="0"/>
                  </a:moveTo>
                  <a:lnTo>
                    <a:pt x="0" y="559"/>
                  </a:lnTo>
                  <a:lnTo>
                    <a:pt x="180" y="237"/>
                  </a:lnTo>
                  <a:lnTo>
                    <a:pt x="0" y="0"/>
                  </a:lnTo>
                  <a:close/>
                </a:path>
              </a:pathLst>
            </a:custGeom>
            <a:solidFill>
              <a:srgbClr val="FF2A2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3948" y="1508"/>
              <a:ext cx="19"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9"/>
            <p:cNvSpPr>
              <a:spLocks noChangeArrowheads="1"/>
            </p:cNvSpPr>
            <p:nvPr/>
          </p:nvSpPr>
          <p:spPr bwMode="auto">
            <a:xfrm>
              <a:off x="3921" y="1508"/>
              <a:ext cx="19"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0"/>
            <p:cNvSpPr>
              <a:spLocks noChangeArrowheads="1"/>
            </p:cNvSpPr>
            <p:nvPr/>
          </p:nvSpPr>
          <p:spPr bwMode="auto">
            <a:xfrm>
              <a:off x="3894" y="1508"/>
              <a:ext cx="19"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1"/>
            <p:cNvSpPr>
              <a:spLocks noChangeArrowheads="1"/>
            </p:cNvSpPr>
            <p:nvPr/>
          </p:nvSpPr>
          <p:spPr bwMode="auto">
            <a:xfrm>
              <a:off x="3867" y="1508"/>
              <a:ext cx="20"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2"/>
            <p:cNvSpPr>
              <a:spLocks noChangeArrowheads="1"/>
            </p:cNvSpPr>
            <p:nvPr/>
          </p:nvSpPr>
          <p:spPr bwMode="auto">
            <a:xfrm>
              <a:off x="4133" y="1272"/>
              <a:ext cx="5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Request</a:t>
              </a:r>
              <a:endParaRPr kumimoji="0" lang="en-US" sz="1800" b="0" i="0" u="none" strike="noStrike" cap="none" normalizeH="0" baseline="0" smtClean="0">
                <a:ln>
                  <a:noFill/>
                </a:ln>
                <a:solidFill>
                  <a:schemeClr val="tx1"/>
                </a:solidFill>
                <a:effectLst/>
                <a:latin typeface="Arial" pitchFamily="34" charset="0"/>
              </a:endParaRPr>
            </a:p>
          </p:txBody>
        </p:sp>
        <p:sp>
          <p:nvSpPr>
            <p:cNvPr id="88" name="Rectangle 83"/>
            <p:cNvSpPr>
              <a:spLocks noChangeArrowheads="1"/>
            </p:cNvSpPr>
            <p:nvPr/>
          </p:nvSpPr>
          <p:spPr bwMode="auto">
            <a:xfrm>
              <a:off x="4127" y="1469"/>
              <a:ext cx="63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Response</a:t>
              </a:r>
              <a:endParaRPr kumimoji="0" lang="en-US" sz="1800" b="0" i="0" u="none" strike="noStrike" cap="none" normalizeH="0" baseline="0" smtClean="0">
                <a:ln>
                  <a:noFill/>
                </a:ln>
                <a:solidFill>
                  <a:schemeClr val="tx1"/>
                </a:solidFill>
                <a:effectLst/>
                <a:latin typeface="Arial" pitchFamily="34" charset="0"/>
              </a:endParaRPr>
            </a:p>
          </p:txBody>
        </p:sp>
        <p:sp>
          <p:nvSpPr>
            <p:cNvPr id="89" name="Rectangle 84"/>
            <p:cNvSpPr>
              <a:spLocks noChangeArrowheads="1"/>
            </p:cNvSpPr>
            <p:nvPr/>
          </p:nvSpPr>
          <p:spPr bwMode="auto">
            <a:xfrm>
              <a:off x="3839" y="1508"/>
              <a:ext cx="19" cy="56"/>
            </a:xfrm>
            <a:prstGeom prst="rect">
              <a:avLst/>
            </a:prstGeom>
            <a:solidFill>
              <a:srgbClr val="FF2A2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389692"/>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Storage in Hard </a:t>
            </a:r>
            <a:r>
              <a:rPr lang="fr-FR" dirty="0" err="1">
                <a:solidFill>
                  <a:schemeClr val="tx1"/>
                </a:solidFill>
              </a:rPr>
              <a:t>Disks</a:t>
            </a:r>
            <a:endParaRPr lang="fr-FR" dirty="0">
              <a:solidFill>
                <a:schemeClr val="tx1"/>
              </a:solidFill>
            </a:endParaRPr>
          </a:p>
        </p:txBody>
      </p:sp>
      <p:sp>
        <p:nvSpPr>
          <p:cNvPr id="3" name="Text Placeholder 2"/>
          <p:cNvSpPr txBox="1">
            <a:spLocks noGrp="1"/>
          </p:cNvSpPr>
          <p:nvPr>
            <p:ph type="body" idx="4294967295"/>
          </p:nvPr>
        </p:nvSpPr>
        <p:spPr>
          <a:xfrm>
            <a:off x="1727200" y="1838325"/>
            <a:ext cx="7416800" cy="21383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Magnetic</a:t>
            </a:r>
            <a:r>
              <a:rPr lang="en-US" dirty="0">
                <a:latin typeface="Calibri" panose="020F0502020204030204" pitchFamily="34" charset="0"/>
              </a:rPr>
              <a:t> storage (sequence of tiny magnets)</a:t>
            </a:r>
          </a:p>
          <a:p>
            <a:pPr lvl="0">
              <a:buSzPct val="100000"/>
              <a:buFont typeface="Symbol" panose="05050102010706020507" pitchFamily="18" charset="2"/>
              <a:buChar char="*"/>
            </a:pPr>
            <a:r>
              <a:rPr lang="en-US" dirty="0">
                <a:solidFill>
                  <a:schemeClr val="tx1">
                    <a:lumMod val="95000"/>
                    <a:lumOff val="5000"/>
                  </a:schemeClr>
                </a:solidFill>
                <a:effectLst>
                  <a:outerShdw dist="17961" dir="2700000">
                    <a:scrgbClr r="0" g="0" b="0"/>
                  </a:outerShdw>
                </a:effectLst>
                <a:latin typeface="Calibri" panose="020F0502020204030204" pitchFamily="34" charset="0"/>
              </a:rPr>
              <a:t>NRZI Encoding</a:t>
            </a:r>
          </a:p>
          <a:p>
            <a:pPr lvl="1">
              <a:buSzPct val="100000"/>
              <a:buFont typeface="Symbol" panose="05050102010706020507" pitchFamily="18" charset="2"/>
              <a:buChar char="*"/>
            </a:pPr>
            <a:r>
              <a:rPr lang="en-US" dirty="0">
                <a:latin typeface="Calibri" panose="020F0502020204030204" pitchFamily="34" charset="0"/>
              </a:rPr>
              <a:t>with </a:t>
            </a:r>
            <a:r>
              <a:rPr lang="en-US" dirty="0">
                <a:solidFill>
                  <a:srgbClr val="0047FF"/>
                </a:solidFill>
                <a:latin typeface="Calibri" panose="020F0502020204030204" pitchFamily="34" charset="0"/>
              </a:rPr>
              <a:t>dummy</a:t>
            </a:r>
            <a:r>
              <a:rPr lang="en-US" dirty="0">
                <a:latin typeface="Calibri" panose="020F0502020204030204" pitchFamily="34" charset="0"/>
              </a:rPr>
              <a:t> bits</a:t>
            </a:r>
          </a:p>
        </p:txBody>
      </p:sp>
      <p:grpSp>
        <p:nvGrpSpPr>
          <p:cNvPr id="8" name="Group 4"/>
          <p:cNvGrpSpPr>
            <a:grpSpLocks noChangeAspect="1"/>
          </p:cNvGrpSpPr>
          <p:nvPr/>
        </p:nvGrpSpPr>
        <p:grpSpPr bwMode="auto">
          <a:xfrm>
            <a:off x="1312863" y="4267200"/>
            <a:ext cx="7823200" cy="1676400"/>
            <a:chOff x="827" y="2688"/>
            <a:chExt cx="4928" cy="1056"/>
          </a:xfrm>
        </p:grpSpPr>
        <p:sp>
          <p:nvSpPr>
            <p:cNvPr id="9" name="AutoShape 3"/>
            <p:cNvSpPr>
              <a:spLocks noChangeAspect="1" noChangeArrowheads="1" noTextEdit="1"/>
            </p:cNvSpPr>
            <p:nvPr/>
          </p:nvSpPr>
          <p:spPr bwMode="auto">
            <a:xfrm>
              <a:off x="827" y="2688"/>
              <a:ext cx="4928"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942" y="2763"/>
              <a:ext cx="901" cy="394"/>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722" y="3232"/>
              <a:ext cx="283" cy="311"/>
            </a:xfrm>
            <a:prstGeom prst="rect">
              <a:avLst/>
            </a:pr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7"/>
            <p:cNvSpPr>
              <a:spLocks noChangeArrowheads="1"/>
            </p:cNvSpPr>
            <p:nvPr/>
          </p:nvSpPr>
          <p:spPr bwMode="auto">
            <a:xfrm>
              <a:off x="971" y="2836"/>
              <a:ext cx="251" cy="244"/>
            </a:xfrm>
            <a:prstGeom prst="ellipse">
              <a:avLst/>
            </a:prstGeom>
            <a:solidFill>
              <a:srgbClr val="FFAAAA"/>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8"/>
            <p:cNvSpPr>
              <a:spLocks noChangeArrowheads="1"/>
            </p:cNvSpPr>
            <p:nvPr/>
          </p:nvSpPr>
          <p:spPr bwMode="auto">
            <a:xfrm>
              <a:off x="1518" y="2824"/>
              <a:ext cx="251" cy="243"/>
            </a:xfrm>
            <a:prstGeom prst="ellipse">
              <a:avLst/>
            </a:prstGeom>
            <a:solidFill>
              <a:srgbClr val="D5F6FF"/>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020" y="2863"/>
              <a:ext cx="23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0"/>
            <p:cNvSpPr>
              <a:spLocks noChangeArrowheads="1"/>
            </p:cNvSpPr>
            <p:nvPr/>
          </p:nvSpPr>
          <p:spPr bwMode="auto">
            <a:xfrm>
              <a:off x="1572" y="2862"/>
              <a:ext cx="2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1893" y="2763"/>
              <a:ext cx="902" cy="394"/>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2"/>
            <p:cNvSpPr>
              <a:spLocks noChangeArrowheads="1"/>
            </p:cNvSpPr>
            <p:nvPr/>
          </p:nvSpPr>
          <p:spPr bwMode="auto">
            <a:xfrm>
              <a:off x="1923" y="2824"/>
              <a:ext cx="249" cy="243"/>
            </a:xfrm>
            <a:prstGeom prst="ellipse">
              <a:avLst/>
            </a:prstGeom>
            <a:solidFill>
              <a:srgbClr val="FFAAAA"/>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3"/>
            <p:cNvSpPr>
              <a:spLocks noChangeArrowheads="1"/>
            </p:cNvSpPr>
            <p:nvPr/>
          </p:nvSpPr>
          <p:spPr bwMode="auto">
            <a:xfrm>
              <a:off x="2471" y="2824"/>
              <a:ext cx="249" cy="243"/>
            </a:xfrm>
            <a:prstGeom prst="ellipse">
              <a:avLst/>
            </a:prstGeom>
            <a:solidFill>
              <a:srgbClr val="D5F6FF"/>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1972" y="2850"/>
              <a:ext cx="23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Sans"/>
                </a:rPr>
                <a:t>N</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2524" y="2862"/>
              <a:ext cx="2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Sans"/>
                </a:rPr>
                <a:t>S</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2836" y="2763"/>
              <a:ext cx="901" cy="394"/>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17"/>
            <p:cNvSpPr>
              <a:spLocks noChangeArrowheads="1"/>
            </p:cNvSpPr>
            <p:nvPr/>
          </p:nvSpPr>
          <p:spPr bwMode="auto">
            <a:xfrm>
              <a:off x="3416" y="2824"/>
              <a:ext cx="250" cy="243"/>
            </a:xfrm>
            <a:prstGeom prst="ellipse">
              <a:avLst/>
            </a:prstGeom>
            <a:solidFill>
              <a:srgbClr val="FFAAAA"/>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18"/>
            <p:cNvSpPr>
              <a:spLocks noChangeArrowheads="1"/>
            </p:cNvSpPr>
            <p:nvPr/>
          </p:nvSpPr>
          <p:spPr bwMode="auto">
            <a:xfrm>
              <a:off x="2878" y="2824"/>
              <a:ext cx="249" cy="243"/>
            </a:xfrm>
            <a:prstGeom prst="ellipse">
              <a:avLst/>
            </a:prstGeom>
            <a:solidFill>
              <a:srgbClr val="D5F6FF"/>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465" y="2850"/>
              <a:ext cx="23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2931" y="2862"/>
              <a:ext cx="2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3786" y="2763"/>
              <a:ext cx="902" cy="394"/>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4737" y="2763"/>
              <a:ext cx="900" cy="394"/>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3"/>
            <p:cNvSpPr>
              <a:spLocks noChangeArrowheads="1"/>
            </p:cNvSpPr>
            <p:nvPr/>
          </p:nvSpPr>
          <p:spPr bwMode="auto">
            <a:xfrm>
              <a:off x="4772" y="2808"/>
              <a:ext cx="251" cy="243"/>
            </a:xfrm>
            <a:prstGeom prst="ellipse">
              <a:avLst/>
            </a:prstGeom>
            <a:solidFill>
              <a:srgbClr val="FFAAAA"/>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4"/>
            <p:cNvSpPr>
              <a:spLocks noChangeArrowheads="1"/>
            </p:cNvSpPr>
            <p:nvPr/>
          </p:nvSpPr>
          <p:spPr bwMode="auto">
            <a:xfrm>
              <a:off x="5313" y="2824"/>
              <a:ext cx="251" cy="243"/>
            </a:xfrm>
            <a:prstGeom prst="ellipse">
              <a:avLst/>
            </a:prstGeom>
            <a:solidFill>
              <a:srgbClr val="D5F6FF"/>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4822" y="2835"/>
              <a:ext cx="23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6"/>
            <p:cNvSpPr>
              <a:spLocks noChangeArrowheads="1"/>
            </p:cNvSpPr>
            <p:nvPr/>
          </p:nvSpPr>
          <p:spPr bwMode="auto">
            <a:xfrm>
              <a:off x="5367" y="2862"/>
              <a:ext cx="2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32" name="Oval 27"/>
            <p:cNvSpPr>
              <a:spLocks noChangeArrowheads="1"/>
            </p:cNvSpPr>
            <p:nvPr/>
          </p:nvSpPr>
          <p:spPr bwMode="auto">
            <a:xfrm>
              <a:off x="4365" y="2808"/>
              <a:ext cx="251" cy="243"/>
            </a:xfrm>
            <a:prstGeom prst="ellipse">
              <a:avLst/>
            </a:prstGeom>
            <a:solidFill>
              <a:srgbClr val="FFAAAA"/>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28"/>
            <p:cNvSpPr>
              <a:spLocks noChangeArrowheads="1"/>
            </p:cNvSpPr>
            <p:nvPr/>
          </p:nvSpPr>
          <p:spPr bwMode="auto">
            <a:xfrm>
              <a:off x="3829" y="2808"/>
              <a:ext cx="249" cy="243"/>
            </a:xfrm>
            <a:prstGeom prst="ellipse">
              <a:avLst/>
            </a:prstGeom>
            <a:solidFill>
              <a:srgbClr val="D5F6FF"/>
            </a:solidFill>
            <a:ln w="14"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415" y="2835"/>
              <a:ext cx="23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3881" y="2846"/>
              <a:ext cx="2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Sans"/>
                </a:rPr>
                <a:t>S</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Rectangle 31"/>
            <p:cNvSpPr>
              <a:spLocks noChangeArrowheads="1"/>
            </p:cNvSpPr>
            <p:nvPr/>
          </p:nvSpPr>
          <p:spPr bwMode="auto">
            <a:xfrm>
              <a:off x="1769" y="3249"/>
              <a:ext cx="27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400" b="0" i="0" u="none" strike="noStrike" cap="none" normalizeH="0" baseline="0" smtClean="0">
                  <a:ln>
                    <a:noFill/>
                  </a:ln>
                  <a:solidFill>
                    <a:srgbClr val="000000"/>
                  </a:solidFill>
                  <a:effectLst/>
                  <a:latin typeface="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2"/>
            <p:cNvSpPr>
              <a:spLocks noChangeArrowheads="1"/>
            </p:cNvSpPr>
            <p:nvPr/>
          </p:nvSpPr>
          <p:spPr bwMode="auto">
            <a:xfrm>
              <a:off x="2674" y="3252"/>
              <a:ext cx="283" cy="311"/>
            </a:xfrm>
            <a:prstGeom prst="rect">
              <a:avLst/>
            </a:pr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2720" y="3269"/>
              <a:ext cx="27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400" b="0" i="0" u="none" strike="noStrike" cap="none" normalizeH="0" baseline="0" dirty="0" smtClean="0">
                  <a:ln>
                    <a:noFill/>
                  </a:ln>
                  <a:solidFill>
                    <a:srgbClr val="000000"/>
                  </a:solidFill>
                  <a:effectLst/>
                  <a:latin typeface="Sans"/>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Rectangle 34"/>
            <p:cNvSpPr>
              <a:spLocks noChangeArrowheads="1"/>
            </p:cNvSpPr>
            <p:nvPr/>
          </p:nvSpPr>
          <p:spPr bwMode="auto">
            <a:xfrm>
              <a:off x="3608" y="3252"/>
              <a:ext cx="283" cy="311"/>
            </a:xfrm>
            <a:prstGeom prst="rect">
              <a:avLst/>
            </a:pr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3654" y="3269"/>
              <a:ext cx="27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400" b="0" i="0" u="none" strike="noStrike" cap="none" normalizeH="0" baseline="0" smtClean="0">
                  <a:ln>
                    <a:noFill/>
                  </a:ln>
                  <a:solidFill>
                    <a:srgbClr val="000000"/>
                  </a:solidFill>
                  <a:effectLst/>
                  <a:latin typeface="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36"/>
            <p:cNvSpPr>
              <a:spLocks noChangeArrowheads="1"/>
            </p:cNvSpPr>
            <p:nvPr/>
          </p:nvSpPr>
          <p:spPr bwMode="auto">
            <a:xfrm>
              <a:off x="4543" y="3268"/>
              <a:ext cx="282" cy="310"/>
            </a:xfrm>
            <a:prstGeom prst="rect">
              <a:avLst/>
            </a:pr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4589" y="3285"/>
              <a:ext cx="27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4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Structure of a Platter</a:t>
            </a:r>
          </a:p>
        </p:txBody>
      </p:sp>
      <p:sp>
        <p:nvSpPr>
          <p:cNvPr id="4" name="Freeform 3"/>
          <p:cNvSpPr/>
          <p:nvPr/>
        </p:nvSpPr>
        <p:spPr>
          <a:xfrm>
            <a:off x="2133600" y="5748600"/>
            <a:ext cx="5616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A platter is divided into concentric rings (</a:t>
            </a:r>
            <a:r>
              <a:rPr lang="en-IN" sz="2000" b="0" i="0" u="none" strike="noStrike" kern="1200" dirty="0">
                <a:ln>
                  <a:noFill/>
                </a:ln>
                <a:solidFill>
                  <a:srgbClr val="B80047"/>
                </a:solidFill>
                <a:latin typeface="Calibri" panose="020F0502020204030204" pitchFamily="34" charset="0"/>
                <a:ea typeface="Microsoft YaHei" pitchFamily="2"/>
                <a:cs typeface="Mangal" pitchFamily="2"/>
              </a:rPr>
              <a:t>track</a:t>
            </a:r>
            <a:r>
              <a:rPr lang="en-IN" sz="2000" b="0" i="0" u="none" strike="noStrike" kern="1200" dirty="0">
                <a:ln>
                  <a:noFill/>
                </a:ln>
                <a:latin typeface="Calibri" panose="020F0502020204030204" pitchFamily="34" charset="0"/>
                <a:ea typeface="Microsoft YaHei" pitchFamily="2"/>
                <a:cs typeface="Mangal" pitchFamily="2"/>
              </a:rPr>
              <a:t>)</a:t>
            </a:r>
          </a:p>
          <a:p>
            <a:pPr marL="0" marR="0" lvl="0" indent="0" algn="ctr"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Each track is divided into fixed size </a:t>
            </a:r>
            <a:r>
              <a:rPr lang="en-IN" sz="2000" b="1" i="0" u="none" strike="noStrike" kern="1200" dirty="0">
                <a:ln>
                  <a:noFill/>
                </a:ln>
                <a:solidFill>
                  <a:srgbClr val="B80047"/>
                </a:solidFill>
                <a:latin typeface="Calibri" panose="020F0502020204030204" pitchFamily="34" charset="0"/>
                <a:ea typeface="Microsoft YaHei" pitchFamily="2"/>
                <a:cs typeface="Mangal" pitchFamily="2"/>
              </a:rPr>
              <a:t>sectors</a:t>
            </a:r>
          </a:p>
        </p:txBody>
      </p:sp>
      <p:grpSp>
        <p:nvGrpSpPr>
          <p:cNvPr id="8" name="Group 4"/>
          <p:cNvGrpSpPr>
            <a:grpSpLocks noChangeAspect="1"/>
          </p:cNvGrpSpPr>
          <p:nvPr/>
        </p:nvGrpSpPr>
        <p:grpSpPr bwMode="auto">
          <a:xfrm>
            <a:off x="2590800" y="1600200"/>
            <a:ext cx="3940175" cy="3940175"/>
            <a:chOff x="1728" y="1139"/>
            <a:chExt cx="2482" cy="2482"/>
          </a:xfrm>
        </p:grpSpPr>
        <p:sp>
          <p:nvSpPr>
            <p:cNvPr id="9" name="AutoShape 3"/>
            <p:cNvSpPr>
              <a:spLocks noChangeAspect="1" noChangeArrowheads="1" noTextEdit="1"/>
            </p:cNvSpPr>
            <p:nvPr/>
          </p:nvSpPr>
          <p:spPr bwMode="auto">
            <a:xfrm>
              <a:off x="1728" y="1139"/>
              <a:ext cx="2482" cy="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5"/>
            <p:cNvSpPr>
              <a:spLocks noChangeArrowheads="1"/>
            </p:cNvSpPr>
            <p:nvPr/>
          </p:nvSpPr>
          <p:spPr bwMode="auto">
            <a:xfrm>
              <a:off x="2461" y="1929"/>
              <a:ext cx="969" cy="969"/>
            </a:xfrm>
            <a:prstGeom prst="ellipse">
              <a:avLst/>
            </a:pr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6"/>
            <p:cNvSpPr>
              <a:spLocks noChangeArrowheads="1"/>
            </p:cNvSpPr>
            <p:nvPr/>
          </p:nvSpPr>
          <p:spPr bwMode="auto">
            <a:xfrm>
              <a:off x="2342" y="1802"/>
              <a:ext cx="1219" cy="1218"/>
            </a:xfrm>
            <a:prstGeom prst="ellipse">
              <a:avLst/>
            </a:pr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Oval 7"/>
            <p:cNvSpPr>
              <a:spLocks noChangeArrowheads="1"/>
            </p:cNvSpPr>
            <p:nvPr/>
          </p:nvSpPr>
          <p:spPr bwMode="auto">
            <a:xfrm>
              <a:off x="2187" y="1664"/>
              <a:ext cx="1498" cy="1491"/>
            </a:xfrm>
            <a:prstGeom prst="ellipse">
              <a:avLst/>
            </a:pr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Oval 8"/>
            <p:cNvSpPr>
              <a:spLocks noChangeArrowheads="1"/>
            </p:cNvSpPr>
            <p:nvPr/>
          </p:nvSpPr>
          <p:spPr bwMode="auto">
            <a:xfrm>
              <a:off x="2057" y="1525"/>
              <a:ext cx="1762" cy="1760"/>
            </a:xfrm>
            <a:prstGeom prst="ellipse">
              <a:avLst/>
            </a:pr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Oval 9"/>
            <p:cNvSpPr>
              <a:spLocks noChangeArrowheads="1"/>
            </p:cNvSpPr>
            <p:nvPr/>
          </p:nvSpPr>
          <p:spPr bwMode="auto">
            <a:xfrm>
              <a:off x="1913" y="1393"/>
              <a:ext cx="2046" cy="2044"/>
            </a:xfrm>
            <a:prstGeom prst="ellipse">
              <a:avLst/>
            </a:pr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0"/>
            <p:cNvSpPr>
              <a:spLocks noChangeArrowheads="1"/>
            </p:cNvSpPr>
            <p:nvPr/>
          </p:nvSpPr>
          <p:spPr bwMode="auto">
            <a:xfrm>
              <a:off x="1777" y="1252"/>
              <a:ext cx="2310" cy="2308"/>
            </a:xfrm>
            <a:prstGeom prst="ellipse">
              <a:avLst/>
            </a:pr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p:nvSpPr>
          <p:spPr bwMode="auto">
            <a:xfrm>
              <a:off x="2062" y="1530"/>
              <a:ext cx="1754" cy="1756"/>
            </a:xfrm>
            <a:custGeom>
              <a:avLst/>
              <a:gdLst>
                <a:gd name="T0" fmla="*/ 6020 w 13216"/>
                <a:gd name="T1" fmla="*/ 13203 h 13237"/>
                <a:gd name="T2" fmla="*/ 2664 w 13216"/>
                <a:gd name="T3" fmla="*/ 11911 h 13237"/>
                <a:gd name="T4" fmla="*/ 1323 w 13216"/>
                <a:gd name="T5" fmla="*/ 10569 h 13237"/>
                <a:gd name="T6" fmla="*/ 72 w 13216"/>
                <a:gd name="T7" fmla="*/ 7572 h 13237"/>
                <a:gd name="T8" fmla="*/ 72 w 13216"/>
                <a:gd name="T9" fmla="*/ 5662 h 13237"/>
                <a:gd name="T10" fmla="*/ 1955 w 13216"/>
                <a:gd name="T11" fmla="*/ 1953 h 13237"/>
                <a:gd name="T12" fmla="*/ 5678 w 13216"/>
                <a:gd name="T13" fmla="*/ 71 h 13237"/>
                <a:gd name="T14" fmla="*/ 7545 w 13216"/>
                <a:gd name="T15" fmla="*/ 72 h 13237"/>
                <a:gd name="T16" fmla="*/ 13179 w 13216"/>
                <a:gd name="T17" fmla="*/ 5819 h 13237"/>
                <a:gd name="T18" fmla="*/ 13216 w 13216"/>
                <a:gd name="T19" fmla="*/ 6617 h 13237"/>
                <a:gd name="T20" fmla="*/ 12875 w 13216"/>
                <a:gd name="T21" fmla="*/ 8727 h 13237"/>
                <a:gd name="T22" fmla="*/ 7560 w 13216"/>
                <a:gd name="T23" fmla="*/ 13160 h 13237"/>
                <a:gd name="T24" fmla="*/ 6020 w 13216"/>
                <a:gd name="T25" fmla="*/ 13203 h 13237"/>
                <a:gd name="T26" fmla="*/ 7389 w 13216"/>
                <a:gd name="T27" fmla="*/ 12276 h 13237"/>
                <a:gd name="T28" fmla="*/ 10635 w 13216"/>
                <a:gd name="T29" fmla="*/ 10662 h 13237"/>
                <a:gd name="T30" fmla="*/ 12250 w 13216"/>
                <a:gd name="T31" fmla="*/ 7458 h 13237"/>
                <a:gd name="T32" fmla="*/ 12251 w 13216"/>
                <a:gd name="T33" fmla="*/ 5839 h 13237"/>
                <a:gd name="T34" fmla="*/ 10660 w 13216"/>
                <a:gd name="T35" fmla="*/ 2659 h 13237"/>
                <a:gd name="T36" fmla="*/ 7474 w 13216"/>
                <a:gd name="T37" fmla="*/ 1025 h 13237"/>
                <a:gd name="T38" fmla="*/ 5735 w 13216"/>
                <a:gd name="T39" fmla="*/ 1025 h 13237"/>
                <a:gd name="T40" fmla="*/ 2550 w 13216"/>
                <a:gd name="T41" fmla="*/ 2659 h 13237"/>
                <a:gd name="T42" fmla="*/ 944 w 13216"/>
                <a:gd name="T43" fmla="*/ 5933 h 13237"/>
                <a:gd name="T44" fmla="*/ 959 w 13216"/>
                <a:gd name="T45" fmla="*/ 7453 h 13237"/>
                <a:gd name="T46" fmla="*/ 5795 w 13216"/>
                <a:gd name="T47" fmla="*/ 12274 h 13237"/>
                <a:gd name="T48" fmla="*/ 7389 w 13216"/>
                <a:gd name="T49" fmla="*/ 12276 h 13237"/>
                <a:gd name="T50" fmla="*/ 7389 w 13216"/>
                <a:gd name="T51" fmla="*/ 12276 h 13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16" h="13237">
                  <a:moveTo>
                    <a:pt x="6020" y="13203"/>
                  </a:moveTo>
                  <a:cubicBezTo>
                    <a:pt x="4760" y="13071"/>
                    <a:pt x="3661" y="12648"/>
                    <a:pt x="2664" y="11911"/>
                  </a:cubicBezTo>
                  <a:cubicBezTo>
                    <a:pt x="2269" y="11619"/>
                    <a:pt x="1617" y="10966"/>
                    <a:pt x="1323" y="10569"/>
                  </a:cubicBezTo>
                  <a:cubicBezTo>
                    <a:pt x="654" y="9665"/>
                    <a:pt x="258" y="8715"/>
                    <a:pt x="72" y="7572"/>
                  </a:cubicBezTo>
                  <a:cubicBezTo>
                    <a:pt x="0" y="7132"/>
                    <a:pt x="0" y="6103"/>
                    <a:pt x="72" y="5662"/>
                  </a:cubicBezTo>
                  <a:cubicBezTo>
                    <a:pt x="313" y="4181"/>
                    <a:pt x="917" y="2991"/>
                    <a:pt x="1955" y="1953"/>
                  </a:cubicBezTo>
                  <a:cubicBezTo>
                    <a:pt x="2991" y="917"/>
                    <a:pt x="4214" y="299"/>
                    <a:pt x="5678" y="71"/>
                  </a:cubicBezTo>
                  <a:cubicBezTo>
                    <a:pt x="6135" y="0"/>
                    <a:pt x="7074" y="1"/>
                    <a:pt x="7545" y="72"/>
                  </a:cubicBezTo>
                  <a:cubicBezTo>
                    <a:pt x="10520" y="520"/>
                    <a:pt x="12774" y="2820"/>
                    <a:pt x="13179" y="5819"/>
                  </a:cubicBezTo>
                  <a:cubicBezTo>
                    <a:pt x="13199" y="5968"/>
                    <a:pt x="13216" y="6327"/>
                    <a:pt x="13216" y="6617"/>
                  </a:cubicBezTo>
                  <a:cubicBezTo>
                    <a:pt x="13216" y="7395"/>
                    <a:pt x="13119" y="7994"/>
                    <a:pt x="12875" y="8727"/>
                  </a:cubicBezTo>
                  <a:cubicBezTo>
                    <a:pt x="12096" y="11062"/>
                    <a:pt x="10026" y="12789"/>
                    <a:pt x="7560" y="13160"/>
                  </a:cubicBezTo>
                  <a:cubicBezTo>
                    <a:pt x="7198" y="13214"/>
                    <a:pt x="6355" y="13237"/>
                    <a:pt x="6020" y="13203"/>
                  </a:cubicBezTo>
                  <a:close/>
                  <a:moveTo>
                    <a:pt x="7389" y="12276"/>
                  </a:moveTo>
                  <a:cubicBezTo>
                    <a:pt x="8627" y="12100"/>
                    <a:pt x="9757" y="11539"/>
                    <a:pt x="10635" y="10662"/>
                  </a:cubicBezTo>
                  <a:cubicBezTo>
                    <a:pt x="11508" y="9790"/>
                    <a:pt x="12065" y="8687"/>
                    <a:pt x="12250" y="7458"/>
                  </a:cubicBezTo>
                  <a:cubicBezTo>
                    <a:pt x="12314" y="7040"/>
                    <a:pt x="12314" y="6252"/>
                    <a:pt x="12251" y="5839"/>
                  </a:cubicBezTo>
                  <a:cubicBezTo>
                    <a:pt x="12063" y="4607"/>
                    <a:pt x="11526" y="3535"/>
                    <a:pt x="10660" y="2659"/>
                  </a:cubicBezTo>
                  <a:cubicBezTo>
                    <a:pt x="9798" y="1789"/>
                    <a:pt x="8754" y="1254"/>
                    <a:pt x="7474" y="1025"/>
                  </a:cubicBezTo>
                  <a:cubicBezTo>
                    <a:pt x="7185" y="973"/>
                    <a:pt x="6025" y="973"/>
                    <a:pt x="5735" y="1025"/>
                  </a:cubicBezTo>
                  <a:cubicBezTo>
                    <a:pt x="4457" y="1253"/>
                    <a:pt x="3410" y="1791"/>
                    <a:pt x="2550" y="2659"/>
                  </a:cubicBezTo>
                  <a:cubicBezTo>
                    <a:pt x="1667" y="3551"/>
                    <a:pt x="1112" y="4682"/>
                    <a:pt x="944" y="5933"/>
                  </a:cubicBezTo>
                  <a:cubicBezTo>
                    <a:pt x="896" y="6291"/>
                    <a:pt x="904" y="7089"/>
                    <a:pt x="959" y="7453"/>
                  </a:cubicBezTo>
                  <a:cubicBezTo>
                    <a:pt x="1338" y="9964"/>
                    <a:pt x="3289" y="11909"/>
                    <a:pt x="5795" y="12274"/>
                  </a:cubicBezTo>
                  <a:cubicBezTo>
                    <a:pt x="6163" y="12328"/>
                    <a:pt x="7016" y="12329"/>
                    <a:pt x="7389" y="12276"/>
                  </a:cubicBezTo>
                  <a:lnTo>
                    <a:pt x="7389" y="12276"/>
                  </a:lnTo>
                  <a:close/>
                </a:path>
              </a:pathLst>
            </a:cu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909" y="1571"/>
              <a:ext cx="26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Track</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Line 13"/>
            <p:cNvSpPr>
              <a:spLocks noChangeShapeType="1"/>
            </p:cNvSpPr>
            <p:nvPr/>
          </p:nvSpPr>
          <p:spPr bwMode="auto">
            <a:xfrm flipH="1">
              <a:off x="3568" y="1651"/>
              <a:ext cx="428" cy="298"/>
            </a:xfrm>
            <a:prstGeom prst="line">
              <a:avLst/>
            </a:prstGeom>
            <a:noFill/>
            <a:ln w="5" cap="flat">
              <a:solidFill>
                <a:srgbClr val="061A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3568" y="1888"/>
              <a:ext cx="75" cy="61"/>
            </a:xfrm>
            <a:custGeom>
              <a:avLst/>
              <a:gdLst>
                <a:gd name="T0" fmla="*/ 45 w 75"/>
                <a:gd name="T1" fmla="*/ 30 h 61"/>
                <a:gd name="T2" fmla="*/ 50 w 75"/>
                <a:gd name="T3" fmla="*/ 0 h 61"/>
                <a:gd name="T4" fmla="*/ 0 w 75"/>
                <a:gd name="T5" fmla="*/ 61 h 61"/>
                <a:gd name="T6" fmla="*/ 75 w 75"/>
                <a:gd name="T7" fmla="*/ 36 h 61"/>
                <a:gd name="T8" fmla="*/ 45 w 75"/>
                <a:gd name="T9" fmla="*/ 30 h 61"/>
              </a:gdLst>
              <a:ahLst/>
              <a:cxnLst>
                <a:cxn ang="0">
                  <a:pos x="T0" y="T1"/>
                </a:cxn>
                <a:cxn ang="0">
                  <a:pos x="T2" y="T3"/>
                </a:cxn>
                <a:cxn ang="0">
                  <a:pos x="T4" y="T5"/>
                </a:cxn>
                <a:cxn ang="0">
                  <a:pos x="T6" y="T7"/>
                </a:cxn>
                <a:cxn ang="0">
                  <a:pos x="T8" y="T9"/>
                </a:cxn>
              </a:cxnLst>
              <a:rect l="0" t="0" r="r" b="b"/>
              <a:pathLst>
                <a:path w="75" h="61">
                  <a:moveTo>
                    <a:pt x="45" y="30"/>
                  </a:moveTo>
                  <a:lnTo>
                    <a:pt x="50" y="0"/>
                  </a:lnTo>
                  <a:lnTo>
                    <a:pt x="0" y="61"/>
                  </a:lnTo>
                  <a:lnTo>
                    <a:pt x="75" y="36"/>
                  </a:lnTo>
                  <a:lnTo>
                    <a:pt x="45"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3222" y="1600"/>
              <a:ext cx="39" cy="11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2690" y="1572"/>
              <a:ext cx="48" cy="11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2613" y="3111"/>
              <a:ext cx="49" cy="9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a:off x="3120" y="3137"/>
              <a:ext cx="32" cy="11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2206" y="1929"/>
              <a:ext cx="106" cy="7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2064" y="2411"/>
              <a:ext cx="121" cy="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noEditPoints="1"/>
            </p:cNvSpPr>
            <p:nvPr/>
          </p:nvSpPr>
          <p:spPr bwMode="auto">
            <a:xfrm>
              <a:off x="3497" y="2507"/>
              <a:ext cx="313" cy="490"/>
            </a:xfrm>
            <a:custGeom>
              <a:avLst/>
              <a:gdLst>
                <a:gd name="T0" fmla="*/ 2364 w 2364"/>
                <a:gd name="T1" fmla="*/ 101 h 3693"/>
                <a:gd name="T2" fmla="*/ 1411 w 2364"/>
                <a:gd name="T3" fmla="*/ 0 h 3693"/>
                <a:gd name="T4" fmla="*/ 0 w 2364"/>
                <a:gd name="T5" fmla="*/ 3104 h 3693"/>
                <a:gd name="T6" fmla="*/ 596 w 2364"/>
                <a:gd name="T7" fmla="*/ 3693 h 3693"/>
              </a:gdLst>
              <a:ahLst/>
              <a:cxnLst>
                <a:cxn ang="0">
                  <a:pos x="T0" y="T1"/>
                </a:cxn>
                <a:cxn ang="0">
                  <a:pos x="T2" y="T3"/>
                </a:cxn>
                <a:cxn ang="0">
                  <a:pos x="T4" y="T5"/>
                </a:cxn>
                <a:cxn ang="0">
                  <a:pos x="T6" y="T7"/>
                </a:cxn>
              </a:cxnLst>
              <a:rect l="0" t="0" r="r" b="b"/>
              <a:pathLst>
                <a:path w="2364" h="3693">
                  <a:moveTo>
                    <a:pt x="2364" y="101"/>
                  </a:moveTo>
                  <a:lnTo>
                    <a:pt x="1411" y="0"/>
                  </a:lnTo>
                  <a:moveTo>
                    <a:pt x="0" y="3104"/>
                  </a:moveTo>
                  <a:lnTo>
                    <a:pt x="596" y="369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696" y="1537"/>
              <a:ext cx="574" cy="170"/>
            </a:xfrm>
            <a:custGeom>
              <a:avLst/>
              <a:gdLst>
                <a:gd name="T0" fmla="*/ 3735 w 4329"/>
                <a:gd name="T1" fmla="*/ 1207 h 1288"/>
                <a:gd name="T2" fmla="*/ 2529 w 4329"/>
                <a:gd name="T3" fmla="*/ 921 h 1288"/>
                <a:gd name="T4" fmla="*/ 1603 w 4329"/>
                <a:gd name="T5" fmla="*/ 906 h 1288"/>
                <a:gd name="T6" fmla="*/ 662 w 4329"/>
                <a:gd name="T7" fmla="*/ 998 h 1288"/>
                <a:gd name="T8" fmla="*/ 291 w 4329"/>
                <a:gd name="T9" fmla="*/ 1086 h 1288"/>
                <a:gd name="T10" fmla="*/ 115 w 4329"/>
                <a:gd name="T11" fmla="*/ 691 h 1288"/>
                <a:gd name="T12" fmla="*/ 4 w 4329"/>
                <a:gd name="T13" fmla="*/ 276 h 1288"/>
                <a:gd name="T14" fmla="*/ 833 w 4329"/>
                <a:gd name="T15" fmla="*/ 80 h 1288"/>
                <a:gd name="T16" fmla="*/ 2914 w 4329"/>
                <a:gd name="T17" fmla="*/ 94 h 1288"/>
                <a:gd name="T18" fmla="*/ 4317 w 4329"/>
                <a:gd name="T19" fmla="*/ 515 h 1288"/>
                <a:gd name="T20" fmla="*/ 3994 w 4329"/>
                <a:gd name="T21" fmla="*/ 1285 h 1288"/>
                <a:gd name="T22" fmla="*/ 3735 w 4329"/>
                <a:gd name="T23" fmla="*/ 1207 h 1288"/>
                <a:gd name="T24" fmla="*/ 3735 w 4329"/>
                <a:gd name="T25" fmla="*/ 1207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9" h="1288">
                  <a:moveTo>
                    <a:pt x="3735" y="1207"/>
                  </a:moveTo>
                  <a:cubicBezTo>
                    <a:pt x="3372" y="1077"/>
                    <a:pt x="2858" y="955"/>
                    <a:pt x="2529" y="921"/>
                  </a:cubicBezTo>
                  <a:cubicBezTo>
                    <a:pt x="2348" y="902"/>
                    <a:pt x="1981" y="896"/>
                    <a:pt x="1603" y="906"/>
                  </a:cubicBezTo>
                  <a:cubicBezTo>
                    <a:pt x="1057" y="920"/>
                    <a:pt x="935" y="932"/>
                    <a:pt x="662" y="998"/>
                  </a:cubicBezTo>
                  <a:cubicBezTo>
                    <a:pt x="489" y="1039"/>
                    <a:pt x="323" y="1079"/>
                    <a:pt x="291" y="1086"/>
                  </a:cubicBezTo>
                  <a:cubicBezTo>
                    <a:pt x="240" y="1098"/>
                    <a:pt x="222" y="1057"/>
                    <a:pt x="115" y="691"/>
                  </a:cubicBezTo>
                  <a:cubicBezTo>
                    <a:pt x="50" y="467"/>
                    <a:pt x="0" y="280"/>
                    <a:pt x="4" y="276"/>
                  </a:cubicBezTo>
                  <a:cubicBezTo>
                    <a:pt x="22" y="258"/>
                    <a:pt x="569" y="129"/>
                    <a:pt x="833" y="80"/>
                  </a:cubicBezTo>
                  <a:cubicBezTo>
                    <a:pt x="1270" y="0"/>
                    <a:pt x="2441" y="8"/>
                    <a:pt x="2914" y="94"/>
                  </a:cubicBezTo>
                  <a:cubicBezTo>
                    <a:pt x="3444" y="191"/>
                    <a:pt x="4294" y="446"/>
                    <a:pt x="4317" y="515"/>
                  </a:cubicBezTo>
                  <a:cubicBezTo>
                    <a:pt x="4329" y="551"/>
                    <a:pt x="4023" y="1278"/>
                    <a:pt x="3994" y="1285"/>
                  </a:cubicBezTo>
                  <a:cubicBezTo>
                    <a:pt x="3980" y="1288"/>
                    <a:pt x="3864" y="1253"/>
                    <a:pt x="3735" y="1207"/>
                  </a:cubicBezTo>
                  <a:lnTo>
                    <a:pt x="3735" y="1207"/>
                  </a:lnTo>
                  <a:close/>
                </a:path>
              </a:pathLst>
            </a:custGeom>
            <a:solidFill>
              <a:srgbClr val="0000FF"/>
            </a:solidFill>
            <a:ln w="5" cap="flat">
              <a:solidFill>
                <a:srgbClr val="061AE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2226" y="2850"/>
              <a:ext cx="111" cy="74"/>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3595" y="1989"/>
              <a:ext cx="119" cy="6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410" y="1155"/>
              <a:ext cx="29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Sector</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6"/>
            <p:cNvSpPr>
              <a:spLocks noChangeShapeType="1"/>
            </p:cNvSpPr>
            <p:nvPr/>
          </p:nvSpPr>
          <p:spPr bwMode="auto">
            <a:xfrm flipH="1">
              <a:off x="3069" y="1235"/>
              <a:ext cx="428" cy="298"/>
            </a:xfrm>
            <a:prstGeom prst="line">
              <a:avLst/>
            </a:prstGeom>
            <a:noFill/>
            <a:ln w="5" cap="flat">
              <a:solidFill>
                <a:srgbClr val="061A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3069" y="1472"/>
              <a:ext cx="75" cy="61"/>
            </a:xfrm>
            <a:custGeom>
              <a:avLst/>
              <a:gdLst>
                <a:gd name="T0" fmla="*/ 45 w 75"/>
                <a:gd name="T1" fmla="*/ 30 h 61"/>
                <a:gd name="T2" fmla="*/ 50 w 75"/>
                <a:gd name="T3" fmla="*/ 0 h 61"/>
                <a:gd name="T4" fmla="*/ 0 w 75"/>
                <a:gd name="T5" fmla="*/ 61 h 61"/>
                <a:gd name="T6" fmla="*/ 75 w 75"/>
                <a:gd name="T7" fmla="*/ 36 h 61"/>
                <a:gd name="T8" fmla="*/ 45 w 75"/>
                <a:gd name="T9" fmla="*/ 30 h 61"/>
              </a:gdLst>
              <a:ahLst/>
              <a:cxnLst>
                <a:cxn ang="0">
                  <a:pos x="T0" y="T1"/>
                </a:cxn>
                <a:cxn ang="0">
                  <a:pos x="T2" y="T3"/>
                </a:cxn>
                <a:cxn ang="0">
                  <a:pos x="T4" y="T5"/>
                </a:cxn>
                <a:cxn ang="0">
                  <a:pos x="T6" y="T7"/>
                </a:cxn>
                <a:cxn ang="0">
                  <a:pos x="T8" y="T9"/>
                </a:cxn>
              </a:cxnLst>
              <a:rect l="0" t="0" r="r" b="b"/>
              <a:pathLst>
                <a:path w="75" h="61">
                  <a:moveTo>
                    <a:pt x="45" y="30"/>
                  </a:moveTo>
                  <a:lnTo>
                    <a:pt x="50" y="0"/>
                  </a:lnTo>
                  <a:lnTo>
                    <a:pt x="0" y="61"/>
                  </a:lnTo>
                  <a:lnTo>
                    <a:pt x="75" y="36"/>
                  </a:lnTo>
                  <a:lnTo>
                    <a:pt x="45"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Structure of a Hard Disk</a:t>
            </a:r>
          </a:p>
        </p:txBody>
      </p:sp>
      <p:pic>
        <p:nvPicPr>
          <p:cNvPr id="3" name="Picture 2"/>
          <p:cNvPicPr>
            <a:picLocks noChangeAspect="1"/>
          </p:cNvPicPr>
          <p:nvPr/>
        </p:nvPicPr>
        <p:blipFill>
          <a:blip r:embed="rId3"/>
          <a:stretch>
            <a:fillRect/>
          </a:stretch>
        </p:blipFill>
        <p:spPr>
          <a:xfrm>
            <a:off x="1524001" y="1576799"/>
            <a:ext cx="5867400" cy="51882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Structure in </a:t>
            </a:r>
            <a:r>
              <a:rPr lang="fr-FR" dirty="0" err="1">
                <a:solidFill>
                  <a:schemeClr val="tx1"/>
                </a:solidFill>
              </a:rPr>
              <a:t>Detail</a:t>
            </a:r>
            <a:endParaRPr lang="fr-FR" dirty="0">
              <a:solidFill>
                <a:schemeClr val="tx1"/>
              </a:solidFill>
            </a:endParaRPr>
          </a:p>
        </p:txBody>
      </p:sp>
      <p:grpSp>
        <p:nvGrpSpPr>
          <p:cNvPr id="7" name="Group 4"/>
          <p:cNvGrpSpPr>
            <a:grpSpLocks noChangeAspect="1"/>
          </p:cNvGrpSpPr>
          <p:nvPr/>
        </p:nvGrpSpPr>
        <p:grpSpPr bwMode="auto">
          <a:xfrm>
            <a:off x="2166938" y="1816100"/>
            <a:ext cx="5830888" cy="4191000"/>
            <a:chOff x="1584" y="1152"/>
            <a:chExt cx="3673" cy="2640"/>
          </a:xfrm>
        </p:grpSpPr>
        <p:sp>
          <p:nvSpPr>
            <p:cNvPr id="8" name="AutoShape 3"/>
            <p:cNvSpPr>
              <a:spLocks noChangeAspect="1" noChangeArrowheads="1" noTextEdit="1"/>
            </p:cNvSpPr>
            <p:nvPr/>
          </p:nvSpPr>
          <p:spPr bwMode="auto">
            <a:xfrm>
              <a:off x="1584" y="1152"/>
              <a:ext cx="3673"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4491" y="2776"/>
              <a:ext cx="118" cy="387"/>
            </a:xfrm>
            <a:custGeom>
              <a:avLst/>
              <a:gdLst>
                <a:gd name="T0" fmla="*/ 0 w 283"/>
                <a:gd name="T1" fmla="*/ 0 h 927"/>
                <a:gd name="T2" fmla="*/ 283 w 283"/>
                <a:gd name="T3" fmla="*/ 554 h 927"/>
                <a:gd name="T4" fmla="*/ 273 w 283"/>
                <a:gd name="T5" fmla="*/ 927 h 927"/>
                <a:gd name="T6" fmla="*/ 11 w 283"/>
                <a:gd name="T7" fmla="*/ 353 h 927"/>
                <a:gd name="T8" fmla="*/ 0 w 283"/>
                <a:gd name="T9" fmla="*/ 0 h 927"/>
              </a:gdLst>
              <a:ahLst/>
              <a:cxnLst>
                <a:cxn ang="0">
                  <a:pos x="T0" y="T1"/>
                </a:cxn>
                <a:cxn ang="0">
                  <a:pos x="T2" y="T3"/>
                </a:cxn>
                <a:cxn ang="0">
                  <a:pos x="T4" y="T5"/>
                </a:cxn>
                <a:cxn ang="0">
                  <a:pos x="T6" y="T7"/>
                </a:cxn>
                <a:cxn ang="0">
                  <a:pos x="T8" y="T9"/>
                </a:cxn>
              </a:cxnLst>
              <a:rect l="0" t="0" r="r" b="b"/>
              <a:pathLst>
                <a:path w="283" h="927">
                  <a:moveTo>
                    <a:pt x="0" y="0"/>
                  </a:moveTo>
                  <a:lnTo>
                    <a:pt x="283" y="554"/>
                  </a:lnTo>
                  <a:lnTo>
                    <a:pt x="273" y="927"/>
                  </a:lnTo>
                  <a:lnTo>
                    <a:pt x="11" y="353"/>
                  </a:lnTo>
                  <a:lnTo>
                    <a:pt x="0" y="0"/>
                  </a:lnTo>
                  <a:close/>
                </a:path>
              </a:pathLst>
            </a:custGeom>
            <a:solidFill>
              <a:srgbClr val="AAD400"/>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4827" y="1472"/>
              <a:ext cx="358" cy="112"/>
            </a:xfrm>
            <a:custGeom>
              <a:avLst/>
              <a:gdLst>
                <a:gd name="T0" fmla="*/ 101 w 859"/>
                <a:gd name="T1" fmla="*/ 0 h 269"/>
                <a:gd name="T2" fmla="*/ 757 w 859"/>
                <a:gd name="T3" fmla="*/ 0 h 269"/>
                <a:gd name="T4" fmla="*/ 859 w 859"/>
                <a:gd name="T5" fmla="*/ 102 h 269"/>
                <a:gd name="T6" fmla="*/ 859 w 859"/>
                <a:gd name="T7" fmla="*/ 167 h 269"/>
                <a:gd name="T8" fmla="*/ 757 w 859"/>
                <a:gd name="T9" fmla="*/ 269 h 269"/>
                <a:gd name="T10" fmla="*/ 101 w 859"/>
                <a:gd name="T11" fmla="*/ 269 h 269"/>
                <a:gd name="T12" fmla="*/ 0 w 859"/>
                <a:gd name="T13" fmla="*/ 167 h 269"/>
                <a:gd name="T14" fmla="*/ 0 w 859"/>
                <a:gd name="T15" fmla="*/ 102 h 269"/>
                <a:gd name="T16" fmla="*/ 101 w 859"/>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9" h="269">
                  <a:moveTo>
                    <a:pt x="101" y="0"/>
                  </a:moveTo>
                  <a:lnTo>
                    <a:pt x="757" y="0"/>
                  </a:lnTo>
                  <a:cubicBezTo>
                    <a:pt x="813" y="0"/>
                    <a:pt x="859" y="45"/>
                    <a:pt x="859" y="102"/>
                  </a:cubicBezTo>
                  <a:lnTo>
                    <a:pt x="859" y="167"/>
                  </a:lnTo>
                  <a:cubicBezTo>
                    <a:pt x="859" y="224"/>
                    <a:pt x="813" y="269"/>
                    <a:pt x="757" y="269"/>
                  </a:cubicBezTo>
                  <a:lnTo>
                    <a:pt x="101" y="269"/>
                  </a:lnTo>
                  <a:cubicBezTo>
                    <a:pt x="45" y="269"/>
                    <a:pt x="0" y="224"/>
                    <a:pt x="0" y="167"/>
                  </a:cubicBezTo>
                  <a:lnTo>
                    <a:pt x="0" y="102"/>
                  </a:lnTo>
                  <a:cubicBezTo>
                    <a:pt x="0" y="45"/>
                    <a:pt x="45" y="0"/>
                    <a:pt x="101" y="0"/>
                  </a:cubicBezTo>
                  <a:close/>
                </a:path>
              </a:pathLst>
            </a:custGeom>
            <a:solidFill>
              <a:srgbClr val="F4D7E3"/>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703" y="2314"/>
              <a:ext cx="1127" cy="201"/>
            </a:xfrm>
            <a:custGeom>
              <a:avLst/>
              <a:gdLst>
                <a:gd name="T0" fmla="*/ 0 w 2704"/>
                <a:gd name="T1" fmla="*/ 0 h 484"/>
                <a:gd name="T2" fmla="*/ 2704 w 2704"/>
                <a:gd name="T3" fmla="*/ 474 h 484"/>
                <a:gd name="T4" fmla="*/ 161 w 2704"/>
                <a:gd name="T5" fmla="*/ 484 h 484"/>
                <a:gd name="T6" fmla="*/ 0 w 2704"/>
                <a:gd name="T7" fmla="*/ 0 h 484"/>
              </a:gdLst>
              <a:ahLst/>
              <a:cxnLst>
                <a:cxn ang="0">
                  <a:pos x="T0" y="T1"/>
                </a:cxn>
                <a:cxn ang="0">
                  <a:pos x="T2" y="T3"/>
                </a:cxn>
                <a:cxn ang="0">
                  <a:pos x="T4" y="T5"/>
                </a:cxn>
                <a:cxn ang="0">
                  <a:pos x="T6" y="T7"/>
                </a:cxn>
              </a:cxnLst>
              <a:rect l="0" t="0" r="r" b="b"/>
              <a:pathLst>
                <a:path w="2704" h="484">
                  <a:moveTo>
                    <a:pt x="0" y="0"/>
                  </a:moveTo>
                  <a:lnTo>
                    <a:pt x="2704" y="474"/>
                  </a:lnTo>
                  <a:lnTo>
                    <a:pt x="161" y="484"/>
                  </a:lnTo>
                  <a:lnTo>
                    <a:pt x="0" y="0"/>
                  </a:lnTo>
                  <a:close/>
                </a:path>
              </a:pathLst>
            </a:custGeom>
            <a:solidFill>
              <a:srgbClr val="9CB4C7"/>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8"/>
            <p:cNvSpPr>
              <a:spLocks noChangeArrowheads="1"/>
            </p:cNvSpPr>
            <p:nvPr/>
          </p:nvSpPr>
          <p:spPr bwMode="auto">
            <a:xfrm>
              <a:off x="3459" y="1925"/>
              <a:ext cx="1680" cy="696"/>
            </a:xfrm>
            <a:prstGeom prst="ellipse">
              <a:avLst/>
            </a:prstGeom>
            <a:solidFill>
              <a:srgbClr val="FFE6D5"/>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9"/>
            <p:cNvSpPr>
              <a:spLocks noChangeArrowheads="1"/>
            </p:cNvSpPr>
            <p:nvPr/>
          </p:nvSpPr>
          <p:spPr bwMode="auto">
            <a:xfrm>
              <a:off x="4168" y="2196"/>
              <a:ext cx="264" cy="161"/>
            </a:xfrm>
            <a:prstGeom prst="ellipse">
              <a:avLst/>
            </a:prstGeom>
            <a:solidFill>
              <a:srgbClr val="FFFFFF"/>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700" y="1733"/>
              <a:ext cx="1128" cy="202"/>
            </a:xfrm>
            <a:custGeom>
              <a:avLst/>
              <a:gdLst>
                <a:gd name="T0" fmla="*/ 0 w 2703"/>
                <a:gd name="T1" fmla="*/ 0 h 484"/>
                <a:gd name="T2" fmla="*/ 2703 w 2703"/>
                <a:gd name="T3" fmla="*/ 474 h 484"/>
                <a:gd name="T4" fmla="*/ 161 w 2703"/>
                <a:gd name="T5" fmla="*/ 484 h 484"/>
                <a:gd name="T6" fmla="*/ 0 w 2703"/>
                <a:gd name="T7" fmla="*/ 0 h 484"/>
              </a:gdLst>
              <a:ahLst/>
              <a:cxnLst>
                <a:cxn ang="0">
                  <a:pos x="T0" y="T1"/>
                </a:cxn>
                <a:cxn ang="0">
                  <a:pos x="T2" y="T3"/>
                </a:cxn>
                <a:cxn ang="0">
                  <a:pos x="T4" y="T5"/>
                </a:cxn>
                <a:cxn ang="0">
                  <a:pos x="T6" y="T7"/>
                </a:cxn>
              </a:cxnLst>
              <a:rect l="0" t="0" r="r" b="b"/>
              <a:pathLst>
                <a:path w="2703" h="484">
                  <a:moveTo>
                    <a:pt x="0" y="0"/>
                  </a:moveTo>
                  <a:lnTo>
                    <a:pt x="2703" y="474"/>
                  </a:lnTo>
                  <a:lnTo>
                    <a:pt x="161" y="484"/>
                  </a:lnTo>
                  <a:lnTo>
                    <a:pt x="0" y="0"/>
                  </a:lnTo>
                  <a:close/>
                </a:path>
              </a:pathLst>
            </a:custGeom>
            <a:solidFill>
              <a:srgbClr val="9CB4C7"/>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1"/>
            <p:cNvSpPr>
              <a:spLocks noChangeArrowheads="1"/>
            </p:cNvSpPr>
            <p:nvPr/>
          </p:nvSpPr>
          <p:spPr bwMode="auto">
            <a:xfrm>
              <a:off x="3441" y="1527"/>
              <a:ext cx="1680" cy="697"/>
            </a:xfrm>
            <a:prstGeom prst="ellipse">
              <a:avLst/>
            </a:prstGeom>
            <a:solidFill>
              <a:srgbClr val="FFE6D5"/>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2"/>
            <p:cNvSpPr>
              <a:spLocks noChangeArrowheads="1"/>
            </p:cNvSpPr>
            <p:nvPr/>
          </p:nvSpPr>
          <p:spPr bwMode="auto">
            <a:xfrm>
              <a:off x="4157" y="1799"/>
              <a:ext cx="264" cy="162"/>
            </a:xfrm>
            <a:prstGeom prst="ellipse">
              <a:avLst/>
            </a:prstGeom>
            <a:solidFill>
              <a:srgbClr val="FFFFFF"/>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4243" y="1313"/>
              <a:ext cx="106" cy="686"/>
            </a:xfrm>
            <a:custGeom>
              <a:avLst/>
              <a:gdLst>
                <a:gd name="T0" fmla="*/ 0 w 252"/>
                <a:gd name="T1" fmla="*/ 0 h 1645"/>
                <a:gd name="T2" fmla="*/ 252 w 252"/>
                <a:gd name="T3" fmla="*/ 0 h 1645"/>
                <a:gd name="T4" fmla="*/ 252 w 252"/>
                <a:gd name="T5" fmla="*/ 1549 h 1645"/>
                <a:gd name="T6" fmla="*/ 0 w 252"/>
                <a:gd name="T7" fmla="*/ 1539 h 1645"/>
                <a:gd name="T8" fmla="*/ 0 w 252"/>
                <a:gd name="T9" fmla="*/ 0 h 1645"/>
              </a:gdLst>
              <a:ahLst/>
              <a:cxnLst>
                <a:cxn ang="0">
                  <a:pos x="T0" y="T1"/>
                </a:cxn>
                <a:cxn ang="0">
                  <a:pos x="T2" y="T3"/>
                </a:cxn>
                <a:cxn ang="0">
                  <a:pos x="T4" y="T5"/>
                </a:cxn>
                <a:cxn ang="0">
                  <a:pos x="T6" y="T7"/>
                </a:cxn>
                <a:cxn ang="0">
                  <a:pos x="T8" y="T9"/>
                </a:cxn>
              </a:cxnLst>
              <a:rect l="0" t="0" r="r" b="b"/>
              <a:pathLst>
                <a:path w="252" h="1645">
                  <a:moveTo>
                    <a:pt x="0" y="0"/>
                  </a:moveTo>
                  <a:lnTo>
                    <a:pt x="252" y="0"/>
                  </a:lnTo>
                  <a:lnTo>
                    <a:pt x="252" y="1549"/>
                  </a:lnTo>
                  <a:cubicBezTo>
                    <a:pt x="171" y="1564"/>
                    <a:pt x="104" y="1645"/>
                    <a:pt x="0" y="1539"/>
                  </a:cubicBezTo>
                  <a:lnTo>
                    <a:pt x="0" y="0"/>
                  </a:lnTo>
                  <a:close/>
                </a:path>
              </a:pathLst>
            </a:custGeom>
            <a:solidFill>
              <a:srgbClr val="532121"/>
            </a:solidFill>
            <a:ln w="6"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4246" y="2237"/>
              <a:ext cx="109" cy="157"/>
            </a:xfrm>
            <a:custGeom>
              <a:avLst/>
              <a:gdLst>
                <a:gd name="T0" fmla="*/ 10 w 262"/>
                <a:gd name="T1" fmla="*/ 0 h 376"/>
                <a:gd name="T2" fmla="*/ 262 w 262"/>
                <a:gd name="T3" fmla="*/ 0 h 376"/>
                <a:gd name="T4" fmla="*/ 262 w 262"/>
                <a:gd name="T5" fmla="*/ 298 h 376"/>
                <a:gd name="T6" fmla="*/ 0 w 262"/>
                <a:gd name="T7" fmla="*/ 287 h 376"/>
                <a:gd name="T8" fmla="*/ 10 w 262"/>
                <a:gd name="T9" fmla="*/ 0 h 376"/>
              </a:gdLst>
              <a:ahLst/>
              <a:cxnLst>
                <a:cxn ang="0">
                  <a:pos x="T0" y="T1"/>
                </a:cxn>
                <a:cxn ang="0">
                  <a:pos x="T2" y="T3"/>
                </a:cxn>
                <a:cxn ang="0">
                  <a:pos x="T4" y="T5"/>
                </a:cxn>
                <a:cxn ang="0">
                  <a:pos x="T6" y="T7"/>
                </a:cxn>
                <a:cxn ang="0">
                  <a:pos x="T8" y="T9"/>
                </a:cxn>
              </a:cxnLst>
              <a:rect l="0" t="0" r="r" b="b"/>
              <a:pathLst>
                <a:path w="262" h="376">
                  <a:moveTo>
                    <a:pt x="10" y="0"/>
                  </a:moveTo>
                  <a:lnTo>
                    <a:pt x="262" y="0"/>
                  </a:lnTo>
                  <a:lnTo>
                    <a:pt x="262" y="298"/>
                  </a:lnTo>
                  <a:cubicBezTo>
                    <a:pt x="188" y="310"/>
                    <a:pt x="121" y="376"/>
                    <a:pt x="0" y="287"/>
                  </a:cubicBezTo>
                  <a:lnTo>
                    <a:pt x="10" y="0"/>
                  </a:lnTo>
                  <a:close/>
                </a:path>
              </a:pathLst>
            </a:custGeom>
            <a:solidFill>
              <a:srgbClr val="532121"/>
            </a:solidFill>
            <a:ln w="7"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2713" y="1590"/>
              <a:ext cx="1127" cy="202"/>
            </a:xfrm>
            <a:custGeom>
              <a:avLst/>
              <a:gdLst>
                <a:gd name="T0" fmla="*/ 0 w 2703"/>
                <a:gd name="T1" fmla="*/ 0 h 483"/>
                <a:gd name="T2" fmla="*/ 2703 w 2703"/>
                <a:gd name="T3" fmla="*/ 473 h 483"/>
                <a:gd name="T4" fmla="*/ 161 w 2703"/>
                <a:gd name="T5" fmla="*/ 483 h 483"/>
                <a:gd name="T6" fmla="*/ 0 w 2703"/>
                <a:gd name="T7" fmla="*/ 0 h 483"/>
              </a:gdLst>
              <a:ahLst/>
              <a:cxnLst>
                <a:cxn ang="0">
                  <a:pos x="T0" y="T1"/>
                </a:cxn>
                <a:cxn ang="0">
                  <a:pos x="T2" y="T3"/>
                </a:cxn>
                <a:cxn ang="0">
                  <a:pos x="T4" y="T5"/>
                </a:cxn>
                <a:cxn ang="0">
                  <a:pos x="T6" y="T7"/>
                </a:cxn>
              </a:cxnLst>
              <a:rect l="0" t="0" r="r" b="b"/>
              <a:pathLst>
                <a:path w="2703" h="483">
                  <a:moveTo>
                    <a:pt x="0" y="0"/>
                  </a:moveTo>
                  <a:lnTo>
                    <a:pt x="2703" y="473"/>
                  </a:lnTo>
                  <a:lnTo>
                    <a:pt x="161" y="483"/>
                  </a:lnTo>
                  <a:lnTo>
                    <a:pt x="0" y="0"/>
                  </a:lnTo>
                  <a:close/>
                </a:path>
              </a:pathLst>
            </a:custGeom>
            <a:solidFill>
              <a:srgbClr val="9CB4C7"/>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917" y="1294"/>
              <a:ext cx="105" cy="438"/>
            </a:xfrm>
            <a:custGeom>
              <a:avLst/>
              <a:gdLst>
                <a:gd name="T0" fmla="*/ 0 w 252"/>
                <a:gd name="T1" fmla="*/ 0 h 1051"/>
                <a:gd name="T2" fmla="*/ 252 w 252"/>
                <a:gd name="T3" fmla="*/ 0 h 1051"/>
                <a:gd name="T4" fmla="*/ 252 w 252"/>
                <a:gd name="T5" fmla="*/ 989 h 1051"/>
                <a:gd name="T6" fmla="*/ 0 w 252"/>
                <a:gd name="T7" fmla="*/ 983 h 1051"/>
                <a:gd name="T8" fmla="*/ 0 w 252"/>
                <a:gd name="T9" fmla="*/ 0 h 1051"/>
              </a:gdLst>
              <a:ahLst/>
              <a:cxnLst>
                <a:cxn ang="0">
                  <a:pos x="T0" y="T1"/>
                </a:cxn>
                <a:cxn ang="0">
                  <a:pos x="T2" y="T3"/>
                </a:cxn>
                <a:cxn ang="0">
                  <a:pos x="T4" y="T5"/>
                </a:cxn>
                <a:cxn ang="0">
                  <a:pos x="T6" y="T7"/>
                </a:cxn>
                <a:cxn ang="0">
                  <a:pos x="T8" y="T9"/>
                </a:cxn>
              </a:cxnLst>
              <a:rect l="0" t="0" r="r" b="b"/>
              <a:pathLst>
                <a:path w="252" h="1051">
                  <a:moveTo>
                    <a:pt x="0" y="0"/>
                  </a:moveTo>
                  <a:lnTo>
                    <a:pt x="252" y="0"/>
                  </a:lnTo>
                  <a:lnTo>
                    <a:pt x="252" y="989"/>
                  </a:lnTo>
                  <a:cubicBezTo>
                    <a:pt x="171" y="999"/>
                    <a:pt x="104" y="1051"/>
                    <a:pt x="0" y="983"/>
                  </a:cubicBezTo>
                  <a:lnTo>
                    <a:pt x="0" y="0"/>
                  </a:lnTo>
                  <a:close/>
                </a:path>
              </a:pathLst>
            </a:custGeom>
            <a:solidFill>
              <a:srgbClr val="532121"/>
            </a:solidFill>
            <a:ln w="5"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2911" y="1782"/>
              <a:ext cx="109" cy="123"/>
            </a:xfrm>
            <a:custGeom>
              <a:avLst/>
              <a:gdLst>
                <a:gd name="T0" fmla="*/ 10 w 262"/>
                <a:gd name="T1" fmla="*/ 0 h 297"/>
                <a:gd name="T2" fmla="*/ 262 w 262"/>
                <a:gd name="T3" fmla="*/ 0 h 297"/>
                <a:gd name="T4" fmla="*/ 262 w 262"/>
                <a:gd name="T5" fmla="*/ 236 h 297"/>
                <a:gd name="T6" fmla="*/ 0 w 262"/>
                <a:gd name="T7" fmla="*/ 227 h 297"/>
                <a:gd name="T8" fmla="*/ 10 w 262"/>
                <a:gd name="T9" fmla="*/ 0 h 297"/>
              </a:gdLst>
              <a:ahLst/>
              <a:cxnLst>
                <a:cxn ang="0">
                  <a:pos x="T0" y="T1"/>
                </a:cxn>
                <a:cxn ang="0">
                  <a:pos x="T2" y="T3"/>
                </a:cxn>
                <a:cxn ang="0">
                  <a:pos x="T4" y="T5"/>
                </a:cxn>
                <a:cxn ang="0">
                  <a:pos x="T6" y="T7"/>
                </a:cxn>
                <a:cxn ang="0">
                  <a:pos x="T8" y="T9"/>
                </a:cxn>
              </a:cxnLst>
              <a:rect l="0" t="0" r="r" b="b"/>
              <a:pathLst>
                <a:path w="262" h="297">
                  <a:moveTo>
                    <a:pt x="10" y="0"/>
                  </a:moveTo>
                  <a:lnTo>
                    <a:pt x="262" y="0"/>
                  </a:lnTo>
                  <a:lnTo>
                    <a:pt x="262" y="236"/>
                  </a:lnTo>
                  <a:cubicBezTo>
                    <a:pt x="188" y="245"/>
                    <a:pt x="120" y="297"/>
                    <a:pt x="0" y="227"/>
                  </a:cubicBezTo>
                  <a:lnTo>
                    <a:pt x="10" y="0"/>
                  </a:lnTo>
                  <a:close/>
                </a:path>
              </a:pathLst>
            </a:custGeom>
            <a:solidFill>
              <a:srgbClr val="532121"/>
            </a:solidFill>
            <a:ln w="6"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2715" y="2171"/>
              <a:ext cx="1127" cy="201"/>
            </a:xfrm>
            <a:custGeom>
              <a:avLst/>
              <a:gdLst>
                <a:gd name="T0" fmla="*/ 0 w 2704"/>
                <a:gd name="T1" fmla="*/ 0 h 483"/>
                <a:gd name="T2" fmla="*/ 2704 w 2704"/>
                <a:gd name="T3" fmla="*/ 473 h 483"/>
                <a:gd name="T4" fmla="*/ 161 w 2704"/>
                <a:gd name="T5" fmla="*/ 483 h 483"/>
                <a:gd name="T6" fmla="*/ 0 w 2704"/>
                <a:gd name="T7" fmla="*/ 0 h 483"/>
              </a:gdLst>
              <a:ahLst/>
              <a:cxnLst>
                <a:cxn ang="0">
                  <a:pos x="T0" y="T1"/>
                </a:cxn>
                <a:cxn ang="0">
                  <a:pos x="T2" y="T3"/>
                </a:cxn>
                <a:cxn ang="0">
                  <a:pos x="T4" y="T5"/>
                </a:cxn>
                <a:cxn ang="0">
                  <a:pos x="T6" y="T7"/>
                </a:cxn>
              </a:cxnLst>
              <a:rect l="0" t="0" r="r" b="b"/>
              <a:pathLst>
                <a:path w="2704" h="483">
                  <a:moveTo>
                    <a:pt x="0" y="0"/>
                  </a:moveTo>
                  <a:lnTo>
                    <a:pt x="2704" y="473"/>
                  </a:lnTo>
                  <a:lnTo>
                    <a:pt x="161" y="483"/>
                  </a:lnTo>
                  <a:lnTo>
                    <a:pt x="0" y="0"/>
                  </a:lnTo>
                  <a:close/>
                </a:path>
              </a:pathLst>
            </a:custGeom>
            <a:solidFill>
              <a:srgbClr val="9CB4C7"/>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913" y="2362"/>
              <a:ext cx="109" cy="124"/>
            </a:xfrm>
            <a:custGeom>
              <a:avLst/>
              <a:gdLst>
                <a:gd name="T0" fmla="*/ 10 w 262"/>
                <a:gd name="T1" fmla="*/ 0 h 297"/>
                <a:gd name="T2" fmla="*/ 262 w 262"/>
                <a:gd name="T3" fmla="*/ 0 h 297"/>
                <a:gd name="T4" fmla="*/ 262 w 262"/>
                <a:gd name="T5" fmla="*/ 236 h 297"/>
                <a:gd name="T6" fmla="*/ 0 w 262"/>
                <a:gd name="T7" fmla="*/ 227 h 297"/>
                <a:gd name="T8" fmla="*/ 10 w 262"/>
                <a:gd name="T9" fmla="*/ 0 h 297"/>
              </a:gdLst>
              <a:ahLst/>
              <a:cxnLst>
                <a:cxn ang="0">
                  <a:pos x="T0" y="T1"/>
                </a:cxn>
                <a:cxn ang="0">
                  <a:pos x="T2" y="T3"/>
                </a:cxn>
                <a:cxn ang="0">
                  <a:pos x="T4" y="T5"/>
                </a:cxn>
                <a:cxn ang="0">
                  <a:pos x="T6" y="T7"/>
                </a:cxn>
                <a:cxn ang="0">
                  <a:pos x="T8" y="T9"/>
                </a:cxn>
              </a:cxnLst>
              <a:rect l="0" t="0" r="r" b="b"/>
              <a:pathLst>
                <a:path w="262" h="297">
                  <a:moveTo>
                    <a:pt x="10" y="0"/>
                  </a:moveTo>
                  <a:lnTo>
                    <a:pt x="262" y="0"/>
                  </a:lnTo>
                  <a:lnTo>
                    <a:pt x="262" y="236"/>
                  </a:lnTo>
                  <a:cubicBezTo>
                    <a:pt x="188" y="245"/>
                    <a:pt x="121" y="297"/>
                    <a:pt x="0" y="227"/>
                  </a:cubicBezTo>
                  <a:lnTo>
                    <a:pt x="10" y="0"/>
                  </a:lnTo>
                  <a:close/>
                </a:path>
              </a:pathLst>
            </a:custGeom>
            <a:solidFill>
              <a:srgbClr val="532121"/>
            </a:solidFill>
            <a:ln w="6"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909" y="1939"/>
              <a:ext cx="105" cy="365"/>
            </a:xfrm>
            <a:custGeom>
              <a:avLst/>
              <a:gdLst>
                <a:gd name="T0" fmla="*/ 0 w 252"/>
                <a:gd name="T1" fmla="*/ 0 h 873"/>
                <a:gd name="T2" fmla="*/ 252 w 252"/>
                <a:gd name="T3" fmla="*/ 0 h 873"/>
                <a:gd name="T4" fmla="*/ 252 w 252"/>
                <a:gd name="T5" fmla="*/ 822 h 873"/>
                <a:gd name="T6" fmla="*/ 0 w 252"/>
                <a:gd name="T7" fmla="*/ 816 h 873"/>
                <a:gd name="T8" fmla="*/ 0 w 252"/>
                <a:gd name="T9" fmla="*/ 0 h 873"/>
              </a:gdLst>
              <a:ahLst/>
              <a:cxnLst>
                <a:cxn ang="0">
                  <a:pos x="T0" y="T1"/>
                </a:cxn>
                <a:cxn ang="0">
                  <a:pos x="T2" y="T3"/>
                </a:cxn>
                <a:cxn ang="0">
                  <a:pos x="T4" y="T5"/>
                </a:cxn>
                <a:cxn ang="0">
                  <a:pos x="T6" y="T7"/>
                </a:cxn>
                <a:cxn ang="0">
                  <a:pos x="T8" y="T9"/>
                </a:cxn>
              </a:cxnLst>
              <a:rect l="0" t="0" r="r" b="b"/>
              <a:pathLst>
                <a:path w="252" h="873">
                  <a:moveTo>
                    <a:pt x="0" y="0"/>
                  </a:moveTo>
                  <a:lnTo>
                    <a:pt x="252" y="0"/>
                  </a:lnTo>
                  <a:lnTo>
                    <a:pt x="252" y="822"/>
                  </a:lnTo>
                  <a:cubicBezTo>
                    <a:pt x="171" y="830"/>
                    <a:pt x="103" y="873"/>
                    <a:pt x="0" y="816"/>
                  </a:cubicBezTo>
                  <a:lnTo>
                    <a:pt x="0" y="0"/>
                  </a:lnTo>
                  <a:close/>
                </a:path>
              </a:pathLst>
            </a:custGeom>
            <a:solidFill>
              <a:srgbClr val="532121"/>
            </a:solidFill>
            <a:ln w="5"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1"/>
            <p:cNvSpPr>
              <a:spLocks noChangeArrowheads="1"/>
            </p:cNvSpPr>
            <p:nvPr/>
          </p:nvSpPr>
          <p:spPr bwMode="auto">
            <a:xfrm>
              <a:off x="3798" y="1759"/>
              <a:ext cx="48" cy="48"/>
            </a:xfrm>
            <a:prstGeom prst="ellipse">
              <a:avLst/>
            </a:prstGeom>
            <a:solidFill>
              <a:srgbClr val="FC311E"/>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2"/>
            <p:cNvSpPr>
              <a:spLocks noChangeArrowheads="1"/>
            </p:cNvSpPr>
            <p:nvPr/>
          </p:nvSpPr>
          <p:spPr bwMode="auto">
            <a:xfrm>
              <a:off x="3804" y="2337"/>
              <a:ext cx="49" cy="48"/>
            </a:xfrm>
            <a:prstGeom prst="ellipse">
              <a:avLst/>
            </a:prstGeom>
            <a:solidFill>
              <a:srgbClr val="FC311E"/>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970" y="2780"/>
              <a:ext cx="690" cy="223"/>
            </a:xfrm>
            <a:custGeom>
              <a:avLst/>
              <a:gdLst>
                <a:gd name="T0" fmla="*/ 0 w 1653"/>
                <a:gd name="T1" fmla="*/ 0 h 534"/>
                <a:gd name="T2" fmla="*/ 1350 w 1653"/>
                <a:gd name="T3" fmla="*/ 0 h 534"/>
                <a:gd name="T4" fmla="*/ 1653 w 1653"/>
                <a:gd name="T5" fmla="*/ 514 h 534"/>
                <a:gd name="T6" fmla="*/ 242 w 1653"/>
                <a:gd name="T7" fmla="*/ 534 h 534"/>
                <a:gd name="T8" fmla="*/ 0 w 1653"/>
                <a:gd name="T9" fmla="*/ 0 h 534"/>
              </a:gdLst>
              <a:ahLst/>
              <a:cxnLst>
                <a:cxn ang="0">
                  <a:pos x="T0" y="T1"/>
                </a:cxn>
                <a:cxn ang="0">
                  <a:pos x="T2" y="T3"/>
                </a:cxn>
                <a:cxn ang="0">
                  <a:pos x="T4" y="T5"/>
                </a:cxn>
                <a:cxn ang="0">
                  <a:pos x="T6" y="T7"/>
                </a:cxn>
                <a:cxn ang="0">
                  <a:pos x="T8" y="T9"/>
                </a:cxn>
              </a:cxnLst>
              <a:rect l="0" t="0" r="r" b="b"/>
              <a:pathLst>
                <a:path w="1653" h="534">
                  <a:moveTo>
                    <a:pt x="0" y="0"/>
                  </a:moveTo>
                  <a:lnTo>
                    <a:pt x="1350" y="0"/>
                  </a:lnTo>
                  <a:lnTo>
                    <a:pt x="1653" y="514"/>
                  </a:lnTo>
                  <a:lnTo>
                    <a:pt x="242" y="534"/>
                  </a:lnTo>
                  <a:lnTo>
                    <a:pt x="0" y="0"/>
                  </a:lnTo>
                  <a:close/>
                </a:path>
              </a:pathLst>
            </a:custGeom>
            <a:solidFill>
              <a:srgbClr val="AAD400"/>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3962" y="2774"/>
              <a:ext cx="122" cy="395"/>
            </a:xfrm>
            <a:custGeom>
              <a:avLst/>
              <a:gdLst>
                <a:gd name="T0" fmla="*/ 11 w 293"/>
                <a:gd name="T1" fmla="*/ 0 h 947"/>
                <a:gd name="T2" fmla="*/ 293 w 293"/>
                <a:gd name="T3" fmla="*/ 554 h 947"/>
                <a:gd name="T4" fmla="*/ 288 w 293"/>
                <a:gd name="T5" fmla="*/ 947 h 947"/>
                <a:gd name="T6" fmla="*/ 0 w 293"/>
                <a:gd name="T7" fmla="*/ 383 h 947"/>
                <a:gd name="T8" fmla="*/ 11 w 293"/>
                <a:gd name="T9" fmla="*/ 0 h 947"/>
              </a:gdLst>
              <a:ahLst/>
              <a:cxnLst>
                <a:cxn ang="0">
                  <a:pos x="T0" y="T1"/>
                </a:cxn>
                <a:cxn ang="0">
                  <a:pos x="T2" y="T3"/>
                </a:cxn>
                <a:cxn ang="0">
                  <a:pos x="T4" y="T5"/>
                </a:cxn>
                <a:cxn ang="0">
                  <a:pos x="T6" y="T7"/>
                </a:cxn>
                <a:cxn ang="0">
                  <a:pos x="T8" y="T9"/>
                </a:cxn>
              </a:cxnLst>
              <a:rect l="0" t="0" r="r" b="b"/>
              <a:pathLst>
                <a:path w="293" h="947">
                  <a:moveTo>
                    <a:pt x="11" y="0"/>
                  </a:moveTo>
                  <a:lnTo>
                    <a:pt x="293" y="554"/>
                  </a:lnTo>
                  <a:lnTo>
                    <a:pt x="288" y="947"/>
                  </a:lnTo>
                  <a:lnTo>
                    <a:pt x="0" y="383"/>
                  </a:lnTo>
                  <a:lnTo>
                    <a:pt x="11" y="0"/>
                  </a:lnTo>
                  <a:close/>
                </a:path>
              </a:pathLst>
            </a:custGeom>
            <a:solidFill>
              <a:srgbClr val="AAD400"/>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4081" y="2999"/>
              <a:ext cx="580" cy="169"/>
            </a:xfrm>
            <a:prstGeom prst="rect">
              <a:avLst/>
            </a:prstGeom>
            <a:solidFill>
              <a:srgbClr val="AAD400"/>
            </a:solidFill>
            <a:ln w="11"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4250" y="2630"/>
              <a:ext cx="105" cy="272"/>
            </a:xfrm>
            <a:custGeom>
              <a:avLst/>
              <a:gdLst>
                <a:gd name="T0" fmla="*/ 0 w 252"/>
                <a:gd name="T1" fmla="*/ 0 h 653"/>
                <a:gd name="T2" fmla="*/ 252 w 252"/>
                <a:gd name="T3" fmla="*/ 0 h 653"/>
                <a:gd name="T4" fmla="*/ 252 w 252"/>
                <a:gd name="T5" fmla="*/ 548 h 653"/>
                <a:gd name="T6" fmla="*/ 0 w 252"/>
                <a:gd name="T7" fmla="*/ 548 h 653"/>
                <a:gd name="T8" fmla="*/ 0 w 252"/>
                <a:gd name="T9" fmla="*/ 0 h 653"/>
              </a:gdLst>
              <a:ahLst/>
              <a:cxnLst>
                <a:cxn ang="0">
                  <a:pos x="T0" y="T1"/>
                </a:cxn>
                <a:cxn ang="0">
                  <a:pos x="T2" y="T3"/>
                </a:cxn>
                <a:cxn ang="0">
                  <a:pos x="T4" y="T5"/>
                </a:cxn>
                <a:cxn ang="0">
                  <a:pos x="T6" y="T7"/>
                </a:cxn>
                <a:cxn ang="0">
                  <a:pos x="T8" y="T9"/>
                </a:cxn>
              </a:cxnLst>
              <a:rect l="0" t="0" r="r" b="b"/>
              <a:pathLst>
                <a:path w="252" h="653">
                  <a:moveTo>
                    <a:pt x="0" y="0"/>
                  </a:moveTo>
                  <a:lnTo>
                    <a:pt x="252" y="0"/>
                  </a:lnTo>
                  <a:lnTo>
                    <a:pt x="252" y="548"/>
                  </a:lnTo>
                  <a:cubicBezTo>
                    <a:pt x="168" y="653"/>
                    <a:pt x="84" y="653"/>
                    <a:pt x="0" y="548"/>
                  </a:cubicBezTo>
                  <a:lnTo>
                    <a:pt x="0" y="0"/>
                  </a:lnTo>
                  <a:close/>
                </a:path>
              </a:pathLst>
            </a:custGeom>
            <a:solidFill>
              <a:srgbClr val="532121"/>
            </a:solidFill>
            <a:ln w="5"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3150" y="2635"/>
              <a:ext cx="113" cy="359"/>
            </a:xfrm>
            <a:custGeom>
              <a:avLst/>
              <a:gdLst>
                <a:gd name="T0" fmla="*/ 0 w 272"/>
                <a:gd name="T1" fmla="*/ 0 h 862"/>
                <a:gd name="T2" fmla="*/ 272 w 272"/>
                <a:gd name="T3" fmla="*/ 515 h 862"/>
                <a:gd name="T4" fmla="*/ 262 w 272"/>
                <a:gd name="T5" fmla="*/ 862 h 862"/>
                <a:gd name="T6" fmla="*/ 10 w 272"/>
                <a:gd name="T7" fmla="*/ 328 h 862"/>
                <a:gd name="T8" fmla="*/ 0 w 272"/>
                <a:gd name="T9" fmla="*/ 0 h 862"/>
              </a:gdLst>
              <a:ahLst/>
              <a:cxnLst>
                <a:cxn ang="0">
                  <a:pos x="T0" y="T1"/>
                </a:cxn>
                <a:cxn ang="0">
                  <a:pos x="T2" y="T3"/>
                </a:cxn>
                <a:cxn ang="0">
                  <a:pos x="T4" y="T5"/>
                </a:cxn>
                <a:cxn ang="0">
                  <a:pos x="T6" y="T7"/>
                </a:cxn>
                <a:cxn ang="0">
                  <a:pos x="T8" y="T9"/>
                </a:cxn>
              </a:cxnLst>
              <a:rect l="0" t="0" r="r" b="b"/>
              <a:pathLst>
                <a:path w="272" h="862">
                  <a:moveTo>
                    <a:pt x="0" y="0"/>
                  </a:moveTo>
                  <a:lnTo>
                    <a:pt x="272" y="515"/>
                  </a:lnTo>
                  <a:lnTo>
                    <a:pt x="262" y="862"/>
                  </a:lnTo>
                  <a:lnTo>
                    <a:pt x="10" y="328"/>
                  </a:lnTo>
                  <a:lnTo>
                    <a:pt x="0" y="0"/>
                  </a:lnTo>
                  <a:close/>
                </a:path>
              </a:pathLst>
            </a:custGeom>
            <a:solidFill>
              <a:srgbClr val="FFAAAA"/>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649" y="2639"/>
              <a:ext cx="663" cy="207"/>
            </a:xfrm>
            <a:custGeom>
              <a:avLst/>
              <a:gdLst>
                <a:gd name="T0" fmla="*/ 0 w 1590"/>
                <a:gd name="T1" fmla="*/ 0 h 496"/>
                <a:gd name="T2" fmla="*/ 1299 w 1590"/>
                <a:gd name="T3" fmla="*/ 0 h 496"/>
                <a:gd name="T4" fmla="*/ 1590 w 1590"/>
                <a:gd name="T5" fmla="*/ 477 h 496"/>
                <a:gd name="T6" fmla="*/ 232 w 1590"/>
                <a:gd name="T7" fmla="*/ 496 h 496"/>
                <a:gd name="T8" fmla="*/ 0 w 1590"/>
                <a:gd name="T9" fmla="*/ 0 h 496"/>
              </a:gdLst>
              <a:ahLst/>
              <a:cxnLst>
                <a:cxn ang="0">
                  <a:pos x="T0" y="T1"/>
                </a:cxn>
                <a:cxn ang="0">
                  <a:pos x="T2" y="T3"/>
                </a:cxn>
                <a:cxn ang="0">
                  <a:pos x="T4" y="T5"/>
                </a:cxn>
                <a:cxn ang="0">
                  <a:pos x="T6" y="T7"/>
                </a:cxn>
                <a:cxn ang="0">
                  <a:pos x="T8" y="T9"/>
                </a:cxn>
              </a:cxnLst>
              <a:rect l="0" t="0" r="r" b="b"/>
              <a:pathLst>
                <a:path w="1590" h="496">
                  <a:moveTo>
                    <a:pt x="0" y="0"/>
                  </a:moveTo>
                  <a:lnTo>
                    <a:pt x="1299" y="0"/>
                  </a:lnTo>
                  <a:lnTo>
                    <a:pt x="1590" y="477"/>
                  </a:lnTo>
                  <a:lnTo>
                    <a:pt x="232" y="496"/>
                  </a:lnTo>
                  <a:lnTo>
                    <a:pt x="0" y="0"/>
                  </a:lnTo>
                  <a:close/>
                </a:path>
              </a:pathLst>
            </a:custGeom>
            <a:solidFill>
              <a:srgbClr val="FFAAAA"/>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2909" y="2516"/>
              <a:ext cx="105" cy="226"/>
            </a:xfrm>
            <a:custGeom>
              <a:avLst/>
              <a:gdLst>
                <a:gd name="T0" fmla="*/ 0 w 252"/>
                <a:gd name="T1" fmla="*/ 0 h 540"/>
                <a:gd name="T2" fmla="*/ 252 w 252"/>
                <a:gd name="T3" fmla="*/ 0 h 540"/>
                <a:gd name="T4" fmla="*/ 252 w 252"/>
                <a:gd name="T5" fmla="*/ 453 h 540"/>
                <a:gd name="T6" fmla="*/ 0 w 252"/>
                <a:gd name="T7" fmla="*/ 453 h 540"/>
                <a:gd name="T8" fmla="*/ 0 w 252"/>
                <a:gd name="T9" fmla="*/ 0 h 540"/>
              </a:gdLst>
              <a:ahLst/>
              <a:cxnLst>
                <a:cxn ang="0">
                  <a:pos x="T0" y="T1"/>
                </a:cxn>
                <a:cxn ang="0">
                  <a:pos x="T2" y="T3"/>
                </a:cxn>
                <a:cxn ang="0">
                  <a:pos x="T4" y="T5"/>
                </a:cxn>
                <a:cxn ang="0">
                  <a:pos x="T6" y="T7"/>
                </a:cxn>
                <a:cxn ang="0">
                  <a:pos x="T8" y="T9"/>
                </a:cxn>
              </a:cxnLst>
              <a:rect l="0" t="0" r="r" b="b"/>
              <a:pathLst>
                <a:path w="252" h="540">
                  <a:moveTo>
                    <a:pt x="0" y="0"/>
                  </a:moveTo>
                  <a:lnTo>
                    <a:pt x="252" y="0"/>
                  </a:lnTo>
                  <a:lnTo>
                    <a:pt x="252" y="453"/>
                  </a:lnTo>
                  <a:cubicBezTo>
                    <a:pt x="168" y="540"/>
                    <a:pt x="84" y="540"/>
                    <a:pt x="0" y="453"/>
                  </a:cubicBezTo>
                  <a:lnTo>
                    <a:pt x="0" y="0"/>
                  </a:lnTo>
                  <a:close/>
                </a:path>
              </a:pathLst>
            </a:custGeom>
            <a:solidFill>
              <a:srgbClr val="532121"/>
            </a:solidFill>
            <a:ln w="5"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642" y="2633"/>
              <a:ext cx="116" cy="487"/>
            </a:xfrm>
            <a:custGeom>
              <a:avLst/>
              <a:gdLst>
                <a:gd name="T0" fmla="*/ 5 w 277"/>
                <a:gd name="T1" fmla="*/ 0 h 1167"/>
                <a:gd name="T2" fmla="*/ 277 w 277"/>
                <a:gd name="T3" fmla="*/ 515 h 1167"/>
                <a:gd name="T4" fmla="*/ 272 w 277"/>
                <a:gd name="T5" fmla="*/ 1167 h 1167"/>
                <a:gd name="T6" fmla="*/ 0 w 277"/>
                <a:gd name="T7" fmla="*/ 628 h 1167"/>
                <a:gd name="T8" fmla="*/ 5 w 277"/>
                <a:gd name="T9" fmla="*/ 0 h 1167"/>
              </a:gdLst>
              <a:ahLst/>
              <a:cxnLst>
                <a:cxn ang="0">
                  <a:pos x="T0" y="T1"/>
                </a:cxn>
                <a:cxn ang="0">
                  <a:pos x="T2" y="T3"/>
                </a:cxn>
                <a:cxn ang="0">
                  <a:pos x="T4" y="T5"/>
                </a:cxn>
                <a:cxn ang="0">
                  <a:pos x="T6" y="T7"/>
                </a:cxn>
                <a:cxn ang="0">
                  <a:pos x="T8" y="T9"/>
                </a:cxn>
              </a:cxnLst>
              <a:rect l="0" t="0" r="r" b="b"/>
              <a:pathLst>
                <a:path w="277" h="1167">
                  <a:moveTo>
                    <a:pt x="5" y="0"/>
                  </a:moveTo>
                  <a:lnTo>
                    <a:pt x="277" y="515"/>
                  </a:lnTo>
                  <a:lnTo>
                    <a:pt x="272" y="1167"/>
                  </a:lnTo>
                  <a:lnTo>
                    <a:pt x="0" y="628"/>
                  </a:lnTo>
                  <a:lnTo>
                    <a:pt x="5" y="0"/>
                  </a:lnTo>
                  <a:close/>
                </a:path>
              </a:pathLst>
            </a:custGeom>
            <a:solidFill>
              <a:srgbClr val="FFAAAA"/>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1"/>
            <p:cNvSpPr>
              <a:spLocks noChangeArrowheads="1"/>
            </p:cNvSpPr>
            <p:nvPr/>
          </p:nvSpPr>
          <p:spPr bwMode="auto">
            <a:xfrm>
              <a:off x="2755" y="2842"/>
              <a:ext cx="558" cy="277"/>
            </a:xfrm>
            <a:prstGeom prst="rect">
              <a:avLst/>
            </a:prstGeom>
            <a:solidFill>
              <a:srgbClr val="FFAAAA"/>
            </a:solidFill>
            <a:ln w="14"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4868" y="1485"/>
              <a:ext cx="29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Platter</a:t>
              </a:r>
              <a:endParaRPr kumimoji="0" lang="en-US" sz="1800" b="0" i="0" u="none" strike="noStrike" cap="none" normalizeH="0" baseline="0" smtClean="0">
                <a:ln>
                  <a:noFill/>
                </a:ln>
                <a:solidFill>
                  <a:schemeClr val="tx1"/>
                </a:solidFill>
                <a:effectLst/>
                <a:latin typeface="Arial" pitchFamily="34" charset="0"/>
              </a:endParaRPr>
            </a:p>
          </p:txBody>
        </p:sp>
        <p:sp>
          <p:nvSpPr>
            <p:cNvPr id="37" name="Freeform 33"/>
            <p:cNvSpPr>
              <a:spLocks/>
            </p:cNvSpPr>
            <p:nvPr/>
          </p:nvSpPr>
          <p:spPr bwMode="auto">
            <a:xfrm>
              <a:off x="4127" y="1174"/>
              <a:ext cx="386" cy="112"/>
            </a:xfrm>
            <a:custGeom>
              <a:avLst/>
              <a:gdLst>
                <a:gd name="T0" fmla="*/ 102 w 926"/>
                <a:gd name="T1" fmla="*/ 0 h 269"/>
                <a:gd name="T2" fmla="*/ 824 w 926"/>
                <a:gd name="T3" fmla="*/ 0 h 269"/>
                <a:gd name="T4" fmla="*/ 926 w 926"/>
                <a:gd name="T5" fmla="*/ 102 h 269"/>
                <a:gd name="T6" fmla="*/ 926 w 926"/>
                <a:gd name="T7" fmla="*/ 167 h 269"/>
                <a:gd name="T8" fmla="*/ 824 w 926"/>
                <a:gd name="T9" fmla="*/ 269 h 269"/>
                <a:gd name="T10" fmla="*/ 102 w 926"/>
                <a:gd name="T11" fmla="*/ 269 h 269"/>
                <a:gd name="T12" fmla="*/ 0 w 926"/>
                <a:gd name="T13" fmla="*/ 167 h 269"/>
                <a:gd name="T14" fmla="*/ 0 w 926"/>
                <a:gd name="T15" fmla="*/ 102 h 269"/>
                <a:gd name="T16" fmla="*/ 102 w 92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6" h="269">
                  <a:moveTo>
                    <a:pt x="102" y="0"/>
                  </a:moveTo>
                  <a:lnTo>
                    <a:pt x="824" y="0"/>
                  </a:lnTo>
                  <a:cubicBezTo>
                    <a:pt x="880" y="0"/>
                    <a:pt x="926" y="46"/>
                    <a:pt x="926" y="102"/>
                  </a:cubicBezTo>
                  <a:lnTo>
                    <a:pt x="926" y="167"/>
                  </a:lnTo>
                  <a:cubicBezTo>
                    <a:pt x="926" y="224"/>
                    <a:pt x="880" y="269"/>
                    <a:pt x="824" y="269"/>
                  </a:cubicBezTo>
                  <a:lnTo>
                    <a:pt x="102" y="269"/>
                  </a:lnTo>
                  <a:cubicBezTo>
                    <a:pt x="45" y="269"/>
                    <a:pt x="0" y="224"/>
                    <a:pt x="0" y="167"/>
                  </a:cubicBezTo>
                  <a:lnTo>
                    <a:pt x="0" y="102"/>
                  </a:lnTo>
                  <a:cubicBezTo>
                    <a:pt x="0" y="46"/>
                    <a:pt x="45" y="0"/>
                    <a:pt x="102" y="0"/>
                  </a:cubicBezTo>
                  <a:close/>
                </a:path>
              </a:pathLst>
            </a:custGeom>
            <a:solidFill>
              <a:srgbClr val="F4D7E3"/>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4168" y="1187"/>
              <a:ext cx="33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Spindle</a:t>
              </a:r>
              <a:endParaRPr kumimoji="0" lang="en-US" sz="1800" b="0" i="0" u="none" strike="noStrike" cap="none" normalizeH="0" baseline="0" smtClean="0">
                <a:ln>
                  <a:noFill/>
                </a:ln>
                <a:solidFill>
                  <a:schemeClr val="tx1"/>
                </a:solidFill>
                <a:effectLst/>
                <a:latin typeface="Arial" pitchFamily="34" charset="0"/>
              </a:endParaRPr>
            </a:p>
          </p:txBody>
        </p:sp>
        <p:sp>
          <p:nvSpPr>
            <p:cNvPr id="39" name="Freeform 35"/>
            <p:cNvSpPr>
              <a:spLocks/>
            </p:cNvSpPr>
            <p:nvPr/>
          </p:nvSpPr>
          <p:spPr bwMode="auto">
            <a:xfrm>
              <a:off x="4050" y="3211"/>
              <a:ext cx="654" cy="112"/>
            </a:xfrm>
            <a:custGeom>
              <a:avLst/>
              <a:gdLst>
                <a:gd name="T0" fmla="*/ 102 w 1569"/>
                <a:gd name="T1" fmla="*/ 0 h 270"/>
                <a:gd name="T2" fmla="*/ 1467 w 1569"/>
                <a:gd name="T3" fmla="*/ 0 h 270"/>
                <a:gd name="T4" fmla="*/ 1569 w 1569"/>
                <a:gd name="T5" fmla="*/ 102 h 270"/>
                <a:gd name="T6" fmla="*/ 1569 w 1569"/>
                <a:gd name="T7" fmla="*/ 168 h 270"/>
                <a:gd name="T8" fmla="*/ 1467 w 1569"/>
                <a:gd name="T9" fmla="*/ 270 h 270"/>
                <a:gd name="T10" fmla="*/ 102 w 1569"/>
                <a:gd name="T11" fmla="*/ 270 h 270"/>
                <a:gd name="T12" fmla="*/ 0 w 1569"/>
                <a:gd name="T13" fmla="*/ 168 h 270"/>
                <a:gd name="T14" fmla="*/ 0 w 1569"/>
                <a:gd name="T15" fmla="*/ 102 h 270"/>
                <a:gd name="T16" fmla="*/ 102 w 1569"/>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9" h="270">
                  <a:moveTo>
                    <a:pt x="102" y="0"/>
                  </a:moveTo>
                  <a:lnTo>
                    <a:pt x="1467" y="0"/>
                  </a:lnTo>
                  <a:cubicBezTo>
                    <a:pt x="1524" y="0"/>
                    <a:pt x="1569" y="46"/>
                    <a:pt x="1569" y="102"/>
                  </a:cubicBezTo>
                  <a:lnTo>
                    <a:pt x="1569" y="168"/>
                  </a:lnTo>
                  <a:cubicBezTo>
                    <a:pt x="1569" y="224"/>
                    <a:pt x="1524" y="270"/>
                    <a:pt x="1467" y="270"/>
                  </a:cubicBezTo>
                  <a:lnTo>
                    <a:pt x="102" y="270"/>
                  </a:lnTo>
                  <a:cubicBezTo>
                    <a:pt x="46" y="270"/>
                    <a:pt x="0" y="224"/>
                    <a:pt x="0" y="168"/>
                  </a:cubicBezTo>
                  <a:lnTo>
                    <a:pt x="0" y="102"/>
                  </a:lnTo>
                  <a:cubicBezTo>
                    <a:pt x="0" y="46"/>
                    <a:pt x="46" y="0"/>
                    <a:pt x="102"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6"/>
            <p:cNvSpPr>
              <a:spLocks noChangeArrowheads="1"/>
            </p:cNvSpPr>
            <p:nvPr/>
          </p:nvSpPr>
          <p:spPr bwMode="auto">
            <a:xfrm>
              <a:off x="4092" y="3223"/>
              <a:ext cx="58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Spindle motor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Freeform 37"/>
            <p:cNvSpPr>
              <a:spLocks/>
            </p:cNvSpPr>
            <p:nvPr/>
          </p:nvSpPr>
          <p:spPr bwMode="auto">
            <a:xfrm>
              <a:off x="3340" y="1316"/>
              <a:ext cx="523" cy="223"/>
            </a:xfrm>
            <a:custGeom>
              <a:avLst/>
              <a:gdLst>
                <a:gd name="T0" fmla="*/ 102 w 1254"/>
                <a:gd name="T1" fmla="*/ 0 h 533"/>
                <a:gd name="T2" fmla="*/ 1152 w 1254"/>
                <a:gd name="T3" fmla="*/ 0 h 533"/>
                <a:gd name="T4" fmla="*/ 1254 w 1254"/>
                <a:gd name="T5" fmla="*/ 102 h 533"/>
                <a:gd name="T6" fmla="*/ 1254 w 1254"/>
                <a:gd name="T7" fmla="*/ 431 h 533"/>
                <a:gd name="T8" fmla="*/ 1152 w 1254"/>
                <a:gd name="T9" fmla="*/ 533 h 533"/>
                <a:gd name="T10" fmla="*/ 102 w 1254"/>
                <a:gd name="T11" fmla="*/ 533 h 533"/>
                <a:gd name="T12" fmla="*/ 0 w 1254"/>
                <a:gd name="T13" fmla="*/ 431 h 533"/>
                <a:gd name="T14" fmla="*/ 0 w 1254"/>
                <a:gd name="T15" fmla="*/ 102 h 533"/>
                <a:gd name="T16" fmla="*/ 102 w 1254"/>
                <a:gd name="T17"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4" h="533">
                  <a:moveTo>
                    <a:pt x="102" y="0"/>
                  </a:moveTo>
                  <a:lnTo>
                    <a:pt x="1152" y="0"/>
                  </a:lnTo>
                  <a:cubicBezTo>
                    <a:pt x="1209" y="0"/>
                    <a:pt x="1254" y="46"/>
                    <a:pt x="1254" y="102"/>
                  </a:cubicBezTo>
                  <a:lnTo>
                    <a:pt x="1254" y="431"/>
                  </a:lnTo>
                  <a:cubicBezTo>
                    <a:pt x="1254" y="488"/>
                    <a:pt x="1209" y="533"/>
                    <a:pt x="1152" y="533"/>
                  </a:cubicBezTo>
                  <a:lnTo>
                    <a:pt x="102" y="533"/>
                  </a:lnTo>
                  <a:cubicBezTo>
                    <a:pt x="46" y="533"/>
                    <a:pt x="0" y="488"/>
                    <a:pt x="0" y="431"/>
                  </a:cubicBezTo>
                  <a:lnTo>
                    <a:pt x="0" y="102"/>
                  </a:lnTo>
                  <a:cubicBezTo>
                    <a:pt x="0" y="46"/>
                    <a:pt x="46" y="0"/>
                    <a:pt x="102" y="0"/>
                  </a:cubicBezTo>
                  <a:close/>
                </a:path>
              </a:pathLst>
            </a:custGeom>
            <a:solidFill>
              <a:srgbClr val="F4D7E3"/>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8"/>
            <p:cNvSpPr>
              <a:spLocks noChangeArrowheads="1"/>
            </p:cNvSpPr>
            <p:nvPr/>
          </p:nvSpPr>
          <p:spPr bwMode="auto">
            <a:xfrm>
              <a:off x="3396" y="1329"/>
              <a:ext cx="48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Read/Write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43" name="Rectangle 39"/>
            <p:cNvSpPr>
              <a:spLocks noChangeArrowheads="1"/>
            </p:cNvSpPr>
            <p:nvPr/>
          </p:nvSpPr>
          <p:spPr bwMode="auto">
            <a:xfrm>
              <a:off x="3514" y="1445"/>
              <a:ext cx="23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head</a:t>
              </a:r>
              <a:endParaRPr kumimoji="0" lang="en-US" sz="1800" b="0" i="0" u="none" strike="noStrike" cap="none" normalizeH="0" baseline="0" smtClean="0">
                <a:ln>
                  <a:noFill/>
                </a:ln>
                <a:solidFill>
                  <a:schemeClr val="tx1"/>
                </a:solidFill>
                <a:effectLst/>
                <a:latin typeface="Arial" pitchFamily="34" charset="0"/>
              </a:endParaRPr>
            </a:p>
          </p:txBody>
        </p:sp>
        <p:sp>
          <p:nvSpPr>
            <p:cNvPr id="44" name="Line 40"/>
            <p:cNvSpPr>
              <a:spLocks noChangeShapeType="1"/>
            </p:cNvSpPr>
            <p:nvPr/>
          </p:nvSpPr>
          <p:spPr bwMode="auto">
            <a:xfrm>
              <a:off x="3640" y="1533"/>
              <a:ext cx="172" cy="220"/>
            </a:xfrm>
            <a:prstGeom prst="line">
              <a:avLst/>
            </a:prstGeom>
            <a:noFill/>
            <a:ln w="5" cap="flat">
              <a:solidFill>
                <a:srgbClr val="180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3757" y="1690"/>
              <a:ext cx="55" cy="63"/>
            </a:xfrm>
            <a:custGeom>
              <a:avLst/>
              <a:gdLst>
                <a:gd name="T0" fmla="*/ 26 w 55"/>
                <a:gd name="T1" fmla="*/ 26 h 63"/>
                <a:gd name="T2" fmla="*/ 0 w 55"/>
                <a:gd name="T3" fmla="*/ 23 h 63"/>
                <a:gd name="T4" fmla="*/ 55 w 55"/>
                <a:gd name="T5" fmla="*/ 63 h 63"/>
                <a:gd name="T6" fmla="*/ 29 w 55"/>
                <a:gd name="T7" fmla="*/ 0 h 63"/>
                <a:gd name="T8" fmla="*/ 26 w 55"/>
                <a:gd name="T9" fmla="*/ 26 h 63"/>
              </a:gdLst>
              <a:ahLst/>
              <a:cxnLst>
                <a:cxn ang="0">
                  <a:pos x="T0" y="T1"/>
                </a:cxn>
                <a:cxn ang="0">
                  <a:pos x="T2" y="T3"/>
                </a:cxn>
                <a:cxn ang="0">
                  <a:pos x="T4" y="T5"/>
                </a:cxn>
                <a:cxn ang="0">
                  <a:pos x="T6" y="T7"/>
                </a:cxn>
                <a:cxn ang="0">
                  <a:pos x="T8" y="T9"/>
                </a:cxn>
              </a:cxnLst>
              <a:rect l="0" t="0" r="r" b="b"/>
              <a:pathLst>
                <a:path w="55" h="63">
                  <a:moveTo>
                    <a:pt x="26" y="26"/>
                  </a:moveTo>
                  <a:lnTo>
                    <a:pt x="0" y="23"/>
                  </a:lnTo>
                  <a:lnTo>
                    <a:pt x="55" y="63"/>
                  </a:lnTo>
                  <a:lnTo>
                    <a:pt x="29" y="0"/>
                  </a:lnTo>
                  <a:lnTo>
                    <a:pt x="26" y="26"/>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3095" y="1596"/>
              <a:ext cx="244" cy="112"/>
            </a:xfrm>
            <a:custGeom>
              <a:avLst/>
              <a:gdLst>
                <a:gd name="T0" fmla="*/ 102 w 585"/>
                <a:gd name="T1" fmla="*/ 0 h 269"/>
                <a:gd name="T2" fmla="*/ 483 w 585"/>
                <a:gd name="T3" fmla="*/ 0 h 269"/>
                <a:gd name="T4" fmla="*/ 585 w 585"/>
                <a:gd name="T5" fmla="*/ 102 h 269"/>
                <a:gd name="T6" fmla="*/ 585 w 585"/>
                <a:gd name="T7" fmla="*/ 168 h 269"/>
                <a:gd name="T8" fmla="*/ 483 w 585"/>
                <a:gd name="T9" fmla="*/ 269 h 269"/>
                <a:gd name="T10" fmla="*/ 102 w 585"/>
                <a:gd name="T11" fmla="*/ 269 h 269"/>
                <a:gd name="T12" fmla="*/ 0 w 585"/>
                <a:gd name="T13" fmla="*/ 168 h 269"/>
                <a:gd name="T14" fmla="*/ 0 w 585"/>
                <a:gd name="T15" fmla="*/ 102 h 269"/>
                <a:gd name="T16" fmla="*/ 102 w 585"/>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5" h="269">
                  <a:moveTo>
                    <a:pt x="102" y="0"/>
                  </a:moveTo>
                  <a:lnTo>
                    <a:pt x="483" y="0"/>
                  </a:lnTo>
                  <a:cubicBezTo>
                    <a:pt x="540" y="0"/>
                    <a:pt x="585" y="46"/>
                    <a:pt x="585" y="102"/>
                  </a:cubicBezTo>
                  <a:lnTo>
                    <a:pt x="585" y="168"/>
                  </a:lnTo>
                  <a:cubicBezTo>
                    <a:pt x="585" y="224"/>
                    <a:pt x="540" y="269"/>
                    <a:pt x="483" y="269"/>
                  </a:cubicBezTo>
                  <a:lnTo>
                    <a:pt x="102" y="269"/>
                  </a:lnTo>
                  <a:cubicBezTo>
                    <a:pt x="46" y="269"/>
                    <a:pt x="0" y="224"/>
                    <a:pt x="0" y="168"/>
                  </a:cubicBezTo>
                  <a:lnTo>
                    <a:pt x="0" y="102"/>
                  </a:lnTo>
                  <a:cubicBezTo>
                    <a:pt x="0" y="46"/>
                    <a:pt x="46" y="0"/>
                    <a:pt x="102" y="0"/>
                  </a:cubicBezTo>
                  <a:close/>
                </a:path>
              </a:pathLst>
            </a:custGeom>
            <a:solidFill>
              <a:srgbClr val="F4D7E3"/>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3137" y="1609"/>
              <a:ext cx="20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Arm</a:t>
              </a:r>
              <a:endParaRPr kumimoji="0" lang="en-US" sz="1800" b="0" i="0" u="none" strike="noStrike" cap="none" normalizeH="0" baseline="0" dirty="0" smtClean="0">
                <a:ln>
                  <a:noFill/>
                </a:ln>
                <a:solidFill>
                  <a:schemeClr val="tx1"/>
                </a:solidFill>
                <a:effectLst/>
                <a:latin typeface="Arial" pitchFamily="34" charset="0"/>
              </a:endParaRPr>
            </a:p>
          </p:txBody>
        </p:sp>
        <p:sp>
          <p:nvSpPr>
            <p:cNvPr id="48" name="Freeform 44"/>
            <p:cNvSpPr>
              <a:spLocks/>
            </p:cNvSpPr>
            <p:nvPr/>
          </p:nvSpPr>
          <p:spPr bwMode="auto">
            <a:xfrm>
              <a:off x="2816" y="2913"/>
              <a:ext cx="448" cy="113"/>
            </a:xfrm>
            <a:custGeom>
              <a:avLst/>
              <a:gdLst>
                <a:gd name="T0" fmla="*/ 102 w 1074"/>
                <a:gd name="T1" fmla="*/ 0 h 269"/>
                <a:gd name="T2" fmla="*/ 972 w 1074"/>
                <a:gd name="T3" fmla="*/ 0 h 269"/>
                <a:gd name="T4" fmla="*/ 1074 w 1074"/>
                <a:gd name="T5" fmla="*/ 102 h 269"/>
                <a:gd name="T6" fmla="*/ 1074 w 1074"/>
                <a:gd name="T7" fmla="*/ 167 h 269"/>
                <a:gd name="T8" fmla="*/ 972 w 1074"/>
                <a:gd name="T9" fmla="*/ 269 h 269"/>
                <a:gd name="T10" fmla="*/ 102 w 1074"/>
                <a:gd name="T11" fmla="*/ 269 h 269"/>
                <a:gd name="T12" fmla="*/ 0 w 1074"/>
                <a:gd name="T13" fmla="*/ 167 h 269"/>
                <a:gd name="T14" fmla="*/ 0 w 1074"/>
                <a:gd name="T15" fmla="*/ 102 h 269"/>
                <a:gd name="T16" fmla="*/ 102 w 1074"/>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4" h="269">
                  <a:moveTo>
                    <a:pt x="102" y="0"/>
                  </a:moveTo>
                  <a:lnTo>
                    <a:pt x="972" y="0"/>
                  </a:lnTo>
                  <a:cubicBezTo>
                    <a:pt x="1028" y="0"/>
                    <a:pt x="1074" y="45"/>
                    <a:pt x="1074" y="102"/>
                  </a:cubicBezTo>
                  <a:lnTo>
                    <a:pt x="1074" y="167"/>
                  </a:lnTo>
                  <a:cubicBezTo>
                    <a:pt x="1074" y="223"/>
                    <a:pt x="1028" y="269"/>
                    <a:pt x="972" y="269"/>
                  </a:cubicBezTo>
                  <a:lnTo>
                    <a:pt x="102" y="269"/>
                  </a:lnTo>
                  <a:cubicBezTo>
                    <a:pt x="45" y="269"/>
                    <a:pt x="0" y="223"/>
                    <a:pt x="0" y="167"/>
                  </a:cubicBezTo>
                  <a:lnTo>
                    <a:pt x="0" y="102"/>
                  </a:lnTo>
                  <a:cubicBezTo>
                    <a:pt x="0" y="45"/>
                    <a:pt x="45" y="0"/>
                    <a:pt x="102" y="0"/>
                  </a:cubicBezTo>
                  <a:close/>
                </a:path>
              </a:pathLst>
            </a:custGeom>
            <a:solidFill>
              <a:srgbClr val="F4D7E3"/>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2858" y="2926"/>
              <a:ext cx="36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Actuator</a:t>
              </a:r>
              <a:endParaRPr kumimoji="0" lang="en-US" sz="1800" b="0" i="0" u="none" strike="noStrike" cap="none" normalizeH="0" baseline="0" dirty="0" smtClean="0">
                <a:ln>
                  <a:noFill/>
                </a:ln>
                <a:solidFill>
                  <a:schemeClr val="tx1"/>
                </a:solidFill>
                <a:effectLst/>
                <a:latin typeface="Arial" pitchFamily="34" charset="0"/>
              </a:endParaRPr>
            </a:p>
          </p:txBody>
        </p:sp>
        <p:sp>
          <p:nvSpPr>
            <p:cNvPr id="50" name="Freeform 46"/>
            <p:cNvSpPr>
              <a:spLocks/>
            </p:cNvSpPr>
            <p:nvPr/>
          </p:nvSpPr>
          <p:spPr bwMode="auto">
            <a:xfrm>
              <a:off x="3787" y="3245"/>
              <a:ext cx="113" cy="359"/>
            </a:xfrm>
            <a:custGeom>
              <a:avLst/>
              <a:gdLst>
                <a:gd name="T0" fmla="*/ 0 w 271"/>
                <a:gd name="T1" fmla="*/ 0 h 862"/>
                <a:gd name="T2" fmla="*/ 271 w 271"/>
                <a:gd name="T3" fmla="*/ 515 h 862"/>
                <a:gd name="T4" fmla="*/ 261 w 271"/>
                <a:gd name="T5" fmla="*/ 862 h 862"/>
                <a:gd name="T6" fmla="*/ 9 w 271"/>
                <a:gd name="T7" fmla="*/ 328 h 862"/>
                <a:gd name="T8" fmla="*/ 0 w 271"/>
                <a:gd name="T9" fmla="*/ 0 h 862"/>
              </a:gdLst>
              <a:ahLst/>
              <a:cxnLst>
                <a:cxn ang="0">
                  <a:pos x="T0" y="T1"/>
                </a:cxn>
                <a:cxn ang="0">
                  <a:pos x="T2" y="T3"/>
                </a:cxn>
                <a:cxn ang="0">
                  <a:pos x="T4" y="T5"/>
                </a:cxn>
                <a:cxn ang="0">
                  <a:pos x="T6" y="T7"/>
                </a:cxn>
                <a:cxn ang="0">
                  <a:pos x="T8" y="T9"/>
                </a:cxn>
              </a:cxnLst>
              <a:rect l="0" t="0" r="r" b="b"/>
              <a:pathLst>
                <a:path w="271" h="862">
                  <a:moveTo>
                    <a:pt x="0" y="0"/>
                  </a:moveTo>
                  <a:lnTo>
                    <a:pt x="271" y="515"/>
                  </a:lnTo>
                  <a:lnTo>
                    <a:pt x="261" y="862"/>
                  </a:lnTo>
                  <a:lnTo>
                    <a:pt x="9" y="328"/>
                  </a:lnTo>
                  <a:lnTo>
                    <a:pt x="0" y="0"/>
                  </a:lnTo>
                  <a:close/>
                </a:path>
              </a:pathLst>
            </a:custGeom>
            <a:solidFill>
              <a:srgbClr val="D5F6FF"/>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3286" y="3249"/>
              <a:ext cx="663" cy="207"/>
            </a:xfrm>
            <a:custGeom>
              <a:avLst/>
              <a:gdLst>
                <a:gd name="T0" fmla="*/ 0 w 1590"/>
                <a:gd name="T1" fmla="*/ 0 h 496"/>
                <a:gd name="T2" fmla="*/ 1300 w 1590"/>
                <a:gd name="T3" fmla="*/ 0 h 496"/>
                <a:gd name="T4" fmla="*/ 1590 w 1590"/>
                <a:gd name="T5" fmla="*/ 477 h 496"/>
                <a:gd name="T6" fmla="*/ 233 w 1590"/>
                <a:gd name="T7" fmla="*/ 496 h 496"/>
                <a:gd name="T8" fmla="*/ 0 w 1590"/>
                <a:gd name="T9" fmla="*/ 0 h 496"/>
              </a:gdLst>
              <a:ahLst/>
              <a:cxnLst>
                <a:cxn ang="0">
                  <a:pos x="T0" y="T1"/>
                </a:cxn>
                <a:cxn ang="0">
                  <a:pos x="T2" y="T3"/>
                </a:cxn>
                <a:cxn ang="0">
                  <a:pos x="T4" y="T5"/>
                </a:cxn>
                <a:cxn ang="0">
                  <a:pos x="T6" y="T7"/>
                </a:cxn>
                <a:cxn ang="0">
                  <a:pos x="T8" y="T9"/>
                </a:cxn>
              </a:cxnLst>
              <a:rect l="0" t="0" r="r" b="b"/>
              <a:pathLst>
                <a:path w="1590" h="496">
                  <a:moveTo>
                    <a:pt x="0" y="0"/>
                  </a:moveTo>
                  <a:lnTo>
                    <a:pt x="1300" y="0"/>
                  </a:lnTo>
                  <a:lnTo>
                    <a:pt x="1590" y="477"/>
                  </a:lnTo>
                  <a:lnTo>
                    <a:pt x="233" y="496"/>
                  </a:lnTo>
                  <a:lnTo>
                    <a:pt x="0" y="0"/>
                  </a:lnTo>
                  <a:close/>
                </a:path>
              </a:pathLst>
            </a:custGeom>
            <a:solidFill>
              <a:srgbClr val="D5F6FF"/>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3280" y="3243"/>
              <a:ext cx="115" cy="487"/>
            </a:xfrm>
            <a:custGeom>
              <a:avLst/>
              <a:gdLst>
                <a:gd name="T0" fmla="*/ 5 w 276"/>
                <a:gd name="T1" fmla="*/ 0 h 1167"/>
                <a:gd name="T2" fmla="*/ 276 w 276"/>
                <a:gd name="T3" fmla="*/ 515 h 1167"/>
                <a:gd name="T4" fmla="*/ 271 w 276"/>
                <a:gd name="T5" fmla="*/ 1167 h 1167"/>
                <a:gd name="T6" fmla="*/ 0 w 276"/>
                <a:gd name="T7" fmla="*/ 628 h 1167"/>
                <a:gd name="T8" fmla="*/ 5 w 276"/>
                <a:gd name="T9" fmla="*/ 0 h 1167"/>
              </a:gdLst>
              <a:ahLst/>
              <a:cxnLst>
                <a:cxn ang="0">
                  <a:pos x="T0" y="T1"/>
                </a:cxn>
                <a:cxn ang="0">
                  <a:pos x="T2" y="T3"/>
                </a:cxn>
                <a:cxn ang="0">
                  <a:pos x="T4" y="T5"/>
                </a:cxn>
                <a:cxn ang="0">
                  <a:pos x="T6" y="T7"/>
                </a:cxn>
                <a:cxn ang="0">
                  <a:pos x="T8" y="T9"/>
                </a:cxn>
              </a:cxnLst>
              <a:rect l="0" t="0" r="r" b="b"/>
              <a:pathLst>
                <a:path w="276" h="1167">
                  <a:moveTo>
                    <a:pt x="5" y="0"/>
                  </a:moveTo>
                  <a:lnTo>
                    <a:pt x="276" y="515"/>
                  </a:lnTo>
                  <a:lnTo>
                    <a:pt x="271" y="1167"/>
                  </a:lnTo>
                  <a:lnTo>
                    <a:pt x="0" y="628"/>
                  </a:lnTo>
                  <a:lnTo>
                    <a:pt x="5" y="0"/>
                  </a:lnTo>
                  <a:close/>
                </a:path>
              </a:pathLst>
            </a:custGeom>
            <a:solidFill>
              <a:srgbClr val="D5F6FF"/>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3392" y="3452"/>
              <a:ext cx="558" cy="277"/>
            </a:xfrm>
            <a:prstGeom prst="rect">
              <a:avLst/>
            </a:prstGeom>
            <a:solidFill>
              <a:srgbClr val="D5F6FF"/>
            </a:solidFill>
            <a:ln w="14"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3419" y="3482"/>
              <a:ext cx="506" cy="219"/>
            </a:xfrm>
            <a:custGeom>
              <a:avLst/>
              <a:gdLst>
                <a:gd name="T0" fmla="*/ 102 w 1213"/>
                <a:gd name="T1" fmla="*/ 0 h 526"/>
                <a:gd name="T2" fmla="*/ 1111 w 1213"/>
                <a:gd name="T3" fmla="*/ 0 h 526"/>
                <a:gd name="T4" fmla="*/ 1213 w 1213"/>
                <a:gd name="T5" fmla="*/ 102 h 526"/>
                <a:gd name="T6" fmla="*/ 1213 w 1213"/>
                <a:gd name="T7" fmla="*/ 424 h 526"/>
                <a:gd name="T8" fmla="*/ 1111 w 1213"/>
                <a:gd name="T9" fmla="*/ 526 h 526"/>
                <a:gd name="T10" fmla="*/ 102 w 1213"/>
                <a:gd name="T11" fmla="*/ 526 h 526"/>
                <a:gd name="T12" fmla="*/ 0 w 1213"/>
                <a:gd name="T13" fmla="*/ 424 h 526"/>
                <a:gd name="T14" fmla="*/ 0 w 1213"/>
                <a:gd name="T15" fmla="*/ 102 h 526"/>
                <a:gd name="T16" fmla="*/ 102 w 1213"/>
                <a:gd name="T17"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3" h="526">
                  <a:moveTo>
                    <a:pt x="102" y="0"/>
                  </a:moveTo>
                  <a:lnTo>
                    <a:pt x="1111" y="0"/>
                  </a:lnTo>
                  <a:cubicBezTo>
                    <a:pt x="1168" y="0"/>
                    <a:pt x="1213" y="45"/>
                    <a:pt x="1213" y="102"/>
                  </a:cubicBezTo>
                  <a:lnTo>
                    <a:pt x="1213" y="424"/>
                  </a:lnTo>
                  <a:cubicBezTo>
                    <a:pt x="1213" y="480"/>
                    <a:pt x="1168" y="526"/>
                    <a:pt x="1111" y="526"/>
                  </a:cubicBezTo>
                  <a:lnTo>
                    <a:pt x="102" y="526"/>
                  </a:lnTo>
                  <a:cubicBezTo>
                    <a:pt x="46" y="526"/>
                    <a:pt x="0" y="480"/>
                    <a:pt x="0" y="424"/>
                  </a:cubicBezTo>
                  <a:lnTo>
                    <a:pt x="0" y="102"/>
                  </a:lnTo>
                  <a:cubicBezTo>
                    <a:pt x="0" y="45"/>
                    <a:pt x="46" y="0"/>
                    <a:pt x="102" y="0"/>
                  </a:cubicBezTo>
                  <a:close/>
                </a:path>
              </a:pathLst>
            </a:custGeom>
            <a:solidFill>
              <a:srgbClr val="F4D7E3"/>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3584" y="3499"/>
              <a:ext cx="2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Drive</a:t>
              </a:r>
              <a:endParaRPr kumimoji="0" lang="en-US" sz="1800" b="0" i="0" u="none" strike="noStrike" cap="none" normalizeH="0" baseline="0" dirty="0" smtClean="0">
                <a:ln>
                  <a:noFill/>
                </a:ln>
                <a:solidFill>
                  <a:schemeClr val="tx1"/>
                </a:solidFill>
                <a:effectLst/>
                <a:latin typeface="Arial" pitchFamily="34" charset="0"/>
              </a:endParaRPr>
            </a:p>
          </p:txBody>
        </p:sp>
        <p:sp>
          <p:nvSpPr>
            <p:cNvPr id="56" name="Rectangle 52"/>
            <p:cNvSpPr>
              <a:spLocks noChangeArrowheads="1"/>
            </p:cNvSpPr>
            <p:nvPr/>
          </p:nvSpPr>
          <p:spPr bwMode="auto">
            <a:xfrm>
              <a:off x="3492" y="3606"/>
              <a:ext cx="4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electronics</a:t>
              </a:r>
              <a:endParaRPr kumimoji="0" lang="en-US" sz="1800" b="0" i="0" u="none" strike="noStrike" cap="none" normalizeH="0" baseline="0" dirty="0" smtClean="0">
                <a:ln>
                  <a:noFill/>
                </a:ln>
                <a:solidFill>
                  <a:schemeClr val="tx1"/>
                </a:solidFill>
                <a:effectLst/>
                <a:latin typeface="Arial" pitchFamily="34" charset="0"/>
              </a:endParaRPr>
            </a:p>
          </p:txBody>
        </p:sp>
        <p:sp>
          <p:nvSpPr>
            <p:cNvPr id="57" name="Freeform 53"/>
            <p:cNvSpPr>
              <a:spLocks/>
            </p:cNvSpPr>
            <p:nvPr/>
          </p:nvSpPr>
          <p:spPr bwMode="auto">
            <a:xfrm>
              <a:off x="3774" y="1593"/>
              <a:ext cx="271" cy="457"/>
            </a:xfrm>
            <a:custGeom>
              <a:avLst/>
              <a:gdLst>
                <a:gd name="T0" fmla="*/ 188 w 649"/>
                <a:gd name="T1" fmla="*/ 0 h 1096"/>
                <a:gd name="T2" fmla="*/ 0 w 649"/>
                <a:gd name="T3" fmla="*/ 1096 h 1096"/>
              </a:gdLst>
              <a:ahLst/>
              <a:cxnLst>
                <a:cxn ang="0">
                  <a:pos x="T0" y="T1"/>
                </a:cxn>
                <a:cxn ang="0">
                  <a:pos x="T2" y="T3"/>
                </a:cxn>
              </a:cxnLst>
              <a:rect l="0" t="0" r="r" b="b"/>
              <a:pathLst>
                <a:path w="649" h="1096">
                  <a:moveTo>
                    <a:pt x="188" y="0"/>
                  </a:moveTo>
                  <a:cubicBezTo>
                    <a:pt x="649" y="641"/>
                    <a:pt x="0" y="1096"/>
                    <a:pt x="0" y="1096"/>
                  </a:cubicBezTo>
                </a:path>
              </a:pathLst>
            </a:custGeom>
            <a:noFill/>
            <a:ln w="12" cap="flat">
              <a:solidFill>
                <a:srgbClr val="0E29F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3843" y="1580"/>
              <a:ext cx="70" cy="82"/>
            </a:xfrm>
            <a:custGeom>
              <a:avLst/>
              <a:gdLst>
                <a:gd name="T0" fmla="*/ 54 w 168"/>
                <a:gd name="T1" fmla="*/ 196 h 196"/>
                <a:gd name="T2" fmla="*/ 0 w 168"/>
                <a:gd name="T3" fmla="*/ 0 h 196"/>
                <a:gd name="T4" fmla="*/ 168 w 168"/>
                <a:gd name="T5" fmla="*/ 114 h 196"/>
                <a:gd name="T6" fmla="*/ 54 w 168"/>
                <a:gd name="T7" fmla="*/ 196 h 196"/>
              </a:gdLst>
              <a:ahLst/>
              <a:cxnLst>
                <a:cxn ang="0">
                  <a:pos x="T0" y="T1"/>
                </a:cxn>
                <a:cxn ang="0">
                  <a:pos x="T2" y="T3"/>
                </a:cxn>
                <a:cxn ang="0">
                  <a:pos x="T4" y="T5"/>
                </a:cxn>
                <a:cxn ang="0">
                  <a:pos x="T6" y="T7"/>
                </a:cxn>
              </a:cxnLst>
              <a:rect l="0" t="0" r="r" b="b"/>
              <a:pathLst>
                <a:path w="168" h="196">
                  <a:moveTo>
                    <a:pt x="54" y="196"/>
                  </a:moveTo>
                  <a:lnTo>
                    <a:pt x="0" y="0"/>
                  </a:lnTo>
                  <a:lnTo>
                    <a:pt x="168" y="114"/>
                  </a:lnTo>
                  <a:cubicBezTo>
                    <a:pt x="117" y="113"/>
                    <a:pt x="71" y="147"/>
                    <a:pt x="54" y="19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3764" y="1989"/>
              <a:ext cx="84" cy="68"/>
            </a:xfrm>
            <a:custGeom>
              <a:avLst/>
              <a:gdLst>
                <a:gd name="T0" fmla="*/ 50 w 84"/>
                <a:gd name="T1" fmla="*/ 34 h 68"/>
                <a:gd name="T2" fmla="*/ 56 w 84"/>
                <a:gd name="T3" fmla="*/ 0 h 68"/>
                <a:gd name="T4" fmla="*/ 0 w 84"/>
                <a:gd name="T5" fmla="*/ 68 h 68"/>
                <a:gd name="T6" fmla="*/ 84 w 84"/>
                <a:gd name="T7" fmla="*/ 40 h 68"/>
                <a:gd name="T8" fmla="*/ 50 w 84"/>
                <a:gd name="T9" fmla="*/ 34 h 68"/>
              </a:gdLst>
              <a:ahLst/>
              <a:cxnLst>
                <a:cxn ang="0">
                  <a:pos x="T0" y="T1"/>
                </a:cxn>
                <a:cxn ang="0">
                  <a:pos x="T2" y="T3"/>
                </a:cxn>
                <a:cxn ang="0">
                  <a:pos x="T4" y="T5"/>
                </a:cxn>
                <a:cxn ang="0">
                  <a:pos x="T6" y="T7"/>
                </a:cxn>
                <a:cxn ang="0">
                  <a:pos x="T8" y="T9"/>
                </a:cxn>
              </a:cxnLst>
              <a:rect l="0" t="0" r="r" b="b"/>
              <a:pathLst>
                <a:path w="84" h="68">
                  <a:moveTo>
                    <a:pt x="50" y="34"/>
                  </a:moveTo>
                  <a:lnTo>
                    <a:pt x="56" y="0"/>
                  </a:lnTo>
                  <a:lnTo>
                    <a:pt x="0" y="68"/>
                  </a:lnTo>
                  <a:lnTo>
                    <a:pt x="84" y="40"/>
                  </a:lnTo>
                  <a:lnTo>
                    <a:pt x="50" y="3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p:cNvSpPr>
            <p:nvPr/>
          </p:nvSpPr>
          <p:spPr bwMode="auto">
            <a:xfrm>
              <a:off x="2132" y="2611"/>
              <a:ext cx="113" cy="360"/>
            </a:xfrm>
            <a:custGeom>
              <a:avLst/>
              <a:gdLst>
                <a:gd name="T0" fmla="*/ 0 w 271"/>
                <a:gd name="T1" fmla="*/ 0 h 862"/>
                <a:gd name="T2" fmla="*/ 271 w 271"/>
                <a:gd name="T3" fmla="*/ 515 h 862"/>
                <a:gd name="T4" fmla="*/ 262 w 271"/>
                <a:gd name="T5" fmla="*/ 862 h 862"/>
                <a:gd name="T6" fmla="*/ 10 w 271"/>
                <a:gd name="T7" fmla="*/ 328 h 862"/>
                <a:gd name="T8" fmla="*/ 0 w 271"/>
                <a:gd name="T9" fmla="*/ 0 h 862"/>
              </a:gdLst>
              <a:ahLst/>
              <a:cxnLst>
                <a:cxn ang="0">
                  <a:pos x="T0" y="T1"/>
                </a:cxn>
                <a:cxn ang="0">
                  <a:pos x="T2" y="T3"/>
                </a:cxn>
                <a:cxn ang="0">
                  <a:pos x="T4" y="T5"/>
                </a:cxn>
                <a:cxn ang="0">
                  <a:pos x="T6" y="T7"/>
                </a:cxn>
                <a:cxn ang="0">
                  <a:pos x="T8" y="T9"/>
                </a:cxn>
              </a:cxnLst>
              <a:rect l="0" t="0" r="r" b="b"/>
              <a:pathLst>
                <a:path w="271" h="862">
                  <a:moveTo>
                    <a:pt x="0" y="0"/>
                  </a:moveTo>
                  <a:lnTo>
                    <a:pt x="271" y="515"/>
                  </a:lnTo>
                  <a:lnTo>
                    <a:pt x="262" y="862"/>
                  </a:lnTo>
                  <a:lnTo>
                    <a:pt x="10" y="328"/>
                  </a:lnTo>
                  <a:lnTo>
                    <a:pt x="0" y="0"/>
                  </a:lnTo>
                  <a:close/>
                </a:path>
              </a:pathLst>
            </a:custGeom>
            <a:solidFill>
              <a:srgbClr val="AFAFE9"/>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1630" y="2615"/>
              <a:ext cx="663" cy="208"/>
            </a:xfrm>
            <a:custGeom>
              <a:avLst/>
              <a:gdLst>
                <a:gd name="T0" fmla="*/ 0 w 1590"/>
                <a:gd name="T1" fmla="*/ 0 h 497"/>
                <a:gd name="T2" fmla="*/ 1299 w 1590"/>
                <a:gd name="T3" fmla="*/ 0 h 497"/>
                <a:gd name="T4" fmla="*/ 1590 w 1590"/>
                <a:gd name="T5" fmla="*/ 478 h 497"/>
                <a:gd name="T6" fmla="*/ 232 w 1590"/>
                <a:gd name="T7" fmla="*/ 497 h 497"/>
                <a:gd name="T8" fmla="*/ 0 w 1590"/>
                <a:gd name="T9" fmla="*/ 0 h 497"/>
              </a:gdLst>
              <a:ahLst/>
              <a:cxnLst>
                <a:cxn ang="0">
                  <a:pos x="T0" y="T1"/>
                </a:cxn>
                <a:cxn ang="0">
                  <a:pos x="T2" y="T3"/>
                </a:cxn>
                <a:cxn ang="0">
                  <a:pos x="T4" y="T5"/>
                </a:cxn>
                <a:cxn ang="0">
                  <a:pos x="T6" y="T7"/>
                </a:cxn>
                <a:cxn ang="0">
                  <a:pos x="T8" y="T9"/>
                </a:cxn>
              </a:cxnLst>
              <a:rect l="0" t="0" r="r" b="b"/>
              <a:pathLst>
                <a:path w="1590" h="497">
                  <a:moveTo>
                    <a:pt x="0" y="0"/>
                  </a:moveTo>
                  <a:lnTo>
                    <a:pt x="1299" y="0"/>
                  </a:lnTo>
                  <a:lnTo>
                    <a:pt x="1590" y="478"/>
                  </a:lnTo>
                  <a:lnTo>
                    <a:pt x="232" y="497"/>
                  </a:lnTo>
                  <a:lnTo>
                    <a:pt x="0" y="0"/>
                  </a:lnTo>
                  <a:close/>
                </a:path>
              </a:pathLst>
            </a:custGeom>
            <a:solidFill>
              <a:srgbClr val="AFAFE9"/>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1624" y="2609"/>
              <a:ext cx="115" cy="488"/>
            </a:xfrm>
            <a:custGeom>
              <a:avLst/>
              <a:gdLst>
                <a:gd name="T0" fmla="*/ 5 w 276"/>
                <a:gd name="T1" fmla="*/ 0 h 1168"/>
                <a:gd name="T2" fmla="*/ 276 w 276"/>
                <a:gd name="T3" fmla="*/ 516 h 1168"/>
                <a:gd name="T4" fmla="*/ 271 w 276"/>
                <a:gd name="T5" fmla="*/ 1168 h 1168"/>
                <a:gd name="T6" fmla="*/ 0 w 276"/>
                <a:gd name="T7" fmla="*/ 628 h 1168"/>
                <a:gd name="T8" fmla="*/ 5 w 276"/>
                <a:gd name="T9" fmla="*/ 0 h 1168"/>
              </a:gdLst>
              <a:ahLst/>
              <a:cxnLst>
                <a:cxn ang="0">
                  <a:pos x="T0" y="T1"/>
                </a:cxn>
                <a:cxn ang="0">
                  <a:pos x="T2" y="T3"/>
                </a:cxn>
                <a:cxn ang="0">
                  <a:pos x="T4" y="T5"/>
                </a:cxn>
                <a:cxn ang="0">
                  <a:pos x="T6" y="T7"/>
                </a:cxn>
                <a:cxn ang="0">
                  <a:pos x="T8" y="T9"/>
                </a:cxn>
              </a:cxnLst>
              <a:rect l="0" t="0" r="r" b="b"/>
              <a:pathLst>
                <a:path w="276" h="1168">
                  <a:moveTo>
                    <a:pt x="5" y="0"/>
                  </a:moveTo>
                  <a:lnTo>
                    <a:pt x="276" y="516"/>
                  </a:lnTo>
                  <a:lnTo>
                    <a:pt x="271" y="1168"/>
                  </a:lnTo>
                  <a:lnTo>
                    <a:pt x="0" y="628"/>
                  </a:lnTo>
                  <a:lnTo>
                    <a:pt x="5" y="0"/>
                  </a:lnTo>
                  <a:close/>
                </a:path>
              </a:pathLst>
            </a:custGeom>
            <a:solidFill>
              <a:srgbClr val="AFAFE9"/>
            </a:solidFill>
            <a:ln w="10"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59"/>
            <p:cNvSpPr>
              <a:spLocks noChangeArrowheads="1"/>
            </p:cNvSpPr>
            <p:nvPr/>
          </p:nvSpPr>
          <p:spPr bwMode="auto">
            <a:xfrm>
              <a:off x="1736" y="2818"/>
              <a:ext cx="559" cy="277"/>
            </a:xfrm>
            <a:prstGeom prst="rect">
              <a:avLst/>
            </a:prstGeom>
            <a:solidFill>
              <a:srgbClr val="AFAFE9"/>
            </a:solidFill>
            <a:ln w="14" cap="flat">
              <a:solidFill>
                <a:srgbClr val="0C0D1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1775" y="2840"/>
              <a:ext cx="485" cy="232"/>
            </a:xfrm>
            <a:custGeom>
              <a:avLst/>
              <a:gdLst>
                <a:gd name="T0" fmla="*/ 211 w 1162"/>
                <a:gd name="T1" fmla="*/ 0 h 556"/>
                <a:gd name="T2" fmla="*/ 951 w 1162"/>
                <a:gd name="T3" fmla="*/ 0 h 556"/>
                <a:gd name="T4" fmla="*/ 1162 w 1162"/>
                <a:gd name="T5" fmla="*/ 211 h 556"/>
                <a:gd name="T6" fmla="*/ 1162 w 1162"/>
                <a:gd name="T7" fmla="*/ 346 h 556"/>
                <a:gd name="T8" fmla="*/ 951 w 1162"/>
                <a:gd name="T9" fmla="*/ 556 h 556"/>
                <a:gd name="T10" fmla="*/ 211 w 1162"/>
                <a:gd name="T11" fmla="*/ 556 h 556"/>
                <a:gd name="T12" fmla="*/ 0 w 1162"/>
                <a:gd name="T13" fmla="*/ 346 h 556"/>
                <a:gd name="T14" fmla="*/ 0 w 1162"/>
                <a:gd name="T15" fmla="*/ 211 h 556"/>
                <a:gd name="T16" fmla="*/ 211 w 1162"/>
                <a:gd name="T17"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2" h="556">
                  <a:moveTo>
                    <a:pt x="211" y="0"/>
                  </a:moveTo>
                  <a:lnTo>
                    <a:pt x="951" y="0"/>
                  </a:lnTo>
                  <a:cubicBezTo>
                    <a:pt x="1068" y="0"/>
                    <a:pt x="1162" y="94"/>
                    <a:pt x="1162" y="211"/>
                  </a:cubicBezTo>
                  <a:lnTo>
                    <a:pt x="1162" y="346"/>
                  </a:lnTo>
                  <a:cubicBezTo>
                    <a:pt x="1162" y="462"/>
                    <a:pt x="1068" y="556"/>
                    <a:pt x="951" y="556"/>
                  </a:cubicBezTo>
                  <a:lnTo>
                    <a:pt x="211" y="556"/>
                  </a:lnTo>
                  <a:cubicBezTo>
                    <a:pt x="94" y="556"/>
                    <a:pt x="0" y="462"/>
                    <a:pt x="0" y="346"/>
                  </a:cubicBezTo>
                  <a:lnTo>
                    <a:pt x="0" y="211"/>
                  </a:lnTo>
                  <a:cubicBezTo>
                    <a:pt x="0" y="94"/>
                    <a:pt x="94" y="0"/>
                    <a:pt x="211" y="0"/>
                  </a:cubicBezTo>
                  <a:close/>
                </a:path>
              </a:pathLst>
            </a:custGeom>
            <a:solidFill>
              <a:srgbClr val="F4D7E3"/>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1"/>
            <p:cNvSpPr>
              <a:spLocks noChangeArrowheads="1"/>
            </p:cNvSpPr>
            <p:nvPr/>
          </p:nvSpPr>
          <p:spPr bwMode="auto">
            <a:xfrm>
              <a:off x="1941" y="2855"/>
              <a:ext cx="19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Bus</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62"/>
            <p:cNvSpPr>
              <a:spLocks noChangeArrowheads="1"/>
            </p:cNvSpPr>
            <p:nvPr/>
          </p:nvSpPr>
          <p:spPr bwMode="auto">
            <a:xfrm>
              <a:off x="1851" y="2971"/>
              <a:ext cx="37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interface</a:t>
              </a:r>
              <a:endParaRPr kumimoji="0" lang="en-US" sz="1800" b="0" i="0" u="none" strike="noStrike" cap="none" normalizeH="0" baseline="0" dirty="0" smtClean="0">
                <a:ln>
                  <a:noFill/>
                </a:ln>
                <a:solidFill>
                  <a:schemeClr val="tx1"/>
                </a:solidFill>
                <a:effectLst/>
                <a:latin typeface="Arial" pitchFamily="34" charset="0"/>
              </a:endParaRPr>
            </a:p>
          </p:txBody>
        </p:sp>
        <p:sp>
          <p:nvSpPr>
            <p:cNvPr id="67" name="Rectangle 63"/>
            <p:cNvSpPr>
              <a:spLocks noChangeArrowheads="1"/>
            </p:cNvSpPr>
            <p:nvPr/>
          </p:nvSpPr>
          <p:spPr bwMode="auto">
            <a:xfrm>
              <a:off x="1996" y="3157"/>
              <a:ext cx="78" cy="324"/>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1996" y="3404"/>
              <a:ext cx="1263" cy="77"/>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3381" y="2914"/>
              <a:ext cx="525" cy="78"/>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3309" y="2865"/>
              <a:ext cx="142" cy="165"/>
            </a:xfrm>
            <a:custGeom>
              <a:avLst/>
              <a:gdLst>
                <a:gd name="T0" fmla="*/ 0 w 341"/>
                <a:gd name="T1" fmla="*/ 210 h 395"/>
                <a:gd name="T2" fmla="*/ 341 w 341"/>
                <a:gd name="T3" fmla="*/ 0 h 395"/>
                <a:gd name="T4" fmla="*/ 341 w 341"/>
                <a:gd name="T5" fmla="*/ 395 h 395"/>
                <a:gd name="T6" fmla="*/ 0 w 341"/>
                <a:gd name="T7" fmla="*/ 210 h 395"/>
              </a:gdLst>
              <a:ahLst/>
              <a:cxnLst>
                <a:cxn ang="0">
                  <a:pos x="T0" y="T1"/>
                </a:cxn>
                <a:cxn ang="0">
                  <a:pos x="T2" y="T3"/>
                </a:cxn>
                <a:cxn ang="0">
                  <a:pos x="T4" y="T5"/>
                </a:cxn>
                <a:cxn ang="0">
                  <a:pos x="T6" y="T7"/>
                </a:cxn>
              </a:cxnLst>
              <a:rect l="0" t="0" r="r" b="b"/>
              <a:pathLst>
                <a:path w="341" h="395">
                  <a:moveTo>
                    <a:pt x="0" y="210"/>
                  </a:moveTo>
                  <a:lnTo>
                    <a:pt x="341" y="0"/>
                  </a:lnTo>
                  <a:lnTo>
                    <a:pt x="341" y="395"/>
                  </a:lnTo>
                  <a:lnTo>
                    <a:pt x="0" y="210"/>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3850" y="2867"/>
              <a:ext cx="142" cy="165"/>
            </a:xfrm>
            <a:custGeom>
              <a:avLst/>
              <a:gdLst>
                <a:gd name="T0" fmla="*/ 340 w 340"/>
                <a:gd name="T1" fmla="*/ 210 h 396"/>
                <a:gd name="T2" fmla="*/ 0 w 340"/>
                <a:gd name="T3" fmla="*/ 0 h 396"/>
                <a:gd name="T4" fmla="*/ 0 w 340"/>
                <a:gd name="T5" fmla="*/ 396 h 396"/>
                <a:gd name="T6" fmla="*/ 340 w 340"/>
                <a:gd name="T7" fmla="*/ 210 h 396"/>
              </a:gdLst>
              <a:ahLst/>
              <a:cxnLst>
                <a:cxn ang="0">
                  <a:pos x="T0" y="T1"/>
                </a:cxn>
                <a:cxn ang="0">
                  <a:pos x="T2" y="T3"/>
                </a:cxn>
                <a:cxn ang="0">
                  <a:pos x="T4" y="T5"/>
                </a:cxn>
                <a:cxn ang="0">
                  <a:pos x="T6" y="T7"/>
                </a:cxn>
              </a:cxnLst>
              <a:rect l="0" t="0" r="r" b="b"/>
              <a:pathLst>
                <a:path w="340" h="396">
                  <a:moveTo>
                    <a:pt x="340" y="210"/>
                  </a:moveTo>
                  <a:lnTo>
                    <a:pt x="0" y="0"/>
                  </a:lnTo>
                  <a:lnTo>
                    <a:pt x="0" y="396"/>
                  </a:lnTo>
                  <a:lnTo>
                    <a:pt x="340" y="210"/>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3239" y="3354"/>
              <a:ext cx="82" cy="165"/>
            </a:xfrm>
            <a:custGeom>
              <a:avLst/>
              <a:gdLst>
                <a:gd name="T0" fmla="*/ 197 w 197"/>
                <a:gd name="T1" fmla="*/ 211 h 396"/>
                <a:gd name="T2" fmla="*/ 0 w 197"/>
                <a:gd name="T3" fmla="*/ 0 h 396"/>
                <a:gd name="T4" fmla="*/ 0 w 197"/>
                <a:gd name="T5" fmla="*/ 396 h 396"/>
                <a:gd name="T6" fmla="*/ 197 w 197"/>
                <a:gd name="T7" fmla="*/ 211 h 396"/>
              </a:gdLst>
              <a:ahLst/>
              <a:cxnLst>
                <a:cxn ang="0">
                  <a:pos x="T0" y="T1"/>
                </a:cxn>
                <a:cxn ang="0">
                  <a:pos x="T2" y="T3"/>
                </a:cxn>
                <a:cxn ang="0">
                  <a:pos x="T4" y="T5"/>
                </a:cxn>
                <a:cxn ang="0">
                  <a:pos x="T6" y="T7"/>
                </a:cxn>
              </a:cxnLst>
              <a:rect l="0" t="0" r="r" b="b"/>
              <a:pathLst>
                <a:path w="197" h="396">
                  <a:moveTo>
                    <a:pt x="197" y="211"/>
                  </a:moveTo>
                  <a:lnTo>
                    <a:pt x="0" y="0"/>
                  </a:lnTo>
                  <a:lnTo>
                    <a:pt x="0" y="396"/>
                  </a:lnTo>
                  <a:lnTo>
                    <a:pt x="197" y="211"/>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9"/>
            <p:cNvSpPr>
              <a:spLocks noChangeArrowheads="1"/>
            </p:cNvSpPr>
            <p:nvPr/>
          </p:nvSpPr>
          <p:spPr bwMode="auto">
            <a:xfrm>
              <a:off x="3601" y="2946"/>
              <a:ext cx="77" cy="386"/>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70"/>
            <p:cNvSpPr>
              <a:spLocks noChangeArrowheads="1"/>
            </p:cNvSpPr>
            <p:nvPr/>
          </p:nvSpPr>
          <p:spPr bwMode="auto">
            <a:xfrm>
              <a:off x="1906" y="2356"/>
              <a:ext cx="77" cy="303"/>
            </a:xfrm>
            <a:prstGeom prst="rect">
              <a:avLst/>
            </a:prstGeom>
            <a:solidFill>
              <a:srgbClr val="0044AA"/>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1867" y="2314"/>
              <a:ext cx="165" cy="82"/>
            </a:xfrm>
            <a:custGeom>
              <a:avLst/>
              <a:gdLst>
                <a:gd name="T0" fmla="*/ 185 w 396"/>
                <a:gd name="T1" fmla="*/ 0 h 196"/>
                <a:gd name="T2" fmla="*/ 396 w 396"/>
                <a:gd name="T3" fmla="*/ 196 h 196"/>
                <a:gd name="T4" fmla="*/ 0 w 396"/>
                <a:gd name="T5" fmla="*/ 196 h 196"/>
                <a:gd name="T6" fmla="*/ 185 w 396"/>
                <a:gd name="T7" fmla="*/ 0 h 196"/>
              </a:gdLst>
              <a:ahLst/>
              <a:cxnLst>
                <a:cxn ang="0">
                  <a:pos x="T0" y="T1"/>
                </a:cxn>
                <a:cxn ang="0">
                  <a:pos x="T2" y="T3"/>
                </a:cxn>
                <a:cxn ang="0">
                  <a:pos x="T4" y="T5"/>
                </a:cxn>
                <a:cxn ang="0">
                  <a:pos x="T6" y="T7"/>
                </a:cxn>
              </a:cxnLst>
              <a:rect l="0" t="0" r="r" b="b"/>
              <a:pathLst>
                <a:path w="396" h="196">
                  <a:moveTo>
                    <a:pt x="185" y="0"/>
                  </a:moveTo>
                  <a:lnTo>
                    <a:pt x="396" y="196"/>
                  </a:lnTo>
                  <a:lnTo>
                    <a:pt x="0" y="196"/>
                  </a:lnTo>
                  <a:lnTo>
                    <a:pt x="185" y="0"/>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1865" y="2627"/>
              <a:ext cx="165" cy="82"/>
            </a:xfrm>
            <a:custGeom>
              <a:avLst/>
              <a:gdLst>
                <a:gd name="T0" fmla="*/ 185 w 395"/>
                <a:gd name="T1" fmla="*/ 197 h 197"/>
                <a:gd name="T2" fmla="*/ 395 w 395"/>
                <a:gd name="T3" fmla="*/ 0 h 197"/>
                <a:gd name="T4" fmla="*/ 0 w 395"/>
                <a:gd name="T5" fmla="*/ 0 h 197"/>
                <a:gd name="T6" fmla="*/ 185 w 395"/>
                <a:gd name="T7" fmla="*/ 197 h 197"/>
              </a:gdLst>
              <a:ahLst/>
              <a:cxnLst>
                <a:cxn ang="0">
                  <a:pos x="T0" y="T1"/>
                </a:cxn>
                <a:cxn ang="0">
                  <a:pos x="T2" y="T3"/>
                </a:cxn>
                <a:cxn ang="0">
                  <a:pos x="T4" y="T5"/>
                </a:cxn>
                <a:cxn ang="0">
                  <a:pos x="T6" y="T7"/>
                </a:cxn>
              </a:cxnLst>
              <a:rect l="0" t="0" r="r" b="b"/>
              <a:pathLst>
                <a:path w="395" h="197">
                  <a:moveTo>
                    <a:pt x="185" y="197"/>
                  </a:moveTo>
                  <a:lnTo>
                    <a:pt x="395" y="0"/>
                  </a:lnTo>
                  <a:lnTo>
                    <a:pt x="0" y="0"/>
                  </a:lnTo>
                  <a:lnTo>
                    <a:pt x="185" y="197"/>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3"/>
            <p:cNvSpPr>
              <a:spLocks noChangeArrowheads="1"/>
            </p:cNvSpPr>
            <p:nvPr/>
          </p:nvSpPr>
          <p:spPr bwMode="auto">
            <a:xfrm>
              <a:off x="1848" y="2265"/>
              <a:ext cx="198" cy="69"/>
            </a:xfrm>
            <a:prstGeom prst="ellipse">
              <a:avLst/>
            </a:prstGeom>
            <a:solidFill>
              <a:srgbClr val="E9C6AF"/>
            </a:solidFill>
            <a:ln w="6"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p:cNvSpPr>
            <p:nvPr/>
          </p:nvSpPr>
          <p:spPr bwMode="auto">
            <a:xfrm>
              <a:off x="1849" y="1744"/>
              <a:ext cx="210" cy="575"/>
            </a:xfrm>
            <a:custGeom>
              <a:avLst/>
              <a:gdLst>
                <a:gd name="T0" fmla="*/ 502 w 502"/>
                <a:gd name="T1" fmla="*/ 1379 h 1379"/>
                <a:gd name="T2" fmla="*/ 502 w 502"/>
                <a:gd name="T3" fmla="*/ 0 h 1379"/>
                <a:gd name="T4" fmla="*/ 0 w 502"/>
                <a:gd name="T5" fmla="*/ 0 h 1379"/>
                <a:gd name="T6" fmla="*/ 0 w 502"/>
                <a:gd name="T7" fmla="*/ 1379 h 1379"/>
              </a:gdLst>
              <a:ahLst/>
              <a:cxnLst>
                <a:cxn ang="0">
                  <a:pos x="T0" y="T1"/>
                </a:cxn>
                <a:cxn ang="0">
                  <a:pos x="T2" y="T3"/>
                </a:cxn>
                <a:cxn ang="0">
                  <a:pos x="T4" y="T5"/>
                </a:cxn>
                <a:cxn ang="0">
                  <a:pos x="T6" y="T7"/>
                </a:cxn>
              </a:cxnLst>
              <a:rect l="0" t="0" r="r" b="b"/>
              <a:pathLst>
                <a:path w="502" h="1379">
                  <a:moveTo>
                    <a:pt x="502" y="1379"/>
                  </a:moveTo>
                  <a:lnTo>
                    <a:pt x="502" y="0"/>
                  </a:lnTo>
                  <a:lnTo>
                    <a:pt x="0" y="0"/>
                  </a:lnTo>
                  <a:lnTo>
                    <a:pt x="0" y="1379"/>
                  </a:lnTo>
                </a:path>
              </a:pathLst>
            </a:custGeom>
            <a:solidFill>
              <a:srgbClr val="E9C6AF"/>
            </a:solidFill>
            <a:ln w="8"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5"/>
            <p:cNvSpPr>
              <a:spLocks noChangeArrowheads="1"/>
            </p:cNvSpPr>
            <p:nvPr/>
          </p:nvSpPr>
          <p:spPr bwMode="auto">
            <a:xfrm>
              <a:off x="1848" y="1693"/>
              <a:ext cx="198" cy="68"/>
            </a:xfrm>
            <a:prstGeom prst="ellipse">
              <a:avLst/>
            </a:prstGeom>
            <a:solidFill>
              <a:srgbClr val="E9C6AF"/>
            </a:solidFill>
            <a:ln w="6" cap="flat">
              <a:solidFill>
                <a:srgbClr val="0000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6"/>
            <p:cNvSpPr>
              <a:spLocks noChangeArrowheads="1"/>
            </p:cNvSpPr>
            <p:nvPr/>
          </p:nvSpPr>
          <p:spPr bwMode="auto">
            <a:xfrm>
              <a:off x="1875" y="2024"/>
              <a:ext cx="19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Bus</a:t>
              </a:r>
              <a:endParaRPr kumimoji="0" lang="en-US" sz="1800" b="0" i="0" u="none" strike="noStrike" cap="none" normalizeH="0" baseline="0" smtClean="0">
                <a:ln>
                  <a:noFill/>
                </a:ln>
                <a:solidFill>
                  <a:schemeClr val="tx1"/>
                </a:solidFill>
                <a:effectLst/>
                <a:latin typeface="Arial" pitchFamily="34" charset="0"/>
              </a:endParaRPr>
            </a:p>
          </p:txBody>
        </p:sp>
        <p:sp>
          <p:nvSpPr>
            <p:cNvPr id="81" name="Freeform 77"/>
            <p:cNvSpPr>
              <a:spLocks/>
            </p:cNvSpPr>
            <p:nvPr/>
          </p:nvSpPr>
          <p:spPr bwMode="auto">
            <a:xfrm>
              <a:off x="1956" y="3086"/>
              <a:ext cx="165" cy="82"/>
            </a:xfrm>
            <a:custGeom>
              <a:avLst/>
              <a:gdLst>
                <a:gd name="T0" fmla="*/ 185 w 395"/>
                <a:gd name="T1" fmla="*/ 0 h 196"/>
                <a:gd name="T2" fmla="*/ 395 w 395"/>
                <a:gd name="T3" fmla="*/ 196 h 196"/>
                <a:gd name="T4" fmla="*/ 0 w 395"/>
                <a:gd name="T5" fmla="*/ 196 h 196"/>
                <a:gd name="T6" fmla="*/ 185 w 395"/>
                <a:gd name="T7" fmla="*/ 0 h 196"/>
              </a:gdLst>
              <a:ahLst/>
              <a:cxnLst>
                <a:cxn ang="0">
                  <a:pos x="T0" y="T1"/>
                </a:cxn>
                <a:cxn ang="0">
                  <a:pos x="T2" y="T3"/>
                </a:cxn>
                <a:cxn ang="0">
                  <a:pos x="T4" y="T5"/>
                </a:cxn>
                <a:cxn ang="0">
                  <a:pos x="T6" y="T7"/>
                </a:cxn>
              </a:cxnLst>
              <a:rect l="0" t="0" r="r" b="b"/>
              <a:pathLst>
                <a:path w="395" h="196">
                  <a:moveTo>
                    <a:pt x="185" y="0"/>
                  </a:moveTo>
                  <a:lnTo>
                    <a:pt x="395" y="196"/>
                  </a:lnTo>
                  <a:lnTo>
                    <a:pt x="0" y="196"/>
                  </a:lnTo>
                  <a:lnTo>
                    <a:pt x="185" y="0"/>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auto">
            <a:xfrm>
              <a:off x="3564" y="3294"/>
              <a:ext cx="165" cy="82"/>
            </a:xfrm>
            <a:custGeom>
              <a:avLst/>
              <a:gdLst>
                <a:gd name="T0" fmla="*/ 186 w 396"/>
                <a:gd name="T1" fmla="*/ 197 h 197"/>
                <a:gd name="T2" fmla="*/ 396 w 396"/>
                <a:gd name="T3" fmla="*/ 0 h 197"/>
                <a:gd name="T4" fmla="*/ 0 w 396"/>
                <a:gd name="T5" fmla="*/ 0 h 197"/>
                <a:gd name="T6" fmla="*/ 186 w 396"/>
                <a:gd name="T7" fmla="*/ 197 h 197"/>
              </a:gdLst>
              <a:ahLst/>
              <a:cxnLst>
                <a:cxn ang="0">
                  <a:pos x="T0" y="T1"/>
                </a:cxn>
                <a:cxn ang="0">
                  <a:pos x="T2" y="T3"/>
                </a:cxn>
                <a:cxn ang="0">
                  <a:pos x="T4" y="T5"/>
                </a:cxn>
                <a:cxn ang="0">
                  <a:pos x="T6" y="T7"/>
                </a:cxn>
              </a:cxnLst>
              <a:rect l="0" t="0" r="r" b="b"/>
              <a:pathLst>
                <a:path w="396" h="197">
                  <a:moveTo>
                    <a:pt x="186" y="197"/>
                  </a:moveTo>
                  <a:lnTo>
                    <a:pt x="396" y="0"/>
                  </a:lnTo>
                  <a:lnTo>
                    <a:pt x="0" y="0"/>
                  </a:lnTo>
                  <a:lnTo>
                    <a:pt x="186" y="197"/>
                  </a:lnTo>
                  <a:close/>
                </a:path>
              </a:pathLst>
            </a:custGeom>
            <a:solidFill>
              <a:srgbClr val="0044A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Accessing</a:t>
            </a:r>
            <a:r>
              <a:rPr lang="fr-FR" dirty="0">
                <a:solidFill>
                  <a:schemeClr val="tx1"/>
                </a:solidFill>
              </a:rPr>
              <a:t> a </a:t>
            </a:r>
            <a:r>
              <a:rPr lang="fr-FR" dirty="0" err="1">
                <a:solidFill>
                  <a:schemeClr val="tx1"/>
                </a:solidFill>
              </a:rPr>
              <a:t>Given</a:t>
            </a:r>
            <a:r>
              <a:rPr lang="fr-FR" dirty="0">
                <a:solidFill>
                  <a:schemeClr val="tx1"/>
                </a:solidFill>
              </a:rPr>
              <a:t> </a:t>
            </a:r>
            <a:r>
              <a:rPr lang="fr-FR" dirty="0" err="1">
                <a:solidFill>
                  <a:schemeClr val="tx1"/>
                </a:solidFill>
              </a:rPr>
              <a:t>Sector</a:t>
            </a:r>
            <a:endParaRPr lang="fr-FR" dirty="0">
              <a:solidFill>
                <a:schemeClr val="tx1"/>
              </a:solidFill>
            </a:endParaRPr>
          </a:p>
        </p:txBody>
      </p:sp>
      <p:sp>
        <p:nvSpPr>
          <p:cNvPr id="3" name="Text Placeholder 2"/>
          <p:cNvSpPr txBox="1">
            <a:spLocks noGrp="1"/>
          </p:cNvSpPr>
          <p:nvPr>
            <p:ph type="body" idx="4294967295"/>
          </p:nvPr>
        </p:nvSpPr>
        <p:spPr>
          <a:xfrm>
            <a:off x="685800" y="1355725"/>
            <a:ext cx="8305800" cy="44354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Position the </a:t>
            </a:r>
            <a:r>
              <a:rPr lang="en-US" sz="2800" dirty="0">
                <a:solidFill>
                  <a:srgbClr val="B80047"/>
                </a:solidFill>
                <a:latin typeface="Calibri" panose="020F0502020204030204" pitchFamily="34" charset="0"/>
              </a:rPr>
              <a:t>head</a:t>
            </a:r>
            <a:r>
              <a:rPr lang="en-US" sz="2800" dirty="0">
                <a:latin typeface="Calibri" panose="020F0502020204030204" pitchFamily="34" charset="0"/>
              </a:rPr>
              <a:t> on the correct track</a:t>
            </a:r>
          </a:p>
          <a:p>
            <a:pPr lvl="1">
              <a:buSzPct val="100000"/>
              <a:buFont typeface="Symbol" panose="05050102010706020507" pitchFamily="18" charset="2"/>
              <a:buChar char="*"/>
            </a:pPr>
            <a:r>
              <a:rPr lang="en-US" sz="2000" dirty="0">
                <a:solidFill>
                  <a:srgbClr val="2323DC"/>
                </a:solidFill>
                <a:latin typeface="Calibri" panose="020F0502020204030204" pitchFamily="34" charset="0"/>
              </a:rPr>
              <a:t>seek time</a:t>
            </a:r>
          </a:p>
          <a:p>
            <a:pPr lvl="0">
              <a:buSzPct val="100000"/>
              <a:buFont typeface="Symbol" panose="05050102010706020507" pitchFamily="18" charset="2"/>
              <a:buChar char="*"/>
            </a:pPr>
            <a:r>
              <a:rPr lang="en-US" sz="2800" dirty="0">
                <a:latin typeface="Calibri" panose="020F0502020204030204" pitchFamily="34" charset="0"/>
              </a:rPr>
              <a:t>Wait for the desired </a:t>
            </a:r>
            <a:r>
              <a:rPr lang="en-US" sz="2800" dirty="0">
                <a:solidFill>
                  <a:srgbClr val="33CC66"/>
                </a:solidFill>
                <a:latin typeface="Calibri" panose="020F0502020204030204" pitchFamily="34" charset="0"/>
              </a:rPr>
              <a:t>sector</a:t>
            </a:r>
            <a:r>
              <a:rPr lang="en-US" sz="2800" dirty="0">
                <a:latin typeface="Calibri" panose="020F0502020204030204" pitchFamily="34" charset="0"/>
              </a:rPr>
              <a:t> to come under the </a:t>
            </a:r>
            <a:r>
              <a:rPr lang="en-US" sz="2800" dirty="0">
                <a:solidFill>
                  <a:srgbClr val="B80047"/>
                </a:solidFill>
                <a:latin typeface="Calibri" panose="020F0502020204030204" pitchFamily="34" charset="0"/>
              </a:rPr>
              <a:t>head</a:t>
            </a:r>
          </a:p>
          <a:p>
            <a:pPr lvl="1">
              <a:buSzPct val="100000"/>
              <a:buFont typeface="Symbol" panose="05050102010706020507" pitchFamily="18" charset="2"/>
              <a:buChar char="*"/>
            </a:pPr>
            <a:r>
              <a:rPr lang="en-US" sz="2000" dirty="0">
                <a:solidFill>
                  <a:srgbClr val="B80047"/>
                </a:solidFill>
                <a:latin typeface="Calibri" panose="020F0502020204030204" pitchFamily="34" charset="0"/>
              </a:rPr>
              <a:t>Rotational Latency</a:t>
            </a:r>
          </a:p>
          <a:p>
            <a:pPr lvl="1">
              <a:buSzPct val="100000"/>
              <a:buFont typeface="Symbol" panose="05050102010706020507" pitchFamily="18" charset="2"/>
              <a:buChar char="*"/>
            </a:pPr>
            <a:r>
              <a:rPr lang="en-US" sz="2000" dirty="0">
                <a:latin typeface="Calibri" panose="020F0502020204030204" pitchFamily="34" charset="0"/>
              </a:rPr>
              <a:t>Assume that the </a:t>
            </a:r>
            <a:r>
              <a:rPr lang="en-US" sz="2000" dirty="0">
                <a:solidFill>
                  <a:srgbClr val="2300DC"/>
                </a:solidFill>
                <a:latin typeface="Calibri" panose="020F0502020204030204" pitchFamily="34" charset="0"/>
              </a:rPr>
              <a:t>hard disk</a:t>
            </a:r>
            <a:r>
              <a:rPr lang="en-US" sz="2000" dirty="0">
                <a:latin typeface="Calibri" panose="020F0502020204030204" pitchFamily="34" charset="0"/>
              </a:rPr>
              <a:t> rotates at constant angular velocity</a:t>
            </a:r>
          </a:p>
          <a:p>
            <a:pPr lvl="0">
              <a:buSzPct val="100000"/>
              <a:buFont typeface="Symbol" panose="05050102010706020507" pitchFamily="18" charset="2"/>
              <a:buChar char="*"/>
            </a:pPr>
            <a:r>
              <a:rPr lang="en-US" sz="2800" dirty="0">
                <a:solidFill>
                  <a:srgbClr val="FF0000"/>
                </a:solidFill>
                <a:latin typeface="Calibri" panose="020F0502020204030204" pitchFamily="34" charset="0"/>
              </a:rPr>
              <a:t>Read</a:t>
            </a:r>
            <a:r>
              <a:rPr lang="en-US" sz="2800" dirty="0">
                <a:latin typeface="Calibri" panose="020F0502020204030204" pitchFamily="34" charset="0"/>
              </a:rPr>
              <a:t> or </a:t>
            </a:r>
            <a:r>
              <a:rPr lang="en-US" sz="2800" dirty="0">
                <a:solidFill>
                  <a:srgbClr val="2323DC"/>
                </a:solidFill>
                <a:latin typeface="Calibri" panose="020F0502020204030204" pitchFamily="34" charset="0"/>
              </a:rPr>
              <a:t>Write</a:t>
            </a:r>
            <a:r>
              <a:rPr lang="en-US" sz="2800" dirty="0">
                <a:latin typeface="Calibri" panose="020F0502020204030204" pitchFamily="34" charset="0"/>
              </a:rPr>
              <a:t> data</a:t>
            </a:r>
          </a:p>
          <a:p>
            <a:pPr lvl="1">
              <a:buSzPct val="100000"/>
              <a:buFont typeface="Symbol" panose="05050102010706020507" pitchFamily="18" charset="2"/>
              <a:buChar char="*"/>
            </a:pPr>
            <a:r>
              <a:rPr lang="en-US" sz="2000" dirty="0">
                <a:latin typeface="Calibri" panose="020F0502020204030204" pitchFamily="34" charset="0"/>
              </a:rPr>
              <a:t>Perform error checking, correction, framing</a:t>
            </a:r>
          </a:p>
          <a:p>
            <a:pPr lvl="1">
              <a:buSzPct val="100000"/>
              <a:buFont typeface="Symbol" panose="05050102010706020507" pitchFamily="18" charset="2"/>
              <a:buChar char="*"/>
            </a:pPr>
            <a:r>
              <a:rPr lang="en-US" sz="2000" dirty="0">
                <a:latin typeface="Calibri" panose="020F0502020204030204" pitchFamily="34" charset="0"/>
              </a:rPr>
              <a:t>Transfer data to the CPU → (</a:t>
            </a:r>
            <a:r>
              <a:rPr lang="en-US" sz="2000" dirty="0">
                <a:solidFill>
                  <a:srgbClr val="2323DC"/>
                </a:solidFill>
                <a:latin typeface="Calibri" panose="020F0502020204030204" pitchFamily="34" charset="0"/>
              </a:rPr>
              <a:t>Transfer Time</a:t>
            </a:r>
            <a:r>
              <a:rPr lang="en-US" sz="2000" dirty="0">
                <a:latin typeface="Calibri" panose="020F0502020204030204" pitchFamily="34" charset="0"/>
              </a:rPr>
              <a:t>)</a:t>
            </a:r>
          </a:p>
          <a:p>
            <a:pPr lvl="1">
              <a:buSzPct val="100000"/>
              <a:buFont typeface="Symbol" panose="05050102010706020507" pitchFamily="18" charset="2"/>
              <a:buChar char="*"/>
            </a:pPr>
            <a:r>
              <a:rPr lang="en-US" sz="2000" dirty="0">
                <a:latin typeface="Calibri" panose="020F0502020204030204" pitchFamily="34" charset="0"/>
              </a:rPr>
              <a:t>The transfer starts when the </a:t>
            </a:r>
            <a:r>
              <a:rPr lang="en-US" sz="2000" dirty="0">
                <a:solidFill>
                  <a:srgbClr val="B80047"/>
                </a:solidFill>
                <a:latin typeface="Calibri" panose="020F0502020204030204" pitchFamily="34" charset="0"/>
              </a:rPr>
              <a:t>head</a:t>
            </a:r>
            <a:r>
              <a:rPr lang="en-US" sz="2000" dirty="0">
                <a:latin typeface="Calibri" panose="020F0502020204030204" pitchFamily="34" charset="0"/>
              </a:rPr>
              <a:t> is on the first bit of the </a:t>
            </a:r>
            <a:r>
              <a:rPr lang="en-US" sz="2000" dirty="0">
                <a:solidFill>
                  <a:srgbClr val="2300DC"/>
                </a:solidFill>
                <a:latin typeface="Calibri" panose="020F0502020204030204" pitchFamily="34" charset="0"/>
              </a:rPr>
              <a:t>sector</a:t>
            </a:r>
          </a:p>
        </p:txBody>
      </p:sp>
      <mc:AlternateContent xmlns:mc="http://schemas.openxmlformats.org/markup-compatibility/2006" xmlns:a14="http://schemas.microsoft.com/office/drawing/2010/main">
        <mc:Choice Requires="a14">
          <p:sp>
            <p:nvSpPr>
              <p:cNvPr id="5" name="TextBox 4"/>
              <p:cNvSpPr txBox="1"/>
              <p:nvPr/>
            </p:nvSpPr>
            <p:spPr>
              <a:xfrm>
                <a:off x="2255419" y="6096000"/>
                <a:ext cx="603267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𝑑𝑖𝑠𝑘</m:t>
                          </m:r>
                          <m:r>
                            <a:rPr lang="en-US" sz="2400" b="0" i="1" smtClean="0">
                              <a:latin typeface="Cambria Math" panose="02040503050406030204" pitchFamily="18" charset="0"/>
                            </a:rPr>
                            <m:t> </m:t>
                          </m:r>
                          <m:r>
                            <a:rPr lang="en-US" sz="2400" b="0" i="1" smtClean="0">
                              <a:latin typeface="Cambria Math" panose="02040503050406030204" pitchFamily="18" charset="0"/>
                            </a:rPr>
                            <m:t>𝑎𝑐𝑐𝑒𝑠𝑠</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𝑠𝑒𝑒𝑘</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𝑟𝑜𝑡</m:t>
                          </m:r>
                          <m:r>
                            <a:rPr lang="en-US" sz="2400" b="0" i="1" smtClean="0">
                              <a:latin typeface="Cambria Math" panose="02040503050406030204" pitchFamily="18" charset="0"/>
                            </a:rPr>
                            <m:t>. </m:t>
                          </m:r>
                          <m:r>
                            <a:rPr lang="en-US" sz="2400" b="0" i="1" smtClean="0">
                              <a:latin typeface="Cambria Math" panose="02040503050406030204" pitchFamily="18" charset="0"/>
                            </a:rPr>
                            <m:t>𝑙𝑎𝑡𝑒𝑛𝑐𝑦</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𝑡𝑟𝑎𝑛𝑠𝑓𝑒𝑟</m:t>
                          </m:r>
                        </m:sub>
                      </m:sSub>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255419" y="6096000"/>
                <a:ext cx="6032677" cy="398955"/>
              </a:xfrm>
              <a:prstGeom prst="rect">
                <a:avLst/>
              </a:prstGeom>
              <a:blipFill rotWithShape="0">
                <a:blip r:embed="rId3"/>
                <a:stretch>
                  <a:fillRect l="-808" r="-404" b="-27692"/>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p:nvPr>
        </p:nvSpPr>
        <p:spPr>
          <a:xfrm>
            <a:off x="10414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Logical</a:t>
            </a:r>
            <a:r>
              <a:rPr lang="fr-FR" dirty="0">
                <a:solidFill>
                  <a:schemeClr val="tx1"/>
                </a:solidFill>
              </a:rPr>
              <a:t> vs Physical Block </a:t>
            </a:r>
            <a:r>
              <a:rPr lang="fr-FR" dirty="0" err="1">
                <a:solidFill>
                  <a:schemeClr val="tx1"/>
                </a:solidFill>
              </a:rPr>
              <a:t>Address</a:t>
            </a:r>
            <a:endParaRPr lang="fr-FR" dirty="0">
              <a:solidFill>
                <a:schemeClr val="tx1"/>
              </a:solidFill>
            </a:endParaRPr>
          </a:p>
        </p:txBody>
      </p:sp>
      <p:sp>
        <p:nvSpPr>
          <p:cNvPr id="3" name="Text Placeholder 2"/>
          <p:cNvSpPr txBox="1">
            <a:spLocks noGrp="1"/>
          </p:cNvSpPr>
          <p:nvPr>
            <p:ph type="body" idx="4294967295"/>
          </p:nvPr>
        </p:nvSpPr>
        <p:spPr>
          <a:xfrm>
            <a:off x="889000" y="1600200"/>
            <a:ext cx="79502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2323DC"/>
                </a:solidFill>
                <a:latin typeface="Calibri" panose="020F0502020204030204" pitchFamily="34" charset="0"/>
              </a:rPr>
              <a:t>Software programs</a:t>
            </a:r>
            <a:r>
              <a:rPr lang="en-US" sz="2800" dirty="0">
                <a:latin typeface="Calibri" panose="020F0502020204030204" pitchFamily="34" charset="0"/>
              </a:rPr>
              <a:t> use the </a:t>
            </a:r>
            <a:r>
              <a:rPr lang="en-US" sz="2800" dirty="0">
                <a:solidFill>
                  <a:srgbClr val="DC2300"/>
                </a:solidFill>
                <a:latin typeface="Calibri" panose="020F0502020204030204" pitchFamily="34" charset="0"/>
              </a:rPr>
              <a:t>logical block</a:t>
            </a:r>
            <a:r>
              <a:rPr lang="en-US" sz="2800" dirty="0">
                <a:latin typeface="Calibri" panose="020F0502020204030204" pitchFamily="34" charset="0"/>
              </a:rPr>
              <a:t> address to address a </a:t>
            </a:r>
            <a:r>
              <a:rPr lang="en-US" sz="2800" dirty="0">
                <a:solidFill>
                  <a:srgbClr val="0047FF"/>
                </a:solidFill>
                <a:latin typeface="Calibri" panose="020F0502020204030204" pitchFamily="34" charset="0"/>
              </a:rPr>
              <a:t>hard disk</a:t>
            </a:r>
            <a:r>
              <a:rPr lang="en-US" sz="2800" dirty="0">
                <a:latin typeface="Calibri" panose="020F0502020204030204" pitchFamily="34" charset="0"/>
              </a:rPr>
              <a:t> block (</a:t>
            </a:r>
            <a:r>
              <a:rPr lang="en-US" sz="2800" dirty="0">
                <a:solidFill>
                  <a:srgbClr val="3DEB3D"/>
                </a:solidFill>
                <a:latin typeface="Calibri" panose="020F0502020204030204" pitchFamily="34" charset="0"/>
              </a:rPr>
              <a:t>sector</a:t>
            </a:r>
            <a:r>
              <a:rPr lang="en-US" sz="2800"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B80047"/>
                </a:solidFill>
                <a:latin typeface="Calibri" panose="020F0502020204030204" pitchFamily="34" charset="0"/>
              </a:rPr>
              <a:t>hard disk</a:t>
            </a:r>
            <a:r>
              <a:rPr lang="en-US" dirty="0">
                <a:latin typeface="Calibri" panose="020F0502020204030204" pitchFamily="34" charset="0"/>
              </a:rPr>
              <a:t> internally converts the </a:t>
            </a:r>
            <a:r>
              <a:rPr lang="en-US" dirty="0">
                <a:solidFill>
                  <a:srgbClr val="33CC66"/>
                </a:solidFill>
                <a:latin typeface="Calibri" panose="020F0502020204030204" pitchFamily="34" charset="0"/>
              </a:rPr>
              <a:t>logical</a:t>
            </a:r>
            <a:r>
              <a:rPr lang="en-US" dirty="0">
                <a:latin typeface="Calibri" panose="020F0502020204030204" pitchFamily="34" charset="0"/>
              </a:rPr>
              <a:t> address to a </a:t>
            </a:r>
            <a:r>
              <a:rPr lang="en-US" dirty="0">
                <a:solidFill>
                  <a:srgbClr val="0047FF"/>
                </a:solidFill>
                <a:latin typeface="Calibri" panose="020F0502020204030204" pitchFamily="34" charset="0"/>
              </a:rPr>
              <a:t>physical</a:t>
            </a:r>
            <a:r>
              <a:rPr lang="en-US" dirty="0">
                <a:latin typeface="Calibri" panose="020F0502020204030204" pitchFamily="34" charset="0"/>
              </a:rPr>
              <a:t> address (recording surface, track, sector)</a:t>
            </a:r>
          </a:p>
          <a:p>
            <a:pPr lvl="1">
              <a:buSzPct val="100000"/>
              <a:buFont typeface="Symbol" panose="05050102010706020507" pitchFamily="18" charset="2"/>
              <a:buChar char="*"/>
            </a:pPr>
            <a:r>
              <a:rPr lang="en-US" dirty="0">
                <a:latin typeface="Calibri" panose="020F0502020204030204" pitchFamily="34" charset="0"/>
              </a:rPr>
              <a:t>It dedicates a </a:t>
            </a:r>
            <a:r>
              <a:rPr lang="en-US" dirty="0">
                <a:solidFill>
                  <a:srgbClr val="B80047"/>
                </a:solidFill>
                <a:latin typeface="Calibri" panose="020F0502020204030204" pitchFamily="34" charset="0"/>
              </a:rPr>
              <a:t>recording surface</a:t>
            </a:r>
            <a:r>
              <a:rPr lang="en-US" dirty="0">
                <a:latin typeface="Calibri" panose="020F0502020204030204" pitchFamily="34" charset="0"/>
              </a:rPr>
              <a:t> for storing this information.</a:t>
            </a:r>
          </a:p>
          <a:p>
            <a:pPr lvl="1">
              <a:buSzPct val="100000"/>
              <a:buFont typeface="Symbol" panose="05050102010706020507" pitchFamily="18" charset="2"/>
              <a:buChar char="*"/>
            </a:pPr>
            <a:r>
              <a:rPr lang="en-US" dirty="0">
                <a:latin typeface="Calibri" panose="020F0502020204030204" pitchFamily="34" charset="0"/>
              </a:rPr>
              <a:t>It has a small </a:t>
            </a:r>
            <a:r>
              <a:rPr lang="en-US" dirty="0">
                <a:solidFill>
                  <a:srgbClr val="7E0021"/>
                </a:solidFill>
                <a:latin typeface="Calibri" panose="020F0502020204030204" pitchFamily="34" charset="0"/>
              </a:rPr>
              <a:t>cache </a:t>
            </a:r>
            <a:r>
              <a:rPr lang="en-US" dirty="0">
                <a:latin typeface="Calibri" panose="020F0502020204030204" pitchFamily="34" charset="0"/>
              </a:rPr>
              <a:t>(DRAM) to store the most recently used </a:t>
            </a:r>
            <a:r>
              <a:rPr lang="en-US" dirty="0">
                <a:solidFill>
                  <a:srgbClr val="C5000B"/>
                </a:solidFill>
                <a:latin typeface="Calibri" panose="020F0502020204030204" pitchFamily="34" charset="0"/>
              </a:rPr>
              <a:t>mappings</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323DC"/>
                </a:solidFill>
                <a:latin typeface="Calibri" panose="020F0502020204030204" pitchFamily="34" charset="0"/>
              </a:rPr>
              <a:t>hard disk</a:t>
            </a:r>
            <a:r>
              <a:rPr lang="en-US" dirty="0">
                <a:latin typeface="Calibri" panose="020F0502020204030204" pitchFamily="34" charset="0"/>
              </a:rPr>
              <a:t> can also use this mechanism to mark </a:t>
            </a:r>
            <a:r>
              <a:rPr lang="en-US" dirty="0">
                <a:solidFill>
                  <a:srgbClr val="7E0021"/>
                </a:solidFill>
                <a:latin typeface="Calibri" panose="020F0502020204030204" pitchFamily="34" charset="0"/>
              </a:rPr>
              <a:t>bad sectors</a:t>
            </a:r>
            <a:r>
              <a:rPr lang="en-US" dirty="0">
                <a:latin typeface="Calibri" panose="020F0502020204030204" pitchFamily="34" charset="0"/>
              </a:rPr>
              <a:t> and remap</a:t>
            </a:r>
            <a:r>
              <a:rPr lang="en-US" dirty="0">
                <a:solidFill>
                  <a:srgbClr val="00AE00"/>
                </a:solidFill>
                <a:latin typeface="Calibri" panose="020F0502020204030204" pitchFamily="34" charset="0"/>
              </a:rPr>
              <a:t> l</a:t>
            </a:r>
            <a:r>
              <a:rPr lang="en-US" dirty="0">
                <a:solidFill>
                  <a:srgbClr val="33CC66"/>
                </a:solidFill>
                <a:latin typeface="Calibri" panose="020F0502020204030204" pitchFamily="34" charset="0"/>
              </a:rPr>
              <a:t>ogical sectors</a:t>
            </a:r>
            <a:r>
              <a:rPr lang="en-US" dirty="0">
                <a:latin typeface="Calibri" panose="020F0502020204030204" pitchFamily="34" charset="0"/>
              </a:rPr>
              <a:t> to healthy </a:t>
            </a:r>
            <a:r>
              <a:rPr lang="en-US" dirty="0">
                <a:solidFill>
                  <a:srgbClr val="2300DC"/>
                </a:solidFill>
                <a:latin typeface="Calibri" panose="020F0502020204030204" pitchFamily="34" charset="0"/>
              </a:rPr>
              <a:t>physical sectors</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41400" y="228600"/>
            <a:ext cx="7416800" cy="936625"/>
          </a:xfrm>
          <a:prstGeom prst="rect">
            <a:avLst/>
          </a:prstGeom>
        </p:spPr>
        <p:txBody>
          <a:bodyPr vert="horz" lIns="0" tIns="0" rIns="0" bIns="0" rtlCol="0" anchor="ctr">
            <a:normAutofit fontScale="900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RAID – (</a:t>
            </a:r>
            <a:r>
              <a:rPr lang="fr-FR" dirty="0" err="1" smtClean="0">
                <a:solidFill>
                  <a:schemeClr val="tx1"/>
                </a:solidFill>
              </a:rPr>
              <a:t>Redundant</a:t>
            </a:r>
            <a:r>
              <a:rPr lang="fr-FR" dirty="0" smtClean="0">
                <a:solidFill>
                  <a:schemeClr val="tx1"/>
                </a:solidFill>
              </a:rPr>
              <a:t> </a:t>
            </a:r>
            <a:r>
              <a:rPr lang="fr-FR" dirty="0" err="1" smtClean="0">
                <a:solidFill>
                  <a:schemeClr val="tx1"/>
                </a:solidFill>
              </a:rPr>
              <a:t>Array</a:t>
            </a:r>
            <a:r>
              <a:rPr lang="fr-FR" dirty="0" smtClean="0">
                <a:solidFill>
                  <a:schemeClr val="tx1"/>
                </a:solidFill>
              </a:rPr>
              <a:t> of </a:t>
            </a:r>
            <a:r>
              <a:rPr lang="fr-FR" dirty="0" err="1" smtClean="0">
                <a:solidFill>
                  <a:schemeClr val="tx1"/>
                </a:solidFill>
              </a:rPr>
              <a:t>Disks</a:t>
            </a:r>
            <a:r>
              <a:rPr lang="fr-FR" dirty="0" smtClean="0">
                <a:solidFill>
                  <a:schemeClr val="tx1"/>
                </a:solidFill>
              </a:rPr>
              <a:t>)</a:t>
            </a:r>
            <a:endParaRPr lang="fr-FR" dirty="0">
              <a:solidFill>
                <a:schemeClr val="tx1"/>
              </a:solidFill>
            </a:endParaRPr>
          </a:p>
        </p:txBody>
      </p:sp>
      <p:sp>
        <p:nvSpPr>
          <p:cNvPr id="3" name="Text Placeholder 2"/>
          <p:cNvSpPr txBox="1">
            <a:spLocks/>
          </p:cNvSpPr>
          <p:nvPr/>
        </p:nvSpPr>
        <p:spPr>
          <a:xfrm>
            <a:off x="889000" y="1600200"/>
            <a:ext cx="7950200" cy="4876800"/>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 </a:t>
            </a:r>
            <a:r>
              <a:rPr lang="en-US" dirty="0" smtClean="0">
                <a:latin typeface="Calibri" panose="020F0502020204030204" pitchFamily="34" charset="0"/>
              </a:rPr>
              <a:t>Hard Disks tend to have </a:t>
            </a:r>
            <a:r>
              <a:rPr lang="en-US" dirty="0" smtClean="0">
                <a:solidFill>
                  <a:srgbClr val="FF0000"/>
                </a:solidFill>
                <a:latin typeface="Calibri" panose="020F0502020204030204" pitchFamily="34" charset="0"/>
              </a:rPr>
              <a:t>high</a:t>
            </a:r>
            <a:r>
              <a:rPr lang="en-US" dirty="0" smtClean="0">
                <a:latin typeface="Calibri" panose="020F0502020204030204" pitchFamily="34" charset="0"/>
              </a:rPr>
              <a:t> failure rates</a:t>
            </a:r>
          </a:p>
          <a:p>
            <a:pPr lvl="1">
              <a:buSzPct val="100000"/>
              <a:buFont typeface="Symbol" panose="05050102010706020507" pitchFamily="18" charset="2"/>
              <a:buChar char="*"/>
            </a:pPr>
            <a:r>
              <a:rPr lang="en-US" dirty="0" smtClean="0">
                <a:latin typeface="Calibri" panose="020F0502020204030204" pitchFamily="34" charset="0"/>
              </a:rPr>
              <a:t>Too </a:t>
            </a:r>
            <a:r>
              <a:rPr lang="en-US" dirty="0" smtClean="0">
                <a:solidFill>
                  <a:srgbClr val="FF0000"/>
                </a:solidFill>
                <a:latin typeface="Calibri" panose="020F0502020204030204" pitchFamily="34" charset="0"/>
              </a:rPr>
              <a:t>many</a:t>
            </a:r>
            <a:r>
              <a:rPr lang="en-US" dirty="0" smtClean="0">
                <a:latin typeface="Calibri" panose="020F0502020204030204" pitchFamily="34" charset="0"/>
              </a:rPr>
              <a:t> mechanical components</a:t>
            </a:r>
          </a:p>
          <a:p>
            <a:pPr lvl="1">
              <a:buSzPct val="100000"/>
              <a:buFont typeface="Symbol" panose="05050102010706020507" pitchFamily="18" charset="2"/>
              <a:buChar char="*"/>
            </a:pPr>
            <a:r>
              <a:rPr lang="en-US" dirty="0" smtClean="0">
                <a:latin typeface="Calibri" panose="020F0502020204030204" pitchFamily="34" charset="0"/>
              </a:rPr>
              <a:t>High temperature </a:t>
            </a:r>
            <a:r>
              <a:rPr lang="en-US" dirty="0" smtClean="0">
                <a:solidFill>
                  <a:srgbClr val="0070C0"/>
                </a:solidFill>
                <a:latin typeface="Calibri" panose="020F0502020204030204" pitchFamily="34" charset="0"/>
              </a:rPr>
              <a:t>sensitivity</a:t>
            </a:r>
          </a:p>
          <a:p>
            <a:pPr>
              <a:buSzPct val="100000"/>
              <a:buFont typeface="Symbol" panose="05050102010706020507" pitchFamily="18" charset="2"/>
              <a:buChar char="*"/>
            </a:pPr>
            <a:r>
              <a:rPr lang="en-US" dirty="0" smtClean="0">
                <a:latin typeface="Calibri" panose="020F0502020204030204" pitchFamily="34" charset="0"/>
              </a:rPr>
              <a:t>What do we do?</a:t>
            </a:r>
          </a:p>
          <a:p>
            <a:pPr lvl="1">
              <a:buSzPct val="100000"/>
              <a:buFont typeface="Symbol" panose="05050102010706020507" pitchFamily="18" charset="2"/>
              <a:buChar char="*"/>
            </a:pPr>
            <a:r>
              <a:rPr lang="en-US" dirty="0" smtClean="0">
                <a:latin typeface="Calibri" panose="020F0502020204030204" pitchFamily="34" charset="0"/>
              </a:rPr>
              <a:t>Do we </a:t>
            </a:r>
            <a:r>
              <a:rPr lang="en-US" dirty="0" smtClean="0">
                <a:solidFill>
                  <a:srgbClr val="FF0000"/>
                </a:solidFill>
                <a:latin typeface="Calibri" panose="020F0502020204030204" pitchFamily="34" charset="0"/>
              </a:rPr>
              <a:t>lose</a:t>
            </a:r>
            <a:r>
              <a:rPr lang="en-US" dirty="0" smtClean="0">
                <a:latin typeface="Calibri" panose="020F0502020204030204" pitchFamily="34" charset="0"/>
              </a:rPr>
              <a:t> all our data ....</a:t>
            </a:r>
          </a:p>
          <a:p>
            <a:pPr lvl="1">
              <a:buSzPct val="100000"/>
              <a:buFont typeface="Symbol" panose="05050102010706020507" pitchFamily="18" charset="2"/>
              <a:buChar char="*"/>
            </a:pPr>
            <a:r>
              <a:rPr lang="en-US" dirty="0" smtClean="0">
                <a:latin typeface="Calibri" panose="020F0502020204030204" pitchFamily="34" charset="0"/>
              </a:rPr>
              <a:t>NO</a:t>
            </a:r>
          </a:p>
          <a:p>
            <a:pPr>
              <a:buSzPct val="100000"/>
              <a:buFont typeface="Symbol" panose="05050102010706020507" pitchFamily="18" charset="2"/>
              <a:buChar char="*"/>
            </a:pPr>
            <a:r>
              <a:rPr lang="en-US" dirty="0" smtClean="0">
                <a:latin typeface="Calibri" panose="020F0502020204030204" pitchFamily="34" charset="0"/>
              </a:rPr>
              <a:t>Use RAID</a:t>
            </a:r>
          </a:p>
          <a:p>
            <a:pPr lvl="1">
              <a:buSzPct val="100000"/>
              <a:buFont typeface="Symbol" panose="05050102010706020507" pitchFamily="18" charset="2"/>
              <a:buChar char="*"/>
            </a:pPr>
            <a:r>
              <a:rPr lang="en-US" dirty="0" smtClean="0">
                <a:solidFill>
                  <a:srgbClr val="00B050"/>
                </a:solidFill>
                <a:latin typeface="Calibri" panose="020F0502020204030204" pitchFamily="34" charset="0"/>
              </a:rPr>
              <a:t>Redundant</a:t>
            </a:r>
            <a:r>
              <a:rPr lang="en-US" dirty="0" smtClean="0">
                <a:latin typeface="Calibri" panose="020F0502020204030204" pitchFamily="34" charset="0"/>
              </a:rPr>
              <a:t> disks</a:t>
            </a:r>
          </a:p>
          <a:p>
            <a:pPr lvl="1">
              <a:buSzPct val="100000"/>
              <a:buFont typeface="Symbol" panose="05050102010706020507" pitchFamily="18" charset="2"/>
              <a:buChar char="*"/>
            </a:pPr>
            <a:r>
              <a:rPr lang="en-US" dirty="0" smtClean="0">
                <a:latin typeface="Calibri" panose="020F0502020204030204" pitchFamily="34" charset="0"/>
              </a:rPr>
              <a:t>To </a:t>
            </a:r>
            <a:r>
              <a:rPr lang="en-US" dirty="0" smtClean="0">
                <a:solidFill>
                  <a:srgbClr val="00B050"/>
                </a:solidFill>
                <a:latin typeface="Calibri" panose="020F0502020204030204" pitchFamily="34" charset="0"/>
              </a:rPr>
              <a:t>tolerate</a:t>
            </a:r>
            <a:r>
              <a:rPr lang="en-US" dirty="0" smtClean="0">
                <a:latin typeface="Calibri" panose="020F0502020204030204" pitchFamily="34" charset="0"/>
              </a:rPr>
              <a:t> faults, and </a:t>
            </a:r>
            <a:r>
              <a:rPr lang="en-US" dirty="0" smtClean="0">
                <a:solidFill>
                  <a:srgbClr val="0070C0"/>
                </a:solidFill>
                <a:latin typeface="Calibri" panose="020F0502020204030204" pitchFamily="34" charset="0"/>
              </a:rPr>
              <a:t>recover</a:t>
            </a:r>
            <a:r>
              <a:rPr lang="en-US" dirty="0" smtClean="0">
                <a:latin typeface="Calibri" panose="020F0502020204030204" pitchFamily="34" charset="0"/>
              </a:rPr>
              <a:t> from failures</a:t>
            </a:r>
            <a:endParaRPr lang="en-US" dirty="0">
              <a:latin typeface="Calibri" panose="020F0502020204030204" pitchFamily="34" charset="0"/>
            </a:endParaRPr>
          </a:p>
        </p:txBody>
      </p:sp>
    </p:spTree>
    <p:extLst>
      <p:ext uri="{BB962C8B-B14F-4D97-AF65-F5344CB8AC3E}">
        <p14:creationId xmlns:p14="http://schemas.microsoft.com/office/powerpoint/2010/main" val="173455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RAID – II</a:t>
            </a:r>
            <a:endParaRPr lang="fr-FR" dirty="0">
              <a:solidFill>
                <a:schemeClr val="tx1"/>
              </a:solidFill>
            </a:endParaRPr>
          </a:p>
        </p:txBody>
      </p:sp>
      <p:sp>
        <p:nvSpPr>
          <p:cNvPr id="3" name="Text Placeholder 2"/>
          <p:cNvSpPr txBox="1">
            <a:spLocks/>
          </p:cNvSpPr>
          <p:nvPr/>
        </p:nvSpPr>
        <p:spPr>
          <a:xfrm>
            <a:off x="889000" y="1600200"/>
            <a:ext cx="7950200" cy="4876800"/>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 </a:t>
            </a:r>
            <a:r>
              <a:rPr lang="en-US" dirty="0" smtClean="0">
                <a:latin typeface="Calibri" panose="020F0502020204030204" pitchFamily="34" charset="0"/>
              </a:rPr>
              <a:t>What about </a:t>
            </a:r>
            <a:r>
              <a:rPr lang="en-US" dirty="0" smtClean="0">
                <a:solidFill>
                  <a:srgbClr val="0070C0"/>
                </a:solidFill>
                <a:latin typeface="Calibri" panose="020F0502020204030204" pitchFamily="34" charset="0"/>
              </a:rPr>
              <a:t>bandwidth</a:t>
            </a:r>
            <a:r>
              <a:rPr lang="en-US" dirty="0" smtClean="0">
                <a:latin typeface="Calibri" panose="020F0502020204030204" pitchFamily="34" charset="0"/>
              </a:rPr>
              <a:t>? </a:t>
            </a:r>
          </a:p>
          <a:p>
            <a:pPr lvl="1">
              <a:buSzPct val="100000"/>
              <a:buFont typeface="Symbol" panose="05050102010706020507" pitchFamily="18" charset="2"/>
              <a:buChar char="*"/>
            </a:pPr>
            <a:r>
              <a:rPr lang="en-US" dirty="0" smtClean="0">
                <a:latin typeface="Calibri" panose="020F0502020204030204" pitchFamily="34" charset="0"/>
              </a:rPr>
              <a:t>Assume we want to read two </a:t>
            </a:r>
            <a:r>
              <a:rPr lang="en-US" dirty="0" smtClean="0">
                <a:solidFill>
                  <a:srgbClr val="FF0000"/>
                </a:solidFill>
                <a:latin typeface="Calibri" panose="020F0502020204030204" pitchFamily="34" charset="0"/>
              </a:rPr>
              <a:t>different </a:t>
            </a:r>
            <a:r>
              <a:rPr lang="en-US" dirty="0" smtClean="0">
                <a:latin typeface="Calibri" panose="020F0502020204030204" pitchFamily="34" charset="0"/>
              </a:rPr>
              <a:t>blocks from the same disk?</a:t>
            </a:r>
          </a:p>
          <a:p>
            <a:pPr lvl="1">
              <a:buSzPct val="100000"/>
              <a:buFont typeface="Symbol" panose="05050102010706020507" pitchFamily="18" charset="2"/>
              <a:buChar char="*"/>
            </a:pPr>
            <a:r>
              <a:rPr lang="en-US" dirty="0" smtClean="0">
                <a:latin typeface="Calibri" panose="020F0502020204030204" pitchFamily="34" charset="0"/>
              </a:rPr>
              <a:t>We need to read them </a:t>
            </a:r>
            <a:r>
              <a:rPr lang="en-US" dirty="0" smtClean="0">
                <a:solidFill>
                  <a:schemeClr val="accent2">
                    <a:lumMod val="75000"/>
                  </a:schemeClr>
                </a:solidFill>
                <a:latin typeface="Calibri" panose="020F0502020204030204" pitchFamily="34" charset="0"/>
              </a:rPr>
              <a:t>serially</a:t>
            </a:r>
            <a:r>
              <a:rPr lang="en-US" dirty="0" smtClean="0">
                <a:latin typeface="Calibri" panose="020F0502020204030204" pitchFamily="34" charset="0"/>
              </a:rPr>
              <a:t>.</a:t>
            </a:r>
          </a:p>
          <a:p>
            <a:pPr lvl="1">
              <a:buSzPct val="100000"/>
              <a:buFont typeface="Symbol" panose="05050102010706020507" pitchFamily="18" charset="2"/>
              <a:buChar char="*"/>
            </a:pPr>
            <a:r>
              <a:rPr lang="en-US" dirty="0" smtClean="0">
                <a:solidFill>
                  <a:srgbClr val="FF0000"/>
                </a:solidFill>
                <a:latin typeface="Calibri" panose="020F0502020204030204" pitchFamily="34" charset="0"/>
              </a:rPr>
              <a:t>Low</a:t>
            </a:r>
            <a:r>
              <a:rPr lang="en-US" dirty="0" smtClean="0">
                <a:latin typeface="Calibri" panose="020F0502020204030204" pitchFamily="34" charset="0"/>
              </a:rPr>
              <a:t> Bandwidth </a:t>
            </a:r>
          </a:p>
          <a:p>
            <a:pPr>
              <a:buSzPct val="100000"/>
              <a:buFont typeface="Symbol" panose="05050102010706020507" pitchFamily="18" charset="2"/>
              <a:buChar char="*"/>
            </a:pPr>
            <a:r>
              <a:rPr lang="en-US" dirty="0" smtClean="0">
                <a:latin typeface="Calibri" panose="020F0502020204030204" pitchFamily="34" charset="0"/>
              </a:rPr>
              <a:t>How can we </a:t>
            </a:r>
            <a:r>
              <a:rPr lang="en-US" dirty="0" smtClean="0">
                <a:solidFill>
                  <a:srgbClr val="FF0000"/>
                </a:solidFill>
                <a:latin typeface="Calibri" panose="020F0502020204030204" pitchFamily="34" charset="0"/>
              </a:rPr>
              <a:t>increase</a:t>
            </a:r>
            <a:r>
              <a:rPr lang="en-US" dirty="0" smtClean="0">
                <a:latin typeface="Calibri" panose="020F0502020204030204" pitchFamily="34" charset="0"/>
              </a:rPr>
              <a:t> bandwidth</a:t>
            </a:r>
          </a:p>
          <a:p>
            <a:pPr lvl="1">
              <a:buSzPct val="100000"/>
              <a:buFont typeface="Symbol" panose="05050102010706020507" pitchFamily="18" charset="2"/>
              <a:buChar char="*"/>
            </a:pPr>
            <a:r>
              <a:rPr lang="en-US" dirty="0" smtClean="0">
                <a:latin typeface="Calibri" panose="020F0502020204030204" pitchFamily="34" charset="0"/>
              </a:rPr>
              <a:t>Read from multiple disks in </a:t>
            </a:r>
            <a:r>
              <a:rPr lang="en-US" dirty="0" smtClean="0">
                <a:solidFill>
                  <a:srgbClr val="0070C0"/>
                </a:solidFill>
                <a:latin typeface="Calibri" panose="020F0502020204030204" pitchFamily="34" charset="0"/>
              </a:rPr>
              <a:t>parallel</a:t>
            </a:r>
            <a:r>
              <a:rPr lang="en-US" dirty="0" smtClean="0">
                <a:latin typeface="Calibri" panose="020F0502020204030204" pitchFamily="34" charset="0"/>
              </a:rPr>
              <a:t>.</a:t>
            </a:r>
          </a:p>
          <a:p>
            <a:pPr lvl="1">
              <a:buSzPct val="100000"/>
              <a:buFont typeface="Symbol" panose="05050102010706020507" pitchFamily="18" charset="2"/>
              <a:buChar char="*"/>
            </a:pPr>
            <a:r>
              <a:rPr lang="en-US" b="1" dirty="0" smtClean="0">
                <a:solidFill>
                  <a:srgbClr val="0070C0"/>
                </a:solidFill>
                <a:latin typeface="Calibri" panose="020F0502020204030204" pitchFamily="34" charset="0"/>
              </a:rPr>
              <a:t>Solution</a:t>
            </a:r>
            <a:r>
              <a:rPr lang="en-US" dirty="0" smtClean="0">
                <a:latin typeface="Calibri" panose="020F0502020204030204" pitchFamily="34" charset="0"/>
              </a:rPr>
              <a:t>: RAID</a:t>
            </a:r>
          </a:p>
        </p:txBody>
      </p:sp>
    </p:spTree>
    <p:extLst>
      <p:ext uri="{BB962C8B-B14F-4D97-AF65-F5344CB8AC3E}">
        <p14:creationId xmlns:p14="http://schemas.microsoft.com/office/powerpoint/2010/main" val="39326290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Process 14"/>
          <p:cNvSpPr/>
          <p:nvPr/>
        </p:nvSpPr>
        <p:spPr>
          <a:xfrm>
            <a:off x="5067300" y="1657350"/>
            <a:ext cx="19526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Flowchart: Process 13"/>
          <p:cNvSpPr/>
          <p:nvPr/>
        </p:nvSpPr>
        <p:spPr>
          <a:xfrm>
            <a:off x="2714625" y="1647825"/>
            <a:ext cx="19526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Magnetic Disk 7"/>
          <p:cNvSpPr/>
          <p:nvPr/>
        </p:nvSpPr>
        <p:spPr>
          <a:xfrm>
            <a:off x="3019425" y="39624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B9</a:t>
            </a:r>
            <a:endParaRPr lang="en-US" dirty="0">
              <a:solidFill>
                <a:schemeClr val="tx1"/>
              </a:solidFill>
            </a:endParaRPr>
          </a:p>
        </p:txBody>
      </p:sp>
      <p:sp>
        <p:nvSpPr>
          <p:cNvPr id="6" name="Flowchart: Magnetic Disk 5"/>
          <p:cNvSpPr/>
          <p:nvPr/>
        </p:nvSpPr>
        <p:spPr>
          <a:xfrm>
            <a:off x="3009900" y="34385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B7</a:t>
            </a:r>
            <a:endParaRPr lang="en-US" dirty="0">
              <a:solidFill>
                <a:schemeClr val="tx1"/>
              </a:solidFill>
            </a:endParaRPr>
          </a:p>
        </p:txBody>
      </p:sp>
      <p:sp>
        <p:nvSpPr>
          <p:cNvPr id="7" name="Flowchart: Magnetic Disk 6"/>
          <p:cNvSpPr/>
          <p:nvPr/>
        </p:nvSpPr>
        <p:spPr>
          <a:xfrm>
            <a:off x="3000375" y="29146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B5</a:t>
            </a:r>
            <a:endParaRPr lang="en-US" dirty="0">
              <a:solidFill>
                <a:schemeClr val="tx1"/>
              </a:solidFill>
            </a:endParaRPr>
          </a:p>
        </p:txBody>
      </p:sp>
      <p:sp>
        <p:nvSpPr>
          <p:cNvPr id="5" name="Flowchart: Magnetic Disk 4"/>
          <p:cNvSpPr/>
          <p:nvPr/>
        </p:nvSpPr>
        <p:spPr>
          <a:xfrm>
            <a:off x="3009900" y="23812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2"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RAID 0</a:t>
            </a:r>
            <a:endParaRPr lang="fr-FR" dirty="0">
              <a:solidFill>
                <a:schemeClr val="tx1"/>
              </a:solidFill>
            </a:endParaRPr>
          </a:p>
        </p:txBody>
      </p:sp>
      <p:sp>
        <p:nvSpPr>
          <p:cNvPr id="4" name="Flowchart: Magnetic Disk 3"/>
          <p:cNvSpPr/>
          <p:nvPr/>
        </p:nvSpPr>
        <p:spPr>
          <a:xfrm>
            <a:off x="3009900" y="18478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9" name="Flowchart: Magnetic Disk 8"/>
          <p:cNvSpPr/>
          <p:nvPr/>
        </p:nvSpPr>
        <p:spPr>
          <a:xfrm>
            <a:off x="5295900" y="39814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B10</a:t>
            </a:r>
            <a:endParaRPr lang="en-US" dirty="0">
              <a:solidFill>
                <a:schemeClr val="tx1"/>
              </a:solidFill>
            </a:endParaRPr>
          </a:p>
        </p:txBody>
      </p:sp>
      <p:sp>
        <p:nvSpPr>
          <p:cNvPr id="10" name="Flowchart: Magnetic Disk 9"/>
          <p:cNvSpPr/>
          <p:nvPr/>
        </p:nvSpPr>
        <p:spPr>
          <a:xfrm>
            <a:off x="5286375" y="34575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B8</a:t>
            </a:r>
            <a:endParaRPr lang="en-US" dirty="0">
              <a:solidFill>
                <a:schemeClr val="tx1"/>
              </a:solidFill>
            </a:endParaRPr>
          </a:p>
        </p:txBody>
      </p:sp>
      <p:sp>
        <p:nvSpPr>
          <p:cNvPr id="11" name="Flowchart: Magnetic Disk 10"/>
          <p:cNvSpPr/>
          <p:nvPr/>
        </p:nvSpPr>
        <p:spPr>
          <a:xfrm>
            <a:off x="5276850" y="29337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B6</a:t>
            </a:r>
            <a:endParaRPr lang="en-US" dirty="0">
              <a:solidFill>
                <a:schemeClr val="tx1"/>
              </a:solidFill>
            </a:endParaRPr>
          </a:p>
        </p:txBody>
      </p:sp>
      <p:sp>
        <p:nvSpPr>
          <p:cNvPr id="12" name="Flowchart: Magnetic Disk 11"/>
          <p:cNvSpPr/>
          <p:nvPr/>
        </p:nvSpPr>
        <p:spPr>
          <a:xfrm>
            <a:off x="5286375" y="24003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B4</a:t>
            </a:r>
            <a:endParaRPr lang="en-US" dirty="0">
              <a:solidFill>
                <a:schemeClr val="tx1"/>
              </a:solidFill>
            </a:endParaRPr>
          </a:p>
        </p:txBody>
      </p:sp>
      <p:sp>
        <p:nvSpPr>
          <p:cNvPr id="13" name="Flowchart: Magnetic Disk 12"/>
          <p:cNvSpPr/>
          <p:nvPr/>
        </p:nvSpPr>
        <p:spPr>
          <a:xfrm>
            <a:off x="5286375" y="18669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a:t>
            </a:r>
            <a:endParaRPr lang="en-US" dirty="0">
              <a:solidFill>
                <a:schemeClr val="tx1"/>
              </a:solidFill>
            </a:endParaRPr>
          </a:p>
        </p:txBody>
      </p:sp>
      <p:sp>
        <p:nvSpPr>
          <p:cNvPr id="16" name="Flowchart: Process 15"/>
          <p:cNvSpPr/>
          <p:nvPr/>
        </p:nvSpPr>
        <p:spPr>
          <a:xfrm>
            <a:off x="3086100" y="488632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1</a:t>
            </a:r>
            <a:endParaRPr lang="en-US" dirty="0"/>
          </a:p>
        </p:txBody>
      </p:sp>
      <p:sp>
        <p:nvSpPr>
          <p:cNvPr id="17" name="Flowchart: Process 16"/>
          <p:cNvSpPr/>
          <p:nvPr/>
        </p:nvSpPr>
        <p:spPr>
          <a:xfrm>
            <a:off x="5314950" y="488632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2</a:t>
            </a:r>
            <a:endParaRPr lang="en-US" dirty="0"/>
          </a:p>
        </p:txBody>
      </p:sp>
      <p:sp>
        <p:nvSpPr>
          <p:cNvPr id="18" name="Text Placeholder 2"/>
          <p:cNvSpPr txBox="1">
            <a:spLocks/>
          </p:cNvSpPr>
          <p:nvPr/>
        </p:nvSpPr>
        <p:spPr>
          <a:xfrm>
            <a:off x="1317625" y="5219699"/>
            <a:ext cx="8007350" cy="1381126"/>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 </a:t>
            </a:r>
            <a:r>
              <a:rPr lang="en-US" dirty="0" smtClean="0">
                <a:solidFill>
                  <a:srgbClr val="FF0000"/>
                </a:solidFill>
                <a:latin typeface="Calibri" panose="020F0502020204030204" pitchFamily="34" charset="0"/>
              </a:rPr>
              <a:t>No</a:t>
            </a:r>
            <a:r>
              <a:rPr lang="en-US" dirty="0" smtClean="0">
                <a:latin typeface="Calibri" panose="020F0502020204030204" pitchFamily="34" charset="0"/>
              </a:rPr>
              <a:t> Reliability</a:t>
            </a:r>
          </a:p>
          <a:p>
            <a:pPr>
              <a:buSzPct val="100000"/>
              <a:buFont typeface="Symbol" panose="05050102010706020507" pitchFamily="18" charset="2"/>
              <a:buChar char="*"/>
            </a:pPr>
            <a:r>
              <a:rPr lang="en-US" dirty="0" smtClean="0">
                <a:latin typeface="Calibri" panose="020F0502020204030204" pitchFamily="34" charset="0"/>
              </a:rPr>
              <a:t>Allows us to </a:t>
            </a:r>
            <a:r>
              <a:rPr lang="en-US" dirty="0" smtClean="0">
                <a:solidFill>
                  <a:srgbClr val="FF0000"/>
                </a:solidFill>
                <a:latin typeface="Calibri" panose="020F0502020204030204" pitchFamily="34" charset="0"/>
              </a:rPr>
              <a:t>read</a:t>
            </a:r>
            <a:r>
              <a:rPr lang="en-US" dirty="0" smtClean="0">
                <a:latin typeface="Calibri" panose="020F0502020204030204" pitchFamily="34" charset="0"/>
              </a:rPr>
              <a:t> even and odd blocks in </a:t>
            </a:r>
            <a:r>
              <a:rPr lang="en-US" dirty="0">
                <a:latin typeface="Calibri" panose="020F0502020204030204" pitchFamily="34" charset="0"/>
              </a:rPr>
              <a:t/>
            </a:r>
            <a:br>
              <a:rPr lang="en-US" dirty="0">
                <a:latin typeface="Calibri" panose="020F0502020204030204" pitchFamily="34" charset="0"/>
              </a:rPr>
            </a:br>
            <a:r>
              <a:rPr lang="en-US" dirty="0" smtClean="0">
                <a:solidFill>
                  <a:srgbClr val="0070C0"/>
                </a:solidFill>
                <a:latin typeface="Calibri" panose="020F0502020204030204" pitchFamily="34" charset="0"/>
              </a:rPr>
              <a:t>parallel</a:t>
            </a:r>
          </a:p>
        </p:txBody>
      </p:sp>
      <p:sp>
        <p:nvSpPr>
          <p:cNvPr id="19" name="Rounded Rectangular Callout 18"/>
          <p:cNvSpPr/>
          <p:nvPr/>
        </p:nvSpPr>
        <p:spPr>
          <a:xfrm>
            <a:off x="962025" y="1219200"/>
            <a:ext cx="1695450" cy="666750"/>
          </a:xfrm>
          <a:prstGeom prst="wedgeRoundRectCallout">
            <a:avLst>
              <a:gd name="adj1" fmla="val 80291"/>
              <a:gd name="adj2" fmla="val 710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 1</a:t>
            </a:r>
          </a:p>
          <a:p>
            <a:pPr algn="ctr"/>
            <a:r>
              <a:rPr lang="en-US" dirty="0" smtClean="0"/>
              <a:t>(512 bytes)</a:t>
            </a:r>
            <a:endParaRPr lang="en-US" dirty="0"/>
          </a:p>
        </p:txBody>
      </p:sp>
      <p:sp>
        <p:nvSpPr>
          <p:cNvPr id="20" name="Rounded Rectangle 19"/>
          <p:cNvSpPr/>
          <p:nvPr/>
        </p:nvSpPr>
        <p:spPr>
          <a:xfrm>
            <a:off x="114300" y="2943225"/>
            <a:ext cx="2209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Distributing data across disks defined as </a:t>
            </a:r>
            <a:r>
              <a:rPr lang="en-US" i="1" dirty="0" smtClean="0"/>
              <a:t>data striping</a:t>
            </a:r>
            <a:endParaRPr lang="en-US" dirty="0"/>
          </a:p>
        </p:txBody>
      </p:sp>
    </p:spTree>
    <p:extLst>
      <p:ext uri="{BB962C8B-B14F-4D97-AF65-F5344CB8AC3E}">
        <p14:creationId xmlns:p14="http://schemas.microsoft.com/office/powerpoint/2010/main" val="21154043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Process 14"/>
          <p:cNvSpPr/>
          <p:nvPr/>
        </p:nvSpPr>
        <p:spPr>
          <a:xfrm>
            <a:off x="5067300" y="1657350"/>
            <a:ext cx="19526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Flowchart: Process 13"/>
          <p:cNvSpPr/>
          <p:nvPr/>
        </p:nvSpPr>
        <p:spPr>
          <a:xfrm>
            <a:off x="2714625" y="1647825"/>
            <a:ext cx="19526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Magnetic Disk 7"/>
          <p:cNvSpPr/>
          <p:nvPr/>
        </p:nvSpPr>
        <p:spPr>
          <a:xfrm>
            <a:off x="3019425" y="39624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B5</a:t>
            </a:r>
            <a:endParaRPr lang="en-US" dirty="0">
              <a:solidFill>
                <a:schemeClr val="tx1"/>
              </a:solidFill>
            </a:endParaRPr>
          </a:p>
        </p:txBody>
      </p:sp>
      <p:sp>
        <p:nvSpPr>
          <p:cNvPr id="6" name="Flowchart: Magnetic Disk 5"/>
          <p:cNvSpPr/>
          <p:nvPr/>
        </p:nvSpPr>
        <p:spPr>
          <a:xfrm>
            <a:off x="3009900" y="34385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B4</a:t>
            </a:r>
            <a:endParaRPr lang="en-US" dirty="0">
              <a:solidFill>
                <a:schemeClr val="tx1"/>
              </a:solidFill>
            </a:endParaRPr>
          </a:p>
        </p:txBody>
      </p:sp>
      <p:sp>
        <p:nvSpPr>
          <p:cNvPr id="7" name="Flowchart: Magnetic Disk 6"/>
          <p:cNvSpPr/>
          <p:nvPr/>
        </p:nvSpPr>
        <p:spPr>
          <a:xfrm>
            <a:off x="3000375" y="29146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5" name="Flowchart: Magnetic Disk 4"/>
          <p:cNvSpPr/>
          <p:nvPr/>
        </p:nvSpPr>
        <p:spPr>
          <a:xfrm>
            <a:off x="3009900" y="23812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a:t>
            </a:r>
            <a:endParaRPr lang="en-US" dirty="0">
              <a:solidFill>
                <a:schemeClr val="tx1"/>
              </a:solidFill>
            </a:endParaRPr>
          </a:p>
        </p:txBody>
      </p:sp>
      <p:sp>
        <p:nvSpPr>
          <p:cNvPr id="2"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RAID 1</a:t>
            </a:r>
            <a:endParaRPr lang="fr-FR" dirty="0">
              <a:solidFill>
                <a:schemeClr val="tx1"/>
              </a:solidFill>
            </a:endParaRPr>
          </a:p>
        </p:txBody>
      </p:sp>
      <p:sp>
        <p:nvSpPr>
          <p:cNvPr id="4" name="Flowchart: Magnetic Disk 3"/>
          <p:cNvSpPr/>
          <p:nvPr/>
        </p:nvSpPr>
        <p:spPr>
          <a:xfrm>
            <a:off x="3009900" y="18478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9" name="Flowchart: Magnetic Disk 8"/>
          <p:cNvSpPr/>
          <p:nvPr/>
        </p:nvSpPr>
        <p:spPr>
          <a:xfrm>
            <a:off x="5295900" y="39814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B5</a:t>
            </a:r>
            <a:endParaRPr lang="en-US" dirty="0">
              <a:solidFill>
                <a:schemeClr val="tx1"/>
              </a:solidFill>
            </a:endParaRPr>
          </a:p>
        </p:txBody>
      </p:sp>
      <p:sp>
        <p:nvSpPr>
          <p:cNvPr id="10" name="Flowchart: Magnetic Disk 9"/>
          <p:cNvSpPr/>
          <p:nvPr/>
        </p:nvSpPr>
        <p:spPr>
          <a:xfrm>
            <a:off x="5286375" y="34575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B4</a:t>
            </a:r>
            <a:endParaRPr lang="en-US" dirty="0">
              <a:solidFill>
                <a:schemeClr val="tx1"/>
              </a:solidFill>
            </a:endParaRPr>
          </a:p>
        </p:txBody>
      </p:sp>
      <p:sp>
        <p:nvSpPr>
          <p:cNvPr id="11" name="Flowchart: Magnetic Disk 10"/>
          <p:cNvSpPr/>
          <p:nvPr/>
        </p:nvSpPr>
        <p:spPr>
          <a:xfrm>
            <a:off x="5276850" y="29337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12" name="Flowchart: Magnetic Disk 11"/>
          <p:cNvSpPr/>
          <p:nvPr/>
        </p:nvSpPr>
        <p:spPr>
          <a:xfrm>
            <a:off x="5286375" y="24003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a:t>
            </a:r>
            <a:endParaRPr lang="en-US" dirty="0">
              <a:solidFill>
                <a:schemeClr val="tx1"/>
              </a:solidFill>
            </a:endParaRPr>
          </a:p>
        </p:txBody>
      </p:sp>
      <p:sp>
        <p:nvSpPr>
          <p:cNvPr id="13" name="Flowchart: Magnetic Disk 12"/>
          <p:cNvSpPr/>
          <p:nvPr/>
        </p:nvSpPr>
        <p:spPr>
          <a:xfrm>
            <a:off x="5286375" y="18669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16" name="Flowchart: Process 15"/>
          <p:cNvSpPr/>
          <p:nvPr/>
        </p:nvSpPr>
        <p:spPr>
          <a:xfrm>
            <a:off x="3086100" y="488632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1</a:t>
            </a:r>
            <a:endParaRPr lang="en-US" dirty="0"/>
          </a:p>
        </p:txBody>
      </p:sp>
      <p:sp>
        <p:nvSpPr>
          <p:cNvPr id="17" name="Flowchart: Process 16"/>
          <p:cNvSpPr/>
          <p:nvPr/>
        </p:nvSpPr>
        <p:spPr>
          <a:xfrm>
            <a:off x="5314950" y="488632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2</a:t>
            </a:r>
            <a:endParaRPr lang="en-US" dirty="0"/>
          </a:p>
        </p:txBody>
      </p:sp>
      <p:sp>
        <p:nvSpPr>
          <p:cNvPr id="18" name="Text Placeholder 2"/>
          <p:cNvSpPr txBox="1">
            <a:spLocks/>
          </p:cNvSpPr>
          <p:nvPr/>
        </p:nvSpPr>
        <p:spPr>
          <a:xfrm>
            <a:off x="1327150" y="5276849"/>
            <a:ext cx="8007350" cy="1381126"/>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 </a:t>
            </a:r>
            <a:r>
              <a:rPr lang="en-US" sz="2400" dirty="0" smtClean="0">
                <a:solidFill>
                  <a:srgbClr val="FF0000"/>
                </a:solidFill>
                <a:latin typeface="Calibri" panose="020F0502020204030204" pitchFamily="34" charset="0"/>
              </a:rPr>
              <a:t>Immune </a:t>
            </a:r>
            <a:r>
              <a:rPr lang="en-US" sz="2400" dirty="0" smtClean="0">
                <a:solidFill>
                  <a:schemeClr val="tx1"/>
                </a:solidFill>
                <a:latin typeface="Calibri" panose="020F0502020204030204" pitchFamily="34" charset="0"/>
              </a:rPr>
              <a:t>to one disk failure</a:t>
            </a:r>
            <a:endParaRPr lang="en-US" sz="2400" dirty="0">
              <a:solidFill>
                <a:schemeClr val="tx1"/>
              </a:solidFill>
              <a:latin typeface="Calibri" panose="020F0502020204030204" pitchFamily="34" charset="0"/>
            </a:endParaRPr>
          </a:p>
          <a:p>
            <a:pPr>
              <a:buSzPct val="100000"/>
              <a:buFont typeface="Symbol" panose="05050102010706020507" pitchFamily="18" charset="2"/>
              <a:buChar char="*"/>
            </a:pPr>
            <a:r>
              <a:rPr lang="en-US" sz="2400" dirty="0" smtClean="0">
                <a:solidFill>
                  <a:schemeClr val="tx1"/>
                </a:solidFill>
                <a:latin typeface="Calibri" panose="020F0502020204030204" pitchFamily="34" charset="0"/>
              </a:rPr>
              <a:t>Can </a:t>
            </a:r>
            <a:r>
              <a:rPr lang="en-US" sz="2400" dirty="0" smtClean="0">
                <a:solidFill>
                  <a:srgbClr val="00B050"/>
                </a:solidFill>
                <a:latin typeface="Calibri" panose="020F0502020204030204" pitchFamily="34" charset="0"/>
              </a:rPr>
              <a:t>read</a:t>
            </a:r>
            <a:r>
              <a:rPr lang="en-US" sz="2400" dirty="0" smtClean="0">
                <a:solidFill>
                  <a:schemeClr val="tx1"/>
                </a:solidFill>
                <a:latin typeface="Calibri" panose="020F0502020204030204" pitchFamily="34" charset="0"/>
              </a:rPr>
              <a:t> blocks B1 and B2 in parallel</a:t>
            </a:r>
          </a:p>
          <a:p>
            <a:pPr>
              <a:buSzPct val="100000"/>
              <a:buFont typeface="Symbol" panose="05050102010706020507" pitchFamily="18" charset="2"/>
              <a:buChar char="*"/>
            </a:pPr>
            <a:r>
              <a:rPr lang="en-US" sz="2400" dirty="0" smtClean="0">
                <a:solidFill>
                  <a:schemeClr val="tx1"/>
                </a:solidFill>
                <a:latin typeface="Calibri" panose="020F0502020204030204" pitchFamily="34" charset="0"/>
              </a:rPr>
              <a:t>100% overhead in storage</a:t>
            </a:r>
          </a:p>
        </p:txBody>
      </p:sp>
    </p:spTree>
    <p:extLst>
      <p:ext uri="{BB962C8B-B14F-4D97-AF65-F5344CB8AC3E}">
        <p14:creationId xmlns:p14="http://schemas.microsoft.com/office/powerpoint/2010/main" val="3010572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Network </a:t>
            </a:r>
            <a:r>
              <a:rPr lang="fr-FR" dirty="0" err="1">
                <a:solidFill>
                  <a:schemeClr val="tx1"/>
                </a:solidFill>
              </a:rPr>
              <a:t>Card</a:t>
            </a:r>
            <a:endParaRPr lang="fr-FR" dirty="0">
              <a:solidFill>
                <a:schemeClr val="tx1"/>
              </a:solidFill>
            </a:endParaRPr>
          </a:p>
        </p:txBody>
      </p:sp>
      <p:pic>
        <p:nvPicPr>
          <p:cNvPr id="4" name="Picture 3"/>
          <p:cNvPicPr>
            <a:picLocks noChangeAspect="1"/>
          </p:cNvPicPr>
          <p:nvPr/>
        </p:nvPicPr>
        <p:blipFill>
          <a:blip r:embed="rId3">
            <a:lum/>
            <a:alphaModFix/>
          </a:blip>
          <a:srcRect/>
          <a:stretch>
            <a:fillRect/>
          </a:stretch>
        </p:blipFill>
        <p:spPr>
          <a:xfrm>
            <a:off x="1371600" y="1848721"/>
            <a:ext cx="6428160" cy="37900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p:cNvSpPr/>
          <p:nvPr/>
        </p:nvSpPr>
        <p:spPr>
          <a:xfrm>
            <a:off x="171451"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Magnetic Disk 7"/>
          <p:cNvSpPr/>
          <p:nvPr/>
        </p:nvSpPr>
        <p:spPr>
          <a:xfrm>
            <a:off x="285750"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B17</a:t>
            </a:r>
            <a:endParaRPr lang="en-US" dirty="0">
              <a:solidFill>
                <a:schemeClr val="tx1"/>
              </a:solidFill>
            </a:endParaRPr>
          </a:p>
        </p:txBody>
      </p:sp>
      <p:sp>
        <p:nvSpPr>
          <p:cNvPr id="6" name="Flowchart: Magnetic Disk 5"/>
          <p:cNvSpPr/>
          <p:nvPr/>
        </p:nvSpPr>
        <p:spPr>
          <a:xfrm>
            <a:off x="276225"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B13</a:t>
            </a:r>
            <a:endParaRPr lang="en-US" dirty="0">
              <a:solidFill>
                <a:schemeClr val="tx1"/>
              </a:solidFill>
            </a:endParaRPr>
          </a:p>
        </p:txBody>
      </p:sp>
      <p:sp>
        <p:nvSpPr>
          <p:cNvPr id="7" name="Flowchart: Magnetic Disk 6"/>
          <p:cNvSpPr/>
          <p:nvPr/>
        </p:nvSpPr>
        <p:spPr>
          <a:xfrm>
            <a:off x="266700"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B9</a:t>
            </a:r>
            <a:endParaRPr lang="en-US" dirty="0">
              <a:solidFill>
                <a:schemeClr val="tx1"/>
              </a:solidFill>
            </a:endParaRPr>
          </a:p>
        </p:txBody>
      </p:sp>
      <p:sp>
        <p:nvSpPr>
          <p:cNvPr id="5" name="Flowchart: Magnetic Disk 4"/>
          <p:cNvSpPr/>
          <p:nvPr/>
        </p:nvSpPr>
        <p:spPr>
          <a:xfrm>
            <a:off x="276225"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B5</a:t>
            </a:r>
            <a:endParaRPr lang="en-US" dirty="0">
              <a:solidFill>
                <a:schemeClr val="tx1"/>
              </a:solidFill>
            </a:endParaRPr>
          </a:p>
        </p:txBody>
      </p:sp>
      <p:sp>
        <p:nvSpPr>
          <p:cNvPr id="2"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RAID 2, 3, 4</a:t>
            </a:r>
            <a:endParaRPr lang="fr-FR" dirty="0">
              <a:solidFill>
                <a:schemeClr val="tx1"/>
              </a:solidFill>
            </a:endParaRPr>
          </a:p>
        </p:txBody>
      </p:sp>
      <p:sp>
        <p:nvSpPr>
          <p:cNvPr id="4" name="Flowchart: Magnetic Disk 3"/>
          <p:cNvSpPr/>
          <p:nvPr/>
        </p:nvSpPr>
        <p:spPr>
          <a:xfrm>
            <a:off x="276225"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16" name="Flowchart: Process 15"/>
          <p:cNvSpPr/>
          <p:nvPr/>
        </p:nvSpPr>
        <p:spPr>
          <a:xfrm>
            <a:off x="352425"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1</a:t>
            </a:r>
            <a:endParaRPr lang="en-US" dirty="0"/>
          </a:p>
        </p:txBody>
      </p:sp>
      <mc:AlternateContent xmlns:mc="http://schemas.openxmlformats.org/markup-compatibility/2006" xmlns:a14="http://schemas.microsoft.com/office/drawing/2010/main">
        <mc:Choice Requires="a14">
          <p:sp>
            <p:nvSpPr>
              <p:cNvPr id="18" name="Text Placeholder 2"/>
              <p:cNvSpPr txBox="1">
                <a:spLocks/>
              </p:cNvSpPr>
              <p:nvPr/>
            </p:nvSpPr>
            <p:spPr>
              <a:xfrm>
                <a:off x="1308100" y="4962524"/>
                <a:ext cx="8007350" cy="1381126"/>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smtClean="0">
                    <a:latin typeface="Calibri" panose="020F0502020204030204" pitchFamily="34" charset="0"/>
                  </a:rPr>
                  <a:t> </a:t>
                </a:r>
                <a:r>
                  <a:rPr lang="en-US" sz="2000" dirty="0" smtClean="0">
                    <a:solidFill>
                      <a:srgbClr val="FF0000"/>
                    </a:solidFill>
                    <a:latin typeface="Calibri" panose="020F0502020204030204" pitchFamily="34" charset="0"/>
                  </a:rPr>
                  <a:t>Immune </a:t>
                </a:r>
                <a:r>
                  <a:rPr lang="en-US" sz="2000" dirty="0" smtClean="0">
                    <a:solidFill>
                      <a:schemeClr val="tx1"/>
                    </a:solidFill>
                    <a:latin typeface="Calibri" panose="020F0502020204030204" pitchFamily="34" charset="0"/>
                  </a:rPr>
                  <a:t>to one disk failure</a:t>
                </a:r>
                <a:endParaRPr lang="en-US" sz="2000" dirty="0">
                  <a:solidFill>
                    <a:schemeClr val="tx1"/>
                  </a:solidFill>
                  <a:latin typeface="Calibri" panose="020F0502020204030204" pitchFamily="34" charset="0"/>
                </a:endParaRPr>
              </a:p>
              <a:p>
                <a:pPr>
                  <a:buSzPct val="100000"/>
                  <a:buFont typeface="Symbol" panose="05050102010706020507" pitchFamily="18" charset="2"/>
                  <a:buChar char="*"/>
                </a:pPr>
                <a:r>
                  <a:rPr lang="en-US" sz="2000" dirty="0" smtClean="0">
                    <a:solidFill>
                      <a:schemeClr val="tx1"/>
                    </a:solidFill>
                    <a:latin typeface="Calibri" panose="020F0502020204030204" pitchFamily="34" charset="0"/>
                  </a:rPr>
                  <a:t>Parity block </a:t>
                </a:r>
                <a:r>
                  <a:rPr lang="en-US" sz="2000" dirty="0" smtClean="0">
                    <a:solidFill>
                      <a:schemeClr val="tx1"/>
                    </a:solidFill>
                    <a:latin typeface="Calibri" panose="020F0502020204030204" pitchFamily="34" charset="0"/>
                    <a:sym typeface="Wingdings" panose="05000000000000000000" pitchFamily="2" charset="2"/>
                  </a:rPr>
                  <a:t> </a:t>
                </a:r>
                <a:r>
                  <a:rPr lang="en-US" sz="2000" dirty="0" smtClean="0">
                    <a:solidFill>
                      <a:schemeClr val="tx1"/>
                    </a:solidFill>
                    <a:latin typeface="Calibri" panose="020F0502020204030204" pitchFamily="34" charset="0"/>
                  </a:rPr>
                  <a:t>P1 = </a:t>
                </a:r>
                <a14:m>
                  <m:oMath xmlns:m="http://schemas.openxmlformats.org/officeDocument/2006/math">
                    <m:r>
                      <a:rPr lang="en-US" sz="2000" b="0" i="1" smtClean="0">
                        <a:solidFill>
                          <a:schemeClr val="tx1"/>
                        </a:solidFill>
                        <a:latin typeface="Cambria Math" panose="02040503050406030204" pitchFamily="18" charset="0"/>
                      </a:rPr>
                      <m:t>𝐵</m:t>
                    </m:r>
                    <m:r>
                      <a:rPr lang="en-US" sz="2000" b="0" i="1" smtClean="0">
                        <a:solidFill>
                          <a:schemeClr val="tx1"/>
                        </a:solidFill>
                        <a:latin typeface="Cambria Math" panose="02040503050406030204" pitchFamily="18" charset="0"/>
                      </a:rPr>
                      <m:t>1 ⊕</m:t>
                    </m:r>
                    <m:r>
                      <a:rPr lang="en-US" sz="2000" b="0" i="1" smtClean="0">
                        <a:solidFill>
                          <a:schemeClr val="tx1"/>
                        </a:solidFill>
                        <a:latin typeface="Cambria Math" panose="02040503050406030204" pitchFamily="18" charset="0"/>
                        <a:ea typeface="Cambria Math" panose="02040503050406030204" pitchFamily="18" charset="0"/>
                      </a:rPr>
                      <m:t>𝐵</m:t>
                    </m:r>
                    <m:r>
                      <a:rPr lang="en-US" sz="2000" b="0" i="1" smtClean="0">
                        <a:solidFill>
                          <a:schemeClr val="tx1"/>
                        </a:solidFill>
                        <a:latin typeface="Cambria Math" panose="02040503050406030204" pitchFamily="18" charset="0"/>
                        <a:ea typeface="Cambria Math" panose="02040503050406030204" pitchFamily="18" charset="0"/>
                      </a:rPr>
                      <m:t>2⊕</m:t>
                    </m:r>
                    <m:r>
                      <m:rPr>
                        <m:sty m:val="p"/>
                      </m:rPr>
                      <a:rPr lang="en-US" sz="2000" b="0" i="0" smtClean="0">
                        <a:solidFill>
                          <a:schemeClr val="tx1"/>
                        </a:solidFill>
                        <a:latin typeface="Cambria Math" panose="02040503050406030204" pitchFamily="18" charset="0"/>
                        <a:ea typeface="Cambria Math" panose="02040503050406030204" pitchFamily="18" charset="0"/>
                      </a:rPr>
                      <m:t>B</m:t>
                    </m:r>
                    <m:r>
                      <a:rPr lang="en-US" sz="2000" b="0" i="0" smtClean="0">
                        <a:solidFill>
                          <a:schemeClr val="tx1"/>
                        </a:solidFill>
                        <a:latin typeface="Cambria Math" panose="02040503050406030204" pitchFamily="18" charset="0"/>
                        <a:ea typeface="Cambria Math" panose="02040503050406030204" pitchFamily="18" charset="0"/>
                      </a:rPr>
                      <m:t>3</m:t>
                    </m:r>
                    <m:r>
                      <a:rPr lang="en-US" sz="2000" i="1">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𝐵</m:t>
                    </m:r>
                    <m:r>
                      <a:rPr lang="en-US" sz="2000" b="0" i="1" smtClean="0">
                        <a:solidFill>
                          <a:schemeClr val="tx1"/>
                        </a:solidFill>
                        <a:latin typeface="Cambria Math" panose="02040503050406030204" pitchFamily="18" charset="0"/>
                        <a:ea typeface="Cambria Math" panose="02040503050406030204" pitchFamily="18" charset="0"/>
                      </a:rPr>
                      <m:t>4</m:t>
                    </m:r>
                  </m:oMath>
                </a14:m>
                <a:endParaRPr lang="en-US" sz="2000" dirty="0" smtClean="0">
                  <a:solidFill>
                    <a:schemeClr val="tx1"/>
                  </a:solidFill>
                  <a:latin typeface="Calibri" panose="020F0502020204030204" pitchFamily="34" charset="0"/>
                </a:endParaRPr>
              </a:p>
              <a:p>
                <a:pPr>
                  <a:buSzPct val="100000"/>
                  <a:buFont typeface="Symbol" panose="05050102010706020507" pitchFamily="18" charset="2"/>
                  <a:buChar char="*"/>
                </a:pPr>
                <a:r>
                  <a:rPr lang="en-US" sz="2000" dirty="0" smtClean="0">
                    <a:solidFill>
                      <a:schemeClr val="tx1"/>
                    </a:solidFill>
                    <a:latin typeface="Calibri" panose="020F0502020204030204" pitchFamily="34" charset="0"/>
                  </a:rPr>
                  <a:t>25% storage </a:t>
                </a:r>
                <a:r>
                  <a:rPr lang="en-US" sz="2000" dirty="0" smtClean="0">
                    <a:solidFill>
                      <a:srgbClr val="FF0000"/>
                    </a:solidFill>
                    <a:latin typeface="Calibri" panose="020F0502020204030204" pitchFamily="34" charset="0"/>
                  </a:rPr>
                  <a:t>overhead</a:t>
                </a:r>
              </a:p>
              <a:p>
                <a:pPr>
                  <a:buSzPct val="100000"/>
                  <a:buFont typeface="Symbol" panose="05050102010706020507" pitchFamily="18" charset="2"/>
                  <a:buChar char="*"/>
                </a:pPr>
                <a:r>
                  <a:rPr lang="en-US" sz="2000" dirty="0" smtClean="0">
                    <a:solidFill>
                      <a:schemeClr val="tx1"/>
                    </a:solidFill>
                    <a:latin typeface="Calibri" panose="020F0502020204030204" pitchFamily="34" charset="0"/>
                  </a:rPr>
                  <a:t>If a disk fails, add a new disk and </a:t>
                </a:r>
                <a:r>
                  <a:rPr lang="en-US" sz="2000" dirty="0" smtClean="0">
                    <a:solidFill>
                      <a:srgbClr val="FF0000"/>
                    </a:solidFill>
                    <a:latin typeface="Calibri" panose="020F0502020204030204" pitchFamily="34" charset="0"/>
                  </a:rPr>
                  <a:t>reconstruct</a:t>
                </a:r>
                <a:r>
                  <a:rPr lang="en-US" sz="2000" dirty="0" smtClean="0">
                    <a:solidFill>
                      <a:schemeClr val="tx1"/>
                    </a:solidFill>
                    <a:latin typeface="Calibri" panose="020F0502020204030204" pitchFamily="34" charset="0"/>
                  </a:rPr>
                  <a:t> it from the parity bits</a:t>
                </a:r>
              </a:p>
            </p:txBody>
          </p:sp>
        </mc:Choice>
        <mc:Fallback xmlns="">
          <p:sp>
            <p:nvSpPr>
              <p:cNvPr id="18" name="Text Placeholder 2"/>
              <p:cNvSpPr txBox="1">
                <a:spLocks noRot="1" noChangeAspect="1" noMove="1" noResize="1" noEditPoints="1" noAdjustHandles="1" noChangeArrowheads="1" noChangeShapeType="1" noTextEdit="1"/>
              </p:cNvSpPr>
              <p:nvPr/>
            </p:nvSpPr>
            <p:spPr>
              <a:xfrm>
                <a:off x="1308100" y="4962524"/>
                <a:ext cx="8007350" cy="1381126"/>
              </a:xfrm>
              <a:prstGeom prst="rect">
                <a:avLst/>
              </a:prstGeom>
              <a:blipFill rotWithShape="0">
                <a:blip r:embed="rId2"/>
                <a:stretch>
                  <a:fillRect l="-1828" t="-11454" b="-51542"/>
                </a:stretch>
              </a:blipFill>
            </p:spPr>
            <p:txBody>
              <a:bodyPr/>
              <a:lstStyle/>
              <a:p>
                <a:r>
                  <a:rPr lang="en-US">
                    <a:noFill/>
                  </a:rPr>
                  <a:t> </a:t>
                </a:r>
              </a:p>
            </p:txBody>
          </p:sp>
        </mc:Fallback>
      </mc:AlternateContent>
      <p:sp>
        <p:nvSpPr>
          <p:cNvPr id="19" name="Flowchart: Process 18"/>
          <p:cNvSpPr/>
          <p:nvPr/>
        </p:nvSpPr>
        <p:spPr>
          <a:xfrm>
            <a:off x="1819276"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Flowchart: Magnetic Disk 19"/>
          <p:cNvSpPr/>
          <p:nvPr/>
        </p:nvSpPr>
        <p:spPr>
          <a:xfrm>
            <a:off x="1933575"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B18</a:t>
            </a:r>
            <a:endParaRPr lang="en-US" dirty="0">
              <a:solidFill>
                <a:schemeClr val="tx1"/>
              </a:solidFill>
            </a:endParaRPr>
          </a:p>
        </p:txBody>
      </p:sp>
      <p:sp>
        <p:nvSpPr>
          <p:cNvPr id="21" name="Flowchart: Magnetic Disk 20"/>
          <p:cNvSpPr/>
          <p:nvPr/>
        </p:nvSpPr>
        <p:spPr>
          <a:xfrm>
            <a:off x="1924050"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B14</a:t>
            </a:r>
            <a:endParaRPr lang="en-US" dirty="0">
              <a:solidFill>
                <a:schemeClr val="tx1"/>
              </a:solidFill>
            </a:endParaRPr>
          </a:p>
        </p:txBody>
      </p:sp>
      <p:sp>
        <p:nvSpPr>
          <p:cNvPr id="22" name="Flowchart: Magnetic Disk 21"/>
          <p:cNvSpPr/>
          <p:nvPr/>
        </p:nvSpPr>
        <p:spPr>
          <a:xfrm>
            <a:off x="1914525"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B10</a:t>
            </a:r>
            <a:endParaRPr lang="en-US" dirty="0">
              <a:solidFill>
                <a:schemeClr val="tx1"/>
              </a:solidFill>
            </a:endParaRPr>
          </a:p>
        </p:txBody>
      </p:sp>
      <p:sp>
        <p:nvSpPr>
          <p:cNvPr id="23" name="Flowchart: Magnetic Disk 22"/>
          <p:cNvSpPr/>
          <p:nvPr/>
        </p:nvSpPr>
        <p:spPr>
          <a:xfrm>
            <a:off x="1924050"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B6</a:t>
            </a:r>
            <a:endParaRPr lang="en-US" dirty="0">
              <a:solidFill>
                <a:schemeClr val="tx1"/>
              </a:solidFill>
            </a:endParaRPr>
          </a:p>
        </p:txBody>
      </p:sp>
      <p:sp>
        <p:nvSpPr>
          <p:cNvPr id="24" name="Flowchart: Magnetic Disk 23"/>
          <p:cNvSpPr/>
          <p:nvPr/>
        </p:nvSpPr>
        <p:spPr>
          <a:xfrm>
            <a:off x="1924050"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a:t>
            </a:r>
            <a:endParaRPr lang="en-US" dirty="0">
              <a:solidFill>
                <a:schemeClr val="tx1"/>
              </a:solidFill>
            </a:endParaRPr>
          </a:p>
        </p:txBody>
      </p:sp>
      <p:sp>
        <p:nvSpPr>
          <p:cNvPr id="25" name="Flowchart: Process 24"/>
          <p:cNvSpPr/>
          <p:nvPr/>
        </p:nvSpPr>
        <p:spPr>
          <a:xfrm>
            <a:off x="2000250"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2</a:t>
            </a:r>
            <a:endParaRPr lang="en-US" dirty="0"/>
          </a:p>
        </p:txBody>
      </p:sp>
      <p:sp>
        <p:nvSpPr>
          <p:cNvPr id="26" name="Flowchart: Process 25"/>
          <p:cNvSpPr/>
          <p:nvPr/>
        </p:nvSpPr>
        <p:spPr>
          <a:xfrm>
            <a:off x="3486151"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Flowchart: Magnetic Disk 26"/>
          <p:cNvSpPr/>
          <p:nvPr/>
        </p:nvSpPr>
        <p:spPr>
          <a:xfrm>
            <a:off x="3600450"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B19</a:t>
            </a:r>
            <a:endParaRPr lang="en-US" dirty="0">
              <a:solidFill>
                <a:schemeClr val="tx1"/>
              </a:solidFill>
            </a:endParaRPr>
          </a:p>
        </p:txBody>
      </p:sp>
      <p:sp>
        <p:nvSpPr>
          <p:cNvPr id="28" name="Flowchart: Magnetic Disk 27"/>
          <p:cNvSpPr/>
          <p:nvPr/>
        </p:nvSpPr>
        <p:spPr>
          <a:xfrm>
            <a:off x="3590925"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B15</a:t>
            </a:r>
            <a:endParaRPr lang="en-US" dirty="0">
              <a:solidFill>
                <a:schemeClr val="tx1"/>
              </a:solidFill>
            </a:endParaRPr>
          </a:p>
        </p:txBody>
      </p:sp>
      <p:sp>
        <p:nvSpPr>
          <p:cNvPr id="29" name="Flowchart: Magnetic Disk 28"/>
          <p:cNvSpPr/>
          <p:nvPr/>
        </p:nvSpPr>
        <p:spPr>
          <a:xfrm>
            <a:off x="3581400"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B11</a:t>
            </a:r>
            <a:endParaRPr lang="en-US" dirty="0">
              <a:solidFill>
                <a:schemeClr val="tx1"/>
              </a:solidFill>
            </a:endParaRPr>
          </a:p>
        </p:txBody>
      </p:sp>
      <p:sp>
        <p:nvSpPr>
          <p:cNvPr id="30" name="Flowchart: Magnetic Disk 29"/>
          <p:cNvSpPr/>
          <p:nvPr/>
        </p:nvSpPr>
        <p:spPr>
          <a:xfrm>
            <a:off x="3590925"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B7</a:t>
            </a:r>
            <a:endParaRPr lang="en-US" dirty="0">
              <a:solidFill>
                <a:schemeClr val="tx1"/>
              </a:solidFill>
            </a:endParaRPr>
          </a:p>
        </p:txBody>
      </p:sp>
      <p:sp>
        <p:nvSpPr>
          <p:cNvPr id="31" name="Flowchart: Magnetic Disk 30"/>
          <p:cNvSpPr/>
          <p:nvPr/>
        </p:nvSpPr>
        <p:spPr>
          <a:xfrm>
            <a:off x="3590925"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32" name="Flowchart: Process 31"/>
          <p:cNvSpPr/>
          <p:nvPr/>
        </p:nvSpPr>
        <p:spPr>
          <a:xfrm>
            <a:off x="3667125"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3</a:t>
            </a:r>
            <a:endParaRPr lang="en-US" dirty="0"/>
          </a:p>
        </p:txBody>
      </p:sp>
      <p:sp>
        <p:nvSpPr>
          <p:cNvPr id="33" name="Flowchart: Process 32"/>
          <p:cNvSpPr/>
          <p:nvPr/>
        </p:nvSpPr>
        <p:spPr>
          <a:xfrm>
            <a:off x="5133976"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Flowchart: Magnetic Disk 33"/>
          <p:cNvSpPr/>
          <p:nvPr/>
        </p:nvSpPr>
        <p:spPr>
          <a:xfrm>
            <a:off x="5248275"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B20</a:t>
            </a:r>
            <a:endParaRPr lang="en-US" dirty="0">
              <a:solidFill>
                <a:schemeClr val="tx1"/>
              </a:solidFill>
            </a:endParaRPr>
          </a:p>
        </p:txBody>
      </p:sp>
      <p:sp>
        <p:nvSpPr>
          <p:cNvPr id="35" name="Flowchart: Magnetic Disk 34"/>
          <p:cNvSpPr/>
          <p:nvPr/>
        </p:nvSpPr>
        <p:spPr>
          <a:xfrm>
            <a:off x="5238750"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B16</a:t>
            </a:r>
            <a:endParaRPr lang="en-US" dirty="0">
              <a:solidFill>
                <a:schemeClr val="tx1"/>
              </a:solidFill>
            </a:endParaRPr>
          </a:p>
        </p:txBody>
      </p:sp>
      <p:sp>
        <p:nvSpPr>
          <p:cNvPr id="36" name="Flowchart: Magnetic Disk 35"/>
          <p:cNvSpPr/>
          <p:nvPr/>
        </p:nvSpPr>
        <p:spPr>
          <a:xfrm>
            <a:off x="5229225"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B12</a:t>
            </a:r>
            <a:endParaRPr lang="en-US" dirty="0">
              <a:solidFill>
                <a:schemeClr val="tx1"/>
              </a:solidFill>
            </a:endParaRPr>
          </a:p>
        </p:txBody>
      </p:sp>
      <p:sp>
        <p:nvSpPr>
          <p:cNvPr id="37" name="Flowchart: Magnetic Disk 36"/>
          <p:cNvSpPr/>
          <p:nvPr/>
        </p:nvSpPr>
        <p:spPr>
          <a:xfrm>
            <a:off x="5238750"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B8</a:t>
            </a:r>
            <a:endParaRPr lang="en-US" dirty="0">
              <a:solidFill>
                <a:schemeClr val="tx1"/>
              </a:solidFill>
            </a:endParaRPr>
          </a:p>
        </p:txBody>
      </p:sp>
      <p:sp>
        <p:nvSpPr>
          <p:cNvPr id="38" name="Flowchart: Magnetic Disk 37"/>
          <p:cNvSpPr/>
          <p:nvPr/>
        </p:nvSpPr>
        <p:spPr>
          <a:xfrm>
            <a:off x="5238750"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B4</a:t>
            </a:r>
            <a:endParaRPr lang="en-US" dirty="0">
              <a:solidFill>
                <a:schemeClr val="tx1"/>
              </a:solidFill>
            </a:endParaRPr>
          </a:p>
        </p:txBody>
      </p:sp>
      <p:sp>
        <p:nvSpPr>
          <p:cNvPr id="39" name="Flowchart: Process 38"/>
          <p:cNvSpPr/>
          <p:nvPr/>
        </p:nvSpPr>
        <p:spPr>
          <a:xfrm>
            <a:off x="5314950"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4</a:t>
            </a:r>
            <a:endParaRPr lang="en-US" dirty="0"/>
          </a:p>
        </p:txBody>
      </p:sp>
      <p:sp>
        <p:nvSpPr>
          <p:cNvPr id="40" name="Flowchart: Process 39"/>
          <p:cNvSpPr/>
          <p:nvPr/>
        </p:nvSpPr>
        <p:spPr>
          <a:xfrm>
            <a:off x="7115176" y="1409700"/>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Flowchart: Magnetic Disk 40"/>
          <p:cNvSpPr/>
          <p:nvPr/>
        </p:nvSpPr>
        <p:spPr>
          <a:xfrm>
            <a:off x="7229475" y="371475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P5</a:t>
            </a:r>
            <a:endParaRPr lang="en-US" dirty="0">
              <a:solidFill>
                <a:schemeClr val="tx1"/>
              </a:solidFill>
            </a:endParaRPr>
          </a:p>
        </p:txBody>
      </p:sp>
      <p:sp>
        <p:nvSpPr>
          <p:cNvPr id="42" name="Flowchart: Magnetic Disk 41"/>
          <p:cNvSpPr/>
          <p:nvPr/>
        </p:nvSpPr>
        <p:spPr>
          <a:xfrm>
            <a:off x="7219950" y="3190875"/>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P4</a:t>
            </a:r>
            <a:endParaRPr lang="en-US" dirty="0">
              <a:solidFill>
                <a:schemeClr val="tx1"/>
              </a:solidFill>
            </a:endParaRPr>
          </a:p>
        </p:txBody>
      </p:sp>
      <p:sp>
        <p:nvSpPr>
          <p:cNvPr id="43" name="Flowchart: Magnetic Disk 42"/>
          <p:cNvSpPr/>
          <p:nvPr/>
        </p:nvSpPr>
        <p:spPr>
          <a:xfrm>
            <a:off x="7210425" y="26670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P3</a:t>
            </a:r>
            <a:endParaRPr lang="en-US" dirty="0">
              <a:solidFill>
                <a:schemeClr val="tx1"/>
              </a:solidFill>
            </a:endParaRPr>
          </a:p>
        </p:txBody>
      </p:sp>
      <p:sp>
        <p:nvSpPr>
          <p:cNvPr id="44" name="Flowchart: Magnetic Disk 43"/>
          <p:cNvSpPr/>
          <p:nvPr/>
        </p:nvSpPr>
        <p:spPr>
          <a:xfrm>
            <a:off x="7219950" y="21336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P2</a:t>
            </a:r>
            <a:endParaRPr lang="en-US" dirty="0">
              <a:solidFill>
                <a:schemeClr val="tx1"/>
              </a:solidFill>
            </a:endParaRPr>
          </a:p>
        </p:txBody>
      </p:sp>
      <p:sp>
        <p:nvSpPr>
          <p:cNvPr id="45" name="Flowchart: Magnetic Disk 44"/>
          <p:cNvSpPr/>
          <p:nvPr/>
        </p:nvSpPr>
        <p:spPr>
          <a:xfrm>
            <a:off x="7219950" y="16002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P1</a:t>
            </a:r>
            <a:endParaRPr lang="en-US" dirty="0">
              <a:solidFill>
                <a:schemeClr val="tx1"/>
              </a:solidFill>
            </a:endParaRPr>
          </a:p>
        </p:txBody>
      </p:sp>
      <p:sp>
        <p:nvSpPr>
          <p:cNvPr id="46" name="Flowchart: Process 45"/>
          <p:cNvSpPr/>
          <p:nvPr/>
        </p:nvSpPr>
        <p:spPr>
          <a:xfrm>
            <a:off x="7296150" y="46386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Parity Disk</a:t>
            </a:r>
            <a:endParaRPr lang="en-US" dirty="0"/>
          </a:p>
        </p:txBody>
      </p:sp>
    </p:spTree>
    <p:extLst>
      <p:ext uri="{BB962C8B-B14F-4D97-AF65-F5344CB8AC3E}">
        <p14:creationId xmlns:p14="http://schemas.microsoft.com/office/powerpoint/2010/main" val="7792584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p:cNvSpPr/>
          <p:nvPr/>
        </p:nvSpPr>
        <p:spPr>
          <a:xfrm>
            <a:off x="171451"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Magnetic Disk 7"/>
          <p:cNvSpPr/>
          <p:nvPr/>
        </p:nvSpPr>
        <p:spPr>
          <a:xfrm>
            <a:off x="285750"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B17</a:t>
            </a:r>
            <a:endParaRPr lang="en-US" dirty="0">
              <a:solidFill>
                <a:schemeClr val="tx1"/>
              </a:solidFill>
            </a:endParaRPr>
          </a:p>
        </p:txBody>
      </p:sp>
      <p:sp>
        <p:nvSpPr>
          <p:cNvPr id="6" name="Flowchart: Magnetic Disk 5"/>
          <p:cNvSpPr/>
          <p:nvPr/>
        </p:nvSpPr>
        <p:spPr>
          <a:xfrm>
            <a:off x="276225"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B13</a:t>
            </a:r>
            <a:endParaRPr lang="en-US" dirty="0">
              <a:solidFill>
                <a:schemeClr val="tx1"/>
              </a:solidFill>
            </a:endParaRPr>
          </a:p>
        </p:txBody>
      </p:sp>
      <p:sp>
        <p:nvSpPr>
          <p:cNvPr id="7" name="Flowchart: Magnetic Disk 6"/>
          <p:cNvSpPr/>
          <p:nvPr/>
        </p:nvSpPr>
        <p:spPr>
          <a:xfrm>
            <a:off x="266700"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B9</a:t>
            </a:r>
            <a:endParaRPr lang="en-US" dirty="0">
              <a:solidFill>
                <a:schemeClr val="tx1"/>
              </a:solidFill>
            </a:endParaRPr>
          </a:p>
        </p:txBody>
      </p:sp>
      <p:sp>
        <p:nvSpPr>
          <p:cNvPr id="5" name="Flowchart: Magnetic Disk 4"/>
          <p:cNvSpPr/>
          <p:nvPr/>
        </p:nvSpPr>
        <p:spPr>
          <a:xfrm>
            <a:off x="276225"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B5</a:t>
            </a:r>
            <a:endParaRPr lang="en-US" dirty="0">
              <a:solidFill>
                <a:schemeClr val="tx1"/>
              </a:solidFill>
            </a:endParaRPr>
          </a:p>
        </p:txBody>
      </p:sp>
      <p:sp>
        <p:nvSpPr>
          <p:cNvPr id="2"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RAID 2, 3, 4</a:t>
            </a:r>
            <a:endParaRPr lang="fr-FR" dirty="0">
              <a:solidFill>
                <a:schemeClr val="tx1"/>
              </a:solidFill>
            </a:endParaRPr>
          </a:p>
        </p:txBody>
      </p:sp>
      <p:sp>
        <p:nvSpPr>
          <p:cNvPr id="4" name="Flowchart: Magnetic Disk 3"/>
          <p:cNvSpPr/>
          <p:nvPr/>
        </p:nvSpPr>
        <p:spPr>
          <a:xfrm>
            <a:off x="276225"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16" name="Flowchart: Process 15"/>
          <p:cNvSpPr/>
          <p:nvPr/>
        </p:nvSpPr>
        <p:spPr>
          <a:xfrm>
            <a:off x="352425"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1</a:t>
            </a:r>
            <a:endParaRPr lang="en-US" dirty="0"/>
          </a:p>
        </p:txBody>
      </p:sp>
      <p:sp>
        <p:nvSpPr>
          <p:cNvPr id="18" name="Text Placeholder 2"/>
          <p:cNvSpPr txBox="1">
            <a:spLocks/>
          </p:cNvSpPr>
          <p:nvPr/>
        </p:nvSpPr>
        <p:spPr>
          <a:xfrm>
            <a:off x="1308100" y="4962524"/>
            <a:ext cx="8007350" cy="1381126"/>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108000" indent="0">
              <a:buSzPct val="100000"/>
              <a:buNone/>
            </a:pPr>
            <a:endParaRPr lang="en-US" sz="2000" dirty="0" smtClean="0">
              <a:solidFill>
                <a:schemeClr val="tx1"/>
              </a:solidFill>
              <a:latin typeface="Calibri" panose="020F0502020204030204" pitchFamily="34" charset="0"/>
            </a:endParaRPr>
          </a:p>
        </p:txBody>
      </p:sp>
      <p:sp>
        <p:nvSpPr>
          <p:cNvPr id="19" name="Flowchart: Process 18"/>
          <p:cNvSpPr/>
          <p:nvPr/>
        </p:nvSpPr>
        <p:spPr>
          <a:xfrm>
            <a:off x="1819276"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Flowchart: Magnetic Disk 19"/>
          <p:cNvSpPr/>
          <p:nvPr/>
        </p:nvSpPr>
        <p:spPr>
          <a:xfrm>
            <a:off x="1933575"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B18</a:t>
            </a:r>
            <a:endParaRPr lang="en-US" dirty="0">
              <a:solidFill>
                <a:schemeClr val="tx1"/>
              </a:solidFill>
            </a:endParaRPr>
          </a:p>
        </p:txBody>
      </p:sp>
      <p:sp>
        <p:nvSpPr>
          <p:cNvPr id="21" name="Flowchart: Magnetic Disk 20"/>
          <p:cNvSpPr/>
          <p:nvPr/>
        </p:nvSpPr>
        <p:spPr>
          <a:xfrm>
            <a:off x="1924050"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B14</a:t>
            </a:r>
            <a:endParaRPr lang="en-US" dirty="0">
              <a:solidFill>
                <a:schemeClr val="tx1"/>
              </a:solidFill>
            </a:endParaRPr>
          </a:p>
        </p:txBody>
      </p:sp>
      <p:sp>
        <p:nvSpPr>
          <p:cNvPr id="22" name="Flowchart: Magnetic Disk 21"/>
          <p:cNvSpPr/>
          <p:nvPr/>
        </p:nvSpPr>
        <p:spPr>
          <a:xfrm>
            <a:off x="1914525"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B10</a:t>
            </a:r>
            <a:endParaRPr lang="en-US" dirty="0">
              <a:solidFill>
                <a:schemeClr val="tx1"/>
              </a:solidFill>
            </a:endParaRPr>
          </a:p>
        </p:txBody>
      </p:sp>
      <p:sp>
        <p:nvSpPr>
          <p:cNvPr id="23" name="Flowchart: Magnetic Disk 22"/>
          <p:cNvSpPr/>
          <p:nvPr/>
        </p:nvSpPr>
        <p:spPr>
          <a:xfrm>
            <a:off x="1924050"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B6</a:t>
            </a:r>
            <a:endParaRPr lang="en-US" dirty="0">
              <a:solidFill>
                <a:schemeClr val="tx1"/>
              </a:solidFill>
            </a:endParaRPr>
          </a:p>
        </p:txBody>
      </p:sp>
      <p:sp>
        <p:nvSpPr>
          <p:cNvPr id="24" name="Flowchart: Magnetic Disk 23"/>
          <p:cNvSpPr/>
          <p:nvPr/>
        </p:nvSpPr>
        <p:spPr>
          <a:xfrm>
            <a:off x="1924050"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a:t>
            </a:r>
            <a:endParaRPr lang="en-US" dirty="0">
              <a:solidFill>
                <a:schemeClr val="tx1"/>
              </a:solidFill>
            </a:endParaRPr>
          </a:p>
        </p:txBody>
      </p:sp>
      <p:sp>
        <p:nvSpPr>
          <p:cNvPr id="25" name="Flowchart: Process 24"/>
          <p:cNvSpPr/>
          <p:nvPr/>
        </p:nvSpPr>
        <p:spPr>
          <a:xfrm>
            <a:off x="2000250"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2</a:t>
            </a:r>
            <a:endParaRPr lang="en-US" dirty="0"/>
          </a:p>
        </p:txBody>
      </p:sp>
      <p:sp>
        <p:nvSpPr>
          <p:cNvPr id="26" name="Flowchart: Process 25"/>
          <p:cNvSpPr/>
          <p:nvPr/>
        </p:nvSpPr>
        <p:spPr>
          <a:xfrm>
            <a:off x="3486151"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Flowchart: Magnetic Disk 26"/>
          <p:cNvSpPr/>
          <p:nvPr/>
        </p:nvSpPr>
        <p:spPr>
          <a:xfrm>
            <a:off x="3600450"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B19</a:t>
            </a:r>
            <a:endParaRPr lang="en-US" dirty="0">
              <a:solidFill>
                <a:schemeClr val="tx1"/>
              </a:solidFill>
            </a:endParaRPr>
          </a:p>
        </p:txBody>
      </p:sp>
      <p:sp>
        <p:nvSpPr>
          <p:cNvPr id="28" name="Flowchart: Magnetic Disk 27"/>
          <p:cNvSpPr/>
          <p:nvPr/>
        </p:nvSpPr>
        <p:spPr>
          <a:xfrm>
            <a:off x="3590925"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B15</a:t>
            </a:r>
            <a:endParaRPr lang="en-US" dirty="0">
              <a:solidFill>
                <a:schemeClr val="tx1"/>
              </a:solidFill>
            </a:endParaRPr>
          </a:p>
        </p:txBody>
      </p:sp>
      <p:sp>
        <p:nvSpPr>
          <p:cNvPr id="29" name="Flowchart: Magnetic Disk 28"/>
          <p:cNvSpPr/>
          <p:nvPr/>
        </p:nvSpPr>
        <p:spPr>
          <a:xfrm>
            <a:off x="3581400"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B11</a:t>
            </a:r>
            <a:endParaRPr lang="en-US" dirty="0">
              <a:solidFill>
                <a:schemeClr val="tx1"/>
              </a:solidFill>
            </a:endParaRPr>
          </a:p>
        </p:txBody>
      </p:sp>
      <p:sp>
        <p:nvSpPr>
          <p:cNvPr id="30" name="Flowchart: Magnetic Disk 29"/>
          <p:cNvSpPr/>
          <p:nvPr/>
        </p:nvSpPr>
        <p:spPr>
          <a:xfrm>
            <a:off x="3590925"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B7</a:t>
            </a:r>
            <a:endParaRPr lang="en-US" dirty="0">
              <a:solidFill>
                <a:schemeClr val="tx1"/>
              </a:solidFill>
            </a:endParaRPr>
          </a:p>
        </p:txBody>
      </p:sp>
      <p:sp>
        <p:nvSpPr>
          <p:cNvPr id="31" name="Flowchart: Magnetic Disk 30"/>
          <p:cNvSpPr/>
          <p:nvPr/>
        </p:nvSpPr>
        <p:spPr>
          <a:xfrm>
            <a:off x="3590925"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32" name="Flowchart: Process 31"/>
          <p:cNvSpPr/>
          <p:nvPr/>
        </p:nvSpPr>
        <p:spPr>
          <a:xfrm>
            <a:off x="3667125"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3</a:t>
            </a:r>
            <a:endParaRPr lang="en-US" dirty="0"/>
          </a:p>
        </p:txBody>
      </p:sp>
      <p:sp>
        <p:nvSpPr>
          <p:cNvPr id="33" name="Flowchart: Process 32"/>
          <p:cNvSpPr/>
          <p:nvPr/>
        </p:nvSpPr>
        <p:spPr>
          <a:xfrm>
            <a:off x="5133976"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Flowchart: Magnetic Disk 33"/>
          <p:cNvSpPr/>
          <p:nvPr/>
        </p:nvSpPr>
        <p:spPr>
          <a:xfrm>
            <a:off x="5248275"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B20</a:t>
            </a:r>
            <a:endParaRPr lang="en-US" dirty="0">
              <a:solidFill>
                <a:schemeClr val="tx1"/>
              </a:solidFill>
            </a:endParaRPr>
          </a:p>
        </p:txBody>
      </p:sp>
      <p:sp>
        <p:nvSpPr>
          <p:cNvPr id="35" name="Flowchart: Magnetic Disk 34"/>
          <p:cNvSpPr/>
          <p:nvPr/>
        </p:nvSpPr>
        <p:spPr>
          <a:xfrm>
            <a:off x="5238750"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B16</a:t>
            </a:r>
            <a:endParaRPr lang="en-US" dirty="0">
              <a:solidFill>
                <a:schemeClr val="tx1"/>
              </a:solidFill>
            </a:endParaRPr>
          </a:p>
        </p:txBody>
      </p:sp>
      <p:sp>
        <p:nvSpPr>
          <p:cNvPr id="36" name="Flowchart: Magnetic Disk 35"/>
          <p:cNvSpPr/>
          <p:nvPr/>
        </p:nvSpPr>
        <p:spPr>
          <a:xfrm>
            <a:off x="5229225"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B12</a:t>
            </a:r>
            <a:endParaRPr lang="en-US" dirty="0">
              <a:solidFill>
                <a:schemeClr val="tx1"/>
              </a:solidFill>
            </a:endParaRPr>
          </a:p>
        </p:txBody>
      </p:sp>
      <p:sp>
        <p:nvSpPr>
          <p:cNvPr id="37" name="Flowchart: Magnetic Disk 36"/>
          <p:cNvSpPr/>
          <p:nvPr/>
        </p:nvSpPr>
        <p:spPr>
          <a:xfrm>
            <a:off x="5238750"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B8</a:t>
            </a:r>
            <a:endParaRPr lang="en-US" dirty="0">
              <a:solidFill>
                <a:schemeClr val="tx1"/>
              </a:solidFill>
            </a:endParaRPr>
          </a:p>
        </p:txBody>
      </p:sp>
      <p:sp>
        <p:nvSpPr>
          <p:cNvPr id="38" name="Flowchart: Magnetic Disk 37"/>
          <p:cNvSpPr/>
          <p:nvPr/>
        </p:nvSpPr>
        <p:spPr>
          <a:xfrm>
            <a:off x="5238750"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B4</a:t>
            </a:r>
            <a:endParaRPr lang="en-US" dirty="0">
              <a:solidFill>
                <a:schemeClr val="tx1"/>
              </a:solidFill>
            </a:endParaRPr>
          </a:p>
        </p:txBody>
      </p:sp>
      <p:sp>
        <p:nvSpPr>
          <p:cNvPr id="39" name="Flowchart: Process 38"/>
          <p:cNvSpPr/>
          <p:nvPr/>
        </p:nvSpPr>
        <p:spPr>
          <a:xfrm>
            <a:off x="5314950"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4</a:t>
            </a:r>
            <a:endParaRPr lang="en-US" dirty="0"/>
          </a:p>
        </p:txBody>
      </p:sp>
      <p:sp>
        <p:nvSpPr>
          <p:cNvPr id="40" name="Flowchart: Process 39"/>
          <p:cNvSpPr/>
          <p:nvPr/>
        </p:nvSpPr>
        <p:spPr>
          <a:xfrm>
            <a:off x="7115176" y="1409700"/>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Flowchart: Magnetic Disk 40"/>
          <p:cNvSpPr/>
          <p:nvPr/>
        </p:nvSpPr>
        <p:spPr>
          <a:xfrm>
            <a:off x="7229475" y="371475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P5</a:t>
            </a:r>
            <a:endParaRPr lang="en-US" dirty="0">
              <a:solidFill>
                <a:schemeClr val="tx1"/>
              </a:solidFill>
            </a:endParaRPr>
          </a:p>
        </p:txBody>
      </p:sp>
      <p:sp>
        <p:nvSpPr>
          <p:cNvPr id="42" name="Flowchart: Magnetic Disk 41"/>
          <p:cNvSpPr/>
          <p:nvPr/>
        </p:nvSpPr>
        <p:spPr>
          <a:xfrm>
            <a:off x="7219950" y="3190875"/>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P4</a:t>
            </a:r>
            <a:endParaRPr lang="en-US" dirty="0">
              <a:solidFill>
                <a:schemeClr val="tx1"/>
              </a:solidFill>
            </a:endParaRPr>
          </a:p>
        </p:txBody>
      </p:sp>
      <p:sp>
        <p:nvSpPr>
          <p:cNvPr id="43" name="Flowchart: Magnetic Disk 42"/>
          <p:cNvSpPr/>
          <p:nvPr/>
        </p:nvSpPr>
        <p:spPr>
          <a:xfrm>
            <a:off x="7210425" y="26670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P3</a:t>
            </a:r>
            <a:endParaRPr lang="en-US" dirty="0">
              <a:solidFill>
                <a:schemeClr val="tx1"/>
              </a:solidFill>
            </a:endParaRPr>
          </a:p>
        </p:txBody>
      </p:sp>
      <p:sp>
        <p:nvSpPr>
          <p:cNvPr id="44" name="Flowchart: Magnetic Disk 43"/>
          <p:cNvSpPr/>
          <p:nvPr/>
        </p:nvSpPr>
        <p:spPr>
          <a:xfrm>
            <a:off x="7219950" y="21336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P2</a:t>
            </a:r>
            <a:endParaRPr lang="en-US" dirty="0">
              <a:solidFill>
                <a:schemeClr val="tx1"/>
              </a:solidFill>
            </a:endParaRPr>
          </a:p>
        </p:txBody>
      </p:sp>
      <p:sp>
        <p:nvSpPr>
          <p:cNvPr id="45" name="Flowchart: Magnetic Disk 44"/>
          <p:cNvSpPr/>
          <p:nvPr/>
        </p:nvSpPr>
        <p:spPr>
          <a:xfrm>
            <a:off x="7219950" y="16002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P1</a:t>
            </a:r>
            <a:endParaRPr lang="en-US" dirty="0">
              <a:solidFill>
                <a:schemeClr val="tx1"/>
              </a:solidFill>
            </a:endParaRPr>
          </a:p>
        </p:txBody>
      </p:sp>
      <p:sp>
        <p:nvSpPr>
          <p:cNvPr id="46" name="Flowchart: Process 45"/>
          <p:cNvSpPr/>
          <p:nvPr/>
        </p:nvSpPr>
        <p:spPr>
          <a:xfrm>
            <a:off x="7296150" y="46386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Parity Disk</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0199157"/>
              </p:ext>
            </p:extLst>
          </p:nvPr>
        </p:nvGraphicFramePr>
        <p:xfrm>
          <a:off x="1905000" y="5197475"/>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RAID</a:t>
                      </a:r>
                      <a:endParaRPr lang="en-US" dirty="0"/>
                    </a:p>
                  </a:txBody>
                  <a:tcPr/>
                </a:tc>
                <a:tc>
                  <a:txBody>
                    <a:bodyPr/>
                    <a:lstStyle/>
                    <a:p>
                      <a:r>
                        <a:rPr lang="en-US" dirty="0" smtClean="0"/>
                        <a:t>Block Size</a:t>
                      </a:r>
                      <a:endParaRPr lang="en-US" dirty="0"/>
                    </a:p>
                  </a:txBody>
                  <a:tcPr/>
                </a:tc>
              </a:tr>
              <a:tr h="370840">
                <a:tc>
                  <a:txBody>
                    <a:bodyPr/>
                    <a:lstStyle/>
                    <a:p>
                      <a:r>
                        <a:rPr lang="en-US" dirty="0" smtClean="0"/>
                        <a:t>2</a:t>
                      </a:r>
                      <a:endParaRPr lang="en-US" dirty="0"/>
                    </a:p>
                  </a:txBody>
                  <a:tcPr/>
                </a:tc>
                <a:tc>
                  <a:txBody>
                    <a:bodyPr/>
                    <a:lstStyle/>
                    <a:p>
                      <a:r>
                        <a:rPr lang="en-US" dirty="0" smtClean="0"/>
                        <a:t>1 bit</a:t>
                      </a:r>
                      <a:endParaRPr lang="en-US" dirty="0"/>
                    </a:p>
                  </a:txBody>
                  <a:tcPr/>
                </a:tc>
              </a:tr>
              <a:tr h="370840">
                <a:tc>
                  <a:txBody>
                    <a:bodyPr/>
                    <a:lstStyle/>
                    <a:p>
                      <a:r>
                        <a:rPr lang="en-US" dirty="0" smtClean="0"/>
                        <a:t>3</a:t>
                      </a:r>
                      <a:endParaRPr lang="en-US" dirty="0"/>
                    </a:p>
                  </a:txBody>
                  <a:tcPr/>
                </a:tc>
                <a:tc>
                  <a:txBody>
                    <a:bodyPr/>
                    <a:lstStyle/>
                    <a:p>
                      <a:r>
                        <a:rPr lang="en-US" dirty="0" smtClean="0"/>
                        <a:t>1 byte</a:t>
                      </a:r>
                      <a:endParaRPr lang="en-US" dirty="0"/>
                    </a:p>
                  </a:txBody>
                  <a:tcPr/>
                </a:tc>
              </a:tr>
              <a:tr h="370840">
                <a:tc>
                  <a:txBody>
                    <a:bodyPr/>
                    <a:lstStyle/>
                    <a:p>
                      <a:r>
                        <a:rPr lang="en-US" dirty="0" smtClean="0"/>
                        <a:t>4 </a:t>
                      </a:r>
                      <a:endParaRPr lang="en-US" dirty="0"/>
                    </a:p>
                  </a:txBody>
                  <a:tcPr/>
                </a:tc>
                <a:tc>
                  <a:txBody>
                    <a:bodyPr/>
                    <a:lstStyle/>
                    <a:p>
                      <a:r>
                        <a:rPr lang="en-US" dirty="0" smtClean="0"/>
                        <a:t>1 block (512 bytes)</a:t>
                      </a:r>
                      <a:endParaRPr lang="en-US" dirty="0"/>
                    </a:p>
                  </a:txBody>
                  <a:tcPr/>
                </a:tc>
              </a:tr>
            </a:tbl>
          </a:graphicData>
        </a:graphic>
      </p:graphicFrame>
      <p:sp>
        <p:nvSpPr>
          <p:cNvPr id="9" name="Rectangular Callout 8"/>
          <p:cNvSpPr/>
          <p:nvPr/>
        </p:nvSpPr>
        <p:spPr>
          <a:xfrm>
            <a:off x="4543425" y="1057275"/>
            <a:ext cx="1781175" cy="1104900"/>
          </a:xfrm>
          <a:prstGeom prst="wedgeRectCallout">
            <a:avLst>
              <a:gd name="adj1" fmla="val 96280"/>
              <a:gd name="adj2" fmla="val 383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FF0000"/>
                </a:solidFill>
              </a:rPr>
              <a:t>Single point of contention</a:t>
            </a:r>
            <a:endParaRPr lang="en-US" dirty="0">
              <a:solidFill>
                <a:srgbClr val="FF0000"/>
              </a:solidFill>
            </a:endParaRPr>
          </a:p>
        </p:txBody>
      </p:sp>
      <p:sp>
        <p:nvSpPr>
          <p:cNvPr id="10" name="Rounded Rectangle 9"/>
          <p:cNvSpPr/>
          <p:nvPr/>
        </p:nvSpPr>
        <p:spPr>
          <a:xfrm>
            <a:off x="5800725" y="5619750"/>
            <a:ext cx="2828925" cy="6381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For reading a single block </a:t>
            </a:r>
            <a:r>
              <a:rPr lang="en-US" dirty="0" smtClean="0">
                <a:sym typeface="Wingdings" panose="05000000000000000000" pitchFamily="2" charset="2"/>
              </a:rPr>
              <a:t> access all the disks</a:t>
            </a:r>
            <a:endParaRPr lang="en-US" dirty="0"/>
          </a:p>
        </p:txBody>
      </p:sp>
    </p:spTree>
    <p:extLst>
      <p:ext uri="{BB962C8B-B14F-4D97-AF65-F5344CB8AC3E}">
        <p14:creationId xmlns:p14="http://schemas.microsoft.com/office/powerpoint/2010/main" val="204970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p:cNvSpPr/>
          <p:nvPr/>
        </p:nvSpPr>
        <p:spPr>
          <a:xfrm>
            <a:off x="171451"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Magnetic Disk 7"/>
          <p:cNvSpPr/>
          <p:nvPr/>
        </p:nvSpPr>
        <p:spPr>
          <a:xfrm>
            <a:off x="285750"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B17</a:t>
            </a:r>
            <a:endParaRPr lang="en-US" dirty="0">
              <a:solidFill>
                <a:schemeClr val="tx1"/>
              </a:solidFill>
            </a:endParaRPr>
          </a:p>
        </p:txBody>
      </p:sp>
      <p:sp>
        <p:nvSpPr>
          <p:cNvPr id="6" name="Flowchart: Magnetic Disk 5"/>
          <p:cNvSpPr/>
          <p:nvPr/>
        </p:nvSpPr>
        <p:spPr>
          <a:xfrm>
            <a:off x="276225"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B13</a:t>
            </a:r>
            <a:endParaRPr lang="en-US" dirty="0">
              <a:solidFill>
                <a:schemeClr val="tx1"/>
              </a:solidFill>
            </a:endParaRPr>
          </a:p>
        </p:txBody>
      </p:sp>
      <p:sp>
        <p:nvSpPr>
          <p:cNvPr id="7" name="Flowchart: Magnetic Disk 6"/>
          <p:cNvSpPr/>
          <p:nvPr/>
        </p:nvSpPr>
        <p:spPr>
          <a:xfrm>
            <a:off x="266700"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B9</a:t>
            </a:r>
            <a:endParaRPr lang="en-US" dirty="0">
              <a:solidFill>
                <a:schemeClr val="tx1"/>
              </a:solidFill>
            </a:endParaRPr>
          </a:p>
        </p:txBody>
      </p:sp>
      <p:sp>
        <p:nvSpPr>
          <p:cNvPr id="5" name="Flowchart: Magnetic Disk 4"/>
          <p:cNvSpPr/>
          <p:nvPr/>
        </p:nvSpPr>
        <p:spPr>
          <a:xfrm>
            <a:off x="276225" y="2124075"/>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P2</a:t>
            </a:r>
            <a:endParaRPr lang="en-US" dirty="0">
              <a:solidFill>
                <a:schemeClr val="tx1"/>
              </a:solidFill>
            </a:endParaRPr>
          </a:p>
        </p:txBody>
      </p:sp>
      <p:sp>
        <p:nvSpPr>
          <p:cNvPr id="2"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RAID 5</a:t>
            </a:r>
            <a:endParaRPr lang="fr-FR" dirty="0">
              <a:solidFill>
                <a:schemeClr val="tx1"/>
              </a:solidFill>
            </a:endParaRPr>
          </a:p>
        </p:txBody>
      </p:sp>
      <p:sp>
        <p:nvSpPr>
          <p:cNvPr id="4" name="Flowchart: Magnetic Disk 3"/>
          <p:cNvSpPr/>
          <p:nvPr/>
        </p:nvSpPr>
        <p:spPr>
          <a:xfrm>
            <a:off x="276225"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16" name="Flowchart: Process 15"/>
          <p:cNvSpPr/>
          <p:nvPr/>
        </p:nvSpPr>
        <p:spPr>
          <a:xfrm>
            <a:off x="352425"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1</a:t>
            </a:r>
            <a:endParaRPr lang="en-US" dirty="0"/>
          </a:p>
        </p:txBody>
      </p:sp>
      <p:sp>
        <p:nvSpPr>
          <p:cNvPr id="18" name="Text Placeholder 2"/>
          <p:cNvSpPr txBox="1">
            <a:spLocks/>
          </p:cNvSpPr>
          <p:nvPr/>
        </p:nvSpPr>
        <p:spPr>
          <a:xfrm>
            <a:off x="1327150" y="5276849"/>
            <a:ext cx="8007350" cy="1381126"/>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 </a:t>
            </a:r>
            <a:r>
              <a:rPr lang="en-US" sz="2400" dirty="0" smtClean="0">
                <a:solidFill>
                  <a:srgbClr val="FF0000"/>
                </a:solidFill>
                <a:latin typeface="Calibri" panose="020F0502020204030204" pitchFamily="34" charset="0"/>
              </a:rPr>
              <a:t>To avoid this problem: </a:t>
            </a:r>
            <a:r>
              <a:rPr lang="en-US" sz="2400" dirty="0" smtClean="0">
                <a:solidFill>
                  <a:schemeClr val="tx1"/>
                </a:solidFill>
                <a:latin typeface="Calibri" panose="020F0502020204030204" pitchFamily="34" charset="0"/>
              </a:rPr>
              <a:t>Distribute the parity blocks across</a:t>
            </a:r>
            <a:r>
              <a:rPr lang="en-US" sz="2400" dirty="0">
                <a:solidFill>
                  <a:schemeClr val="tx1"/>
                </a:solidFill>
                <a:latin typeface="Calibri" panose="020F0502020204030204" pitchFamily="34" charset="0"/>
              </a:rPr>
              <a:t/>
            </a:r>
            <a:br>
              <a:rPr lang="en-US" sz="2400" dirty="0">
                <a:solidFill>
                  <a:schemeClr val="tx1"/>
                </a:solidFill>
                <a:latin typeface="Calibri" panose="020F0502020204030204" pitchFamily="34" charset="0"/>
              </a:rPr>
            </a:br>
            <a:r>
              <a:rPr lang="en-US" sz="2400" dirty="0" smtClean="0">
                <a:solidFill>
                  <a:schemeClr val="tx1"/>
                </a:solidFill>
                <a:latin typeface="Calibri" panose="020F0502020204030204" pitchFamily="34" charset="0"/>
              </a:rPr>
              <a:t>the disks</a:t>
            </a:r>
          </a:p>
          <a:p>
            <a:pPr>
              <a:buSzPct val="100000"/>
              <a:buFont typeface="Symbol" panose="05050102010706020507" pitchFamily="18" charset="2"/>
              <a:buChar char="*"/>
            </a:pPr>
            <a:r>
              <a:rPr lang="en-US" sz="2400" dirty="0" smtClean="0">
                <a:solidFill>
                  <a:schemeClr val="tx1"/>
                </a:solidFill>
                <a:latin typeface="Calibri" panose="020F0502020204030204" pitchFamily="34" charset="0"/>
              </a:rPr>
              <a:t>Reliable + high bandwidth</a:t>
            </a:r>
          </a:p>
        </p:txBody>
      </p:sp>
      <p:sp>
        <p:nvSpPr>
          <p:cNvPr id="19" name="Flowchart: Process 18"/>
          <p:cNvSpPr/>
          <p:nvPr/>
        </p:nvSpPr>
        <p:spPr>
          <a:xfrm>
            <a:off x="1819276"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Flowchart: Magnetic Disk 19"/>
          <p:cNvSpPr/>
          <p:nvPr/>
        </p:nvSpPr>
        <p:spPr>
          <a:xfrm>
            <a:off x="1933575"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B18</a:t>
            </a:r>
            <a:endParaRPr lang="en-US" dirty="0">
              <a:solidFill>
                <a:schemeClr val="tx1"/>
              </a:solidFill>
            </a:endParaRPr>
          </a:p>
        </p:txBody>
      </p:sp>
      <p:sp>
        <p:nvSpPr>
          <p:cNvPr id="21" name="Flowchart: Magnetic Disk 20"/>
          <p:cNvSpPr/>
          <p:nvPr/>
        </p:nvSpPr>
        <p:spPr>
          <a:xfrm>
            <a:off x="1924050"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B14</a:t>
            </a:r>
            <a:endParaRPr lang="en-US" dirty="0">
              <a:solidFill>
                <a:schemeClr val="tx1"/>
              </a:solidFill>
            </a:endParaRPr>
          </a:p>
        </p:txBody>
      </p:sp>
      <p:sp>
        <p:nvSpPr>
          <p:cNvPr id="22" name="Flowchart: Magnetic Disk 21"/>
          <p:cNvSpPr/>
          <p:nvPr/>
        </p:nvSpPr>
        <p:spPr>
          <a:xfrm>
            <a:off x="1914525" y="2657475"/>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P3</a:t>
            </a:r>
            <a:endParaRPr lang="en-US" dirty="0">
              <a:solidFill>
                <a:schemeClr val="tx1"/>
              </a:solidFill>
            </a:endParaRPr>
          </a:p>
        </p:txBody>
      </p:sp>
      <p:sp>
        <p:nvSpPr>
          <p:cNvPr id="23" name="Flowchart: Magnetic Disk 22"/>
          <p:cNvSpPr/>
          <p:nvPr/>
        </p:nvSpPr>
        <p:spPr>
          <a:xfrm>
            <a:off x="1924050"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B5</a:t>
            </a:r>
            <a:endParaRPr lang="en-US" dirty="0">
              <a:solidFill>
                <a:schemeClr val="tx1"/>
              </a:solidFill>
            </a:endParaRPr>
          </a:p>
        </p:txBody>
      </p:sp>
      <p:sp>
        <p:nvSpPr>
          <p:cNvPr id="24" name="Flowchart: Magnetic Disk 23"/>
          <p:cNvSpPr/>
          <p:nvPr/>
        </p:nvSpPr>
        <p:spPr>
          <a:xfrm>
            <a:off x="1924050"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a:t>
            </a:r>
            <a:endParaRPr lang="en-US" dirty="0">
              <a:solidFill>
                <a:schemeClr val="tx1"/>
              </a:solidFill>
            </a:endParaRPr>
          </a:p>
        </p:txBody>
      </p:sp>
      <p:sp>
        <p:nvSpPr>
          <p:cNvPr id="25" name="Flowchart: Process 24"/>
          <p:cNvSpPr/>
          <p:nvPr/>
        </p:nvSpPr>
        <p:spPr>
          <a:xfrm>
            <a:off x="2000250"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2</a:t>
            </a:r>
            <a:endParaRPr lang="en-US" dirty="0"/>
          </a:p>
        </p:txBody>
      </p:sp>
      <p:sp>
        <p:nvSpPr>
          <p:cNvPr id="26" name="Flowchart: Process 25"/>
          <p:cNvSpPr/>
          <p:nvPr/>
        </p:nvSpPr>
        <p:spPr>
          <a:xfrm>
            <a:off x="3486151"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Flowchart: Magnetic Disk 26"/>
          <p:cNvSpPr/>
          <p:nvPr/>
        </p:nvSpPr>
        <p:spPr>
          <a:xfrm>
            <a:off x="3600450" y="370522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B19</a:t>
            </a:r>
            <a:endParaRPr lang="en-US" dirty="0">
              <a:solidFill>
                <a:schemeClr val="tx1"/>
              </a:solidFill>
            </a:endParaRPr>
          </a:p>
        </p:txBody>
      </p:sp>
      <p:sp>
        <p:nvSpPr>
          <p:cNvPr id="28" name="Flowchart: Magnetic Disk 27"/>
          <p:cNvSpPr/>
          <p:nvPr/>
        </p:nvSpPr>
        <p:spPr>
          <a:xfrm>
            <a:off x="3590925" y="318135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P4</a:t>
            </a:r>
            <a:endParaRPr lang="en-US" dirty="0">
              <a:solidFill>
                <a:schemeClr val="tx1"/>
              </a:solidFill>
            </a:endParaRPr>
          </a:p>
        </p:txBody>
      </p:sp>
      <p:sp>
        <p:nvSpPr>
          <p:cNvPr id="29" name="Flowchart: Magnetic Disk 28"/>
          <p:cNvSpPr/>
          <p:nvPr/>
        </p:nvSpPr>
        <p:spPr>
          <a:xfrm>
            <a:off x="3581400"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B10</a:t>
            </a:r>
            <a:endParaRPr lang="en-US" dirty="0">
              <a:solidFill>
                <a:schemeClr val="tx1"/>
              </a:solidFill>
            </a:endParaRPr>
          </a:p>
        </p:txBody>
      </p:sp>
      <p:sp>
        <p:nvSpPr>
          <p:cNvPr id="30" name="Flowchart: Magnetic Disk 29"/>
          <p:cNvSpPr/>
          <p:nvPr/>
        </p:nvSpPr>
        <p:spPr>
          <a:xfrm>
            <a:off x="3590925"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B6</a:t>
            </a:r>
            <a:endParaRPr lang="en-US" dirty="0">
              <a:solidFill>
                <a:schemeClr val="tx1"/>
              </a:solidFill>
            </a:endParaRPr>
          </a:p>
        </p:txBody>
      </p:sp>
      <p:sp>
        <p:nvSpPr>
          <p:cNvPr id="31" name="Flowchart: Magnetic Disk 30"/>
          <p:cNvSpPr/>
          <p:nvPr/>
        </p:nvSpPr>
        <p:spPr>
          <a:xfrm>
            <a:off x="3590925"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32" name="Flowchart: Process 31"/>
          <p:cNvSpPr/>
          <p:nvPr/>
        </p:nvSpPr>
        <p:spPr>
          <a:xfrm>
            <a:off x="3667125"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3</a:t>
            </a:r>
            <a:endParaRPr lang="en-US" dirty="0"/>
          </a:p>
        </p:txBody>
      </p:sp>
      <p:sp>
        <p:nvSpPr>
          <p:cNvPr id="33" name="Flowchart: Process 32"/>
          <p:cNvSpPr/>
          <p:nvPr/>
        </p:nvSpPr>
        <p:spPr>
          <a:xfrm>
            <a:off x="5133976" y="1400175"/>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Flowchart: Magnetic Disk 33"/>
          <p:cNvSpPr/>
          <p:nvPr/>
        </p:nvSpPr>
        <p:spPr>
          <a:xfrm>
            <a:off x="5248275" y="3705225"/>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P5</a:t>
            </a:r>
            <a:endParaRPr lang="en-US" dirty="0">
              <a:solidFill>
                <a:schemeClr val="tx1"/>
              </a:solidFill>
            </a:endParaRPr>
          </a:p>
        </p:txBody>
      </p:sp>
      <p:sp>
        <p:nvSpPr>
          <p:cNvPr id="35" name="Flowchart: Magnetic Disk 34"/>
          <p:cNvSpPr/>
          <p:nvPr/>
        </p:nvSpPr>
        <p:spPr>
          <a:xfrm>
            <a:off x="5238750" y="31813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B15</a:t>
            </a:r>
            <a:endParaRPr lang="en-US" dirty="0">
              <a:solidFill>
                <a:schemeClr val="tx1"/>
              </a:solidFill>
            </a:endParaRPr>
          </a:p>
        </p:txBody>
      </p:sp>
      <p:sp>
        <p:nvSpPr>
          <p:cNvPr id="36" name="Flowchart: Magnetic Disk 35"/>
          <p:cNvSpPr/>
          <p:nvPr/>
        </p:nvSpPr>
        <p:spPr>
          <a:xfrm>
            <a:off x="5229225" y="26574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B11</a:t>
            </a:r>
            <a:endParaRPr lang="en-US" dirty="0">
              <a:solidFill>
                <a:schemeClr val="tx1"/>
              </a:solidFill>
            </a:endParaRPr>
          </a:p>
        </p:txBody>
      </p:sp>
      <p:sp>
        <p:nvSpPr>
          <p:cNvPr id="37" name="Flowchart: Magnetic Disk 36"/>
          <p:cNvSpPr/>
          <p:nvPr/>
        </p:nvSpPr>
        <p:spPr>
          <a:xfrm>
            <a:off x="5238750" y="21240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B7</a:t>
            </a:r>
            <a:endParaRPr lang="en-US" dirty="0">
              <a:solidFill>
                <a:schemeClr val="tx1"/>
              </a:solidFill>
            </a:endParaRPr>
          </a:p>
        </p:txBody>
      </p:sp>
      <p:sp>
        <p:nvSpPr>
          <p:cNvPr id="38" name="Flowchart: Magnetic Disk 37"/>
          <p:cNvSpPr/>
          <p:nvPr/>
        </p:nvSpPr>
        <p:spPr>
          <a:xfrm>
            <a:off x="5238750" y="1590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B4</a:t>
            </a:r>
            <a:endParaRPr lang="en-US" dirty="0">
              <a:solidFill>
                <a:schemeClr val="tx1"/>
              </a:solidFill>
            </a:endParaRPr>
          </a:p>
        </p:txBody>
      </p:sp>
      <p:sp>
        <p:nvSpPr>
          <p:cNvPr id="39" name="Flowchart: Process 38"/>
          <p:cNvSpPr/>
          <p:nvPr/>
        </p:nvSpPr>
        <p:spPr>
          <a:xfrm>
            <a:off x="5314950" y="4629150"/>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4</a:t>
            </a:r>
            <a:endParaRPr lang="en-US" dirty="0"/>
          </a:p>
        </p:txBody>
      </p:sp>
      <p:sp>
        <p:nvSpPr>
          <p:cNvPr id="40" name="Flowchart: Process 39"/>
          <p:cNvSpPr/>
          <p:nvPr/>
        </p:nvSpPr>
        <p:spPr>
          <a:xfrm>
            <a:off x="6915151" y="1409700"/>
            <a:ext cx="1581150"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Flowchart: Magnetic Disk 40"/>
          <p:cNvSpPr/>
          <p:nvPr/>
        </p:nvSpPr>
        <p:spPr>
          <a:xfrm>
            <a:off x="7029450" y="37147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B20</a:t>
            </a:r>
            <a:endParaRPr lang="en-US" dirty="0">
              <a:solidFill>
                <a:schemeClr val="tx1"/>
              </a:solidFill>
            </a:endParaRPr>
          </a:p>
        </p:txBody>
      </p:sp>
      <p:sp>
        <p:nvSpPr>
          <p:cNvPr id="42" name="Flowchart: Magnetic Disk 41"/>
          <p:cNvSpPr/>
          <p:nvPr/>
        </p:nvSpPr>
        <p:spPr>
          <a:xfrm>
            <a:off x="7019925" y="31908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B16</a:t>
            </a:r>
            <a:endParaRPr lang="en-US" dirty="0">
              <a:solidFill>
                <a:schemeClr val="tx1"/>
              </a:solidFill>
            </a:endParaRPr>
          </a:p>
        </p:txBody>
      </p:sp>
      <p:sp>
        <p:nvSpPr>
          <p:cNvPr id="43" name="Flowchart: Magnetic Disk 42"/>
          <p:cNvSpPr/>
          <p:nvPr/>
        </p:nvSpPr>
        <p:spPr>
          <a:xfrm>
            <a:off x="7010400" y="26670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B12</a:t>
            </a:r>
            <a:endParaRPr lang="en-US" dirty="0">
              <a:solidFill>
                <a:schemeClr val="tx1"/>
              </a:solidFill>
            </a:endParaRPr>
          </a:p>
        </p:txBody>
      </p:sp>
      <p:sp>
        <p:nvSpPr>
          <p:cNvPr id="44" name="Flowchart: Magnetic Disk 43"/>
          <p:cNvSpPr/>
          <p:nvPr/>
        </p:nvSpPr>
        <p:spPr>
          <a:xfrm>
            <a:off x="7019925" y="21336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B8</a:t>
            </a:r>
            <a:endParaRPr lang="en-US" dirty="0">
              <a:solidFill>
                <a:schemeClr val="tx1"/>
              </a:solidFill>
            </a:endParaRPr>
          </a:p>
        </p:txBody>
      </p:sp>
      <p:sp>
        <p:nvSpPr>
          <p:cNvPr id="45" name="Flowchart: Magnetic Disk 44"/>
          <p:cNvSpPr/>
          <p:nvPr/>
        </p:nvSpPr>
        <p:spPr>
          <a:xfrm>
            <a:off x="7019925" y="16002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P1</a:t>
            </a:r>
            <a:endParaRPr lang="en-US" dirty="0">
              <a:solidFill>
                <a:schemeClr val="tx1"/>
              </a:solidFill>
            </a:endParaRPr>
          </a:p>
        </p:txBody>
      </p:sp>
      <p:sp>
        <p:nvSpPr>
          <p:cNvPr id="46" name="Flowchart: Process 45"/>
          <p:cNvSpPr/>
          <p:nvPr/>
        </p:nvSpPr>
        <p:spPr>
          <a:xfrm>
            <a:off x="7096125" y="46386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5</a:t>
            </a:r>
            <a:endParaRPr lang="en-US" dirty="0"/>
          </a:p>
        </p:txBody>
      </p:sp>
    </p:spTree>
    <p:extLst>
      <p:ext uri="{BB962C8B-B14F-4D97-AF65-F5344CB8AC3E}">
        <p14:creationId xmlns:p14="http://schemas.microsoft.com/office/powerpoint/2010/main" val="30427021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p:cNvSpPr/>
          <p:nvPr/>
        </p:nvSpPr>
        <p:spPr>
          <a:xfrm>
            <a:off x="66675" y="1333500"/>
            <a:ext cx="14192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Magnetic Disk 7"/>
          <p:cNvSpPr/>
          <p:nvPr/>
        </p:nvSpPr>
        <p:spPr>
          <a:xfrm>
            <a:off x="133350" y="36385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B17</a:t>
            </a:r>
            <a:endParaRPr lang="en-US" dirty="0">
              <a:solidFill>
                <a:schemeClr val="tx1"/>
              </a:solidFill>
            </a:endParaRPr>
          </a:p>
        </p:txBody>
      </p:sp>
      <p:sp>
        <p:nvSpPr>
          <p:cNvPr id="6" name="Flowchart: Magnetic Disk 5"/>
          <p:cNvSpPr/>
          <p:nvPr/>
        </p:nvSpPr>
        <p:spPr>
          <a:xfrm>
            <a:off x="123825" y="3114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B13</a:t>
            </a:r>
            <a:endParaRPr lang="en-US" dirty="0">
              <a:solidFill>
                <a:schemeClr val="tx1"/>
              </a:solidFill>
            </a:endParaRPr>
          </a:p>
        </p:txBody>
      </p:sp>
      <p:sp>
        <p:nvSpPr>
          <p:cNvPr id="7" name="Flowchart: Magnetic Disk 6"/>
          <p:cNvSpPr/>
          <p:nvPr/>
        </p:nvSpPr>
        <p:spPr>
          <a:xfrm>
            <a:off x="114300" y="25908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P3A</a:t>
            </a:r>
            <a:endParaRPr lang="en-US" dirty="0">
              <a:solidFill>
                <a:schemeClr val="tx1"/>
              </a:solidFill>
            </a:endParaRPr>
          </a:p>
        </p:txBody>
      </p:sp>
      <p:sp>
        <p:nvSpPr>
          <p:cNvPr id="5" name="Flowchart: Magnetic Disk 4"/>
          <p:cNvSpPr/>
          <p:nvPr/>
        </p:nvSpPr>
        <p:spPr>
          <a:xfrm>
            <a:off x="123825" y="20574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P2B</a:t>
            </a:r>
            <a:endParaRPr lang="en-US" dirty="0">
              <a:solidFill>
                <a:schemeClr val="tx1"/>
              </a:solidFill>
            </a:endParaRPr>
          </a:p>
        </p:txBody>
      </p:sp>
      <p:sp>
        <p:nvSpPr>
          <p:cNvPr id="2"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RAID 6</a:t>
            </a:r>
            <a:endParaRPr lang="fr-FR" dirty="0">
              <a:solidFill>
                <a:schemeClr val="tx1"/>
              </a:solidFill>
            </a:endParaRPr>
          </a:p>
        </p:txBody>
      </p:sp>
      <p:sp>
        <p:nvSpPr>
          <p:cNvPr id="4" name="Flowchart: Magnetic Disk 3"/>
          <p:cNvSpPr/>
          <p:nvPr/>
        </p:nvSpPr>
        <p:spPr>
          <a:xfrm>
            <a:off x="123825" y="15240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16" name="Flowchart: Process 15"/>
          <p:cNvSpPr/>
          <p:nvPr/>
        </p:nvSpPr>
        <p:spPr>
          <a:xfrm>
            <a:off x="200025" y="45624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1</a:t>
            </a:r>
            <a:endParaRPr lang="en-US" dirty="0"/>
          </a:p>
        </p:txBody>
      </p:sp>
      <p:sp>
        <p:nvSpPr>
          <p:cNvPr id="18" name="Text Placeholder 2"/>
          <p:cNvSpPr txBox="1">
            <a:spLocks/>
          </p:cNvSpPr>
          <p:nvPr/>
        </p:nvSpPr>
        <p:spPr>
          <a:xfrm>
            <a:off x="1327150" y="5276849"/>
            <a:ext cx="8007350" cy="1381126"/>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 </a:t>
            </a:r>
            <a:r>
              <a:rPr lang="en-US" sz="2400" dirty="0" smtClean="0">
                <a:solidFill>
                  <a:srgbClr val="FF0000"/>
                </a:solidFill>
                <a:latin typeface="Calibri" panose="020F0502020204030204" pitchFamily="34" charset="0"/>
              </a:rPr>
              <a:t>Immune </a:t>
            </a:r>
            <a:r>
              <a:rPr lang="en-US" sz="2400" dirty="0" smtClean="0">
                <a:solidFill>
                  <a:schemeClr val="tx1"/>
                </a:solidFill>
                <a:latin typeface="Calibri" panose="020F0502020204030204" pitchFamily="34" charset="0"/>
              </a:rPr>
              <a:t>to two disk failures</a:t>
            </a:r>
            <a:endParaRPr lang="en-US" sz="2400" dirty="0">
              <a:solidFill>
                <a:schemeClr val="tx1"/>
              </a:solidFill>
              <a:latin typeface="Calibri" panose="020F0502020204030204" pitchFamily="34" charset="0"/>
            </a:endParaRPr>
          </a:p>
          <a:p>
            <a:pPr>
              <a:buSzPct val="100000"/>
              <a:buFont typeface="Symbol" panose="05050102010706020507" pitchFamily="18" charset="2"/>
              <a:buChar char="*"/>
            </a:pPr>
            <a:r>
              <a:rPr lang="en-US" sz="2400" dirty="0" smtClean="0">
                <a:solidFill>
                  <a:schemeClr val="tx1"/>
                </a:solidFill>
                <a:latin typeface="Calibri" panose="020F0502020204030204" pitchFamily="34" charset="0"/>
              </a:rPr>
              <a:t>Have two parity blocks (parity is computed differently)</a:t>
            </a:r>
          </a:p>
          <a:p>
            <a:pPr>
              <a:buSzPct val="100000"/>
              <a:buFont typeface="Symbol" panose="05050102010706020507" pitchFamily="18" charset="2"/>
              <a:buChar char="*"/>
            </a:pPr>
            <a:r>
              <a:rPr lang="en-US" sz="2400" dirty="0" smtClean="0">
                <a:solidFill>
                  <a:schemeClr val="tx1"/>
                </a:solidFill>
                <a:latin typeface="Calibri" panose="020F0502020204030204" pitchFamily="34" charset="0"/>
              </a:rPr>
              <a:t>High reliability at the cost of increased storage overhead</a:t>
            </a:r>
          </a:p>
        </p:txBody>
      </p:sp>
      <p:sp>
        <p:nvSpPr>
          <p:cNvPr id="54" name="Flowchart: Process 53"/>
          <p:cNvSpPr/>
          <p:nvPr/>
        </p:nvSpPr>
        <p:spPr>
          <a:xfrm>
            <a:off x="1533525" y="1333500"/>
            <a:ext cx="14192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Flowchart: Magnetic Disk 54"/>
          <p:cNvSpPr/>
          <p:nvPr/>
        </p:nvSpPr>
        <p:spPr>
          <a:xfrm>
            <a:off x="1600200" y="36385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B18</a:t>
            </a:r>
            <a:endParaRPr lang="en-US" dirty="0">
              <a:solidFill>
                <a:schemeClr val="tx1"/>
              </a:solidFill>
            </a:endParaRPr>
          </a:p>
        </p:txBody>
      </p:sp>
      <p:sp>
        <p:nvSpPr>
          <p:cNvPr id="56" name="Flowchart: Magnetic Disk 55"/>
          <p:cNvSpPr/>
          <p:nvPr/>
        </p:nvSpPr>
        <p:spPr>
          <a:xfrm>
            <a:off x="1590675" y="3114675"/>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P4A</a:t>
            </a:r>
            <a:endParaRPr lang="en-US" dirty="0">
              <a:solidFill>
                <a:schemeClr val="tx1"/>
              </a:solidFill>
            </a:endParaRPr>
          </a:p>
        </p:txBody>
      </p:sp>
      <p:sp>
        <p:nvSpPr>
          <p:cNvPr id="57" name="Flowchart: Magnetic Disk 56"/>
          <p:cNvSpPr/>
          <p:nvPr/>
        </p:nvSpPr>
        <p:spPr>
          <a:xfrm>
            <a:off x="1581150" y="25908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P3B</a:t>
            </a:r>
            <a:endParaRPr lang="en-US" dirty="0">
              <a:solidFill>
                <a:schemeClr val="tx1"/>
              </a:solidFill>
            </a:endParaRPr>
          </a:p>
        </p:txBody>
      </p:sp>
      <p:sp>
        <p:nvSpPr>
          <p:cNvPr id="58" name="Flowchart: Magnetic Disk 57"/>
          <p:cNvSpPr/>
          <p:nvPr/>
        </p:nvSpPr>
        <p:spPr>
          <a:xfrm>
            <a:off x="1590675" y="20574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B5</a:t>
            </a:r>
            <a:endParaRPr lang="en-US" dirty="0">
              <a:solidFill>
                <a:schemeClr val="tx1"/>
              </a:solidFill>
            </a:endParaRPr>
          </a:p>
        </p:txBody>
      </p:sp>
      <p:sp>
        <p:nvSpPr>
          <p:cNvPr id="59" name="Flowchart: Magnetic Disk 58"/>
          <p:cNvSpPr/>
          <p:nvPr/>
        </p:nvSpPr>
        <p:spPr>
          <a:xfrm>
            <a:off x="1590675" y="15240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a:t>
            </a:r>
            <a:endParaRPr lang="en-US" dirty="0">
              <a:solidFill>
                <a:schemeClr val="tx1"/>
              </a:solidFill>
            </a:endParaRPr>
          </a:p>
        </p:txBody>
      </p:sp>
      <p:sp>
        <p:nvSpPr>
          <p:cNvPr id="60" name="Flowchart: Process 59"/>
          <p:cNvSpPr/>
          <p:nvPr/>
        </p:nvSpPr>
        <p:spPr>
          <a:xfrm>
            <a:off x="1666875" y="45624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2</a:t>
            </a:r>
            <a:endParaRPr lang="en-US" dirty="0"/>
          </a:p>
        </p:txBody>
      </p:sp>
      <p:sp>
        <p:nvSpPr>
          <p:cNvPr id="61" name="Flowchart: Process 60"/>
          <p:cNvSpPr/>
          <p:nvPr/>
        </p:nvSpPr>
        <p:spPr>
          <a:xfrm>
            <a:off x="3000375" y="1333500"/>
            <a:ext cx="14192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Flowchart: Magnetic Disk 61"/>
          <p:cNvSpPr/>
          <p:nvPr/>
        </p:nvSpPr>
        <p:spPr>
          <a:xfrm>
            <a:off x="3067050" y="363855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P5A</a:t>
            </a:r>
            <a:endParaRPr lang="en-US" dirty="0">
              <a:solidFill>
                <a:schemeClr val="tx1"/>
              </a:solidFill>
            </a:endParaRPr>
          </a:p>
        </p:txBody>
      </p:sp>
      <p:sp>
        <p:nvSpPr>
          <p:cNvPr id="63" name="Flowchart: Magnetic Disk 62"/>
          <p:cNvSpPr/>
          <p:nvPr/>
        </p:nvSpPr>
        <p:spPr>
          <a:xfrm>
            <a:off x="3057525" y="3114675"/>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P4B</a:t>
            </a:r>
            <a:endParaRPr lang="en-US" dirty="0">
              <a:solidFill>
                <a:schemeClr val="tx1"/>
              </a:solidFill>
            </a:endParaRPr>
          </a:p>
        </p:txBody>
      </p:sp>
      <p:sp>
        <p:nvSpPr>
          <p:cNvPr id="64" name="Flowchart: Magnetic Disk 63"/>
          <p:cNvSpPr/>
          <p:nvPr/>
        </p:nvSpPr>
        <p:spPr>
          <a:xfrm>
            <a:off x="3048000" y="25908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B9</a:t>
            </a:r>
            <a:endParaRPr lang="en-US" dirty="0">
              <a:solidFill>
                <a:schemeClr val="tx1"/>
              </a:solidFill>
            </a:endParaRPr>
          </a:p>
        </p:txBody>
      </p:sp>
      <p:sp>
        <p:nvSpPr>
          <p:cNvPr id="65" name="Flowchart: Magnetic Disk 64"/>
          <p:cNvSpPr/>
          <p:nvPr/>
        </p:nvSpPr>
        <p:spPr>
          <a:xfrm>
            <a:off x="3057525" y="20574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B6</a:t>
            </a:r>
            <a:endParaRPr lang="en-US" dirty="0">
              <a:solidFill>
                <a:schemeClr val="tx1"/>
              </a:solidFill>
            </a:endParaRPr>
          </a:p>
        </p:txBody>
      </p:sp>
      <p:sp>
        <p:nvSpPr>
          <p:cNvPr id="66" name="Flowchart: Magnetic Disk 65"/>
          <p:cNvSpPr/>
          <p:nvPr/>
        </p:nvSpPr>
        <p:spPr>
          <a:xfrm>
            <a:off x="3057525" y="15240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B3</a:t>
            </a:r>
            <a:endParaRPr lang="en-US" dirty="0">
              <a:solidFill>
                <a:schemeClr val="tx1"/>
              </a:solidFill>
            </a:endParaRPr>
          </a:p>
        </p:txBody>
      </p:sp>
      <p:sp>
        <p:nvSpPr>
          <p:cNvPr id="67" name="Flowchart: Process 66"/>
          <p:cNvSpPr/>
          <p:nvPr/>
        </p:nvSpPr>
        <p:spPr>
          <a:xfrm>
            <a:off x="3133725" y="45624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3</a:t>
            </a:r>
            <a:endParaRPr lang="en-US" dirty="0"/>
          </a:p>
        </p:txBody>
      </p:sp>
      <p:sp>
        <p:nvSpPr>
          <p:cNvPr id="68" name="Flowchart: Process 67"/>
          <p:cNvSpPr/>
          <p:nvPr/>
        </p:nvSpPr>
        <p:spPr>
          <a:xfrm>
            <a:off x="4467225" y="1333500"/>
            <a:ext cx="14192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Flowchart: Magnetic Disk 68"/>
          <p:cNvSpPr/>
          <p:nvPr/>
        </p:nvSpPr>
        <p:spPr>
          <a:xfrm>
            <a:off x="4533900" y="363855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P5B</a:t>
            </a:r>
            <a:endParaRPr lang="en-US" dirty="0">
              <a:solidFill>
                <a:schemeClr val="tx1"/>
              </a:solidFill>
            </a:endParaRPr>
          </a:p>
        </p:txBody>
      </p:sp>
      <p:sp>
        <p:nvSpPr>
          <p:cNvPr id="70" name="Flowchart: Magnetic Disk 69"/>
          <p:cNvSpPr/>
          <p:nvPr/>
        </p:nvSpPr>
        <p:spPr>
          <a:xfrm>
            <a:off x="4524375" y="3114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B14</a:t>
            </a:r>
            <a:endParaRPr lang="en-US" dirty="0">
              <a:solidFill>
                <a:schemeClr val="tx1"/>
              </a:solidFill>
            </a:endParaRPr>
          </a:p>
        </p:txBody>
      </p:sp>
      <p:sp>
        <p:nvSpPr>
          <p:cNvPr id="71" name="Flowchart: Magnetic Disk 70"/>
          <p:cNvSpPr/>
          <p:nvPr/>
        </p:nvSpPr>
        <p:spPr>
          <a:xfrm>
            <a:off x="4514850" y="25908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B10</a:t>
            </a:r>
            <a:endParaRPr lang="en-US" dirty="0">
              <a:solidFill>
                <a:schemeClr val="tx1"/>
              </a:solidFill>
            </a:endParaRPr>
          </a:p>
        </p:txBody>
      </p:sp>
      <p:sp>
        <p:nvSpPr>
          <p:cNvPr id="72" name="Flowchart: Magnetic Disk 71"/>
          <p:cNvSpPr/>
          <p:nvPr/>
        </p:nvSpPr>
        <p:spPr>
          <a:xfrm>
            <a:off x="4524375" y="20574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B7</a:t>
            </a:r>
            <a:endParaRPr lang="en-US" dirty="0">
              <a:solidFill>
                <a:schemeClr val="tx1"/>
              </a:solidFill>
            </a:endParaRPr>
          </a:p>
        </p:txBody>
      </p:sp>
      <p:sp>
        <p:nvSpPr>
          <p:cNvPr id="73" name="Flowchart: Magnetic Disk 72"/>
          <p:cNvSpPr/>
          <p:nvPr/>
        </p:nvSpPr>
        <p:spPr>
          <a:xfrm>
            <a:off x="4524375" y="15240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B4</a:t>
            </a:r>
            <a:endParaRPr lang="en-US" dirty="0">
              <a:solidFill>
                <a:schemeClr val="tx1"/>
              </a:solidFill>
            </a:endParaRPr>
          </a:p>
        </p:txBody>
      </p:sp>
      <p:sp>
        <p:nvSpPr>
          <p:cNvPr id="74" name="Flowchart: Process 73"/>
          <p:cNvSpPr/>
          <p:nvPr/>
        </p:nvSpPr>
        <p:spPr>
          <a:xfrm>
            <a:off x="4600575" y="45624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4</a:t>
            </a:r>
            <a:endParaRPr lang="en-US" dirty="0"/>
          </a:p>
        </p:txBody>
      </p:sp>
      <p:sp>
        <p:nvSpPr>
          <p:cNvPr id="75" name="Flowchart: Process 74"/>
          <p:cNvSpPr/>
          <p:nvPr/>
        </p:nvSpPr>
        <p:spPr>
          <a:xfrm>
            <a:off x="5943600" y="1333500"/>
            <a:ext cx="14192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Flowchart: Magnetic Disk 75"/>
          <p:cNvSpPr/>
          <p:nvPr/>
        </p:nvSpPr>
        <p:spPr>
          <a:xfrm>
            <a:off x="6010275" y="36385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B19</a:t>
            </a:r>
            <a:endParaRPr lang="en-US" dirty="0">
              <a:solidFill>
                <a:schemeClr val="tx1"/>
              </a:solidFill>
            </a:endParaRPr>
          </a:p>
        </p:txBody>
      </p:sp>
      <p:sp>
        <p:nvSpPr>
          <p:cNvPr id="77" name="Flowchart: Magnetic Disk 76"/>
          <p:cNvSpPr/>
          <p:nvPr/>
        </p:nvSpPr>
        <p:spPr>
          <a:xfrm>
            <a:off x="6000750" y="3114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B15</a:t>
            </a:r>
            <a:endParaRPr lang="en-US" dirty="0">
              <a:solidFill>
                <a:schemeClr val="tx1"/>
              </a:solidFill>
            </a:endParaRPr>
          </a:p>
        </p:txBody>
      </p:sp>
      <p:sp>
        <p:nvSpPr>
          <p:cNvPr id="78" name="Flowchart: Magnetic Disk 77"/>
          <p:cNvSpPr/>
          <p:nvPr/>
        </p:nvSpPr>
        <p:spPr>
          <a:xfrm>
            <a:off x="5991225" y="25908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B11</a:t>
            </a:r>
            <a:endParaRPr lang="en-US" dirty="0">
              <a:solidFill>
                <a:schemeClr val="tx1"/>
              </a:solidFill>
            </a:endParaRPr>
          </a:p>
        </p:txBody>
      </p:sp>
      <p:sp>
        <p:nvSpPr>
          <p:cNvPr id="79" name="Flowchart: Magnetic Disk 78"/>
          <p:cNvSpPr/>
          <p:nvPr/>
        </p:nvSpPr>
        <p:spPr>
          <a:xfrm>
            <a:off x="6000750" y="20574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B8</a:t>
            </a:r>
            <a:endParaRPr lang="en-US" dirty="0">
              <a:solidFill>
                <a:schemeClr val="tx1"/>
              </a:solidFill>
            </a:endParaRPr>
          </a:p>
        </p:txBody>
      </p:sp>
      <p:sp>
        <p:nvSpPr>
          <p:cNvPr id="80" name="Flowchart: Magnetic Disk 79"/>
          <p:cNvSpPr/>
          <p:nvPr/>
        </p:nvSpPr>
        <p:spPr>
          <a:xfrm>
            <a:off x="6000750" y="15240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P1A</a:t>
            </a:r>
            <a:endParaRPr lang="en-US" dirty="0">
              <a:solidFill>
                <a:schemeClr val="tx1"/>
              </a:solidFill>
            </a:endParaRPr>
          </a:p>
        </p:txBody>
      </p:sp>
      <p:sp>
        <p:nvSpPr>
          <p:cNvPr id="81" name="Flowchart: Process 80"/>
          <p:cNvSpPr/>
          <p:nvPr/>
        </p:nvSpPr>
        <p:spPr>
          <a:xfrm>
            <a:off x="6076950" y="45624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5</a:t>
            </a:r>
            <a:endParaRPr lang="en-US" dirty="0"/>
          </a:p>
        </p:txBody>
      </p:sp>
      <p:sp>
        <p:nvSpPr>
          <p:cNvPr id="82" name="Flowchart: Process 81"/>
          <p:cNvSpPr/>
          <p:nvPr/>
        </p:nvSpPr>
        <p:spPr>
          <a:xfrm>
            <a:off x="7410450" y="1333500"/>
            <a:ext cx="1419225" cy="3371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Flowchart: Magnetic Disk 82"/>
          <p:cNvSpPr/>
          <p:nvPr/>
        </p:nvSpPr>
        <p:spPr>
          <a:xfrm>
            <a:off x="7477125" y="363855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B20</a:t>
            </a:r>
            <a:endParaRPr lang="en-US" dirty="0">
              <a:solidFill>
                <a:schemeClr val="tx1"/>
              </a:solidFill>
            </a:endParaRPr>
          </a:p>
        </p:txBody>
      </p:sp>
      <p:sp>
        <p:nvSpPr>
          <p:cNvPr id="84" name="Flowchart: Magnetic Disk 83"/>
          <p:cNvSpPr/>
          <p:nvPr/>
        </p:nvSpPr>
        <p:spPr>
          <a:xfrm>
            <a:off x="7467600" y="3114675"/>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B16</a:t>
            </a:r>
            <a:endParaRPr lang="en-US" dirty="0">
              <a:solidFill>
                <a:schemeClr val="tx1"/>
              </a:solidFill>
            </a:endParaRPr>
          </a:p>
        </p:txBody>
      </p:sp>
      <p:sp>
        <p:nvSpPr>
          <p:cNvPr id="85" name="Flowchart: Magnetic Disk 84"/>
          <p:cNvSpPr/>
          <p:nvPr/>
        </p:nvSpPr>
        <p:spPr>
          <a:xfrm>
            <a:off x="7458075" y="2590800"/>
            <a:ext cx="1314450" cy="657225"/>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B12</a:t>
            </a:r>
            <a:endParaRPr lang="en-US" dirty="0">
              <a:solidFill>
                <a:schemeClr val="tx1"/>
              </a:solidFill>
            </a:endParaRPr>
          </a:p>
        </p:txBody>
      </p:sp>
      <p:sp>
        <p:nvSpPr>
          <p:cNvPr id="86" name="Flowchart: Magnetic Disk 85"/>
          <p:cNvSpPr/>
          <p:nvPr/>
        </p:nvSpPr>
        <p:spPr>
          <a:xfrm>
            <a:off x="7467600" y="20574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P2A</a:t>
            </a:r>
            <a:endParaRPr lang="en-US" dirty="0">
              <a:solidFill>
                <a:schemeClr val="tx1"/>
              </a:solidFill>
            </a:endParaRPr>
          </a:p>
        </p:txBody>
      </p:sp>
      <p:sp>
        <p:nvSpPr>
          <p:cNvPr id="87" name="Flowchart: Magnetic Disk 86"/>
          <p:cNvSpPr/>
          <p:nvPr/>
        </p:nvSpPr>
        <p:spPr>
          <a:xfrm>
            <a:off x="7467600" y="1524000"/>
            <a:ext cx="1314450" cy="657225"/>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P1B</a:t>
            </a:r>
            <a:endParaRPr lang="en-US" dirty="0">
              <a:solidFill>
                <a:schemeClr val="tx1"/>
              </a:solidFill>
            </a:endParaRPr>
          </a:p>
        </p:txBody>
      </p:sp>
      <p:sp>
        <p:nvSpPr>
          <p:cNvPr id="88" name="Flowchart: Process 87"/>
          <p:cNvSpPr/>
          <p:nvPr/>
        </p:nvSpPr>
        <p:spPr>
          <a:xfrm>
            <a:off x="7543800" y="4562475"/>
            <a:ext cx="1304925" cy="352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 6</a:t>
            </a:r>
            <a:endParaRPr lang="en-US" dirty="0"/>
          </a:p>
        </p:txBody>
      </p:sp>
    </p:spTree>
    <p:extLst>
      <p:ext uri="{BB962C8B-B14F-4D97-AF65-F5344CB8AC3E}">
        <p14:creationId xmlns:p14="http://schemas.microsoft.com/office/powerpoint/2010/main" val="36907106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933700" y="4181475"/>
            <a:ext cx="3409950" cy="13906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dirty="0" smtClean="0"/>
              <a:t>Optical Drives</a:t>
            </a:r>
          </a:p>
          <a:p>
            <a:pPr marL="285750" indent="-285750">
              <a:buFont typeface="Arial" panose="020B0604020202020204" pitchFamily="34" charset="0"/>
              <a:buChar char="•"/>
            </a:pPr>
            <a:r>
              <a:rPr lang="en-US" dirty="0" smtClean="0"/>
              <a:t>CD</a:t>
            </a:r>
          </a:p>
          <a:p>
            <a:pPr marL="285750" indent="-285750">
              <a:buFont typeface="Arial" panose="020B0604020202020204" pitchFamily="34" charset="0"/>
              <a:buChar char="•"/>
            </a:pPr>
            <a:r>
              <a:rPr lang="en-US" dirty="0" smtClean="0"/>
              <a:t>DVD</a:t>
            </a:r>
          </a:p>
          <a:p>
            <a:pPr marL="285750" indent="-285750">
              <a:buFont typeface="Arial" panose="020B0604020202020204" pitchFamily="34" charset="0"/>
              <a:buChar char="•"/>
            </a:pPr>
            <a:r>
              <a:rPr lang="en-US" dirty="0" smtClean="0"/>
              <a:t>Blu-Ray</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276" y="1352550"/>
            <a:ext cx="2639099" cy="2639099"/>
          </a:xfrm>
          <a:prstGeom prst="rect">
            <a:avLst/>
          </a:prstGeom>
        </p:spPr>
      </p:pic>
    </p:spTree>
    <p:extLst>
      <p:ext uri="{BB962C8B-B14F-4D97-AF65-F5344CB8AC3E}">
        <p14:creationId xmlns:p14="http://schemas.microsoft.com/office/powerpoint/2010/main" val="28097241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Structure of an Optical Disc</a:t>
            </a:r>
            <a:endParaRPr lang="fr-FR" dirty="0">
              <a:solidFill>
                <a:schemeClr val="tx1"/>
              </a:solidFill>
            </a:endParaRPr>
          </a:p>
        </p:txBody>
      </p:sp>
      <p:grpSp>
        <p:nvGrpSpPr>
          <p:cNvPr id="25" name="Group 24"/>
          <p:cNvGrpSpPr/>
          <p:nvPr/>
        </p:nvGrpSpPr>
        <p:grpSpPr>
          <a:xfrm>
            <a:off x="1766887" y="2776538"/>
            <a:ext cx="4991100" cy="1352550"/>
            <a:chOff x="1762125" y="2762250"/>
            <a:chExt cx="4991100" cy="1352550"/>
          </a:xfrm>
        </p:grpSpPr>
        <p:sp>
          <p:nvSpPr>
            <p:cNvPr id="17" name="Rectangle 16"/>
            <p:cNvSpPr/>
            <p:nvPr/>
          </p:nvSpPr>
          <p:spPr>
            <a:xfrm>
              <a:off x="1762125" y="2762250"/>
              <a:ext cx="4657725" cy="1219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81174" y="2781300"/>
              <a:ext cx="4629151" cy="219075"/>
            </a:xfrm>
            <a:prstGeom prst="rect">
              <a:avLst/>
            </a:prstGeom>
            <a:solidFill>
              <a:schemeClr val="accent5">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1762125" y="3000375"/>
              <a:ext cx="295275" cy="4953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Rectangle 3"/>
            <p:cNvSpPr/>
            <p:nvPr/>
          </p:nvSpPr>
          <p:spPr>
            <a:xfrm>
              <a:off x="2009775" y="3000375"/>
              <a:ext cx="619125" cy="23812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628900" y="3000375"/>
              <a:ext cx="209550" cy="4953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828925" y="3000375"/>
              <a:ext cx="142875" cy="23812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2962275" y="3000375"/>
              <a:ext cx="400050" cy="4953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362325" y="3000375"/>
              <a:ext cx="142875" cy="23812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p:cNvSpPr/>
            <p:nvPr/>
          </p:nvSpPr>
          <p:spPr>
            <a:xfrm>
              <a:off x="3505199" y="3000375"/>
              <a:ext cx="923925" cy="4953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p:cNvSpPr/>
            <p:nvPr/>
          </p:nvSpPr>
          <p:spPr>
            <a:xfrm>
              <a:off x="4419600" y="3000375"/>
              <a:ext cx="428625" cy="23812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4848225" y="3000375"/>
              <a:ext cx="95250" cy="4953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11"/>
            <p:cNvSpPr/>
            <p:nvPr/>
          </p:nvSpPr>
          <p:spPr>
            <a:xfrm>
              <a:off x="4933950" y="3000375"/>
              <a:ext cx="428625" cy="23812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p:cNvSpPr/>
            <p:nvPr/>
          </p:nvSpPr>
          <p:spPr>
            <a:xfrm>
              <a:off x="5353050" y="3000375"/>
              <a:ext cx="247650" cy="4953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5600700" y="3000375"/>
              <a:ext cx="428625" cy="23812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p:nvSpPr>
          <p:spPr>
            <a:xfrm>
              <a:off x="6029325" y="3000375"/>
              <a:ext cx="247650" cy="4953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p:nvSpPr>
          <p:spPr>
            <a:xfrm>
              <a:off x="6267451" y="3000375"/>
              <a:ext cx="152400" cy="23812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0" name="Straight Arrow Connector 19"/>
            <p:cNvCxnSpPr/>
            <p:nvPr/>
          </p:nvCxnSpPr>
          <p:spPr>
            <a:xfrm flipH="1" flipV="1">
              <a:off x="6057900" y="3724276"/>
              <a:ext cx="695325" cy="390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ounded Rectangle 20"/>
          <p:cNvSpPr/>
          <p:nvPr/>
        </p:nvSpPr>
        <p:spPr>
          <a:xfrm>
            <a:off x="6810375" y="4171950"/>
            <a:ext cx="2152650"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Polycarbonate layer</a:t>
            </a:r>
            <a:endParaRPr lang="en-US" dirty="0"/>
          </a:p>
        </p:txBody>
      </p:sp>
      <p:grpSp>
        <p:nvGrpSpPr>
          <p:cNvPr id="91" name="Group 90"/>
          <p:cNvGrpSpPr/>
          <p:nvPr/>
        </p:nvGrpSpPr>
        <p:grpSpPr>
          <a:xfrm>
            <a:off x="1790700" y="3228975"/>
            <a:ext cx="4629150" cy="285750"/>
            <a:chOff x="1790700" y="3228975"/>
            <a:chExt cx="4629150" cy="285750"/>
          </a:xfrm>
        </p:grpSpPr>
        <p:cxnSp>
          <p:nvCxnSpPr>
            <p:cNvPr id="27" name="Straight Connector 26"/>
            <p:cNvCxnSpPr/>
            <p:nvPr/>
          </p:nvCxnSpPr>
          <p:spPr>
            <a:xfrm>
              <a:off x="1790700" y="3495675"/>
              <a:ext cx="285750" cy="0"/>
            </a:xfrm>
            <a:prstGeom prst="line">
              <a:avLst/>
            </a:prstGeom>
            <a:ln w="12700"/>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flipV="1">
              <a:off x="2062162" y="3228975"/>
              <a:ext cx="0" cy="276225"/>
            </a:xfrm>
            <a:prstGeom prst="line">
              <a:avLst/>
            </a:prstGeom>
            <a:ln w="12700"/>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2062162" y="3238500"/>
              <a:ext cx="561976" cy="0"/>
            </a:xfrm>
            <a:prstGeom prst="line">
              <a:avLst/>
            </a:prstGeom>
            <a:ln w="12700"/>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2633662" y="3238500"/>
              <a:ext cx="4763" cy="257175"/>
            </a:xfrm>
            <a:prstGeom prst="line">
              <a:avLst/>
            </a:prstGeom>
            <a:ln w="12700"/>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2633663" y="3500438"/>
              <a:ext cx="204787" cy="0"/>
            </a:xfrm>
            <a:prstGeom prst="line">
              <a:avLst/>
            </a:prstGeom>
            <a:ln w="12700"/>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flipV="1">
              <a:off x="2838450" y="3248025"/>
              <a:ext cx="0" cy="257175"/>
            </a:xfrm>
            <a:prstGeom prst="line">
              <a:avLst/>
            </a:prstGeom>
            <a:ln w="12700"/>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flipV="1">
              <a:off x="2833687" y="3238500"/>
              <a:ext cx="123825" cy="4763"/>
            </a:xfrm>
            <a:prstGeom prst="line">
              <a:avLst/>
            </a:prstGeom>
            <a:ln w="12700"/>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2957512" y="3243262"/>
              <a:ext cx="4763" cy="247650"/>
            </a:xfrm>
            <a:prstGeom prst="line">
              <a:avLst/>
            </a:prstGeom>
            <a:ln w="12700"/>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2967038" y="3490913"/>
              <a:ext cx="395287" cy="0"/>
            </a:xfrm>
            <a:prstGeom prst="line">
              <a:avLst/>
            </a:prstGeom>
            <a:ln w="12700"/>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flipH="1" flipV="1">
              <a:off x="3362325" y="3248025"/>
              <a:ext cx="4763" cy="242888"/>
            </a:xfrm>
            <a:prstGeom prst="line">
              <a:avLst/>
            </a:prstGeom>
            <a:ln w="12700"/>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362325" y="3248025"/>
              <a:ext cx="142874" cy="0"/>
            </a:xfrm>
            <a:prstGeom prst="line">
              <a:avLst/>
            </a:prstGeom>
            <a:ln w="12700"/>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05199" y="3248025"/>
              <a:ext cx="4764" cy="242888"/>
            </a:xfrm>
            <a:prstGeom prst="line">
              <a:avLst/>
            </a:prstGeom>
            <a:ln w="12700"/>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3509963" y="3486150"/>
              <a:ext cx="923925" cy="4763"/>
            </a:xfrm>
            <a:prstGeom prst="line">
              <a:avLst/>
            </a:prstGeom>
            <a:ln w="12700"/>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flipV="1">
              <a:off x="4433888" y="3238500"/>
              <a:ext cx="0" cy="242888"/>
            </a:xfrm>
            <a:prstGeom prst="line">
              <a:avLst/>
            </a:prstGeom>
            <a:ln w="12700"/>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4433888" y="3238500"/>
              <a:ext cx="423862" cy="4763"/>
            </a:xfrm>
            <a:prstGeom prst="line">
              <a:avLst/>
            </a:prstGeom>
            <a:ln w="12700"/>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4848225" y="3248025"/>
              <a:ext cx="0" cy="247650"/>
            </a:xfrm>
            <a:prstGeom prst="line">
              <a:avLst/>
            </a:prstGeom>
            <a:ln w="12700"/>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flipV="1">
              <a:off x="4848225" y="3500438"/>
              <a:ext cx="100013" cy="1"/>
            </a:xfrm>
            <a:prstGeom prst="line">
              <a:avLst/>
            </a:prstGeom>
            <a:ln w="12700"/>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flipV="1">
              <a:off x="4948238" y="3243263"/>
              <a:ext cx="0" cy="247650"/>
            </a:xfrm>
            <a:prstGeom prst="line">
              <a:avLst/>
            </a:prstGeom>
            <a:ln w="12700"/>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4948237" y="3252788"/>
              <a:ext cx="400050" cy="0"/>
            </a:xfrm>
            <a:prstGeom prst="line">
              <a:avLst/>
            </a:prstGeom>
            <a:ln w="12700"/>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5348287" y="3252788"/>
              <a:ext cx="9525" cy="252413"/>
            </a:xfrm>
            <a:prstGeom prst="line">
              <a:avLst/>
            </a:prstGeom>
            <a:ln w="12700"/>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5367338" y="3505200"/>
              <a:ext cx="242887" cy="0"/>
            </a:xfrm>
            <a:prstGeom prst="line">
              <a:avLst/>
            </a:prstGeom>
            <a:ln w="12700"/>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flipH="1" flipV="1">
              <a:off x="5610225" y="3248025"/>
              <a:ext cx="1" cy="266700"/>
            </a:xfrm>
            <a:prstGeom prst="line">
              <a:avLst/>
            </a:prstGeom>
            <a:ln w="12700"/>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flipV="1">
              <a:off x="5610225" y="3238500"/>
              <a:ext cx="414338" cy="4763"/>
            </a:xfrm>
            <a:prstGeom prst="line">
              <a:avLst/>
            </a:prstGeom>
            <a:ln w="12700"/>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flipH="1">
              <a:off x="6281738" y="3238500"/>
              <a:ext cx="138112" cy="0"/>
            </a:xfrm>
            <a:prstGeom prst="line">
              <a:avLst/>
            </a:prstGeom>
            <a:ln w="12700"/>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flipV="1">
              <a:off x="6029325" y="3495675"/>
              <a:ext cx="242888" cy="4763"/>
            </a:xfrm>
            <a:prstGeom prst="line">
              <a:avLst/>
            </a:prstGeom>
            <a:ln w="12700"/>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6281738" y="3238500"/>
              <a:ext cx="0" cy="261938"/>
            </a:xfrm>
            <a:prstGeom prst="line">
              <a:avLst/>
            </a:prstGeom>
            <a:ln w="12700"/>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a:off x="6024564" y="3243263"/>
              <a:ext cx="9524" cy="261937"/>
            </a:xfrm>
            <a:prstGeom prst="line">
              <a:avLst/>
            </a:prstGeom>
            <a:ln w="12700"/>
          </p:spPr>
          <p:style>
            <a:lnRef idx="3">
              <a:schemeClr val="dk1"/>
            </a:lnRef>
            <a:fillRef idx="0">
              <a:schemeClr val="dk1"/>
            </a:fillRef>
            <a:effectRef idx="2">
              <a:schemeClr val="dk1"/>
            </a:effectRef>
            <a:fontRef idx="minor">
              <a:schemeClr val="tx1"/>
            </a:fontRef>
          </p:style>
        </p:cxnSp>
      </p:grpSp>
      <p:sp>
        <p:nvSpPr>
          <p:cNvPr id="92" name="Rounded Rectangle 91"/>
          <p:cNvSpPr/>
          <p:nvPr/>
        </p:nvSpPr>
        <p:spPr>
          <a:xfrm>
            <a:off x="6831101" y="3592830"/>
            <a:ext cx="2152650"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Reflective Layer</a:t>
            </a:r>
            <a:endParaRPr lang="en-US" dirty="0"/>
          </a:p>
        </p:txBody>
      </p:sp>
      <p:cxnSp>
        <p:nvCxnSpPr>
          <p:cNvPr id="93" name="Straight Arrow Connector 92"/>
          <p:cNvCxnSpPr/>
          <p:nvPr/>
        </p:nvCxnSpPr>
        <p:spPr>
          <a:xfrm flipH="1" flipV="1">
            <a:off x="6261811" y="3408883"/>
            <a:ext cx="568109" cy="2654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7" name="Rounded Rectangle 96"/>
          <p:cNvSpPr/>
          <p:nvPr/>
        </p:nvSpPr>
        <p:spPr>
          <a:xfrm>
            <a:off x="6835978" y="2457907"/>
            <a:ext cx="2249500" cy="537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Plastic/ Surface Layer</a:t>
            </a:r>
            <a:endParaRPr lang="en-US" dirty="0"/>
          </a:p>
        </p:txBody>
      </p:sp>
      <p:cxnSp>
        <p:nvCxnSpPr>
          <p:cNvPr id="96" name="Straight Arrow Connector 95"/>
          <p:cNvCxnSpPr/>
          <p:nvPr/>
        </p:nvCxnSpPr>
        <p:spPr>
          <a:xfrm flipH="1" flipV="1">
            <a:off x="6311798" y="3078479"/>
            <a:ext cx="568109" cy="2654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Rounded Rectangle 94"/>
          <p:cNvSpPr/>
          <p:nvPr/>
        </p:nvSpPr>
        <p:spPr>
          <a:xfrm>
            <a:off x="6829882" y="3123438"/>
            <a:ext cx="2152650"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Lacquer Layer</a:t>
            </a:r>
            <a:endParaRPr lang="en-US" dirty="0"/>
          </a:p>
        </p:txBody>
      </p:sp>
      <p:cxnSp>
        <p:nvCxnSpPr>
          <p:cNvPr id="98" name="Straight Arrow Connector 97"/>
          <p:cNvCxnSpPr/>
          <p:nvPr/>
        </p:nvCxnSpPr>
        <p:spPr>
          <a:xfrm flipH="1">
            <a:off x="6217920" y="2650199"/>
            <a:ext cx="604686" cy="275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0" name="Pictur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4994047">
            <a:off x="2866855" y="3176767"/>
            <a:ext cx="2047958" cy="2896155"/>
          </a:xfrm>
          <a:prstGeom prst="rect">
            <a:avLst/>
          </a:prstGeom>
        </p:spPr>
      </p:pic>
      <p:sp>
        <p:nvSpPr>
          <p:cNvPr id="101" name="Rounded Rectangle 100"/>
          <p:cNvSpPr/>
          <p:nvPr/>
        </p:nvSpPr>
        <p:spPr>
          <a:xfrm>
            <a:off x="2863825" y="5733746"/>
            <a:ext cx="2152650"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Laser</a:t>
            </a:r>
            <a:endParaRPr lang="en-US" dirty="0"/>
          </a:p>
        </p:txBody>
      </p:sp>
      <p:sp>
        <p:nvSpPr>
          <p:cNvPr id="102" name="Rounded Rectangle 101"/>
          <p:cNvSpPr/>
          <p:nvPr/>
        </p:nvSpPr>
        <p:spPr>
          <a:xfrm>
            <a:off x="2340864" y="4103827"/>
            <a:ext cx="943661" cy="270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Land</a:t>
            </a:r>
            <a:endParaRPr lang="en-US" dirty="0"/>
          </a:p>
        </p:txBody>
      </p:sp>
      <p:sp>
        <p:nvSpPr>
          <p:cNvPr id="103" name="Rounded Rectangle 102"/>
          <p:cNvSpPr/>
          <p:nvPr/>
        </p:nvSpPr>
        <p:spPr>
          <a:xfrm>
            <a:off x="1198474" y="4117239"/>
            <a:ext cx="943661" cy="270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Pit</a:t>
            </a:r>
            <a:endParaRPr lang="en-US" dirty="0"/>
          </a:p>
        </p:txBody>
      </p:sp>
      <p:cxnSp>
        <p:nvCxnSpPr>
          <p:cNvPr id="104" name="Straight Arrow Connector 103"/>
          <p:cNvCxnSpPr>
            <a:endCxn id="4" idx="2"/>
          </p:cNvCxnSpPr>
          <p:nvPr/>
        </p:nvCxnSpPr>
        <p:spPr>
          <a:xfrm flipV="1">
            <a:off x="1709281" y="3252788"/>
            <a:ext cx="614819" cy="8677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p:cNvCxnSpPr>
            <a:endCxn id="5" idx="2"/>
          </p:cNvCxnSpPr>
          <p:nvPr/>
        </p:nvCxnSpPr>
        <p:spPr>
          <a:xfrm flipV="1">
            <a:off x="2724874" y="3509963"/>
            <a:ext cx="13563" cy="587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014631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480769" y="1838704"/>
            <a:ext cx="8007350" cy="3172207"/>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smtClean="0">
                <a:latin typeface="Calibri" panose="020F0502020204030204" pitchFamily="34" charset="0"/>
              </a:rPr>
              <a:t> Physical bits:  </a:t>
            </a:r>
          </a:p>
          <a:p>
            <a:pPr lvl="1">
              <a:buSzPct val="100000"/>
              <a:buFont typeface="Symbol" panose="05050102010706020507" pitchFamily="18" charset="2"/>
              <a:buChar char="*"/>
            </a:pPr>
            <a:r>
              <a:rPr lang="en-US" dirty="0" smtClean="0">
                <a:latin typeface="Calibri" panose="020F0502020204030204" pitchFamily="34" charset="0"/>
              </a:rPr>
              <a:t>Lands represent the physical bit 1</a:t>
            </a:r>
            <a:endParaRPr lang="en-US" dirty="0" smtClean="0">
              <a:solidFill>
                <a:schemeClr val="tx1"/>
              </a:solidFill>
              <a:latin typeface="Calibri" panose="020F0502020204030204" pitchFamily="34" charset="0"/>
            </a:endParaRPr>
          </a:p>
          <a:p>
            <a:pPr lvl="1">
              <a:buSzPct val="100000"/>
              <a:buFont typeface="Symbol" panose="05050102010706020507" pitchFamily="18" charset="2"/>
              <a:buChar char="*"/>
            </a:pPr>
            <a:r>
              <a:rPr lang="en-US" dirty="0" smtClean="0">
                <a:solidFill>
                  <a:schemeClr val="tx1"/>
                </a:solidFill>
                <a:latin typeface="Calibri" panose="020F0502020204030204" pitchFamily="34" charset="0"/>
              </a:rPr>
              <a:t>Pits represent the physical bit 0</a:t>
            </a:r>
            <a:endParaRPr lang="en-US" sz="2800" dirty="0" smtClean="0">
              <a:solidFill>
                <a:schemeClr val="tx1"/>
              </a:solidFill>
              <a:latin typeface="Calibri" panose="020F0502020204030204" pitchFamily="34" charset="0"/>
            </a:endParaRPr>
          </a:p>
          <a:p>
            <a:pPr>
              <a:buSzPct val="100000"/>
              <a:buFont typeface="Symbol" panose="05050102010706020507" pitchFamily="18" charset="2"/>
              <a:buChar char="*"/>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Logical bits</a:t>
            </a:r>
          </a:p>
          <a:p>
            <a:pPr lvl="1">
              <a:buSzPct val="100000"/>
              <a:buFont typeface="Symbol" panose="05050102010706020507" pitchFamily="18" charset="2"/>
              <a:buChar char="*"/>
            </a:pPr>
            <a:r>
              <a:rPr lang="en-US" sz="2000" dirty="0" smtClean="0">
                <a:solidFill>
                  <a:schemeClr val="tx1"/>
                </a:solidFill>
                <a:latin typeface="Calibri" panose="020F0502020204030204" pitchFamily="34" charset="0"/>
              </a:rPr>
              <a:t>Encoded using the </a:t>
            </a:r>
            <a:r>
              <a:rPr lang="en-US" sz="2000" dirty="0" smtClean="0">
                <a:solidFill>
                  <a:srgbClr val="00B050"/>
                </a:solidFill>
                <a:latin typeface="Calibri" panose="020F0502020204030204" pitchFamily="34" charset="0"/>
              </a:rPr>
              <a:t>NRZI</a:t>
            </a:r>
            <a:r>
              <a:rPr lang="en-US" sz="2000" dirty="0" smtClean="0">
                <a:solidFill>
                  <a:schemeClr val="tx1"/>
                </a:solidFill>
                <a:latin typeface="Calibri" panose="020F0502020204030204" pitchFamily="34" charset="0"/>
              </a:rPr>
              <a:t> encryption scheme</a:t>
            </a:r>
          </a:p>
          <a:p>
            <a:pPr>
              <a:buSzPct val="100000"/>
              <a:buFont typeface="Symbol" panose="05050102010706020507" pitchFamily="18" charset="2"/>
              <a:buChar char="*"/>
            </a:pPr>
            <a:r>
              <a:rPr lang="en-US" sz="2800" dirty="0" smtClean="0">
                <a:solidFill>
                  <a:schemeClr val="tx1"/>
                </a:solidFill>
                <a:latin typeface="Calibri" panose="020F0502020204030204" pitchFamily="34" charset="0"/>
              </a:rPr>
              <a:t>Elaborate error protection codes</a:t>
            </a:r>
            <a:endParaRPr lang="en-US" sz="2800" dirty="0" smtClean="0">
              <a:latin typeface="Calibri" panose="020F0502020204030204" pitchFamily="34" charset="0"/>
            </a:endParaRPr>
          </a:p>
        </p:txBody>
      </p:sp>
      <p:sp>
        <p:nvSpPr>
          <p:cNvPr id="3"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Encoding</a:t>
            </a:r>
            <a:r>
              <a:rPr lang="fr-FR" dirty="0" smtClean="0">
                <a:solidFill>
                  <a:schemeClr val="tx1"/>
                </a:solidFill>
              </a:rPr>
              <a:t> Data</a:t>
            </a:r>
            <a:endParaRPr lang="fr-FR" dirty="0">
              <a:solidFill>
                <a:schemeClr val="tx1"/>
              </a:solidFill>
            </a:endParaRPr>
          </a:p>
        </p:txBody>
      </p:sp>
    </p:spTree>
    <p:extLst>
      <p:ext uri="{BB962C8B-B14F-4D97-AF65-F5344CB8AC3E}">
        <p14:creationId xmlns:p14="http://schemas.microsoft.com/office/powerpoint/2010/main" val="20129291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57312" y="1398317"/>
            <a:ext cx="7529513" cy="5031058"/>
          </a:xfrm>
          <a:prstGeom prst="rect">
            <a:avLst/>
          </a:prstGeom>
        </p:spPr>
      </p:pic>
      <p:sp>
        <p:nvSpPr>
          <p:cNvPr id="3" name="Title 1"/>
          <p:cNvSpPr txBox="1">
            <a:spLocks/>
          </p:cNvSpPr>
          <p:nvPr/>
        </p:nvSpPr>
        <p:spPr>
          <a:xfrm>
            <a:off x="1041400" y="228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Design of an Optical Drive</a:t>
            </a:r>
            <a:endParaRPr lang="fr-FR" dirty="0">
              <a:solidFill>
                <a:schemeClr val="tx1"/>
              </a:solidFill>
            </a:endParaRPr>
          </a:p>
        </p:txBody>
      </p:sp>
    </p:spTree>
    <p:extLst>
      <p:ext uri="{BB962C8B-B14F-4D97-AF65-F5344CB8AC3E}">
        <p14:creationId xmlns:p14="http://schemas.microsoft.com/office/powerpoint/2010/main" val="38439050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of the Optical Disc Drive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solidFill>
                      <a:schemeClr val="tx1"/>
                    </a:solidFill>
                  </a:rPr>
                  <a:t>Rotates at </a:t>
                </a:r>
                <a:r>
                  <a:rPr lang="en-US" dirty="0" smtClean="0">
                    <a:solidFill>
                      <a:srgbClr val="FF0000"/>
                    </a:solidFill>
                  </a:rPr>
                  <a:t>constant linear velocity</a:t>
                </a:r>
              </a:p>
              <a:p>
                <a:pPr lvl="1"/>
                <a14:m>
                  <m:oMath xmlns:m="http://schemas.openxmlformats.org/officeDocument/2006/math">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𝜔</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𝑟</m:t>
                    </m:r>
                  </m:oMath>
                </a14:m>
                <a:endParaRPr lang="en-US" b="0" dirty="0" smtClean="0">
                  <a:solidFill>
                    <a:schemeClr val="tx1"/>
                  </a:solidFill>
                  <a:ea typeface="Cambria Math" panose="02040503050406030204" pitchFamily="18" charset="0"/>
                </a:endParaRPr>
              </a:p>
              <a:p>
                <a:pPr lvl="1"/>
                <a14:m>
                  <m:oMath xmlns:m="http://schemas.openxmlformats.org/officeDocument/2006/math">
                    <m:r>
                      <a:rPr lang="en-US" b="0" i="1" smtClean="0">
                        <a:solidFill>
                          <a:schemeClr val="tx1"/>
                        </a:solidFill>
                        <a:latin typeface="Cambria Math" panose="02040503050406030204" pitchFamily="18" charset="0"/>
                      </a:rPr>
                      <m:t>𝑣</m:t>
                    </m:r>
                    <m:r>
                      <a:rPr lang="en-US" b="0" i="0" smtClean="0">
                        <a:solidFill>
                          <a:schemeClr val="tx1"/>
                        </a:solidFill>
                        <a:latin typeface="Cambria Math" panose="02040503050406030204" pitchFamily="18" charset="0"/>
                      </a:rPr>
                      <m:t> </m:t>
                    </m:r>
                  </m:oMath>
                </a14:m>
                <a:r>
                  <a:rPr lang="en-US" dirty="0" smtClean="0">
                    <a:solidFill>
                      <a:schemeClr val="tx1"/>
                    </a:solidFill>
                    <a:sym typeface="Wingdings" panose="05000000000000000000" pitchFamily="2" charset="2"/>
                  </a:rPr>
                  <a:t> linear velocity</a:t>
                </a:r>
              </a:p>
              <a:p>
                <a:pPr lvl="1"/>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𝜔</m:t>
                    </m:r>
                  </m:oMath>
                </a14:m>
                <a:r>
                  <a:rPr lang="en-US" dirty="0" smtClean="0">
                    <a:solidFill>
                      <a:schemeClr val="tx1"/>
                    </a:solidFill>
                  </a:rPr>
                  <a:t> </a:t>
                </a:r>
                <a:r>
                  <a:rPr lang="en-US" dirty="0" smtClean="0">
                    <a:solidFill>
                      <a:schemeClr val="tx1"/>
                    </a:solidFill>
                    <a:sym typeface="Wingdings" panose="05000000000000000000" pitchFamily="2" charset="2"/>
                  </a:rPr>
                  <a:t> angular velocity</a:t>
                </a:r>
              </a:p>
              <a:p>
                <a:pPr lvl="1"/>
                <a:r>
                  <a:rPr lang="en-US" dirty="0" smtClean="0">
                    <a:solidFill>
                      <a:schemeClr val="tx1"/>
                    </a:solidFill>
                    <a:sym typeface="Wingdings" panose="05000000000000000000" pitchFamily="2" charset="2"/>
                  </a:rPr>
                  <a:t>r  radius</a:t>
                </a:r>
              </a:p>
              <a:p>
                <a:r>
                  <a:rPr lang="en-US" dirty="0" smtClean="0">
                    <a:solidFill>
                      <a:schemeClr val="tx1"/>
                    </a:solidFill>
                    <a:sym typeface="Wingdings" panose="05000000000000000000" pitchFamily="2" charset="2"/>
                  </a:rPr>
                  <a:t>The motor </a:t>
                </a:r>
                <a:r>
                  <a:rPr lang="en-US" dirty="0" smtClean="0">
                    <a:solidFill>
                      <a:srgbClr val="FF0000"/>
                    </a:solidFill>
                    <a:sym typeface="Wingdings" panose="05000000000000000000" pitchFamily="2" charset="2"/>
                  </a:rPr>
                  <a:t>changes</a:t>
                </a:r>
                <a:r>
                  <a:rPr lang="en-US" dirty="0" smtClean="0">
                    <a:solidFill>
                      <a:schemeClr val="tx1"/>
                    </a:solidFill>
                    <a:sym typeface="Wingdings" panose="05000000000000000000" pitchFamily="2" charset="2"/>
                  </a:rPr>
                  <a:t> its speed (rpm) depending on the position of the head</a:t>
                </a:r>
              </a:p>
              <a:p>
                <a:r>
                  <a:rPr lang="en-US" dirty="0" smtClean="0">
                    <a:solidFill>
                      <a:schemeClr val="tx1"/>
                    </a:solidFill>
                  </a:rPr>
                  <a:t>It </a:t>
                </a:r>
                <a:r>
                  <a:rPr lang="en-US" dirty="0" smtClean="0">
                    <a:solidFill>
                      <a:schemeClr val="tx2">
                        <a:lumMod val="60000"/>
                        <a:lumOff val="40000"/>
                      </a:schemeClr>
                    </a:solidFill>
                  </a:rPr>
                  <a:t>analyses </a:t>
                </a:r>
                <a:r>
                  <a:rPr lang="en-US" dirty="0" smtClean="0">
                    <a:solidFill>
                      <a:schemeClr val="tx1"/>
                    </a:solidFill>
                  </a:rPr>
                  <a:t>the reflected light and figures out the sequences of bits (NRZI scheme)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16" t="-2998" r="-905" b="-2116"/>
                </a:stretch>
              </a:blipFill>
            </p:spPr>
            <p:txBody>
              <a:bodyPr/>
              <a:lstStyle/>
              <a:p>
                <a:r>
                  <a:rPr lang="en-US">
                    <a:noFill/>
                  </a:rPr>
                  <a:t> </a:t>
                </a:r>
              </a:p>
            </p:txBody>
          </p:sp>
        </mc:Fallback>
      </mc:AlternateContent>
    </p:spTree>
    <p:extLst>
      <p:ext uri="{BB962C8B-B14F-4D97-AF65-F5344CB8AC3E}">
        <p14:creationId xmlns:p14="http://schemas.microsoft.com/office/powerpoint/2010/main" val="5227814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Generations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8604544"/>
              </p:ext>
            </p:extLst>
          </p:nvPr>
        </p:nvGraphicFramePr>
        <p:xfrm>
          <a:off x="672996" y="2083118"/>
          <a:ext cx="7585180" cy="2494280"/>
        </p:xfrm>
        <a:graphic>
          <a:graphicData uri="http://schemas.openxmlformats.org/drawingml/2006/table">
            <a:tbl>
              <a:tblPr firstRow="1" bandRow="1">
                <a:tableStyleId>{21E4AEA4-8DFA-4A89-87EB-49C32662AFE0}</a:tableStyleId>
              </a:tblPr>
              <a:tblGrid>
                <a:gridCol w="1896295"/>
                <a:gridCol w="1896295"/>
                <a:gridCol w="1896295"/>
                <a:gridCol w="1896295"/>
              </a:tblGrid>
              <a:tr h="370840">
                <a:tc>
                  <a:txBody>
                    <a:bodyPr/>
                    <a:lstStyle/>
                    <a:p>
                      <a:endParaRPr lang="en-US" dirty="0"/>
                    </a:p>
                  </a:txBody>
                  <a:tcPr/>
                </a:tc>
                <a:tc>
                  <a:txBody>
                    <a:bodyPr/>
                    <a:lstStyle/>
                    <a:p>
                      <a:r>
                        <a:rPr lang="en-US" dirty="0" smtClean="0"/>
                        <a:t>CD</a:t>
                      </a:r>
                      <a:endParaRPr lang="en-US" dirty="0"/>
                    </a:p>
                  </a:txBody>
                  <a:tcPr/>
                </a:tc>
                <a:tc>
                  <a:txBody>
                    <a:bodyPr/>
                    <a:lstStyle/>
                    <a:p>
                      <a:r>
                        <a:rPr lang="en-US" dirty="0" smtClean="0"/>
                        <a:t>DVD</a:t>
                      </a:r>
                      <a:endParaRPr lang="en-US" dirty="0"/>
                    </a:p>
                  </a:txBody>
                  <a:tcPr/>
                </a:tc>
                <a:tc>
                  <a:txBody>
                    <a:bodyPr/>
                    <a:lstStyle/>
                    <a:p>
                      <a:r>
                        <a:rPr lang="en-US" dirty="0" smtClean="0"/>
                        <a:t>Blu-Ray</a:t>
                      </a:r>
                      <a:endParaRPr lang="en-US" dirty="0"/>
                    </a:p>
                  </a:txBody>
                  <a:tcPr/>
                </a:tc>
              </a:tr>
              <a:tr h="370840">
                <a:tc>
                  <a:txBody>
                    <a:bodyPr/>
                    <a:lstStyle/>
                    <a:p>
                      <a:r>
                        <a:rPr lang="en-US" dirty="0" smtClean="0"/>
                        <a:t>Generation</a:t>
                      </a:r>
                      <a:endParaRPr lang="en-US" dirty="0"/>
                    </a:p>
                  </a:txBody>
                  <a:tcPr/>
                </a:tc>
                <a:tc>
                  <a:txBody>
                    <a:bodyPr/>
                    <a:lstStyle/>
                    <a:p>
                      <a:r>
                        <a:rPr lang="en-US" dirty="0" smtClean="0"/>
                        <a:t>1</a:t>
                      </a:r>
                      <a:r>
                        <a:rPr lang="en-US" baseline="30000" dirty="0" smtClean="0"/>
                        <a:t>st</a:t>
                      </a:r>
                      <a:r>
                        <a:rPr lang="en-US" dirty="0" smtClean="0"/>
                        <a:t> </a:t>
                      </a:r>
                      <a:endParaRPr lang="en-US" dirty="0"/>
                    </a:p>
                  </a:txBody>
                  <a:tcPr/>
                </a:tc>
                <a:tc>
                  <a:txBody>
                    <a:bodyPr/>
                    <a:lstStyle/>
                    <a:p>
                      <a:r>
                        <a:rPr lang="en-US" dirty="0" smtClean="0"/>
                        <a:t>2</a:t>
                      </a:r>
                      <a:r>
                        <a:rPr lang="en-US" baseline="30000" dirty="0" smtClean="0"/>
                        <a:t>nd</a:t>
                      </a:r>
                      <a:r>
                        <a:rPr lang="en-US" dirty="0" smtClean="0"/>
                        <a:t> </a:t>
                      </a:r>
                      <a:endParaRPr lang="en-US" dirty="0"/>
                    </a:p>
                  </a:txBody>
                  <a:tcPr/>
                </a:tc>
                <a:tc>
                  <a:txBody>
                    <a:bodyPr/>
                    <a:lstStyle/>
                    <a:p>
                      <a:r>
                        <a:rPr lang="en-US" dirty="0" smtClean="0"/>
                        <a:t>3</a:t>
                      </a:r>
                      <a:r>
                        <a:rPr lang="en-US" baseline="30000" dirty="0" smtClean="0"/>
                        <a:t>rd</a:t>
                      </a:r>
                      <a:r>
                        <a:rPr lang="en-US" dirty="0" smtClean="0"/>
                        <a:t> </a:t>
                      </a:r>
                      <a:endParaRPr lang="en-US" dirty="0"/>
                    </a:p>
                  </a:txBody>
                  <a:tcPr/>
                </a:tc>
              </a:tr>
              <a:tr h="370840">
                <a:tc>
                  <a:txBody>
                    <a:bodyPr/>
                    <a:lstStyle/>
                    <a:p>
                      <a:r>
                        <a:rPr lang="en-US" dirty="0" smtClean="0"/>
                        <a:t>Capacity</a:t>
                      </a:r>
                      <a:endParaRPr lang="en-US" dirty="0"/>
                    </a:p>
                  </a:txBody>
                  <a:tcPr/>
                </a:tc>
                <a:tc>
                  <a:txBody>
                    <a:bodyPr/>
                    <a:lstStyle/>
                    <a:p>
                      <a:r>
                        <a:rPr lang="en-US" dirty="0" smtClean="0"/>
                        <a:t>700 MB</a:t>
                      </a:r>
                      <a:endParaRPr lang="en-US" dirty="0"/>
                    </a:p>
                  </a:txBody>
                  <a:tcPr/>
                </a:tc>
                <a:tc>
                  <a:txBody>
                    <a:bodyPr/>
                    <a:lstStyle/>
                    <a:p>
                      <a:r>
                        <a:rPr lang="en-US" dirty="0" smtClean="0"/>
                        <a:t>4.7 GB</a:t>
                      </a:r>
                      <a:endParaRPr lang="en-US" dirty="0"/>
                    </a:p>
                  </a:txBody>
                  <a:tcPr/>
                </a:tc>
                <a:tc>
                  <a:txBody>
                    <a:bodyPr/>
                    <a:lstStyle/>
                    <a:p>
                      <a:r>
                        <a:rPr lang="en-US" dirty="0" smtClean="0"/>
                        <a:t>25 GB</a:t>
                      </a:r>
                      <a:endParaRPr lang="en-US" dirty="0"/>
                    </a:p>
                  </a:txBody>
                  <a:tcPr/>
                </a:tc>
              </a:tr>
              <a:tr h="370840">
                <a:tc>
                  <a:txBody>
                    <a:bodyPr/>
                    <a:lstStyle/>
                    <a:p>
                      <a:r>
                        <a:rPr lang="en-US" dirty="0" smtClean="0"/>
                        <a:t>Uses</a:t>
                      </a:r>
                      <a:endParaRPr lang="en-US" dirty="0"/>
                    </a:p>
                  </a:txBody>
                  <a:tcPr/>
                </a:tc>
                <a:tc>
                  <a:txBody>
                    <a:bodyPr/>
                    <a:lstStyle/>
                    <a:p>
                      <a:r>
                        <a:rPr lang="en-US" dirty="0" smtClean="0"/>
                        <a:t>Audio</a:t>
                      </a:r>
                      <a:endParaRPr lang="en-US" dirty="0"/>
                    </a:p>
                  </a:txBody>
                  <a:tcPr/>
                </a:tc>
                <a:tc>
                  <a:txBody>
                    <a:bodyPr/>
                    <a:lstStyle/>
                    <a:p>
                      <a:r>
                        <a:rPr lang="en-US" dirty="0" smtClean="0"/>
                        <a:t>Video</a:t>
                      </a:r>
                      <a:endParaRPr lang="en-US" dirty="0"/>
                    </a:p>
                  </a:txBody>
                  <a:tcPr/>
                </a:tc>
                <a:tc>
                  <a:txBody>
                    <a:bodyPr/>
                    <a:lstStyle/>
                    <a:p>
                      <a:r>
                        <a:rPr lang="en-US" dirty="0" smtClean="0"/>
                        <a:t>High</a:t>
                      </a:r>
                      <a:r>
                        <a:rPr lang="en-US" baseline="0" dirty="0" smtClean="0"/>
                        <a:t> Def. Video</a:t>
                      </a:r>
                      <a:endParaRPr lang="en-US" dirty="0"/>
                    </a:p>
                  </a:txBody>
                  <a:tcPr/>
                </a:tc>
              </a:tr>
              <a:tr h="370840">
                <a:tc>
                  <a:txBody>
                    <a:bodyPr/>
                    <a:lstStyle/>
                    <a:p>
                      <a:r>
                        <a:rPr lang="en-US" dirty="0" smtClean="0"/>
                        <a:t>Laser wavelength</a:t>
                      </a:r>
                      <a:endParaRPr lang="en-US" dirty="0"/>
                    </a:p>
                  </a:txBody>
                  <a:tcPr/>
                </a:tc>
                <a:tc>
                  <a:txBody>
                    <a:bodyPr/>
                    <a:lstStyle/>
                    <a:p>
                      <a:r>
                        <a:rPr lang="en-US" dirty="0" smtClean="0"/>
                        <a:t>780 nm</a:t>
                      </a:r>
                      <a:endParaRPr lang="en-US" dirty="0"/>
                    </a:p>
                  </a:txBody>
                  <a:tcPr/>
                </a:tc>
                <a:tc>
                  <a:txBody>
                    <a:bodyPr/>
                    <a:lstStyle/>
                    <a:p>
                      <a:r>
                        <a:rPr lang="en-US" dirty="0" smtClean="0"/>
                        <a:t>650 nm</a:t>
                      </a:r>
                      <a:endParaRPr lang="en-US" dirty="0"/>
                    </a:p>
                  </a:txBody>
                  <a:tcPr/>
                </a:tc>
                <a:tc>
                  <a:txBody>
                    <a:bodyPr/>
                    <a:lstStyle/>
                    <a:p>
                      <a:r>
                        <a:rPr lang="en-US" dirty="0" smtClean="0"/>
                        <a:t>405 nm</a:t>
                      </a:r>
                      <a:endParaRPr lang="en-US" dirty="0"/>
                    </a:p>
                  </a:txBody>
                  <a:tcPr/>
                </a:tc>
              </a:tr>
              <a:tr h="370840">
                <a:tc>
                  <a:txBody>
                    <a:bodyPr/>
                    <a:lstStyle/>
                    <a:p>
                      <a:r>
                        <a:rPr lang="en-US" dirty="0" smtClean="0"/>
                        <a:t>Raw 1X transfer rate</a:t>
                      </a:r>
                      <a:endParaRPr lang="en-US" dirty="0"/>
                    </a:p>
                  </a:txBody>
                  <a:tcPr/>
                </a:tc>
                <a:tc>
                  <a:txBody>
                    <a:bodyPr/>
                    <a:lstStyle/>
                    <a:p>
                      <a:r>
                        <a:rPr lang="en-US" dirty="0" smtClean="0"/>
                        <a:t>153 KB/s</a:t>
                      </a:r>
                      <a:endParaRPr lang="en-US" dirty="0"/>
                    </a:p>
                  </a:txBody>
                  <a:tcPr/>
                </a:tc>
                <a:tc>
                  <a:txBody>
                    <a:bodyPr/>
                    <a:lstStyle/>
                    <a:p>
                      <a:r>
                        <a:rPr lang="en-US" dirty="0" smtClean="0"/>
                        <a:t>1.39 MB/s</a:t>
                      </a:r>
                      <a:endParaRPr lang="en-US" dirty="0"/>
                    </a:p>
                  </a:txBody>
                  <a:tcPr/>
                </a:tc>
                <a:tc>
                  <a:txBody>
                    <a:bodyPr/>
                    <a:lstStyle/>
                    <a:p>
                      <a:r>
                        <a:rPr lang="en-US" dirty="0" smtClean="0"/>
                        <a:t>4.5 MB/s</a:t>
                      </a:r>
                      <a:endParaRPr lang="en-US" dirty="0"/>
                    </a:p>
                  </a:txBody>
                  <a:tcPr/>
                </a:tc>
              </a:tr>
            </a:tbl>
          </a:graphicData>
        </a:graphic>
      </p:graphicFrame>
    </p:spTree>
    <p:extLst>
      <p:ext uri="{BB962C8B-B14F-4D97-AF65-F5344CB8AC3E}">
        <p14:creationId xmlns:p14="http://schemas.microsoft.com/office/powerpoint/2010/main" val="2145872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Chipset and </a:t>
            </a:r>
            <a:r>
              <a:rPr lang="fr-FR" dirty="0" err="1">
                <a:solidFill>
                  <a:schemeClr val="tx1"/>
                </a:solidFill>
              </a:rPr>
              <a:t>Motherboard</a:t>
            </a:r>
            <a:endParaRPr lang="fr-FR" dirty="0">
              <a:solidFill>
                <a:schemeClr val="tx1"/>
              </a:solidFill>
            </a:endParaRPr>
          </a:p>
        </p:txBody>
      </p:sp>
      <p:sp>
        <p:nvSpPr>
          <p:cNvPr id="3" name="Text Placeholder 2"/>
          <p:cNvSpPr txBox="1">
            <a:spLocks noGrp="1"/>
          </p:cNvSpPr>
          <p:nvPr>
            <p:ph type="body" idx="4294967295"/>
          </p:nvPr>
        </p:nvSpPr>
        <p:spPr>
          <a:xfrm>
            <a:off x="1403350" y="4954588"/>
            <a:ext cx="7740650" cy="1446212"/>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0047FF"/>
                </a:solidFill>
                <a:latin typeface="Calibri" panose="020F0502020204030204" pitchFamily="34" charset="0"/>
              </a:rPr>
              <a:t>motherboard</a:t>
            </a:r>
            <a:r>
              <a:rPr lang="en-US" sz="2800" dirty="0">
                <a:latin typeface="Calibri" panose="020F0502020204030204" pitchFamily="34" charset="0"/>
              </a:rPr>
              <a:t> is a printed circuit board connecting the </a:t>
            </a:r>
            <a:r>
              <a:rPr lang="en-US" sz="2800" dirty="0">
                <a:solidFill>
                  <a:srgbClr val="00AE00"/>
                </a:solidFill>
                <a:latin typeface="Calibri" panose="020F0502020204030204" pitchFamily="34" charset="0"/>
              </a:rPr>
              <a:t>processors</a:t>
            </a:r>
            <a:r>
              <a:rPr lang="en-US" sz="2800" dirty="0">
                <a:latin typeface="Calibri" panose="020F0502020204030204" pitchFamily="34" charset="0"/>
              </a:rPr>
              <a:t> and auxiliary </a:t>
            </a:r>
            <a:r>
              <a:rPr lang="en-US" sz="2800" dirty="0">
                <a:solidFill>
                  <a:srgbClr val="DC2300"/>
                </a:solidFill>
                <a:latin typeface="Calibri" panose="020F0502020204030204" pitchFamily="34" charset="0"/>
              </a:rPr>
              <a:t>chips</a:t>
            </a:r>
          </a:p>
          <a:p>
            <a:pPr lvl="0">
              <a:buSzPct val="100000"/>
              <a:buFont typeface="Symbol" panose="05050102010706020507" pitchFamily="18" charset="2"/>
              <a:buChar char="*"/>
            </a:pPr>
            <a:r>
              <a:rPr lang="en-US" sz="2800" dirty="0">
                <a:latin typeface="Calibri" panose="020F0502020204030204" pitchFamily="34" charset="0"/>
              </a:rPr>
              <a:t>The additional </a:t>
            </a:r>
            <a:r>
              <a:rPr lang="en-US" sz="2800" dirty="0">
                <a:solidFill>
                  <a:srgbClr val="FF3366"/>
                </a:solidFill>
                <a:latin typeface="Calibri" panose="020F0502020204030204" pitchFamily="34" charset="0"/>
              </a:rPr>
              <a:t>chips</a:t>
            </a:r>
            <a:r>
              <a:rPr lang="en-US" sz="2800" dirty="0">
                <a:latin typeface="Calibri" panose="020F0502020204030204" pitchFamily="34" charset="0"/>
              </a:rPr>
              <a:t> comprise the </a:t>
            </a:r>
            <a:r>
              <a:rPr lang="en-US" sz="2800" dirty="0">
                <a:solidFill>
                  <a:srgbClr val="0084D1"/>
                </a:solidFill>
                <a:latin typeface="Calibri" panose="020F0502020204030204" pitchFamily="34" charset="0"/>
              </a:rPr>
              <a:t>chipset</a:t>
            </a:r>
          </a:p>
        </p:txBody>
      </p:sp>
      <p:pic>
        <p:nvPicPr>
          <p:cNvPr id="4" name="Picture 3"/>
          <p:cNvPicPr>
            <a:picLocks noChangeAspect="1"/>
          </p:cNvPicPr>
          <p:nvPr/>
        </p:nvPicPr>
        <p:blipFill>
          <a:blip r:embed="rId3">
            <a:lum/>
            <a:alphaModFix/>
          </a:blip>
          <a:srcRect/>
          <a:stretch>
            <a:fillRect/>
          </a:stretch>
        </p:blipFill>
        <p:spPr>
          <a:xfrm>
            <a:off x="2133600" y="1412401"/>
            <a:ext cx="4968000" cy="33119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86100" y="4095750"/>
            <a:ext cx="318135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Solid State Drives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904" y="2706567"/>
            <a:ext cx="3464592" cy="873366"/>
          </a:xfrm>
          <a:prstGeom prst="rect">
            <a:avLst/>
          </a:prstGeom>
        </p:spPr>
      </p:pic>
    </p:spTree>
    <p:extLst>
      <p:ext uri="{BB962C8B-B14F-4D97-AF65-F5344CB8AC3E}">
        <p14:creationId xmlns:p14="http://schemas.microsoft.com/office/powerpoint/2010/main" val="409096583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 </a:t>
            </a:r>
            <a:r>
              <a:rPr lang="fr-FR" dirty="0" err="1">
                <a:solidFill>
                  <a:schemeClr val="tx1"/>
                </a:solidFill>
              </a:rPr>
              <a:t>Gate</a:t>
            </a:r>
            <a:r>
              <a:rPr lang="fr-FR" dirty="0">
                <a:solidFill>
                  <a:schemeClr val="tx1"/>
                </a:solidFill>
              </a:rPr>
              <a:t> (FG) Transistor</a:t>
            </a:r>
          </a:p>
        </p:txBody>
      </p:sp>
      <p:sp>
        <p:nvSpPr>
          <p:cNvPr id="3" name="Text Placeholder 2"/>
          <p:cNvSpPr txBox="1">
            <a:spLocks noGrp="1"/>
          </p:cNvSpPr>
          <p:nvPr>
            <p:ph type="body" idx="4294967295"/>
          </p:nvPr>
        </p:nvSpPr>
        <p:spPr>
          <a:xfrm>
            <a:off x="1143000" y="3352800"/>
            <a:ext cx="7588250" cy="3200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FG transistor has 2 gates – </a:t>
            </a:r>
            <a:r>
              <a:rPr lang="en-US" sz="2800" dirty="0">
                <a:solidFill>
                  <a:srgbClr val="FF3333"/>
                </a:solidFill>
                <a:latin typeface="Calibri" panose="020F0502020204030204" pitchFamily="34" charset="0"/>
              </a:rPr>
              <a:t>control gate</a:t>
            </a:r>
            <a:r>
              <a:rPr lang="en-US" sz="2800" dirty="0">
                <a:latin typeface="Calibri" panose="020F0502020204030204" pitchFamily="34" charset="0"/>
              </a:rPr>
              <a:t> and </a:t>
            </a:r>
            <a:r>
              <a:rPr lang="en-US" sz="2800" dirty="0">
                <a:solidFill>
                  <a:srgbClr val="0047FF"/>
                </a:solidFill>
                <a:latin typeface="Calibri" panose="020F0502020204030204" pitchFamily="34" charset="0"/>
              </a:rPr>
              <a:t>floating gate</a:t>
            </a:r>
          </a:p>
          <a:p>
            <a:pPr lvl="0">
              <a:buSzPct val="100000"/>
              <a:buFont typeface="Symbol" panose="05050102010706020507" pitchFamily="18" charset="2"/>
              <a:buChar char="*"/>
            </a:pPr>
            <a:r>
              <a:rPr lang="en-US" sz="2400" dirty="0">
                <a:latin typeface="Calibri" panose="020F0502020204030204" pitchFamily="34" charset="0"/>
              </a:rPr>
              <a:t>When we apply a </a:t>
            </a:r>
            <a:r>
              <a:rPr lang="en-US" sz="2400" dirty="0">
                <a:solidFill>
                  <a:srgbClr val="FF3333"/>
                </a:solidFill>
                <a:latin typeface="Calibri" panose="020F0502020204030204" pitchFamily="34" charset="0"/>
              </a:rPr>
              <a:t>very high</a:t>
            </a:r>
            <a:r>
              <a:rPr lang="en-US" sz="2400" dirty="0">
                <a:latin typeface="Calibri" panose="020F0502020204030204" pitchFamily="34" charset="0"/>
              </a:rPr>
              <a:t> </a:t>
            </a:r>
            <a:r>
              <a:rPr lang="en-US" sz="2400" dirty="0">
                <a:solidFill>
                  <a:srgbClr val="33CC66"/>
                </a:solidFill>
                <a:latin typeface="Calibri" panose="020F0502020204030204" pitchFamily="34" charset="0"/>
              </a:rPr>
              <a:t>voltage</a:t>
            </a:r>
            <a:r>
              <a:rPr lang="en-US" sz="2400" dirty="0">
                <a:latin typeface="Calibri" panose="020F0502020204030204" pitchFamily="34" charset="0"/>
              </a:rPr>
              <a:t> to the control gate</a:t>
            </a:r>
          </a:p>
          <a:p>
            <a:pPr lvl="1">
              <a:buSzPct val="100000"/>
              <a:buFont typeface="Symbol" panose="05050102010706020507" pitchFamily="18" charset="2"/>
              <a:buChar char="*"/>
            </a:pPr>
            <a:r>
              <a:rPr lang="en-US" sz="2000" dirty="0">
                <a:solidFill>
                  <a:srgbClr val="0047FF"/>
                </a:solidFill>
                <a:latin typeface="Calibri" panose="020F0502020204030204" pitchFamily="34" charset="0"/>
              </a:rPr>
              <a:t>Electrons</a:t>
            </a:r>
            <a:r>
              <a:rPr lang="en-US" sz="2000" dirty="0">
                <a:latin typeface="Calibri" panose="020F0502020204030204" pitchFamily="34" charset="0"/>
              </a:rPr>
              <a:t> get deposited in the floating gate</a:t>
            </a:r>
          </a:p>
          <a:p>
            <a:pPr lvl="1">
              <a:buSzPct val="100000"/>
              <a:buFont typeface="Symbol" panose="05050102010706020507" pitchFamily="18" charset="2"/>
              <a:buChar char="*"/>
            </a:pPr>
            <a:r>
              <a:rPr lang="en-US" sz="2000" dirty="0">
                <a:solidFill>
                  <a:srgbClr val="B80047"/>
                </a:solidFill>
                <a:latin typeface="Calibri" panose="020F0502020204030204" pitchFamily="34" charset="0"/>
              </a:rPr>
              <a:t>Increases</a:t>
            </a:r>
            <a:r>
              <a:rPr lang="en-US" sz="2000" dirty="0">
                <a:latin typeface="Calibri" panose="020F0502020204030204" pitchFamily="34" charset="0"/>
              </a:rPr>
              <a:t> the threshold voltage of the transistor</a:t>
            </a:r>
          </a:p>
          <a:p>
            <a:pPr lvl="1">
              <a:buSzPct val="100000"/>
              <a:buFont typeface="Symbol" panose="05050102010706020507" pitchFamily="18" charset="2"/>
              <a:buChar char="*"/>
            </a:pPr>
            <a:r>
              <a:rPr lang="en-US" sz="2000" dirty="0">
                <a:latin typeface="Calibri" panose="020F0502020204030204" pitchFamily="34" charset="0"/>
              </a:rPr>
              <a:t>The </a:t>
            </a:r>
            <a:r>
              <a:rPr lang="en-US" sz="2000" dirty="0">
                <a:solidFill>
                  <a:srgbClr val="2300DC"/>
                </a:solidFill>
                <a:latin typeface="Calibri" panose="020F0502020204030204" pitchFamily="34" charset="0"/>
              </a:rPr>
              <a:t>FG transistor</a:t>
            </a:r>
            <a:r>
              <a:rPr lang="en-US" sz="2000" dirty="0">
                <a:latin typeface="Calibri" panose="020F0502020204030204" pitchFamily="34" charset="0"/>
              </a:rPr>
              <a:t> is said to be </a:t>
            </a:r>
            <a:r>
              <a:rPr lang="en-US" sz="2000" dirty="0">
                <a:solidFill>
                  <a:srgbClr val="800000"/>
                </a:solidFill>
                <a:latin typeface="Calibri" panose="020F0502020204030204" pitchFamily="34" charset="0"/>
              </a:rPr>
              <a:t>programmed</a:t>
            </a:r>
            <a:r>
              <a:rPr lang="en-US" sz="2000" dirty="0">
                <a:latin typeface="Calibri" panose="020F0502020204030204" pitchFamily="34" charset="0"/>
              </a:rPr>
              <a:t> (value = 0)</a:t>
            </a:r>
          </a:p>
          <a:p>
            <a:pPr lvl="1">
              <a:buSzPct val="100000"/>
              <a:buFont typeface="Symbol" panose="05050102010706020507" pitchFamily="18" charset="2"/>
              <a:buChar char="*"/>
            </a:pPr>
            <a:r>
              <a:rPr lang="en-US" sz="2000" dirty="0">
                <a:solidFill>
                  <a:srgbClr val="800000"/>
                </a:solidFill>
                <a:latin typeface="Calibri" panose="020F0502020204030204" pitchFamily="34" charset="0"/>
              </a:rPr>
              <a:t>Not programmed</a:t>
            </a:r>
            <a:r>
              <a:rPr lang="en-US" sz="2000" dirty="0">
                <a:latin typeface="Calibri" panose="020F0502020204030204" pitchFamily="34" charset="0"/>
              </a:rPr>
              <a:t> (value = 1)</a:t>
            </a:r>
          </a:p>
        </p:txBody>
      </p:sp>
      <p:grpSp>
        <p:nvGrpSpPr>
          <p:cNvPr id="8" name="Group 4"/>
          <p:cNvGrpSpPr>
            <a:grpSpLocks noChangeAspect="1"/>
          </p:cNvGrpSpPr>
          <p:nvPr/>
        </p:nvGrpSpPr>
        <p:grpSpPr bwMode="auto">
          <a:xfrm>
            <a:off x="2286000" y="1447800"/>
            <a:ext cx="4800600" cy="1828800"/>
            <a:chOff x="1680" y="912"/>
            <a:chExt cx="3024" cy="1152"/>
          </a:xfrm>
        </p:grpSpPr>
        <p:sp>
          <p:nvSpPr>
            <p:cNvPr id="9" name="AutoShape 3"/>
            <p:cNvSpPr>
              <a:spLocks noChangeAspect="1" noChangeArrowheads="1" noTextEdit="1"/>
            </p:cNvSpPr>
            <p:nvPr/>
          </p:nvSpPr>
          <p:spPr bwMode="auto">
            <a:xfrm>
              <a:off x="1680" y="912"/>
              <a:ext cx="302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907" y="1344"/>
              <a:ext cx="1224" cy="498"/>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986" y="1348"/>
              <a:ext cx="278" cy="192"/>
            </a:xfrm>
            <a:custGeom>
              <a:avLst/>
              <a:gdLst>
                <a:gd name="T0" fmla="*/ 263 w 1098"/>
                <a:gd name="T1" fmla="*/ 0 h 753"/>
                <a:gd name="T2" fmla="*/ 835 w 1098"/>
                <a:gd name="T3" fmla="*/ 0 h 753"/>
                <a:gd name="T4" fmla="*/ 1098 w 1098"/>
                <a:gd name="T5" fmla="*/ 263 h 753"/>
                <a:gd name="T6" fmla="*/ 1098 w 1098"/>
                <a:gd name="T7" fmla="*/ 491 h 753"/>
                <a:gd name="T8" fmla="*/ 835 w 1098"/>
                <a:gd name="T9" fmla="*/ 753 h 753"/>
                <a:gd name="T10" fmla="*/ 263 w 1098"/>
                <a:gd name="T11" fmla="*/ 753 h 753"/>
                <a:gd name="T12" fmla="*/ 0 w 1098"/>
                <a:gd name="T13" fmla="*/ 491 h 753"/>
                <a:gd name="T14" fmla="*/ 0 w 1098"/>
                <a:gd name="T15" fmla="*/ 263 h 753"/>
                <a:gd name="T16" fmla="*/ 263 w 1098"/>
                <a:gd name="T17"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8" h="753">
                  <a:moveTo>
                    <a:pt x="263" y="0"/>
                  </a:moveTo>
                  <a:lnTo>
                    <a:pt x="835" y="0"/>
                  </a:lnTo>
                  <a:cubicBezTo>
                    <a:pt x="980" y="0"/>
                    <a:pt x="1098" y="117"/>
                    <a:pt x="1098" y="263"/>
                  </a:cubicBezTo>
                  <a:lnTo>
                    <a:pt x="1098" y="491"/>
                  </a:lnTo>
                  <a:cubicBezTo>
                    <a:pt x="1098" y="636"/>
                    <a:pt x="980" y="753"/>
                    <a:pt x="835" y="753"/>
                  </a:cubicBezTo>
                  <a:lnTo>
                    <a:pt x="263" y="753"/>
                  </a:lnTo>
                  <a:cubicBezTo>
                    <a:pt x="117" y="753"/>
                    <a:pt x="0" y="636"/>
                    <a:pt x="0" y="491"/>
                  </a:cubicBezTo>
                  <a:lnTo>
                    <a:pt x="0" y="263"/>
                  </a:lnTo>
                  <a:cubicBezTo>
                    <a:pt x="0" y="117"/>
                    <a:pt x="117" y="0"/>
                    <a:pt x="263" y="0"/>
                  </a:cubicBezTo>
                  <a:close/>
                </a:path>
              </a:pathLst>
            </a:cu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2781" y="1348"/>
              <a:ext cx="278" cy="192"/>
            </a:xfrm>
            <a:custGeom>
              <a:avLst/>
              <a:gdLst>
                <a:gd name="T0" fmla="*/ 332 w 1098"/>
                <a:gd name="T1" fmla="*/ 0 h 753"/>
                <a:gd name="T2" fmla="*/ 766 w 1098"/>
                <a:gd name="T3" fmla="*/ 0 h 753"/>
                <a:gd name="T4" fmla="*/ 1098 w 1098"/>
                <a:gd name="T5" fmla="*/ 331 h 753"/>
                <a:gd name="T6" fmla="*/ 1098 w 1098"/>
                <a:gd name="T7" fmla="*/ 421 h 753"/>
                <a:gd name="T8" fmla="*/ 766 w 1098"/>
                <a:gd name="T9" fmla="*/ 753 h 753"/>
                <a:gd name="T10" fmla="*/ 332 w 1098"/>
                <a:gd name="T11" fmla="*/ 753 h 753"/>
                <a:gd name="T12" fmla="*/ 0 w 1098"/>
                <a:gd name="T13" fmla="*/ 421 h 753"/>
                <a:gd name="T14" fmla="*/ 0 w 1098"/>
                <a:gd name="T15" fmla="*/ 331 h 753"/>
                <a:gd name="T16" fmla="*/ 332 w 1098"/>
                <a:gd name="T17"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8" h="753">
                  <a:moveTo>
                    <a:pt x="332" y="0"/>
                  </a:moveTo>
                  <a:lnTo>
                    <a:pt x="766" y="0"/>
                  </a:lnTo>
                  <a:cubicBezTo>
                    <a:pt x="950" y="0"/>
                    <a:pt x="1098" y="148"/>
                    <a:pt x="1098" y="331"/>
                  </a:cubicBezTo>
                  <a:lnTo>
                    <a:pt x="1098" y="421"/>
                  </a:lnTo>
                  <a:cubicBezTo>
                    <a:pt x="1098" y="605"/>
                    <a:pt x="950" y="753"/>
                    <a:pt x="766" y="753"/>
                  </a:cubicBezTo>
                  <a:lnTo>
                    <a:pt x="332" y="753"/>
                  </a:lnTo>
                  <a:cubicBezTo>
                    <a:pt x="148" y="753"/>
                    <a:pt x="0" y="605"/>
                    <a:pt x="0" y="421"/>
                  </a:cubicBezTo>
                  <a:lnTo>
                    <a:pt x="0" y="331"/>
                  </a:lnTo>
                  <a:cubicBezTo>
                    <a:pt x="0" y="148"/>
                    <a:pt x="148" y="0"/>
                    <a:pt x="332" y="0"/>
                  </a:cubicBezTo>
                  <a:close/>
                </a:path>
              </a:pathLst>
            </a:cu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234" y="1303"/>
              <a:ext cx="633" cy="49"/>
            </a:xfrm>
            <a:prstGeom prst="rect">
              <a:avLst/>
            </a:prstGeom>
            <a:solidFill>
              <a:srgbClr val="8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723" y="1201"/>
              <a:ext cx="37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Source</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Line 10"/>
            <p:cNvSpPr>
              <a:spLocks noChangeShapeType="1"/>
            </p:cNvSpPr>
            <p:nvPr/>
          </p:nvSpPr>
          <p:spPr bwMode="auto">
            <a:xfrm>
              <a:off x="1984" y="1317"/>
              <a:ext cx="127" cy="12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2067" y="1394"/>
              <a:ext cx="49" cy="48"/>
            </a:xfrm>
            <a:custGeom>
              <a:avLst/>
              <a:gdLst>
                <a:gd name="T0" fmla="*/ 21 w 49"/>
                <a:gd name="T1" fmla="*/ 21 h 48"/>
                <a:gd name="T2" fmla="*/ 0 w 49"/>
                <a:gd name="T3" fmla="*/ 22 h 48"/>
                <a:gd name="T4" fmla="*/ 49 w 49"/>
                <a:gd name="T5" fmla="*/ 48 h 48"/>
                <a:gd name="T6" fmla="*/ 21 w 49"/>
                <a:gd name="T7" fmla="*/ 0 h 48"/>
                <a:gd name="T8" fmla="*/ 21 w 49"/>
                <a:gd name="T9" fmla="*/ 21 h 48"/>
              </a:gdLst>
              <a:ahLst/>
              <a:cxnLst>
                <a:cxn ang="0">
                  <a:pos x="T0" y="T1"/>
                </a:cxn>
                <a:cxn ang="0">
                  <a:pos x="T2" y="T3"/>
                </a:cxn>
                <a:cxn ang="0">
                  <a:pos x="T4" y="T5"/>
                </a:cxn>
                <a:cxn ang="0">
                  <a:pos x="T6" y="T7"/>
                </a:cxn>
                <a:cxn ang="0">
                  <a:pos x="T8" y="T9"/>
                </a:cxn>
              </a:cxnLst>
              <a:rect l="0" t="0" r="r" b="b"/>
              <a:pathLst>
                <a:path w="49" h="48">
                  <a:moveTo>
                    <a:pt x="21" y="21"/>
                  </a:moveTo>
                  <a:lnTo>
                    <a:pt x="0" y="22"/>
                  </a:lnTo>
                  <a:lnTo>
                    <a:pt x="49" y="48"/>
                  </a:lnTo>
                  <a:lnTo>
                    <a:pt x="21" y="0"/>
                  </a:lnTo>
                  <a:lnTo>
                    <a:pt x="21" y="21"/>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019" y="1211"/>
              <a:ext cx="29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Drain</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Line 13"/>
            <p:cNvSpPr>
              <a:spLocks noChangeShapeType="1"/>
            </p:cNvSpPr>
            <p:nvPr/>
          </p:nvSpPr>
          <p:spPr bwMode="auto">
            <a:xfrm flipH="1">
              <a:off x="2902" y="1305"/>
              <a:ext cx="166" cy="137"/>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896" y="1401"/>
              <a:ext cx="51" cy="46"/>
            </a:xfrm>
            <a:custGeom>
              <a:avLst/>
              <a:gdLst>
                <a:gd name="T0" fmla="*/ 29 w 51"/>
                <a:gd name="T1" fmla="*/ 21 h 46"/>
                <a:gd name="T2" fmla="*/ 32 w 51"/>
                <a:gd name="T3" fmla="*/ 0 h 46"/>
                <a:gd name="T4" fmla="*/ 0 w 51"/>
                <a:gd name="T5" fmla="*/ 46 h 46"/>
                <a:gd name="T6" fmla="*/ 51 w 51"/>
                <a:gd name="T7" fmla="*/ 24 h 46"/>
                <a:gd name="T8" fmla="*/ 29 w 51"/>
                <a:gd name="T9" fmla="*/ 21 h 46"/>
              </a:gdLst>
              <a:ahLst/>
              <a:cxnLst>
                <a:cxn ang="0">
                  <a:pos x="T0" y="T1"/>
                </a:cxn>
                <a:cxn ang="0">
                  <a:pos x="T2" y="T3"/>
                </a:cxn>
                <a:cxn ang="0">
                  <a:pos x="T4" y="T5"/>
                </a:cxn>
                <a:cxn ang="0">
                  <a:pos x="T6" y="T7"/>
                </a:cxn>
                <a:cxn ang="0">
                  <a:pos x="T8" y="T9"/>
                </a:cxn>
              </a:cxnLst>
              <a:rect l="0" t="0" r="r" b="b"/>
              <a:pathLst>
                <a:path w="51" h="46">
                  <a:moveTo>
                    <a:pt x="29" y="21"/>
                  </a:moveTo>
                  <a:lnTo>
                    <a:pt x="32" y="0"/>
                  </a:lnTo>
                  <a:lnTo>
                    <a:pt x="0" y="46"/>
                  </a:lnTo>
                  <a:lnTo>
                    <a:pt x="51" y="24"/>
                  </a:lnTo>
                  <a:lnTo>
                    <a:pt x="29" y="21"/>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271" y="1211"/>
              <a:ext cx="573" cy="88"/>
            </a:xfrm>
            <a:prstGeom prst="rect">
              <a:avLst/>
            </a:pr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267" y="1072"/>
              <a:ext cx="573" cy="89"/>
            </a:xfrm>
            <a:prstGeom prst="rect">
              <a:avLst/>
            </a:prstGeom>
            <a:solidFill>
              <a:srgbClr val="E9AF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2264" y="1162"/>
              <a:ext cx="583" cy="49"/>
            </a:xfrm>
            <a:prstGeom prst="rect">
              <a:avLst/>
            </a:prstGeom>
            <a:solidFill>
              <a:srgbClr val="8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1863" y="1093"/>
              <a:ext cx="18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SiO</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2008" y="112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0"/>
            <p:cNvSpPr>
              <a:spLocks noChangeShapeType="1"/>
            </p:cNvSpPr>
            <p:nvPr/>
          </p:nvSpPr>
          <p:spPr bwMode="auto">
            <a:xfrm>
              <a:off x="2052" y="1157"/>
              <a:ext cx="190" cy="148"/>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2196" y="1264"/>
              <a:ext cx="52" cy="45"/>
            </a:xfrm>
            <a:custGeom>
              <a:avLst/>
              <a:gdLst>
                <a:gd name="T0" fmla="*/ 22 w 52"/>
                <a:gd name="T1" fmla="*/ 22 h 45"/>
                <a:gd name="T2" fmla="*/ 0 w 52"/>
                <a:gd name="T3" fmla="*/ 25 h 45"/>
                <a:gd name="T4" fmla="*/ 52 w 52"/>
                <a:gd name="T5" fmla="*/ 45 h 45"/>
                <a:gd name="T6" fmla="*/ 19 w 52"/>
                <a:gd name="T7" fmla="*/ 0 h 45"/>
                <a:gd name="T8" fmla="*/ 22 w 52"/>
                <a:gd name="T9" fmla="*/ 22 h 45"/>
              </a:gdLst>
              <a:ahLst/>
              <a:cxnLst>
                <a:cxn ang="0">
                  <a:pos x="T0" y="T1"/>
                </a:cxn>
                <a:cxn ang="0">
                  <a:pos x="T2" y="T3"/>
                </a:cxn>
                <a:cxn ang="0">
                  <a:pos x="T4" y="T5"/>
                </a:cxn>
                <a:cxn ang="0">
                  <a:pos x="T6" y="T7"/>
                </a:cxn>
                <a:cxn ang="0">
                  <a:pos x="T8" y="T9"/>
                </a:cxn>
              </a:cxnLst>
              <a:rect l="0" t="0" r="r" b="b"/>
              <a:pathLst>
                <a:path w="52" h="45">
                  <a:moveTo>
                    <a:pt x="22" y="22"/>
                  </a:moveTo>
                  <a:lnTo>
                    <a:pt x="0" y="25"/>
                  </a:lnTo>
                  <a:lnTo>
                    <a:pt x="52" y="45"/>
                  </a:lnTo>
                  <a:lnTo>
                    <a:pt x="19" y="0"/>
                  </a:lnTo>
                  <a:lnTo>
                    <a:pt x="22" y="22"/>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2060" y="1157"/>
              <a:ext cx="200" cy="25"/>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2213" y="1161"/>
              <a:ext cx="55" cy="30"/>
            </a:xfrm>
            <a:custGeom>
              <a:avLst/>
              <a:gdLst>
                <a:gd name="T0" fmla="*/ 17 w 55"/>
                <a:gd name="T1" fmla="*/ 17 h 30"/>
                <a:gd name="T2" fmla="*/ 0 w 55"/>
                <a:gd name="T3" fmla="*/ 30 h 30"/>
                <a:gd name="T4" fmla="*/ 55 w 55"/>
                <a:gd name="T5" fmla="*/ 22 h 30"/>
                <a:gd name="T6" fmla="*/ 4 w 55"/>
                <a:gd name="T7" fmla="*/ 0 h 30"/>
                <a:gd name="T8" fmla="*/ 17 w 55"/>
                <a:gd name="T9" fmla="*/ 17 h 30"/>
              </a:gdLst>
              <a:ahLst/>
              <a:cxnLst>
                <a:cxn ang="0">
                  <a:pos x="T0" y="T1"/>
                </a:cxn>
                <a:cxn ang="0">
                  <a:pos x="T2" y="T3"/>
                </a:cxn>
                <a:cxn ang="0">
                  <a:pos x="T4" y="T5"/>
                </a:cxn>
                <a:cxn ang="0">
                  <a:pos x="T6" y="T7"/>
                </a:cxn>
                <a:cxn ang="0">
                  <a:pos x="T8" y="T9"/>
                </a:cxn>
              </a:cxnLst>
              <a:rect l="0" t="0" r="r" b="b"/>
              <a:pathLst>
                <a:path w="55" h="30">
                  <a:moveTo>
                    <a:pt x="17" y="17"/>
                  </a:moveTo>
                  <a:lnTo>
                    <a:pt x="0" y="30"/>
                  </a:lnTo>
                  <a:lnTo>
                    <a:pt x="55" y="22"/>
                  </a:lnTo>
                  <a:lnTo>
                    <a:pt x="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2964" y="1109"/>
              <a:ext cx="4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Floating gate</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5"/>
            <p:cNvSpPr>
              <a:spLocks noChangeArrowheads="1"/>
            </p:cNvSpPr>
            <p:nvPr/>
          </p:nvSpPr>
          <p:spPr bwMode="auto">
            <a:xfrm>
              <a:off x="2352" y="934"/>
              <a:ext cx="46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Control gate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26"/>
            <p:cNvSpPr>
              <a:spLocks noChangeShapeType="1"/>
            </p:cNvSpPr>
            <p:nvPr/>
          </p:nvSpPr>
          <p:spPr bwMode="auto">
            <a:xfrm flipH="1">
              <a:off x="2690" y="1162"/>
              <a:ext cx="224" cy="95"/>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683" y="1225"/>
              <a:ext cx="56" cy="35"/>
            </a:xfrm>
            <a:custGeom>
              <a:avLst/>
              <a:gdLst>
                <a:gd name="T0" fmla="*/ 36 w 56"/>
                <a:gd name="T1" fmla="*/ 20 h 35"/>
                <a:gd name="T2" fmla="*/ 44 w 56"/>
                <a:gd name="T3" fmla="*/ 0 h 35"/>
                <a:gd name="T4" fmla="*/ 0 w 56"/>
                <a:gd name="T5" fmla="*/ 35 h 35"/>
                <a:gd name="T6" fmla="*/ 56 w 56"/>
                <a:gd name="T7" fmla="*/ 28 h 35"/>
                <a:gd name="T8" fmla="*/ 36 w 56"/>
                <a:gd name="T9" fmla="*/ 20 h 35"/>
              </a:gdLst>
              <a:ahLst/>
              <a:cxnLst>
                <a:cxn ang="0">
                  <a:pos x="T0" y="T1"/>
                </a:cxn>
                <a:cxn ang="0">
                  <a:pos x="T2" y="T3"/>
                </a:cxn>
                <a:cxn ang="0">
                  <a:pos x="T4" y="T5"/>
                </a:cxn>
                <a:cxn ang="0">
                  <a:pos x="T6" y="T7"/>
                </a:cxn>
                <a:cxn ang="0">
                  <a:pos x="T8" y="T9"/>
                </a:cxn>
              </a:cxnLst>
              <a:rect l="0" t="0" r="r" b="b"/>
              <a:pathLst>
                <a:path w="56" h="35">
                  <a:moveTo>
                    <a:pt x="36" y="20"/>
                  </a:moveTo>
                  <a:lnTo>
                    <a:pt x="44" y="0"/>
                  </a:lnTo>
                  <a:lnTo>
                    <a:pt x="0" y="35"/>
                  </a:lnTo>
                  <a:lnTo>
                    <a:pt x="56" y="28"/>
                  </a:lnTo>
                  <a:lnTo>
                    <a:pt x="36" y="20"/>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a:off x="2558" y="1023"/>
              <a:ext cx="3" cy="116"/>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2545" y="1092"/>
              <a:ext cx="30" cy="54"/>
            </a:xfrm>
            <a:custGeom>
              <a:avLst/>
              <a:gdLst>
                <a:gd name="T0" fmla="*/ 15 w 30"/>
                <a:gd name="T1" fmla="*/ 16 h 54"/>
                <a:gd name="T2" fmla="*/ 0 w 30"/>
                <a:gd name="T3" fmla="*/ 1 h 54"/>
                <a:gd name="T4" fmla="*/ 16 w 30"/>
                <a:gd name="T5" fmla="*/ 54 h 54"/>
                <a:gd name="T6" fmla="*/ 30 w 30"/>
                <a:gd name="T7" fmla="*/ 0 h 54"/>
                <a:gd name="T8" fmla="*/ 15 w 30"/>
                <a:gd name="T9" fmla="*/ 16 h 54"/>
              </a:gdLst>
              <a:ahLst/>
              <a:cxnLst>
                <a:cxn ang="0">
                  <a:pos x="T0" y="T1"/>
                </a:cxn>
                <a:cxn ang="0">
                  <a:pos x="T2" y="T3"/>
                </a:cxn>
                <a:cxn ang="0">
                  <a:pos x="T4" y="T5"/>
                </a:cxn>
                <a:cxn ang="0">
                  <a:pos x="T6" y="T7"/>
                </a:cxn>
                <a:cxn ang="0">
                  <a:pos x="T8" y="T9"/>
                </a:cxn>
              </a:cxnLst>
              <a:rect l="0" t="0" r="r" b="b"/>
              <a:pathLst>
                <a:path w="30" h="54">
                  <a:moveTo>
                    <a:pt x="15" y="16"/>
                  </a:moveTo>
                  <a:lnTo>
                    <a:pt x="0" y="1"/>
                  </a:lnTo>
                  <a:lnTo>
                    <a:pt x="16" y="54"/>
                  </a:lnTo>
                  <a:lnTo>
                    <a:pt x="30" y="0"/>
                  </a:lnTo>
                  <a:lnTo>
                    <a:pt x="15"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3570" y="1455"/>
              <a:ext cx="965" cy="166"/>
            </a:xfrm>
            <a:custGeom>
              <a:avLst/>
              <a:gdLst>
                <a:gd name="T0" fmla="*/ 0 w 3807"/>
                <a:gd name="T1" fmla="*/ 651 h 651"/>
                <a:gd name="T2" fmla="*/ 1350 w 3807"/>
                <a:gd name="T3" fmla="*/ 651 h 651"/>
                <a:gd name="T4" fmla="*/ 1350 w 3807"/>
                <a:gd name="T5" fmla="*/ 0 h 651"/>
                <a:gd name="T6" fmla="*/ 2289 w 3807"/>
                <a:gd name="T7" fmla="*/ 0 h 651"/>
                <a:gd name="T8" fmla="*/ 2289 w 3807"/>
                <a:gd name="T9" fmla="*/ 651 h 651"/>
                <a:gd name="T10" fmla="*/ 3807 w 3807"/>
                <a:gd name="T11" fmla="*/ 651 h 651"/>
              </a:gdLst>
              <a:ahLst/>
              <a:cxnLst>
                <a:cxn ang="0">
                  <a:pos x="T0" y="T1"/>
                </a:cxn>
                <a:cxn ang="0">
                  <a:pos x="T2" y="T3"/>
                </a:cxn>
                <a:cxn ang="0">
                  <a:pos x="T4" y="T5"/>
                </a:cxn>
                <a:cxn ang="0">
                  <a:pos x="T6" y="T7"/>
                </a:cxn>
                <a:cxn ang="0">
                  <a:pos x="T8" y="T9"/>
                </a:cxn>
                <a:cxn ang="0">
                  <a:pos x="T10" y="T11"/>
                </a:cxn>
              </a:cxnLst>
              <a:rect l="0" t="0" r="r" b="b"/>
              <a:pathLst>
                <a:path w="3807" h="651">
                  <a:moveTo>
                    <a:pt x="0" y="651"/>
                  </a:moveTo>
                  <a:lnTo>
                    <a:pt x="1350" y="651"/>
                  </a:lnTo>
                  <a:lnTo>
                    <a:pt x="1350" y="0"/>
                  </a:lnTo>
                  <a:lnTo>
                    <a:pt x="2289" y="0"/>
                  </a:lnTo>
                  <a:lnTo>
                    <a:pt x="2289" y="651"/>
                  </a:lnTo>
                  <a:lnTo>
                    <a:pt x="3807" y="651"/>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3918" y="1400"/>
              <a:ext cx="226"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a:off x="3924" y="1345"/>
              <a:ext cx="226"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3"/>
            <p:cNvSpPr>
              <a:spLocks noChangeShapeType="1"/>
            </p:cNvSpPr>
            <p:nvPr/>
          </p:nvSpPr>
          <p:spPr bwMode="auto">
            <a:xfrm flipV="1">
              <a:off x="4022" y="1124"/>
              <a:ext cx="0" cy="216"/>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3765" y="1665"/>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Symbol</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Rectangle 35"/>
            <p:cNvSpPr>
              <a:spLocks noChangeArrowheads="1"/>
            </p:cNvSpPr>
            <p:nvPr/>
          </p:nvSpPr>
          <p:spPr bwMode="auto">
            <a:xfrm>
              <a:off x="2389" y="1896"/>
              <a:ext cx="24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36"/>
            <p:cNvSpPr>
              <a:spLocks noChangeArrowheads="1"/>
            </p:cNvSpPr>
            <p:nvPr/>
          </p:nvSpPr>
          <p:spPr bwMode="auto">
            <a:xfrm>
              <a:off x="3922" y="1910"/>
              <a:ext cx="24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(b)</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the Value in a FG Transistor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tx1"/>
                    </a:solidFill>
                  </a:rPr>
                  <a:t>Depositing </a:t>
                </a:r>
                <a:r>
                  <a:rPr lang="en-US" b="1" dirty="0" smtClean="0">
                    <a:solidFill>
                      <a:srgbClr val="00B050"/>
                    </a:solidFill>
                  </a:rPr>
                  <a:t>electrons</a:t>
                </a:r>
                <a:r>
                  <a:rPr lang="en-US" dirty="0" smtClean="0">
                    <a:solidFill>
                      <a:schemeClr val="tx1"/>
                    </a:solidFill>
                  </a:rPr>
                  <a:t> increases the threshold voltage </a:t>
                </a:r>
              </a:p>
              <a:p>
                <a:pPr lvl="1"/>
                <a:r>
                  <a:rPr lang="en-US" dirty="0" smtClean="0">
                    <a:solidFill>
                      <a:srgbClr val="FF0000"/>
                    </a:solidFill>
                  </a:rPr>
                  <a:t>Increases</a:t>
                </a:r>
                <a:r>
                  <a:rPr lang="en-US" dirty="0" smtClean="0">
                    <a:solidFill>
                      <a:schemeClr val="tx1"/>
                    </a:solidFill>
                  </a:rPr>
                  <a:t> from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𝑉</m:t>
                        </m:r>
                      </m:e>
                      <m:sub>
                        <m:r>
                          <a:rPr lang="en-US" b="0" i="1" smtClean="0">
                            <a:solidFill>
                              <a:schemeClr val="tx1"/>
                            </a:solidFill>
                            <a:latin typeface="Cambria Math" panose="02040503050406030204" pitchFamily="18" charset="0"/>
                          </a:rPr>
                          <m:t>𝑡</m:t>
                        </m:r>
                      </m:sub>
                    </m:sSub>
                  </m:oMath>
                </a14:m>
                <a:r>
                  <a:rPr lang="en-US" dirty="0" smtClean="0">
                    <a:solidFill>
                      <a:schemeClr val="tx1"/>
                    </a:solidFill>
                  </a:rPr>
                  <a:t> to </a:t>
                </a:r>
                <a14:m>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𝑉</m:t>
                        </m:r>
                      </m:e>
                      <m:sub>
                        <m:r>
                          <a:rPr lang="en-US" b="0" i="1" smtClean="0">
                            <a:solidFill>
                              <a:schemeClr val="tx1"/>
                            </a:solidFill>
                            <a:latin typeface="Cambria Math" panose="02040503050406030204" pitchFamily="18" charset="0"/>
                          </a:rPr>
                          <m:t>𝑡</m:t>
                        </m:r>
                      </m:sub>
                      <m:sup>
                        <m:r>
                          <a:rPr lang="en-US" b="0" i="1" smtClean="0">
                            <a:solidFill>
                              <a:schemeClr val="tx1"/>
                            </a:solidFill>
                            <a:latin typeface="Cambria Math" panose="02040503050406030204" pitchFamily="18" charset="0"/>
                          </a:rPr>
                          <m:t>+</m:t>
                        </m:r>
                      </m:sup>
                    </m:sSubSup>
                  </m:oMath>
                </a14:m>
                <a:r>
                  <a:rPr lang="en-US" dirty="0" smtClean="0">
                    <a:solidFill>
                      <a:schemeClr val="tx1"/>
                    </a:solidFill>
                  </a:rPr>
                  <a:t>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m:t>
                        </m:r>
                      </m:sub>
                      <m:sup>
                        <m:r>
                          <a:rPr lang="en-US" i="1">
                            <a:solidFill>
                              <a:schemeClr val="tx1"/>
                            </a:solidFill>
                            <a:latin typeface="Cambria Math" panose="02040503050406030204" pitchFamily="18" charset="0"/>
                          </a:rPr>
                          <m:t>+</m:t>
                        </m:r>
                      </m:sup>
                    </m:sSubSup>
                  </m:oMath>
                </a14:m>
                <a:r>
                  <a:rPr lang="en-US" dirty="0" smtClean="0">
                    <a:solidFill>
                      <a:schemeClr val="tx1"/>
                    </a:solidFill>
                  </a:rPr>
                  <a:t> &gt;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m:t>
                        </m:r>
                      </m:sub>
                    </m:sSub>
                  </m:oMath>
                </a14:m>
                <a:r>
                  <a:rPr lang="en-US" dirty="0" smtClean="0">
                    <a:solidFill>
                      <a:schemeClr val="tx1"/>
                    </a:solidFill>
                  </a:rPr>
                  <a:t>)</a:t>
                </a:r>
              </a:p>
              <a:p>
                <a:pPr lvl="1"/>
                <a:r>
                  <a:rPr lang="en-US" dirty="0" smtClean="0">
                    <a:solidFill>
                      <a:schemeClr val="tx1"/>
                    </a:solidFill>
                  </a:rPr>
                  <a:t>When the cell contains a </a:t>
                </a:r>
                <a:r>
                  <a:rPr lang="en-US" dirty="0" smtClean="0">
                    <a:solidFill>
                      <a:srgbClr val="002060"/>
                    </a:solidFill>
                  </a:rPr>
                  <a:t>logical 1</a:t>
                </a:r>
                <a:r>
                  <a:rPr lang="en-US" dirty="0" smtClean="0">
                    <a:solidFill>
                      <a:schemeClr val="tx1"/>
                    </a:solidFill>
                  </a:rPr>
                  <a:t> </a:t>
                </a:r>
                <a:r>
                  <a:rPr lang="en-US" dirty="0" smtClean="0">
                    <a:solidFill>
                      <a:schemeClr val="tx1"/>
                    </a:solidFill>
                    <a:sym typeface="Wingdings" panose="05000000000000000000" pitchFamily="2" charset="2"/>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m:t>
                        </m:r>
                      </m:sub>
                    </m:sSub>
                  </m:oMath>
                </a14:m>
                <a:endParaRPr lang="en-US" dirty="0" smtClean="0">
                  <a:solidFill>
                    <a:schemeClr val="tx1"/>
                  </a:solidFill>
                </a:endParaRPr>
              </a:p>
              <a:p>
                <a:pPr lvl="1"/>
                <a:r>
                  <a:rPr lang="en-US" dirty="0" smtClean="0">
                    <a:solidFill>
                      <a:schemeClr val="tx1"/>
                    </a:solidFill>
                  </a:rPr>
                  <a:t>When the cell contains a </a:t>
                </a:r>
                <a:r>
                  <a:rPr lang="en-US" dirty="0" smtClean="0">
                    <a:solidFill>
                      <a:srgbClr val="0070C0"/>
                    </a:solidFill>
                  </a:rPr>
                  <a:t>logical 0</a:t>
                </a:r>
                <a:r>
                  <a:rPr lang="en-US" dirty="0" smtClean="0">
                    <a:solidFill>
                      <a:schemeClr val="tx1"/>
                    </a:solidFill>
                  </a:rPr>
                  <a:t> </a:t>
                </a:r>
                <a:r>
                  <a:rPr lang="en-US" dirty="0" smtClean="0">
                    <a:solidFill>
                      <a:schemeClr val="tx1"/>
                    </a:solidFill>
                    <a:sym typeface="Wingdings" panose="05000000000000000000" pitchFamily="2" charset="2"/>
                  </a:rPr>
                  <a:t></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m:t>
                        </m:r>
                      </m:sub>
                      <m:sup>
                        <m:r>
                          <a:rPr lang="en-US" i="1">
                            <a:solidFill>
                              <a:schemeClr val="tx1"/>
                            </a:solidFill>
                            <a:latin typeface="Cambria Math" panose="02040503050406030204" pitchFamily="18" charset="0"/>
                          </a:rPr>
                          <m:t>+</m:t>
                        </m:r>
                      </m:sup>
                    </m:sSubSup>
                  </m:oMath>
                </a14:m>
                <a:endParaRPr lang="en-US" dirty="0" smtClean="0">
                  <a:solidFill>
                    <a:schemeClr val="tx1"/>
                  </a:solidFill>
                </a:endParaRPr>
              </a:p>
              <a:p>
                <a:r>
                  <a:rPr lang="en-US" dirty="0" smtClean="0">
                    <a:solidFill>
                      <a:schemeClr val="tx1"/>
                    </a:solidFill>
                  </a:rPr>
                  <a:t>Set the gate voltage to a value </a:t>
                </a:r>
                <a:r>
                  <a:rPr lang="en-US" dirty="0" smtClean="0">
                    <a:solidFill>
                      <a:srgbClr val="C00000"/>
                    </a:solidFill>
                  </a:rPr>
                  <a:t>between</a:t>
                </a:r>
                <a:r>
                  <a:rPr lang="en-US" dirty="0" smtClean="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m:t>
                        </m:r>
                      </m:sub>
                    </m:sSub>
                  </m:oMath>
                </a14:m>
                <a:r>
                  <a:rPr lang="en-US" dirty="0">
                    <a:solidFill>
                      <a:schemeClr val="tx1"/>
                    </a:solidFill>
                  </a:rPr>
                  <a:t> </a:t>
                </a:r>
                <a:r>
                  <a:rPr lang="en-US" dirty="0" smtClean="0">
                    <a:solidFill>
                      <a:schemeClr val="tx1"/>
                    </a:solidFill>
                  </a:rPr>
                  <a:t>a</a:t>
                </a:r>
                <a14:m>
                  <m:oMath xmlns:m="http://schemas.openxmlformats.org/officeDocument/2006/math">
                    <m:r>
                      <m:rPr>
                        <m:sty m:val="p"/>
                      </m:rPr>
                      <a:rPr lang="en-US" b="0" i="0" smtClean="0">
                        <a:solidFill>
                          <a:schemeClr val="tx1"/>
                        </a:solidFill>
                        <a:latin typeface="Cambria Math" panose="02040503050406030204" pitchFamily="18" charset="0"/>
                      </a:rPr>
                      <m:t>nd</m:t>
                    </m:r>
                    <m:r>
                      <a:rPr lang="en-US" b="0" i="0" smtClean="0">
                        <a:solidFill>
                          <a:schemeClr val="tx1"/>
                        </a:solidFill>
                        <a:latin typeface="Cambria Math" panose="02040503050406030204" pitchFamily="18" charset="0"/>
                      </a:rPr>
                      <m:t> </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m:t>
                        </m:r>
                      </m:sub>
                      <m:sup>
                        <m:r>
                          <a:rPr lang="en-US" i="1">
                            <a:solidFill>
                              <a:schemeClr val="tx1"/>
                            </a:solidFill>
                            <a:latin typeface="Cambria Math" panose="02040503050406030204" pitchFamily="18" charset="0"/>
                          </a:rPr>
                          <m:t>+</m:t>
                        </m:r>
                      </m:sup>
                    </m:sSubSup>
                  </m:oMath>
                </a14:m>
                <a:endParaRPr lang="en-US" dirty="0" smtClean="0">
                  <a:solidFill>
                    <a:schemeClr val="tx1"/>
                  </a:solidFill>
                </a:endParaRPr>
              </a:p>
              <a:p>
                <a:pPr lvl="1"/>
                <a:r>
                  <a:rPr lang="en-US" dirty="0" smtClean="0">
                    <a:solidFill>
                      <a:schemeClr val="tx1"/>
                    </a:solidFill>
                  </a:rPr>
                  <a:t>If a cell has 1, it will </a:t>
                </a:r>
                <a:r>
                  <a:rPr lang="en-US" dirty="0" smtClean="0">
                    <a:solidFill>
                      <a:srgbClr val="00B050"/>
                    </a:solidFill>
                  </a:rPr>
                  <a:t>conduct</a:t>
                </a:r>
              </a:p>
              <a:p>
                <a:pPr lvl="1"/>
                <a:r>
                  <a:rPr lang="en-US" dirty="0" smtClean="0">
                    <a:solidFill>
                      <a:schemeClr val="tx1"/>
                    </a:solidFill>
                  </a:rPr>
                  <a:t>Otherwise, it will </a:t>
                </a:r>
                <a:r>
                  <a:rPr lang="en-US" dirty="0" smtClean="0">
                    <a:solidFill>
                      <a:srgbClr val="FF0000"/>
                    </a:solidFill>
                  </a:rPr>
                  <a:t>not</a:t>
                </a:r>
                <a:r>
                  <a:rPr lang="en-US" dirty="0" smtClean="0">
                    <a:solidFill>
                      <a:schemeClr val="tx1"/>
                    </a:solidFill>
                  </a:rPr>
                  <a:t> conduct</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16" t="-1940"/>
                </a:stretch>
              </a:blipFill>
            </p:spPr>
            <p:txBody>
              <a:bodyPr/>
              <a:lstStyle/>
              <a:p>
                <a:r>
                  <a:rPr lang="en-US">
                    <a:noFill/>
                  </a:rPr>
                  <a:t> </a:t>
                </a:r>
              </a:p>
            </p:txBody>
          </p:sp>
        </mc:Fallback>
      </mc:AlternateContent>
    </p:spTree>
    <p:extLst>
      <p:ext uri="{BB962C8B-B14F-4D97-AF65-F5344CB8AC3E}">
        <p14:creationId xmlns:p14="http://schemas.microsoft.com/office/powerpoint/2010/main" val="8388042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NOR Flash</a:t>
            </a:r>
          </a:p>
        </p:txBody>
      </p:sp>
      <p:sp>
        <p:nvSpPr>
          <p:cNvPr id="3" name="Text Placeholder 2"/>
          <p:cNvSpPr txBox="1">
            <a:spLocks noGrp="1"/>
          </p:cNvSpPr>
          <p:nvPr>
            <p:ph type="body" idx="4294967295"/>
          </p:nvPr>
        </p:nvSpPr>
        <p:spPr>
          <a:xfrm>
            <a:off x="914400" y="5040312"/>
            <a:ext cx="7848600" cy="1732627"/>
          </a:xfrm>
        </p:spPr>
        <p:txBody>
          <a:bodyPr lIns="0" tIns="0" rIns="0" bIns="0">
            <a:normAutofit fontScale="85000"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Rarely used → </a:t>
            </a:r>
            <a:r>
              <a:rPr lang="en-US" dirty="0">
                <a:solidFill>
                  <a:srgbClr val="280099"/>
                </a:solidFill>
                <a:latin typeface="Calibri" panose="020F0502020204030204" pitchFamily="34" charset="0"/>
              </a:rPr>
              <a:t>low density</a:t>
            </a:r>
            <a:r>
              <a:rPr lang="en-US" dirty="0">
                <a:latin typeface="Calibri" panose="020F0502020204030204" pitchFamily="34" charset="0"/>
              </a:rPr>
              <a:t>, </a:t>
            </a:r>
            <a:r>
              <a:rPr lang="en-US" dirty="0">
                <a:solidFill>
                  <a:srgbClr val="DC2300"/>
                </a:solidFill>
                <a:latin typeface="Calibri" panose="020F0502020204030204" pitchFamily="34" charset="0"/>
              </a:rPr>
              <a:t>low bandwidth</a:t>
            </a:r>
            <a:r>
              <a:rPr lang="en-US" dirty="0">
                <a:latin typeface="Calibri" panose="020F0502020204030204" pitchFamily="34" charset="0"/>
              </a:rPr>
              <a:t>,</a:t>
            </a:r>
            <a:r>
              <a:rPr lang="en-US" dirty="0">
                <a:solidFill>
                  <a:srgbClr val="33CC66"/>
                </a:solidFill>
                <a:latin typeface="Calibri" panose="020F0502020204030204" pitchFamily="34" charset="0"/>
              </a:rPr>
              <a:t> </a:t>
            </a:r>
            <a:r>
              <a:rPr lang="en-US" dirty="0" smtClean="0">
                <a:solidFill>
                  <a:srgbClr val="33CC66"/>
                </a:solidFill>
                <a:latin typeface="Calibri" panose="020F0502020204030204" pitchFamily="34" charset="0"/>
              </a:rPr>
              <a:t>faster</a:t>
            </a:r>
          </a:p>
          <a:p>
            <a:pPr lvl="0">
              <a:buSzPct val="100000"/>
              <a:buFont typeface="Symbol" panose="05050102010706020507" pitchFamily="18" charset="2"/>
              <a:buChar char="*"/>
            </a:pPr>
            <a:r>
              <a:rPr lang="en-US" dirty="0" smtClean="0">
                <a:solidFill>
                  <a:schemeClr val="tx1"/>
                </a:solidFill>
                <a:latin typeface="Calibri" panose="020F0502020204030204" pitchFamily="34" charset="0"/>
              </a:rPr>
              <a:t>Read the value of the </a:t>
            </a:r>
            <a:r>
              <a:rPr lang="en-US" dirty="0" smtClean="0">
                <a:solidFill>
                  <a:srgbClr val="C00000"/>
                </a:solidFill>
                <a:latin typeface="Calibri" panose="020F0502020204030204" pitchFamily="34" charset="0"/>
              </a:rPr>
              <a:t>bit line </a:t>
            </a:r>
            <a:r>
              <a:rPr lang="en-US" dirty="0" smtClean="0">
                <a:solidFill>
                  <a:schemeClr val="tx1"/>
                </a:solidFill>
                <a:latin typeface="Calibri" panose="020F0502020204030204" pitchFamily="34" charset="0"/>
              </a:rPr>
              <a:t>using  a sense amplifier</a:t>
            </a:r>
          </a:p>
          <a:p>
            <a:pPr lvl="0">
              <a:buSzPct val="100000"/>
              <a:buFont typeface="Symbol" panose="05050102010706020507" pitchFamily="18" charset="2"/>
              <a:buChar char="*"/>
            </a:pPr>
            <a:r>
              <a:rPr lang="en-US" dirty="0" smtClean="0">
                <a:solidFill>
                  <a:schemeClr val="tx1"/>
                </a:solidFill>
                <a:latin typeface="Calibri" panose="020F0502020204030204" pitchFamily="34" charset="0"/>
              </a:rPr>
              <a:t>Operation </a:t>
            </a:r>
            <a:r>
              <a:rPr lang="en-US" dirty="0" smtClean="0">
                <a:solidFill>
                  <a:schemeClr val="tx1"/>
                </a:solidFill>
                <a:latin typeface="Calibri" panose="020F0502020204030204" pitchFamily="34" charset="0"/>
                <a:sym typeface="Wingdings" panose="05000000000000000000" pitchFamily="2" charset="2"/>
              </a:rPr>
              <a:t> Similar to a DRAM array (see Chapter 6)</a:t>
            </a:r>
            <a:endParaRPr lang="en-US" dirty="0">
              <a:solidFill>
                <a:schemeClr val="tx1"/>
              </a:solidFill>
              <a:latin typeface="Calibri" panose="020F0502020204030204" pitchFamily="34" charset="0"/>
            </a:endParaRPr>
          </a:p>
        </p:txBody>
      </p:sp>
      <p:grpSp>
        <p:nvGrpSpPr>
          <p:cNvPr id="8" name="Group 4"/>
          <p:cNvGrpSpPr>
            <a:grpSpLocks noChangeAspect="1"/>
          </p:cNvGrpSpPr>
          <p:nvPr/>
        </p:nvGrpSpPr>
        <p:grpSpPr bwMode="auto">
          <a:xfrm>
            <a:off x="3810000" y="1517650"/>
            <a:ext cx="2343150" cy="3406775"/>
            <a:chOff x="2400" y="956"/>
            <a:chExt cx="1476" cy="2146"/>
          </a:xfrm>
        </p:grpSpPr>
        <p:sp>
          <p:nvSpPr>
            <p:cNvPr id="9" name="AutoShape 3"/>
            <p:cNvSpPr>
              <a:spLocks noChangeAspect="1" noChangeArrowheads="1" noTextEdit="1"/>
            </p:cNvSpPr>
            <p:nvPr/>
          </p:nvSpPr>
          <p:spPr bwMode="auto">
            <a:xfrm>
              <a:off x="2400" y="956"/>
              <a:ext cx="1476" cy="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flipV="1">
              <a:off x="2774" y="2643"/>
              <a:ext cx="627" cy="5"/>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flipV="1">
              <a:off x="2769" y="1060"/>
              <a:ext cx="5" cy="1923"/>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3281" y="1983"/>
              <a:ext cx="296" cy="665"/>
            </a:xfrm>
            <a:custGeom>
              <a:avLst/>
              <a:gdLst>
                <a:gd name="T0" fmla="*/ 272 w 645"/>
                <a:gd name="T1" fmla="*/ 1461 h 1461"/>
                <a:gd name="T2" fmla="*/ 272 w 645"/>
                <a:gd name="T3" fmla="*/ 1007 h 1461"/>
                <a:gd name="T4" fmla="*/ 0 w 645"/>
                <a:gd name="T5" fmla="*/ 1007 h 1461"/>
                <a:gd name="T6" fmla="*/ 0 w 645"/>
                <a:gd name="T7" fmla="*/ 655 h 1461"/>
                <a:gd name="T8" fmla="*/ 262 w 645"/>
                <a:gd name="T9" fmla="*/ 655 h 1461"/>
                <a:gd name="T10" fmla="*/ 262 w 645"/>
                <a:gd name="T11" fmla="*/ 0 h 1461"/>
                <a:gd name="T12" fmla="*/ 645 w 645"/>
                <a:gd name="T13" fmla="*/ 0 h 1461"/>
              </a:gdLst>
              <a:ahLst/>
              <a:cxnLst>
                <a:cxn ang="0">
                  <a:pos x="T0" y="T1"/>
                </a:cxn>
                <a:cxn ang="0">
                  <a:pos x="T2" y="T3"/>
                </a:cxn>
                <a:cxn ang="0">
                  <a:pos x="T4" y="T5"/>
                </a:cxn>
                <a:cxn ang="0">
                  <a:pos x="T6" y="T7"/>
                </a:cxn>
                <a:cxn ang="0">
                  <a:pos x="T8" y="T9"/>
                </a:cxn>
                <a:cxn ang="0">
                  <a:pos x="T10" y="T11"/>
                </a:cxn>
                <a:cxn ang="0">
                  <a:pos x="T12" y="T13"/>
                </a:cxn>
              </a:cxnLst>
              <a:rect l="0" t="0" r="r" b="b"/>
              <a:pathLst>
                <a:path w="645" h="1461">
                  <a:moveTo>
                    <a:pt x="272" y="1461"/>
                  </a:moveTo>
                  <a:lnTo>
                    <a:pt x="272" y="1007"/>
                  </a:lnTo>
                  <a:lnTo>
                    <a:pt x="0" y="1007"/>
                  </a:lnTo>
                  <a:lnTo>
                    <a:pt x="0" y="655"/>
                  </a:lnTo>
                  <a:lnTo>
                    <a:pt x="262" y="655"/>
                  </a:lnTo>
                  <a:lnTo>
                    <a:pt x="262" y="0"/>
                  </a:lnTo>
                  <a:lnTo>
                    <a:pt x="645" y="0"/>
                  </a:lnTo>
                </a:path>
              </a:pathLst>
            </a:custGeom>
            <a:noFill/>
            <a:ln w="1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a:off x="3595" y="2108"/>
              <a:ext cx="20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3642" y="2157"/>
              <a:ext cx="11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3689" y="2203"/>
              <a:ext cx="4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flipV="1">
              <a:off x="3236" y="2285"/>
              <a:ext cx="0" cy="161"/>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V="1">
              <a:off x="3198" y="2281"/>
              <a:ext cx="0" cy="165"/>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H="1">
              <a:off x="3051" y="2363"/>
              <a:ext cx="147"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3556" y="1980"/>
              <a:ext cx="138" cy="120"/>
            </a:xfrm>
            <a:custGeom>
              <a:avLst/>
              <a:gdLst>
                <a:gd name="T0" fmla="*/ 0 w 302"/>
                <a:gd name="T1" fmla="*/ 0 h 262"/>
                <a:gd name="T2" fmla="*/ 302 w 302"/>
                <a:gd name="T3" fmla="*/ 0 h 262"/>
                <a:gd name="T4" fmla="*/ 302 w 302"/>
                <a:gd name="T5" fmla="*/ 262 h 262"/>
              </a:gdLst>
              <a:ahLst/>
              <a:cxnLst>
                <a:cxn ang="0">
                  <a:pos x="T0" y="T1"/>
                </a:cxn>
                <a:cxn ang="0">
                  <a:pos x="T2" y="T3"/>
                </a:cxn>
                <a:cxn ang="0">
                  <a:pos x="T4" y="T5"/>
                </a:cxn>
              </a:cxnLst>
              <a:rect l="0" t="0" r="r" b="b"/>
              <a:pathLst>
                <a:path w="302" h="262">
                  <a:moveTo>
                    <a:pt x="0" y="0"/>
                  </a:moveTo>
                  <a:lnTo>
                    <a:pt x="302" y="0"/>
                  </a:lnTo>
                  <a:lnTo>
                    <a:pt x="302" y="262"/>
                  </a:lnTo>
                </a:path>
              </a:pathLst>
            </a:custGeom>
            <a:noFill/>
            <a:ln w="1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2769" y="1317"/>
              <a:ext cx="632" cy="666"/>
            </a:xfrm>
            <a:custGeom>
              <a:avLst/>
              <a:gdLst>
                <a:gd name="T0" fmla="*/ 1381 w 1381"/>
                <a:gd name="T1" fmla="*/ 1462 h 1462"/>
                <a:gd name="T2" fmla="*/ 1381 w 1381"/>
                <a:gd name="T3" fmla="*/ 1008 h 1462"/>
                <a:gd name="T4" fmla="*/ 1109 w 1381"/>
                <a:gd name="T5" fmla="*/ 1008 h 1462"/>
                <a:gd name="T6" fmla="*/ 1109 w 1381"/>
                <a:gd name="T7" fmla="*/ 655 h 1462"/>
                <a:gd name="T8" fmla="*/ 1371 w 1381"/>
                <a:gd name="T9" fmla="*/ 655 h 1462"/>
                <a:gd name="T10" fmla="*/ 1371 w 1381"/>
                <a:gd name="T11" fmla="*/ 0 h 1462"/>
                <a:gd name="T12" fmla="*/ 0 w 1381"/>
                <a:gd name="T13" fmla="*/ 10 h 1462"/>
              </a:gdLst>
              <a:ahLst/>
              <a:cxnLst>
                <a:cxn ang="0">
                  <a:pos x="T0" y="T1"/>
                </a:cxn>
                <a:cxn ang="0">
                  <a:pos x="T2" y="T3"/>
                </a:cxn>
                <a:cxn ang="0">
                  <a:pos x="T4" y="T5"/>
                </a:cxn>
                <a:cxn ang="0">
                  <a:pos x="T6" y="T7"/>
                </a:cxn>
                <a:cxn ang="0">
                  <a:pos x="T8" y="T9"/>
                </a:cxn>
                <a:cxn ang="0">
                  <a:pos x="T10" y="T11"/>
                </a:cxn>
                <a:cxn ang="0">
                  <a:pos x="T12" y="T13"/>
                </a:cxn>
              </a:cxnLst>
              <a:rect l="0" t="0" r="r" b="b"/>
              <a:pathLst>
                <a:path w="1381" h="1462">
                  <a:moveTo>
                    <a:pt x="1381" y="1462"/>
                  </a:moveTo>
                  <a:lnTo>
                    <a:pt x="1381" y="1008"/>
                  </a:lnTo>
                  <a:lnTo>
                    <a:pt x="1109" y="1008"/>
                  </a:lnTo>
                  <a:lnTo>
                    <a:pt x="1109" y="655"/>
                  </a:lnTo>
                  <a:lnTo>
                    <a:pt x="1371" y="655"/>
                  </a:lnTo>
                  <a:lnTo>
                    <a:pt x="1371" y="0"/>
                  </a:lnTo>
                  <a:lnTo>
                    <a:pt x="0" y="10"/>
                  </a:lnTo>
                </a:path>
              </a:pathLst>
            </a:custGeom>
            <a:noFill/>
            <a:ln w="1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230" y="1620"/>
              <a:ext cx="0" cy="16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3194" y="1615"/>
              <a:ext cx="0" cy="165"/>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H="1">
              <a:off x="3041" y="1698"/>
              <a:ext cx="153"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2833" y="1653"/>
              <a:ext cx="26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WL1</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2841" y="2311"/>
              <a:ext cx="26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WL2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2529" y="1104"/>
              <a:ext cx="18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Bit</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2506" y="1236"/>
              <a:ext cx="22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line</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p:nvPr>
        </p:nvSpPr>
        <p:spPr>
          <a:xfrm>
            <a:off x="17272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NAND Flash	</a:t>
            </a:r>
          </a:p>
        </p:txBody>
      </p:sp>
      <p:sp>
        <p:nvSpPr>
          <p:cNvPr id="3" name="Text Placeholder 2"/>
          <p:cNvSpPr txBox="1">
            <a:spLocks noGrp="1"/>
          </p:cNvSpPr>
          <p:nvPr>
            <p:ph type="body" idx="4294967295"/>
          </p:nvPr>
        </p:nvSpPr>
        <p:spPr>
          <a:xfrm>
            <a:off x="1447800" y="3635375"/>
            <a:ext cx="7416800" cy="24606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463550">
              <a:buSzPct val="100000"/>
              <a:buFont typeface="Symbol" panose="05050102010706020507" pitchFamily="18" charset="2"/>
              <a:buChar char="*"/>
            </a:pPr>
            <a:r>
              <a:rPr lang="en-US" sz="2600" dirty="0">
                <a:latin typeface="Calibri" panose="020F0502020204030204" pitchFamily="34" charset="0"/>
              </a:rPr>
              <a:t>To </a:t>
            </a:r>
            <a:r>
              <a:rPr lang="en-US" sz="2600" dirty="0">
                <a:solidFill>
                  <a:srgbClr val="33CC66"/>
                </a:solidFill>
                <a:latin typeface="Calibri" panose="020F0502020204030204" pitchFamily="34" charset="0"/>
              </a:rPr>
              <a:t>read</a:t>
            </a:r>
            <a:r>
              <a:rPr lang="en-US" sz="2600" dirty="0">
                <a:latin typeface="Calibri" panose="020F0502020204030204" pitchFamily="34" charset="0"/>
              </a:rPr>
              <a:t> a certain transistor, </a:t>
            </a:r>
            <a:r>
              <a:rPr lang="en-US" sz="2600" dirty="0">
                <a:solidFill>
                  <a:srgbClr val="2300DC"/>
                </a:solidFill>
                <a:latin typeface="Calibri" panose="020F0502020204030204" pitchFamily="34" charset="0"/>
              </a:rPr>
              <a:t>enable</a:t>
            </a:r>
            <a:r>
              <a:rPr lang="en-US" sz="2600" dirty="0">
                <a:latin typeface="Calibri" panose="020F0502020204030204" pitchFamily="34" charset="0"/>
              </a:rPr>
              <a:t> the rest of the </a:t>
            </a:r>
            <a:r>
              <a:rPr lang="en-US" sz="2600" dirty="0" smtClean="0">
                <a:latin typeface="Calibri" panose="020F0502020204030204" pitchFamily="34" charset="0"/>
              </a:rPr>
              <a:t>transistors and </a:t>
            </a:r>
            <a:r>
              <a:rPr lang="en-US" sz="2600" dirty="0" smtClean="0">
                <a:solidFill>
                  <a:srgbClr val="C00000"/>
                </a:solidFill>
                <a:latin typeface="Calibri" panose="020F0502020204030204" pitchFamily="34" charset="0"/>
              </a:rPr>
              <a:t>ground select </a:t>
            </a:r>
            <a:r>
              <a:rPr lang="en-US" sz="2600" dirty="0" smtClean="0">
                <a:latin typeface="Calibri" panose="020F0502020204030204" pitchFamily="34" charset="0"/>
              </a:rPr>
              <a:t>and </a:t>
            </a:r>
            <a:r>
              <a:rPr lang="en-US" sz="2600" dirty="0" smtClean="0">
                <a:solidFill>
                  <a:srgbClr val="002060"/>
                </a:solidFill>
                <a:latin typeface="Calibri" panose="020F0502020204030204" pitchFamily="34" charset="0"/>
              </a:rPr>
              <a:t>bit line select</a:t>
            </a:r>
            <a:endParaRPr lang="en-US" sz="2600" dirty="0">
              <a:solidFill>
                <a:srgbClr val="002060"/>
              </a:solidFill>
              <a:latin typeface="Calibri" panose="020F0502020204030204" pitchFamily="34" charset="0"/>
            </a:endParaRPr>
          </a:p>
          <a:p>
            <a:pPr marL="574675" lvl="0" indent="-463550">
              <a:buSzPct val="100000"/>
              <a:buFont typeface="Symbol" panose="05050102010706020507" pitchFamily="18" charset="2"/>
              <a:buChar char="*"/>
            </a:pPr>
            <a:r>
              <a:rPr lang="en-US" sz="2600" dirty="0" smtClean="0">
                <a:solidFill>
                  <a:srgbClr val="FF3333"/>
                </a:solidFill>
                <a:latin typeface="Calibri" panose="020F0502020204030204" pitchFamily="34" charset="0"/>
              </a:rPr>
              <a:t>High density</a:t>
            </a:r>
          </a:p>
          <a:p>
            <a:pPr marL="574675" lvl="0" indent="-463550">
              <a:buSzPct val="100000"/>
              <a:buFont typeface="Symbol" panose="05050102010706020507" pitchFamily="18" charset="2"/>
              <a:buChar char="*"/>
            </a:pPr>
            <a:r>
              <a:rPr lang="en-US" sz="2600" dirty="0" smtClean="0">
                <a:solidFill>
                  <a:schemeClr val="tx1"/>
                </a:solidFill>
                <a:latin typeface="Calibri" panose="020F0502020204030204" pitchFamily="34" charset="0"/>
              </a:rPr>
              <a:t>40-60% </a:t>
            </a:r>
            <a:r>
              <a:rPr lang="en-US" sz="2600" dirty="0" smtClean="0">
                <a:solidFill>
                  <a:srgbClr val="FF0000"/>
                </a:solidFill>
                <a:latin typeface="Calibri" panose="020F0502020204030204" pitchFamily="34" charset="0"/>
              </a:rPr>
              <a:t>more</a:t>
            </a:r>
            <a:r>
              <a:rPr lang="en-US" sz="2600" dirty="0" smtClean="0">
                <a:solidFill>
                  <a:schemeClr val="tx1"/>
                </a:solidFill>
                <a:latin typeface="Calibri" panose="020F0502020204030204" pitchFamily="34" charset="0"/>
              </a:rPr>
              <a:t> density than NOR flash</a:t>
            </a:r>
            <a:endParaRPr lang="en-US" sz="2600" dirty="0">
              <a:solidFill>
                <a:schemeClr val="tx1"/>
              </a:solidFill>
              <a:latin typeface="Calibri" panose="020F0502020204030204" pitchFamily="34" charset="0"/>
            </a:endParaRPr>
          </a:p>
        </p:txBody>
      </p:sp>
      <p:sp>
        <p:nvSpPr>
          <p:cNvPr id="9" name="AutoShape 3"/>
          <p:cNvSpPr>
            <a:spLocks noChangeAspect="1" noChangeArrowheads="1" noTextEdit="1"/>
          </p:cNvSpPr>
          <p:nvPr/>
        </p:nvSpPr>
        <p:spPr bwMode="auto">
          <a:xfrm>
            <a:off x="1371600" y="1752600"/>
            <a:ext cx="77724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1511300" y="2073275"/>
            <a:ext cx="7135813" cy="635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535863" y="2079625"/>
            <a:ext cx="790575" cy="791166"/>
          </a:xfrm>
          <a:custGeom>
            <a:avLst/>
            <a:gdLst>
              <a:gd name="T0" fmla="*/ 0 w 1190"/>
              <a:gd name="T1" fmla="*/ 1169 h 1169"/>
              <a:gd name="T2" fmla="*/ 434 w 1190"/>
              <a:gd name="T3" fmla="*/ 1169 h 1169"/>
              <a:gd name="T4" fmla="*/ 434 w 1190"/>
              <a:gd name="T5" fmla="*/ 836 h 1169"/>
              <a:gd name="T6" fmla="*/ 807 w 1190"/>
              <a:gd name="T7" fmla="*/ 836 h 1169"/>
              <a:gd name="T8" fmla="*/ 807 w 1190"/>
              <a:gd name="T9" fmla="*/ 1159 h 1169"/>
              <a:gd name="T10" fmla="*/ 1190 w 1190"/>
              <a:gd name="T11" fmla="*/ 1159 h 1169"/>
              <a:gd name="T12" fmla="*/ 1190 w 1190"/>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90" h="1169">
                <a:moveTo>
                  <a:pt x="0" y="1169"/>
                </a:moveTo>
                <a:lnTo>
                  <a:pt x="434" y="1169"/>
                </a:lnTo>
                <a:lnTo>
                  <a:pt x="434" y="836"/>
                </a:lnTo>
                <a:lnTo>
                  <a:pt x="807" y="836"/>
                </a:lnTo>
                <a:lnTo>
                  <a:pt x="807" y="1159"/>
                </a:lnTo>
                <a:lnTo>
                  <a:pt x="1190" y="1159"/>
                </a:lnTo>
                <a:lnTo>
                  <a:pt x="1190" y="0"/>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7370763" y="2246313"/>
            <a:ext cx="5222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Bit line</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7402513" y="2406650"/>
            <a:ext cx="4635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select</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9"/>
          <p:cNvSpPr>
            <a:spLocks/>
          </p:cNvSpPr>
          <p:nvPr/>
        </p:nvSpPr>
        <p:spPr bwMode="auto">
          <a:xfrm>
            <a:off x="5035550" y="2647949"/>
            <a:ext cx="2541588" cy="222841"/>
          </a:xfrm>
          <a:custGeom>
            <a:avLst/>
            <a:gdLst>
              <a:gd name="T0" fmla="*/ 3830 w 3830"/>
              <a:gd name="T1" fmla="*/ 323 h 323"/>
              <a:gd name="T2" fmla="*/ 3326 w 3830"/>
              <a:gd name="T3" fmla="*/ 323 h 323"/>
              <a:gd name="T4" fmla="*/ 3326 w 3830"/>
              <a:gd name="T5" fmla="*/ 0 h 323"/>
              <a:gd name="T6" fmla="*/ 2892 w 3830"/>
              <a:gd name="T7" fmla="*/ 0 h 323"/>
              <a:gd name="T8" fmla="*/ 2892 w 3830"/>
              <a:gd name="T9" fmla="*/ 323 h 323"/>
              <a:gd name="T10" fmla="*/ 2449 w 3830"/>
              <a:gd name="T11" fmla="*/ 323 h 323"/>
              <a:gd name="T12" fmla="*/ 2449 w 3830"/>
              <a:gd name="T13" fmla="*/ 10 h 323"/>
              <a:gd name="T14" fmla="*/ 1985 w 3830"/>
              <a:gd name="T15" fmla="*/ 10 h 323"/>
              <a:gd name="T16" fmla="*/ 1985 w 3830"/>
              <a:gd name="T17" fmla="*/ 313 h 323"/>
              <a:gd name="T18" fmla="*/ 1522 w 3830"/>
              <a:gd name="T19" fmla="*/ 313 h 323"/>
              <a:gd name="T20" fmla="*/ 1522 w 3830"/>
              <a:gd name="T21" fmla="*/ 21 h 323"/>
              <a:gd name="T22" fmla="*/ 1058 w 3830"/>
              <a:gd name="T23" fmla="*/ 21 h 323"/>
              <a:gd name="T24" fmla="*/ 1058 w 3830"/>
              <a:gd name="T25" fmla="*/ 323 h 323"/>
              <a:gd name="T26" fmla="*/ 624 w 3830"/>
              <a:gd name="T27" fmla="*/ 323 h 323"/>
              <a:gd name="T28" fmla="*/ 624 w 3830"/>
              <a:gd name="T29" fmla="*/ 31 h 323"/>
              <a:gd name="T30" fmla="*/ 191 w 3830"/>
              <a:gd name="T31" fmla="*/ 31 h 323"/>
              <a:gd name="T32" fmla="*/ 191 w 3830"/>
              <a:gd name="T33" fmla="*/ 323 h 323"/>
              <a:gd name="T34" fmla="*/ 0 w 3830"/>
              <a:gd name="T35"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30" h="323">
                <a:moveTo>
                  <a:pt x="3830" y="323"/>
                </a:moveTo>
                <a:lnTo>
                  <a:pt x="3326" y="323"/>
                </a:lnTo>
                <a:lnTo>
                  <a:pt x="3326" y="0"/>
                </a:lnTo>
                <a:lnTo>
                  <a:pt x="2892" y="0"/>
                </a:lnTo>
                <a:lnTo>
                  <a:pt x="2892" y="323"/>
                </a:lnTo>
                <a:lnTo>
                  <a:pt x="2449" y="323"/>
                </a:lnTo>
                <a:lnTo>
                  <a:pt x="2449" y="10"/>
                </a:lnTo>
                <a:lnTo>
                  <a:pt x="1985" y="10"/>
                </a:lnTo>
                <a:lnTo>
                  <a:pt x="1985" y="313"/>
                </a:lnTo>
                <a:lnTo>
                  <a:pt x="1522" y="313"/>
                </a:lnTo>
                <a:lnTo>
                  <a:pt x="1522" y="21"/>
                </a:lnTo>
                <a:lnTo>
                  <a:pt x="1058" y="21"/>
                </a:lnTo>
                <a:lnTo>
                  <a:pt x="1058" y="323"/>
                </a:lnTo>
                <a:lnTo>
                  <a:pt x="624" y="323"/>
                </a:lnTo>
                <a:lnTo>
                  <a:pt x="624" y="31"/>
                </a:lnTo>
                <a:lnTo>
                  <a:pt x="191" y="31"/>
                </a:lnTo>
                <a:lnTo>
                  <a:pt x="191" y="323"/>
                </a:lnTo>
                <a:lnTo>
                  <a:pt x="0" y="323"/>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5202238" y="2608263"/>
            <a:ext cx="20796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a:off x="5202238" y="2540000"/>
            <a:ext cx="20161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5303838" y="2378075"/>
            <a:ext cx="0" cy="155575"/>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991100" y="2333625"/>
            <a:ext cx="385763"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WL4</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4"/>
          <p:cNvSpPr>
            <a:spLocks noChangeShapeType="1"/>
          </p:cNvSpPr>
          <p:nvPr/>
        </p:nvSpPr>
        <p:spPr bwMode="auto">
          <a:xfrm>
            <a:off x="5772150" y="2606675"/>
            <a:ext cx="20637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5772150" y="2540000"/>
            <a:ext cx="20002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5872163" y="2376488"/>
            <a:ext cx="0" cy="155575"/>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5559425" y="2332038"/>
            <a:ext cx="385763"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WL3</a:t>
            </a:r>
            <a:endParaRPr kumimoji="0" lang="en-US" sz="1800" b="0" i="0" u="none" strike="noStrike" cap="none" normalizeH="0" baseline="0" smtClean="0">
              <a:ln>
                <a:noFill/>
              </a:ln>
              <a:solidFill>
                <a:schemeClr val="tx1"/>
              </a:solidFill>
              <a:effectLst/>
              <a:latin typeface="Arial" pitchFamily="34" charset="0"/>
            </a:endParaRPr>
          </a:p>
        </p:txBody>
      </p:sp>
      <p:sp>
        <p:nvSpPr>
          <p:cNvPr id="23" name="Line 18"/>
          <p:cNvSpPr>
            <a:spLocks noChangeShapeType="1"/>
          </p:cNvSpPr>
          <p:nvPr/>
        </p:nvSpPr>
        <p:spPr bwMode="auto">
          <a:xfrm>
            <a:off x="6386513" y="2600325"/>
            <a:ext cx="20796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6386513" y="2532063"/>
            <a:ext cx="20161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a:off x="6486525" y="2370138"/>
            <a:ext cx="0" cy="155575"/>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6175375" y="2324100"/>
            <a:ext cx="385763"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WL2</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2"/>
          <p:cNvSpPr>
            <a:spLocks noChangeShapeType="1"/>
          </p:cNvSpPr>
          <p:nvPr/>
        </p:nvSpPr>
        <p:spPr bwMode="auto">
          <a:xfrm>
            <a:off x="7008813" y="2586038"/>
            <a:ext cx="20796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a:off x="7008813" y="2517775"/>
            <a:ext cx="20002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a:off x="7108825" y="2355850"/>
            <a:ext cx="0" cy="155575"/>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6797675" y="2311400"/>
            <a:ext cx="385763"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WL1</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26"/>
          <p:cNvSpPr>
            <a:spLocks/>
          </p:cNvSpPr>
          <p:nvPr/>
        </p:nvSpPr>
        <p:spPr bwMode="auto">
          <a:xfrm>
            <a:off x="2614613" y="2651125"/>
            <a:ext cx="2541588" cy="215900"/>
          </a:xfrm>
          <a:custGeom>
            <a:avLst/>
            <a:gdLst>
              <a:gd name="T0" fmla="*/ 3831 w 3831"/>
              <a:gd name="T1" fmla="*/ 322 h 322"/>
              <a:gd name="T2" fmla="*/ 3327 w 3831"/>
              <a:gd name="T3" fmla="*/ 322 h 322"/>
              <a:gd name="T4" fmla="*/ 3327 w 3831"/>
              <a:gd name="T5" fmla="*/ 0 h 322"/>
              <a:gd name="T6" fmla="*/ 2893 w 3831"/>
              <a:gd name="T7" fmla="*/ 0 h 322"/>
              <a:gd name="T8" fmla="*/ 2893 w 3831"/>
              <a:gd name="T9" fmla="*/ 322 h 322"/>
              <a:gd name="T10" fmla="*/ 2450 w 3831"/>
              <a:gd name="T11" fmla="*/ 322 h 322"/>
              <a:gd name="T12" fmla="*/ 2450 w 3831"/>
              <a:gd name="T13" fmla="*/ 10 h 322"/>
              <a:gd name="T14" fmla="*/ 1986 w 3831"/>
              <a:gd name="T15" fmla="*/ 10 h 322"/>
              <a:gd name="T16" fmla="*/ 1986 w 3831"/>
              <a:gd name="T17" fmla="*/ 312 h 322"/>
              <a:gd name="T18" fmla="*/ 1522 w 3831"/>
              <a:gd name="T19" fmla="*/ 312 h 322"/>
              <a:gd name="T20" fmla="*/ 1522 w 3831"/>
              <a:gd name="T21" fmla="*/ 20 h 322"/>
              <a:gd name="T22" fmla="*/ 1059 w 3831"/>
              <a:gd name="T23" fmla="*/ 20 h 322"/>
              <a:gd name="T24" fmla="*/ 1059 w 3831"/>
              <a:gd name="T25" fmla="*/ 322 h 322"/>
              <a:gd name="T26" fmla="*/ 625 w 3831"/>
              <a:gd name="T27" fmla="*/ 322 h 322"/>
              <a:gd name="T28" fmla="*/ 625 w 3831"/>
              <a:gd name="T29" fmla="*/ 30 h 322"/>
              <a:gd name="T30" fmla="*/ 192 w 3831"/>
              <a:gd name="T31" fmla="*/ 30 h 322"/>
              <a:gd name="T32" fmla="*/ 192 w 3831"/>
              <a:gd name="T33" fmla="*/ 322 h 322"/>
              <a:gd name="T34" fmla="*/ 0 w 3831"/>
              <a:gd name="T35"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31" h="322">
                <a:moveTo>
                  <a:pt x="3831" y="322"/>
                </a:moveTo>
                <a:lnTo>
                  <a:pt x="3327" y="322"/>
                </a:lnTo>
                <a:lnTo>
                  <a:pt x="3327" y="0"/>
                </a:lnTo>
                <a:lnTo>
                  <a:pt x="2893" y="0"/>
                </a:lnTo>
                <a:lnTo>
                  <a:pt x="2893" y="322"/>
                </a:lnTo>
                <a:lnTo>
                  <a:pt x="2450" y="322"/>
                </a:lnTo>
                <a:lnTo>
                  <a:pt x="2450" y="10"/>
                </a:lnTo>
                <a:lnTo>
                  <a:pt x="1986" y="10"/>
                </a:lnTo>
                <a:lnTo>
                  <a:pt x="1986" y="312"/>
                </a:lnTo>
                <a:lnTo>
                  <a:pt x="1522" y="312"/>
                </a:lnTo>
                <a:lnTo>
                  <a:pt x="1522" y="20"/>
                </a:lnTo>
                <a:lnTo>
                  <a:pt x="1059" y="20"/>
                </a:lnTo>
                <a:lnTo>
                  <a:pt x="1059" y="322"/>
                </a:lnTo>
                <a:lnTo>
                  <a:pt x="625" y="322"/>
                </a:lnTo>
                <a:lnTo>
                  <a:pt x="625" y="30"/>
                </a:lnTo>
                <a:lnTo>
                  <a:pt x="192" y="30"/>
                </a:lnTo>
                <a:lnTo>
                  <a:pt x="192" y="322"/>
                </a:lnTo>
                <a:lnTo>
                  <a:pt x="0" y="322"/>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p:cNvSpPr>
            <a:spLocks noChangeShapeType="1"/>
          </p:cNvSpPr>
          <p:nvPr/>
        </p:nvSpPr>
        <p:spPr bwMode="auto">
          <a:xfrm>
            <a:off x="2781300" y="2609850"/>
            <a:ext cx="20796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a:off x="2781300" y="2543175"/>
            <a:ext cx="20161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a:off x="2882900" y="2379663"/>
            <a:ext cx="0" cy="155575"/>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2570163" y="2335213"/>
            <a:ext cx="385763"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WL8</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Line 31"/>
          <p:cNvSpPr>
            <a:spLocks noChangeShapeType="1"/>
          </p:cNvSpPr>
          <p:nvPr/>
        </p:nvSpPr>
        <p:spPr bwMode="auto">
          <a:xfrm>
            <a:off x="3351213" y="2609850"/>
            <a:ext cx="20637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a:off x="3351213" y="2541588"/>
            <a:ext cx="20002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3"/>
          <p:cNvSpPr>
            <a:spLocks noChangeShapeType="1"/>
          </p:cNvSpPr>
          <p:nvPr/>
        </p:nvSpPr>
        <p:spPr bwMode="auto">
          <a:xfrm>
            <a:off x="3451225" y="2379663"/>
            <a:ext cx="0" cy="155575"/>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3138488" y="2335213"/>
            <a:ext cx="385763"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WL7</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Line 35"/>
          <p:cNvSpPr>
            <a:spLocks noChangeShapeType="1"/>
          </p:cNvSpPr>
          <p:nvPr/>
        </p:nvSpPr>
        <p:spPr bwMode="auto">
          <a:xfrm>
            <a:off x="3965575" y="2603500"/>
            <a:ext cx="20796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a:off x="3965575" y="2535238"/>
            <a:ext cx="20161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a:off x="4065588" y="2373313"/>
            <a:ext cx="0" cy="155575"/>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3754438" y="2328863"/>
            <a:ext cx="385763"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WL6</a:t>
            </a:r>
            <a:endParaRPr kumimoji="0" lang="en-US" sz="1800" b="0" i="0" u="none" strike="noStrike" cap="none" normalizeH="0" baseline="0" dirty="0" smtClean="0">
              <a:ln>
                <a:noFill/>
              </a:ln>
              <a:solidFill>
                <a:schemeClr val="tx1"/>
              </a:solidFill>
              <a:effectLst/>
              <a:latin typeface="Arial" pitchFamily="34" charset="0"/>
            </a:endParaRPr>
          </a:p>
        </p:txBody>
      </p:sp>
      <p:sp>
        <p:nvSpPr>
          <p:cNvPr id="44" name="Line 39"/>
          <p:cNvSpPr>
            <a:spLocks noChangeShapeType="1"/>
          </p:cNvSpPr>
          <p:nvPr/>
        </p:nvSpPr>
        <p:spPr bwMode="auto">
          <a:xfrm>
            <a:off x="4587875" y="2589213"/>
            <a:ext cx="20796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a:off x="4587875" y="2522538"/>
            <a:ext cx="20161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a:off x="4687888" y="2359025"/>
            <a:ext cx="0" cy="155575"/>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4376738" y="2314575"/>
            <a:ext cx="385763"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WL5</a:t>
            </a:r>
            <a:endParaRPr kumimoji="0" lang="en-US" sz="1800" b="0" i="0" u="none" strike="noStrike" cap="none" normalizeH="0" baseline="0" smtClean="0">
              <a:ln>
                <a:noFill/>
              </a:ln>
              <a:solidFill>
                <a:schemeClr val="tx1"/>
              </a:solidFill>
              <a:effectLst/>
              <a:latin typeface="Arial" pitchFamily="34" charset="0"/>
            </a:endParaRPr>
          </a:p>
        </p:txBody>
      </p:sp>
      <p:sp>
        <p:nvSpPr>
          <p:cNvPr id="48" name="Freeform 43"/>
          <p:cNvSpPr>
            <a:spLocks/>
          </p:cNvSpPr>
          <p:nvPr/>
        </p:nvSpPr>
        <p:spPr bwMode="auto">
          <a:xfrm>
            <a:off x="7831138" y="2566988"/>
            <a:ext cx="234950" cy="6350"/>
          </a:xfrm>
          <a:custGeom>
            <a:avLst/>
            <a:gdLst>
              <a:gd name="T0" fmla="*/ 0 w 353"/>
              <a:gd name="T1" fmla="*/ 0 h 10"/>
              <a:gd name="T2" fmla="*/ 353 w 353"/>
              <a:gd name="T3" fmla="*/ 0 h 10"/>
              <a:gd name="T4" fmla="*/ 353 w 353"/>
              <a:gd name="T5" fmla="*/ 10 h 10"/>
            </a:gdLst>
            <a:ahLst/>
            <a:cxnLst>
              <a:cxn ang="0">
                <a:pos x="T0" y="T1"/>
              </a:cxn>
              <a:cxn ang="0">
                <a:pos x="T2" y="T3"/>
              </a:cxn>
              <a:cxn ang="0">
                <a:pos x="T4" y="T5"/>
              </a:cxn>
            </a:cxnLst>
            <a:rect l="0" t="0" r="r" b="b"/>
            <a:pathLst>
              <a:path w="353" h="10">
                <a:moveTo>
                  <a:pt x="0" y="0"/>
                </a:moveTo>
                <a:lnTo>
                  <a:pt x="353" y="0"/>
                </a:lnTo>
                <a:lnTo>
                  <a:pt x="353" y="10"/>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flipV="1">
            <a:off x="7943850" y="2295525"/>
            <a:ext cx="0" cy="27781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1752600" y="2627313"/>
            <a:ext cx="895350" cy="488027"/>
          </a:xfrm>
          <a:custGeom>
            <a:avLst/>
            <a:gdLst>
              <a:gd name="T0" fmla="*/ 1350 w 1350"/>
              <a:gd name="T1" fmla="*/ 343 h 686"/>
              <a:gd name="T2" fmla="*/ 947 w 1350"/>
              <a:gd name="T3" fmla="*/ 343 h 686"/>
              <a:gd name="T4" fmla="*/ 947 w 1350"/>
              <a:gd name="T5" fmla="*/ 0 h 686"/>
              <a:gd name="T6" fmla="*/ 514 w 1350"/>
              <a:gd name="T7" fmla="*/ 0 h 686"/>
              <a:gd name="T8" fmla="*/ 514 w 1350"/>
              <a:gd name="T9" fmla="*/ 323 h 686"/>
              <a:gd name="T10" fmla="*/ 0 w 1350"/>
              <a:gd name="T11" fmla="*/ 323 h 686"/>
              <a:gd name="T12" fmla="*/ 0 w 1350"/>
              <a:gd name="T13" fmla="*/ 686 h 686"/>
            </a:gdLst>
            <a:ahLst/>
            <a:cxnLst>
              <a:cxn ang="0">
                <a:pos x="T0" y="T1"/>
              </a:cxn>
              <a:cxn ang="0">
                <a:pos x="T2" y="T3"/>
              </a:cxn>
              <a:cxn ang="0">
                <a:pos x="T4" y="T5"/>
              </a:cxn>
              <a:cxn ang="0">
                <a:pos x="T6" y="T7"/>
              </a:cxn>
              <a:cxn ang="0">
                <a:pos x="T8" y="T9"/>
              </a:cxn>
              <a:cxn ang="0">
                <a:pos x="T10" y="T11"/>
              </a:cxn>
              <a:cxn ang="0">
                <a:pos x="T12" y="T13"/>
              </a:cxn>
            </a:cxnLst>
            <a:rect l="0" t="0" r="r" b="b"/>
            <a:pathLst>
              <a:path w="1350" h="686">
                <a:moveTo>
                  <a:pt x="1350" y="343"/>
                </a:moveTo>
                <a:lnTo>
                  <a:pt x="947" y="343"/>
                </a:lnTo>
                <a:lnTo>
                  <a:pt x="947" y="0"/>
                </a:lnTo>
                <a:lnTo>
                  <a:pt x="514" y="0"/>
                </a:lnTo>
                <a:lnTo>
                  <a:pt x="514" y="323"/>
                </a:lnTo>
                <a:lnTo>
                  <a:pt x="0" y="323"/>
                </a:lnTo>
                <a:lnTo>
                  <a:pt x="0" y="686"/>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1536700" y="3095625"/>
            <a:ext cx="38258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1624013" y="3168650"/>
            <a:ext cx="21431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a:off x="1684338" y="3243263"/>
            <a:ext cx="7461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9"/>
          <p:cNvSpPr>
            <a:spLocks noChangeShapeType="1"/>
          </p:cNvSpPr>
          <p:nvPr/>
        </p:nvSpPr>
        <p:spPr bwMode="auto">
          <a:xfrm>
            <a:off x="2106613" y="2552700"/>
            <a:ext cx="247650"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2233613" y="2333625"/>
            <a:ext cx="0" cy="21272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1603375" y="2195513"/>
            <a:ext cx="5730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Ground</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2"/>
          <p:cNvSpPr>
            <a:spLocks noChangeArrowheads="1"/>
          </p:cNvSpPr>
          <p:nvPr/>
        </p:nvSpPr>
        <p:spPr bwMode="auto">
          <a:xfrm>
            <a:off x="1662113" y="2355850"/>
            <a:ext cx="4635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select</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3"/>
          <p:cNvSpPr>
            <a:spLocks noChangeArrowheads="1"/>
          </p:cNvSpPr>
          <p:nvPr/>
        </p:nvSpPr>
        <p:spPr bwMode="auto">
          <a:xfrm>
            <a:off x="8351838" y="1860550"/>
            <a:ext cx="6461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Bit line</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 and Pages</a:t>
            </a:r>
            <a:endParaRPr lang="en-US" dirty="0"/>
          </a:p>
        </p:txBody>
      </p:sp>
      <p:sp>
        <p:nvSpPr>
          <p:cNvPr id="3" name="Content Placeholder 2"/>
          <p:cNvSpPr>
            <a:spLocks noGrp="1"/>
          </p:cNvSpPr>
          <p:nvPr>
            <p:ph idx="1"/>
          </p:nvPr>
        </p:nvSpPr>
        <p:spPr>
          <a:xfrm>
            <a:off x="988345" y="1725597"/>
            <a:ext cx="7408333" cy="4005352"/>
          </a:xfrm>
        </p:spPr>
        <p:txBody>
          <a:bodyPr>
            <a:noAutofit/>
          </a:bodyPr>
          <a:lstStyle/>
          <a:p>
            <a:pPr marL="574675" lvl="0" indent="-463550">
              <a:buFont typeface="Symbol" panose="05050102010706020507" pitchFamily="18" charset="2"/>
              <a:buChar char="*"/>
            </a:pPr>
            <a:r>
              <a:rPr lang="en-US" dirty="0">
                <a:solidFill>
                  <a:schemeClr val="tx1"/>
                </a:solidFill>
                <a:latin typeface="Calibri" panose="020F0502020204030204" pitchFamily="34" charset="0"/>
              </a:rPr>
              <a:t>A </a:t>
            </a:r>
            <a:r>
              <a:rPr lang="en-US" dirty="0">
                <a:solidFill>
                  <a:srgbClr val="00B050"/>
                </a:solidFill>
                <a:latin typeface="Calibri" panose="020F0502020204030204" pitchFamily="34" charset="0"/>
              </a:rPr>
              <a:t>page</a:t>
            </a:r>
            <a:r>
              <a:rPr lang="en-US" dirty="0">
                <a:solidFill>
                  <a:schemeClr val="tx1"/>
                </a:solidFill>
                <a:latin typeface="Calibri" panose="020F0502020204030204" pitchFamily="34" charset="0"/>
              </a:rPr>
              <a:t> contains 512-4096 bytes of </a:t>
            </a:r>
            <a:r>
              <a:rPr lang="en-US" dirty="0" smtClean="0">
                <a:solidFill>
                  <a:schemeClr val="tx1"/>
                </a:solidFill>
                <a:latin typeface="Calibri" panose="020F0502020204030204" pitchFamily="34" charset="0"/>
              </a:rPr>
              <a:t>data</a:t>
            </a:r>
          </a:p>
          <a:p>
            <a:pPr marL="876618" lvl="1" indent="-463550">
              <a:buFont typeface="Symbol" panose="05050102010706020507" pitchFamily="18" charset="2"/>
              <a:buChar char="*"/>
            </a:pPr>
            <a:r>
              <a:rPr lang="en-US" sz="2400" dirty="0" smtClean="0">
                <a:solidFill>
                  <a:schemeClr val="tx1"/>
                </a:solidFill>
                <a:latin typeface="Calibri" panose="020F0502020204030204" pitchFamily="34" charset="0"/>
              </a:rPr>
              <a:t>Most NAND flash devices </a:t>
            </a:r>
            <a:r>
              <a:rPr lang="en-US" sz="2400" dirty="0" smtClean="0">
                <a:solidFill>
                  <a:srgbClr val="C00000"/>
                </a:solidFill>
                <a:latin typeface="Calibri" panose="020F0502020204030204" pitchFamily="34" charset="0"/>
              </a:rPr>
              <a:t>read/write</a:t>
            </a:r>
            <a:r>
              <a:rPr lang="en-US" sz="2400" dirty="0" smtClean="0">
                <a:solidFill>
                  <a:schemeClr val="tx1"/>
                </a:solidFill>
                <a:latin typeface="Calibri" panose="020F0502020204030204" pitchFamily="34" charset="0"/>
              </a:rPr>
              <a:t> data at the granularity of pages</a:t>
            </a:r>
          </a:p>
          <a:p>
            <a:pPr marL="876618" lvl="1" indent="-463550">
              <a:buFont typeface="Symbol" panose="05050102010706020507" pitchFamily="18" charset="2"/>
              <a:buChar char="*"/>
            </a:pPr>
            <a:r>
              <a:rPr lang="en-US" sz="2400" dirty="0" smtClean="0">
                <a:solidFill>
                  <a:schemeClr val="tx1"/>
                </a:solidFill>
                <a:latin typeface="Calibri" panose="020F0502020204030204" pitchFamily="34" charset="0"/>
              </a:rPr>
              <a:t>Has additional bits for </a:t>
            </a:r>
            <a:r>
              <a:rPr lang="en-US" sz="2400" dirty="0" smtClean="0">
                <a:solidFill>
                  <a:srgbClr val="00B050"/>
                </a:solidFill>
                <a:latin typeface="Calibri" panose="020F0502020204030204" pitchFamily="34" charset="0"/>
              </a:rPr>
              <a:t>error correction </a:t>
            </a:r>
            <a:r>
              <a:rPr lang="en-US" sz="2400" dirty="0" smtClean="0">
                <a:solidFill>
                  <a:schemeClr val="tx1"/>
                </a:solidFill>
                <a:latin typeface="Calibri" panose="020F0502020204030204" pitchFamily="34" charset="0"/>
              </a:rPr>
              <a:t>(CRC)</a:t>
            </a:r>
            <a:endParaRPr lang="en-US" sz="2400" dirty="0">
              <a:solidFill>
                <a:schemeClr val="tx1"/>
              </a:solidFill>
              <a:latin typeface="Calibri" panose="020F0502020204030204" pitchFamily="34" charset="0"/>
            </a:endParaRPr>
          </a:p>
          <a:p>
            <a:pPr marL="574675" lvl="0" indent="-463550">
              <a:buFont typeface="Symbol" panose="05050102010706020507" pitchFamily="18" charset="2"/>
              <a:buChar char="*"/>
            </a:pPr>
            <a:r>
              <a:rPr lang="en-US" dirty="0">
                <a:solidFill>
                  <a:schemeClr val="tx1"/>
                </a:solidFill>
                <a:latin typeface="Calibri" panose="020F0502020204030204" pitchFamily="34" charset="0"/>
              </a:rPr>
              <a:t>Blocks contain 32-128 </a:t>
            </a:r>
            <a:r>
              <a:rPr lang="en-US" dirty="0" smtClean="0">
                <a:solidFill>
                  <a:schemeClr val="tx1"/>
                </a:solidFill>
                <a:latin typeface="Calibri" panose="020F0502020204030204" pitchFamily="34" charset="0"/>
              </a:rPr>
              <a:t>pages</a:t>
            </a:r>
          </a:p>
          <a:p>
            <a:pPr marL="876618" lvl="1" indent="-463550">
              <a:buFont typeface="Symbol" panose="05050102010706020507" pitchFamily="18" charset="2"/>
              <a:buChar char="*"/>
            </a:pPr>
            <a:r>
              <a:rPr lang="en-US" sz="2400" dirty="0" smtClean="0">
                <a:solidFill>
                  <a:schemeClr val="tx1"/>
                </a:solidFill>
                <a:latin typeface="Calibri" panose="020F0502020204030204" pitchFamily="34" charset="0"/>
              </a:rPr>
              <a:t>Size: 16 to 512 KB</a:t>
            </a:r>
          </a:p>
          <a:p>
            <a:pPr marL="876618" lvl="1" indent="-463550">
              <a:buFont typeface="Symbol" panose="05050102010706020507" pitchFamily="18" charset="2"/>
              <a:buChar char="*"/>
            </a:pPr>
            <a:r>
              <a:rPr lang="en-US" sz="2400" dirty="0" smtClean="0">
                <a:solidFill>
                  <a:schemeClr val="tx1"/>
                </a:solidFill>
                <a:latin typeface="Calibri" panose="020F0502020204030204" pitchFamily="34" charset="0"/>
              </a:rPr>
              <a:t>Can </a:t>
            </a:r>
            <a:r>
              <a:rPr lang="en-US" sz="2400" dirty="0" smtClean="0">
                <a:solidFill>
                  <a:srgbClr val="0070C0"/>
                </a:solidFill>
                <a:latin typeface="Calibri" panose="020F0502020204030204" pitchFamily="34" charset="0"/>
              </a:rPr>
              <a:t>erase</a:t>
            </a:r>
            <a:r>
              <a:rPr lang="en-US" sz="2400" dirty="0" smtClean="0">
                <a:solidFill>
                  <a:schemeClr val="tx1"/>
                </a:solidFill>
                <a:latin typeface="Calibri" panose="020F0502020204030204" pitchFamily="34" charset="0"/>
              </a:rPr>
              <a:t> data at </a:t>
            </a:r>
            <a:r>
              <a:rPr lang="en-US" sz="2400" smtClean="0">
                <a:solidFill>
                  <a:schemeClr val="tx1"/>
                </a:solidFill>
                <a:latin typeface="Calibri" panose="020F0502020204030204" pitchFamily="34" charset="0"/>
              </a:rPr>
              <a:t>the level of </a:t>
            </a:r>
            <a:r>
              <a:rPr lang="en-US" sz="2400" dirty="0" smtClean="0">
                <a:solidFill>
                  <a:schemeClr val="tx1"/>
                </a:solidFill>
                <a:latin typeface="Calibri" panose="020F0502020204030204" pitchFamily="34" charset="0"/>
              </a:rPr>
              <a:t>blocks (deprogram)</a:t>
            </a:r>
          </a:p>
          <a:p>
            <a:pPr marL="574675" indent="-463550">
              <a:buFont typeface="Symbol" panose="05050102010706020507" pitchFamily="18" charset="2"/>
              <a:buChar char="*"/>
            </a:pPr>
            <a:r>
              <a:rPr lang="en-US" dirty="0" smtClean="0">
                <a:solidFill>
                  <a:schemeClr val="tx1"/>
                </a:solidFill>
                <a:latin typeface="Calibri" panose="020F0502020204030204" pitchFamily="34" charset="0"/>
              </a:rPr>
              <a:t>Program Erase Cycle</a:t>
            </a:r>
          </a:p>
          <a:p>
            <a:pPr marL="876618" lvl="1" indent="-463550">
              <a:buFont typeface="Symbol" panose="05050102010706020507" pitchFamily="18" charset="2"/>
              <a:buChar char="*"/>
            </a:pPr>
            <a:r>
              <a:rPr lang="en-US" sz="2400" dirty="0" smtClean="0">
                <a:solidFill>
                  <a:schemeClr val="tx1"/>
                </a:solidFill>
                <a:latin typeface="Calibri" panose="020F0502020204030204" pitchFamily="34" charset="0"/>
              </a:rPr>
              <a:t>To </a:t>
            </a:r>
            <a:r>
              <a:rPr lang="en-US" sz="2400" dirty="0" smtClean="0">
                <a:solidFill>
                  <a:srgbClr val="C00000"/>
                </a:solidFill>
                <a:latin typeface="Calibri" panose="020F0502020204030204" pitchFamily="34" charset="0"/>
              </a:rPr>
              <a:t>rewrite</a:t>
            </a:r>
            <a:r>
              <a:rPr lang="en-US" sz="2400" dirty="0" smtClean="0">
                <a:solidFill>
                  <a:schemeClr val="tx1"/>
                </a:solidFill>
                <a:latin typeface="Calibri" panose="020F0502020204030204" pitchFamily="34" charset="0"/>
              </a:rPr>
              <a:t> a page, we need to erase it first</a:t>
            </a:r>
          </a:p>
          <a:p>
            <a:pPr marL="876618" lvl="1" indent="-463550">
              <a:buFont typeface="Symbol" panose="05050102010706020507" pitchFamily="18" charset="2"/>
              <a:buChar char="*"/>
            </a:pPr>
            <a:r>
              <a:rPr lang="en-US" sz="2400" dirty="0" smtClean="0">
                <a:solidFill>
                  <a:schemeClr val="tx1"/>
                </a:solidFill>
                <a:latin typeface="Calibri" panose="020F0502020204030204" pitchFamily="34" charset="0"/>
              </a:rPr>
              <a:t>Converting 0s to 1s (deprogramming) is </a:t>
            </a:r>
            <a:r>
              <a:rPr lang="en-US" sz="2400" dirty="0" smtClean="0">
                <a:solidFill>
                  <a:srgbClr val="FF0000"/>
                </a:solidFill>
                <a:latin typeface="Calibri" panose="020F0502020204030204" pitchFamily="34" charset="0"/>
              </a:rPr>
              <a:t>slow</a:t>
            </a:r>
            <a:r>
              <a:rPr lang="en-US" sz="2400" dirty="0" smtClean="0">
                <a:solidFill>
                  <a:schemeClr val="tx1"/>
                </a:solidFill>
                <a:latin typeface="Calibri" panose="020F0502020204030204" pitchFamily="34" charset="0"/>
              </a:rPr>
              <a:t> and has to be done at </a:t>
            </a:r>
            <a:r>
              <a:rPr lang="en-US" sz="2400" dirty="0" smtClean="0">
                <a:solidFill>
                  <a:srgbClr val="0070C0"/>
                </a:solidFill>
                <a:latin typeface="Calibri" panose="020F0502020204030204" pitchFamily="34" charset="0"/>
              </a:rPr>
              <a:t>large</a:t>
            </a:r>
            <a:r>
              <a:rPr lang="en-US" sz="2400" dirty="0" smtClean="0">
                <a:solidFill>
                  <a:schemeClr val="tx1"/>
                </a:solidFill>
                <a:latin typeface="Calibri" panose="020F0502020204030204" pitchFamily="34" charset="0"/>
              </a:rPr>
              <a:t> granularities</a:t>
            </a:r>
            <a:endParaRPr lang="en-US" sz="2400" dirty="0">
              <a:solidFill>
                <a:schemeClr val="tx1"/>
              </a:solidFill>
              <a:latin typeface="Calibri" panose="020F0502020204030204" pitchFamily="34" charset="0"/>
            </a:endParaRPr>
          </a:p>
          <a:p>
            <a:endParaRPr lang="en-US" dirty="0"/>
          </a:p>
        </p:txBody>
      </p:sp>
    </p:spTree>
    <p:extLst>
      <p:ext uri="{BB962C8B-B14F-4D97-AF65-F5344CB8AC3E}">
        <p14:creationId xmlns:p14="http://schemas.microsoft.com/office/powerpoint/2010/main" val="24427708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p:cNvSpPr txBox="1">
            <a:spLocks noGrp="1"/>
          </p:cNvSpPr>
          <p:nvPr>
            <p:ph type="title"/>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Wear </a:t>
            </a:r>
            <a:r>
              <a:rPr lang="fr-FR" dirty="0" err="1">
                <a:solidFill>
                  <a:schemeClr val="tx1"/>
                </a:solidFill>
              </a:rPr>
              <a:t>Levelling</a:t>
            </a:r>
            <a:endParaRPr lang="fr-FR" dirty="0">
              <a:solidFill>
                <a:schemeClr val="tx1"/>
              </a:solidFill>
            </a:endParaRPr>
          </a:p>
        </p:txBody>
      </p:sp>
      <p:sp>
        <p:nvSpPr>
          <p:cNvPr id="3" name="Text Placeholder 2"/>
          <p:cNvSpPr txBox="1">
            <a:spLocks noGrp="1"/>
          </p:cNvSpPr>
          <p:nvPr>
            <p:ph type="body" idx="4294967295"/>
          </p:nvPr>
        </p:nvSpPr>
        <p:spPr>
          <a:xfrm>
            <a:off x="990600" y="1371600"/>
            <a:ext cx="74168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b="1" dirty="0">
                <a:solidFill>
                  <a:srgbClr val="00AE00"/>
                </a:solidFill>
                <a:latin typeface="Calibri" panose="020F0502020204030204" pitchFamily="34" charset="0"/>
              </a:rPr>
              <a:t>Flash memory</a:t>
            </a:r>
            <a:r>
              <a:rPr lang="en-US" sz="2800" dirty="0">
                <a:latin typeface="Calibri" panose="020F0502020204030204" pitchFamily="34" charset="0"/>
              </a:rPr>
              <a:t> can only tolerate a certain number (100k) of </a:t>
            </a:r>
            <a:r>
              <a:rPr lang="en-US" sz="2800" u="sng" dirty="0">
                <a:latin typeface="Calibri" panose="020F0502020204030204" pitchFamily="34" charset="0"/>
              </a:rPr>
              <a:t>program/erase </a:t>
            </a:r>
            <a:r>
              <a:rPr lang="en-US" sz="2800" u="sng" dirty="0" smtClean="0">
                <a:latin typeface="Calibri" panose="020F0502020204030204" pitchFamily="34" charset="0"/>
              </a:rPr>
              <a:t>cycles (P/E)</a:t>
            </a:r>
            <a:endParaRPr lang="en-US" sz="2800" u="sng" dirty="0">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The SiO</a:t>
            </a:r>
            <a:r>
              <a:rPr lang="en-US" sz="2800" baseline="-33000" dirty="0">
                <a:latin typeface="Calibri" panose="020F0502020204030204" pitchFamily="34" charset="0"/>
              </a:rPr>
              <a:t>2</a:t>
            </a:r>
            <a:r>
              <a:rPr lang="en-US" sz="2800" dirty="0">
                <a:latin typeface="Calibri" panose="020F0502020204030204" pitchFamily="34" charset="0"/>
              </a:rPr>
              <a:t> layer breaks down and does not remain an </a:t>
            </a:r>
            <a:r>
              <a:rPr lang="en-US" sz="2800" dirty="0">
                <a:solidFill>
                  <a:srgbClr val="B80047"/>
                </a:solidFill>
                <a:latin typeface="Calibri" panose="020F0502020204030204" pitchFamily="34" charset="0"/>
              </a:rPr>
              <a:t>insulator</a:t>
            </a:r>
            <a:r>
              <a:rPr lang="en-US" sz="2800" dirty="0">
                <a:latin typeface="Calibri" panose="020F0502020204030204" pitchFamily="34" charset="0"/>
              </a:rPr>
              <a:t>, hence the device cannot hold </a:t>
            </a:r>
            <a:r>
              <a:rPr lang="en-US" sz="2800" dirty="0">
                <a:solidFill>
                  <a:srgbClr val="2300DC"/>
                </a:solidFill>
                <a:latin typeface="Calibri" panose="020F0502020204030204" pitchFamily="34" charset="0"/>
              </a:rPr>
              <a:t>charge</a:t>
            </a:r>
            <a:r>
              <a:rPr lang="en-US" sz="2800" dirty="0">
                <a:latin typeface="Calibri" panose="020F0502020204030204" pitchFamily="34" charset="0"/>
              </a:rPr>
              <a:t> anymore</a:t>
            </a:r>
          </a:p>
          <a:p>
            <a:pPr lvl="1">
              <a:buSzPct val="100000"/>
              <a:buFont typeface="Symbol" panose="05050102010706020507" pitchFamily="18" charset="2"/>
              <a:buChar char="*"/>
            </a:pPr>
            <a:r>
              <a:rPr lang="en-US" sz="2800" b="1" dirty="0">
                <a:solidFill>
                  <a:srgbClr val="2323DC"/>
                </a:solidFill>
                <a:latin typeface="Calibri" panose="020F0502020204030204" pitchFamily="34" charset="0"/>
              </a:rPr>
              <a:t>Solution </a:t>
            </a:r>
            <a:r>
              <a:rPr lang="en-US" sz="2800" dirty="0">
                <a:latin typeface="Calibri" panose="020F0502020204030204" pitchFamily="34" charset="0"/>
              </a:rPr>
              <a:t>:</a:t>
            </a:r>
          </a:p>
          <a:p>
            <a:pPr lvl="2">
              <a:buSzPct val="100000"/>
              <a:buFont typeface="Symbol" panose="05050102010706020507" pitchFamily="18" charset="2"/>
              <a:buChar char="*"/>
            </a:pPr>
            <a:r>
              <a:rPr lang="en-US" sz="2400" dirty="0">
                <a:latin typeface="Calibri" panose="020F0502020204030204" pitchFamily="34" charset="0"/>
              </a:rPr>
              <a:t>Keep </a:t>
            </a:r>
            <a:r>
              <a:rPr lang="en-US" sz="2400" dirty="0">
                <a:solidFill>
                  <a:srgbClr val="33CC66"/>
                </a:solidFill>
                <a:latin typeface="Calibri" panose="020F0502020204030204" pitchFamily="34" charset="0"/>
              </a:rPr>
              <a:t>counters</a:t>
            </a:r>
            <a:r>
              <a:rPr lang="en-US" sz="2400" dirty="0">
                <a:latin typeface="Calibri" panose="020F0502020204030204" pitchFamily="34" charset="0"/>
              </a:rPr>
              <a:t> for each </a:t>
            </a:r>
            <a:r>
              <a:rPr lang="en-US" sz="2400" dirty="0" smtClean="0">
                <a:latin typeface="Calibri" panose="020F0502020204030204" pitchFamily="34" charset="0"/>
              </a:rPr>
              <a:t>block</a:t>
            </a:r>
            <a:endParaRPr lang="en-US" sz="2800" dirty="0">
              <a:latin typeface="Calibri" panose="020F0502020204030204" pitchFamily="34" charset="0"/>
            </a:endParaRPr>
          </a:p>
          <a:p>
            <a:pPr lvl="2">
              <a:buSzPct val="100000"/>
              <a:buFont typeface="Symbol" panose="05050102010706020507" pitchFamily="18" charset="2"/>
              <a:buChar char="*"/>
            </a:pPr>
            <a:r>
              <a:rPr lang="en-US" sz="2400" dirty="0" smtClean="0">
                <a:solidFill>
                  <a:srgbClr val="C00000"/>
                </a:solidFill>
                <a:latin typeface="Calibri" panose="020F0502020204030204" pitchFamily="34" charset="0"/>
              </a:rPr>
              <a:t>Increment</a:t>
            </a:r>
            <a:r>
              <a:rPr lang="en-US" sz="2400" dirty="0" smtClean="0">
                <a:latin typeface="Calibri" panose="020F0502020204030204" pitchFamily="34" charset="0"/>
              </a:rPr>
              <a:t> the counter on each P/E cycle </a:t>
            </a:r>
          </a:p>
          <a:p>
            <a:pPr lvl="2">
              <a:buSzPct val="100000"/>
              <a:buFont typeface="Symbol" panose="05050102010706020507" pitchFamily="18" charset="2"/>
              <a:buChar char="*"/>
            </a:pPr>
            <a:r>
              <a:rPr lang="en-US" sz="2400" dirty="0" smtClean="0">
                <a:solidFill>
                  <a:srgbClr val="FF0000"/>
                </a:solidFill>
                <a:latin typeface="Calibri" panose="020F0502020204030204" pitchFamily="34" charset="0"/>
              </a:rPr>
              <a:t>Aim</a:t>
            </a:r>
            <a:r>
              <a:rPr lang="en-US" sz="2400" dirty="0" smtClean="0">
                <a:latin typeface="Calibri" panose="020F0502020204030204" pitchFamily="34" charset="0"/>
              </a:rPr>
              <a:t>: Ensure that the number of P/E cycles for each block is roughly the same.</a:t>
            </a:r>
            <a:endParaRPr lang="en-US" dirty="0">
              <a:latin typeface="Calibri" panose="020F0502020204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032" y="4922876"/>
            <a:ext cx="1180215" cy="128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Wear Levelling and Read Disturbance</a:t>
            </a:r>
            <a:endParaRPr lang="en-US" dirty="0"/>
          </a:p>
        </p:txBody>
      </p:sp>
      <p:sp>
        <p:nvSpPr>
          <p:cNvPr id="3" name="Content Placeholder 2"/>
          <p:cNvSpPr>
            <a:spLocks noGrp="1"/>
          </p:cNvSpPr>
          <p:nvPr>
            <p:ph idx="1"/>
          </p:nvPr>
        </p:nvSpPr>
        <p:spPr>
          <a:xfrm>
            <a:off x="875522" y="1476518"/>
            <a:ext cx="7408333" cy="4526347"/>
          </a:xfrm>
        </p:spPr>
        <p:txBody>
          <a:bodyPr>
            <a:normAutofit lnSpcReduction="10000"/>
          </a:bodyPr>
          <a:lstStyle/>
          <a:p>
            <a:r>
              <a:rPr lang="en-US" dirty="0" smtClean="0">
                <a:solidFill>
                  <a:srgbClr val="00B050"/>
                </a:solidFill>
              </a:rPr>
              <a:t>Wear Levelling</a:t>
            </a:r>
          </a:p>
          <a:p>
            <a:pPr lvl="1"/>
            <a:r>
              <a:rPr lang="en-US" dirty="0">
                <a:solidFill>
                  <a:schemeClr val="tx1"/>
                </a:solidFill>
              </a:rPr>
              <a:t> </a:t>
            </a:r>
            <a:r>
              <a:rPr lang="en-US" dirty="0" smtClean="0">
                <a:solidFill>
                  <a:schemeClr val="tx1"/>
                </a:solidFill>
              </a:rPr>
              <a:t>Once a counter reaches a </a:t>
            </a:r>
            <a:r>
              <a:rPr lang="en-US" dirty="0" smtClean="0">
                <a:solidFill>
                  <a:srgbClr val="FF0000"/>
                </a:solidFill>
              </a:rPr>
              <a:t>high</a:t>
            </a:r>
            <a:r>
              <a:rPr lang="en-US" dirty="0" smtClean="0">
                <a:solidFill>
                  <a:schemeClr val="tx1"/>
                </a:solidFill>
              </a:rPr>
              <a:t> value. </a:t>
            </a:r>
          </a:p>
          <a:p>
            <a:pPr lvl="1"/>
            <a:r>
              <a:rPr lang="en-US" dirty="0" smtClean="0">
                <a:solidFill>
                  <a:srgbClr val="0070C0"/>
                </a:solidFill>
              </a:rPr>
              <a:t>Swap</a:t>
            </a:r>
            <a:r>
              <a:rPr lang="en-US" dirty="0" smtClean="0">
                <a:solidFill>
                  <a:schemeClr val="tx1"/>
                </a:solidFill>
              </a:rPr>
              <a:t> the contents of a frequently accessed block with a less frequently accessed block</a:t>
            </a:r>
          </a:p>
          <a:p>
            <a:pPr lvl="1"/>
            <a:r>
              <a:rPr lang="en-US" dirty="0" smtClean="0">
                <a:solidFill>
                  <a:schemeClr val="tx1"/>
                </a:solidFill>
              </a:rPr>
              <a:t>Keep a high level </a:t>
            </a:r>
            <a:r>
              <a:rPr lang="en-US" dirty="0" smtClean="0">
                <a:solidFill>
                  <a:srgbClr val="0070C0"/>
                </a:solidFill>
              </a:rPr>
              <a:t>mapping</a:t>
            </a:r>
            <a:r>
              <a:rPr lang="en-US" dirty="0" smtClean="0">
                <a:solidFill>
                  <a:schemeClr val="tx1"/>
                </a:solidFill>
              </a:rPr>
              <a:t> table: </a:t>
            </a:r>
          </a:p>
          <a:p>
            <a:pPr lvl="2"/>
            <a:r>
              <a:rPr lang="en-US" dirty="0" smtClean="0">
                <a:solidFill>
                  <a:schemeClr val="tx1"/>
                </a:solidFill>
              </a:rPr>
              <a:t>Logical block number </a:t>
            </a:r>
            <a:r>
              <a:rPr lang="en-US" dirty="0" smtClean="0">
                <a:solidFill>
                  <a:schemeClr val="tx1"/>
                </a:solidFill>
                <a:sym typeface="Wingdings" panose="05000000000000000000" pitchFamily="2" charset="2"/>
              </a:rPr>
              <a:t> Physical block location</a:t>
            </a:r>
          </a:p>
          <a:p>
            <a:pPr lvl="2"/>
            <a:r>
              <a:rPr lang="en-US" dirty="0" smtClean="0">
                <a:solidFill>
                  <a:schemeClr val="tx1"/>
                </a:solidFill>
                <a:sym typeface="Wingdings" panose="05000000000000000000" pitchFamily="2" charset="2"/>
              </a:rPr>
              <a:t>Just </a:t>
            </a:r>
            <a:r>
              <a:rPr lang="en-US" dirty="0" smtClean="0">
                <a:solidFill>
                  <a:srgbClr val="FF0000"/>
                </a:solidFill>
                <a:sym typeface="Wingdings" panose="05000000000000000000" pitchFamily="2" charset="2"/>
              </a:rPr>
              <a:t>change</a:t>
            </a:r>
            <a:r>
              <a:rPr lang="en-US" dirty="0" smtClean="0">
                <a:solidFill>
                  <a:schemeClr val="tx1"/>
                </a:solidFill>
                <a:sym typeface="Wingdings" panose="05000000000000000000" pitchFamily="2" charset="2"/>
              </a:rPr>
              <a:t> the mapping in this table</a:t>
            </a:r>
          </a:p>
          <a:p>
            <a:r>
              <a:rPr lang="en-US" dirty="0" smtClean="0">
                <a:solidFill>
                  <a:srgbClr val="C00000"/>
                </a:solidFill>
                <a:sym typeface="Wingdings" panose="05000000000000000000" pitchFamily="2" charset="2"/>
              </a:rPr>
              <a:t>Read disturbance</a:t>
            </a:r>
          </a:p>
          <a:p>
            <a:pPr lvl="1"/>
            <a:r>
              <a:rPr lang="en-US" dirty="0" smtClean="0">
                <a:solidFill>
                  <a:schemeClr val="tx1"/>
                </a:solidFill>
                <a:sym typeface="Wingdings" panose="05000000000000000000" pitchFamily="2" charset="2"/>
              </a:rPr>
              <a:t>It is </a:t>
            </a:r>
            <a:r>
              <a:rPr lang="en-US" dirty="0" smtClean="0">
                <a:solidFill>
                  <a:srgbClr val="0070C0"/>
                </a:solidFill>
                <a:sym typeface="Wingdings" panose="05000000000000000000" pitchFamily="2" charset="2"/>
              </a:rPr>
              <a:t>possible </a:t>
            </a:r>
            <a:r>
              <a:rPr lang="en-US" dirty="0" smtClean="0">
                <a:solidFill>
                  <a:schemeClr val="tx1"/>
                </a:solidFill>
                <a:sym typeface="Wingdings" panose="05000000000000000000" pitchFamily="2" charset="2"/>
              </a:rPr>
              <a:t>that repeatedly </a:t>
            </a:r>
            <a:r>
              <a:rPr lang="en-US" dirty="0" smtClean="0">
                <a:solidFill>
                  <a:srgbClr val="FF0000"/>
                </a:solidFill>
                <a:sym typeface="Wingdings" panose="05000000000000000000" pitchFamily="2" charset="2"/>
              </a:rPr>
              <a:t>reading</a:t>
            </a:r>
            <a:r>
              <a:rPr lang="en-US" dirty="0" smtClean="0">
                <a:solidFill>
                  <a:schemeClr val="tx1"/>
                </a:solidFill>
                <a:sym typeface="Wingdings" panose="05000000000000000000" pitchFamily="2" charset="2"/>
              </a:rPr>
              <a:t> a transistor causes the contents of the rest of the transistors to </a:t>
            </a:r>
            <a:r>
              <a:rPr lang="en-US" dirty="0" smtClean="0">
                <a:solidFill>
                  <a:srgbClr val="00B050"/>
                </a:solidFill>
                <a:sym typeface="Wingdings" panose="05000000000000000000" pitchFamily="2" charset="2"/>
              </a:rPr>
              <a:t>change</a:t>
            </a:r>
          </a:p>
          <a:p>
            <a:pPr lvl="1"/>
            <a:r>
              <a:rPr lang="en-US" u="sng" dirty="0" smtClean="0">
                <a:solidFill>
                  <a:srgbClr val="C00000"/>
                </a:solidFill>
                <a:sym typeface="Wingdings" panose="05000000000000000000" pitchFamily="2" charset="2"/>
              </a:rPr>
              <a:t>Same approach: </a:t>
            </a:r>
            <a:r>
              <a:rPr lang="en-US" dirty="0" smtClean="0">
                <a:solidFill>
                  <a:schemeClr val="tx1"/>
                </a:solidFill>
                <a:sym typeface="Wingdings" panose="05000000000000000000" pitchFamily="2" charset="2"/>
              </a:rPr>
              <a:t>have a counter, </a:t>
            </a:r>
            <a:r>
              <a:rPr lang="en-US" dirty="0" smtClean="0">
                <a:solidFill>
                  <a:srgbClr val="0070C0"/>
                </a:solidFill>
                <a:sym typeface="Wingdings" panose="05000000000000000000" pitchFamily="2" charset="2"/>
              </a:rPr>
              <a:t>copy</a:t>
            </a:r>
            <a:r>
              <a:rPr lang="en-US" dirty="0" smtClean="0">
                <a:solidFill>
                  <a:schemeClr val="tx1"/>
                </a:solidFill>
                <a:sym typeface="Wingdings" panose="05000000000000000000" pitchFamily="2" charset="2"/>
              </a:rPr>
              <a:t> the block to another location, if the counter </a:t>
            </a:r>
            <a:r>
              <a:rPr lang="en-US" b="1" dirty="0" smtClean="0">
                <a:solidFill>
                  <a:srgbClr val="00B050"/>
                </a:solidFill>
                <a:sym typeface="Wingdings" panose="05000000000000000000" pitchFamily="2" charset="2"/>
              </a:rPr>
              <a:t>exceeds</a:t>
            </a:r>
            <a:r>
              <a:rPr lang="en-US" dirty="0" smtClean="0">
                <a:solidFill>
                  <a:schemeClr val="tx1"/>
                </a:solidFill>
                <a:sym typeface="Wingdings" panose="05000000000000000000" pitchFamily="2" charset="2"/>
              </a:rPr>
              <a:t> a threshold.</a:t>
            </a:r>
            <a:endParaRPr lang="en-US" dirty="0">
              <a:solidFill>
                <a:schemeClr val="tx1"/>
              </a:solidFill>
            </a:endParaRPr>
          </a:p>
        </p:txBody>
      </p:sp>
    </p:spTree>
    <p:extLst>
      <p:ext uri="{BB962C8B-B14F-4D97-AF65-F5344CB8AC3E}">
        <p14:creationId xmlns:p14="http://schemas.microsoft.com/office/powerpoint/2010/main" val="13435725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4346</TotalTime>
  <Words>4203</Words>
  <Application>Microsoft Office PowerPoint</Application>
  <PresentationFormat>On-screen Show (4:3)</PresentationFormat>
  <Paragraphs>1073</Paragraphs>
  <Slides>98</Slides>
  <Notes>93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98</vt:i4>
      </vt:variant>
    </vt:vector>
  </HeadingPairs>
  <TitlesOfParts>
    <vt:vector size="115" baseType="lpstr">
      <vt:lpstr>Arial Unicode MS</vt:lpstr>
      <vt:lpstr>Microsoft YaHei</vt:lpstr>
      <vt:lpstr>Arial</vt:lpstr>
      <vt:lpstr>Calibri</vt:lpstr>
      <vt:lpstr>Cambria Math</vt:lpstr>
      <vt:lpstr>Candara</vt:lpstr>
      <vt:lpstr>Helvetica</vt:lpstr>
      <vt:lpstr>Mangal</vt:lpstr>
      <vt:lpstr>Sans</vt:lpstr>
      <vt:lpstr>StarSymbol</vt:lpstr>
      <vt:lpstr>Symbol</vt:lpstr>
      <vt:lpstr>Tahoma</vt:lpstr>
      <vt:lpstr>Times New Roman</vt:lpstr>
      <vt:lpstr>TimesNewRoman</vt:lpstr>
      <vt:lpstr>TimesNewRoman,Bold</vt:lpstr>
      <vt:lpstr>Wingdings</vt:lpstr>
      <vt:lpstr>Waveform</vt:lpstr>
      <vt:lpstr>PowerPoint Presentation</vt:lpstr>
      <vt:lpstr>PowerPoint Presentation</vt:lpstr>
      <vt:lpstr>Outline</vt:lpstr>
      <vt:lpstr>I/O Devices</vt:lpstr>
      <vt:lpstr>I/O Devices</vt:lpstr>
      <vt:lpstr>Software's View of I/O Devices</vt:lpstr>
      <vt:lpstr>Operating System's I/O Stack</vt:lpstr>
      <vt:lpstr>A Network Card</vt:lpstr>
      <vt:lpstr>Chipset and Motherboard</vt:lpstr>
      <vt:lpstr>Architecture of the Motherboard</vt:lpstr>
      <vt:lpstr>I/O Buses</vt:lpstr>
      <vt:lpstr>Layers in the I/O System</vt:lpstr>
      <vt:lpstr>Layers in the I/O System</vt:lpstr>
      <vt:lpstr>Layers - II</vt:lpstr>
      <vt:lpstr>Outline</vt:lpstr>
      <vt:lpstr>Active High and Active Low</vt:lpstr>
      <vt:lpstr>LVDS Signalling</vt:lpstr>
      <vt:lpstr>Terminology</vt:lpstr>
      <vt:lpstr>Binary vs Ternary Signalling</vt:lpstr>
      <vt:lpstr>Return to Zero (RZ)</vt:lpstr>
      <vt:lpstr>Manchester Encoding</vt:lpstr>
      <vt:lpstr>Non Return to Zero (NRZ)</vt:lpstr>
      <vt:lpstr>Non Return to Zero Inverted (NRZI)</vt:lpstr>
      <vt:lpstr>Synchronisation Sublayer</vt:lpstr>
      <vt:lpstr>Synchronous Buses</vt:lpstr>
      <vt:lpstr>Mesochronous Buses</vt:lpstr>
      <vt:lpstr>Source Synchronous Bus</vt:lpstr>
      <vt:lpstr>Asynchronous Bus</vt:lpstr>
      <vt:lpstr> Communication with Strobe Signals</vt:lpstr>
      <vt:lpstr>4 Phase Handshake</vt:lpstr>
      <vt:lpstr>2 Phase Handshake</vt:lpstr>
      <vt:lpstr>Outline</vt:lpstr>
      <vt:lpstr>Framing</vt:lpstr>
      <vt:lpstr>PowerPoint Presentation</vt:lpstr>
      <vt:lpstr>Error Detection/ Correction</vt:lpstr>
      <vt:lpstr>Other Error Detection/Correction Schemes</vt:lpstr>
      <vt:lpstr>Arbitration</vt:lpstr>
      <vt:lpstr>Centralised Arbitration</vt:lpstr>
      <vt:lpstr>Daisy Chain Arbitration</vt:lpstr>
      <vt:lpstr>Transaction Oriented Bus</vt:lpstr>
      <vt:lpstr>DRAM Read Transaction</vt:lpstr>
      <vt:lpstr>Split Transaction Buses</vt:lpstr>
      <vt:lpstr>Outline</vt:lpstr>
      <vt:lpstr>I/O Port Addressing</vt:lpstr>
      <vt:lpstr>Software Interface</vt:lpstr>
      <vt:lpstr>I/O Address Space</vt:lpstr>
      <vt:lpstr>I/O Mapped I/O</vt:lpstr>
      <vt:lpstr>Memory Mapped I/O</vt:lpstr>
      <vt:lpstr>Memory Mapped I/O</vt:lpstr>
      <vt:lpstr>Advantages</vt:lpstr>
      <vt:lpstr>Outline</vt:lpstr>
      <vt:lpstr>Protocol Layer</vt:lpstr>
      <vt:lpstr>Polling</vt:lpstr>
      <vt:lpstr>Interrupts</vt:lpstr>
      <vt:lpstr>DMA (Direct Memory Access)</vt:lpstr>
      <vt:lpstr>DMA Engine</vt:lpstr>
      <vt:lpstr>DMA Modes</vt:lpstr>
      <vt:lpstr>Outline</vt:lpstr>
      <vt:lpstr>PCI Express</vt:lpstr>
      <vt:lpstr>PowerPoint Presentation</vt:lpstr>
      <vt:lpstr>USB</vt:lpstr>
      <vt:lpstr>USB Physical Layer</vt:lpstr>
      <vt:lpstr>USB Data Link Layer</vt:lpstr>
      <vt:lpstr>Network Layer</vt:lpstr>
      <vt:lpstr>USB Summary</vt:lpstr>
      <vt:lpstr>PowerPoint Presentation</vt:lpstr>
      <vt:lpstr>Outline</vt:lpstr>
      <vt:lpstr>PowerPoint Presentation</vt:lpstr>
      <vt:lpstr>PowerPoint Presentation</vt:lpstr>
      <vt:lpstr>Data Storage in Hard Disks</vt:lpstr>
      <vt:lpstr>Structure of a Platter</vt:lpstr>
      <vt:lpstr>Structure of a Hard Disk</vt:lpstr>
      <vt:lpstr>Structure in Detail</vt:lpstr>
      <vt:lpstr>Accessing a Given Sector</vt:lpstr>
      <vt:lpstr>Logical vs Physical Block 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Operation of the Optical Disc Drive</vt:lpstr>
      <vt:lpstr>Technology Generations</vt:lpstr>
      <vt:lpstr>PowerPoint Presentation</vt:lpstr>
      <vt:lpstr>Floating Gate (FG) Transistor</vt:lpstr>
      <vt:lpstr>Reading the Value in a FG Transistor</vt:lpstr>
      <vt:lpstr>NOR Flash</vt:lpstr>
      <vt:lpstr>NAND Flash </vt:lpstr>
      <vt:lpstr>Blocks and Pages</vt:lpstr>
      <vt:lpstr>Wear Levelling</vt:lpstr>
      <vt:lpstr>Wear Levelling and Read Disturbance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Dell</cp:lastModifiedBy>
  <cp:revision>439</cp:revision>
  <dcterms:created xsi:type="dcterms:W3CDTF">2013-07-05T14:39:01Z</dcterms:created>
  <dcterms:modified xsi:type="dcterms:W3CDTF">2018-03-06T16:07:06Z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