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Nunito"/>
      <p:regular r:id="rId39"/>
      <p:bold r:id="rId40"/>
      <p:italic r:id="rId41"/>
      <p:boldItalic r:id="rId42"/>
    </p:embeddedFont>
    <p:embeddedFont>
      <p:font typeface="Merriweather"/>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8E5B36-8990-45F7-9A55-D343083BFA6E}">
  <a:tblStyle styleId="{568E5B36-8990-45F7-9A55-D343083BFA6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42" Type="http://schemas.openxmlformats.org/officeDocument/2006/relationships/font" Target="fonts/Nunito-boldItalic.fntdata"/><Relationship Id="rId41" Type="http://schemas.openxmlformats.org/officeDocument/2006/relationships/font" Target="fonts/Nunito-italic.fntdata"/><Relationship Id="rId44" Type="http://schemas.openxmlformats.org/officeDocument/2006/relationships/font" Target="fonts/Merriweather-bold.fntdata"/><Relationship Id="rId43" Type="http://schemas.openxmlformats.org/officeDocument/2006/relationships/font" Target="fonts/Merriweather-regular.fntdata"/><Relationship Id="rId46" Type="http://schemas.openxmlformats.org/officeDocument/2006/relationships/font" Target="fonts/Merriweather-boldItalic.fntdata"/><Relationship Id="rId45"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Nunito-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Open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287c3f67e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287c3f67e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title - prob statement on the next slide , agenda on the next </a:t>
            </a:r>
            <a:endParaRPr/>
          </a:p>
          <a:p>
            <a:pPr indent="0" lvl="0" marL="0" rtl="0" algn="l">
              <a:spcBef>
                <a:spcPts val="0"/>
              </a:spcBef>
              <a:spcAft>
                <a:spcPts val="0"/>
              </a:spcAft>
              <a:buNone/>
            </a:pPr>
            <a:r>
              <a:rPr lang="en"/>
              <a:t>Ext guide, internal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dcc7338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dcc7338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dcc73381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dcc73381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9a086670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9a086670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d44efc2c9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d44efc2c9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9a086670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9a086670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9a08667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9a08667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9a086670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9a086670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9a086670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9a086670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a1c75df6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a1c75df6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dcc73381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dcc7338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287c3f67e_0_1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287c3f67e_0_1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Intro-probolem stm - motivation -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a1c75df6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a1c75df6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9a086670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9a086670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9a086670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9a086670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9a086670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9a086670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9a086670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9a086670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9a086670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9a086670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9a086670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9a086670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1dcc73381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1dcc73381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dcc7338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dcc7338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9a086670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9a086670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d44efc2c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d44efc2c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a1c75df6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1a1c75df6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287c3f67e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287c3f67e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9a08667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9a0866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dcc7338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dcc7338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9a086670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9a086670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dcc73381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dcc73381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dcc73381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dcc73381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dcc73381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dcc73381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docs.google.com/document/d/1UJnW14RalPHpDZvUSf5jniGBEDJkJaNxLRv0dnI2DkU/edi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docs.google.com/document/d/1UJnW14RalPHpDZvUSf5jniGBEDJkJaNxLRv0dnI2DkU/edi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github.com/chunlin-long/SBTD" TargetMode="External"/><Relationship Id="rId4" Type="http://schemas.openxmlformats.org/officeDocument/2006/relationships/hyperlink" Target="https://link.springer.com/article/10.1007/s12539-021-00453-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hyperlink" Target="https://github.com/dozmorovlab/preciseTA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s://genome.cshlp.org/content/early/2022/02/01/gr.275992.121.full.pdf" TargetMode="Externa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35.png"/><Relationship Id="rId5"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1" Type="http://schemas.openxmlformats.org/officeDocument/2006/relationships/hyperlink" Target="https://www.nature.com/articles/nature11082" TargetMode="External"/><Relationship Id="rId10" Type="http://schemas.openxmlformats.org/officeDocument/2006/relationships/hyperlink" Target="https://www.ncbi.nlm.nih.gov/pmc/articles/PMC4838359/" TargetMode="External"/><Relationship Id="rId13" Type="http://schemas.openxmlformats.org/officeDocument/2006/relationships/hyperlink" Target="https://github.com/QData/DeepMotif" TargetMode="External"/><Relationship Id="rId12" Type="http://schemas.openxmlformats.org/officeDocument/2006/relationships/hyperlink" Target="https://arxiv.org/abs/1605.01133v2" TargetMode="External"/><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genome.cshlp.org/content/early/2022/02/01/gr.275992.121.full.pdf" TargetMode="External"/><Relationship Id="rId4" Type="http://schemas.openxmlformats.org/officeDocument/2006/relationships/hyperlink" Target="https://genome.cshlp.org/content/32/3/437.full" TargetMode="External"/><Relationship Id="rId9" Type="http://schemas.openxmlformats.org/officeDocument/2006/relationships/hyperlink" Target="https://www.biorxiv.org/content/10.1101/2020.09.03.282186v3" TargetMode="External"/><Relationship Id="rId15" Type="http://schemas.openxmlformats.org/officeDocument/2006/relationships/hyperlink" Target="https://academic.oup.com/nar/article-lookup/doi/10.1093/nar/gkaa530#supplementary-data" TargetMode="External"/><Relationship Id="rId14" Type="http://schemas.openxmlformats.org/officeDocument/2006/relationships/hyperlink" Target="https://paperswithcode.com/paper/deep-motif-visualizing-genomic-sequence" TargetMode="External"/><Relationship Id="rId16" Type="http://schemas.openxmlformats.org/officeDocument/2006/relationships/hyperlink" Target="https://www.nature.com/articles/s41467-017-02526-9" TargetMode="External"/><Relationship Id="rId5" Type="http://schemas.openxmlformats.org/officeDocument/2006/relationships/hyperlink" Target="https://link.springer.com/article/10.1007/s12539-021-00453-4" TargetMode="External"/><Relationship Id="rId6" Type="http://schemas.openxmlformats.org/officeDocument/2006/relationships/hyperlink" Target="https://en.wikipedia.org/wiki/Topologically_associating_domain" TargetMode="External"/><Relationship Id="rId7" Type="http://schemas.openxmlformats.org/officeDocument/2006/relationships/hyperlink" Target="https://www.ncbi.nlm.nih.gov/pmc/articles/PMC8142020/" TargetMode="External"/><Relationship Id="rId8" Type="http://schemas.openxmlformats.org/officeDocument/2006/relationships/hyperlink" Target="https://pubmed.ncbi.nlm.nih.gov/29654311/"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www.nature.com/articles/s41467-017-02526-9" TargetMode="External"/><Relationship Id="rId4" Type="http://schemas.openxmlformats.org/officeDocument/2006/relationships/image" Target="../media/image29.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p:nvPr/>
        </p:nvSpPr>
        <p:spPr>
          <a:xfrm>
            <a:off x="4377300" y="3071300"/>
            <a:ext cx="4341300" cy="1281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a:off x="547425" y="3063625"/>
            <a:ext cx="3684300" cy="12948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txBox="1"/>
          <p:nvPr>
            <p:ph type="ctrTitle"/>
          </p:nvPr>
        </p:nvSpPr>
        <p:spPr>
          <a:xfrm>
            <a:off x="249300" y="1357166"/>
            <a:ext cx="8645400" cy="13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920" u="sng">
                <a:solidFill>
                  <a:schemeClr val="accent1"/>
                </a:solidFill>
                <a:latin typeface="Arial"/>
                <a:ea typeface="Arial"/>
                <a:cs typeface="Arial"/>
                <a:sym typeface="Arial"/>
              </a:rPr>
              <a:t>Classification of Highly Interacting Regions of the Genome with Explainable AI</a:t>
            </a:r>
            <a:endParaRPr b="1" sz="2920" u="sng">
              <a:solidFill>
                <a:schemeClr val="accent1"/>
              </a:solidFill>
              <a:latin typeface="Arial"/>
              <a:ea typeface="Arial"/>
              <a:cs typeface="Arial"/>
              <a:sym typeface="Arial"/>
            </a:endParaRPr>
          </a:p>
        </p:txBody>
      </p:sp>
      <p:sp>
        <p:nvSpPr>
          <p:cNvPr id="176" name="Google Shape;176;p25"/>
          <p:cNvSpPr txBox="1"/>
          <p:nvPr>
            <p:ph idx="1" type="subTitle"/>
          </p:nvPr>
        </p:nvSpPr>
        <p:spPr>
          <a:xfrm>
            <a:off x="419750" y="3152000"/>
            <a:ext cx="3812100" cy="111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solidFill>
                  <a:srgbClr val="000000"/>
                </a:solidFill>
                <a:latin typeface="Arial"/>
                <a:ea typeface="Arial"/>
                <a:cs typeface="Arial"/>
                <a:sym typeface="Arial"/>
              </a:rPr>
              <a:t>Shreya Pawaskar - 4947</a:t>
            </a:r>
            <a:endParaRPr sz="1900">
              <a:solidFill>
                <a:srgbClr val="000000"/>
              </a:solidFill>
              <a:latin typeface="Arial"/>
              <a:ea typeface="Arial"/>
              <a:cs typeface="Arial"/>
              <a:sym typeface="Arial"/>
            </a:endParaRPr>
          </a:p>
          <a:p>
            <a:pPr indent="0" lvl="0" marL="0" rtl="0" algn="ctr">
              <a:spcBef>
                <a:spcPts val="0"/>
              </a:spcBef>
              <a:spcAft>
                <a:spcPts val="0"/>
              </a:spcAft>
              <a:buNone/>
            </a:pPr>
            <a:r>
              <a:rPr lang="en" sz="1900">
                <a:solidFill>
                  <a:srgbClr val="000000"/>
                </a:solidFill>
                <a:latin typeface="Arial"/>
                <a:ea typeface="Arial"/>
                <a:cs typeface="Arial"/>
                <a:sym typeface="Arial"/>
              </a:rPr>
              <a:t>Radhika Sethi - 4456</a:t>
            </a:r>
            <a:endParaRPr sz="1900">
              <a:solidFill>
                <a:srgbClr val="000000"/>
              </a:solidFill>
              <a:latin typeface="Arial"/>
              <a:ea typeface="Arial"/>
              <a:cs typeface="Arial"/>
              <a:sym typeface="Arial"/>
            </a:endParaRPr>
          </a:p>
          <a:p>
            <a:pPr indent="0" lvl="0" marL="0" rtl="0" algn="ctr">
              <a:spcBef>
                <a:spcPts val="0"/>
              </a:spcBef>
              <a:spcAft>
                <a:spcPts val="0"/>
              </a:spcAft>
              <a:buNone/>
            </a:pPr>
            <a:r>
              <a:rPr lang="en" sz="1900">
                <a:solidFill>
                  <a:srgbClr val="000000"/>
                </a:solidFill>
                <a:latin typeface="Arial"/>
                <a:ea typeface="Arial"/>
                <a:cs typeface="Arial"/>
                <a:sym typeface="Arial"/>
              </a:rPr>
              <a:t>Aanchal Tulsiani - 4964</a:t>
            </a:r>
            <a:endParaRPr sz="1900">
              <a:solidFill>
                <a:srgbClr val="000000"/>
              </a:solidFill>
              <a:latin typeface="Arial"/>
              <a:ea typeface="Arial"/>
              <a:cs typeface="Arial"/>
              <a:sym typeface="Arial"/>
            </a:endParaRPr>
          </a:p>
        </p:txBody>
      </p:sp>
      <p:sp>
        <p:nvSpPr>
          <p:cNvPr id="177" name="Google Shape;177;p25"/>
          <p:cNvSpPr txBox="1"/>
          <p:nvPr>
            <p:ph idx="1" type="subTitle"/>
          </p:nvPr>
        </p:nvSpPr>
        <p:spPr>
          <a:xfrm>
            <a:off x="4377300" y="3189800"/>
            <a:ext cx="4341300" cy="104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000000"/>
                </a:solidFill>
                <a:latin typeface="Arial"/>
                <a:ea typeface="Arial"/>
                <a:cs typeface="Arial"/>
                <a:sym typeface="Arial"/>
              </a:rPr>
              <a:t>External Guide: Dr. Leelavati Narlikar</a:t>
            </a:r>
            <a:endParaRPr sz="1800">
              <a:solidFill>
                <a:srgbClr val="000000"/>
              </a:solidFill>
              <a:latin typeface="Arial"/>
              <a:ea typeface="Arial"/>
              <a:cs typeface="Arial"/>
              <a:sym typeface="Arial"/>
            </a:endParaRPr>
          </a:p>
          <a:p>
            <a:pPr indent="0" lvl="0" marL="0" rtl="0" algn="ctr">
              <a:spcBef>
                <a:spcPts val="0"/>
              </a:spcBef>
              <a:spcAft>
                <a:spcPts val="0"/>
              </a:spcAft>
              <a:buNone/>
            </a:pPr>
            <a:r>
              <a:rPr lang="en" sz="1800">
                <a:solidFill>
                  <a:srgbClr val="000000"/>
                </a:solidFill>
                <a:latin typeface="Arial"/>
                <a:ea typeface="Arial"/>
                <a:cs typeface="Arial"/>
                <a:sym typeface="Arial"/>
              </a:rPr>
              <a:t>Internal Guide: Mrs. Pranjali Deshpande</a:t>
            </a:r>
            <a:endParaRPr sz="1800">
              <a:solidFill>
                <a:srgbClr val="000000"/>
              </a:solidFill>
              <a:latin typeface="Arial"/>
              <a:ea typeface="Arial"/>
              <a:cs typeface="Arial"/>
              <a:sym typeface="Arial"/>
            </a:endParaRPr>
          </a:p>
          <a:p>
            <a:pPr indent="0" lvl="0" marL="0" rtl="0" algn="ctr">
              <a:spcBef>
                <a:spcPts val="0"/>
              </a:spcBef>
              <a:spcAft>
                <a:spcPts val="0"/>
              </a:spcAft>
              <a:buNone/>
            </a:pPr>
            <a:r>
              <a:rPr lang="en" sz="1800">
                <a:solidFill>
                  <a:srgbClr val="000000"/>
                </a:solidFill>
                <a:latin typeface="Arial"/>
                <a:ea typeface="Arial"/>
                <a:cs typeface="Arial"/>
                <a:sym typeface="Arial"/>
              </a:rPr>
              <a:t>Mentor: Miss. Anushua Biswas</a:t>
            </a:r>
            <a:endParaRPr sz="1800">
              <a:solidFill>
                <a:srgbClr val="000000"/>
              </a:solidFill>
              <a:latin typeface="Arial"/>
              <a:ea typeface="Arial"/>
              <a:cs typeface="Arial"/>
              <a:sym typeface="Arial"/>
            </a:endParaRPr>
          </a:p>
        </p:txBody>
      </p:sp>
      <p:pic>
        <p:nvPicPr>
          <p:cNvPr id="178" name="Google Shape;178;p25"/>
          <p:cNvPicPr preferRelativeResize="0"/>
          <p:nvPr/>
        </p:nvPicPr>
        <p:blipFill>
          <a:blip r:embed="rId3">
            <a:alphaModFix/>
          </a:blip>
          <a:stretch>
            <a:fillRect/>
          </a:stretch>
        </p:blipFill>
        <p:spPr>
          <a:xfrm>
            <a:off x="3937850" y="311200"/>
            <a:ext cx="1203000" cy="6766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155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models with cross validation </a:t>
            </a:r>
            <a:endParaRPr/>
          </a:p>
          <a:p>
            <a:pPr indent="0" lvl="0" marL="0" rtl="0" algn="l">
              <a:spcBef>
                <a:spcPts val="0"/>
              </a:spcBef>
              <a:spcAft>
                <a:spcPts val="0"/>
              </a:spcAft>
              <a:buNone/>
            </a:pPr>
            <a:r>
              <a:rPr lang="en"/>
              <a:t>Left vs Left classification - with random_state</a:t>
            </a:r>
            <a:endParaRPr/>
          </a:p>
        </p:txBody>
      </p:sp>
      <p:sp>
        <p:nvSpPr>
          <p:cNvPr id="245" name="Google Shape;245;p34"/>
          <p:cNvSpPr txBox="1"/>
          <p:nvPr>
            <p:ph idx="1" type="body"/>
          </p:nvPr>
        </p:nvSpPr>
        <p:spPr>
          <a:xfrm>
            <a:off x="1009650" y="1640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 box plot - 20 x (avg of 8 folds)                                         Auc box plot - 20 x (avg of 8 folds)  </a:t>
            </a:r>
            <a:endParaRPr/>
          </a:p>
          <a:p>
            <a:pPr indent="0" lvl="0" marL="0" rtl="0" algn="l">
              <a:spcBef>
                <a:spcPts val="1200"/>
              </a:spcBef>
              <a:spcAft>
                <a:spcPts val="1200"/>
              </a:spcAft>
              <a:buNone/>
            </a:pPr>
            <a:r>
              <a:t/>
            </a:r>
            <a:endParaRPr/>
          </a:p>
        </p:txBody>
      </p:sp>
      <p:pic>
        <p:nvPicPr>
          <p:cNvPr id="246" name="Google Shape;246;p34"/>
          <p:cNvPicPr preferRelativeResize="0"/>
          <p:nvPr/>
        </p:nvPicPr>
        <p:blipFill>
          <a:blip r:embed="rId3">
            <a:alphaModFix/>
          </a:blip>
          <a:stretch>
            <a:fillRect/>
          </a:stretch>
        </p:blipFill>
        <p:spPr>
          <a:xfrm>
            <a:off x="349597" y="2054547"/>
            <a:ext cx="3757366" cy="2318375"/>
          </a:xfrm>
          <a:prstGeom prst="rect">
            <a:avLst/>
          </a:prstGeom>
          <a:noFill/>
          <a:ln>
            <a:noFill/>
          </a:ln>
        </p:spPr>
      </p:pic>
      <p:pic>
        <p:nvPicPr>
          <p:cNvPr id="247" name="Google Shape;247;p34"/>
          <p:cNvPicPr preferRelativeResize="0"/>
          <p:nvPr/>
        </p:nvPicPr>
        <p:blipFill>
          <a:blip r:embed="rId4">
            <a:alphaModFix/>
          </a:blip>
          <a:stretch>
            <a:fillRect/>
          </a:stretch>
        </p:blipFill>
        <p:spPr>
          <a:xfrm>
            <a:off x="4495800" y="2234675"/>
            <a:ext cx="3634725" cy="2267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11700" y="155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models with cross validation </a:t>
            </a:r>
            <a:endParaRPr/>
          </a:p>
          <a:p>
            <a:pPr indent="0" lvl="0" marL="0" rtl="0" algn="l">
              <a:spcBef>
                <a:spcPts val="0"/>
              </a:spcBef>
              <a:spcAft>
                <a:spcPts val="0"/>
              </a:spcAft>
              <a:buNone/>
            </a:pPr>
            <a:r>
              <a:rPr lang="en"/>
              <a:t>Left vs Right classification - with random_state</a:t>
            </a:r>
            <a:endParaRPr/>
          </a:p>
        </p:txBody>
      </p:sp>
      <p:sp>
        <p:nvSpPr>
          <p:cNvPr id="253" name="Google Shape;253;p35"/>
          <p:cNvSpPr txBox="1"/>
          <p:nvPr>
            <p:ph idx="1" type="body"/>
          </p:nvPr>
        </p:nvSpPr>
        <p:spPr>
          <a:xfrm>
            <a:off x="715575" y="1347750"/>
            <a:ext cx="7971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 box plot - 20 x (avg of 8 folds)                   Auc box plot - 20 x (avg of 8 folds)  </a:t>
            </a:r>
            <a:endParaRPr/>
          </a:p>
          <a:p>
            <a:pPr indent="0" lvl="0" marL="0" rtl="0" algn="l">
              <a:spcBef>
                <a:spcPts val="1200"/>
              </a:spcBef>
              <a:spcAft>
                <a:spcPts val="1200"/>
              </a:spcAft>
              <a:buNone/>
            </a:pPr>
            <a:r>
              <a:t/>
            </a:r>
            <a:endParaRPr/>
          </a:p>
        </p:txBody>
      </p:sp>
      <p:pic>
        <p:nvPicPr>
          <p:cNvPr id="254" name="Google Shape;254;p35"/>
          <p:cNvPicPr preferRelativeResize="0"/>
          <p:nvPr/>
        </p:nvPicPr>
        <p:blipFill>
          <a:blip r:embed="rId3">
            <a:alphaModFix/>
          </a:blip>
          <a:stretch>
            <a:fillRect/>
          </a:stretch>
        </p:blipFill>
        <p:spPr>
          <a:xfrm>
            <a:off x="567522" y="1910172"/>
            <a:ext cx="3487950" cy="2189800"/>
          </a:xfrm>
          <a:prstGeom prst="rect">
            <a:avLst/>
          </a:prstGeom>
          <a:noFill/>
          <a:ln>
            <a:noFill/>
          </a:ln>
        </p:spPr>
      </p:pic>
      <p:pic>
        <p:nvPicPr>
          <p:cNvPr id="255" name="Google Shape;255;p35"/>
          <p:cNvPicPr preferRelativeResize="0"/>
          <p:nvPr/>
        </p:nvPicPr>
        <p:blipFill>
          <a:blip r:embed="rId4">
            <a:alphaModFix/>
          </a:blip>
          <a:stretch>
            <a:fillRect/>
          </a:stretch>
        </p:blipFill>
        <p:spPr>
          <a:xfrm>
            <a:off x="4619773" y="1770100"/>
            <a:ext cx="3864275" cy="246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517800" y="1746100"/>
            <a:ext cx="7824600" cy="153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Markov models with cross validation </a:t>
            </a:r>
            <a:endParaRPr/>
          </a:p>
          <a:p>
            <a:pPr indent="0" lvl="0" marL="0" rtl="0" algn="ctr">
              <a:spcBef>
                <a:spcPts val="0"/>
              </a:spcBef>
              <a:spcAft>
                <a:spcPts val="0"/>
              </a:spcAft>
              <a:buNone/>
            </a:pPr>
            <a:r>
              <a:rPr lang="en"/>
              <a:t>Tad vs Left classification - with random_state</a:t>
            </a:r>
            <a:endParaRPr/>
          </a:p>
        </p:txBody>
      </p:sp>
      <p:sp>
        <p:nvSpPr>
          <p:cNvPr id="261" name="Google Shape;261;p36"/>
          <p:cNvSpPr txBox="1"/>
          <p:nvPr/>
        </p:nvSpPr>
        <p:spPr>
          <a:xfrm>
            <a:off x="4037550" y="3210350"/>
            <a:ext cx="10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Shift: 500</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761625" y="373825"/>
            <a:ext cx="7505700" cy="47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 of 500</a:t>
            </a:r>
            <a:endParaRPr/>
          </a:p>
        </p:txBody>
      </p:sp>
      <p:sp>
        <p:nvSpPr>
          <p:cNvPr id="267" name="Google Shape;267;p37"/>
          <p:cNvSpPr txBox="1"/>
          <p:nvPr>
            <p:ph idx="1" type="body"/>
          </p:nvPr>
        </p:nvSpPr>
        <p:spPr>
          <a:xfrm>
            <a:off x="655875" y="1127650"/>
            <a:ext cx="3302400" cy="353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get the coordinates of the left and right boundaries, we take a shift of 500 coordinates and generate 3 files accordingly. </a:t>
            </a:r>
            <a:endParaRPr/>
          </a:p>
          <a:p>
            <a:pPr indent="-311150" lvl="0" marL="457200" rtl="0" algn="l">
              <a:spcBef>
                <a:spcPts val="0"/>
              </a:spcBef>
              <a:spcAft>
                <a:spcPts val="0"/>
              </a:spcAft>
              <a:buSzPts val="1300"/>
              <a:buChar char="●"/>
            </a:pPr>
            <a:r>
              <a:rPr lang="en"/>
              <a:t>Sequence length of 200 char</a:t>
            </a:r>
            <a:endParaRPr/>
          </a:p>
          <a:p>
            <a:pPr indent="-311150" lvl="0" marL="457200" rtl="0" algn="l">
              <a:spcBef>
                <a:spcPts val="0"/>
              </a:spcBef>
              <a:spcAft>
                <a:spcPts val="0"/>
              </a:spcAft>
              <a:buSzPts val="1300"/>
              <a:buChar char="●"/>
            </a:pPr>
            <a:r>
              <a:rPr lang="en"/>
              <a:t>After generating the right bed files, we used 2BitToFa to generate it’s fasta file, and then converted the fasta file into a suitable database for our processing</a:t>
            </a:r>
            <a:endParaRPr/>
          </a:p>
        </p:txBody>
      </p:sp>
      <p:pic>
        <p:nvPicPr>
          <p:cNvPr id="268" name="Google Shape;268;p37"/>
          <p:cNvPicPr preferRelativeResize="0"/>
          <p:nvPr/>
        </p:nvPicPr>
        <p:blipFill>
          <a:blip r:embed="rId3">
            <a:alphaModFix/>
          </a:blip>
          <a:stretch>
            <a:fillRect/>
          </a:stretch>
        </p:blipFill>
        <p:spPr>
          <a:xfrm>
            <a:off x="529575" y="3787150"/>
            <a:ext cx="3374175" cy="950475"/>
          </a:xfrm>
          <a:prstGeom prst="rect">
            <a:avLst/>
          </a:prstGeom>
          <a:noFill/>
          <a:ln>
            <a:noFill/>
          </a:ln>
        </p:spPr>
      </p:pic>
      <p:pic>
        <p:nvPicPr>
          <p:cNvPr id="269" name="Google Shape;269;p37"/>
          <p:cNvPicPr preferRelativeResize="0"/>
          <p:nvPr/>
        </p:nvPicPr>
        <p:blipFill>
          <a:blip r:embed="rId4">
            <a:alphaModFix/>
          </a:blip>
          <a:stretch>
            <a:fillRect/>
          </a:stretch>
        </p:blipFill>
        <p:spPr>
          <a:xfrm>
            <a:off x="4312950" y="1074013"/>
            <a:ext cx="3901424" cy="2123225"/>
          </a:xfrm>
          <a:prstGeom prst="rect">
            <a:avLst/>
          </a:prstGeom>
          <a:noFill/>
          <a:ln>
            <a:noFill/>
          </a:ln>
        </p:spPr>
      </p:pic>
      <p:pic>
        <p:nvPicPr>
          <p:cNvPr id="270" name="Google Shape;270;p37"/>
          <p:cNvPicPr preferRelativeResize="0"/>
          <p:nvPr/>
        </p:nvPicPr>
        <p:blipFill>
          <a:blip r:embed="rId5">
            <a:alphaModFix/>
          </a:blip>
          <a:stretch>
            <a:fillRect/>
          </a:stretch>
        </p:blipFill>
        <p:spPr>
          <a:xfrm>
            <a:off x="4031000" y="3913875"/>
            <a:ext cx="4709150" cy="534175"/>
          </a:xfrm>
          <a:prstGeom prst="rect">
            <a:avLst/>
          </a:prstGeom>
          <a:noFill/>
          <a:ln>
            <a:noFill/>
          </a:ln>
        </p:spPr>
      </p:pic>
      <p:sp>
        <p:nvSpPr>
          <p:cNvPr id="271" name="Google Shape;271;p37"/>
          <p:cNvSpPr txBox="1"/>
          <p:nvPr/>
        </p:nvSpPr>
        <p:spPr>
          <a:xfrm>
            <a:off x="845450" y="3386950"/>
            <a:ext cx="24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1. Bed file</a:t>
            </a:r>
            <a:endParaRPr>
              <a:latin typeface="Calibri"/>
              <a:ea typeface="Calibri"/>
              <a:cs typeface="Calibri"/>
              <a:sym typeface="Calibri"/>
            </a:endParaRPr>
          </a:p>
        </p:txBody>
      </p:sp>
      <p:sp>
        <p:nvSpPr>
          <p:cNvPr id="272" name="Google Shape;272;p37"/>
          <p:cNvSpPr txBox="1"/>
          <p:nvPr/>
        </p:nvSpPr>
        <p:spPr>
          <a:xfrm>
            <a:off x="4396375" y="487550"/>
            <a:ext cx="24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2. Fasta file</a:t>
            </a:r>
            <a:endParaRPr>
              <a:latin typeface="Calibri"/>
              <a:ea typeface="Calibri"/>
              <a:cs typeface="Calibri"/>
              <a:sym typeface="Calibri"/>
            </a:endParaRPr>
          </a:p>
        </p:txBody>
      </p:sp>
      <p:sp>
        <p:nvSpPr>
          <p:cNvPr id="273" name="Google Shape;273;p37"/>
          <p:cNvSpPr txBox="1"/>
          <p:nvPr/>
        </p:nvSpPr>
        <p:spPr>
          <a:xfrm>
            <a:off x="4495425" y="3419813"/>
            <a:ext cx="246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3. Textfile for models</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311700" y="155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models with cross validation </a:t>
            </a:r>
            <a:endParaRPr/>
          </a:p>
          <a:p>
            <a:pPr indent="0" lvl="0" marL="0" rtl="0" algn="l">
              <a:spcBef>
                <a:spcPts val="0"/>
              </a:spcBef>
              <a:spcAft>
                <a:spcPts val="0"/>
              </a:spcAft>
              <a:buNone/>
            </a:pPr>
            <a:r>
              <a:rPr lang="en"/>
              <a:t>Tad vs Left classification - with random_state</a:t>
            </a:r>
            <a:endParaRPr/>
          </a:p>
        </p:txBody>
      </p:sp>
      <p:sp>
        <p:nvSpPr>
          <p:cNvPr id="279" name="Google Shape;279;p38"/>
          <p:cNvSpPr txBox="1"/>
          <p:nvPr>
            <p:ph idx="1" type="body"/>
          </p:nvPr>
        </p:nvSpPr>
        <p:spPr>
          <a:xfrm>
            <a:off x="819150" y="1461400"/>
            <a:ext cx="7638300" cy="402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Acc box plot - 20 x (avg of 8 folds)                   				Auc box plot - 20 x (avg of 8 folds)  </a:t>
            </a:r>
            <a:endParaRPr sz="1125"/>
          </a:p>
          <a:p>
            <a:pPr indent="0" lvl="0" marL="0" rtl="0" algn="l">
              <a:lnSpc>
                <a:spcPct val="95000"/>
              </a:lnSpc>
              <a:spcBef>
                <a:spcPts val="1200"/>
              </a:spcBef>
              <a:spcAft>
                <a:spcPts val="1200"/>
              </a:spcAft>
              <a:buSzPts val="275"/>
              <a:buNone/>
            </a:pPr>
            <a:r>
              <a:t/>
            </a:r>
            <a:endParaRPr sz="1125"/>
          </a:p>
        </p:txBody>
      </p:sp>
      <p:pic>
        <p:nvPicPr>
          <p:cNvPr id="280" name="Google Shape;280;p38"/>
          <p:cNvPicPr preferRelativeResize="0"/>
          <p:nvPr/>
        </p:nvPicPr>
        <p:blipFill>
          <a:blip r:embed="rId3">
            <a:alphaModFix/>
          </a:blip>
          <a:stretch>
            <a:fillRect/>
          </a:stretch>
        </p:blipFill>
        <p:spPr>
          <a:xfrm>
            <a:off x="438271" y="1927850"/>
            <a:ext cx="3780224" cy="2165975"/>
          </a:xfrm>
          <a:prstGeom prst="rect">
            <a:avLst/>
          </a:prstGeom>
          <a:noFill/>
          <a:ln>
            <a:noFill/>
          </a:ln>
        </p:spPr>
      </p:pic>
      <p:pic>
        <p:nvPicPr>
          <p:cNvPr id="281" name="Google Shape;281;p38"/>
          <p:cNvPicPr preferRelativeResize="0"/>
          <p:nvPr/>
        </p:nvPicPr>
        <p:blipFill>
          <a:blip r:embed="rId4">
            <a:alphaModFix/>
          </a:blip>
          <a:stretch>
            <a:fillRect/>
          </a:stretch>
        </p:blipFill>
        <p:spPr>
          <a:xfrm>
            <a:off x="4957375" y="1965950"/>
            <a:ext cx="3500076" cy="208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311700" y="155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models with cross validation </a:t>
            </a:r>
            <a:endParaRPr/>
          </a:p>
          <a:p>
            <a:pPr indent="0" lvl="0" marL="0" rtl="0" algn="l">
              <a:spcBef>
                <a:spcPts val="0"/>
              </a:spcBef>
              <a:spcAft>
                <a:spcPts val="0"/>
              </a:spcAft>
              <a:buNone/>
            </a:pPr>
            <a:r>
              <a:rPr lang="en"/>
              <a:t>Left vs Left classification - with random_state</a:t>
            </a:r>
            <a:endParaRPr/>
          </a:p>
        </p:txBody>
      </p:sp>
      <p:sp>
        <p:nvSpPr>
          <p:cNvPr id="287" name="Google Shape;287;p39"/>
          <p:cNvSpPr txBox="1"/>
          <p:nvPr>
            <p:ph idx="1" type="body"/>
          </p:nvPr>
        </p:nvSpPr>
        <p:spPr>
          <a:xfrm>
            <a:off x="727075" y="1231275"/>
            <a:ext cx="7505700" cy="39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Acc box plot - 20 x (avg of 8 folds)                                                     Auc box plot - 20 x (avg of 8 folds)  </a:t>
            </a:r>
            <a:endParaRPr/>
          </a:p>
        </p:txBody>
      </p:sp>
      <p:pic>
        <p:nvPicPr>
          <p:cNvPr id="288" name="Google Shape;288;p39"/>
          <p:cNvPicPr preferRelativeResize="0"/>
          <p:nvPr/>
        </p:nvPicPr>
        <p:blipFill>
          <a:blip r:embed="rId3">
            <a:alphaModFix/>
          </a:blip>
          <a:stretch>
            <a:fillRect/>
          </a:stretch>
        </p:blipFill>
        <p:spPr>
          <a:xfrm>
            <a:off x="574771" y="1762421"/>
            <a:ext cx="3468700" cy="2140275"/>
          </a:xfrm>
          <a:prstGeom prst="rect">
            <a:avLst/>
          </a:prstGeom>
          <a:noFill/>
          <a:ln>
            <a:noFill/>
          </a:ln>
        </p:spPr>
      </p:pic>
      <p:pic>
        <p:nvPicPr>
          <p:cNvPr id="289" name="Google Shape;289;p39"/>
          <p:cNvPicPr preferRelativeResize="0"/>
          <p:nvPr/>
        </p:nvPicPr>
        <p:blipFill>
          <a:blip r:embed="rId4">
            <a:alphaModFix/>
          </a:blip>
          <a:stretch>
            <a:fillRect/>
          </a:stretch>
        </p:blipFill>
        <p:spPr>
          <a:xfrm>
            <a:off x="4982825" y="1703925"/>
            <a:ext cx="3372719" cy="2140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311700" y="155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models with cross validation </a:t>
            </a:r>
            <a:endParaRPr/>
          </a:p>
          <a:p>
            <a:pPr indent="0" lvl="0" marL="0" rtl="0" algn="l">
              <a:spcBef>
                <a:spcPts val="0"/>
              </a:spcBef>
              <a:spcAft>
                <a:spcPts val="0"/>
              </a:spcAft>
              <a:buNone/>
            </a:pPr>
            <a:r>
              <a:rPr lang="en"/>
              <a:t>Left vs Right classification - with random_state</a:t>
            </a:r>
            <a:endParaRPr/>
          </a:p>
        </p:txBody>
      </p:sp>
      <p:sp>
        <p:nvSpPr>
          <p:cNvPr id="295" name="Google Shape;295;p40"/>
          <p:cNvSpPr txBox="1"/>
          <p:nvPr>
            <p:ph idx="1" type="body"/>
          </p:nvPr>
        </p:nvSpPr>
        <p:spPr>
          <a:xfrm>
            <a:off x="750100" y="1541950"/>
            <a:ext cx="7505700" cy="36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25"/>
              <a:t>Acc box plot - 20 x (avg of 8 folds)                  				 Auc box plot - 20 x (avg of 8 folds)  </a:t>
            </a:r>
            <a:endParaRPr sz="1125"/>
          </a:p>
          <a:p>
            <a:pPr indent="0" lvl="0" marL="0" rtl="0" algn="l">
              <a:lnSpc>
                <a:spcPct val="95000"/>
              </a:lnSpc>
              <a:spcBef>
                <a:spcPts val="1200"/>
              </a:spcBef>
              <a:spcAft>
                <a:spcPts val="1200"/>
              </a:spcAft>
              <a:buSzPts val="275"/>
              <a:buNone/>
            </a:pPr>
            <a:r>
              <a:t/>
            </a:r>
            <a:endParaRPr sz="1125"/>
          </a:p>
        </p:txBody>
      </p:sp>
      <p:pic>
        <p:nvPicPr>
          <p:cNvPr id="296" name="Google Shape;296;p40"/>
          <p:cNvPicPr preferRelativeResize="0"/>
          <p:nvPr/>
        </p:nvPicPr>
        <p:blipFill>
          <a:blip r:embed="rId3">
            <a:alphaModFix/>
          </a:blip>
          <a:stretch>
            <a:fillRect/>
          </a:stretch>
        </p:blipFill>
        <p:spPr>
          <a:xfrm>
            <a:off x="430525" y="2004050"/>
            <a:ext cx="3744650" cy="2291725"/>
          </a:xfrm>
          <a:prstGeom prst="rect">
            <a:avLst/>
          </a:prstGeom>
          <a:noFill/>
          <a:ln>
            <a:noFill/>
          </a:ln>
        </p:spPr>
      </p:pic>
      <p:pic>
        <p:nvPicPr>
          <p:cNvPr id="297" name="Google Shape;297;p40"/>
          <p:cNvPicPr preferRelativeResize="0"/>
          <p:nvPr/>
        </p:nvPicPr>
        <p:blipFill>
          <a:blip r:embed="rId4">
            <a:alphaModFix/>
          </a:blip>
          <a:stretch>
            <a:fillRect/>
          </a:stretch>
        </p:blipFill>
        <p:spPr>
          <a:xfrm>
            <a:off x="4897750" y="1958347"/>
            <a:ext cx="3532475" cy="2256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Complement</a:t>
            </a:r>
            <a:endParaRPr/>
          </a:p>
        </p:txBody>
      </p:sp>
      <p:sp>
        <p:nvSpPr>
          <p:cNvPr id="303" name="Google Shape;303;p41"/>
          <p:cNvSpPr txBox="1"/>
          <p:nvPr/>
        </p:nvSpPr>
        <p:spPr>
          <a:xfrm>
            <a:off x="7502375" y="4633475"/>
            <a:ext cx="15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Open Sans"/>
                <a:ea typeface="Open Sans"/>
                <a:cs typeface="Open Sans"/>
                <a:sym typeface="Open Sans"/>
                <a:hlinkClick r:id="rId3"/>
              </a:rPr>
              <a:t>SUMMARY</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721975" y="245600"/>
            <a:ext cx="3484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DNA Complement</a:t>
            </a:r>
            <a:endParaRPr sz="2600"/>
          </a:p>
        </p:txBody>
      </p:sp>
      <p:sp>
        <p:nvSpPr>
          <p:cNvPr id="309" name="Google Shape;309;p42"/>
          <p:cNvSpPr txBox="1"/>
          <p:nvPr/>
        </p:nvSpPr>
        <p:spPr>
          <a:xfrm>
            <a:off x="721975" y="851525"/>
            <a:ext cx="2603400" cy="2432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n" sz="1300">
                <a:solidFill>
                  <a:srgbClr val="222222"/>
                </a:solidFill>
                <a:highlight>
                  <a:srgbClr val="FFFFFF"/>
                </a:highlight>
              </a:rPr>
              <a:t>We realised that on classification of left vs right boundary, there were some signals, as the ideal accuracy should have been 0.50 </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Char char="●"/>
            </a:pPr>
            <a:r>
              <a:rPr lang="en" sz="1300">
                <a:solidFill>
                  <a:srgbClr val="222222"/>
                </a:solidFill>
                <a:highlight>
                  <a:srgbClr val="FFFFFF"/>
                </a:highlight>
              </a:rPr>
              <a:t>For each input </a:t>
            </a:r>
            <a:r>
              <a:rPr lang="en" sz="1300">
                <a:solidFill>
                  <a:srgbClr val="222222"/>
                </a:solidFill>
                <a:highlight>
                  <a:srgbClr val="FFFFFF"/>
                </a:highlight>
              </a:rPr>
              <a:t>sequence</a:t>
            </a:r>
            <a:r>
              <a:rPr lang="en" sz="1300">
                <a:solidFill>
                  <a:srgbClr val="222222"/>
                </a:solidFill>
                <a:highlight>
                  <a:srgbClr val="FFFFFF"/>
                </a:highlight>
              </a:rPr>
              <a:t>, we took the complement of it and added it to our training dataset</a:t>
            </a:r>
            <a:endParaRPr sz="1300">
              <a:solidFill>
                <a:srgbClr val="222222"/>
              </a:solidFill>
              <a:highlight>
                <a:srgbClr val="FFFFFF"/>
              </a:highlight>
            </a:endParaRPr>
          </a:p>
        </p:txBody>
      </p:sp>
      <p:pic>
        <p:nvPicPr>
          <p:cNvPr id="310" name="Google Shape;310;p42"/>
          <p:cNvPicPr preferRelativeResize="0"/>
          <p:nvPr/>
        </p:nvPicPr>
        <p:blipFill rotWithShape="1">
          <a:blip r:embed="rId3">
            <a:alphaModFix/>
          </a:blip>
          <a:srcRect b="11212" l="10150" r="40573" t="15500"/>
          <a:stretch/>
        </p:blipFill>
        <p:spPr>
          <a:xfrm>
            <a:off x="3889275" y="701950"/>
            <a:ext cx="4695773" cy="39285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646550" y="234125"/>
            <a:ext cx="3484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Box plot of ROC:</a:t>
            </a:r>
            <a:endParaRPr sz="2600"/>
          </a:p>
        </p:txBody>
      </p:sp>
      <p:pic>
        <p:nvPicPr>
          <p:cNvPr id="316" name="Google Shape;316;p43"/>
          <p:cNvPicPr preferRelativeResize="0"/>
          <p:nvPr/>
        </p:nvPicPr>
        <p:blipFill>
          <a:blip r:embed="rId3">
            <a:alphaModFix/>
          </a:blip>
          <a:stretch>
            <a:fillRect/>
          </a:stretch>
        </p:blipFill>
        <p:spPr>
          <a:xfrm>
            <a:off x="4913373" y="429725"/>
            <a:ext cx="3650750" cy="4284050"/>
          </a:xfrm>
          <a:prstGeom prst="rect">
            <a:avLst/>
          </a:prstGeom>
          <a:noFill/>
          <a:ln cap="flat" cmpd="sng" w="9525">
            <a:solidFill>
              <a:schemeClr val="dk2"/>
            </a:solidFill>
            <a:prstDash val="solid"/>
            <a:round/>
            <a:headEnd len="sm" w="sm" type="none"/>
            <a:tailEnd len="sm" w="sm" type="none"/>
          </a:ln>
        </p:spPr>
      </p:pic>
      <p:sp>
        <p:nvSpPr>
          <p:cNvPr id="317" name="Google Shape;317;p43"/>
          <p:cNvSpPr txBox="1"/>
          <p:nvPr/>
        </p:nvSpPr>
        <p:spPr>
          <a:xfrm>
            <a:off x="414250" y="1093150"/>
            <a:ext cx="4303500" cy="3432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m - mixing the left and right datasets, dividing them into 2, and training separately.</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mc - the same, but while also taking the complement of the sequences while training</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lr - classification between left and right boundary</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lrc - classification between left and right boundary (including their complements while training)</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lt - classification between left and tad region</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ltc - classification between left and tad region (including their complements while training)</a:t>
            </a:r>
            <a:endParaRPr sz="1300">
              <a:solidFill>
                <a:srgbClr val="222222"/>
              </a:solidFill>
              <a:highlight>
                <a:srgbClr val="FFFFFF"/>
              </a:highlight>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Road Map</a:t>
            </a:r>
            <a:endParaRPr b="1" u="sng"/>
          </a:p>
        </p:txBody>
      </p:sp>
      <p:sp>
        <p:nvSpPr>
          <p:cNvPr id="184" name="Google Shape;184;p26"/>
          <p:cNvSpPr txBox="1"/>
          <p:nvPr>
            <p:ph idx="1" type="body"/>
          </p:nvPr>
        </p:nvSpPr>
        <p:spPr>
          <a:xfrm>
            <a:off x="532550" y="1117150"/>
            <a:ext cx="5258700" cy="36729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AutoNum type="arabicPeriod"/>
            </a:pPr>
            <a:r>
              <a:rPr lang="en" sz="2000"/>
              <a:t>Problem Statement</a:t>
            </a:r>
            <a:endParaRPr sz="2000"/>
          </a:p>
          <a:p>
            <a:pPr indent="-355600" lvl="0" marL="457200" rtl="0" algn="l">
              <a:spcBef>
                <a:spcPts val="0"/>
              </a:spcBef>
              <a:spcAft>
                <a:spcPts val="0"/>
              </a:spcAft>
              <a:buSzPts val="2000"/>
              <a:buAutoNum type="arabicPeriod"/>
            </a:pPr>
            <a:r>
              <a:rPr lang="en" sz="2000"/>
              <a:t>Markov models with Cross Validation with shift of 200</a:t>
            </a:r>
            <a:endParaRPr sz="2000"/>
          </a:p>
          <a:p>
            <a:pPr indent="-355600" lvl="0" marL="457200" rtl="0" algn="l">
              <a:spcBef>
                <a:spcPts val="0"/>
              </a:spcBef>
              <a:spcAft>
                <a:spcPts val="0"/>
              </a:spcAft>
              <a:buSzPts val="2000"/>
              <a:buAutoNum type="arabicPeriod"/>
            </a:pPr>
            <a:r>
              <a:rPr lang="en" sz="2000"/>
              <a:t>Markov models with cross validation with shift of 500</a:t>
            </a:r>
            <a:endParaRPr sz="2000"/>
          </a:p>
          <a:p>
            <a:pPr indent="-355600" lvl="0" marL="457200" rtl="0" algn="l">
              <a:spcBef>
                <a:spcPts val="0"/>
              </a:spcBef>
              <a:spcAft>
                <a:spcPts val="0"/>
              </a:spcAft>
              <a:buSzPts val="2000"/>
              <a:buAutoNum type="arabicPeriod"/>
            </a:pPr>
            <a:r>
              <a:rPr lang="en" sz="2000"/>
              <a:t>Markov models with cross validation on Complemented Data</a:t>
            </a:r>
            <a:endParaRPr sz="2000"/>
          </a:p>
          <a:p>
            <a:pPr indent="-355600" lvl="0" marL="457200" rtl="0" algn="l">
              <a:spcBef>
                <a:spcPts val="0"/>
              </a:spcBef>
              <a:spcAft>
                <a:spcPts val="0"/>
              </a:spcAft>
              <a:buSzPts val="2000"/>
              <a:buAutoNum type="arabicPeriod"/>
            </a:pPr>
            <a:r>
              <a:rPr lang="en" sz="2000"/>
              <a:t>Deep Learning Review</a:t>
            </a:r>
            <a:endParaRPr sz="2000"/>
          </a:p>
          <a:p>
            <a:pPr indent="-355600" lvl="0" marL="457200" rtl="0" algn="l">
              <a:spcBef>
                <a:spcPts val="0"/>
              </a:spcBef>
              <a:spcAft>
                <a:spcPts val="0"/>
              </a:spcAft>
              <a:buSzPts val="2000"/>
              <a:buAutoNum type="arabicPeriod"/>
            </a:pPr>
            <a:r>
              <a:rPr lang="en" sz="2000"/>
              <a:t>Current Paper Implementation </a:t>
            </a:r>
            <a:endParaRPr sz="2000"/>
          </a:p>
          <a:p>
            <a:pPr indent="-355600" lvl="0" marL="457200" rtl="0" algn="l">
              <a:spcBef>
                <a:spcPts val="0"/>
              </a:spcBef>
              <a:spcAft>
                <a:spcPts val="0"/>
              </a:spcAft>
              <a:buSzPts val="2000"/>
              <a:buAutoNum type="arabicPeriod"/>
            </a:pPr>
            <a:r>
              <a:rPr lang="en" sz="2000"/>
              <a:t>Conclusion</a:t>
            </a:r>
            <a:endParaRPr sz="2000"/>
          </a:p>
          <a:p>
            <a:pPr indent="-355600" lvl="0" marL="457200" rtl="0" algn="l">
              <a:spcBef>
                <a:spcPts val="0"/>
              </a:spcBef>
              <a:spcAft>
                <a:spcPts val="0"/>
              </a:spcAft>
              <a:buSzPts val="2000"/>
              <a:buAutoNum type="arabicPeriod"/>
            </a:pPr>
            <a:r>
              <a:rPr lang="en" sz="2000"/>
              <a:t>References</a:t>
            </a:r>
            <a:endParaRPr sz="2000"/>
          </a:p>
        </p:txBody>
      </p:sp>
      <p:pic>
        <p:nvPicPr>
          <p:cNvPr id="185" name="Google Shape;185;p26"/>
          <p:cNvPicPr preferRelativeResize="0"/>
          <p:nvPr/>
        </p:nvPicPr>
        <p:blipFill>
          <a:blip r:embed="rId3">
            <a:alphaModFix/>
          </a:blip>
          <a:stretch>
            <a:fillRect/>
          </a:stretch>
        </p:blipFill>
        <p:spPr>
          <a:xfrm>
            <a:off x="5791200" y="390925"/>
            <a:ext cx="2858750" cy="4361651"/>
          </a:xfrm>
          <a:prstGeom prst="rect">
            <a:avLst/>
          </a:prstGeom>
          <a:noFill/>
          <a:ln>
            <a:noFill/>
          </a:ln>
        </p:spPr>
      </p:pic>
      <p:pic>
        <p:nvPicPr>
          <p:cNvPr id="186" name="Google Shape;186;p26"/>
          <p:cNvPicPr preferRelativeResize="0"/>
          <p:nvPr/>
        </p:nvPicPr>
        <p:blipFill>
          <a:blip r:embed="rId4">
            <a:alphaModFix/>
          </a:blip>
          <a:stretch>
            <a:fillRect/>
          </a:stretch>
        </p:blipFill>
        <p:spPr>
          <a:xfrm>
            <a:off x="8175656" y="255986"/>
            <a:ext cx="701645" cy="756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4"/>
          <p:cNvSpPr txBox="1"/>
          <p:nvPr>
            <p:ph type="title"/>
          </p:nvPr>
        </p:nvSpPr>
        <p:spPr>
          <a:xfrm>
            <a:off x="658075" y="211100"/>
            <a:ext cx="3484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Box plot of ACC:</a:t>
            </a:r>
            <a:endParaRPr sz="2600"/>
          </a:p>
        </p:txBody>
      </p:sp>
      <p:pic>
        <p:nvPicPr>
          <p:cNvPr id="323" name="Google Shape;323;p44"/>
          <p:cNvPicPr preferRelativeResize="0"/>
          <p:nvPr/>
        </p:nvPicPr>
        <p:blipFill>
          <a:blip r:embed="rId3">
            <a:alphaModFix/>
          </a:blip>
          <a:stretch>
            <a:fillRect/>
          </a:stretch>
        </p:blipFill>
        <p:spPr>
          <a:xfrm>
            <a:off x="4900400" y="348251"/>
            <a:ext cx="3789600" cy="4446987"/>
          </a:xfrm>
          <a:prstGeom prst="rect">
            <a:avLst/>
          </a:prstGeom>
          <a:noFill/>
          <a:ln cap="flat" cmpd="sng" w="9525">
            <a:solidFill>
              <a:schemeClr val="dk2"/>
            </a:solidFill>
            <a:prstDash val="solid"/>
            <a:round/>
            <a:headEnd len="sm" w="sm" type="none"/>
            <a:tailEnd len="sm" w="sm" type="none"/>
          </a:ln>
        </p:spPr>
      </p:pic>
      <p:sp>
        <p:nvSpPr>
          <p:cNvPr id="324" name="Google Shape;324;p44"/>
          <p:cNvSpPr txBox="1"/>
          <p:nvPr/>
        </p:nvSpPr>
        <p:spPr>
          <a:xfrm>
            <a:off x="450950" y="1024100"/>
            <a:ext cx="4303500" cy="34326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m - mixing the left and right datasets, dividing them into 2, and training separately.</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mc - the same, but while also taking the complement of the sequences while training</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lr - classification between left and right boundary</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lrc - classification between left and right boundary (including their complements while training)</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lt - classification between left and tad region</a:t>
            </a:r>
            <a:endParaRPr sz="1300">
              <a:solidFill>
                <a:srgbClr val="222222"/>
              </a:solidFill>
              <a:highlight>
                <a:srgbClr val="FFFFFF"/>
              </a:highlight>
            </a:endParaRPr>
          </a:p>
          <a:p>
            <a:pPr indent="0" lvl="0" marL="457200" rtl="0" algn="l">
              <a:spcBef>
                <a:spcPts val="0"/>
              </a:spcBef>
              <a:spcAft>
                <a:spcPts val="0"/>
              </a:spcAft>
              <a:buNone/>
            </a:pPr>
            <a:r>
              <a:t/>
            </a:r>
            <a:endParaRPr sz="1300">
              <a:solidFill>
                <a:srgbClr val="222222"/>
              </a:solidFill>
              <a:highlight>
                <a:srgbClr val="FFFFFF"/>
              </a:highlight>
            </a:endParaRPr>
          </a:p>
          <a:p>
            <a:pPr indent="-311150" lvl="0" marL="457200" rtl="0" algn="l">
              <a:spcBef>
                <a:spcPts val="0"/>
              </a:spcBef>
              <a:spcAft>
                <a:spcPts val="0"/>
              </a:spcAft>
              <a:buClr>
                <a:srgbClr val="222222"/>
              </a:buClr>
              <a:buSzPts val="1300"/>
              <a:buAutoNum type="arabicPeriod"/>
            </a:pPr>
            <a:r>
              <a:rPr lang="en" sz="1300">
                <a:solidFill>
                  <a:srgbClr val="222222"/>
                </a:solidFill>
                <a:highlight>
                  <a:srgbClr val="FFFFFF"/>
                </a:highlight>
              </a:rPr>
              <a:t>ltc - classification between left and tad region (including their complements while training)</a:t>
            </a:r>
            <a:endParaRPr sz="1300">
              <a:solidFill>
                <a:srgbClr val="222222"/>
              </a:solidFill>
              <a:highlight>
                <a:srgbClr val="FFFFFF"/>
              </a:highlight>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DEEP LEARNING IMPLEMENTATION</a:t>
            </a:r>
            <a:endParaRPr/>
          </a:p>
        </p:txBody>
      </p:sp>
      <p:sp>
        <p:nvSpPr>
          <p:cNvPr id="330" name="Google Shape;330;p45"/>
          <p:cNvSpPr txBox="1"/>
          <p:nvPr/>
        </p:nvSpPr>
        <p:spPr>
          <a:xfrm>
            <a:off x="3831725" y="1756800"/>
            <a:ext cx="15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Open Sans"/>
                <a:ea typeface="Open Sans"/>
                <a:cs typeface="Open Sans"/>
                <a:sym typeface="Open Sans"/>
                <a:hlinkClick r:id="rId3"/>
              </a:rPr>
              <a:t>SUMMARY</a:t>
            </a:r>
            <a:endParaRPr>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aphicFrame>
        <p:nvGraphicFramePr>
          <p:cNvPr id="335" name="Google Shape;335;p46"/>
          <p:cNvGraphicFramePr/>
          <p:nvPr/>
        </p:nvGraphicFramePr>
        <p:xfrm>
          <a:off x="321575" y="933800"/>
          <a:ext cx="3000000" cy="3000000"/>
        </p:xfrm>
        <a:graphic>
          <a:graphicData uri="http://schemas.openxmlformats.org/drawingml/2006/table">
            <a:tbl>
              <a:tblPr>
                <a:noFill/>
                <a:tableStyleId>{568E5B36-8990-45F7-9A55-D343083BFA6E}</a:tableStyleId>
              </a:tblPr>
              <a:tblGrid>
                <a:gridCol w="692475"/>
                <a:gridCol w="3405100"/>
                <a:gridCol w="2283375"/>
                <a:gridCol w="2119875"/>
              </a:tblGrid>
              <a:tr h="276700">
                <a:tc>
                  <a:txBody>
                    <a:bodyPr/>
                    <a:lstStyle/>
                    <a:p>
                      <a:pPr indent="0" lvl="0" marL="0" rtl="0" algn="l">
                        <a:spcBef>
                          <a:spcPts val="0"/>
                        </a:spcBef>
                        <a:spcAft>
                          <a:spcPts val="0"/>
                        </a:spcAft>
                        <a:buNone/>
                      </a:pPr>
                      <a:r>
                        <a:rPr lang="en" sz="1100"/>
                        <a:t>Paper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1100"/>
                        <a:t>Method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1100"/>
                        <a:t>Input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sz="1100"/>
                        <a:t>Output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r>
              <a:tr h="2290375">
                <a:tc>
                  <a:txBody>
                    <a:bodyPr/>
                    <a:lstStyle/>
                    <a:p>
                      <a:pPr indent="0" lvl="0" marL="0" rtl="0" algn="l">
                        <a:spcBef>
                          <a:spcPts val="0"/>
                        </a:spcBef>
                        <a:spcAft>
                          <a:spcPts val="0"/>
                        </a:spcAft>
                        <a:buNone/>
                      </a:pPr>
                      <a:r>
                        <a:rPr lang="en" sz="1100"/>
                        <a:t>SBTD (Spectral Based TAD Detector) - 2021</a:t>
                      </a:r>
                      <a:endParaRPr sz="1100"/>
                    </a:p>
                  </a:txBody>
                  <a:tcPr marT="63500" marB="63500" marR="63500" marL="63500">
                    <a:lnT cap="flat" cmpd="sng" w="12700">
                      <a:solidFill>
                        <a:srgbClr val="000000"/>
                      </a:solidFill>
                      <a:prstDash val="solid"/>
                      <a:round/>
                      <a:headEnd len="sm" w="sm" type="none"/>
                      <a:tailEnd len="sm" w="sm" type="none"/>
                    </a:lnT>
                  </a:tcPr>
                </a:tc>
                <a:tc>
                  <a:txBody>
                    <a:bodyPr/>
                    <a:lstStyle/>
                    <a:p>
                      <a:pPr indent="-298450" lvl="0" marL="457200" rtl="0" algn="l">
                        <a:lnSpc>
                          <a:spcPct val="115000"/>
                        </a:lnSpc>
                        <a:spcBef>
                          <a:spcPts val="0"/>
                        </a:spcBef>
                        <a:spcAft>
                          <a:spcPts val="0"/>
                        </a:spcAft>
                        <a:buSzPts val="1100"/>
                        <a:buChar char="●"/>
                      </a:pPr>
                      <a:r>
                        <a:rPr lang="en" sz="1100"/>
                        <a:t>We deal with the TAD recognition problem from the view of the graph segmentation. The bins on chromatin are abstracted into vertices in the graph. According to the self-association of TADs, we believe that bins within a TAD have similar interaction patterns. </a:t>
                      </a:r>
                      <a:endParaRPr sz="1100"/>
                    </a:p>
                    <a:p>
                      <a:pPr indent="-298450" lvl="0" marL="457200" rtl="0" algn="l">
                        <a:lnSpc>
                          <a:spcPct val="115000"/>
                        </a:lnSpc>
                        <a:spcBef>
                          <a:spcPts val="0"/>
                        </a:spcBef>
                        <a:spcAft>
                          <a:spcPts val="0"/>
                        </a:spcAft>
                        <a:buSzPts val="1100"/>
                        <a:buChar char="●"/>
                      </a:pPr>
                      <a:r>
                        <a:rPr lang="en" sz="1100"/>
                        <a:t>Therefore, we innovatively introduce cosine similarity to quantify the interaction patterns between upstream and downstream bins. </a:t>
                      </a:r>
                      <a:endParaRPr sz="1100"/>
                    </a:p>
                    <a:p>
                      <a:pPr indent="-298450" lvl="0" marL="457200" rtl="0" algn="l">
                        <a:lnSpc>
                          <a:spcPct val="115000"/>
                        </a:lnSpc>
                        <a:spcBef>
                          <a:spcPts val="0"/>
                        </a:spcBef>
                        <a:spcAft>
                          <a:spcPts val="0"/>
                        </a:spcAft>
                        <a:buSzPts val="1100"/>
                        <a:buChar char="●"/>
                      </a:pPr>
                      <a:r>
                        <a:rPr lang="en" sz="1100"/>
                        <a:t>The similarity will be used as the weight of the edges between the bins. </a:t>
                      </a:r>
                      <a:endParaRPr sz="1100"/>
                    </a:p>
                    <a:p>
                      <a:pPr indent="-298450" lvl="0" marL="457200" rtl="0" algn="l">
                        <a:lnSpc>
                          <a:spcPct val="115000"/>
                        </a:lnSpc>
                        <a:spcBef>
                          <a:spcPts val="0"/>
                        </a:spcBef>
                        <a:spcAft>
                          <a:spcPts val="0"/>
                        </a:spcAft>
                        <a:buSzPts val="1100"/>
                        <a:buChar char="●"/>
                      </a:pPr>
                      <a:r>
                        <a:rPr lang="en" sz="1100"/>
                        <a:t>Use spectrogram cutting theory to cut the graph into small subgraphs, and extract TADs from them. </a:t>
                      </a:r>
                      <a:endParaRPr sz="1100"/>
                    </a:p>
                    <a:p>
                      <a:pPr indent="0" lvl="0" marL="0" rtl="0" algn="l">
                        <a:spcBef>
                          <a:spcPts val="0"/>
                        </a:spcBef>
                        <a:spcAft>
                          <a:spcPts val="0"/>
                        </a:spcAft>
                        <a:buNone/>
                      </a:pPr>
                      <a:r>
                        <a:t/>
                      </a:r>
                      <a:endParaRPr sz="1100"/>
                    </a:p>
                  </a:txBody>
                  <a:tcPr marT="63500" marB="63500" marR="63500" marL="63500">
                    <a:lnT cap="flat" cmpd="sng" w="12700">
                      <a:solidFill>
                        <a:srgbClr val="000000"/>
                      </a:solidFill>
                      <a:prstDash val="solid"/>
                      <a:round/>
                      <a:headEnd len="sm" w="sm" type="none"/>
                      <a:tailEnd len="sm" w="sm" type="none"/>
                    </a:lnT>
                  </a:tcPr>
                </a:tc>
                <a:tc>
                  <a:txBody>
                    <a:bodyPr/>
                    <a:lstStyle/>
                    <a:p>
                      <a:pPr indent="-298450" lvl="0" marL="457200" rtl="0" algn="l">
                        <a:lnSpc>
                          <a:spcPct val="115000"/>
                        </a:lnSpc>
                        <a:spcBef>
                          <a:spcPts val="0"/>
                        </a:spcBef>
                        <a:spcAft>
                          <a:spcPts val="0"/>
                        </a:spcAft>
                        <a:buSzPts val="1100"/>
                        <a:buChar char="●"/>
                      </a:pPr>
                      <a:r>
                        <a:rPr lang="en" sz="1100"/>
                        <a:t>Here we treat the chromatin interaction matrix as a graph</a:t>
                      </a:r>
                      <a:endParaRPr sz="1100"/>
                    </a:p>
                    <a:p>
                      <a:pPr indent="-298450" lvl="0" marL="457200" rtl="0" algn="l">
                        <a:lnSpc>
                          <a:spcPct val="115000"/>
                        </a:lnSpc>
                        <a:spcBef>
                          <a:spcPts val="0"/>
                        </a:spcBef>
                        <a:spcAft>
                          <a:spcPts val="0"/>
                        </a:spcAft>
                        <a:buSzPts val="1100"/>
                        <a:buChar char="●"/>
                      </a:pPr>
                      <a:r>
                        <a:rPr lang="en" sz="1100"/>
                        <a:t>Introduce cosine similarity as a measure of the interaction patterns between bins.</a:t>
                      </a:r>
                      <a:endParaRPr sz="1100"/>
                    </a:p>
                  </a:txBody>
                  <a:tcPr marT="63500" marB="63500" marR="63500" marL="63500">
                    <a:lnT cap="flat" cmpd="sng" w="12700">
                      <a:solidFill>
                        <a:srgbClr val="000000"/>
                      </a:solidFill>
                      <a:prstDash val="solid"/>
                      <a:round/>
                      <a:headEnd len="sm" w="sm" type="none"/>
                      <a:tailEnd len="sm" w="sm" type="none"/>
                    </a:lnT>
                  </a:tcPr>
                </a:tc>
                <a:tc>
                  <a:txBody>
                    <a:bodyPr/>
                    <a:lstStyle/>
                    <a:p>
                      <a:pPr indent="-298450" lvl="0" marL="457200" rtl="0" algn="l">
                        <a:spcBef>
                          <a:spcPts val="0"/>
                        </a:spcBef>
                        <a:spcAft>
                          <a:spcPts val="0"/>
                        </a:spcAft>
                        <a:buSzPts val="1100"/>
                        <a:buChar char="●"/>
                      </a:pPr>
                      <a:r>
                        <a:rPr lang="en" sz="1100"/>
                        <a:t>The TADs identified by SBTD show a highly similar histone modification signal enrichment pattern at the boundary.</a:t>
                      </a:r>
                      <a:endParaRPr sz="1100"/>
                    </a:p>
                    <a:p>
                      <a:pPr indent="-298450" lvl="0" marL="457200" rtl="0" algn="l">
                        <a:spcBef>
                          <a:spcPts val="0"/>
                        </a:spcBef>
                        <a:spcAft>
                          <a:spcPts val="0"/>
                        </a:spcAft>
                        <a:buSzPts val="1100"/>
                        <a:buChar char="●"/>
                      </a:pPr>
                      <a:r>
                        <a:rPr lang="en" sz="1100"/>
                        <a:t>The motif enrichment analysis shows that compared with the background region, the DNA motifs of known insulator proteins are significantly enriched in the TAD boundary region identified by this method, which proves the high performance of it. </a:t>
                      </a:r>
                      <a:endParaRPr sz="1100"/>
                    </a:p>
                  </a:txBody>
                  <a:tcPr marT="63500" marB="63500" marR="63500" marL="63500">
                    <a:lnT cap="flat" cmpd="sng" w="12700">
                      <a:solidFill>
                        <a:srgbClr val="000000"/>
                      </a:solidFill>
                      <a:prstDash val="solid"/>
                      <a:round/>
                      <a:headEnd len="sm" w="sm" type="none"/>
                      <a:tailEnd len="sm" w="sm" type="none"/>
                    </a:lnT>
                  </a:tcPr>
                </a:tc>
              </a:tr>
            </a:tbl>
          </a:graphicData>
        </a:graphic>
      </p:graphicFrame>
      <p:sp>
        <p:nvSpPr>
          <p:cNvPr id="336" name="Google Shape;336;p46"/>
          <p:cNvSpPr txBox="1"/>
          <p:nvPr/>
        </p:nvSpPr>
        <p:spPr>
          <a:xfrm>
            <a:off x="1219695" y="4460875"/>
            <a:ext cx="7065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latin typeface="Open Sans"/>
                <a:ea typeface="Open Sans"/>
                <a:cs typeface="Open Sans"/>
                <a:sym typeface="Open Sans"/>
                <a:hlinkClick r:id="rId3"/>
              </a:rPr>
              <a:t>https://github.com/chunlin-long/SBTD</a:t>
            </a:r>
            <a:r>
              <a:rPr lang="en" sz="1100">
                <a:latin typeface="Open Sans"/>
                <a:ea typeface="Open Sans"/>
                <a:cs typeface="Open Sans"/>
                <a:sym typeface="Open Sans"/>
              </a:rPr>
              <a:t>	</a:t>
            </a:r>
            <a:r>
              <a:rPr lang="en" sz="1100" u="sng">
                <a:solidFill>
                  <a:schemeClr val="hlink"/>
                </a:solidFill>
                <a:latin typeface="Open Sans"/>
                <a:ea typeface="Open Sans"/>
                <a:cs typeface="Open Sans"/>
                <a:sym typeface="Open Sans"/>
                <a:hlinkClick r:id="rId4"/>
              </a:rPr>
              <a:t>https://link.springer.com/article/10.1007/s12539-021-00453-4</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337" name="Google Shape;337;p46"/>
          <p:cNvSpPr txBox="1"/>
          <p:nvPr>
            <p:ph type="title"/>
          </p:nvPr>
        </p:nvSpPr>
        <p:spPr>
          <a:xfrm>
            <a:off x="208125" y="22640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u="sng"/>
              <a:t>LITERATURE REVIEW</a:t>
            </a:r>
            <a:endParaRPr b="1" sz="2800"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aphicFrame>
        <p:nvGraphicFramePr>
          <p:cNvPr id="342" name="Google Shape;342;p47"/>
          <p:cNvGraphicFramePr/>
          <p:nvPr/>
        </p:nvGraphicFramePr>
        <p:xfrm>
          <a:off x="342500" y="1012525"/>
          <a:ext cx="3000000" cy="3000000"/>
        </p:xfrm>
        <a:graphic>
          <a:graphicData uri="http://schemas.openxmlformats.org/drawingml/2006/table">
            <a:tbl>
              <a:tblPr>
                <a:noFill/>
                <a:tableStyleId>{568E5B36-8990-45F7-9A55-D343083BFA6E}</a:tableStyleId>
              </a:tblPr>
              <a:tblGrid>
                <a:gridCol w="972800"/>
                <a:gridCol w="3105925"/>
                <a:gridCol w="2617950"/>
                <a:gridCol w="1762300"/>
              </a:tblGrid>
              <a:tr h="367475">
                <a:tc>
                  <a:txBody>
                    <a:bodyPr/>
                    <a:lstStyle/>
                    <a:p>
                      <a:pPr indent="0" lvl="0" marL="0" rtl="0" algn="l">
                        <a:spcBef>
                          <a:spcPts val="0"/>
                        </a:spcBef>
                        <a:spcAft>
                          <a:spcPts val="0"/>
                        </a:spcAft>
                        <a:buNone/>
                      </a:pPr>
                      <a:r>
                        <a:rPr lang="en" sz="1100"/>
                        <a:t>Paper</a:t>
                      </a:r>
                      <a:endParaRPr sz="1100"/>
                    </a:p>
                  </a:txBody>
                  <a:tcPr marT="63500" marB="63500" marR="63500" marL="63500"/>
                </a:tc>
                <a:tc>
                  <a:txBody>
                    <a:bodyPr/>
                    <a:lstStyle/>
                    <a:p>
                      <a:pPr indent="0" lvl="0" marL="0" rtl="0" algn="l">
                        <a:spcBef>
                          <a:spcPts val="0"/>
                        </a:spcBef>
                        <a:spcAft>
                          <a:spcPts val="0"/>
                        </a:spcAft>
                        <a:buNone/>
                      </a:pPr>
                      <a:r>
                        <a:rPr lang="en" sz="1100"/>
                        <a:t>Method</a:t>
                      </a:r>
                      <a:endParaRPr sz="1100"/>
                    </a:p>
                  </a:txBody>
                  <a:tcPr marT="63500" marB="63500" marR="63500" marL="63500"/>
                </a:tc>
                <a:tc>
                  <a:txBody>
                    <a:bodyPr/>
                    <a:lstStyle/>
                    <a:p>
                      <a:pPr indent="0" lvl="0" marL="0" rtl="0" algn="l">
                        <a:spcBef>
                          <a:spcPts val="0"/>
                        </a:spcBef>
                        <a:spcAft>
                          <a:spcPts val="0"/>
                        </a:spcAft>
                        <a:buNone/>
                      </a:pPr>
                      <a:r>
                        <a:rPr lang="en" sz="1100"/>
                        <a:t>Input </a:t>
                      </a:r>
                      <a:endParaRPr sz="1100"/>
                    </a:p>
                  </a:txBody>
                  <a:tcPr marT="63500" marB="63500" marR="63500" marL="63500"/>
                </a:tc>
                <a:tc>
                  <a:txBody>
                    <a:bodyPr/>
                    <a:lstStyle/>
                    <a:p>
                      <a:pPr indent="0" lvl="0" marL="0" rtl="0" algn="l">
                        <a:spcBef>
                          <a:spcPts val="0"/>
                        </a:spcBef>
                        <a:spcAft>
                          <a:spcPts val="0"/>
                        </a:spcAft>
                        <a:buNone/>
                      </a:pPr>
                      <a:r>
                        <a:rPr lang="en" sz="1100"/>
                        <a:t>Output</a:t>
                      </a:r>
                      <a:endParaRPr sz="1100"/>
                    </a:p>
                  </a:txBody>
                  <a:tcPr marT="63500" marB="63500" marR="63500" marL="63500"/>
                </a:tc>
              </a:tr>
              <a:tr h="3050800">
                <a:tc>
                  <a:txBody>
                    <a:bodyPr/>
                    <a:lstStyle/>
                    <a:p>
                      <a:pPr indent="0" lvl="0" marL="0" rtl="0" algn="l">
                        <a:spcBef>
                          <a:spcPts val="0"/>
                        </a:spcBef>
                        <a:spcAft>
                          <a:spcPts val="0"/>
                        </a:spcAft>
                        <a:buNone/>
                      </a:pPr>
                      <a:r>
                        <a:rPr lang="en" sz="1150">
                          <a:solidFill>
                            <a:srgbClr val="2A2A2A"/>
                          </a:solidFill>
                          <a:highlight>
                            <a:srgbClr val="FFFFFF"/>
                          </a:highlight>
                          <a:latin typeface="Merriweather"/>
                          <a:ea typeface="Merriweather"/>
                          <a:cs typeface="Merriweather"/>
                          <a:sym typeface="Merriweather"/>
                        </a:rPr>
                        <a:t>DEEP CLIP</a:t>
                      </a:r>
                      <a:endParaRPr sz="1100"/>
                    </a:p>
                  </a:txBody>
                  <a:tcPr marT="63500" marB="63500" marR="63500" marL="63500"/>
                </a:tc>
                <a:tc>
                  <a:txBody>
                    <a:bodyPr/>
                    <a:lstStyle/>
                    <a:p>
                      <a:pPr indent="-298450" lvl="0" marL="457200" rtl="0" algn="l">
                        <a:spcBef>
                          <a:spcPts val="0"/>
                        </a:spcBef>
                        <a:spcAft>
                          <a:spcPts val="0"/>
                        </a:spcAft>
                        <a:buSzPts val="1100"/>
                        <a:buChar char="●"/>
                      </a:pPr>
                      <a:r>
                        <a:rPr lang="en" sz="1100"/>
                        <a:t>D</a:t>
                      </a:r>
                      <a:r>
                        <a:rPr lang="en" sz="1100"/>
                        <a:t>eep neural network that uses shallow 1D convolutional layers to find and enhance features of a set of presented sequences.</a:t>
                      </a:r>
                      <a:endParaRPr sz="1100"/>
                    </a:p>
                    <a:p>
                      <a:pPr indent="-298450" lvl="0" marL="457200" rtl="0" algn="l">
                        <a:spcBef>
                          <a:spcPts val="0"/>
                        </a:spcBef>
                        <a:spcAft>
                          <a:spcPts val="0"/>
                        </a:spcAft>
                        <a:buSzPts val="1100"/>
                        <a:buChar char="●"/>
                      </a:pPr>
                      <a:r>
                        <a:rPr lang="en" sz="1100"/>
                        <a:t>This is followed by a Bidirectional Long Short Term Memory (BLSTM) layer. </a:t>
                      </a:r>
                      <a:endParaRPr sz="1100"/>
                    </a:p>
                    <a:p>
                      <a:pPr indent="-298450" lvl="0" marL="457200" rtl="0" algn="l">
                        <a:spcBef>
                          <a:spcPts val="0"/>
                        </a:spcBef>
                        <a:spcAft>
                          <a:spcPts val="0"/>
                        </a:spcAft>
                        <a:buSzPts val="1100"/>
                        <a:buChar char="●"/>
                      </a:pPr>
                      <a:r>
                        <a:rPr lang="en" sz="1100"/>
                        <a:t>This layer utilizes the extracted features and contextual data of the sequences to find areas of the RNA sequences related to RBP binding. </a:t>
                      </a:r>
                      <a:endParaRPr sz="1100"/>
                    </a:p>
                    <a:p>
                      <a:pPr indent="-298450" lvl="0" marL="457200" rtl="0" algn="l">
                        <a:spcBef>
                          <a:spcPts val="0"/>
                        </a:spcBef>
                        <a:spcAft>
                          <a:spcPts val="0"/>
                        </a:spcAft>
                        <a:buSzPts val="1100"/>
                        <a:buChar char="●"/>
                      </a:pPr>
                      <a:r>
                        <a:rPr lang="en" sz="1100"/>
                        <a:t>The output layer is made up of a single fixed node that utilizes the sigmoid activation function </a:t>
                      </a:r>
                      <a:endParaRPr sz="1100"/>
                    </a:p>
                    <a:p>
                      <a:pPr indent="-298450" lvl="0" marL="457200" rtl="0" algn="l">
                        <a:spcBef>
                          <a:spcPts val="0"/>
                        </a:spcBef>
                        <a:spcAft>
                          <a:spcPts val="0"/>
                        </a:spcAft>
                        <a:buSzPts val="1100"/>
                        <a:buChar char="●"/>
                      </a:pPr>
                      <a:r>
                        <a:rPr lang="en" sz="1100"/>
                        <a:t>No bias parameter. </a:t>
                      </a:r>
                      <a:endParaRPr sz="1100"/>
                    </a:p>
                    <a:p>
                      <a:pPr indent="-298450" lvl="0" marL="457200" rtl="0" algn="l">
                        <a:spcBef>
                          <a:spcPts val="0"/>
                        </a:spcBef>
                        <a:spcAft>
                          <a:spcPts val="0"/>
                        </a:spcAft>
                        <a:buSzPts val="1100"/>
                        <a:buChar char="●"/>
                      </a:pPr>
                      <a:r>
                        <a:rPr lang="en" sz="1100"/>
                        <a:t>For gradient descent optimization, ADAM is employed.</a:t>
                      </a:r>
                      <a:endParaRPr sz="1100"/>
                    </a:p>
                  </a:txBody>
                  <a:tcPr marT="63500" marB="63500" marR="63500" marL="63500"/>
                </a:tc>
                <a:tc>
                  <a:txBody>
                    <a:bodyPr/>
                    <a:lstStyle/>
                    <a:p>
                      <a:pPr indent="-298450" lvl="0" marL="457200" rtl="0" algn="l">
                        <a:spcBef>
                          <a:spcPts val="0"/>
                        </a:spcBef>
                        <a:spcAft>
                          <a:spcPts val="0"/>
                        </a:spcAft>
                        <a:buSzPts val="1100"/>
                        <a:buChar char="●"/>
                      </a:pPr>
                      <a:r>
                        <a:rPr lang="en" sz="1100"/>
                        <a:t>Takes single or more RNA oligonucleotides (short RNA sequences) </a:t>
                      </a:r>
                      <a:endParaRPr sz="1100"/>
                    </a:p>
                    <a:p>
                      <a:pPr indent="-298450" lvl="0" marL="457200" rtl="0" algn="l">
                        <a:spcBef>
                          <a:spcPts val="0"/>
                        </a:spcBef>
                        <a:spcAft>
                          <a:spcPts val="0"/>
                        </a:spcAft>
                        <a:buSzPts val="1100"/>
                        <a:buChar char="●"/>
                      </a:pPr>
                      <a:r>
                        <a:rPr lang="en" sz="1100"/>
                        <a:t>Consist of positive (bound) sequences, which are assigned to class 1, and negative (unbound) sequences assigned to class 0.</a:t>
                      </a:r>
                      <a:endParaRPr sz="1100"/>
                    </a:p>
                    <a:p>
                      <a:pPr indent="-298450" lvl="0" marL="457200" rtl="0" algn="l">
                        <a:spcBef>
                          <a:spcPts val="0"/>
                        </a:spcBef>
                        <a:spcAft>
                          <a:spcPts val="0"/>
                        </a:spcAft>
                        <a:buSzPts val="1100"/>
                        <a:buChar char="●"/>
                      </a:pPr>
                      <a:r>
                        <a:rPr lang="en" sz="1100"/>
                        <a:t>80% of the input data is used for training </a:t>
                      </a:r>
                      <a:endParaRPr sz="1100"/>
                    </a:p>
                    <a:p>
                      <a:pPr indent="-298450" lvl="0" marL="457200" rtl="0" algn="l">
                        <a:spcBef>
                          <a:spcPts val="0"/>
                        </a:spcBef>
                        <a:spcAft>
                          <a:spcPts val="0"/>
                        </a:spcAft>
                        <a:buSzPts val="1100"/>
                        <a:buChar char="●"/>
                      </a:pPr>
                      <a:r>
                        <a:rPr lang="en" sz="1100"/>
                        <a:t>10% is used for validation</a:t>
                      </a:r>
                      <a:endParaRPr sz="1100"/>
                    </a:p>
                    <a:p>
                      <a:pPr indent="-298450" lvl="0" marL="457200" rtl="0" algn="l">
                        <a:spcBef>
                          <a:spcPts val="0"/>
                        </a:spcBef>
                        <a:spcAft>
                          <a:spcPts val="0"/>
                        </a:spcAft>
                        <a:buSzPts val="1100"/>
                        <a:buChar char="●"/>
                      </a:pPr>
                      <a:r>
                        <a:rPr lang="en" sz="1100"/>
                        <a:t>Last 10% for testing </a:t>
                      </a:r>
                      <a:endParaRPr sz="1100"/>
                    </a:p>
                  </a:txBody>
                  <a:tcPr marT="63500" marB="63500" marR="63500" marL="63500"/>
                </a:tc>
                <a:tc>
                  <a:txBody>
                    <a:bodyPr/>
                    <a:lstStyle/>
                    <a:p>
                      <a:pPr indent="-298450" lvl="0" marL="457200" rtl="0" algn="l">
                        <a:spcBef>
                          <a:spcPts val="0"/>
                        </a:spcBef>
                        <a:spcAft>
                          <a:spcPts val="0"/>
                        </a:spcAft>
                        <a:buSzPts val="1100"/>
                        <a:buChar char="●"/>
                      </a:pPr>
                      <a:r>
                        <a:rPr lang="en" sz="1100"/>
                        <a:t>Predicts binding probability </a:t>
                      </a:r>
                      <a:endParaRPr sz="1100"/>
                    </a:p>
                    <a:p>
                      <a:pPr indent="-298450" lvl="0" marL="457200" rtl="0" algn="l">
                        <a:spcBef>
                          <a:spcPts val="0"/>
                        </a:spcBef>
                        <a:spcAft>
                          <a:spcPts val="0"/>
                        </a:spcAft>
                        <a:buSzPts val="1100"/>
                        <a:buChar char="●"/>
                      </a:pPr>
                      <a:r>
                        <a:rPr lang="en" sz="1100"/>
                        <a:t>Calculates a binding profile</a:t>
                      </a:r>
                      <a:endParaRPr sz="11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graphicFrame>
        <p:nvGraphicFramePr>
          <p:cNvPr id="347" name="Google Shape;347;p48"/>
          <p:cNvGraphicFramePr/>
          <p:nvPr/>
        </p:nvGraphicFramePr>
        <p:xfrm>
          <a:off x="350350" y="815975"/>
          <a:ext cx="3000000" cy="3000000"/>
        </p:xfrm>
        <a:graphic>
          <a:graphicData uri="http://schemas.openxmlformats.org/drawingml/2006/table">
            <a:tbl>
              <a:tblPr>
                <a:noFill/>
                <a:tableStyleId>{568E5B36-8990-45F7-9A55-D343083BFA6E}</a:tableStyleId>
              </a:tblPr>
              <a:tblGrid>
                <a:gridCol w="750000"/>
                <a:gridCol w="3126450"/>
                <a:gridCol w="2482350"/>
                <a:gridCol w="2072975"/>
              </a:tblGrid>
              <a:tr h="276700">
                <a:tc>
                  <a:txBody>
                    <a:bodyPr/>
                    <a:lstStyle/>
                    <a:p>
                      <a:pPr indent="0" lvl="0" marL="0" rtl="0" algn="l">
                        <a:spcBef>
                          <a:spcPts val="0"/>
                        </a:spcBef>
                        <a:spcAft>
                          <a:spcPts val="0"/>
                        </a:spcAft>
                        <a:buNone/>
                      </a:pPr>
                      <a:r>
                        <a:rPr lang="en" sz="1100"/>
                        <a:t>Paper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Method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Input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Output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23000">
                <a:tc>
                  <a:txBody>
                    <a:bodyPr/>
                    <a:lstStyle/>
                    <a:p>
                      <a:pPr indent="0" lvl="0" marL="0" rtl="0" algn="l">
                        <a:spcBef>
                          <a:spcPts val="0"/>
                        </a:spcBef>
                        <a:spcAft>
                          <a:spcPts val="0"/>
                        </a:spcAft>
                        <a:buNone/>
                      </a:pPr>
                      <a:r>
                        <a:rPr lang="en" sz="1100"/>
                        <a:t>DEEP MOTIF</a:t>
                      </a:r>
                      <a:endParaRPr sz="1100"/>
                    </a:p>
                  </a:txBody>
                  <a:tcPr marT="63500" marB="63500" marR="63500" marL="63500">
                    <a:lnT cap="flat" cmpd="sng" w="12700">
                      <a:solidFill>
                        <a:srgbClr val="000000"/>
                      </a:solidFill>
                      <a:prstDash val="solid"/>
                      <a:round/>
                      <a:headEnd len="sm" w="sm" type="none"/>
                      <a:tailEnd len="sm" w="sm" type="none"/>
                    </a:lnT>
                  </a:tcPr>
                </a:tc>
                <a:tc>
                  <a:txBody>
                    <a:bodyPr/>
                    <a:lstStyle/>
                    <a:p>
                      <a:pPr indent="-298450" lvl="0" marL="457200" rtl="0" algn="l">
                        <a:spcBef>
                          <a:spcPts val="0"/>
                        </a:spcBef>
                        <a:spcAft>
                          <a:spcPts val="0"/>
                        </a:spcAft>
                        <a:buSzPts val="1100"/>
                        <a:buChar char="●"/>
                      </a:pPr>
                      <a:r>
                        <a:rPr lang="en" sz="1100"/>
                        <a:t>Multiple convolutional layers and a highway multi-layer perceptron (MLP) to make the binary classification. </a:t>
                      </a:r>
                      <a:endParaRPr sz="1100"/>
                    </a:p>
                    <a:p>
                      <a:pPr indent="-298450" lvl="0" marL="457200" rtl="0" algn="l">
                        <a:spcBef>
                          <a:spcPts val="0"/>
                        </a:spcBef>
                        <a:spcAft>
                          <a:spcPts val="0"/>
                        </a:spcAft>
                        <a:buSzPts val="1100"/>
                        <a:buChar char="●"/>
                      </a:pPr>
                      <a:r>
                        <a:rPr lang="en" sz="1100"/>
                        <a:t>the final model has 3 convolutional layers with 128 filters of length-5 at each layer</a:t>
                      </a:r>
                      <a:endParaRPr sz="1100"/>
                    </a:p>
                    <a:p>
                      <a:pPr indent="-298450" lvl="0" marL="457200" rtl="0" algn="l">
                        <a:spcBef>
                          <a:spcPts val="0"/>
                        </a:spcBef>
                        <a:spcAft>
                          <a:spcPts val="0"/>
                        </a:spcAft>
                        <a:buSzPts val="1100"/>
                        <a:buChar char="●"/>
                      </a:pPr>
                      <a:r>
                        <a:rPr lang="en" sz="1100"/>
                        <a:t>5 fully connected highway MLP layers with 32 nodes at each layer</a:t>
                      </a:r>
                      <a:endParaRPr sz="1100"/>
                    </a:p>
                    <a:p>
                      <a:pPr indent="-298450" lvl="0" marL="457200" rtl="0" algn="l">
                        <a:spcBef>
                          <a:spcPts val="0"/>
                        </a:spcBef>
                        <a:spcAft>
                          <a:spcPts val="0"/>
                        </a:spcAft>
                        <a:buSzPts val="1100"/>
                        <a:buChar char="●"/>
                      </a:pPr>
                      <a:r>
                        <a:rPr lang="en" sz="1100"/>
                        <a:t>Raw nucleotide characters = inputs, which are encoded into a one-hot encoding.</a:t>
                      </a:r>
                      <a:endParaRPr sz="1100"/>
                    </a:p>
                    <a:p>
                      <a:pPr indent="-298450" lvl="0" marL="457200" rtl="0" algn="l">
                        <a:spcBef>
                          <a:spcPts val="0"/>
                        </a:spcBef>
                        <a:spcAft>
                          <a:spcPts val="0"/>
                        </a:spcAft>
                        <a:buSzPts val="1100"/>
                        <a:buChar char="●"/>
                      </a:pPr>
                      <a:r>
                        <a:rPr lang="en" sz="1100"/>
                        <a:t>Dropout for regularization in the convolutional layers.</a:t>
                      </a:r>
                      <a:endParaRPr sz="1100"/>
                    </a:p>
                    <a:p>
                      <a:pPr indent="-298450" lvl="0" marL="457200" rtl="0" algn="l">
                        <a:spcBef>
                          <a:spcPts val="0"/>
                        </a:spcBef>
                        <a:spcAft>
                          <a:spcPts val="0"/>
                        </a:spcAft>
                        <a:buSzPts val="1100"/>
                        <a:buChar char="●"/>
                      </a:pPr>
                      <a:r>
                        <a:rPr lang="en" sz="1100"/>
                        <a:t>Fully connected highway network after the max-pooled output of the convolutional layers. </a:t>
                      </a:r>
                      <a:endParaRPr sz="1100"/>
                    </a:p>
                    <a:p>
                      <a:pPr indent="-298450" lvl="0" marL="457200" rtl="0" algn="l">
                        <a:spcBef>
                          <a:spcPts val="0"/>
                        </a:spcBef>
                        <a:spcAft>
                          <a:spcPts val="0"/>
                        </a:spcAft>
                        <a:buSzPts val="1100"/>
                        <a:buChar char="●"/>
                      </a:pPr>
                      <a:r>
                        <a:rPr lang="en" sz="1100"/>
                        <a:t>Output of the highway MLP is fed to a 2-way softmax function.</a:t>
                      </a:r>
                      <a:endParaRPr sz="1100"/>
                    </a:p>
                    <a:p>
                      <a:pPr indent="0" lvl="0" marL="0" rtl="0" algn="l">
                        <a:spcBef>
                          <a:spcPts val="0"/>
                        </a:spcBef>
                        <a:spcAft>
                          <a:spcPts val="0"/>
                        </a:spcAft>
                        <a:buNone/>
                      </a:pPr>
                      <a:r>
                        <a:t/>
                      </a:r>
                      <a:endParaRPr sz="1100"/>
                    </a:p>
                  </a:txBody>
                  <a:tcPr marT="63500" marB="63500" marR="63500" marL="63500">
                    <a:lnT cap="flat" cmpd="sng" w="12700">
                      <a:solidFill>
                        <a:srgbClr val="000000"/>
                      </a:solidFill>
                      <a:prstDash val="solid"/>
                      <a:round/>
                      <a:headEnd len="sm" w="sm" type="none"/>
                      <a:tailEnd len="sm" w="sm" type="none"/>
                    </a:lnT>
                  </a:tcPr>
                </a:tc>
                <a:tc>
                  <a:txBody>
                    <a:bodyPr/>
                    <a:lstStyle/>
                    <a:p>
                      <a:pPr indent="-298450" lvl="0" marL="457200" rtl="0" algn="l">
                        <a:spcBef>
                          <a:spcPts val="0"/>
                        </a:spcBef>
                        <a:spcAft>
                          <a:spcPts val="0"/>
                        </a:spcAft>
                        <a:buSzPts val="1100"/>
                        <a:buChar char="●"/>
                      </a:pPr>
                      <a:r>
                        <a:rPr lang="en" sz="1100"/>
                        <a:t>T</a:t>
                      </a:r>
                      <a:r>
                        <a:rPr lang="en" sz="1100"/>
                        <a:t>rain a different model for each TF dataset</a:t>
                      </a:r>
                      <a:endParaRPr sz="1100"/>
                    </a:p>
                    <a:p>
                      <a:pPr indent="-298450" lvl="0" marL="457200" rtl="0" algn="l">
                        <a:spcBef>
                          <a:spcPts val="0"/>
                        </a:spcBef>
                        <a:spcAft>
                          <a:spcPts val="0"/>
                        </a:spcAft>
                        <a:buSzPts val="1100"/>
                        <a:buChar char="●"/>
                      </a:pPr>
                      <a:r>
                        <a:rPr lang="en" sz="1100"/>
                        <a:t>Vary the hyperparameters for each model.</a:t>
                      </a:r>
                      <a:endParaRPr sz="1100"/>
                    </a:p>
                    <a:p>
                      <a:pPr indent="-298450" lvl="0" marL="457200" rtl="0" algn="l">
                        <a:spcBef>
                          <a:spcPts val="0"/>
                        </a:spcBef>
                        <a:spcAft>
                          <a:spcPts val="0"/>
                        </a:spcAft>
                        <a:buSzPts val="1100"/>
                        <a:buChar char="●"/>
                      </a:pPr>
                      <a:r>
                        <a:rPr lang="en" sz="1100"/>
                        <a:t>108 leukemia cell TF datasets</a:t>
                      </a:r>
                      <a:endParaRPr sz="1100"/>
                    </a:p>
                    <a:p>
                      <a:pPr indent="-298450" lvl="0" marL="457200" rtl="0" algn="l">
                        <a:spcBef>
                          <a:spcPts val="0"/>
                        </a:spcBef>
                        <a:spcAft>
                          <a:spcPts val="0"/>
                        </a:spcAft>
                        <a:buSzPts val="1100"/>
                        <a:buChar char="●"/>
                      </a:pPr>
                      <a:r>
                        <a:rPr lang="en" sz="1100"/>
                        <a:t>Each TF dataset has an average of 30,819 training sequences, </a:t>
                      </a:r>
                      <a:endParaRPr sz="1100"/>
                    </a:p>
                    <a:p>
                      <a:pPr indent="-298450" lvl="0" marL="457200" rtl="0" algn="l">
                        <a:spcBef>
                          <a:spcPts val="0"/>
                        </a:spcBef>
                        <a:spcAft>
                          <a:spcPts val="0"/>
                        </a:spcAft>
                        <a:buSzPts val="1100"/>
                        <a:buChar char="●"/>
                      </a:pPr>
                      <a:r>
                        <a:rPr lang="en" sz="1100"/>
                        <a:t>Each sequence consists of 101 DNA-base characters (A, C, G, T). </a:t>
                      </a:r>
                      <a:endParaRPr sz="1100"/>
                    </a:p>
                  </a:txBody>
                  <a:tcPr marT="63500" marB="63500" marR="63500" marL="63500">
                    <a:lnT cap="flat" cmpd="sng" w="12700">
                      <a:solidFill>
                        <a:srgbClr val="000000"/>
                      </a:solidFill>
                      <a:prstDash val="solid"/>
                      <a:round/>
                      <a:headEnd len="sm" w="sm" type="none"/>
                      <a:tailEnd len="sm" w="sm" type="none"/>
                    </a:lnT>
                  </a:tcPr>
                </a:tc>
                <a:tc>
                  <a:txBody>
                    <a:bodyPr/>
                    <a:lstStyle/>
                    <a:p>
                      <a:pPr indent="-298450" lvl="0" marL="457200" rtl="0" algn="l">
                        <a:spcBef>
                          <a:spcPts val="0"/>
                        </a:spcBef>
                        <a:spcAft>
                          <a:spcPts val="0"/>
                        </a:spcAft>
                        <a:buSzPts val="1100"/>
                        <a:buChar char="●"/>
                      </a:pPr>
                      <a:r>
                        <a:rPr lang="en" sz="1100"/>
                        <a:t>P</a:t>
                      </a:r>
                      <a:r>
                        <a:rPr lang="en" sz="1100"/>
                        <a:t>redictions on biomedical sequences</a:t>
                      </a:r>
                      <a:endParaRPr sz="1100"/>
                    </a:p>
                    <a:p>
                      <a:pPr indent="-298450" lvl="0" marL="457200" rtl="0" algn="l">
                        <a:spcBef>
                          <a:spcPts val="0"/>
                        </a:spcBef>
                        <a:spcAft>
                          <a:spcPts val="0"/>
                        </a:spcAft>
                        <a:buSzPts val="1100"/>
                        <a:buChar char="●"/>
                      </a:pPr>
                      <a:r>
                        <a:rPr lang="en" sz="1100"/>
                        <a:t>Produces  a motif that represents a positive binding site class.</a:t>
                      </a:r>
                      <a:endParaRPr sz="1100"/>
                    </a:p>
                    <a:p>
                      <a:pPr indent="-298450" lvl="0" marL="457200" rtl="0" algn="l">
                        <a:spcBef>
                          <a:spcPts val="0"/>
                        </a:spcBef>
                        <a:spcAft>
                          <a:spcPts val="0"/>
                        </a:spcAft>
                        <a:buSzPts val="1100"/>
                        <a:buChar char="●"/>
                      </a:pPr>
                      <a:r>
                        <a:rPr lang="en" sz="1100"/>
                        <a:t>Median AUC is  0.951 </a:t>
                      </a:r>
                      <a:endParaRPr sz="1100"/>
                    </a:p>
                  </a:txBody>
                  <a:tcPr marT="63500" marB="63500" marR="63500" marL="63500">
                    <a:lnT cap="flat" cmpd="sng" w="12700">
                      <a:solidFill>
                        <a:srgbClr val="000000"/>
                      </a:solidFill>
                      <a:prstDash val="solid"/>
                      <a:round/>
                      <a:headEnd len="sm" w="sm" type="none"/>
                      <a:tailEnd len="sm" w="sm" type="none"/>
                    </a:lnT>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graphicFrame>
        <p:nvGraphicFramePr>
          <p:cNvPr id="352" name="Google Shape;352;p49"/>
          <p:cNvGraphicFramePr/>
          <p:nvPr/>
        </p:nvGraphicFramePr>
        <p:xfrm>
          <a:off x="310088" y="884375"/>
          <a:ext cx="3000000" cy="3000000"/>
        </p:xfrm>
        <a:graphic>
          <a:graphicData uri="http://schemas.openxmlformats.org/drawingml/2006/table">
            <a:tbl>
              <a:tblPr>
                <a:noFill/>
                <a:tableStyleId>{568E5B36-8990-45F7-9A55-D343083BFA6E}</a:tableStyleId>
              </a:tblPr>
              <a:tblGrid>
                <a:gridCol w="957125"/>
                <a:gridCol w="3396850"/>
                <a:gridCol w="2269475"/>
                <a:gridCol w="1900375"/>
              </a:tblGrid>
              <a:tr h="276700">
                <a:tc>
                  <a:txBody>
                    <a:bodyPr/>
                    <a:lstStyle/>
                    <a:p>
                      <a:pPr indent="0" lvl="0" marL="0" rtl="0" algn="l">
                        <a:spcBef>
                          <a:spcPts val="0"/>
                        </a:spcBef>
                        <a:spcAft>
                          <a:spcPts val="0"/>
                        </a:spcAft>
                        <a:buNone/>
                      </a:pPr>
                      <a:r>
                        <a:rPr lang="en" sz="1100"/>
                        <a:t>Paper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Method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Input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Output</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60400">
                <a:tc>
                  <a:txBody>
                    <a:bodyPr/>
                    <a:lstStyle/>
                    <a:p>
                      <a:pPr indent="0" lvl="0" marL="0" rtl="0" algn="l">
                        <a:spcBef>
                          <a:spcPts val="0"/>
                        </a:spcBef>
                        <a:spcAft>
                          <a:spcPts val="0"/>
                        </a:spcAft>
                        <a:buNone/>
                      </a:pPr>
                      <a:r>
                        <a:rPr lang="en" sz="1100"/>
                        <a:t>PreciseTAD</a:t>
                      </a:r>
                      <a:endParaRPr sz="1100"/>
                    </a:p>
                  </a:txBody>
                  <a:tcPr marT="63500" marB="63500" marR="63500" marL="63500">
                    <a:lnT cap="flat" cmpd="sng" w="12700">
                      <a:solidFill>
                        <a:srgbClr val="000000"/>
                      </a:solidFill>
                      <a:prstDash val="solid"/>
                      <a:round/>
                      <a:headEnd len="sm" w="sm" type="none"/>
                      <a:tailEnd len="sm" w="sm" type="none"/>
                    </a:lnT>
                  </a:tcPr>
                </a:tc>
                <a:tc>
                  <a:txBody>
                    <a:bodyPr/>
                    <a:lstStyle/>
                    <a:p>
                      <a:pPr indent="-298450" lvl="0" marL="457200" rtl="0" algn="l">
                        <a:spcBef>
                          <a:spcPts val="0"/>
                        </a:spcBef>
                        <a:spcAft>
                          <a:spcPts val="0"/>
                        </a:spcAft>
                        <a:buSzPts val="1100"/>
                        <a:buChar char="●"/>
                      </a:pPr>
                      <a:r>
                        <a:rPr lang="en" sz="1100"/>
                        <a:t>L</a:t>
                      </a:r>
                      <a:r>
                        <a:rPr lang="en" sz="1100"/>
                        <a:t>earns the associations between genomic annotations and boundaries detected from low-resolution Hi-C matrices</a:t>
                      </a:r>
                      <a:endParaRPr sz="1100"/>
                    </a:p>
                    <a:p>
                      <a:pPr indent="-298450" lvl="0" marL="457200" rtl="0" algn="l">
                        <a:spcBef>
                          <a:spcPts val="0"/>
                        </a:spcBef>
                        <a:spcAft>
                          <a:spcPts val="0"/>
                        </a:spcAft>
                        <a:buSzPts val="1100"/>
                        <a:buChar char="●"/>
                      </a:pPr>
                      <a:r>
                        <a:rPr lang="en" sz="1100"/>
                        <a:t>Transfers the learned associations at base-level resolution </a:t>
                      </a:r>
                      <a:endParaRPr sz="1100"/>
                    </a:p>
                    <a:p>
                      <a:pPr indent="-298450" lvl="0" marL="457200" rtl="0" algn="l">
                        <a:spcBef>
                          <a:spcPts val="0"/>
                        </a:spcBef>
                        <a:spcAft>
                          <a:spcPts val="0"/>
                        </a:spcAft>
                        <a:buSzPts val="1100"/>
                        <a:buChar char="●"/>
                      </a:pPr>
                      <a:r>
                        <a:rPr lang="en" sz="1100"/>
                        <a:t>Predicts the probability of each base being a boundary</a:t>
                      </a:r>
                      <a:endParaRPr sz="1100"/>
                    </a:p>
                    <a:p>
                      <a:pPr indent="-298450" lvl="0" marL="457200" rtl="0" algn="l">
                        <a:lnSpc>
                          <a:spcPct val="115000"/>
                        </a:lnSpc>
                        <a:spcBef>
                          <a:spcPts val="0"/>
                        </a:spcBef>
                        <a:spcAft>
                          <a:spcPts val="0"/>
                        </a:spcAft>
                        <a:buSzPts val="1100"/>
                        <a:buChar char="●"/>
                      </a:pPr>
                      <a:r>
                        <a:rPr lang="en" sz="1100"/>
                        <a:t>Utilizes the random forest (RF) algorithm trained on chromatin state (BroadHMM), histone modification (HM), and transcription factor binding site (TFBS) annotation data.</a:t>
                      </a:r>
                      <a:endParaRPr sz="1100"/>
                    </a:p>
                    <a:p>
                      <a:pPr indent="-298450" lvl="0" marL="457200" rtl="0" algn="l">
                        <a:lnSpc>
                          <a:spcPct val="115000"/>
                        </a:lnSpc>
                        <a:spcBef>
                          <a:spcPts val="0"/>
                        </a:spcBef>
                        <a:spcAft>
                          <a:spcPts val="0"/>
                        </a:spcAft>
                        <a:buSzPts val="1100"/>
                        <a:buChar char="●"/>
                      </a:pPr>
                      <a:r>
                        <a:rPr lang="en" sz="1100"/>
                        <a:t>Methods: Density-based clustering (DBSCAN) and partitioning around medoids (PAM) </a:t>
                      </a:r>
                      <a:r>
                        <a:rPr lang="en" sz="1100"/>
                        <a:t>to detect </a:t>
                      </a:r>
                      <a:r>
                        <a:rPr lang="en" sz="1100"/>
                        <a:t>annotation-guided boundary regions</a:t>
                      </a:r>
                      <a:endParaRPr sz="1100"/>
                    </a:p>
                    <a:p>
                      <a:pPr indent="-298450" lvl="0" marL="457200" rtl="0" algn="l">
                        <a:lnSpc>
                          <a:spcPct val="115000"/>
                        </a:lnSpc>
                        <a:spcBef>
                          <a:spcPts val="0"/>
                        </a:spcBef>
                        <a:spcAft>
                          <a:spcPts val="0"/>
                        </a:spcAft>
                        <a:buSzPts val="1100"/>
                        <a:buChar char="●"/>
                      </a:pPr>
                      <a:r>
                        <a:rPr lang="en" sz="1100"/>
                        <a:t>Summits points with the highest boundary probability.</a:t>
                      </a:r>
                      <a:endParaRPr sz="1100"/>
                    </a:p>
                  </a:txBody>
                  <a:tcPr marT="63500" marB="63500" marR="63500" marL="63500">
                    <a:lnT cap="flat" cmpd="sng" w="12700">
                      <a:solidFill>
                        <a:srgbClr val="000000"/>
                      </a:solidFill>
                      <a:prstDash val="solid"/>
                      <a:round/>
                      <a:headEnd len="sm" w="sm" type="none"/>
                      <a:tailEnd len="sm" w="sm" type="none"/>
                    </a:lnT>
                  </a:tcPr>
                </a:tc>
                <a:tc>
                  <a:txBody>
                    <a:bodyPr/>
                    <a:lstStyle/>
                    <a:p>
                      <a:pPr indent="-298450" lvl="0" marL="457200" rtl="0" algn="l">
                        <a:lnSpc>
                          <a:spcPct val="115000"/>
                        </a:lnSpc>
                        <a:spcBef>
                          <a:spcPts val="0"/>
                        </a:spcBef>
                        <a:spcAft>
                          <a:spcPts val="0"/>
                        </a:spcAft>
                        <a:buSzPts val="1100"/>
                        <a:buChar char="●"/>
                      </a:pPr>
                      <a:r>
                        <a:rPr lang="en" sz="1100"/>
                        <a:t>TAD and loop boundaries called by Arrowhead56 and Peakachu17 tools = training and testing data.</a:t>
                      </a:r>
                      <a:endParaRPr sz="1100"/>
                    </a:p>
                    <a:p>
                      <a:pPr indent="-298450" lvl="0" marL="457200" rtl="0" algn="l">
                        <a:lnSpc>
                          <a:spcPct val="115000"/>
                        </a:lnSpc>
                        <a:spcBef>
                          <a:spcPts val="0"/>
                        </a:spcBef>
                        <a:spcAft>
                          <a:spcPts val="0"/>
                        </a:spcAft>
                        <a:buSzPts val="1100"/>
                        <a:buChar char="●"/>
                      </a:pPr>
                      <a:r>
                        <a:rPr lang="en" sz="1100"/>
                        <a:t>Input: Takes BED-formatted genomic coordinates of domain boundaries detected from low-resolution Hi-C data, and coordinates of high-resolution genomic annotations from ENCODE or other consortia.</a:t>
                      </a:r>
                      <a:endParaRPr sz="1100"/>
                    </a:p>
                  </a:txBody>
                  <a:tcPr marT="63500" marB="63500" marR="63500" marL="63500">
                    <a:lnT cap="flat" cmpd="sng" w="12700">
                      <a:solidFill>
                        <a:srgbClr val="000000"/>
                      </a:solidFill>
                      <a:prstDash val="solid"/>
                      <a:round/>
                      <a:headEnd len="sm" w="sm" type="none"/>
                      <a:tailEnd len="sm" w="sm" type="none"/>
                    </a:lnT>
                  </a:tcPr>
                </a:tc>
                <a:tc>
                  <a:txBody>
                    <a:bodyPr/>
                    <a:lstStyle/>
                    <a:p>
                      <a:pPr indent="-298450" lvl="0" marL="457200" rtl="0" algn="l">
                        <a:spcBef>
                          <a:spcPts val="0"/>
                        </a:spcBef>
                        <a:spcAft>
                          <a:spcPts val="0"/>
                        </a:spcAft>
                        <a:buSzPts val="1100"/>
                        <a:buChar char="●"/>
                      </a:pPr>
                      <a:r>
                        <a:rPr lang="en" sz="1100"/>
                        <a:t>P</a:t>
                      </a:r>
                      <a:r>
                        <a:rPr lang="en" sz="1100"/>
                        <a:t>rovides functions to predict the location of boundaries of  TADs and chromatin loops at base-level resolution.</a:t>
                      </a:r>
                      <a:endParaRPr sz="1100"/>
                    </a:p>
                    <a:p>
                      <a:pPr indent="0" lvl="0" marL="457200" rtl="0" algn="l">
                        <a:spcBef>
                          <a:spcPts val="0"/>
                        </a:spcBef>
                        <a:spcAft>
                          <a:spcPts val="0"/>
                        </a:spcAft>
                        <a:buNone/>
                      </a:pPr>
                      <a:r>
                        <a:t/>
                      </a:r>
                      <a:endParaRPr sz="1100"/>
                    </a:p>
                  </a:txBody>
                  <a:tcPr marT="63500" marB="63500" marR="63500" marL="63500">
                    <a:lnT cap="flat" cmpd="sng" w="12700">
                      <a:solidFill>
                        <a:srgbClr val="000000"/>
                      </a:solidFill>
                      <a:prstDash val="solid"/>
                      <a:round/>
                      <a:headEnd len="sm" w="sm" type="none"/>
                      <a:tailEnd len="sm" w="sm" type="none"/>
                    </a:lnT>
                  </a:tcPr>
                </a:tc>
              </a:tr>
            </a:tbl>
          </a:graphicData>
        </a:graphic>
      </p:graphicFrame>
      <p:sp>
        <p:nvSpPr>
          <p:cNvPr id="353" name="Google Shape;353;p49"/>
          <p:cNvSpPr txBox="1"/>
          <p:nvPr/>
        </p:nvSpPr>
        <p:spPr>
          <a:xfrm>
            <a:off x="2830200" y="4639700"/>
            <a:ext cx="3483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Open Sans"/>
                <a:ea typeface="Open Sans"/>
                <a:cs typeface="Open Sans"/>
                <a:sym typeface="Open Sans"/>
              </a:rPr>
              <a:t>Ref: </a:t>
            </a:r>
            <a:r>
              <a:rPr lang="en" sz="1100" u="sng">
                <a:solidFill>
                  <a:schemeClr val="hlink"/>
                </a:solidFill>
                <a:latin typeface="Open Sans"/>
                <a:ea typeface="Open Sans"/>
                <a:cs typeface="Open Sans"/>
                <a:sym typeface="Open Sans"/>
                <a:hlinkClick r:id="rId3"/>
              </a:rPr>
              <a:t>https://github.com/dozmorovlab/preciseTAD/</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0"/>
          <p:cNvSpPr txBox="1"/>
          <p:nvPr>
            <p:ph type="title"/>
          </p:nvPr>
        </p:nvSpPr>
        <p:spPr>
          <a:xfrm>
            <a:off x="819150" y="316300"/>
            <a:ext cx="7505700" cy="48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Current paper implementation</a:t>
            </a:r>
            <a:endParaRPr b="1" u="sng"/>
          </a:p>
        </p:txBody>
      </p:sp>
      <p:sp>
        <p:nvSpPr>
          <p:cNvPr id="359" name="Google Shape;359;p50"/>
          <p:cNvSpPr txBox="1"/>
          <p:nvPr>
            <p:ph idx="1" type="body"/>
          </p:nvPr>
        </p:nvSpPr>
        <p:spPr>
          <a:xfrm>
            <a:off x="819150" y="966575"/>
            <a:ext cx="4566000" cy="3636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Paper: </a:t>
            </a:r>
            <a:r>
              <a:rPr lang="en" sz="1400"/>
              <a:t>Enhancer–silencer transitions in the human genome</a:t>
            </a:r>
            <a:endParaRPr sz="1400"/>
          </a:p>
          <a:p>
            <a:pPr indent="-317500" lvl="0" marL="457200" rtl="0" algn="l">
              <a:spcBef>
                <a:spcPts val="0"/>
              </a:spcBef>
              <a:spcAft>
                <a:spcPts val="0"/>
              </a:spcAft>
              <a:buSzPts val="1400"/>
              <a:buChar char="●"/>
            </a:pPr>
            <a:r>
              <a:rPr lang="en" sz="1400"/>
              <a:t>Enhancers are short motifs that contain binding sites for transcription factors</a:t>
            </a:r>
            <a:endParaRPr sz="1400"/>
          </a:p>
          <a:p>
            <a:pPr indent="-317500" lvl="0" marL="457200" rtl="0" algn="l">
              <a:spcBef>
                <a:spcPts val="0"/>
              </a:spcBef>
              <a:spcAft>
                <a:spcPts val="0"/>
              </a:spcAft>
              <a:buSzPts val="1400"/>
              <a:buChar char="●"/>
            </a:pPr>
            <a:r>
              <a:rPr lang="en" sz="1400"/>
              <a:t>A sequence that causes a decrease in gene activity is called a silencer</a:t>
            </a:r>
            <a:endParaRPr sz="1400"/>
          </a:p>
          <a:p>
            <a:pPr indent="-317500" lvl="0" marL="457200" rtl="0" algn="l">
              <a:spcBef>
                <a:spcPts val="0"/>
              </a:spcBef>
              <a:spcAft>
                <a:spcPts val="0"/>
              </a:spcAft>
              <a:buSzPts val="1400"/>
              <a:buChar char="●"/>
            </a:pPr>
            <a:r>
              <a:rPr lang="en" sz="1400"/>
              <a:t>Multiclass convolutional neural network (CNN) model with three nodes in the output layer representing silencers, enhancers, and regulatory neutral DNA sequences</a:t>
            </a:r>
            <a:endParaRPr sz="1400"/>
          </a:p>
          <a:p>
            <a:pPr indent="-317500" lvl="0" marL="457200" rtl="0" algn="l">
              <a:spcBef>
                <a:spcPts val="0"/>
              </a:spcBef>
              <a:spcAft>
                <a:spcPts val="0"/>
              </a:spcAft>
              <a:buSzPts val="1400"/>
              <a:buChar char="●"/>
            </a:pPr>
            <a:r>
              <a:rPr lang="en" sz="1400"/>
              <a:t>Link: </a:t>
            </a:r>
            <a:r>
              <a:rPr lang="en" sz="1400" u="sng">
                <a:solidFill>
                  <a:schemeClr val="accent5"/>
                </a:solidFill>
                <a:hlinkClick r:id="rId3">
                  <a:extLst>
                    <a:ext uri="{A12FA001-AC4F-418D-AE19-62706E023703}">
                      <ahyp:hlinkClr val="tx"/>
                    </a:ext>
                  </a:extLst>
                </a:hlinkClick>
              </a:rPr>
              <a:t>https://genome.cshlp.org/content/early/2022/02/01/gr.275992.121.full.pdf</a:t>
            </a:r>
            <a:endParaRPr sz="1400"/>
          </a:p>
        </p:txBody>
      </p:sp>
      <p:pic>
        <p:nvPicPr>
          <p:cNvPr id="360" name="Google Shape;360;p50"/>
          <p:cNvPicPr preferRelativeResize="0"/>
          <p:nvPr/>
        </p:nvPicPr>
        <p:blipFill rotWithShape="1">
          <a:blip r:embed="rId4">
            <a:alphaModFix/>
          </a:blip>
          <a:srcRect b="31600" l="-4562" r="-4846" t="0"/>
          <a:stretch/>
        </p:blipFill>
        <p:spPr>
          <a:xfrm>
            <a:off x="5573250" y="1048588"/>
            <a:ext cx="3125824" cy="30463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type="title"/>
          </p:nvPr>
        </p:nvSpPr>
        <p:spPr>
          <a:xfrm>
            <a:off x="819150" y="316300"/>
            <a:ext cx="7505700" cy="48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Current paper implementation</a:t>
            </a:r>
            <a:endParaRPr b="1" u="sng"/>
          </a:p>
        </p:txBody>
      </p:sp>
      <p:pic>
        <p:nvPicPr>
          <p:cNvPr id="366" name="Google Shape;366;p51"/>
          <p:cNvPicPr preferRelativeResize="0"/>
          <p:nvPr/>
        </p:nvPicPr>
        <p:blipFill>
          <a:blip r:embed="rId3">
            <a:alphaModFix/>
          </a:blip>
          <a:stretch>
            <a:fillRect/>
          </a:stretch>
        </p:blipFill>
        <p:spPr>
          <a:xfrm>
            <a:off x="502925" y="1051822"/>
            <a:ext cx="6924900" cy="303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750125" y="212725"/>
            <a:ext cx="7505700" cy="48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CNN Model Summary</a:t>
            </a:r>
            <a:endParaRPr b="1" u="sng"/>
          </a:p>
        </p:txBody>
      </p:sp>
      <p:pic>
        <p:nvPicPr>
          <p:cNvPr id="372" name="Google Shape;372;p52"/>
          <p:cNvPicPr preferRelativeResize="0"/>
          <p:nvPr/>
        </p:nvPicPr>
        <p:blipFill rotWithShape="1">
          <a:blip r:embed="rId3">
            <a:alphaModFix/>
          </a:blip>
          <a:srcRect b="29753" l="0" r="64639" t="8949"/>
          <a:stretch/>
        </p:blipFill>
        <p:spPr>
          <a:xfrm>
            <a:off x="552325" y="851500"/>
            <a:ext cx="3870624" cy="3774200"/>
          </a:xfrm>
          <a:prstGeom prst="rect">
            <a:avLst/>
          </a:prstGeom>
          <a:noFill/>
          <a:ln cap="flat" cmpd="sng" w="9525">
            <a:solidFill>
              <a:schemeClr val="dk2"/>
            </a:solidFill>
            <a:prstDash val="solid"/>
            <a:round/>
            <a:headEnd len="sm" w="sm" type="none"/>
            <a:tailEnd len="sm" w="sm" type="none"/>
          </a:ln>
        </p:spPr>
      </p:pic>
      <p:pic>
        <p:nvPicPr>
          <p:cNvPr id="373" name="Google Shape;373;p52"/>
          <p:cNvPicPr preferRelativeResize="0"/>
          <p:nvPr/>
        </p:nvPicPr>
        <p:blipFill rotWithShape="1">
          <a:blip r:embed="rId4">
            <a:alphaModFix/>
          </a:blip>
          <a:srcRect b="14595" l="0" r="61649" t="15834"/>
          <a:stretch/>
        </p:blipFill>
        <p:spPr>
          <a:xfrm>
            <a:off x="4782026" y="851500"/>
            <a:ext cx="3698448" cy="3774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3"/>
          <p:cNvSpPr txBox="1"/>
          <p:nvPr>
            <p:ph type="title"/>
          </p:nvPr>
        </p:nvSpPr>
        <p:spPr>
          <a:xfrm>
            <a:off x="773100" y="500400"/>
            <a:ext cx="7505700" cy="569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Conclusion</a:t>
            </a:r>
            <a:endParaRPr b="1" u="sng"/>
          </a:p>
        </p:txBody>
      </p:sp>
      <p:sp>
        <p:nvSpPr>
          <p:cNvPr id="379" name="Google Shape;379;p53"/>
          <p:cNvSpPr txBox="1"/>
          <p:nvPr>
            <p:ph idx="1" type="body"/>
          </p:nvPr>
        </p:nvSpPr>
        <p:spPr>
          <a:xfrm>
            <a:off x="586850" y="1323275"/>
            <a:ext cx="4640100" cy="31155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Building a CNN architecture </a:t>
            </a:r>
            <a:endParaRPr sz="1600"/>
          </a:p>
          <a:p>
            <a:pPr indent="-330200" lvl="0" marL="457200" rtl="0" algn="l">
              <a:spcBef>
                <a:spcPts val="0"/>
              </a:spcBef>
              <a:spcAft>
                <a:spcPts val="0"/>
              </a:spcAft>
              <a:buSzPts val="1600"/>
              <a:buChar char="●"/>
            </a:pPr>
            <a:r>
              <a:rPr lang="en" sz="1600"/>
              <a:t>The output will have 2 classes - 0 and 1 to classify between a TAD and boundary region</a:t>
            </a:r>
            <a:endParaRPr sz="1600"/>
          </a:p>
          <a:p>
            <a:pPr indent="-330200" lvl="0" marL="457200" rtl="0" algn="l">
              <a:spcBef>
                <a:spcPts val="0"/>
              </a:spcBef>
              <a:spcAft>
                <a:spcPts val="0"/>
              </a:spcAft>
              <a:buSzPts val="1600"/>
              <a:buChar char="●"/>
            </a:pPr>
            <a:r>
              <a:rPr lang="en" sz="1600"/>
              <a:t>Libraries: </a:t>
            </a:r>
            <a:endParaRPr sz="1600"/>
          </a:p>
          <a:p>
            <a:pPr indent="-330200" lvl="1" marL="914400" rtl="0" algn="l">
              <a:spcBef>
                <a:spcPts val="0"/>
              </a:spcBef>
              <a:spcAft>
                <a:spcPts val="0"/>
              </a:spcAft>
              <a:buSzPts val="1600"/>
              <a:buChar char="○"/>
            </a:pPr>
            <a:r>
              <a:rPr lang="en" sz="1600"/>
              <a:t>Keras - Open-source software library that provides a Python interface for artificial neural networks. </a:t>
            </a:r>
            <a:endParaRPr sz="1600"/>
          </a:p>
          <a:p>
            <a:pPr indent="-330200" lvl="1" marL="914400" rtl="0" algn="l">
              <a:spcBef>
                <a:spcPts val="0"/>
              </a:spcBef>
              <a:spcAft>
                <a:spcPts val="0"/>
              </a:spcAft>
              <a:buSzPts val="1600"/>
              <a:buChar char="○"/>
            </a:pPr>
            <a:r>
              <a:rPr lang="en" sz="1600"/>
              <a:t>Pytorch - Open source machine learning framework based on the Torch library, used for applications such as computer vision and natural language processing</a:t>
            </a:r>
            <a:endParaRPr sz="1600"/>
          </a:p>
        </p:txBody>
      </p:sp>
      <p:pic>
        <p:nvPicPr>
          <p:cNvPr id="380" name="Google Shape;380;p53"/>
          <p:cNvPicPr preferRelativeResize="0"/>
          <p:nvPr/>
        </p:nvPicPr>
        <p:blipFill>
          <a:blip r:embed="rId3">
            <a:alphaModFix/>
          </a:blip>
          <a:stretch>
            <a:fillRect/>
          </a:stretch>
        </p:blipFill>
        <p:spPr>
          <a:xfrm>
            <a:off x="5589601" y="2507169"/>
            <a:ext cx="3028899" cy="747700"/>
          </a:xfrm>
          <a:prstGeom prst="rect">
            <a:avLst/>
          </a:prstGeom>
          <a:noFill/>
          <a:ln cap="flat" cmpd="sng" w="9525">
            <a:solidFill>
              <a:schemeClr val="dk2"/>
            </a:solidFill>
            <a:prstDash val="solid"/>
            <a:round/>
            <a:headEnd len="sm" w="sm" type="none"/>
            <a:tailEnd len="sm" w="sm" type="none"/>
          </a:ln>
        </p:spPr>
      </p:pic>
      <p:pic>
        <p:nvPicPr>
          <p:cNvPr id="381" name="Google Shape;381;p53"/>
          <p:cNvPicPr preferRelativeResize="0"/>
          <p:nvPr/>
        </p:nvPicPr>
        <p:blipFill>
          <a:blip r:embed="rId4">
            <a:alphaModFix/>
          </a:blip>
          <a:stretch>
            <a:fillRect/>
          </a:stretch>
        </p:blipFill>
        <p:spPr>
          <a:xfrm>
            <a:off x="6159723" y="780600"/>
            <a:ext cx="2119075" cy="1412176"/>
          </a:xfrm>
          <a:prstGeom prst="rect">
            <a:avLst/>
          </a:prstGeom>
          <a:noFill/>
          <a:ln cap="flat" cmpd="sng" w="9525">
            <a:solidFill>
              <a:schemeClr val="dk2"/>
            </a:solidFill>
            <a:prstDash val="solid"/>
            <a:round/>
            <a:headEnd len="sm" w="sm" type="none"/>
            <a:tailEnd len="sm" w="sm" type="none"/>
          </a:ln>
        </p:spPr>
      </p:pic>
      <p:pic>
        <p:nvPicPr>
          <p:cNvPr id="382" name="Google Shape;382;p53"/>
          <p:cNvPicPr preferRelativeResize="0"/>
          <p:nvPr/>
        </p:nvPicPr>
        <p:blipFill>
          <a:blip r:embed="rId5">
            <a:alphaModFix/>
          </a:blip>
          <a:stretch>
            <a:fillRect/>
          </a:stretch>
        </p:blipFill>
        <p:spPr>
          <a:xfrm>
            <a:off x="5816862" y="3486010"/>
            <a:ext cx="2804799" cy="81339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p:nvPr/>
        </p:nvSpPr>
        <p:spPr>
          <a:xfrm>
            <a:off x="317825" y="1113400"/>
            <a:ext cx="8419200" cy="3558900"/>
          </a:xfrm>
          <a:prstGeom prst="roundRect">
            <a:avLst>
              <a:gd fmla="val 10453"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txBox="1"/>
          <p:nvPr>
            <p:ph type="title"/>
          </p:nvPr>
        </p:nvSpPr>
        <p:spPr>
          <a:xfrm>
            <a:off x="819150" y="362925"/>
            <a:ext cx="75057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Problem Statement</a:t>
            </a:r>
            <a:endParaRPr b="1" u="sng"/>
          </a:p>
        </p:txBody>
      </p:sp>
      <p:sp>
        <p:nvSpPr>
          <p:cNvPr id="193" name="Google Shape;193;p27"/>
          <p:cNvSpPr txBox="1"/>
          <p:nvPr/>
        </p:nvSpPr>
        <p:spPr>
          <a:xfrm>
            <a:off x="419750" y="1113400"/>
            <a:ext cx="8189400" cy="365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Nunito"/>
                <a:ea typeface="Nunito"/>
                <a:cs typeface="Nunito"/>
                <a:sym typeface="Nunito"/>
              </a:rPr>
              <a:t>Our </a:t>
            </a:r>
            <a:r>
              <a:rPr b="1" lang="en" sz="1500">
                <a:latin typeface="Nunito"/>
                <a:ea typeface="Nunito"/>
                <a:cs typeface="Nunito"/>
                <a:sym typeface="Nunito"/>
              </a:rPr>
              <a:t>Problem Statement</a:t>
            </a:r>
            <a:r>
              <a:rPr lang="en" sz="1500">
                <a:latin typeface="Nunito"/>
                <a:ea typeface="Nunito"/>
                <a:cs typeface="Nunito"/>
                <a:sym typeface="Nunito"/>
              </a:rPr>
              <a:t> is as follows: </a:t>
            </a:r>
            <a:endParaRPr sz="1500">
              <a:latin typeface="Nunito"/>
              <a:ea typeface="Nunito"/>
              <a:cs typeface="Nunito"/>
              <a:sym typeface="Nunito"/>
            </a:endParaRPr>
          </a:p>
          <a:p>
            <a:pPr indent="0" lvl="0" marL="45720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i="1" lang="en" sz="1500">
                <a:latin typeface="Nunito"/>
                <a:ea typeface="Nunito"/>
                <a:cs typeface="Nunito"/>
                <a:sym typeface="Nunito"/>
              </a:rPr>
              <a:t>“To identify the regions governing gene regulation and classify them as highly interacting and non-interacting regions” </a:t>
            </a:r>
            <a:endParaRPr i="1"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The </a:t>
            </a:r>
            <a:r>
              <a:rPr b="1" lang="en" sz="1500">
                <a:latin typeface="Nunito"/>
                <a:ea typeface="Nunito"/>
                <a:cs typeface="Nunito"/>
                <a:sym typeface="Nunito"/>
              </a:rPr>
              <a:t>Objectives</a:t>
            </a:r>
            <a:r>
              <a:rPr lang="en" sz="1500">
                <a:latin typeface="Nunito"/>
                <a:ea typeface="Nunito"/>
                <a:cs typeface="Nunito"/>
                <a:sym typeface="Nunito"/>
              </a:rPr>
              <a:t> being covered are : </a:t>
            </a:r>
            <a:endParaRPr sz="1500">
              <a:latin typeface="Nunito"/>
              <a:ea typeface="Nunito"/>
              <a:cs typeface="Nunito"/>
              <a:sym typeface="Nunito"/>
            </a:endParaRPr>
          </a:p>
          <a:p>
            <a:pPr indent="-323850" lvl="0" marL="457200" rtl="0" algn="just">
              <a:lnSpc>
                <a:spcPct val="115000"/>
              </a:lnSpc>
              <a:spcBef>
                <a:spcPts val="0"/>
              </a:spcBef>
              <a:spcAft>
                <a:spcPts val="0"/>
              </a:spcAft>
              <a:buSzPts val="1500"/>
              <a:buFont typeface="Nunito"/>
              <a:buChar char="●"/>
            </a:pPr>
            <a:r>
              <a:rPr lang="en" sz="1500">
                <a:latin typeface="Nunito"/>
                <a:ea typeface="Nunito"/>
                <a:cs typeface="Nunito"/>
                <a:sym typeface="Nunito"/>
              </a:rPr>
              <a:t>Learn how to model biological sequencing and DNA data. Understand their underlying properties and how to find patterns in them</a:t>
            </a:r>
            <a:endParaRPr sz="1500">
              <a:latin typeface="Nunito"/>
              <a:ea typeface="Nunito"/>
              <a:cs typeface="Nunito"/>
              <a:sym typeface="Nunito"/>
            </a:endParaRPr>
          </a:p>
          <a:p>
            <a:pPr indent="-323850" lvl="0" marL="457200" rtl="0" algn="just">
              <a:lnSpc>
                <a:spcPct val="115000"/>
              </a:lnSpc>
              <a:spcBef>
                <a:spcPts val="0"/>
              </a:spcBef>
              <a:spcAft>
                <a:spcPts val="0"/>
              </a:spcAft>
              <a:buSzPts val="1500"/>
              <a:buFont typeface="Nunito"/>
              <a:buChar char="●"/>
            </a:pPr>
            <a:r>
              <a:rPr lang="en" sz="1500">
                <a:latin typeface="Nunito"/>
                <a:ea typeface="Nunito"/>
                <a:cs typeface="Nunito"/>
                <a:sym typeface="Nunito"/>
              </a:rPr>
              <a:t>Efficiently use deep learning algorithms to distinguish TADs and their boundaries.</a:t>
            </a:r>
            <a:endParaRPr sz="1500">
              <a:latin typeface="Nunito"/>
              <a:ea typeface="Nunito"/>
              <a:cs typeface="Nunito"/>
              <a:sym typeface="Nunito"/>
            </a:endParaRPr>
          </a:p>
          <a:p>
            <a:pPr indent="-323850" lvl="0" marL="457200" rtl="0" algn="just">
              <a:lnSpc>
                <a:spcPct val="115000"/>
              </a:lnSpc>
              <a:spcBef>
                <a:spcPts val="0"/>
              </a:spcBef>
              <a:spcAft>
                <a:spcPts val="0"/>
              </a:spcAft>
              <a:buSzPts val="1500"/>
              <a:buFont typeface="Nunito"/>
              <a:buChar char="●"/>
            </a:pPr>
            <a:r>
              <a:rPr lang="en" sz="1500">
                <a:latin typeface="Nunito"/>
                <a:ea typeface="Nunito"/>
                <a:cs typeface="Nunito"/>
                <a:sym typeface="Nunito"/>
              </a:rPr>
              <a:t>Classify genomic sequences as potentially interacting regions or non-interacting regions</a:t>
            </a:r>
            <a:endParaRPr sz="1500">
              <a:latin typeface="Nunito"/>
              <a:ea typeface="Nunito"/>
              <a:cs typeface="Nunito"/>
              <a:sym typeface="Nunito"/>
            </a:endParaRPr>
          </a:p>
          <a:p>
            <a:pPr indent="-323850" lvl="0" marL="457200" rtl="0" algn="just">
              <a:lnSpc>
                <a:spcPct val="115000"/>
              </a:lnSpc>
              <a:spcBef>
                <a:spcPts val="0"/>
              </a:spcBef>
              <a:spcAft>
                <a:spcPts val="0"/>
              </a:spcAft>
              <a:buSzPts val="1500"/>
              <a:buFont typeface="Nunito"/>
              <a:buChar char="●"/>
            </a:pPr>
            <a:r>
              <a:rPr lang="en" sz="1500">
                <a:latin typeface="Nunito"/>
                <a:ea typeface="Nunito"/>
                <a:cs typeface="Nunito"/>
                <a:sym typeface="Nunito"/>
              </a:rPr>
              <a:t>Find which traits of TADs in these regions make them more interactive.</a:t>
            </a:r>
            <a:endParaRPr sz="1500">
              <a:latin typeface="Nunito"/>
              <a:ea typeface="Nunito"/>
              <a:cs typeface="Nunito"/>
              <a:sym typeface="Nunito"/>
            </a:endParaRPr>
          </a:p>
          <a:p>
            <a:pPr indent="-323850" lvl="0" marL="457200" rtl="0" algn="just">
              <a:lnSpc>
                <a:spcPct val="115000"/>
              </a:lnSpc>
              <a:spcBef>
                <a:spcPts val="0"/>
              </a:spcBef>
              <a:spcAft>
                <a:spcPts val="0"/>
              </a:spcAft>
              <a:buSzPts val="1500"/>
              <a:buFont typeface="Nunito"/>
              <a:buChar char="●"/>
            </a:pPr>
            <a:r>
              <a:rPr lang="en" sz="1500">
                <a:latin typeface="Nunito"/>
                <a:ea typeface="Nunito"/>
                <a:cs typeface="Nunito"/>
                <a:sym typeface="Nunito"/>
              </a:rPr>
              <a:t>Understand how these specific regions influence gene regulation.</a:t>
            </a:r>
            <a:endParaRPr sz="1500">
              <a:latin typeface="Nunito"/>
              <a:ea typeface="Nunito"/>
              <a:cs typeface="Nunito"/>
              <a:sym typeface="Nunito"/>
            </a:endParaRPr>
          </a:p>
          <a:p>
            <a:pPr indent="-323850" lvl="0" marL="457200" rtl="0" algn="just">
              <a:lnSpc>
                <a:spcPct val="115000"/>
              </a:lnSpc>
              <a:spcBef>
                <a:spcPts val="0"/>
              </a:spcBef>
              <a:spcAft>
                <a:spcPts val="0"/>
              </a:spcAft>
              <a:buSzPts val="1500"/>
              <a:buFont typeface="Nunito"/>
              <a:buChar char="●"/>
            </a:pPr>
            <a:r>
              <a:rPr lang="en" sz="1500">
                <a:latin typeface="Nunito"/>
                <a:ea typeface="Nunito"/>
                <a:cs typeface="Nunito"/>
                <a:sym typeface="Nunito"/>
              </a:rPr>
              <a:t>Find genomic sequence properties which influence the transformation of a cell into a diseased cell.</a:t>
            </a:r>
            <a:endParaRPr sz="1500">
              <a:latin typeface="Nunito"/>
              <a:ea typeface="Nunito"/>
              <a:cs typeface="Nunito"/>
              <a:sym typeface="Nunito"/>
            </a:endParaRPr>
          </a:p>
        </p:txBody>
      </p:sp>
      <p:pic>
        <p:nvPicPr>
          <p:cNvPr id="194" name="Google Shape;194;p27"/>
          <p:cNvPicPr preferRelativeResize="0"/>
          <p:nvPr/>
        </p:nvPicPr>
        <p:blipFill>
          <a:blip r:embed="rId3">
            <a:alphaModFix/>
          </a:blip>
          <a:stretch>
            <a:fillRect/>
          </a:stretch>
        </p:blipFill>
        <p:spPr>
          <a:xfrm>
            <a:off x="8175656" y="255986"/>
            <a:ext cx="701645" cy="756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819150" y="419850"/>
            <a:ext cx="7505700" cy="48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References</a:t>
            </a:r>
            <a:endParaRPr b="1" u="sng"/>
          </a:p>
        </p:txBody>
      </p:sp>
      <p:sp>
        <p:nvSpPr>
          <p:cNvPr id="388" name="Google Shape;388;p54"/>
          <p:cNvSpPr txBox="1"/>
          <p:nvPr>
            <p:ph idx="1" type="body"/>
          </p:nvPr>
        </p:nvSpPr>
        <p:spPr>
          <a:xfrm>
            <a:off x="575325" y="1035600"/>
            <a:ext cx="7974300" cy="3590100"/>
          </a:xfrm>
          <a:prstGeom prst="rect">
            <a:avLst/>
          </a:prstGeom>
        </p:spPr>
        <p:txBody>
          <a:bodyPr anchorCtr="0" anchor="t" bIns="91425" lIns="91425" spcFirstLastPara="1" rIns="91425" wrap="square" tIns="91425">
            <a:noAutofit/>
          </a:bodyPr>
          <a:lstStyle/>
          <a:p>
            <a:pPr indent="-323215" lvl="0" marL="457200" rtl="0" algn="l">
              <a:lnSpc>
                <a:spcPct val="105000"/>
              </a:lnSpc>
              <a:spcBef>
                <a:spcPts val="0"/>
              </a:spcBef>
              <a:spcAft>
                <a:spcPts val="0"/>
              </a:spcAft>
              <a:buSzPts val="1490"/>
              <a:buAutoNum type="arabicPeriod"/>
            </a:pPr>
            <a:r>
              <a:rPr lang="en" sz="1490" u="sng">
                <a:solidFill>
                  <a:schemeClr val="hlink"/>
                </a:solidFill>
                <a:hlinkClick r:id="rId3"/>
              </a:rPr>
              <a:t>https://genome.cshlp.org/content/early/2022/02/01/gr.275992.121.full.pdf</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4"/>
              </a:rPr>
              <a:t>https://genome.cshlp.org/content/32/3/437.full</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5"/>
              </a:rPr>
              <a:t>https://link.springer.com/article/10.1007/s12539-021-00453-4</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6"/>
              </a:rPr>
              <a:t>https://en.wikipedia.org/wiki/Topologically_associating_domain</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7"/>
              </a:rPr>
              <a:t>https://www.ncbi.nlm.nih.gov/pmc/articles/PMC8142020/</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8"/>
              </a:rPr>
              <a:t>https://pubmed.ncbi.nlm.nih.gov/29654311/</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9"/>
              </a:rPr>
              <a:t>https://www.biorxiv.org/content/10.1101/2020.09.03.282186v3</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10"/>
              </a:rPr>
              <a:t>https://www.ncbi.nlm.nih.gov/pmc/articles/PMC4838359/</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11"/>
              </a:rPr>
              <a:t>https://www.nature.com/articles/nature11082</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12"/>
              </a:rPr>
              <a:t>https://arxiv.org/abs/1605.01133v2</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13"/>
              </a:rPr>
              <a:t>https://github.com/QData/DeepMotif</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14"/>
              </a:rPr>
              <a:t>https://paperswithcode.com/paper/deep-motif-visualizing-genomic-sequence</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15"/>
              </a:rPr>
              <a:t>https://academic.oup.com/nar/article-lookup/doi/10.1093/nar/gkaa530#supplementary-data</a:t>
            </a:r>
            <a:endParaRPr sz="1490"/>
          </a:p>
          <a:p>
            <a:pPr indent="-323215" lvl="0" marL="457200" rtl="0" algn="l">
              <a:lnSpc>
                <a:spcPct val="105000"/>
              </a:lnSpc>
              <a:spcBef>
                <a:spcPts val="0"/>
              </a:spcBef>
              <a:spcAft>
                <a:spcPts val="0"/>
              </a:spcAft>
              <a:buSzPts val="1490"/>
              <a:buAutoNum type="arabicPeriod"/>
            </a:pPr>
            <a:r>
              <a:rPr lang="en" sz="1490" u="sng">
                <a:solidFill>
                  <a:schemeClr val="hlink"/>
                </a:solidFill>
                <a:hlinkClick r:id="rId16"/>
              </a:rPr>
              <a:t>https://www.nature.com/articles/s41467-017-02526-9</a:t>
            </a:r>
            <a:endParaRPr sz="1490"/>
          </a:p>
          <a:p>
            <a:pPr indent="0" lvl="0" marL="0" rtl="0" algn="l">
              <a:lnSpc>
                <a:spcPct val="105000"/>
              </a:lnSpc>
              <a:spcBef>
                <a:spcPts val="1200"/>
              </a:spcBef>
              <a:spcAft>
                <a:spcPts val="0"/>
              </a:spcAft>
              <a:buSzPts val="935"/>
              <a:buNone/>
            </a:pPr>
            <a:r>
              <a:t/>
            </a:r>
            <a:endParaRPr sz="1490"/>
          </a:p>
          <a:p>
            <a:pPr indent="0" lvl="0" marL="0" rtl="0" algn="l">
              <a:lnSpc>
                <a:spcPct val="105000"/>
              </a:lnSpc>
              <a:spcBef>
                <a:spcPts val="1200"/>
              </a:spcBef>
              <a:spcAft>
                <a:spcPts val="1200"/>
              </a:spcAft>
              <a:buSzPts val="935"/>
              <a:buNone/>
            </a:pPr>
            <a:r>
              <a:t/>
            </a:r>
            <a:endParaRPr sz="149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5"/>
          <p:cNvSpPr txBox="1"/>
          <p:nvPr>
            <p:ph type="title"/>
          </p:nvPr>
        </p:nvSpPr>
        <p:spPr>
          <a:xfrm>
            <a:off x="1957200" y="2094450"/>
            <a:ext cx="5229600" cy="954600"/>
          </a:xfrm>
          <a:prstGeom prst="rect">
            <a:avLst/>
          </a:prstGeom>
          <a:solidFill>
            <a:srgbClr val="EFEFEF"/>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1001075" y="1746100"/>
            <a:ext cx="70650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Markov models with Cross Validation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01900" y="1746100"/>
            <a:ext cx="76176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Markov models with cross validation </a:t>
            </a:r>
            <a:endParaRPr sz="2800"/>
          </a:p>
          <a:p>
            <a:pPr indent="0" lvl="0" marL="0" rtl="0" algn="ctr">
              <a:spcBef>
                <a:spcPts val="0"/>
              </a:spcBef>
              <a:spcAft>
                <a:spcPts val="0"/>
              </a:spcAft>
              <a:buNone/>
            </a:pPr>
            <a:r>
              <a:rPr lang="en" sz="2800"/>
              <a:t>Tad vs Left classification - with random_state</a:t>
            </a:r>
            <a:endParaRPr sz="2800"/>
          </a:p>
        </p:txBody>
      </p:sp>
      <p:sp>
        <p:nvSpPr>
          <p:cNvPr id="205" name="Google Shape;205;p29"/>
          <p:cNvSpPr txBox="1"/>
          <p:nvPr/>
        </p:nvSpPr>
        <p:spPr>
          <a:xfrm>
            <a:off x="3971000" y="3560750"/>
            <a:ext cx="101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Shift: 200</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819150" y="316300"/>
            <a:ext cx="7505700" cy="60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211" name="Google Shape;211;p30"/>
          <p:cNvSpPr txBox="1"/>
          <p:nvPr>
            <p:ph idx="1" type="body"/>
          </p:nvPr>
        </p:nvSpPr>
        <p:spPr>
          <a:xfrm>
            <a:off x="517800" y="1806550"/>
            <a:ext cx="4545300" cy="28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A</a:t>
            </a:r>
            <a:r>
              <a:rPr lang="en"/>
              <a:t>ccession number: GSE101317</a:t>
            </a:r>
            <a:endParaRPr/>
          </a:p>
          <a:p>
            <a:pPr indent="0" lvl="0" marL="0" rtl="0" algn="l">
              <a:spcBef>
                <a:spcPts val="1200"/>
              </a:spcBef>
              <a:spcAft>
                <a:spcPts val="0"/>
              </a:spcAft>
              <a:buNone/>
            </a:pPr>
            <a:r>
              <a:rPr lang="en"/>
              <a:t>Link: </a:t>
            </a:r>
            <a:r>
              <a:rPr lang="en" u="sng">
                <a:solidFill>
                  <a:schemeClr val="hlink"/>
                </a:solidFill>
                <a:hlinkClick r:id="rId3"/>
              </a:rPr>
              <a:t>https://www.nature.com/articles/s41467-017-02526-9</a:t>
            </a:r>
            <a:endParaRPr/>
          </a:p>
          <a:p>
            <a:pPr indent="0" lvl="0" marL="0" rtl="0" algn="l">
              <a:spcBef>
                <a:spcPts val="1200"/>
              </a:spcBef>
              <a:spcAft>
                <a:spcPts val="1200"/>
              </a:spcAft>
              <a:buNone/>
            </a:pPr>
            <a:r>
              <a:rPr lang="en"/>
              <a:t>NCBI -&gt; downloaded the files with domain coordinates</a:t>
            </a:r>
            <a:endParaRPr/>
          </a:p>
        </p:txBody>
      </p:sp>
      <p:pic>
        <p:nvPicPr>
          <p:cNvPr id="212" name="Google Shape;212;p30"/>
          <p:cNvPicPr preferRelativeResize="0"/>
          <p:nvPr/>
        </p:nvPicPr>
        <p:blipFill>
          <a:blip r:embed="rId4">
            <a:alphaModFix/>
          </a:blip>
          <a:stretch>
            <a:fillRect/>
          </a:stretch>
        </p:blipFill>
        <p:spPr>
          <a:xfrm>
            <a:off x="5227924" y="506325"/>
            <a:ext cx="3582775" cy="4257450"/>
          </a:xfrm>
          <a:prstGeom prst="rect">
            <a:avLst/>
          </a:prstGeom>
          <a:noFill/>
          <a:ln cap="flat" cmpd="sng" w="9525">
            <a:solidFill>
              <a:schemeClr val="dk2"/>
            </a:solidFill>
            <a:prstDash val="solid"/>
            <a:round/>
            <a:headEnd len="sm" w="sm" type="none"/>
            <a:tailEnd len="sm" w="sm" type="none"/>
          </a:ln>
        </p:spPr>
      </p:pic>
      <p:pic>
        <p:nvPicPr>
          <p:cNvPr id="213" name="Google Shape;213;p30"/>
          <p:cNvPicPr preferRelativeResize="0"/>
          <p:nvPr/>
        </p:nvPicPr>
        <p:blipFill>
          <a:blip r:embed="rId5">
            <a:alphaModFix/>
          </a:blip>
          <a:stretch>
            <a:fillRect/>
          </a:stretch>
        </p:blipFill>
        <p:spPr>
          <a:xfrm>
            <a:off x="911199" y="969325"/>
            <a:ext cx="3248974" cy="78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61625" y="373825"/>
            <a:ext cx="7505700" cy="47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 of 200</a:t>
            </a:r>
            <a:endParaRPr/>
          </a:p>
        </p:txBody>
      </p:sp>
      <p:sp>
        <p:nvSpPr>
          <p:cNvPr id="219" name="Google Shape;219;p31"/>
          <p:cNvSpPr txBox="1"/>
          <p:nvPr>
            <p:ph idx="1" type="body"/>
          </p:nvPr>
        </p:nvSpPr>
        <p:spPr>
          <a:xfrm>
            <a:off x="655875" y="1127650"/>
            <a:ext cx="3302400" cy="353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get the coordinates of the left and right boundaries, we take a shift of 200 coordinates and generate 3 files accordingly. </a:t>
            </a:r>
            <a:endParaRPr/>
          </a:p>
          <a:p>
            <a:pPr indent="-311150" lvl="0" marL="457200" rtl="0" algn="l">
              <a:spcBef>
                <a:spcPts val="0"/>
              </a:spcBef>
              <a:spcAft>
                <a:spcPts val="0"/>
              </a:spcAft>
              <a:buSzPts val="1300"/>
              <a:buChar char="●"/>
            </a:pPr>
            <a:r>
              <a:rPr lang="en"/>
              <a:t>Sequence length of 200 char</a:t>
            </a:r>
            <a:endParaRPr/>
          </a:p>
          <a:p>
            <a:pPr indent="-311150" lvl="0" marL="457200" rtl="0" algn="l">
              <a:spcBef>
                <a:spcPts val="0"/>
              </a:spcBef>
              <a:spcAft>
                <a:spcPts val="0"/>
              </a:spcAft>
              <a:buSzPts val="1300"/>
              <a:buChar char="●"/>
            </a:pPr>
            <a:r>
              <a:rPr lang="en"/>
              <a:t>After generating the right bed files, we used 2BitToFa to generate it’s fasta file, and then converted the fasta file into a suitable database for our processing</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0" name="Google Shape;220;p31"/>
          <p:cNvPicPr preferRelativeResize="0"/>
          <p:nvPr/>
        </p:nvPicPr>
        <p:blipFill>
          <a:blip r:embed="rId3">
            <a:alphaModFix/>
          </a:blip>
          <a:stretch>
            <a:fillRect/>
          </a:stretch>
        </p:blipFill>
        <p:spPr>
          <a:xfrm>
            <a:off x="4119313" y="1399800"/>
            <a:ext cx="4603976" cy="169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692575" y="224250"/>
            <a:ext cx="7505700" cy="47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Shift of 200</a:t>
            </a:r>
            <a:endParaRPr/>
          </a:p>
        </p:txBody>
      </p:sp>
      <p:pic>
        <p:nvPicPr>
          <p:cNvPr id="226" name="Google Shape;226;p32"/>
          <p:cNvPicPr preferRelativeResize="0"/>
          <p:nvPr/>
        </p:nvPicPr>
        <p:blipFill>
          <a:blip r:embed="rId3">
            <a:alphaModFix/>
          </a:blip>
          <a:stretch>
            <a:fillRect/>
          </a:stretch>
        </p:blipFill>
        <p:spPr>
          <a:xfrm>
            <a:off x="438200" y="1179400"/>
            <a:ext cx="3724275" cy="1152525"/>
          </a:xfrm>
          <a:prstGeom prst="rect">
            <a:avLst/>
          </a:prstGeom>
          <a:noFill/>
          <a:ln>
            <a:noFill/>
          </a:ln>
        </p:spPr>
      </p:pic>
      <p:pic>
        <p:nvPicPr>
          <p:cNvPr id="227" name="Google Shape;227;p32"/>
          <p:cNvPicPr preferRelativeResize="0"/>
          <p:nvPr/>
        </p:nvPicPr>
        <p:blipFill>
          <a:blip r:embed="rId4">
            <a:alphaModFix/>
          </a:blip>
          <a:stretch>
            <a:fillRect/>
          </a:stretch>
        </p:blipFill>
        <p:spPr>
          <a:xfrm>
            <a:off x="2495550" y="2571750"/>
            <a:ext cx="4152900" cy="2266950"/>
          </a:xfrm>
          <a:prstGeom prst="rect">
            <a:avLst/>
          </a:prstGeom>
          <a:noFill/>
          <a:ln>
            <a:noFill/>
          </a:ln>
        </p:spPr>
      </p:pic>
      <p:pic>
        <p:nvPicPr>
          <p:cNvPr id="228" name="Google Shape;228;p32"/>
          <p:cNvPicPr preferRelativeResize="0"/>
          <p:nvPr/>
        </p:nvPicPr>
        <p:blipFill>
          <a:blip r:embed="rId5">
            <a:alphaModFix/>
          </a:blip>
          <a:stretch>
            <a:fillRect/>
          </a:stretch>
        </p:blipFill>
        <p:spPr>
          <a:xfrm>
            <a:off x="4652672" y="1432335"/>
            <a:ext cx="4054449" cy="522925"/>
          </a:xfrm>
          <a:prstGeom prst="rect">
            <a:avLst/>
          </a:prstGeom>
          <a:noFill/>
          <a:ln>
            <a:noFill/>
          </a:ln>
        </p:spPr>
      </p:pic>
      <p:sp>
        <p:nvSpPr>
          <p:cNvPr id="229" name="Google Shape;229;p32"/>
          <p:cNvSpPr txBox="1"/>
          <p:nvPr/>
        </p:nvSpPr>
        <p:spPr>
          <a:xfrm>
            <a:off x="761625" y="851425"/>
            <a:ext cx="10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1. </a:t>
            </a:r>
            <a:r>
              <a:rPr lang="en">
                <a:latin typeface="Calibri"/>
                <a:ea typeface="Calibri"/>
                <a:cs typeface="Calibri"/>
                <a:sym typeface="Calibri"/>
              </a:rPr>
              <a:t>Bed file</a:t>
            </a:r>
            <a:endParaRPr>
              <a:latin typeface="Calibri"/>
              <a:ea typeface="Calibri"/>
              <a:cs typeface="Calibri"/>
              <a:sym typeface="Calibri"/>
            </a:endParaRPr>
          </a:p>
        </p:txBody>
      </p:sp>
      <p:sp>
        <p:nvSpPr>
          <p:cNvPr id="230" name="Google Shape;230;p32"/>
          <p:cNvSpPr txBox="1"/>
          <p:nvPr/>
        </p:nvSpPr>
        <p:spPr>
          <a:xfrm>
            <a:off x="3933625" y="2106225"/>
            <a:ext cx="1023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2. Fasta</a:t>
            </a:r>
            <a:r>
              <a:rPr lang="en">
                <a:latin typeface="Calibri"/>
                <a:ea typeface="Calibri"/>
                <a:cs typeface="Calibri"/>
                <a:sym typeface="Calibri"/>
              </a:rPr>
              <a:t> file</a:t>
            </a:r>
            <a:endParaRPr>
              <a:latin typeface="Calibri"/>
              <a:ea typeface="Calibri"/>
              <a:cs typeface="Calibri"/>
              <a:sym typeface="Calibri"/>
            </a:endParaRPr>
          </a:p>
        </p:txBody>
      </p:sp>
      <p:sp>
        <p:nvSpPr>
          <p:cNvPr id="231" name="Google Shape;231;p32"/>
          <p:cNvSpPr txBox="1"/>
          <p:nvPr/>
        </p:nvSpPr>
        <p:spPr>
          <a:xfrm>
            <a:off x="5230375" y="932788"/>
            <a:ext cx="2469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3</a:t>
            </a:r>
            <a:r>
              <a:rPr lang="en">
                <a:latin typeface="Calibri"/>
                <a:ea typeface="Calibri"/>
                <a:cs typeface="Calibri"/>
                <a:sym typeface="Calibri"/>
              </a:rPr>
              <a:t>. Text file for models</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311700" y="1554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Markov models with cross validation </a:t>
            </a:r>
            <a:endParaRPr/>
          </a:p>
          <a:p>
            <a:pPr indent="0" lvl="0" marL="0" rtl="0" algn="l">
              <a:spcBef>
                <a:spcPts val="0"/>
              </a:spcBef>
              <a:spcAft>
                <a:spcPts val="0"/>
              </a:spcAft>
              <a:buNone/>
            </a:pPr>
            <a:r>
              <a:rPr lang="en"/>
              <a:t>Tad vs Left classification - with random_state</a:t>
            </a:r>
            <a:endParaRPr/>
          </a:p>
        </p:txBody>
      </p:sp>
      <p:sp>
        <p:nvSpPr>
          <p:cNvPr id="237" name="Google Shape;237;p33"/>
          <p:cNvSpPr txBox="1"/>
          <p:nvPr>
            <p:ph idx="1" type="body"/>
          </p:nvPr>
        </p:nvSpPr>
        <p:spPr>
          <a:xfrm>
            <a:off x="727100" y="15764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 box plot - 20 x (avg of 8 folds)                   			Auc box plot - 20 x (avg of 8 folds)  </a:t>
            </a:r>
            <a:endParaRPr/>
          </a:p>
          <a:p>
            <a:pPr indent="0" lvl="0" marL="0" rtl="0" algn="l">
              <a:spcBef>
                <a:spcPts val="1200"/>
              </a:spcBef>
              <a:spcAft>
                <a:spcPts val="1200"/>
              </a:spcAft>
              <a:buNone/>
            </a:pPr>
            <a:r>
              <a:t/>
            </a:r>
            <a:endParaRPr/>
          </a:p>
        </p:txBody>
      </p:sp>
      <p:pic>
        <p:nvPicPr>
          <p:cNvPr id="238" name="Google Shape;238;p33"/>
          <p:cNvPicPr preferRelativeResize="0"/>
          <p:nvPr/>
        </p:nvPicPr>
        <p:blipFill>
          <a:blip r:embed="rId3">
            <a:alphaModFix/>
          </a:blip>
          <a:stretch>
            <a:fillRect/>
          </a:stretch>
        </p:blipFill>
        <p:spPr>
          <a:xfrm>
            <a:off x="350525" y="1943100"/>
            <a:ext cx="3720925" cy="2289800"/>
          </a:xfrm>
          <a:prstGeom prst="rect">
            <a:avLst/>
          </a:prstGeom>
          <a:noFill/>
          <a:ln>
            <a:noFill/>
          </a:ln>
        </p:spPr>
      </p:pic>
      <p:pic>
        <p:nvPicPr>
          <p:cNvPr id="239" name="Google Shape;239;p33"/>
          <p:cNvPicPr preferRelativeResize="0"/>
          <p:nvPr/>
        </p:nvPicPr>
        <p:blipFill>
          <a:blip r:embed="rId4">
            <a:alphaModFix/>
          </a:blip>
          <a:stretch>
            <a:fillRect/>
          </a:stretch>
        </p:blipFill>
        <p:spPr>
          <a:xfrm>
            <a:off x="4872047" y="1943097"/>
            <a:ext cx="3647789" cy="228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