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180115-C028-43E2-AC9D-A2027A325374}">
  <a:tblStyle styleId="{9E180115-C028-43E2-AC9D-A2027A3253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287c3f67e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287c3f67e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title - prob statement on the next slide , agenda on the next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 guide, internal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7896e2f5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7896e2f5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6c6b219e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6c6b219e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7896e2f5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7896e2f5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6c6b219e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6c6b219e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7896e2f5b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7896e2f5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7896e2f5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7896e2f5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a1c75df6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a1c75df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287c3f67e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287c3f67e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287c3f67e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287c3f67e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Intro-probolem stm - motivation -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d44efc2c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d44efc2c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9a086670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9a086670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dcc7338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dcc7338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7896e2f5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7896e2f5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7896e2f5b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7896e2f5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7896e2f5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7896e2f5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6c6b219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6c6b219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nature.com/articles/nature11082" TargetMode="External"/><Relationship Id="rId10" Type="http://schemas.openxmlformats.org/officeDocument/2006/relationships/hyperlink" Target="https://www.ncbi.nlm.nih.gov/pmc/articles/PMC4838359/" TargetMode="External"/><Relationship Id="rId13" Type="http://schemas.openxmlformats.org/officeDocument/2006/relationships/hyperlink" Target="https://github.com/QData/DeepMotif" TargetMode="External"/><Relationship Id="rId12" Type="http://schemas.openxmlformats.org/officeDocument/2006/relationships/hyperlink" Target="https://arxiv.org/abs/1605.01133v2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enome.cshlp.org/content/early/2022/02/01/gr.275992.121.full.pdf" TargetMode="External"/><Relationship Id="rId4" Type="http://schemas.openxmlformats.org/officeDocument/2006/relationships/hyperlink" Target="https://genome.cshlp.org/content/32/3/437.full" TargetMode="External"/><Relationship Id="rId9" Type="http://schemas.openxmlformats.org/officeDocument/2006/relationships/hyperlink" Target="https://www.biorxiv.org/content/10.1101/2020.09.03.282186v3" TargetMode="External"/><Relationship Id="rId15" Type="http://schemas.openxmlformats.org/officeDocument/2006/relationships/hyperlink" Target="https://academic.oup.com/nar/article-lookup/doi/10.1093/nar/gkaa530#supplementary-data" TargetMode="External"/><Relationship Id="rId14" Type="http://schemas.openxmlformats.org/officeDocument/2006/relationships/hyperlink" Target="https://paperswithcode.com/paper/deep-motif-visualizing-genomic-sequence" TargetMode="External"/><Relationship Id="rId16" Type="http://schemas.openxmlformats.org/officeDocument/2006/relationships/hyperlink" Target="https://www.nature.com/articles/s41467-017-02526-9" TargetMode="External"/><Relationship Id="rId5" Type="http://schemas.openxmlformats.org/officeDocument/2006/relationships/hyperlink" Target="https://link.springer.com/article/10.1007/s12539-021-00453-4" TargetMode="External"/><Relationship Id="rId6" Type="http://schemas.openxmlformats.org/officeDocument/2006/relationships/hyperlink" Target="https://en.wikipedia.org/wiki/Topologically_associating_domain" TargetMode="External"/><Relationship Id="rId7" Type="http://schemas.openxmlformats.org/officeDocument/2006/relationships/hyperlink" Target="https://www.ncbi.nlm.nih.gov/pmc/articles/PMC8142020/" TargetMode="External"/><Relationship Id="rId8" Type="http://schemas.openxmlformats.org/officeDocument/2006/relationships/hyperlink" Target="https://pubmed.ncbi.nlm.nih.gov/29654311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enome.cshlp.org/content/early/2022/02/01/gr.275992.121.full.pdf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/>
          <p:nvPr/>
        </p:nvSpPr>
        <p:spPr>
          <a:xfrm>
            <a:off x="4377300" y="3071300"/>
            <a:ext cx="4341300" cy="1281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547425" y="3063625"/>
            <a:ext cx="3684300" cy="129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>
            <p:ph type="ctrTitle"/>
          </p:nvPr>
        </p:nvSpPr>
        <p:spPr>
          <a:xfrm>
            <a:off x="249300" y="1357166"/>
            <a:ext cx="8645400" cy="13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Classification of Highly Interacting Regions of the Genome with Explainable AI</a:t>
            </a:r>
            <a:endParaRPr b="1" sz="292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419750" y="3152000"/>
            <a:ext cx="3812100" cy="1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Shreya Pawaskar - 4947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Radhika Sethi - 4456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Aanchal Tulsiani - 4964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 txBox="1"/>
          <p:nvPr>
            <p:ph idx="1" type="subTitle"/>
          </p:nvPr>
        </p:nvSpPr>
        <p:spPr>
          <a:xfrm>
            <a:off x="4377300" y="3189800"/>
            <a:ext cx="43413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Guide: Dr. Leelavati Narlikar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Guide: Mrs. Pranjali Deshpande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Mentor: Miss. Anushua Biswas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3703200" y="909881"/>
            <a:ext cx="1737600" cy="4473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NO: 36</a:t>
            </a:r>
            <a:endParaRPr b="1" sz="19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311700" y="170000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Results</a:t>
            </a:r>
            <a:endParaRPr b="1" u="sng"/>
          </a:p>
        </p:txBody>
      </p:sp>
      <p:graphicFrame>
        <p:nvGraphicFramePr>
          <p:cNvPr id="249" name="Google Shape;249;p34"/>
          <p:cNvGraphicFramePr/>
          <p:nvPr/>
        </p:nvGraphicFramePr>
        <p:xfrm>
          <a:off x="311625" y="7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{9E180115-C028-43E2-AC9D-A2027A325374}</a:tableStyleId>
              </a:tblPr>
              <a:tblGrid>
                <a:gridCol w="967700"/>
                <a:gridCol w="875650"/>
                <a:gridCol w="1140275"/>
                <a:gridCol w="1220850"/>
                <a:gridCol w="4316200"/>
              </a:tblGrid>
              <a:tr h="61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 Acc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Trainable 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Layers Deleted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168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layers reduction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(removed 3rd and 4th set)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0.7077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1,675,422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 b="0" l="7814" r="3485" t="0"/>
          <a:stretch/>
        </p:blipFill>
        <p:spPr>
          <a:xfrm>
            <a:off x="4624775" y="1386775"/>
            <a:ext cx="2378300" cy="1355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p34"/>
          <p:cNvPicPr preferRelativeResize="0"/>
          <p:nvPr/>
        </p:nvPicPr>
        <p:blipFill rotWithShape="1">
          <a:blip r:embed="rId4">
            <a:alphaModFix/>
          </a:blip>
          <a:srcRect b="0" l="0" r="7978" t="0"/>
          <a:stretch/>
        </p:blipFill>
        <p:spPr>
          <a:xfrm>
            <a:off x="6224975" y="2896725"/>
            <a:ext cx="2528225" cy="1943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311700" y="170000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Results</a:t>
            </a:r>
            <a:endParaRPr b="1" u="sng"/>
          </a:p>
        </p:txBody>
      </p:sp>
      <p:graphicFrame>
        <p:nvGraphicFramePr>
          <p:cNvPr id="257" name="Google Shape;257;p35"/>
          <p:cNvGraphicFramePr/>
          <p:nvPr/>
        </p:nvGraphicFramePr>
        <p:xfrm>
          <a:off x="311625" y="7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{9E180115-C028-43E2-AC9D-A2027A325374}</a:tableStyleId>
              </a:tblPr>
              <a:tblGrid>
                <a:gridCol w="967700"/>
                <a:gridCol w="875650"/>
                <a:gridCol w="1140275"/>
                <a:gridCol w="1220850"/>
                <a:gridCol w="4396700"/>
              </a:tblGrid>
              <a:tr h="57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 Acc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Trainable 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Layers Deleted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0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layers reduction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(removed 3rd, 4th  and 5th set)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5,376,062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8" name="Google Shape;258;p35"/>
          <p:cNvPicPr preferRelativeResize="0"/>
          <p:nvPr/>
        </p:nvPicPr>
        <p:blipFill rotWithShape="1">
          <a:blip r:embed="rId3">
            <a:alphaModFix/>
          </a:blip>
          <a:srcRect b="0" l="7814" r="3485" t="0"/>
          <a:stretch/>
        </p:blipFill>
        <p:spPr>
          <a:xfrm>
            <a:off x="4680850" y="1404575"/>
            <a:ext cx="2360149" cy="1345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9" name="Google Shape;259;p35"/>
          <p:cNvPicPr preferRelativeResize="0"/>
          <p:nvPr/>
        </p:nvPicPr>
        <p:blipFill rotWithShape="1">
          <a:blip r:embed="rId4">
            <a:alphaModFix/>
          </a:blip>
          <a:srcRect b="0" l="0" r="7978" t="0"/>
          <a:stretch/>
        </p:blipFill>
        <p:spPr>
          <a:xfrm>
            <a:off x="4680850" y="3381275"/>
            <a:ext cx="1877150" cy="144295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0" name="Google Shape;260;p35"/>
          <p:cNvPicPr preferRelativeResize="0"/>
          <p:nvPr/>
        </p:nvPicPr>
        <p:blipFill rotWithShape="1">
          <a:blip r:embed="rId4">
            <a:alphaModFix/>
          </a:blip>
          <a:srcRect b="0" l="0" r="7978" t="0"/>
          <a:stretch/>
        </p:blipFill>
        <p:spPr>
          <a:xfrm>
            <a:off x="6622800" y="2828925"/>
            <a:ext cx="2209501" cy="169842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311700" y="138075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66" name="Google Shape;266;p36"/>
          <p:cNvGraphicFramePr/>
          <p:nvPr/>
        </p:nvGraphicFramePr>
        <p:xfrm>
          <a:off x="397900" y="7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{9E180115-C028-43E2-AC9D-A2027A325374}</a:tableStyleId>
              </a:tblPr>
              <a:tblGrid>
                <a:gridCol w="925925"/>
                <a:gridCol w="697575"/>
                <a:gridCol w="945550"/>
                <a:gridCol w="1221500"/>
                <a:gridCol w="46437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 Acc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Trainable 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Layers Deleted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53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layer reduction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(removed the 2nd, 4th and 5th set)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1301102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7" name="Google Shape;267;p36"/>
          <p:cNvPicPr preferRelativeResize="0"/>
          <p:nvPr/>
        </p:nvPicPr>
        <p:blipFill rotWithShape="1">
          <a:blip r:embed="rId3">
            <a:alphaModFix/>
          </a:blip>
          <a:srcRect b="9522" l="5233" r="62180" t="51434"/>
          <a:stretch/>
        </p:blipFill>
        <p:spPr>
          <a:xfrm>
            <a:off x="5062950" y="2651925"/>
            <a:ext cx="3256402" cy="21945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p36"/>
          <p:cNvPicPr preferRelativeResize="0"/>
          <p:nvPr/>
        </p:nvPicPr>
        <p:blipFill rotWithShape="1">
          <a:blip r:embed="rId4">
            <a:alphaModFix/>
          </a:blip>
          <a:srcRect b="34060" l="6009" r="62278" t="42673"/>
          <a:stretch/>
        </p:blipFill>
        <p:spPr>
          <a:xfrm>
            <a:off x="4970900" y="1375050"/>
            <a:ext cx="3440501" cy="1196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311700" y="138075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74" name="Google Shape;274;p37"/>
          <p:cNvGraphicFramePr/>
          <p:nvPr/>
        </p:nvGraphicFramePr>
        <p:xfrm>
          <a:off x="397900" y="7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{9E180115-C028-43E2-AC9D-A2027A325374}</a:tableStyleId>
              </a:tblPr>
              <a:tblGrid>
                <a:gridCol w="925925"/>
                <a:gridCol w="697575"/>
                <a:gridCol w="945550"/>
                <a:gridCol w="1221500"/>
                <a:gridCol w="46437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 Acc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Trainable 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Architecture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3,642,742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5" name="Google Shape;275;p37"/>
          <p:cNvPicPr preferRelativeResize="0"/>
          <p:nvPr/>
        </p:nvPicPr>
        <p:blipFill rotWithShape="1">
          <a:blip r:embed="rId3">
            <a:alphaModFix/>
          </a:blip>
          <a:srcRect b="30427" l="6005" r="57752" t="33145"/>
          <a:stretch/>
        </p:blipFill>
        <p:spPr>
          <a:xfrm>
            <a:off x="4366200" y="1772025"/>
            <a:ext cx="4307050" cy="243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311700" y="138075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81" name="Google Shape;281;p38"/>
          <p:cNvGraphicFramePr/>
          <p:nvPr/>
        </p:nvGraphicFramePr>
        <p:xfrm>
          <a:off x="397900" y="7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{9E180115-C028-43E2-AC9D-A2027A325374}</a:tableStyleId>
              </a:tblPr>
              <a:tblGrid>
                <a:gridCol w="925925"/>
                <a:gridCol w="697575"/>
                <a:gridCol w="945550"/>
                <a:gridCol w="1221500"/>
                <a:gridCol w="46437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 Acc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Trainable 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Architecture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17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MNIST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318,612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2" name="Google Shape;282;p38"/>
          <p:cNvPicPr preferRelativeResize="0"/>
          <p:nvPr/>
        </p:nvPicPr>
        <p:blipFill rotWithShape="1">
          <a:blip r:embed="rId3">
            <a:alphaModFix/>
          </a:blip>
          <a:srcRect b="25280" l="10064" r="52056" t="26622"/>
          <a:stretch/>
        </p:blipFill>
        <p:spPr>
          <a:xfrm>
            <a:off x="4484600" y="1543049"/>
            <a:ext cx="4083149" cy="29165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773100" y="500400"/>
            <a:ext cx="75057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Future Work</a:t>
            </a:r>
            <a:endParaRPr b="1" u="sng"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586850" y="1323275"/>
            <a:ext cx="7755600" cy="31413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need to work on better CNN architectures that will be able to classify the genome sequences into highly interacting and non interacting regions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next step is to uncover and understand what features in these genome sequences actually make the deep learning model classify them into their respective classes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understand this further we will be working with  explainable AI architectures to uncover  how these specific regions influence gene regulation.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Benchmarking the current approach on drosophila and try transfer learning methods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819150" y="419850"/>
            <a:ext cx="75057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References</a:t>
            </a:r>
            <a:endParaRPr b="1" u="sng"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575325" y="1035600"/>
            <a:ext cx="7974300" cy="3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21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 u="sng">
                <a:solidFill>
                  <a:schemeClr val="hlink"/>
                </a:solidFill>
                <a:hlinkClick r:id="rId3"/>
              </a:rPr>
              <a:t>https://genome.cshlp.org/content/early/2022/02/01/gr.275992.121.full.pdf</a:t>
            </a:r>
            <a:endParaRPr sz="1490"/>
          </a:p>
          <a:p>
            <a:pPr indent="-32321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 u="sng">
                <a:solidFill>
                  <a:schemeClr val="hlink"/>
                </a:solidFill>
                <a:hlinkClick r:id="rId4"/>
              </a:rPr>
              <a:t>https://genome.cshlp.org/content/32/3/437.full</a:t>
            </a:r>
            <a:endParaRPr sz="1490"/>
          </a:p>
          <a:p>
            <a:pPr indent="-32321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 u="sng">
                <a:solidFill>
                  <a:schemeClr val="hlink"/>
                </a:solidFill>
                <a:hlinkClick r:id="rId5"/>
              </a:rPr>
              <a:t>https://link.springer.com/article/10.1007/s12539-021-00453-4</a:t>
            </a:r>
            <a:endParaRPr sz="1490"/>
          </a:p>
          <a:p>
            <a:pPr indent="-32321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 u="sng">
                <a:solidFill>
                  <a:schemeClr val="hlink"/>
                </a:solidFill>
                <a:hlinkClick r:id="rId6"/>
              </a:rPr>
              <a:t>https://en.wikipedia.org/wiki/Topologically_associating_domain</a:t>
            </a:r>
            <a:endParaRPr sz="1490"/>
          </a:p>
          <a:p>
            <a:pPr indent="-32321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 u="sng">
                <a:solidFill>
                  <a:schemeClr val="hlink"/>
                </a:solidFill>
                <a:hlinkClick r:id="rId7"/>
              </a:rPr>
              <a:t>https://www.ncbi.nlm.nih.gov/pmc/articles/PMC8142020/</a:t>
            </a:r>
            <a:endParaRPr sz="1490"/>
          </a:p>
          <a:p>
            <a:pPr indent="-32321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 u="sng">
                <a:solidFill>
                  <a:schemeClr val="hlink"/>
                </a:solidFill>
                <a:hlinkClick r:id="rId8"/>
              </a:rPr>
              <a:t>https://pubmed.ncbi.nlm.nih.gov/29654311/</a:t>
            </a:r>
            <a:endParaRPr sz="1490"/>
          </a:p>
          <a:p>
            <a:pPr indent="-32321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 u="sng">
                <a:solidFill>
                  <a:schemeClr val="hlink"/>
                </a:solidFill>
                <a:hlinkClick r:id="rId9"/>
              </a:rPr>
              <a:t>https://www.biorxiv.org/content/10.1101/2020.09.03.282186v3</a:t>
            </a:r>
            <a:endParaRPr sz="1490"/>
          </a:p>
          <a:p>
            <a:pPr indent="-32321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 u="sng">
                <a:solidFill>
                  <a:schemeClr val="hlink"/>
                </a:solidFill>
                <a:hlinkClick r:id="rId10"/>
              </a:rPr>
              <a:t>https://www.ncbi.nlm.nih.gov/pmc/articles/PMC4838359/</a:t>
            </a:r>
            <a:endParaRPr sz="1490"/>
          </a:p>
          <a:p>
            <a:pPr indent="-32321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 u="sng">
                <a:solidFill>
                  <a:schemeClr val="hlink"/>
                </a:solidFill>
                <a:hlinkClick r:id="rId11"/>
              </a:rPr>
              <a:t>https://www.nature.com/articles/nature11082</a:t>
            </a:r>
            <a:endParaRPr sz="1490"/>
          </a:p>
          <a:p>
            <a:pPr indent="-32321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 u="sng">
                <a:solidFill>
                  <a:schemeClr val="hlink"/>
                </a:solidFill>
                <a:hlinkClick r:id="rId12"/>
              </a:rPr>
              <a:t>https://arxiv.org/abs/1605.01133v2</a:t>
            </a:r>
            <a:endParaRPr sz="1490"/>
          </a:p>
          <a:p>
            <a:pPr indent="-32321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 u="sng">
                <a:solidFill>
                  <a:schemeClr val="hlink"/>
                </a:solidFill>
                <a:hlinkClick r:id="rId13"/>
              </a:rPr>
              <a:t>https://github.com/QData/DeepMotif</a:t>
            </a:r>
            <a:endParaRPr sz="1490"/>
          </a:p>
          <a:p>
            <a:pPr indent="-32321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 u="sng">
                <a:solidFill>
                  <a:schemeClr val="hlink"/>
                </a:solidFill>
                <a:hlinkClick r:id="rId14"/>
              </a:rPr>
              <a:t>https://paperswithcode.com/paper/deep-motif-visualizing-genomic-sequence</a:t>
            </a:r>
            <a:endParaRPr sz="1490"/>
          </a:p>
          <a:p>
            <a:pPr indent="-32321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 u="sng">
                <a:solidFill>
                  <a:schemeClr val="hlink"/>
                </a:solidFill>
                <a:hlinkClick r:id="rId15"/>
              </a:rPr>
              <a:t>https://academic.oup.com/nar/article-lookup/doi/10.1093/nar/gkaa530#supplementary-data</a:t>
            </a:r>
            <a:endParaRPr sz="1490"/>
          </a:p>
          <a:p>
            <a:pPr indent="-32321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0"/>
              <a:buAutoNum type="arabicPeriod"/>
            </a:pPr>
            <a:r>
              <a:rPr lang="en" sz="1490" u="sng">
                <a:solidFill>
                  <a:schemeClr val="hlink"/>
                </a:solidFill>
                <a:hlinkClick r:id="rId16"/>
              </a:rPr>
              <a:t>https://www.nature.com/articles/s41467-017-02526-9</a:t>
            </a:r>
            <a:endParaRPr sz="14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9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1957200" y="2094450"/>
            <a:ext cx="5229600" cy="9546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819150" y="362925"/>
            <a:ext cx="75057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Road Map</a:t>
            </a:r>
            <a:endParaRPr b="1" u="sng"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532550" y="1117150"/>
            <a:ext cx="52587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Problem Statement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Deep Learning Review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Current Paper Implementation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Results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Future 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Conclusion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References</a:t>
            </a:r>
            <a:endParaRPr sz="2000"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00" y="390925"/>
            <a:ext cx="2858750" cy="436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5656" y="255986"/>
            <a:ext cx="701645" cy="7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>
            <a:off x="317825" y="1113400"/>
            <a:ext cx="8419200" cy="3558900"/>
          </a:xfrm>
          <a:prstGeom prst="roundRect">
            <a:avLst>
              <a:gd fmla="val 10453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819150" y="362925"/>
            <a:ext cx="75057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Problem Statement</a:t>
            </a:r>
            <a:endParaRPr b="1" u="sng"/>
          </a:p>
        </p:txBody>
      </p:sp>
      <p:sp>
        <p:nvSpPr>
          <p:cNvPr id="193" name="Google Shape;193;p27"/>
          <p:cNvSpPr txBox="1"/>
          <p:nvPr/>
        </p:nvSpPr>
        <p:spPr>
          <a:xfrm>
            <a:off x="419750" y="1113400"/>
            <a:ext cx="8189400" cy="3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Our 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Problem Statement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is as follows: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Nunito"/>
                <a:ea typeface="Nunito"/>
                <a:cs typeface="Nunito"/>
                <a:sym typeface="Nunito"/>
              </a:rPr>
              <a:t>“To identify the regions governing gene regulation and classify them as highly interacting and non-interacting regions” </a:t>
            </a:r>
            <a:endParaRPr i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➢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Objectives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being covered are :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Learn how to model biological sequencing and DNA data. Understand their underlying properties and how to find patterns in them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Efficiently use deep learning algorithms to distinguish TADs and their boundaries.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Classify genomic sequences as potentially interacting regions or non-interacting regions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Find which traits of TADs in these regions make them more interactive.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Understand how these specific regions influence gene regulation.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Find genomic sequence properties which influence the transformation of a cell into a diseased cell.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656" y="255986"/>
            <a:ext cx="701645" cy="7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819150" y="316300"/>
            <a:ext cx="75057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Current paper implementation</a:t>
            </a:r>
            <a:endParaRPr b="1" u="sng"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819150" y="966575"/>
            <a:ext cx="4566000" cy="36360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Paper: </a:t>
            </a:r>
            <a:r>
              <a:rPr lang="en" sz="1400"/>
              <a:t>Enhancer–silencer transitions in the human genome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Enhancers are short motifs that contain binding sites for transcription factors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sequence that causes a decrease in gene activity is called a silencer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Multiclass convolutional neural network (CNN) model with three nodes in the output layer representing silencers, enhancers, and regulatory neutral DNA sequences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Link: </a:t>
            </a: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https://genome.cshlp.org/content/early/2022/02/01/gr.275992.121.full.pdf</a:t>
            </a:r>
            <a:endParaRPr sz="1400"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4">
            <a:alphaModFix/>
          </a:blip>
          <a:srcRect b="31600" l="-4562" r="-4846" t="0"/>
          <a:stretch/>
        </p:blipFill>
        <p:spPr>
          <a:xfrm>
            <a:off x="5573250" y="1048588"/>
            <a:ext cx="3125824" cy="30463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819150" y="316300"/>
            <a:ext cx="75057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Current paper implementation</a:t>
            </a:r>
            <a:endParaRPr b="1" u="sng"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5" y="1051822"/>
            <a:ext cx="6924900" cy="30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50125" y="212725"/>
            <a:ext cx="75057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Paper’s CNN Model Architecture</a:t>
            </a:r>
            <a:endParaRPr b="1" u="sng"/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29753" l="0" r="64639" t="8949"/>
          <a:stretch/>
        </p:blipFill>
        <p:spPr>
          <a:xfrm>
            <a:off x="552325" y="851500"/>
            <a:ext cx="3870624" cy="377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4">
            <a:alphaModFix/>
          </a:blip>
          <a:srcRect b="14595" l="0" r="61649" t="15834"/>
          <a:stretch/>
        </p:blipFill>
        <p:spPr>
          <a:xfrm>
            <a:off x="4782026" y="851500"/>
            <a:ext cx="3698448" cy="377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231150" y="76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modified Model Architecture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00" y="830298"/>
            <a:ext cx="2409800" cy="206095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061" y="764575"/>
            <a:ext cx="2369277" cy="2060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2" name="Google Shape;222;p31"/>
          <p:cNvPicPr preferRelativeResize="0"/>
          <p:nvPr/>
        </p:nvPicPr>
        <p:blipFill rotWithShape="1">
          <a:blip r:embed="rId5">
            <a:alphaModFix/>
          </a:blip>
          <a:srcRect b="0" l="7814" r="3485" t="0"/>
          <a:stretch/>
        </p:blipFill>
        <p:spPr>
          <a:xfrm>
            <a:off x="6371350" y="1220079"/>
            <a:ext cx="2517575" cy="143517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288" y="3036906"/>
            <a:ext cx="2409800" cy="171966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4" name="Google Shape;224;p31"/>
          <p:cNvPicPr preferRelativeResize="0"/>
          <p:nvPr/>
        </p:nvPicPr>
        <p:blipFill rotWithShape="1">
          <a:blip r:embed="rId7">
            <a:alphaModFix/>
          </a:blip>
          <a:srcRect b="0" l="0" r="7978" t="0"/>
          <a:stretch/>
        </p:blipFill>
        <p:spPr>
          <a:xfrm>
            <a:off x="3430525" y="2983300"/>
            <a:ext cx="2409800" cy="185240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8">
            <a:alphaModFix/>
          </a:blip>
          <a:srcRect b="0" l="6614" r="3140" t="0"/>
          <a:stretch/>
        </p:blipFill>
        <p:spPr>
          <a:xfrm>
            <a:off x="6576975" y="3091100"/>
            <a:ext cx="2174775" cy="1611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31"/>
          <p:cNvSpPr/>
          <p:nvPr/>
        </p:nvSpPr>
        <p:spPr>
          <a:xfrm>
            <a:off x="2899700" y="1633950"/>
            <a:ext cx="356700" cy="32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5885000" y="1633938"/>
            <a:ext cx="356700" cy="32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2943938" y="3650425"/>
            <a:ext cx="356700" cy="32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6101775" y="3650425"/>
            <a:ext cx="356700" cy="32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638" y="191250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Results</a:t>
            </a:r>
            <a:endParaRPr b="1" u="sng"/>
          </a:p>
        </p:txBody>
      </p:sp>
      <p:graphicFrame>
        <p:nvGraphicFramePr>
          <p:cNvPr id="235" name="Google Shape;235;p32"/>
          <p:cNvGraphicFramePr/>
          <p:nvPr/>
        </p:nvGraphicFramePr>
        <p:xfrm>
          <a:off x="311638" y="9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{9E180115-C028-43E2-AC9D-A2027A325374}</a:tableStyleId>
              </a:tblPr>
              <a:tblGrid>
                <a:gridCol w="967675"/>
                <a:gridCol w="795100"/>
                <a:gridCol w="829650"/>
                <a:gridCol w="1289875"/>
                <a:gridCol w="4638325"/>
              </a:tblGrid>
              <a:tr h="67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 Acc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Trainable 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Layers Delete</a:t>
                      </a: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203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1,872,462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6" name="Google Shape;236;p32"/>
          <p:cNvSpPr txBox="1"/>
          <p:nvPr/>
        </p:nvSpPr>
        <p:spPr>
          <a:xfrm>
            <a:off x="4276163" y="1759575"/>
            <a:ext cx="19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311638" y="191250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Results</a:t>
            </a:r>
            <a:endParaRPr b="1" u="sng"/>
          </a:p>
        </p:txBody>
      </p:sp>
      <p:graphicFrame>
        <p:nvGraphicFramePr>
          <p:cNvPr id="242" name="Google Shape;242;p33"/>
          <p:cNvGraphicFramePr/>
          <p:nvPr/>
        </p:nvGraphicFramePr>
        <p:xfrm>
          <a:off x="311638" y="9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{9E180115-C028-43E2-AC9D-A2027A325374}</a:tableStyleId>
              </a:tblPr>
              <a:tblGrid>
                <a:gridCol w="967675"/>
                <a:gridCol w="795100"/>
                <a:gridCol w="829650"/>
                <a:gridCol w="1289875"/>
                <a:gridCol w="4638325"/>
              </a:tblGrid>
              <a:tr h="70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 Acc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Trainable parameters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Layers Deleted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19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layer reduction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(removed 4th set)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1,653,902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79250"/>
            <a:ext cx="3923770" cy="2800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