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7" r:id="rId2"/>
    <p:sldId id="258" r:id="rId3"/>
    <p:sldId id="259" r:id="rId4"/>
    <p:sldId id="260" r:id="rId5"/>
    <p:sldId id="261" r:id="rId6"/>
    <p:sldId id="265" r:id="rId7"/>
    <p:sldId id="266" r:id="rId8"/>
    <p:sldId id="275" r:id="rId9"/>
    <p:sldId id="267" r:id="rId10"/>
    <p:sldId id="268" r:id="rId11"/>
    <p:sldId id="269" r:id="rId12"/>
    <p:sldId id="270" r:id="rId13"/>
    <p:sldId id="271" r:id="rId14"/>
    <p:sldId id="272" r:id="rId15"/>
    <p:sldId id="276" r:id="rId16"/>
    <p:sldId id="274" r:id="rId17"/>
    <p:sldId id="273" r:id="rId18"/>
    <p:sldId id="26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2600"/>
            <a:ext cx="9144000" cy="2133600"/>
          </a:xfrm>
        </p:spPr>
        <p:txBody>
          <a:bodyPr>
            <a:normAutofit/>
          </a:bodyPr>
          <a:lstStyle/>
          <a:p>
            <a:pPr algn="ctr"/>
            <a:r>
              <a:rPr lang="en-US" dirty="0" smtClean="0"/>
              <a:t>AUTOMATED GOVERNMENT TENDERS INFORMATION SYSTEM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Problems Faced</a:t>
            </a:r>
            <a:endParaRPr lang="en-US" dirty="0"/>
          </a:p>
        </p:txBody>
      </p:sp>
      <p:sp>
        <p:nvSpPr>
          <p:cNvPr id="3" name="Content Placeholder 2"/>
          <p:cNvSpPr>
            <a:spLocks noGrp="1"/>
          </p:cNvSpPr>
          <p:nvPr>
            <p:ph idx="1"/>
          </p:nvPr>
        </p:nvSpPr>
        <p:spPr/>
        <p:txBody>
          <a:bodyPr/>
          <a:lstStyle/>
          <a:p>
            <a:r>
              <a:rPr lang="en-US" sz="2800" dirty="0" smtClean="0"/>
              <a:t>Case 6 :</a:t>
            </a:r>
          </a:p>
          <a:p>
            <a:r>
              <a:rPr lang="en-US" sz="2800" dirty="0" smtClean="0"/>
              <a:t>Frauds in companies which apply for tenders</a:t>
            </a:r>
          </a:p>
          <a:p>
            <a:endParaRPr lang="en-US" sz="2800" dirty="0" smtClean="0"/>
          </a:p>
          <a:p>
            <a:r>
              <a:rPr lang="en-US" sz="2800" dirty="0" smtClean="0"/>
              <a:t>Solution :</a:t>
            </a:r>
          </a:p>
          <a:p>
            <a:r>
              <a:rPr lang="en-US" sz="2800" dirty="0" smtClean="0"/>
              <a:t>Allowing only government registered companies to apply</a:t>
            </a:r>
          </a:p>
          <a:p>
            <a:r>
              <a:rPr lang="en-US" sz="2800" dirty="0" smtClean="0"/>
              <a:t>A separate organization for verification of the companies who have applied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Problems Faced</a:t>
            </a:r>
            <a:endParaRPr lang="en-US" dirty="0"/>
          </a:p>
        </p:txBody>
      </p:sp>
      <p:sp>
        <p:nvSpPr>
          <p:cNvPr id="3" name="Content Placeholder 2"/>
          <p:cNvSpPr>
            <a:spLocks noGrp="1"/>
          </p:cNvSpPr>
          <p:nvPr>
            <p:ph idx="1"/>
          </p:nvPr>
        </p:nvSpPr>
        <p:spPr/>
        <p:txBody>
          <a:bodyPr/>
          <a:lstStyle/>
          <a:p>
            <a:r>
              <a:rPr lang="en-US" sz="2800" dirty="0" smtClean="0"/>
              <a:t>Case 7 :</a:t>
            </a:r>
          </a:p>
          <a:p>
            <a:r>
              <a:rPr lang="en-US" sz="2800" dirty="0" smtClean="0"/>
              <a:t>Misbehavior in terms of comments on the website</a:t>
            </a:r>
          </a:p>
          <a:p>
            <a:endParaRPr lang="en-US" sz="2800" dirty="0" smtClean="0"/>
          </a:p>
          <a:p>
            <a:r>
              <a:rPr lang="en-US" sz="2800" dirty="0" smtClean="0"/>
              <a:t>Solution :</a:t>
            </a:r>
          </a:p>
          <a:p>
            <a:r>
              <a:rPr lang="en-US" sz="2800" dirty="0" smtClean="0"/>
              <a:t>Blacklisting of the company by nodal officer</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Problems Faced</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smtClean="0"/>
              <a:t>Case 8 :</a:t>
            </a:r>
          </a:p>
          <a:p>
            <a:r>
              <a:rPr lang="en-US" sz="2800" dirty="0" smtClean="0"/>
              <a:t>4 companies collaborate and fix and bid a high price</a:t>
            </a:r>
          </a:p>
          <a:p>
            <a:endParaRPr lang="en-US" sz="2800" dirty="0" smtClean="0"/>
          </a:p>
          <a:p>
            <a:r>
              <a:rPr lang="en-US" sz="2800" dirty="0" smtClean="0"/>
              <a:t>Solution :</a:t>
            </a:r>
          </a:p>
          <a:p>
            <a:r>
              <a:rPr lang="en-US" sz="2800" dirty="0" smtClean="0"/>
              <a:t>Step 1 : Calling for negotiation.</a:t>
            </a:r>
          </a:p>
          <a:p>
            <a:r>
              <a:rPr lang="en-US" sz="2800" dirty="0" smtClean="0"/>
              <a:t>If the situation is still the same, the ministry should have knowledge of the market prices and identify these companies</a:t>
            </a:r>
          </a:p>
          <a:p>
            <a:r>
              <a:rPr lang="en-US" sz="2800" dirty="0" smtClean="0"/>
              <a:t>Step 2 :Extension of date </a:t>
            </a:r>
          </a:p>
          <a:p>
            <a:r>
              <a:rPr lang="en-US" sz="2800" dirty="0" smtClean="0"/>
              <a:t>Step 3 : Send an invite for application of tender to other companies offering same service and not allowing the 4 companies to participate for this particular tender (blacklisting)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Problems Faced</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Case 9 :</a:t>
            </a:r>
          </a:p>
          <a:p>
            <a:r>
              <a:rPr lang="en-US" sz="2800" dirty="0" smtClean="0"/>
              <a:t>After technical short listing companies collaborate to fix price</a:t>
            </a:r>
          </a:p>
          <a:p>
            <a:endParaRPr lang="en-US" sz="2800" dirty="0" smtClean="0"/>
          </a:p>
          <a:p>
            <a:r>
              <a:rPr lang="en-US" sz="2800" dirty="0" smtClean="0"/>
              <a:t>Solution :</a:t>
            </a:r>
          </a:p>
          <a:p>
            <a:r>
              <a:rPr lang="en-US" sz="2800" dirty="0" smtClean="0"/>
              <a:t>(As discussed in an earlier case)</a:t>
            </a:r>
          </a:p>
          <a:p>
            <a:r>
              <a:rPr lang="en-US" sz="2800" dirty="0" smtClean="0"/>
              <a:t>No revelation of companies shortlisted for technical round</a:t>
            </a:r>
          </a:p>
          <a:p>
            <a:r>
              <a:rPr lang="en-US" sz="2800" dirty="0" smtClean="0"/>
              <a:t>No revelation of companies selected for commercial negotiation until closing date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Problems Faced</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Case 10 :</a:t>
            </a:r>
          </a:p>
          <a:p>
            <a:r>
              <a:rPr lang="en-US" sz="2800" dirty="0" smtClean="0"/>
              <a:t>A bigger company (company A) bids lower so that the smaller company  (company B) goes into loss and also tries to buy it</a:t>
            </a:r>
          </a:p>
          <a:p>
            <a:endParaRPr lang="en-US" sz="2800" dirty="0" smtClean="0"/>
          </a:p>
          <a:p>
            <a:r>
              <a:rPr lang="en-US" sz="2800" dirty="0" smtClean="0"/>
              <a:t>Solution :</a:t>
            </a:r>
          </a:p>
          <a:p>
            <a:r>
              <a:rPr lang="en-US" sz="2800" dirty="0" smtClean="0"/>
              <a:t>Varying the selection criteria such that if contracts have been given to company A for the last few times, a new smaller  vendor (company B) is given the contract for the purpose of growth of the nation and establishment of a strong market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rmAutofit/>
          </a:bodyPr>
          <a:lstStyle/>
          <a:p>
            <a:r>
              <a:rPr lang="en-US" sz="3200" dirty="0" smtClean="0"/>
              <a:t>Implemented Solutions to </a:t>
            </a:r>
            <a:r>
              <a:rPr lang="en-US" sz="3200" dirty="0" smtClean="0"/>
              <a:t>I</a:t>
            </a:r>
            <a:r>
              <a:rPr lang="en-US" sz="3200" dirty="0" smtClean="0"/>
              <a:t>ncrease Transparency </a:t>
            </a:r>
            <a:endParaRPr lang="en-US" sz="3200" dirty="0"/>
          </a:p>
        </p:txBody>
      </p:sp>
      <p:sp>
        <p:nvSpPr>
          <p:cNvPr id="3" name="Content Placeholder 2"/>
          <p:cNvSpPr>
            <a:spLocks noGrp="1"/>
          </p:cNvSpPr>
          <p:nvPr>
            <p:ph idx="1"/>
          </p:nvPr>
        </p:nvSpPr>
        <p:spPr/>
        <p:txBody>
          <a:bodyPr/>
          <a:lstStyle/>
          <a:p>
            <a:r>
              <a:rPr lang="en-US" dirty="0" smtClean="0"/>
              <a:t>Selection Criteria display</a:t>
            </a:r>
          </a:p>
          <a:p>
            <a:r>
              <a:rPr lang="en-US" dirty="0" smtClean="0"/>
              <a:t>Blacklisting of companies</a:t>
            </a:r>
          </a:p>
          <a:p>
            <a:r>
              <a:rPr lang="en-US" dirty="0" smtClean="0"/>
              <a:t>Progress Report on the website</a:t>
            </a:r>
          </a:p>
          <a:p>
            <a:r>
              <a:rPr lang="en-US" dirty="0" smtClean="0"/>
              <a:t>Applied companies list display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Future Scope</a:t>
            </a:r>
            <a:endParaRPr lang="en-US" dirty="0"/>
          </a:p>
        </p:txBody>
      </p:sp>
      <p:sp>
        <p:nvSpPr>
          <p:cNvPr id="3" name="Content Placeholder 2"/>
          <p:cNvSpPr>
            <a:spLocks noGrp="1"/>
          </p:cNvSpPr>
          <p:nvPr>
            <p:ph idx="1"/>
          </p:nvPr>
        </p:nvSpPr>
        <p:spPr/>
        <p:txBody>
          <a:bodyPr/>
          <a:lstStyle/>
          <a:p>
            <a:r>
              <a:rPr lang="en-US" sz="2400" dirty="0" smtClean="0"/>
              <a:t>Concerns raised by companies are sent to the nodal officer by mail</a:t>
            </a:r>
          </a:p>
          <a:p>
            <a:r>
              <a:rPr lang="en-US" sz="2400" dirty="0" smtClean="0"/>
              <a:t>The reply time is manual and slow </a:t>
            </a:r>
          </a:p>
          <a:p>
            <a:r>
              <a:rPr lang="en-US" sz="2400" dirty="0" smtClean="0"/>
              <a:t>Automating this process through the use of </a:t>
            </a:r>
            <a:r>
              <a:rPr lang="en-US" sz="2400" dirty="0" err="1" smtClean="0"/>
              <a:t>chatbots</a:t>
            </a:r>
            <a:r>
              <a:rPr lang="en-US" sz="2400" dirty="0" smtClean="0"/>
              <a:t> who answer queries by understanding the tender problem </a:t>
            </a:r>
            <a:r>
              <a:rPr lang="en-US" sz="2400" dirty="0" smtClean="0"/>
              <a:t>statements (using NLP) </a:t>
            </a:r>
            <a:r>
              <a:rPr lang="en-US" sz="2400" dirty="0" smtClean="0"/>
              <a:t>and the company concerns</a:t>
            </a:r>
          </a:p>
          <a:p>
            <a:r>
              <a:rPr lang="en-US" sz="2400" dirty="0" smtClean="0"/>
              <a:t>Feedback to check if the concern has been answered by the </a:t>
            </a:r>
            <a:r>
              <a:rPr lang="en-US" sz="2400" dirty="0" err="1" smtClean="0"/>
              <a:t>chatbot</a:t>
            </a:r>
            <a:r>
              <a:rPr lang="en-US" sz="2400" dirty="0" smtClean="0"/>
              <a:t>, if not a mail can be sent to the nodal </a:t>
            </a:r>
            <a:r>
              <a:rPr lang="en-US" sz="2400" dirty="0" smtClean="0"/>
              <a:t>officer.</a:t>
            </a:r>
            <a:endParaRPr lang="en-US" sz="2400"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Limitations</a:t>
            </a:r>
            <a:endParaRPr lang="en-US" dirty="0"/>
          </a:p>
        </p:txBody>
      </p:sp>
      <p:sp>
        <p:nvSpPr>
          <p:cNvPr id="3" name="Content Placeholder 2"/>
          <p:cNvSpPr>
            <a:spLocks noGrp="1"/>
          </p:cNvSpPr>
          <p:nvPr>
            <p:ph idx="1"/>
          </p:nvPr>
        </p:nvSpPr>
        <p:spPr/>
        <p:txBody>
          <a:bodyPr/>
          <a:lstStyle/>
          <a:p>
            <a:r>
              <a:rPr lang="en-US" dirty="0" smtClean="0"/>
              <a:t>Our system has been developed on the basis of the information available online (There is a limitation on the revelation of the actual procedure)</a:t>
            </a:r>
          </a:p>
          <a:p>
            <a:r>
              <a:rPr lang="en-US" dirty="0" smtClean="0"/>
              <a:t>Our </a:t>
            </a:r>
            <a:r>
              <a:rPr lang="en-US" dirty="0" smtClean="0"/>
              <a:t>system helps to avoid corruption but cannot completely eradicate it.</a:t>
            </a:r>
          </a:p>
          <a:p>
            <a:r>
              <a:rPr lang="en-US" dirty="0" smtClean="0"/>
              <a:t>The process of tender </a:t>
            </a:r>
            <a:r>
              <a:rPr lang="en-US" dirty="0" smtClean="0"/>
              <a:t>selection from the available list </a:t>
            </a:r>
            <a:r>
              <a:rPr lang="en-US" dirty="0" smtClean="0"/>
              <a:t>is done by the nodal officer manually. </a:t>
            </a:r>
            <a:endParaRPr lang="en-US" dirty="0" smtClean="0"/>
          </a:p>
          <a:p>
            <a:r>
              <a:rPr lang="en-US" dirty="0" smtClean="0"/>
              <a:t>All the individual requirements of each department have not been taken into account</a:t>
            </a:r>
          </a:p>
          <a:p>
            <a:pPr>
              <a:buNone/>
            </a:pP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67000"/>
            <a:ext cx="9091862" cy="923330"/>
          </a:xfrm>
          <a:prstGeom prst="rect">
            <a:avLst/>
          </a:prstGeom>
          <a:solidFill>
            <a:schemeClr val="bg1"/>
          </a:solidFill>
          <a:ln>
            <a:solidFill>
              <a:schemeClr val="bg1"/>
            </a:solidFill>
          </a:ln>
        </p:spPr>
        <p:txBody>
          <a:bodyPr wrap="square" lIns="91440" tIns="45720" rIns="91440" bIns="45720">
            <a:spAutoFit/>
          </a:bodyPr>
          <a:lstStyle/>
          <a:p>
            <a:pPr algn="ctr"/>
            <a:r>
              <a:rPr lang="en-US" sz="5400" dirty="0" smtClean="0">
                <a:ln w="18415" cmpd="sng">
                  <a:solidFill>
                    <a:srgbClr val="FFFFFF"/>
                  </a:solidFill>
                  <a:prstDash val="solid"/>
                </a:ln>
                <a:effectLst>
                  <a:outerShdw blurRad="63500" dir="3600000" algn="tl" rotWithShape="0">
                    <a:srgbClr val="000000">
                      <a:alpha val="70000"/>
                    </a:srgbClr>
                  </a:outerShdw>
                </a:effectLst>
              </a:rPr>
              <a:t>THANK YOU</a:t>
            </a:r>
            <a:endParaRPr lang="en-US" sz="5400" dirty="0">
              <a:ln w="18415" cmpd="sng">
                <a:solidFill>
                  <a:srgbClr val="FFFFFF"/>
                </a:solidFill>
                <a:prstDash val="solid"/>
              </a:ln>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b="1" dirty="0" smtClean="0"/>
              <a:t>Ministry Category:</a:t>
            </a:r>
            <a:r>
              <a:rPr lang="en-US" dirty="0" smtClean="0"/>
              <a:t> Department of </a:t>
            </a:r>
            <a:r>
              <a:rPr lang="en-US" dirty="0" smtClean="0"/>
              <a:t>Defense </a:t>
            </a:r>
            <a:r>
              <a:rPr lang="en-US" dirty="0" smtClean="0"/>
              <a:t>Production</a:t>
            </a:r>
          </a:p>
          <a:p>
            <a:pPr algn="just">
              <a:spcBef>
                <a:spcPts val="0"/>
              </a:spcBef>
              <a:spcAft>
                <a:spcPts val="1100"/>
              </a:spcAft>
              <a:buClr>
                <a:schemeClr val="dk1"/>
              </a:buClr>
              <a:buSzPct val="55000"/>
              <a:buNone/>
            </a:pPr>
            <a:endParaRPr lang="en-US" dirty="0" smtClean="0">
              <a:latin typeface="Times New Roman" pitchFamily="18" charset="0"/>
              <a:cs typeface="Times New Roman" pitchFamily="18" charset="0"/>
            </a:endParaRPr>
          </a:p>
          <a:p>
            <a:pPr algn="just">
              <a:spcBef>
                <a:spcPts val="0"/>
              </a:spcBef>
              <a:spcAft>
                <a:spcPts val="1100"/>
              </a:spcAft>
              <a:buClr>
                <a:schemeClr val="dk1"/>
              </a:buClr>
              <a:buSzPct val="55000"/>
              <a:buNone/>
            </a:pPr>
            <a:r>
              <a:rPr lang="en-US" b="1" dirty="0" smtClean="0">
                <a:latin typeface="Times New Roman" pitchFamily="18" charset="0"/>
                <a:cs typeface="Times New Roman" pitchFamily="18" charset="0"/>
              </a:rPr>
              <a:t>Problem Statement:</a:t>
            </a:r>
            <a:r>
              <a:rPr lang="en-US" dirty="0" smtClean="0">
                <a:latin typeface="Times New Roman" pitchFamily="18" charset="0"/>
                <a:cs typeface="Times New Roman" pitchFamily="18" charset="0"/>
              </a:rPr>
              <a:t> </a:t>
            </a:r>
            <a:r>
              <a:rPr lang="en" sz="2400" dirty="0" smtClean="0">
                <a:highlight>
                  <a:srgbClr val="FFFFFF"/>
                </a:highlight>
                <a:latin typeface="Times New Roman" pitchFamily="18" charset="0"/>
                <a:cs typeface="Times New Roman" pitchFamily="18" charset="0"/>
              </a:rPr>
              <a:t>Development of Online Application to obtain real time info/track the status of any Government department related tenders by the vendors. The app can also have provision for vendors to provide feedback, raise their concerns, this helps to improve transparency.This can be an umbrella solution which can combine all info currently available in different Government department websites.</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Obtain real time </a:t>
            </a:r>
            <a:r>
              <a:rPr lang="en-US" dirty="0" smtClean="0"/>
              <a:t>information </a:t>
            </a:r>
            <a:endParaRPr lang="en-US" dirty="0" smtClean="0"/>
          </a:p>
          <a:p>
            <a:r>
              <a:rPr lang="en-US" dirty="0" smtClean="0"/>
              <a:t>Umbrella solution to combine all </a:t>
            </a:r>
            <a:r>
              <a:rPr lang="en-US" dirty="0" smtClean="0"/>
              <a:t>information available on different websites</a:t>
            </a:r>
            <a:endParaRPr lang="en-US" dirty="0" smtClean="0"/>
          </a:p>
          <a:p>
            <a:r>
              <a:rPr lang="en-US" dirty="0" smtClean="0"/>
              <a:t>To </a:t>
            </a:r>
            <a:r>
              <a:rPr lang="en-US" dirty="0" smtClean="0"/>
              <a:t>t</a:t>
            </a:r>
            <a:r>
              <a:rPr lang="en-US" dirty="0" smtClean="0"/>
              <a:t>rack the status of tenders </a:t>
            </a:r>
            <a:endParaRPr lang="en-US" dirty="0" smtClean="0"/>
          </a:p>
          <a:p>
            <a:r>
              <a:rPr lang="en-US" dirty="0" smtClean="0"/>
              <a:t>To </a:t>
            </a:r>
            <a:r>
              <a:rPr lang="en-US" dirty="0" smtClean="0"/>
              <a:t>p</a:t>
            </a:r>
            <a:r>
              <a:rPr lang="en-US" dirty="0" smtClean="0"/>
              <a:t>rovide </a:t>
            </a:r>
            <a:r>
              <a:rPr lang="en-US" dirty="0" smtClean="0"/>
              <a:t>feedback</a:t>
            </a:r>
          </a:p>
          <a:p>
            <a:r>
              <a:rPr lang="en-US" dirty="0" smtClean="0"/>
              <a:t>Raising concerns</a:t>
            </a:r>
            <a:endParaRPr lang="en-US" dirty="0" smtClean="0"/>
          </a:p>
          <a:p>
            <a:r>
              <a:rPr lang="en-US" dirty="0" smtClean="0"/>
              <a:t>To improve </a:t>
            </a:r>
            <a:r>
              <a:rPr lang="en-US" dirty="0" smtClean="0"/>
              <a:t>transparency</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Login </a:t>
            </a:r>
            <a:r>
              <a:rPr lang="en-US" dirty="0" smtClean="0"/>
              <a:t>(Admin, </a:t>
            </a:r>
            <a:r>
              <a:rPr lang="en-US" dirty="0" smtClean="0"/>
              <a:t>Nodal </a:t>
            </a:r>
            <a:r>
              <a:rPr lang="en-US" dirty="0" smtClean="0"/>
              <a:t>Officer, User </a:t>
            </a:r>
            <a:r>
              <a:rPr lang="en-US" dirty="0" smtClean="0"/>
              <a:t>(Company )</a:t>
            </a:r>
          </a:p>
          <a:p>
            <a:r>
              <a:rPr lang="en-US" dirty="0" smtClean="0"/>
              <a:t>Registration</a:t>
            </a:r>
          </a:p>
          <a:p>
            <a:r>
              <a:rPr lang="en-US" dirty="0" smtClean="0"/>
              <a:t>Search Tender (by tender type, status, sort by, active, closed)</a:t>
            </a:r>
          </a:p>
          <a:p>
            <a:r>
              <a:rPr lang="en-US" dirty="0" smtClean="0"/>
              <a:t>Administrator </a:t>
            </a:r>
            <a:r>
              <a:rPr lang="en-US" dirty="0" smtClean="0"/>
              <a:t>Functionality such as add user, profile setting (CRUD operations)</a:t>
            </a:r>
          </a:p>
          <a:p>
            <a:r>
              <a:rPr lang="en-US" dirty="0" smtClean="0"/>
              <a:t>Company functionality such as search tender, profile setting (Preferences, notifications, tender archives)</a:t>
            </a:r>
          </a:p>
          <a:p>
            <a:r>
              <a:rPr lang="en-US" dirty="0" smtClean="0"/>
              <a:t>Nodal officer functionality such as profile settings (view tenders)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Problems </a:t>
            </a:r>
            <a:r>
              <a:rPr lang="en-US" dirty="0" smtClean="0"/>
              <a:t>Faced</a:t>
            </a:r>
            <a:endParaRPr lang="en-US" dirty="0"/>
          </a:p>
        </p:txBody>
      </p:sp>
      <p:sp>
        <p:nvSpPr>
          <p:cNvPr id="3" name="Content Placeholder 2"/>
          <p:cNvSpPr>
            <a:spLocks noGrp="1"/>
          </p:cNvSpPr>
          <p:nvPr>
            <p:ph idx="1"/>
          </p:nvPr>
        </p:nvSpPr>
        <p:spPr/>
        <p:txBody>
          <a:bodyPr>
            <a:normAutofit/>
          </a:bodyPr>
          <a:lstStyle/>
          <a:p>
            <a:r>
              <a:rPr lang="en-US" sz="2800" dirty="0" smtClean="0"/>
              <a:t>Case 1 :</a:t>
            </a:r>
          </a:p>
          <a:p>
            <a:r>
              <a:rPr lang="en-US" sz="2800" dirty="0" smtClean="0"/>
              <a:t>A company that has not applied for tender gets selected with the help of internal relations </a:t>
            </a:r>
          </a:p>
          <a:p>
            <a:endParaRPr lang="en-US" sz="2800" dirty="0" smtClean="0"/>
          </a:p>
          <a:p>
            <a:r>
              <a:rPr lang="en-US" sz="2800" dirty="0" smtClean="0"/>
              <a:t>Solution :</a:t>
            </a:r>
          </a:p>
          <a:p>
            <a:r>
              <a:rPr lang="en-US" sz="2800" dirty="0" smtClean="0"/>
              <a:t>On the closing date of tender the list of companies that have applied will get displayed. </a:t>
            </a:r>
            <a:endParaRPr 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            Problems </a:t>
            </a:r>
            <a:r>
              <a:rPr lang="en-US" dirty="0" smtClean="0"/>
              <a:t>Faced</a:t>
            </a:r>
            <a:endParaRPr lang="en-US" dirty="0"/>
          </a:p>
        </p:txBody>
      </p:sp>
      <p:sp>
        <p:nvSpPr>
          <p:cNvPr id="3" name="Content Placeholder 2"/>
          <p:cNvSpPr>
            <a:spLocks noGrp="1"/>
          </p:cNvSpPr>
          <p:nvPr>
            <p:ph idx="1"/>
          </p:nvPr>
        </p:nvSpPr>
        <p:spPr/>
        <p:txBody>
          <a:bodyPr/>
          <a:lstStyle/>
          <a:p>
            <a:r>
              <a:rPr lang="en-US" dirty="0" smtClean="0"/>
              <a:t>Case 2 :</a:t>
            </a:r>
          </a:p>
          <a:p>
            <a:r>
              <a:rPr lang="en-US" dirty="0" smtClean="0"/>
              <a:t>A company gets selected through corruption or internal references after applying for a tender</a:t>
            </a:r>
          </a:p>
          <a:p>
            <a:endParaRPr lang="en-US" dirty="0" smtClean="0"/>
          </a:p>
          <a:p>
            <a:r>
              <a:rPr lang="en-US" dirty="0" smtClean="0"/>
              <a:t>Solution :</a:t>
            </a:r>
          </a:p>
          <a:p>
            <a:r>
              <a:rPr lang="en-US" dirty="0" smtClean="0"/>
              <a:t>On the opening date criteria selection display (display on the website why a company was selected)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		Problems </a:t>
            </a:r>
            <a:r>
              <a:rPr lang="en-US" dirty="0" smtClean="0"/>
              <a:t>Faced</a:t>
            </a:r>
            <a:endParaRPr lang="en-US" dirty="0"/>
          </a:p>
        </p:txBody>
      </p:sp>
      <p:sp>
        <p:nvSpPr>
          <p:cNvPr id="3" name="Content Placeholder 2"/>
          <p:cNvSpPr>
            <a:spLocks noGrp="1"/>
          </p:cNvSpPr>
          <p:nvPr>
            <p:ph idx="1"/>
          </p:nvPr>
        </p:nvSpPr>
        <p:spPr/>
        <p:txBody>
          <a:bodyPr/>
          <a:lstStyle/>
          <a:p>
            <a:r>
              <a:rPr lang="en-US" dirty="0" smtClean="0"/>
              <a:t>Case 3 :</a:t>
            </a:r>
          </a:p>
          <a:p>
            <a:r>
              <a:rPr lang="en-US" dirty="0" smtClean="0"/>
              <a:t>A company gets selected through corruption in the nodal officer account after applying for a tender</a:t>
            </a:r>
          </a:p>
          <a:p>
            <a:endParaRPr lang="en-US" dirty="0" smtClean="0"/>
          </a:p>
          <a:p>
            <a:r>
              <a:rPr lang="en-US" dirty="0" smtClean="0"/>
              <a:t>Solution :</a:t>
            </a:r>
          </a:p>
          <a:p>
            <a:r>
              <a:rPr lang="en-US" dirty="0" smtClean="0"/>
              <a:t>The number and name of companies applying for a tender will only be revealed to the officer on the closing date of the tender</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		Problems </a:t>
            </a:r>
            <a:r>
              <a:rPr lang="en-US" dirty="0" smtClean="0"/>
              <a:t>Faced</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Case </a:t>
            </a:r>
            <a:r>
              <a:rPr lang="en-US" sz="2800" dirty="0" smtClean="0"/>
              <a:t>4 :</a:t>
            </a:r>
          </a:p>
          <a:p>
            <a:r>
              <a:rPr lang="en-US" sz="2800" dirty="0" smtClean="0"/>
              <a:t>Once the company is selected there is hardly any progress or there is a difference in the specifications of bid and delivery  </a:t>
            </a:r>
          </a:p>
          <a:p>
            <a:endParaRPr lang="en-US" sz="2800" dirty="0" smtClean="0"/>
          </a:p>
          <a:p>
            <a:r>
              <a:rPr lang="en-US" sz="2800" dirty="0" smtClean="0"/>
              <a:t>Solution :</a:t>
            </a:r>
          </a:p>
          <a:p>
            <a:r>
              <a:rPr lang="en-US" sz="2800" dirty="0" smtClean="0"/>
              <a:t>Nodal officer will be responsible for creating tasks and deadlines initially within one month of the opening date. These initial deadlines cannot be edited and will be visible on the website.</a:t>
            </a:r>
          </a:p>
          <a:p>
            <a:r>
              <a:rPr lang="en-US" sz="2800" dirty="0" smtClean="0"/>
              <a:t>Nodal officer  will update the completion date and is answerable for  the project.</a:t>
            </a:r>
          </a:p>
          <a:p>
            <a:endParaRPr lang="en-US"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Problems Faced</a:t>
            </a:r>
            <a:endParaRPr lang="en-US" dirty="0"/>
          </a:p>
        </p:txBody>
      </p:sp>
      <p:sp>
        <p:nvSpPr>
          <p:cNvPr id="3" name="Content Placeholder 2"/>
          <p:cNvSpPr>
            <a:spLocks noGrp="1"/>
          </p:cNvSpPr>
          <p:nvPr>
            <p:ph idx="1"/>
          </p:nvPr>
        </p:nvSpPr>
        <p:spPr/>
        <p:txBody>
          <a:bodyPr/>
          <a:lstStyle/>
          <a:p>
            <a:r>
              <a:rPr lang="en-US" sz="2800" dirty="0" smtClean="0"/>
              <a:t>Case 5 :</a:t>
            </a:r>
          </a:p>
          <a:p>
            <a:r>
              <a:rPr lang="en-US" sz="2800" dirty="0" smtClean="0"/>
              <a:t>Initial proposal and final proposal is not the same. Quality and specification difference</a:t>
            </a:r>
          </a:p>
          <a:p>
            <a:endParaRPr lang="en-US" sz="2800" dirty="0" smtClean="0"/>
          </a:p>
          <a:p>
            <a:r>
              <a:rPr lang="en-US" sz="2800" dirty="0" smtClean="0"/>
              <a:t>Solution :</a:t>
            </a:r>
          </a:p>
          <a:p>
            <a:r>
              <a:rPr lang="en-US" sz="2800" dirty="0" smtClean="0"/>
              <a:t>Blacklist the company</a:t>
            </a:r>
          </a:p>
          <a:p>
            <a:r>
              <a:rPr lang="en-US" sz="2800" dirty="0" smtClean="0"/>
              <a:t>Do not allow them to participate for a period of time in bidding for the tender</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152</TotalTime>
  <Words>828</Words>
  <Application>Microsoft Office PowerPoint</Application>
  <PresentationFormat>On-screen Show (4:3)</PresentationFormat>
  <Paragraphs>103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AUTOMATED GOVERNMENT TENDERS INFORMATION SYSTEM</vt:lpstr>
      <vt:lpstr>Slide 2</vt:lpstr>
      <vt:lpstr>Objective</vt:lpstr>
      <vt:lpstr>Features</vt:lpstr>
      <vt:lpstr>             Problems Faced</vt:lpstr>
      <vt:lpstr>             Problems Faced</vt:lpstr>
      <vt:lpstr>   Problems Faced</vt:lpstr>
      <vt:lpstr>   Problems Faced</vt:lpstr>
      <vt:lpstr>   Problems Faced</vt:lpstr>
      <vt:lpstr>   Problems Faced</vt:lpstr>
      <vt:lpstr>   Problems Faced</vt:lpstr>
      <vt:lpstr>   Problems Faced</vt:lpstr>
      <vt:lpstr>   Problems Faced</vt:lpstr>
      <vt:lpstr>   Problems Faced</vt:lpstr>
      <vt:lpstr>Implemented Solutions to Increase Transparency </vt:lpstr>
      <vt:lpstr>      Future Scope</vt:lpstr>
      <vt:lpstr>   Limitations</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28</cp:revision>
  <dcterms:created xsi:type="dcterms:W3CDTF">2006-08-16T00:00:00Z</dcterms:created>
  <dcterms:modified xsi:type="dcterms:W3CDTF">2017-04-02T13:36:34Z</dcterms:modified>
</cp:coreProperties>
</file>