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bril Fatface" panose="02000503000000020003" pitchFamily="2" charset="0"/>
      <p:regular r:id="rId10"/>
    </p:embeddedFont>
    <p:embeddedFont>
      <p:font typeface="Canva Sans" panose="020B0604020202020204" charset="0"/>
      <p:regular r:id="rId11"/>
    </p:embeddedFont>
    <p:embeddedFont>
      <p:font typeface="Canva Sans Bold" panose="020B0604020202020204" charset="0"/>
      <p:regular r:id="rId12"/>
    </p:embeddedFont>
    <p:embeddedFont>
      <p:font typeface="DM Sans" pitchFamily="2" charset="0"/>
      <p:regular r:id="rId13"/>
    </p:embeddedFont>
    <p:embeddedFont>
      <p:font typeface="DM Sans Bold" charset="0"/>
      <p:regular r:id="rId14"/>
    </p:embeddedFont>
    <p:embeddedFont>
      <p:font typeface="Open Sauce"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1" d="100"/>
          <a:sy n="31" d="100"/>
        </p:scale>
        <p:origin x="104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software-deployment-in-software-development/" TargetMode="External"/><Relationship Id="rId3" Type="http://schemas.openxmlformats.org/officeDocument/2006/relationships/image" Target="../media/image6.png"/><Relationship Id="rId7" Type="http://schemas.openxmlformats.org/officeDocument/2006/relationships/hyperlink" Target="https://www.geeksforgeeks.org/software-engineering-software-quality-assuranc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geeksforgeeks.org/requirements-gathering-introduction-processes-benefits-and-tools"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800000">
            <a:off x="13444653" y="3202251"/>
            <a:ext cx="4827679" cy="7047022"/>
          </a:xfrm>
          <a:custGeom>
            <a:avLst/>
            <a:gdLst/>
            <a:ahLst/>
            <a:cxnLst/>
            <a:rect l="l" t="t" r="r" b="b"/>
            <a:pathLst>
              <a:path w="4827679" h="7047022">
                <a:moveTo>
                  <a:pt x="0" y="0"/>
                </a:moveTo>
                <a:lnTo>
                  <a:pt x="4827679" y="0"/>
                </a:lnTo>
                <a:lnTo>
                  <a:pt x="4827679" y="7047022"/>
                </a:lnTo>
                <a:lnTo>
                  <a:pt x="0" y="7047022"/>
                </a:lnTo>
                <a:lnTo>
                  <a:pt x="0" y="0"/>
                </a:lnTo>
                <a:close/>
              </a:path>
            </a:pathLst>
          </a:custGeom>
          <a:blipFill>
            <a:blip r:embed="rId3">
              <a:extLst>
                <a:ext uri="{96DAC541-7B7A-43D3-8B79-37D633B846F1}">
                  <asvg:svgBlip xmlns:asvg="http://schemas.microsoft.com/office/drawing/2016/SVG/main" r:embed="rId4"/>
                </a:ext>
              </a:extLst>
            </a:blip>
            <a:stretch>
              <a:fillRect l="-58032" t="-11090"/>
            </a:stretch>
          </a:blipFill>
        </p:spPr>
      </p:sp>
      <p:sp>
        <p:nvSpPr>
          <p:cNvPr id="4" name="Freeform 4"/>
          <p:cNvSpPr/>
          <p:nvPr/>
        </p:nvSpPr>
        <p:spPr>
          <a:xfrm>
            <a:off x="0" y="0"/>
            <a:ext cx="5662102" cy="6865069"/>
          </a:xfrm>
          <a:custGeom>
            <a:avLst/>
            <a:gdLst/>
            <a:ahLst/>
            <a:cxnLst/>
            <a:rect l="l" t="t" r="r" b="b"/>
            <a:pathLst>
              <a:path w="5662102" h="6865069">
                <a:moveTo>
                  <a:pt x="0" y="0"/>
                </a:moveTo>
                <a:lnTo>
                  <a:pt x="5662102" y="0"/>
                </a:lnTo>
                <a:lnTo>
                  <a:pt x="5662102" y="6865069"/>
                </a:lnTo>
                <a:lnTo>
                  <a:pt x="0" y="6865069"/>
                </a:lnTo>
                <a:lnTo>
                  <a:pt x="0" y="0"/>
                </a:lnTo>
                <a:close/>
              </a:path>
            </a:pathLst>
          </a:custGeom>
          <a:blipFill>
            <a:blip r:embed="rId3">
              <a:extLst>
                <a:ext uri="{96DAC541-7B7A-43D3-8B79-37D633B846F1}">
                  <asvg:svgBlip xmlns:asvg="http://schemas.microsoft.com/office/drawing/2016/SVG/main" r:embed="rId4"/>
                </a:ext>
              </a:extLst>
            </a:blip>
            <a:stretch>
              <a:fillRect l="-49656" t="-26988" r="-393"/>
            </a:stretch>
          </a:blipFill>
        </p:spPr>
      </p:sp>
      <p:grpSp>
        <p:nvGrpSpPr>
          <p:cNvPr id="5" name="Group 5"/>
          <p:cNvGrpSpPr/>
          <p:nvPr/>
        </p:nvGrpSpPr>
        <p:grpSpPr>
          <a:xfrm>
            <a:off x="4236347" y="2894820"/>
            <a:ext cx="9815307" cy="5423220"/>
            <a:chOff x="0" y="0"/>
            <a:chExt cx="1895495" cy="1047312"/>
          </a:xfrm>
        </p:grpSpPr>
        <p:sp>
          <p:nvSpPr>
            <p:cNvPr id="6" name="Freeform 6"/>
            <p:cNvSpPr/>
            <p:nvPr/>
          </p:nvSpPr>
          <p:spPr>
            <a:xfrm>
              <a:off x="0" y="0"/>
              <a:ext cx="1895495" cy="1047312"/>
            </a:xfrm>
            <a:custGeom>
              <a:avLst/>
              <a:gdLst/>
              <a:ahLst/>
              <a:cxnLst/>
              <a:rect l="l" t="t" r="r" b="b"/>
              <a:pathLst>
                <a:path w="1895495" h="1047312">
                  <a:moveTo>
                    <a:pt x="0" y="0"/>
                  </a:moveTo>
                  <a:lnTo>
                    <a:pt x="1895495" y="0"/>
                  </a:lnTo>
                  <a:lnTo>
                    <a:pt x="1895495" y="1047312"/>
                  </a:lnTo>
                  <a:lnTo>
                    <a:pt x="0" y="1047312"/>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28575"/>
              <a:ext cx="1895495" cy="1075887"/>
            </a:xfrm>
            <a:prstGeom prst="rect">
              <a:avLst/>
            </a:prstGeom>
          </p:spPr>
          <p:txBody>
            <a:bodyPr lIns="50800" tIns="50800" rIns="50800" bIns="50800" rtlCol="0" anchor="ctr"/>
            <a:lstStyle/>
            <a:p>
              <a:pPr algn="ctr">
                <a:lnSpc>
                  <a:spcPts val="4679"/>
                </a:lnSpc>
              </a:pPr>
              <a:endParaRPr lang="en-US" sz="3599" dirty="0">
                <a:solidFill>
                  <a:srgbClr val="000000"/>
                </a:solidFill>
                <a:latin typeface="DM Sans Bold"/>
                <a:ea typeface="DM Sans Bold"/>
                <a:cs typeface="DM Sans Bold"/>
                <a:sym typeface="DM Sans Bold"/>
              </a:endParaRPr>
            </a:p>
            <a:p>
              <a:pPr algn="ctr">
                <a:lnSpc>
                  <a:spcPts val="4679"/>
                </a:lnSpc>
              </a:pPr>
              <a:endParaRPr lang="en-US" sz="3599" dirty="0">
                <a:solidFill>
                  <a:srgbClr val="000000"/>
                </a:solidFill>
                <a:latin typeface="DM Sans Bold"/>
                <a:ea typeface="DM Sans Bold"/>
                <a:cs typeface="DM Sans Bold"/>
                <a:sym typeface="DM Sans Bold"/>
              </a:endParaRPr>
            </a:p>
            <a:p>
              <a:pPr algn="ctr">
                <a:lnSpc>
                  <a:spcPts val="4679"/>
                </a:lnSpc>
              </a:pPr>
              <a:r>
                <a:rPr lang="en-US" sz="3599" dirty="0">
                  <a:solidFill>
                    <a:srgbClr val="000000"/>
                  </a:solidFill>
                  <a:latin typeface="DM Sans Bold"/>
                  <a:ea typeface="DM Sans Bold"/>
                  <a:cs typeface="DM Sans Bold"/>
                  <a:sym typeface="DM Sans Bold"/>
                </a:rPr>
                <a:t>TOPIC: SDLC (AGILE MODEL)</a:t>
              </a:r>
            </a:p>
            <a:p>
              <a:pPr algn="ctr">
                <a:lnSpc>
                  <a:spcPts val="2859"/>
                </a:lnSpc>
              </a:pPr>
              <a:endParaRPr lang="en-US" sz="3599" dirty="0">
                <a:solidFill>
                  <a:srgbClr val="000000"/>
                </a:solidFill>
                <a:latin typeface="DM Sans Bold"/>
                <a:ea typeface="DM Sans Bold"/>
                <a:cs typeface="DM Sans Bold"/>
                <a:sym typeface="DM Sans Bold"/>
              </a:endParaRPr>
            </a:p>
            <a:p>
              <a:pPr algn="ctr">
                <a:lnSpc>
                  <a:spcPts val="2989"/>
                </a:lnSpc>
              </a:pPr>
              <a:r>
                <a:rPr lang="en-US" sz="2299" dirty="0">
                  <a:solidFill>
                    <a:srgbClr val="000000"/>
                  </a:solidFill>
                  <a:latin typeface="DM Sans"/>
                  <a:ea typeface="DM Sans"/>
                  <a:cs typeface="DM Sans"/>
                  <a:sym typeface="DM Sans"/>
                </a:rPr>
                <a:t>Presented By-</a:t>
              </a:r>
            </a:p>
            <a:p>
              <a:pPr algn="ctr">
                <a:lnSpc>
                  <a:spcPts val="2989"/>
                </a:lnSpc>
              </a:pPr>
              <a:endParaRPr lang="en-US" sz="2299" dirty="0">
                <a:solidFill>
                  <a:srgbClr val="000000"/>
                </a:solidFill>
                <a:latin typeface="DM Sans"/>
                <a:ea typeface="DM Sans"/>
                <a:cs typeface="DM Sans"/>
                <a:sym typeface="DM Sans"/>
              </a:endParaRPr>
            </a:p>
            <a:p>
              <a:pPr algn="l">
                <a:lnSpc>
                  <a:spcPts val="3509"/>
                </a:lnSpc>
              </a:pPr>
              <a:r>
                <a:rPr lang="en-US" sz="2699" dirty="0">
                  <a:solidFill>
                    <a:srgbClr val="000000"/>
                  </a:solidFill>
                  <a:latin typeface="DM Sans"/>
                  <a:ea typeface="DM Sans"/>
                  <a:cs typeface="DM Sans"/>
                  <a:sym typeface="DM Sans"/>
                </a:rPr>
                <a:t>                              Name : Shramana Show</a:t>
              </a:r>
            </a:p>
            <a:p>
              <a:pPr algn="l">
                <a:lnSpc>
                  <a:spcPts val="3509"/>
                </a:lnSpc>
              </a:pPr>
              <a:r>
                <a:rPr lang="en-US" sz="2699" dirty="0">
                  <a:solidFill>
                    <a:srgbClr val="000000"/>
                  </a:solidFill>
                  <a:latin typeface="DM Sans"/>
                  <a:ea typeface="DM Sans"/>
                  <a:cs typeface="DM Sans"/>
                  <a:sym typeface="DM Sans"/>
                </a:rPr>
                <a:t>                              Department : CSE</a:t>
              </a:r>
            </a:p>
            <a:p>
              <a:pPr algn="l">
                <a:lnSpc>
                  <a:spcPts val="3509"/>
                </a:lnSpc>
              </a:pPr>
              <a:r>
                <a:rPr lang="en-US" sz="2699" dirty="0">
                  <a:solidFill>
                    <a:srgbClr val="000000"/>
                  </a:solidFill>
                  <a:latin typeface="DM Sans"/>
                  <a:ea typeface="DM Sans"/>
                  <a:cs typeface="DM Sans"/>
                  <a:sym typeface="DM Sans"/>
                </a:rPr>
                <a:t>                              Section: B</a:t>
              </a:r>
            </a:p>
            <a:p>
              <a:pPr algn="l">
                <a:lnSpc>
                  <a:spcPts val="3509"/>
                </a:lnSpc>
              </a:pPr>
              <a:r>
                <a:rPr lang="en-US" sz="2699" dirty="0">
                  <a:solidFill>
                    <a:srgbClr val="000000"/>
                  </a:solidFill>
                  <a:latin typeface="DM Sans"/>
                  <a:ea typeface="DM Sans"/>
                  <a:cs typeface="DM Sans"/>
                  <a:sym typeface="DM Sans"/>
                </a:rPr>
                <a:t>                              Roll No. : 25500122079</a:t>
              </a:r>
            </a:p>
            <a:p>
              <a:pPr algn="l">
                <a:lnSpc>
                  <a:spcPts val="3509"/>
                </a:lnSpc>
              </a:pPr>
              <a:r>
                <a:rPr lang="en-US" sz="2699" dirty="0">
                  <a:solidFill>
                    <a:srgbClr val="000000"/>
                  </a:solidFill>
                  <a:latin typeface="DM Sans"/>
                  <a:ea typeface="DM Sans"/>
                  <a:cs typeface="DM Sans"/>
                  <a:sym typeface="DM Sans"/>
                </a:rPr>
                <a:t>                              Registration no. : 222550110153</a:t>
              </a:r>
            </a:p>
            <a:p>
              <a:pPr algn="ctr">
                <a:lnSpc>
                  <a:spcPts val="2859"/>
                </a:lnSpc>
              </a:pPr>
              <a:endParaRPr lang="en-US" sz="2699" dirty="0">
                <a:solidFill>
                  <a:srgbClr val="000000"/>
                </a:solidFill>
                <a:latin typeface="DM Sans"/>
                <a:ea typeface="DM Sans"/>
                <a:cs typeface="DM Sans"/>
                <a:sym typeface="DM Sans"/>
              </a:endParaRPr>
            </a:p>
            <a:p>
              <a:pPr algn="ctr">
                <a:lnSpc>
                  <a:spcPts val="2859"/>
                </a:lnSpc>
              </a:pPr>
              <a:endParaRPr lang="en-US" sz="2699" dirty="0">
                <a:solidFill>
                  <a:srgbClr val="000000"/>
                </a:solidFill>
                <a:latin typeface="DM Sans"/>
                <a:ea typeface="DM Sans"/>
                <a:cs typeface="DM Sans"/>
                <a:sym typeface="DM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10800000">
            <a:off x="0" y="5143500"/>
            <a:ext cx="5912350" cy="5143500"/>
          </a:xfrm>
          <a:custGeom>
            <a:avLst/>
            <a:gdLst/>
            <a:ahLst/>
            <a:cxnLst/>
            <a:rect l="l" t="t" r="r" b="b"/>
            <a:pathLst>
              <a:path w="5912350" h="5143500">
                <a:moveTo>
                  <a:pt x="0" y="0"/>
                </a:moveTo>
                <a:lnTo>
                  <a:pt x="5912350" y="0"/>
                </a:lnTo>
                <a:lnTo>
                  <a:pt x="591235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t="-61238" r="-36699"/>
            </a:stretch>
          </a:blipFill>
        </p:spPr>
      </p:sp>
      <p:sp>
        <p:nvSpPr>
          <p:cNvPr id="3" name="Freeform 3"/>
          <p:cNvSpPr/>
          <p:nvPr/>
        </p:nvSpPr>
        <p:spPr>
          <a:xfrm>
            <a:off x="12328570" y="0"/>
            <a:ext cx="5959430" cy="2687366"/>
          </a:xfrm>
          <a:custGeom>
            <a:avLst/>
            <a:gdLst/>
            <a:ahLst/>
            <a:cxnLst/>
            <a:rect l="l" t="t" r="r" b="b"/>
            <a:pathLst>
              <a:path w="5959430" h="2687366">
                <a:moveTo>
                  <a:pt x="0" y="0"/>
                </a:moveTo>
                <a:lnTo>
                  <a:pt x="5959430" y="0"/>
                </a:lnTo>
                <a:lnTo>
                  <a:pt x="5959430"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23963" r="-56413"/>
            </a:stretch>
          </a:blipFill>
        </p:spPr>
      </p:sp>
      <p:sp>
        <p:nvSpPr>
          <p:cNvPr id="4" name="TextBox 4"/>
          <p:cNvSpPr txBox="1"/>
          <p:nvPr/>
        </p:nvSpPr>
        <p:spPr>
          <a:xfrm>
            <a:off x="9139238" y="4957445"/>
            <a:ext cx="9525" cy="353060"/>
          </a:xfrm>
          <a:prstGeom prst="rect">
            <a:avLst/>
          </a:prstGeom>
        </p:spPr>
        <p:txBody>
          <a:bodyPr lIns="0" tIns="0" rIns="0" bIns="0" rtlCol="0" anchor="t">
            <a:spAutoFit/>
          </a:bodyPr>
          <a:lstStyle/>
          <a:p>
            <a:pPr algn="ctr">
              <a:lnSpc>
                <a:spcPts val="2859"/>
              </a:lnSpc>
              <a:spcBef>
                <a:spcPct val="0"/>
              </a:spcBef>
            </a:pPr>
            <a:endParaRPr/>
          </a:p>
        </p:txBody>
      </p:sp>
      <p:sp>
        <p:nvSpPr>
          <p:cNvPr id="5" name="TextBox 5"/>
          <p:cNvSpPr txBox="1"/>
          <p:nvPr/>
        </p:nvSpPr>
        <p:spPr>
          <a:xfrm>
            <a:off x="753154" y="952500"/>
            <a:ext cx="11575416" cy="662926"/>
          </a:xfrm>
          <a:prstGeom prst="rect">
            <a:avLst/>
          </a:prstGeom>
        </p:spPr>
        <p:txBody>
          <a:bodyPr wrap="square" lIns="0" tIns="0" rIns="0" bIns="0" rtlCol="0" anchor="t">
            <a:spAutoFit/>
          </a:bodyPr>
          <a:lstStyle/>
          <a:p>
            <a:pPr algn="ctr">
              <a:lnSpc>
                <a:spcPts val="5460"/>
              </a:lnSpc>
            </a:pPr>
            <a:r>
              <a:rPr lang="en-US" sz="3900" dirty="0">
                <a:solidFill>
                  <a:srgbClr val="000000"/>
                </a:solidFill>
                <a:latin typeface="Canva Sans Bold"/>
                <a:ea typeface="Canva Sans Bold"/>
                <a:cs typeface="Canva Sans Bold"/>
                <a:sym typeface="Canva Sans Bold"/>
              </a:rPr>
              <a:t>Software Development Life Cycle Models</a:t>
            </a:r>
          </a:p>
        </p:txBody>
      </p:sp>
      <p:sp>
        <p:nvSpPr>
          <p:cNvPr id="6" name="TextBox 6"/>
          <p:cNvSpPr txBox="1"/>
          <p:nvPr/>
        </p:nvSpPr>
        <p:spPr>
          <a:xfrm>
            <a:off x="753154" y="2040108"/>
            <a:ext cx="13869324" cy="1237365"/>
          </a:xfrm>
          <a:prstGeom prst="rect">
            <a:avLst/>
          </a:prstGeom>
        </p:spPr>
        <p:txBody>
          <a:bodyPr lIns="0" tIns="0" rIns="0" bIns="0" rtlCol="0" anchor="t">
            <a:spAutoFit/>
          </a:bodyPr>
          <a:lstStyle/>
          <a:p>
            <a:pPr algn="l">
              <a:lnSpc>
                <a:spcPts val="3304"/>
              </a:lnSpc>
            </a:pPr>
            <a:r>
              <a:rPr lang="en-US" sz="2248" spc="29">
                <a:solidFill>
                  <a:srgbClr val="000000"/>
                </a:solidFill>
                <a:latin typeface="Open Sauce"/>
                <a:ea typeface="Open Sauce"/>
                <a:cs typeface="Open Sauce"/>
                <a:sym typeface="Open Sauce"/>
              </a:rPr>
              <a:t>SDLC stands for Software Development Life Cycle. It's essentially a structured approach to build software, from inception to deployment and maintenance. These models provide a framework to organize the development process, ensuring efficiency, quality, and alignment with project goals</a:t>
            </a:r>
          </a:p>
        </p:txBody>
      </p:sp>
      <p:sp>
        <p:nvSpPr>
          <p:cNvPr id="7" name="TextBox 7"/>
          <p:cNvSpPr txBox="1"/>
          <p:nvPr/>
        </p:nvSpPr>
        <p:spPr>
          <a:xfrm>
            <a:off x="6577497" y="4287521"/>
            <a:ext cx="3619500" cy="688974"/>
          </a:xfrm>
          <a:prstGeom prst="rect">
            <a:avLst/>
          </a:prstGeom>
        </p:spPr>
        <p:txBody>
          <a:bodyPr lIns="0" tIns="0" rIns="0" bIns="0" rtlCol="0" anchor="t">
            <a:spAutoFit/>
          </a:bodyPr>
          <a:lstStyle/>
          <a:p>
            <a:pPr algn="ctr">
              <a:lnSpc>
                <a:spcPts val="5600"/>
              </a:lnSpc>
            </a:pPr>
            <a:r>
              <a:rPr lang="en-US" sz="4000">
                <a:solidFill>
                  <a:srgbClr val="000000"/>
                </a:solidFill>
                <a:latin typeface="Canva Sans Bold"/>
                <a:ea typeface="Canva Sans Bold"/>
                <a:cs typeface="Canva Sans Bold"/>
                <a:sym typeface="Canva Sans Bold"/>
              </a:rPr>
              <a:t>AGILE MODEL:</a:t>
            </a:r>
          </a:p>
        </p:txBody>
      </p:sp>
      <p:sp>
        <p:nvSpPr>
          <p:cNvPr id="8" name="TextBox 8"/>
          <p:cNvSpPr txBox="1"/>
          <p:nvPr/>
        </p:nvSpPr>
        <p:spPr>
          <a:xfrm>
            <a:off x="6577497" y="5253355"/>
            <a:ext cx="10681803" cy="3648858"/>
          </a:xfrm>
          <a:prstGeom prst="rect">
            <a:avLst/>
          </a:prstGeom>
        </p:spPr>
        <p:txBody>
          <a:bodyPr lIns="0" tIns="0" rIns="0" bIns="0" rtlCol="0" anchor="t">
            <a:spAutoFit/>
          </a:bodyPr>
          <a:lstStyle/>
          <a:p>
            <a:pPr algn="l">
              <a:lnSpc>
                <a:spcPts val="3631"/>
              </a:lnSpc>
            </a:pPr>
            <a:r>
              <a:rPr lang="en-US" sz="2594">
                <a:solidFill>
                  <a:srgbClr val="000000"/>
                </a:solidFill>
                <a:latin typeface="Canva Sans"/>
                <a:ea typeface="Canva Sans"/>
                <a:cs typeface="Canva Sans"/>
                <a:sym typeface="Canva Sans"/>
              </a:rPr>
              <a:t>Agile methodologies were conceived to swiftly adapt projects to evolving requirements. Their core objective is rapid project completion. This necessitates flexibility, achieved by tailoring processes to specific project needs and eliminating non-essential steps. By focusing on efficiency and avoiding waste, Agile delivers value quickly. While sharing fundamental principles, Agile encompasses a variety of development approaches with distinct characteristics.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a:off x="7298874" y="3329997"/>
            <a:ext cx="6858074" cy="6577723"/>
          </a:xfrm>
          <a:custGeom>
            <a:avLst/>
            <a:gdLst/>
            <a:ahLst/>
            <a:cxnLst/>
            <a:rect l="l" t="t" r="r" b="b"/>
            <a:pathLst>
              <a:path w="6858074" h="6577723">
                <a:moveTo>
                  <a:pt x="0" y="0"/>
                </a:moveTo>
                <a:lnTo>
                  <a:pt x="6858074" y="0"/>
                </a:lnTo>
                <a:lnTo>
                  <a:pt x="6858074" y="6577723"/>
                </a:lnTo>
                <a:lnTo>
                  <a:pt x="0" y="6577723"/>
                </a:lnTo>
                <a:lnTo>
                  <a:pt x="0" y="0"/>
                </a:lnTo>
                <a:close/>
              </a:path>
            </a:pathLst>
          </a:custGeom>
          <a:blipFill>
            <a:blip r:embed="rId3"/>
            <a:stretch>
              <a:fillRect l="-18138" r="-15228" b="-2069"/>
            </a:stretch>
          </a:blipFill>
        </p:spPr>
      </p:sp>
      <p:grpSp>
        <p:nvGrpSpPr>
          <p:cNvPr id="4" name="Group 4"/>
          <p:cNvGrpSpPr/>
          <p:nvPr/>
        </p:nvGrpSpPr>
        <p:grpSpPr>
          <a:xfrm>
            <a:off x="13662994" y="337474"/>
            <a:ext cx="4296549" cy="9570246"/>
            <a:chOff x="0" y="0"/>
            <a:chExt cx="1131601" cy="2520559"/>
          </a:xfrm>
        </p:grpSpPr>
        <p:sp>
          <p:nvSpPr>
            <p:cNvPr id="5" name="Freeform 5"/>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6" name="TextBox 6"/>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7" name="Freeform 7"/>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02015" y="571818"/>
            <a:ext cx="10838022" cy="828040"/>
          </a:xfrm>
          <a:prstGeom prst="rect">
            <a:avLst/>
          </a:prstGeom>
        </p:spPr>
        <p:txBody>
          <a:bodyPr wrap="square" lIns="0" tIns="0" rIns="0" bIns="0" rtlCol="0" anchor="t">
            <a:spAutoFit/>
          </a:bodyPr>
          <a:lstStyle/>
          <a:p>
            <a:pPr algn="ctr">
              <a:lnSpc>
                <a:spcPts val="6860"/>
              </a:lnSpc>
            </a:pPr>
            <a:r>
              <a:rPr lang="en-US" sz="4900" dirty="0">
                <a:solidFill>
                  <a:srgbClr val="000000"/>
                </a:solidFill>
                <a:latin typeface="Canva Sans Bold"/>
                <a:ea typeface="Canva Sans Bold"/>
                <a:cs typeface="Canva Sans Bold"/>
                <a:sym typeface="Canva Sans Bold"/>
              </a:rPr>
              <a:t>STEPS IN AGILE METHODOLOGY:</a:t>
            </a:r>
          </a:p>
        </p:txBody>
      </p:sp>
      <p:sp>
        <p:nvSpPr>
          <p:cNvPr id="9" name="TextBox 9"/>
          <p:cNvSpPr txBox="1"/>
          <p:nvPr/>
        </p:nvSpPr>
        <p:spPr>
          <a:xfrm>
            <a:off x="684809" y="1971676"/>
            <a:ext cx="6397704" cy="4267515"/>
          </a:xfrm>
          <a:prstGeom prst="rect">
            <a:avLst/>
          </a:prstGeom>
        </p:spPr>
        <p:txBody>
          <a:bodyPr lIns="0" tIns="0" rIns="0" bIns="0" rtlCol="0" anchor="t">
            <a:spAutoFit/>
          </a:bodyPr>
          <a:lstStyle/>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Requirement gathering</a:t>
            </a:r>
            <a:endParaRPr lang="en-US" sz="3399" dirty="0">
              <a:solidFill>
                <a:srgbClr val="000000"/>
              </a:solidFill>
              <a:latin typeface="Canva Sans"/>
              <a:ea typeface="Canva Sans"/>
              <a:cs typeface="Canva Sans"/>
              <a:sym typeface="Canva Sans"/>
              <a:hlinkClick r:id="rId6" tooltip="https://www.geeksforgeeks.org/requirements-gathering-introduction-processes-benefits-and-tools"/>
            </a:endParaRPr>
          </a:p>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Design the Requirements</a:t>
            </a:r>
          </a:p>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Construction / Iteration</a:t>
            </a:r>
          </a:p>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Testing/Quality Assurance</a:t>
            </a:r>
            <a:endParaRPr lang="en-US" sz="3399" dirty="0">
              <a:solidFill>
                <a:srgbClr val="000000"/>
              </a:solidFill>
              <a:latin typeface="Canva Sans"/>
              <a:ea typeface="Canva Sans"/>
              <a:cs typeface="Canva Sans"/>
              <a:sym typeface="Canva Sans"/>
              <a:hlinkClick r:id="rId7" tooltip="https://www.geeksforgeeks.org/software-engineering-software-quality-assurance/"/>
            </a:endParaRPr>
          </a:p>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Deployment</a:t>
            </a:r>
            <a:endParaRPr lang="en-US" sz="3399" dirty="0">
              <a:solidFill>
                <a:srgbClr val="000000"/>
              </a:solidFill>
              <a:latin typeface="Canva Sans"/>
              <a:ea typeface="Canva Sans"/>
              <a:cs typeface="Canva Sans"/>
              <a:sym typeface="Canva Sans"/>
              <a:hlinkClick r:id="rId8" tooltip="https://www.geeksforgeeks.org/software-deployment-in-software-development/"/>
            </a:endParaRPr>
          </a:p>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Feedback</a:t>
            </a:r>
          </a:p>
          <a:p>
            <a:pPr algn="l">
              <a:lnSpc>
                <a:spcPts val="4759"/>
              </a:lnSpc>
            </a:pPr>
            <a:endParaRPr lang="en-US" sz="3399" dirty="0">
              <a:solidFill>
                <a:srgbClr val="000000"/>
              </a:solidFill>
              <a:latin typeface="Canva Sans"/>
              <a:ea typeface="Canva Sans"/>
              <a:cs typeface="Canva Sans"/>
              <a:sym typeface="Canva Sans"/>
            </a:endParaRPr>
          </a:p>
        </p:txBody>
      </p:sp>
      <p:sp>
        <p:nvSpPr>
          <p:cNvPr id="10" name="TextBox 10"/>
          <p:cNvSpPr txBox="1"/>
          <p:nvPr/>
        </p:nvSpPr>
        <p:spPr>
          <a:xfrm>
            <a:off x="9915786" y="7019055"/>
            <a:ext cx="1624251" cy="587375"/>
          </a:xfrm>
          <a:prstGeom prst="rect">
            <a:avLst/>
          </a:prstGeom>
        </p:spPr>
        <p:txBody>
          <a:bodyPr lIns="0" tIns="0" rIns="0" bIns="0" rtlCol="0" anchor="t">
            <a:spAutoFit/>
          </a:bodyPr>
          <a:lstStyle/>
          <a:p>
            <a:pPr algn="ctr">
              <a:lnSpc>
                <a:spcPts val="4899"/>
              </a:lnSpc>
            </a:pPr>
            <a:r>
              <a:rPr lang="en-US" sz="3499">
                <a:solidFill>
                  <a:srgbClr val="000000"/>
                </a:solidFill>
                <a:latin typeface="Canva Sans Bold"/>
                <a:ea typeface="Canva Sans Bold"/>
                <a:cs typeface="Canva Sans Bold"/>
                <a:sym typeface="Canva Sans Bold"/>
              </a:rPr>
              <a:t>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747483" y="0"/>
            <a:ext cx="4540517" cy="4643339"/>
          </a:xfrm>
          <a:custGeom>
            <a:avLst/>
            <a:gdLst/>
            <a:ahLst/>
            <a:cxnLst/>
            <a:rect l="l" t="t" r="r" b="b"/>
            <a:pathLst>
              <a:path w="4540517" h="4643339">
                <a:moveTo>
                  <a:pt x="0" y="0"/>
                </a:moveTo>
                <a:lnTo>
                  <a:pt x="4540517" y="0"/>
                </a:lnTo>
                <a:lnTo>
                  <a:pt x="4540517" y="4643339"/>
                </a:lnTo>
                <a:lnTo>
                  <a:pt x="0" y="4643339"/>
                </a:lnTo>
                <a:lnTo>
                  <a:pt x="0" y="0"/>
                </a:lnTo>
                <a:close/>
              </a:path>
            </a:pathLst>
          </a:custGeom>
          <a:blipFill>
            <a:blip r:embed="rId5">
              <a:extLst>
                <a:ext uri="{96DAC541-7B7A-43D3-8B79-37D633B846F1}">
                  <asvg:svgBlip xmlns:asvg="http://schemas.microsoft.com/office/drawing/2016/SVG/main" r:embed="rId6"/>
                </a:ext>
              </a:extLst>
            </a:blip>
            <a:stretch>
              <a:fillRect t="-68316" r="-67746"/>
            </a:stretch>
          </a:blipFill>
        </p:spPr>
      </p:sp>
      <p:sp>
        <p:nvSpPr>
          <p:cNvPr id="5" name="Freeform 5"/>
          <p:cNvSpPr/>
          <p:nvPr/>
        </p:nvSpPr>
        <p:spPr>
          <a:xfrm rot="-10800000">
            <a:off x="0" y="4524085"/>
            <a:ext cx="4597527" cy="5762915"/>
          </a:xfrm>
          <a:custGeom>
            <a:avLst/>
            <a:gdLst/>
            <a:ahLst/>
            <a:cxnLst/>
            <a:rect l="l" t="t" r="r" b="b"/>
            <a:pathLst>
              <a:path w="4597527" h="5762915">
                <a:moveTo>
                  <a:pt x="0" y="0"/>
                </a:moveTo>
                <a:lnTo>
                  <a:pt x="4597527" y="0"/>
                </a:lnTo>
                <a:lnTo>
                  <a:pt x="4597527" y="5762915"/>
                </a:lnTo>
                <a:lnTo>
                  <a:pt x="0" y="5762915"/>
                </a:lnTo>
                <a:lnTo>
                  <a:pt x="0" y="0"/>
                </a:lnTo>
                <a:close/>
              </a:path>
            </a:pathLst>
          </a:custGeom>
          <a:blipFill>
            <a:blip r:embed="rId5">
              <a:extLst>
                <a:ext uri="{96DAC541-7B7A-43D3-8B79-37D633B846F1}">
                  <asvg:svgBlip xmlns:asvg="http://schemas.microsoft.com/office/drawing/2016/SVG/main" r:embed="rId6"/>
                </a:ext>
              </a:extLst>
            </a:blip>
            <a:stretch>
              <a:fillRect t="-35617" r="-65666"/>
            </a:stretch>
          </a:blipFill>
        </p:spPr>
      </p:sp>
      <p:sp>
        <p:nvSpPr>
          <p:cNvPr id="6" name="TextBox 6"/>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7" name="TextBox 7"/>
          <p:cNvSpPr txBox="1"/>
          <p:nvPr/>
        </p:nvSpPr>
        <p:spPr>
          <a:xfrm>
            <a:off x="1028700" y="952500"/>
            <a:ext cx="14287500" cy="686435"/>
          </a:xfrm>
          <a:prstGeom prst="rect">
            <a:avLst/>
          </a:prstGeom>
        </p:spPr>
        <p:txBody>
          <a:bodyPr wrap="square" lIns="0" tIns="0" rIns="0" bIns="0" rtlCol="0" anchor="t">
            <a:spAutoFit/>
          </a:bodyPr>
          <a:lstStyle/>
          <a:p>
            <a:pPr algn="ctr">
              <a:lnSpc>
                <a:spcPts val="5740"/>
              </a:lnSpc>
            </a:pPr>
            <a:r>
              <a:rPr lang="en-US" sz="4100" dirty="0">
                <a:solidFill>
                  <a:srgbClr val="000000"/>
                </a:solidFill>
                <a:latin typeface="Canva Sans Bold"/>
                <a:ea typeface="Canva Sans Bold"/>
                <a:cs typeface="Canva Sans Bold"/>
                <a:sym typeface="Canva Sans Bold"/>
              </a:rPr>
              <a:t>HOW AGILE IS DIFFERENT FROM OTHER MODELS:</a:t>
            </a:r>
          </a:p>
        </p:txBody>
      </p:sp>
      <p:sp>
        <p:nvSpPr>
          <p:cNvPr id="8" name="TextBox 8"/>
          <p:cNvSpPr txBox="1"/>
          <p:nvPr/>
        </p:nvSpPr>
        <p:spPr>
          <a:xfrm>
            <a:off x="1028700" y="2151469"/>
            <a:ext cx="11671623" cy="975610"/>
          </a:xfrm>
          <a:prstGeom prst="rect">
            <a:avLst/>
          </a:prstGeom>
        </p:spPr>
        <p:txBody>
          <a:bodyPr lIns="0" tIns="0" rIns="0" bIns="0" rtlCol="0" anchor="t">
            <a:spAutoFit/>
          </a:bodyPr>
          <a:lstStyle/>
          <a:p>
            <a:pPr algn="l">
              <a:lnSpc>
                <a:spcPts val="3968"/>
              </a:lnSpc>
            </a:pPr>
            <a:r>
              <a:rPr lang="en-US" sz="2834">
                <a:solidFill>
                  <a:srgbClr val="000000"/>
                </a:solidFill>
                <a:latin typeface="Canva Sans"/>
                <a:ea typeface="Canva Sans"/>
                <a:cs typeface="Canva Sans"/>
                <a:sym typeface="Canva Sans"/>
              </a:rPr>
              <a:t>Agile stands out from traditional SDLC models due to its emphasis on flexibility, collaboration, and iterative development.</a:t>
            </a:r>
          </a:p>
        </p:txBody>
      </p:sp>
      <p:sp>
        <p:nvSpPr>
          <p:cNvPr id="9" name="TextBox 9"/>
          <p:cNvSpPr txBox="1"/>
          <p:nvPr/>
        </p:nvSpPr>
        <p:spPr>
          <a:xfrm>
            <a:off x="4455636" y="3639613"/>
            <a:ext cx="11916871" cy="5548667"/>
          </a:xfrm>
          <a:prstGeom prst="rect">
            <a:avLst/>
          </a:prstGeom>
        </p:spPr>
        <p:txBody>
          <a:bodyPr lIns="0" tIns="0" rIns="0" bIns="0" rtlCol="0" anchor="t">
            <a:spAutoFit/>
          </a:bodyPr>
          <a:lstStyle/>
          <a:p>
            <a:pPr marL="523246" lvl="1" indent="-261623" algn="l">
              <a:lnSpc>
                <a:spcPts val="3392"/>
              </a:lnSpc>
              <a:buAutoNum type="arabicPeriod"/>
            </a:pPr>
            <a:r>
              <a:rPr lang="en-US" sz="2423">
                <a:solidFill>
                  <a:srgbClr val="000000"/>
                </a:solidFill>
                <a:latin typeface="Canva Sans Bold"/>
                <a:ea typeface="Canva Sans Bold"/>
                <a:cs typeface="Canva Sans Bold"/>
                <a:sym typeface="Canva Sans Bold"/>
              </a:rPr>
              <a:t>Flexibility:</a:t>
            </a:r>
            <a:r>
              <a:rPr lang="en-US" sz="2423">
                <a:solidFill>
                  <a:srgbClr val="000000"/>
                </a:solidFill>
                <a:latin typeface="Canva Sans"/>
                <a:ea typeface="Canva Sans"/>
                <a:cs typeface="Canva Sans"/>
                <a:sym typeface="Canva Sans"/>
              </a:rPr>
              <a:t> Unlike rigid models like Waterfall, Agile embraces change. It allows for adjustments in requirements and priorities throughout the project lifecycle.</a:t>
            </a:r>
          </a:p>
          <a:p>
            <a:pPr marL="523246" lvl="1" indent="-261623" algn="l">
              <a:lnSpc>
                <a:spcPts val="3392"/>
              </a:lnSpc>
              <a:buAutoNum type="arabicPeriod"/>
            </a:pPr>
            <a:r>
              <a:rPr lang="en-US" sz="2423">
                <a:solidFill>
                  <a:srgbClr val="000000"/>
                </a:solidFill>
                <a:latin typeface="Canva Sans Bold"/>
                <a:ea typeface="Canva Sans Bold"/>
                <a:cs typeface="Canva Sans Bold"/>
                <a:sym typeface="Canva Sans Bold"/>
              </a:rPr>
              <a:t>Iterative Development:</a:t>
            </a:r>
            <a:r>
              <a:rPr lang="en-US" sz="2423">
                <a:solidFill>
                  <a:srgbClr val="000000"/>
                </a:solidFill>
                <a:latin typeface="Canva Sans"/>
                <a:ea typeface="Canva Sans"/>
                <a:cs typeface="Canva Sans"/>
                <a:sym typeface="Canva Sans"/>
              </a:rPr>
              <a:t> Agile breaks down projects into smaller iterations or sprints, delivering working software frequently. This enables early feedback and continuous improvement.</a:t>
            </a:r>
          </a:p>
          <a:p>
            <a:pPr marL="523246" lvl="1" indent="-261623" algn="l">
              <a:lnSpc>
                <a:spcPts val="3392"/>
              </a:lnSpc>
              <a:buAutoNum type="arabicPeriod"/>
            </a:pPr>
            <a:r>
              <a:rPr lang="en-US" sz="2423">
                <a:solidFill>
                  <a:srgbClr val="000000"/>
                </a:solidFill>
                <a:latin typeface="Canva Sans Bold"/>
                <a:ea typeface="Canva Sans Bold"/>
                <a:cs typeface="Canva Sans Bold"/>
                <a:sym typeface="Canva Sans Bold"/>
              </a:rPr>
              <a:t>Customer Collaboration:</a:t>
            </a:r>
            <a:r>
              <a:rPr lang="en-US" sz="2423">
                <a:solidFill>
                  <a:srgbClr val="000000"/>
                </a:solidFill>
                <a:latin typeface="Canva Sans"/>
                <a:ea typeface="Canva Sans"/>
                <a:cs typeface="Canva Sans"/>
                <a:sym typeface="Canva Sans"/>
              </a:rPr>
              <a:t> Agile prioritizes customer involvement. Customers are active participants, providing input and feedback at every stage.</a:t>
            </a:r>
          </a:p>
          <a:p>
            <a:pPr marL="523246" lvl="1" indent="-261623" algn="l">
              <a:lnSpc>
                <a:spcPts val="3392"/>
              </a:lnSpc>
              <a:buAutoNum type="arabicPeriod"/>
            </a:pPr>
            <a:r>
              <a:rPr lang="en-US" sz="2423">
                <a:solidFill>
                  <a:srgbClr val="000000"/>
                </a:solidFill>
                <a:latin typeface="Canva Sans Bold"/>
                <a:ea typeface="Canva Sans Bold"/>
                <a:cs typeface="Canva Sans Bold"/>
                <a:sym typeface="Canva Sans Bold"/>
              </a:rPr>
              <a:t>Customer-centric:</a:t>
            </a:r>
            <a:r>
              <a:rPr lang="en-US" sz="2423">
                <a:solidFill>
                  <a:srgbClr val="000000"/>
                </a:solidFill>
                <a:latin typeface="Canva Sans"/>
                <a:ea typeface="Canva Sans"/>
                <a:cs typeface="Canva Sans"/>
                <a:sym typeface="Canva Sans"/>
              </a:rPr>
              <a:t>  Agile is a more adaptive and customer-centric approach to software development, while traditional models tend to be more rigid and plan-driven.</a:t>
            </a:r>
          </a:p>
          <a:p>
            <a:pPr marL="523246" lvl="1" indent="-261623" algn="l">
              <a:lnSpc>
                <a:spcPts val="3392"/>
              </a:lnSpc>
              <a:buAutoNum type="arabicPeriod"/>
            </a:pPr>
            <a:r>
              <a:rPr lang="en-US" sz="2423">
                <a:solidFill>
                  <a:srgbClr val="000000"/>
                </a:solidFill>
                <a:latin typeface="Canva Sans Bold"/>
                <a:ea typeface="Canva Sans Bold"/>
                <a:cs typeface="Canva Sans Bold"/>
                <a:sym typeface="Canva Sans Bold"/>
              </a:rPr>
              <a:t>Risk Management:</a:t>
            </a:r>
            <a:r>
              <a:rPr lang="en-US" sz="2423">
                <a:solidFill>
                  <a:srgbClr val="000000"/>
                </a:solidFill>
                <a:latin typeface="Canva Sans"/>
                <a:ea typeface="Canva Sans"/>
                <a:cs typeface="Canva Sans"/>
                <a:sym typeface="Canva Sans"/>
              </a:rPr>
              <a:t> Agile incorporates risk management throughout the project, allowing for quick adaptation to challenges.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469783">
            <a:off x="13601044" y="2302631"/>
            <a:ext cx="5194393" cy="8232997"/>
          </a:xfrm>
          <a:custGeom>
            <a:avLst/>
            <a:gdLst/>
            <a:ahLst/>
            <a:cxnLst/>
            <a:rect l="l" t="t" r="r" b="b"/>
            <a:pathLst>
              <a:path w="5194393" h="8232997">
                <a:moveTo>
                  <a:pt x="1053837" y="0"/>
                </a:moveTo>
                <a:lnTo>
                  <a:pt x="5194392" y="569374"/>
                </a:lnTo>
                <a:lnTo>
                  <a:pt x="4140555" y="8232997"/>
                </a:lnTo>
                <a:lnTo>
                  <a:pt x="0" y="7663623"/>
                </a:lnTo>
                <a:lnTo>
                  <a:pt x="1053837" y="0"/>
                </a:lnTo>
                <a:close/>
              </a:path>
            </a:pathLst>
          </a:custGeom>
          <a:blipFill>
            <a:blip r:embed="rId3">
              <a:extLst>
                <a:ext uri="{96DAC541-7B7A-43D3-8B79-37D633B846F1}">
                  <asvg:svgBlip xmlns:asvg="http://schemas.microsoft.com/office/drawing/2016/SVG/main" r:embed="rId4"/>
                </a:ext>
              </a:extLst>
            </a:blip>
            <a:stretch>
              <a:fillRect l="-1415" r="-62733" b="-44593"/>
            </a:stretch>
          </a:blipFill>
        </p:spPr>
      </p:sp>
      <p:sp>
        <p:nvSpPr>
          <p:cNvPr id="4" name="Freeform 4"/>
          <p:cNvSpPr/>
          <p:nvPr/>
        </p:nvSpPr>
        <p:spPr>
          <a:xfrm rot="-10799999">
            <a:off x="0" y="0"/>
            <a:ext cx="3091563" cy="3562176"/>
          </a:xfrm>
          <a:custGeom>
            <a:avLst/>
            <a:gdLst/>
            <a:ahLst/>
            <a:cxnLst/>
            <a:rect l="l" t="t" r="r" b="b"/>
            <a:pathLst>
              <a:path w="3091563" h="3562176">
                <a:moveTo>
                  <a:pt x="0" y="0"/>
                </a:moveTo>
                <a:lnTo>
                  <a:pt x="3091563" y="0"/>
                </a:lnTo>
                <a:lnTo>
                  <a:pt x="3091563" y="3562176"/>
                </a:lnTo>
                <a:lnTo>
                  <a:pt x="0" y="3562176"/>
                </a:lnTo>
                <a:lnTo>
                  <a:pt x="0" y="0"/>
                </a:lnTo>
                <a:close/>
              </a:path>
            </a:pathLst>
          </a:custGeom>
          <a:blipFill>
            <a:blip r:embed="rId3">
              <a:extLst>
                <a:ext uri="{96DAC541-7B7A-43D3-8B79-37D633B846F1}">
                  <asvg:svgBlip xmlns:asvg="http://schemas.microsoft.com/office/drawing/2016/SVG/main" r:embed="rId4"/>
                </a:ext>
              </a:extLst>
            </a:blip>
            <a:stretch>
              <a:fillRect l="-5660" r="-47725" b="-85858"/>
            </a:stretch>
          </a:blipFill>
        </p:spPr>
      </p:sp>
      <p:sp>
        <p:nvSpPr>
          <p:cNvPr id="5" name="TextBox 5"/>
          <p:cNvSpPr txBox="1"/>
          <p:nvPr/>
        </p:nvSpPr>
        <p:spPr>
          <a:xfrm>
            <a:off x="1028700" y="933450"/>
            <a:ext cx="4877514"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ADVANTAGES :</a:t>
            </a:r>
          </a:p>
        </p:txBody>
      </p:sp>
      <p:sp>
        <p:nvSpPr>
          <p:cNvPr id="6" name="TextBox 6"/>
          <p:cNvSpPr txBox="1"/>
          <p:nvPr/>
        </p:nvSpPr>
        <p:spPr>
          <a:xfrm>
            <a:off x="1028700" y="2494109"/>
            <a:ext cx="14551532" cy="63817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Working through Pair programming produces well-written compact programs which have fewer errors as compared to programmers working alone.</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It reduces the total development time of the whole project.</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Agile development emphasizes face-to-face communication among team members, leading to better collaboration and understanding of project goals.</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Customer representatives get the idea of updated software products after each iteration. So, it is easy for him to change any requirement if needed.</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Agile development puts the customer at the center of the development process, ensuring that the end product meets their needs.</a:t>
            </a:r>
          </a:p>
          <a:p>
            <a:pPr algn="l">
              <a:lnSpc>
                <a:spcPts val="4200"/>
              </a:lnSpc>
            </a:pPr>
            <a:endParaRPr lang="en-US" sz="3000">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469783">
            <a:off x="13601044" y="2302631"/>
            <a:ext cx="5194393" cy="8232997"/>
          </a:xfrm>
          <a:custGeom>
            <a:avLst/>
            <a:gdLst/>
            <a:ahLst/>
            <a:cxnLst/>
            <a:rect l="l" t="t" r="r" b="b"/>
            <a:pathLst>
              <a:path w="5194393" h="8232997">
                <a:moveTo>
                  <a:pt x="1053837" y="0"/>
                </a:moveTo>
                <a:lnTo>
                  <a:pt x="5194392" y="569374"/>
                </a:lnTo>
                <a:lnTo>
                  <a:pt x="4140555" y="8232997"/>
                </a:lnTo>
                <a:lnTo>
                  <a:pt x="0" y="7663623"/>
                </a:lnTo>
                <a:lnTo>
                  <a:pt x="1053837" y="0"/>
                </a:lnTo>
                <a:close/>
              </a:path>
            </a:pathLst>
          </a:custGeom>
          <a:blipFill>
            <a:blip r:embed="rId3">
              <a:extLst>
                <a:ext uri="{96DAC541-7B7A-43D3-8B79-37D633B846F1}">
                  <asvg:svgBlip xmlns:asvg="http://schemas.microsoft.com/office/drawing/2016/SVG/main" r:embed="rId4"/>
                </a:ext>
              </a:extLst>
            </a:blip>
            <a:stretch>
              <a:fillRect l="-1415" r="-62733" b="-44593"/>
            </a:stretch>
          </a:blipFill>
        </p:spPr>
      </p:sp>
      <p:sp>
        <p:nvSpPr>
          <p:cNvPr id="4" name="Freeform 4"/>
          <p:cNvSpPr/>
          <p:nvPr/>
        </p:nvSpPr>
        <p:spPr>
          <a:xfrm rot="-10799999">
            <a:off x="0" y="0"/>
            <a:ext cx="3091563" cy="3562176"/>
          </a:xfrm>
          <a:custGeom>
            <a:avLst/>
            <a:gdLst/>
            <a:ahLst/>
            <a:cxnLst/>
            <a:rect l="l" t="t" r="r" b="b"/>
            <a:pathLst>
              <a:path w="3091563" h="3562176">
                <a:moveTo>
                  <a:pt x="0" y="0"/>
                </a:moveTo>
                <a:lnTo>
                  <a:pt x="3091563" y="0"/>
                </a:lnTo>
                <a:lnTo>
                  <a:pt x="3091563" y="3562176"/>
                </a:lnTo>
                <a:lnTo>
                  <a:pt x="0" y="3562176"/>
                </a:lnTo>
                <a:lnTo>
                  <a:pt x="0" y="0"/>
                </a:lnTo>
                <a:close/>
              </a:path>
            </a:pathLst>
          </a:custGeom>
          <a:blipFill>
            <a:blip r:embed="rId3">
              <a:extLst>
                <a:ext uri="{96DAC541-7B7A-43D3-8B79-37D633B846F1}">
                  <asvg:svgBlip xmlns:asvg="http://schemas.microsoft.com/office/drawing/2016/SVG/main" r:embed="rId4"/>
                </a:ext>
              </a:extLst>
            </a:blip>
            <a:stretch>
              <a:fillRect l="-5660" r="-47725" b="-85858"/>
            </a:stretch>
          </a:blipFill>
        </p:spPr>
      </p:sp>
      <p:sp>
        <p:nvSpPr>
          <p:cNvPr id="5" name="TextBox 5"/>
          <p:cNvSpPr txBox="1"/>
          <p:nvPr/>
        </p:nvSpPr>
        <p:spPr>
          <a:xfrm>
            <a:off x="1218902" y="933450"/>
            <a:ext cx="4497110"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LIMITATIONS:</a:t>
            </a:r>
          </a:p>
        </p:txBody>
      </p:sp>
      <p:sp>
        <p:nvSpPr>
          <p:cNvPr id="6" name="TextBox 6"/>
          <p:cNvSpPr txBox="1"/>
          <p:nvPr/>
        </p:nvSpPr>
        <p:spPr>
          <a:xfrm>
            <a:off x="1028700" y="2494109"/>
            <a:ext cx="14551532" cy="58483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The lack of formal documents creates confusion and important decisions taken during different phases can be misinterpreted at any time by different team members.</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It is not suitable for handling complex dependencies.</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The agile model depends highly on customer interactions so if the customer is not clear, then the development team can be driven in the wrong direction.</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Due to the absence of proper documentation, when the project completes and the developers are assigned to another project, maintenance of the developed project can become a problem.</a:t>
            </a:r>
          </a:p>
          <a:p>
            <a:pPr algn="l">
              <a:lnSpc>
                <a:spcPts val="4200"/>
              </a:lnSpc>
            </a:pPr>
            <a:endParaRPr lang="en-US" sz="3000">
              <a:solidFill>
                <a:srgbClr val="000000"/>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5400000">
            <a:off x="-3762231" y="3904011"/>
            <a:ext cx="10145220" cy="2620758"/>
          </a:xfrm>
          <a:custGeom>
            <a:avLst/>
            <a:gdLst/>
            <a:ahLst/>
            <a:cxnLst/>
            <a:rect l="l" t="t" r="r" b="b"/>
            <a:pathLst>
              <a:path w="10145220" h="2620758">
                <a:moveTo>
                  <a:pt x="0" y="0"/>
                </a:moveTo>
                <a:lnTo>
                  <a:pt x="10145220" y="0"/>
                </a:lnTo>
                <a:lnTo>
                  <a:pt x="10145220" y="2620758"/>
                </a:lnTo>
                <a:lnTo>
                  <a:pt x="0" y="2620758"/>
                </a:lnTo>
                <a:lnTo>
                  <a:pt x="0" y="0"/>
                </a:lnTo>
                <a:close/>
              </a:path>
            </a:pathLst>
          </a:custGeom>
          <a:blipFill>
            <a:blip r:embed="rId3">
              <a:extLst>
                <a:ext uri="{96DAC541-7B7A-43D3-8B79-37D633B846F1}">
                  <asvg:svgBlip xmlns:asvg="http://schemas.microsoft.com/office/drawing/2016/SVG/main" r:embed="rId4"/>
                </a:ext>
              </a:extLst>
            </a:blip>
            <a:stretch>
              <a:fillRect l="-22587" r="-343" b="-104195"/>
            </a:stretch>
          </a:blipFill>
        </p:spPr>
      </p:sp>
      <p:sp>
        <p:nvSpPr>
          <p:cNvPr id="4" name="TextBox 4"/>
          <p:cNvSpPr txBox="1"/>
          <p:nvPr/>
        </p:nvSpPr>
        <p:spPr>
          <a:xfrm>
            <a:off x="8498723" y="6552336"/>
            <a:ext cx="4135657" cy="694164"/>
          </a:xfrm>
          <a:prstGeom prst="rect">
            <a:avLst/>
          </a:prstGeom>
        </p:spPr>
        <p:txBody>
          <a:bodyPr lIns="0" tIns="0" rIns="0" bIns="0" rtlCol="0" anchor="t">
            <a:spAutoFit/>
          </a:bodyPr>
          <a:lstStyle/>
          <a:p>
            <a:pPr algn="ctr">
              <a:lnSpc>
                <a:spcPts val="5632"/>
              </a:lnSpc>
            </a:pPr>
            <a:r>
              <a:rPr lang="en-US" sz="4081" spc="399">
                <a:solidFill>
                  <a:srgbClr val="FDFBFB"/>
                </a:solidFill>
                <a:latin typeface="DM Sans Bold"/>
                <a:ea typeface="DM Sans Bold"/>
                <a:cs typeface="DM Sans Bold"/>
                <a:sym typeface="DM Sans Bold"/>
              </a:rPr>
              <a:t>CUSTOMERS</a:t>
            </a:r>
          </a:p>
        </p:txBody>
      </p:sp>
      <p:sp>
        <p:nvSpPr>
          <p:cNvPr id="5" name="TextBox 5"/>
          <p:cNvSpPr txBox="1"/>
          <p:nvPr/>
        </p:nvSpPr>
        <p:spPr>
          <a:xfrm>
            <a:off x="1028700" y="942975"/>
            <a:ext cx="15669459" cy="755015"/>
          </a:xfrm>
          <a:prstGeom prst="rect">
            <a:avLst/>
          </a:prstGeom>
        </p:spPr>
        <p:txBody>
          <a:bodyPr lIns="0" tIns="0" rIns="0" bIns="0" rtlCol="0" anchor="t">
            <a:spAutoFit/>
          </a:bodyPr>
          <a:lstStyle/>
          <a:p>
            <a:pPr algn="ctr">
              <a:lnSpc>
                <a:spcPts val="6160"/>
              </a:lnSpc>
            </a:pPr>
            <a:r>
              <a:rPr lang="en-US" sz="4400">
                <a:solidFill>
                  <a:srgbClr val="000000"/>
                </a:solidFill>
                <a:latin typeface="Canva Sans Bold"/>
                <a:ea typeface="Canva Sans Bold"/>
                <a:cs typeface="Canva Sans Bold"/>
                <a:sym typeface="Canva Sans Bold"/>
              </a:rPr>
              <a:t>HOW TO OVERCOME THE LIMITATIONS OF AGILE MODEL:</a:t>
            </a:r>
          </a:p>
        </p:txBody>
      </p:sp>
      <p:sp>
        <p:nvSpPr>
          <p:cNvPr id="6" name="TextBox 6"/>
          <p:cNvSpPr txBox="1"/>
          <p:nvPr/>
        </p:nvSpPr>
        <p:spPr>
          <a:xfrm>
            <a:off x="2525003" y="2434702"/>
            <a:ext cx="14173156" cy="6157595"/>
          </a:xfrm>
          <a:prstGeom prst="rect">
            <a:avLst/>
          </a:prstGeom>
        </p:spPr>
        <p:txBody>
          <a:bodyPr lIns="0" tIns="0" rIns="0" bIns="0" rtlCol="0" anchor="t">
            <a:spAutoFit/>
          </a:bodyPr>
          <a:lstStyle/>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Plan Ahead: Create high-level roadmaps and architectural blueprints.</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Measure Effectively: Use Agile metrics and value-based measures to track progress.</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Document Critically: Create essential documentation and foster knowledge sharing.</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Build Strong Teams: Invest in team building, clear roles, and continuous improvement.</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Balance Workload: Promote work-life balance and sustainable pacing.</a:t>
            </a:r>
          </a:p>
          <a:p>
            <a:pPr algn="l">
              <a:lnSpc>
                <a:spcPts val="4480"/>
              </a:lnSpc>
            </a:pPr>
            <a:endParaRPr lang="en-US" sz="3200">
              <a:solidFill>
                <a:srgbClr val="000000"/>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4749760" y="2211548"/>
            <a:ext cx="8788479" cy="5385518"/>
          </a:xfrm>
          <a:prstGeom prst="rect">
            <a:avLst/>
          </a:prstGeom>
        </p:spPr>
        <p:txBody>
          <a:bodyPr lIns="0" tIns="0" rIns="0" bIns="0" rtlCol="0" anchor="t">
            <a:spAutoFit/>
          </a:bodyPr>
          <a:lstStyle/>
          <a:p>
            <a:pPr algn="ctr">
              <a:lnSpc>
                <a:spcPts val="21076"/>
              </a:lnSpc>
            </a:pPr>
            <a:r>
              <a:rPr lang="en-US" sz="18652">
                <a:solidFill>
                  <a:srgbClr val="000000"/>
                </a:solidFill>
                <a:latin typeface="Abril Fatface"/>
                <a:ea typeface="Abril Fatface"/>
                <a:cs typeface="Abril Fatface"/>
                <a:sym typeface="Abril Fatface"/>
              </a:rPr>
              <a:t>THANK </a:t>
            </a:r>
          </a:p>
          <a:p>
            <a:pPr algn="ctr">
              <a:lnSpc>
                <a:spcPts val="21076"/>
              </a:lnSpc>
            </a:pPr>
            <a:r>
              <a:rPr lang="en-US" sz="18652">
                <a:solidFill>
                  <a:srgbClr val="000000"/>
                </a:solidFill>
                <a:latin typeface="Abril Fatface"/>
                <a:ea typeface="Abril Fatface"/>
                <a:cs typeface="Abril Fatface"/>
                <a:sym typeface="Abril Fatface"/>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583</Words>
  <Application>Microsoft Office PowerPoint</Application>
  <PresentationFormat>Custom</PresentationFormat>
  <Paragraphs>50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DM Sans Bold</vt:lpstr>
      <vt:lpstr>Canva Sans Bold</vt:lpstr>
      <vt:lpstr>Canva Sans</vt:lpstr>
      <vt:lpstr>DM Sans</vt:lpstr>
      <vt:lpstr>Abril Fatface</vt:lpstr>
      <vt:lpstr>Open Sauce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SDLC (AGILE MODEL)</dc:title>
  <cp:lastModifiedBy>Shramana Show</cp:lastModifiedBy>
  <cp:revision>4</cp:revision>
  <dcterms:created xsi:type="dcterms:W3CDTF">2006-08-16T00:00:00Z</dcterms:created>
  <dcterms:modified xsi:type="dcterms:W3CDTF">2024-08-06T16:12:02Z</dcterms:modified>
  <dc:identifier>DAGMmTn_WQA</dc:identifier>
</cp:coreProperties>
</file>