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343" r:id="rId3"/>
    <p:sldId id="344" r:id="rId4"/>
    <p:sldId id="345" r:id="rId5"/>
    <p:sldId id="335" r:id="rId6"/>
    <p:sldId id="338" r:id="rId7"/>
    <p:sldId id="346" r:id="rId8"/>
    <p:sldId id="347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kajdeer Bikumalla" initials="PB" lastIdx="1" clrIdx="0">
    <p:extLst>
      <p:ext uri="{19B8F6BF-5375-455C-9EA6-DF929625EA0E}">
        <p15:presenceInfo xmlns:p15="http://schemas.microsoft.com/office/powerpoint/2012/main" userId="5f7f8e661af012aa" providerId="Windows Live"/>
      </p:ext>
    </p:extLst>
  </p:cmAuthor>
  <p:cmAuthor id="2" name="Raj Laxmi Prakash" initials="RLP" lastIdx="1" clrIdx="1">
    <p:extLst>
      <p:ext uri="{19B8F6BF-5375-455C-9EA6-DF929625EA0E}">
        <p15:presenceInfo xmlns:p15="http://schemas.microsoft.com/office/powerpoint/2012/main" userId="67f1360cb8d954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M4\Teradata\sample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Trend of Project and Inquiries Status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sample2!$D$1</c:f>
              <c:strCache>
                <c:ptCount val="1"/>
                <c:pt idx="0">
                  <c:v>Total inquiries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sample2!$D$2:$D$41</c:f>
              <c:numCache>
                <c:formatCode>General</c:formatCode>
                <c:ptCount val="4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9</c:v>
                </c:pt>
                <c:pt idx="28">
                  <c:v>10</c:v>
                </c:pt>
                <c:pt idx="29">
                  <c:v>12</c:v>
                </c:pt>
                <c:pt idx="30">
                  <c:v>12</c:v>
                </c:pt>
                <c:pt idx="31">
                  <c:v>13</c:v>
                </c:pt>
                <c:pt idx="32">
                  <c:v>13</c:v>
                </c:pt>
                <c:pt idx="33">
                  <c:v>14</c:v>
                </c:pt>
                <c:pt idx="34">
                  <c:v>20</c:v>
                </c:pt>
                <c:pt idx="35">
                  <c:v>31</c:v>
                </c:pt>
                <c:pt idx="36">
                  <c:v>31</c:v>
                </c:pt>
                <c:pt idx="37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D6-4F9C-9E79-331A55A8250E}"/>
            </c:ext>
          </c:extLst>
        </c:ser>
        <c:ser>
          <c:idx val="1"/>
          <c:order val="1"/>
          <c:tx>
            <c:strRef>
              <c:f>sample2!$E$1</c:f>
              <c:strCache>
                <c:ptCount val="1"/>
                <c:pt idx="0">
                  <c:v>Inquiry Acceptance Rate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sample2!$E$2:$E$41</c:f>
              <c:numCache>
                <c:formatCode>General</c:formatCode>
                <c:ptCount val="4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66.666666666666657</c:v>
                </c:pt>
                <c:pt idx="9">
                  <c:v>66.666666666666657</c:v>
                </c:pt>
                <c:pt idx="10">
                  <c:v>66.666666666666657</c:v>
                </c:pt>
                <c:pt idx="11">
                  <c:v>66.666666666666657</c:v>
                </c:pt>
                <c:pt idx="12">
                  <c:v>100</c:v>
                </c:pt>
                <c:pt idx="13">
                  <c:v>100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40</c:v>
                </c:pt>
                <c:pt idx="18">
                  <c:v>50</c:v>
                </c:pt>
                <c:pt idx="19">
                  <c:v>83.333333333333343</c:v>
                </c:pt>
                <c:pt idx="20">
                  <c:v>28.571428571428569</c:v>
                </c:pt>
                <c:pt idx="21">
                  <c:v>28.571428571428569</c:v>
                </c:pt>
                <c:pt idx="22">
                  <c:v>28.571428571428569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55.555555555555557</c:v>
                </c:pt>
                <c:pt idx="28">
                  <c:v>20</c:v>
                </c:pt>
                <c:pt idx="29">
                  <c:v>25</c:v>
                </c:pt>
                <c:pt idx="30">
                  <c:v>25</c:v>
                </c:pt>
                <c:pt idx="31">
                  <c:v>30.76923076923077</c:v>
                </c:pt>
                <c:pt idx="32">
                  <c:v>30.76923076923077</c:v>
                </c:pt>
                <c:pt idx="33">
                  <c:v>21.428571428571427</c:v>
                </c:pt>
                <c:pt idx="34">
                  <c:v>10</c:v>
                </c:pt>
                <c:pt idx="35">
                  <c:v>16.129032258064516</c:v>
                </c:pt>
                <c:pt idx="36">
                  <c:v>16.129032258064516</c:v>
                </c:pt>
                <c:pt idx="37">
                  <c:v>22.222222222222221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D6-4F9C-9E79-331A55A82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3079087"/>
        <c:axId val="1809983199"/>
      </c:lineChart>
      <c:catAx>
        <c:axId val="1873079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inquiries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983199"/>
        <c:crosses val="autoZero"/>
        <c:auto val="1"/>
        <c:lblAlgn val="ctr"/>
        <c:lblOffset val="100"/>
        <c:noMultiLvlLbl val="0"/>
      </c:catAx>
      <c:valAx>
        <c:axId val="180998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Status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07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Project</a:t>
            </a:r>
            <a:r>
              <a:rPr lang="en-US" baseline="0" dirty="0"/>
              <a:t> Description Analysis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Logo design</c:v>
                </c:pt>
                <c:pt idx="1">
                  <c:v>Brand analysis + recommendations</c:v>
                </c:pt>
                <c:pt idx="2">
                  <c:v>Social media strategy</c:v>
                </c:pt>
                <c:pt idx="3">
                  <c:v>Design for visual identity</c:v>
                </c:pt>
                <c:pt idx="4">
                  <c:v>Business plan development</c:v>
                </c:pt>
                <c:pt idx="5">
                  <c:v>Board recruitment strategy</c:v>
                </c:pt>
                <c:pt idx="6">
                  <c:v>Board development strategy</c:v>
                </c:pt>
                <c:pt idx="7">
                  <c:v>Design for visual brand</c:v>
                </c:pt>
                <c:pt idx="8">
                  <c:v>Communications strategy for public awareness</c:v>
                </c:pt>
                <c:pt idx="9">
                  <c:v>Key message development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29</c:v>
                </c:pt>
                <c:pt idx="1">
                  <c:v>28</c:v>
                </c:pt>
                <c:pt idx="2">
                  <c:v>22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15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3-477F-B26E-E45D3C896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04711359"/>
        <c:axId val="1817360015"/>
      </c:barChart>
      <c:catAx>
        <c:axId val="1804711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Description</a:t>
                </a:r>
              </a:p>
            </c:rich>
          </c:tx>
          <c:layout>
            <c:manualLayout>
              <c:xMode val="edge"/>
              <c:yMode val="edge"/>
              <c:x val="0.36951138627502145"/>
              <c:y val="0.92181407796855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360015"/>
        <c:crosses val="autoZero"/>
        <c:auto val="1"/>
        <c:lblAlgn val="ctr"/>
        <c:lblOffset val="100"/>
        <c:noMultiLvlLbl val="0"/>
      </c:catAx>
      <c:valAx>
        <c:axId val="181736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71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6C0A2E03-0290-4035-9C75-8C7A543A2424}" type="presOf" srcId="{14B1BBF5-E84D-4AF4-991D-85A8AEEC2774}" destId="{D50A0418-C89E-49D2-98C8-249985256035}" srcOrd="0" destOrd="0" presId="urn:microsoft.com/office/officeart/2005/8/layout/chevron1"/>
    <dgm:cxn modelId="{683E620C-4AAF-431E-8900-2B743A6B8A11}" type="presOf" srcId="{3AC7D642-CA1A-41EF-8BB8-63ADAB4EF335}" destId="{C9B126AB-0B80-4F10-BD17-21EFD1D4D170}" srcOrd="0" destOrd="0" presId="urn:microsoft.com/office/officeart/2005/8/layout/chevron1"/>
    <dgm:cxn modelId="{67F55E11-4699-4471-985F-D6D69EE4EFDC}" type="presOf" srcId="{5CA987BB-8AF2-4888-AB27-8FB3E8B1A7C5}" destId="{C8E4C901-D23F-4132-A869-956E05D5CECD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718E85AD-F665-47A9-B5EA-F9C0E7400306}" type="presOf" srcId="{F60E02D7-A01C-4C3D-9066-F405FC82BE60}" destId="{1668F058-B0B6-495C-89AF-7005856DF197}" srcOrd="0" destOrd="0" presId="urn:microsoft.com/office/officeart/2005/8/layout/chevron1"/>
    <dgm:cxn modelId="{A75FD8AF-C59D-466C-A31F-9B7C1959BBD2}" type="presOf" srcId="{4CCC5B98-8233-41EB-A975-ADC119F075ED}" destId="{2FC2C88C-2E0E-4239-B3C1-688B12D4FC16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6C541580-2198-4475-905B-C8D8B7E9766A}" type="presParOf" srcId="{C8E4C901-D23F-4132-A869-956E05D5CECD}" destId="{1668F058-B0B6-495C-89AF-7005856DF197}" srcOrd="0" destOrd="0" presId="urn:microsoft.com/office/officeart/2005/8/layout/chevron1"/>
    <dgm:cxn modelId="{6049D4C4-FD1A-4C82-8C44-181C17C1BD8F}" type="presParOf" srcId="{C8E4C901-D23F-4132-A869-956E05D5CECD}" destId="{D4ADEE8E-AC31-4D1C-9B87-D2EAEF48D4C0}" srcOrd="1" destOrd="0" presId="urn:microsoft.com/office/officeart/2005/8/layout/chevron1"/>
    <dgm:cxn modelId="{7AA2172C-4D10-44EC-A6D7-EF94F42F5941}" type="presParOf" srcId="{C8E4C901-D23F-4132-A869-956E05D5CECD}" destId="{D50A0418-C89E-49D2-98C8-249985256035}" srcOrd="2" destOrd="0" presId="urn:microsoft.com/office/officeart/2005/8/layout/chevron1"/>
    <dgm:cxn modelId="{7ECA58DF-CCD3-494D-8C79-3CFFEDF68D4C}" type="presParOf" srcId="{C8E4C901-D23F-4132-A869-956E05D5CECD}" destId="{E4F72DBD-6898-44EC-9DB9-8A80C7B78DE1}" srcOrd="3" destOrd="0" presId="urn:microsoft.com/office/officeart/2005/8/layout/chevron1"/>
    <dgm:cxn modelId="{AC6BD686-8900-487B-AE70-CD7969ED41A3}" type="presParOf" srcId="{C8E4C901-D23F-4132-A869-956E05D5CECD}" destId="{2FC2C88C-2E0E-4239-B3C1-688B12D4FC16}" srcOrd="4" destOrd="0" presId="urn:microsoft.com/office/officeart/2005/8/layout/chevron1"/>
    <dgm:cxn modelId="{5CCC2644-789C-43CA-842F-8AF0892156C8}" type="presParOf" srcId="{C8E4C901-D23F-4132-A869-956E05D5CECD}" destId="{A4D83DB7-E8AC-428B-A5B4-68E62F7E3F81}" srcOrd="5" destOrd="0" presId="urn:microsoft.com/office/officeart/2005/8/layout/chevron1"/>
    <dgm:cxn modelId="{413EAEAB-8870-4515-9AFE-0B8E9A1B5109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6C0A2E03-0290-4035-9C75-8C7A543A2424}" type="presOf" srcId="{14B1BBF5-E84D-4AF4-991D-85A8AEEC2774}" destId="{D50A0418-C89E-49D2-98C8-249985256035}" srcOrd="0" destOrd="0" presId="urn:microsoft.com/office/officeart/2005/8/layout/chevron1"/>
    <dgm:cxn modelId="{683E620C-4AAF-431E-8900-2B743A6B8A11}" type="presOf" srcId="{3AC7D642-CA1A-41EF-8BB8-63ADAB4EF335}" destId="{C9B126AB-0B80-4F10-BD17-21EFD1D4D170}" srcOrd="0" destOrd="0" presId="urn:microsoft.com/office/officeart/2005/8/layout/chevron1"/>
    <dgm:cxn modelId="{67F55E11-4699-4471-985F-D6D69EE4EFDC}" type="presOf" srcId="{5CA987BB-8AF2-4888-AB27-8FB3E8B1A7C5}" destId="{C8E4C901-D23F-4132-A869-956E05D5CECD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718E85AD-F665-47A9-B5EA-F9C0E7400306}" type="presOf" srcId="{F60E02D7-A01C-4C3D-9066-F405FC82BE60}" destId="{1668F058-B0B6-495C-89AF-7005856DF197}" srcOrd="0" destOrd="0" presId="urn:microsoft.com/office/officeart/2005/8/layout/chevron1"/>
    <dgm:cxn modelId="{A75FD8AF-C59D-466C-A31F-9B7C1959BBD2}" type="presOf" srcId="{4CCC5B98-8233-41EB-A975-ADC119F075ED}" destId="{2FC2C88C-2E0E-4239-B3C1-688B12D4FC16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6C541580-2198-4475-905B-C8D8B7E9766A}" type="presParOf" srcId="{C8E4C901-D23F-4132-A869-956E05D5CECD}" destId="{1668F058-B0B6-495C-89AF-7005856DF197}" srcOrd="0" destOrd="0" presId="urn:microsoft.com/office/officeart/2005/8/layout/chevron1"/>
    <dgm:cxn modelId="{6049D4C4-FD1A-4C82-8C44-181C17C1BD8F}" type="presParOf" srcId="{C8E4C901-D23F-4132-A869-956E05D5CECD}" destId="{D4ADEE8E-AC31-4D1C-9B87-D2EAEF48D4C0}" srcOrd="1" destOrd="0" presId="urn:microsoft.com/office/officeart/2005/8/layout/chevron1"/>
    <dgm:cxn modelId="{7AA2172C-4D10-44EC-A6D7-EF94F42F5941}" type="presParOf" srcId="{C8E4C901-D23F-4132-A869-956E05D5CECD}" destId="{D50A0418-C89E-49D2-98C8-249985256035}" srcOrd="2" destOrd="0" presId="urn:microsoft.com/office/officeart/2005/8/layout/chevron1"/>
    <dgm:cxn modelId="{7ECA58DF-CCD3-494D-8C79-3CFFEDF68D4C}" type="presParOf" srcId="{C8E4C901-D23F-4132-A869-956E05D5CECD}" destId="{E4F72DBD-6898-44EC-9DB9-8A80C7B78DE1}" srcOrd="3" destOrd="0" presId="urn:microsoft.com/office/officeart/2005/8/layout/chevron1"/>
    <dgm:cxn modelId="{AC6BD686-8900-487B-AE70-CD7969ED41A3}" type="presParOf" srcId="{C8E4C901-D23F-4132-A869-956E05D5CECD}" destId="{2FC2C88C-2E0E-4239-B3C1-688B12D4FC16}" srcOrd="4" destOrd="0" presId="urn:microsoft.com/office/officeart/2005/8/layout/chevron1"/>
    <dgm:cxn modelId="{5CCC2644-789C-43CA-842F-8AF0892156C8}" type="presParOf" srcId="{C8E4C901-D23F-4132-A869-956E05D5CECD}" destId="{A4D83DB7-E8AC-428B-A5B4-68E62F7E3F81}" srcOrd="5" destOrd="0" presId="urn:microsoft.com/office/officeart/2005/8/layout/chevron1"/>
    <dgm:cxn modelId="{413EAEAB-8870-4515-9AFE-0B8E9A1B5109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6C0A2E03-0290-4035-9C75-8C7A543A2424}" type="presOf" srcId="{14B1BBF5-E84D-4AF4-991D-85A8AEEC2774}" destId="{D50A0418-C89E-49D2-98C8-249985256035}" srcOrd="0" destOrd="0" presId="urn:microsoft.com/office/officeart/2005/8/layout/chevron1"/>
    <dgm:cxn modelId="{683E620C-4AAF-431E-8900-2B743A6B8A11}" type="presOf" srcId="{3AC7D642-CA1A-41EF-8BB8-63ADAB4EF335}" destId="{C9B126AB-0B80-4F10-BD17-21EFD1D4D170}" srcOrd="0" destOrd="0" presId="urn:microsoft.com/office/officeart/2005/8/layout/chevron1"/>
    <dgm:cxn modelId="{67F55E11-4699-4471-985F-D6D69EE4EFDC}" type="presOf" srcId="{5CA987BB-8AF2-4888-AB27-8FB3E8B1A7C5}" destId="{C8E4C901-D23F-4132-A869-956E05D5CECD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718E85AD-F665-47A9-B5EA-F9C0E7400306}" type="presOf" srcId="{F60E02D7-A01C-4C3D-9066-F405FC82BE60}" destId="{1668F058-B0B6-495C-89AF-7005856DF197}" srcOrd="0" destOrd="0" presId="urn:microsoft.com/office/officeart/2005/8/layout/chevron1"/>
    <dgm:cxn modelId="{A75FD8AF-C59D-466C-A31F-9B7C1959BBD2}" type="presOf" srcId="{4CCC5B98-8233-41EB-A975-ADC119F075ED}" destId="{2FC2C88C-2E0E-4239-B3C1-688B12D4FC16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6C541580-2198-4475-905B-C8D8B7E9766A}" type="presParOf" srcId="{C8E4C901-D23F-4132-A869-956E05D5CECD}" destId="{1668F058-B0B6-495C-89AF-7005856DF197}" srcOrd="0" destOrd="0" presId="urn:microsoft.com/office/officeart/2005/8/layout/chevron1"/>
    <dgm:cxn modelId="{6049D4C4-FD1A-4C82-8C44-181C17C1BD8F}" type="presParOf" srcId="{C8E4C901-D23F-4132-A869-956E05D5CECD}" destId="{D4ADEE8E-AC31-4D1C-9B87-D2EAEF48D4C0}" srcOrd="1" destOrd="0" presId="urn:microsoft.com/office/officeart/2005/8/layout/chevron1"/>
    <dgm:cxn modelId="{7AA2172C-4D10-44EC-A6D7-EF94F42F5941}" type="presParOf" srcId="{C8E4C901-D23F-4132-A869-956E05D5CECD}" destId="{D50A0418-C89E-49D2-98C8-249985256035}" srcOrd="2" destOrd="0" presId="urn:microsoft.com/office/officeart/2005/8/layout/chevron1"/>
    <dgm:cxn modelId="{7ECA58DF-CCD3-494D-8C79-3CFFEDF68D4C}" type="presParOf" srcId="{C8E4C901-D23F-4132-A869-956E05D5CECD}" destId="{E4F72DBD-6898-44EC-9DB9-8A80C7B78DE1}" srcOrd="3" destOrd="0" presId="urn:microsoft.com/office/officeart/2005/8/layout/chevron1"/>
    <dgm:cxn modelId="{AC6BD686-8900-487B-AE70-CD7969ED41A3}" type="presParOf" srcId="{C8E4C901-D23F-4132-A869-956E05D5CECD}" destId="{2FC2C88C-2E0E-4239-B3C1-688B12D4FC16}" srcOrd="4" destOrd="0" presId="urn:microsoft.com/office/officeart/2005/8/layout/chevron1"/>
    <dgm:cxn modelId="{5CCC2644-789C-43CA-842F-8AF0892156C8}" type="presParOf" srcId="{C8E4C901-D23F-4132-A869-956E05D5CECD}" destId="{A4D83DB7-E8AC-428B-A5B4-68E62F7E3F81}" srcOrd="5" destOrd="0" presId="urn:microsoft.com/office/officeart/2005/8/layout/chevron1"/>
    <dgm:cxn modelId="{413EAEAB-8870-4515-9AFE-0B8E9A1B5109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6C0A2E03-0290-4035-9C75-8C7A543A2424}" type="presOf" srcId="{14B1BBF5-E84D-4AF4-991D-85A8AEEC2774}" destId="{D50A0418-C89E-49D2-98C8-249985256035}" srcOrd="0" destOrd="0" presId="urn:microsoft.com/office/officeart/2005/8/layout/chevron1"/>
    <dgm:cxn modelId="{683E620C-4AAF-431E-8900-2B743A6B8A11}" type="presOf" srcId="{3AC7D642-CA1A-41EF-8BB8-63ADAB4EF335}" destId="{C9B126AB-0B80-4F10-BD17-21EFD1D4D170}" srcOrd="0" destOrd="0" presId="urn:microsoft.com/office/officeart/2005/8/layout/chevron1"/>
    <dgm:cxn modelId="{67F55E11-4699-4471-985F-D6D69EE4EFDC}" type="presOf" srcId="{5CA987BB-8AF2-4888-AB27-8FB3E8B1A7C5}" destId="{C8E4C901-D23F-4132-A869-956E05D5CECD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718E85AD-F665-47A9-B5EA-F9C0E7400306}" type="presOf" srcId="{F60E02D7-A01C-4C3D-9066-F405FC82BE60}" destId="{1668F058-B0B6-495C-89AF-7005856DF197}" srcOrd="0" destOrd="0" presId="urn:microsoft.com/office/officeart/2005/8/layout/chevron1"/>
    <dgm:cxn modelId="{A75FD8AF-C59D-466C-A31F-9B7C1959BBD2}" type="presOf" srcId="{4CCC5B98-8233-41EB-A975-ADC119F075ED}" destId="{2FC2C88C-2E0E-4239-B3C1-688B12D4FC16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6C541580-2198-4475-905B-C8D8B7E9766A}" type="presParOf" srcId="{C8E4C901-D23F-4132-A869-956E05D5CECD}" destId="{1668F058-B0B6-495C-89AF-7005856DF197}" srcOrd="0" destOrd="0" presId="urn:microsoft.com/office/officeart/2005/8/layout/chevron1"/>
    <dgm:cxn modelId="{6049D4C4-FD1A-4C82-8C44-181C17C1BD8F}" type="presParOf" srcId="{C8E4C901-D23F-4132-A869-956E05D5CECD}" destId="{D4ADEE8E-AC31-4D1C-9B87-D2EAEF48D4C0}" srcOrd="1" destOrd="0" presId="urn:microsoft.com/office/officeart/2005/8/layout/chevron1"/>
    <dgm:cxn modelId="{7AA2172C-4D10-44EC-A6D7-EF94F42F5941}" type="presParOf" srcId="{C8E4C901-D23F-4132-A869-956E05D5CECD}" destId="{D50A0418-C89E-49D2-98C8-249985256035}" srcOrd="2" destOrd="0" presId="urn:microsoft.com/office/officeart/2005/8/layout/chevron1"/>
    <dgm:cxn modelId="{7ECA58DF-CCD3-494D-8C79-3CFFEDF68D4C}" type="presParOf" srcId="{C8E4C901-D23F-4132-A869-956E05D5CECD}" destId="{E4F72DBD-6898-44EC-9DB9-8A80C7B78DE1}" srcOrd="3" destOrd="0" presId="urn:microsoft.com/office/officeart/2005/8/layout/chevron1"/>
    <dgm:cxn modelId="{AC6BD686-8900-487B-AE70-CD7969ED41A3}" type="presParOf" srcId="{C8E4C901-D23F-4132-A869-956E05D5CECD}" destId="{2FC2C88C-2E0E-4239-B3C1-688B12D4FC16}" srcOrd="4" destOrd="0" presId="urn:microsoft.com/office/officeart/2005/8/layout/chevron1"/>
    <dgm:cxn modelId="{5CCC2644-789C-43CA-842F-8AF0892156C8}" type="presParOf" srcId="{C8E4C901-D23F-4132-A869-956E05D5CECD}" destId="{A4D83DB7-E8AC-428B-A5B4-68E62F7E3F81}" srcOrd="5" destOrd="0" presId="urn:microsoft.com/office/officeart/2005/8/layout/chevron1"/>
    <dgm:cxn modelId="{413EAEAB-8870-4515-9AFE-0B8E9A1B5109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6C0A2E03-0290-4035-9C75-8C7A543A2424}" type="presOf" srcId="{14B1BBF5-E84D-4AF4-991D-85A8AEEC2774}" destId="{D50A0418-C89E-49D2-98C8-249985256035}" srcOrd="0" destOrd="0" presId="urn:microsoft.com/office/officeart/2005/8/layout/chevron1"/>
    <dgm:cxn modelId="{683E620C-4AAF-431E-8900-2B743A6B8A11}" type="presOf" srcId="{3AC7D642-CA1A-41EF-8BB8-63ADAB4EF335}" destId="{C9B126AB-0B80-4F10-BD17-21EFD1D4D170}" srcOrd="0" destOrd="0" presId="urn:microsoft.com/office/officeart/2005/8/layout/chevron1"/>
    <dgm:cxn modelId="{67F55E11-4699-4471-985F-D6D69EE4EFDC}" type="presOf" srcId="{5CA987BB-8AF2-4888-AB27-8FB3E8B1A7C5}" destId="{C8E4C901-D23F-4132-A869-956E05D5CECD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718E85AD-F665-47A9-B5EA-F9C0E7400306}" type="presOf" srcId="{F60E02D7-A01C-4C3D-9066-F405FC82BE60}" destId="{1668F058-B0B6-495C-89AF-7005856DF197}" srcOrd="0" destOrd="0" presId="urn:microsoft.com/office/officeart/2005/8/layout/chevron1"/>
    <dgm:cxn modelId="{A75FD8AF-C59D-466C-A31F-9B7C1959BBD2}" type="presOf" srcId="{4CCC5B98-8233-41EB-A975-ADC119F075ED}" destId="{2FC2C88C-2E0E-4239-B3C1-688B12D4FC16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6C541580-2198-4475-905B-C8D8B7E9766A}" type="presParOf" srcId="{C8E4C901-D23F-4132-A869-956E05D5CECD}" destId="{1668F058-B0B6-495C-89AF-7005856DF197}" srcOrd="0" destOrd="0" presId="urn:microsoft.com/office/officeart/2005/8/layout/chevron1"/>
    <dgm:cxn modelId="{6049D4C4-FD1A-4C82-8C44-181C17C1BD8F}" type="presParOf" srcId="{C8E4C901-D23F-4132-A869-956E05D5CECD}" destId="{D4ADEE8E-AC31-4D1C-9B87-D2EAEF48D4C0}" srcOrd="1" destOrd="0" presId="urn:microsoft.com/office/officeart/2005/8/layout/chevron1"/>
    <dgm:cxn modelId="{7AA2172C-4D10-44EC-A6D7-EF94F42F5941}" type="presParOf" srcId="{C8E4C901-D23F-4132-A869-956E05D5CECD}" destId="{D50A0418-C89E-49D2-98C8-249985256035}" srcOrd="2" destOrd="0" presId="urn:microsoft.com/office/officeart/2005/8/layout/chevron1"/>
    <dgm:cxn modelId="{7ECA58DF-CCD3-494D-8C79-3CFFEDF68D4C}" type="presParOf" srcId="{C8E4C901-D23F-4132-A869-956E05D5CECD}" destId="{E4F72DBD-6898-44EC-9DB9-8A80C7B78DE1}" srcOrd="3" destOrd="0" presId="urn:microsoft.com/office/officeart/2005/8/layout/chevron1"/>
    <dgm:cxn modelId="{AC6BD686-8900-487B-AE70-CD7969ED41A3}" type="presParOf" srcId="{C8E4C901-D23F-4132-A869-956E05D5CECD}" destId="{2FC2C88C-2E0E-4239-B3C1-688B12D4FC16}" srcOrd="4" destOrd="0" presId="urn:microsoft.com/office/officeart/2005/8/layout/chevron1"/>
    <dgm:cxn modelId="{5CCC2644-789C-43CA-842F-8AF0892156C8}" type="presParOf" srcId="{C8E4C901-D23F-4132-A869-956E05D5CECD}" destId="{A4D83DB7-E8AC-428B-A5B4-68E62F7E3F81}" srcOrd="5" destOrd="0" presId="urn:microsoft.com/office/officeart/2005/8/layout/chevron1"/>
    <dgm:cxn modelId="{413EAEAB-8870-4515-9AFE-0B8E9A1B5109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537B1F21-E36F-4814-82A4-2A0EC418176E}" type="presOf" srcId="{F60E02D7-A01C-4C3D-9066-F405FC82BE60}" destId="{1668F058-B0B6-495C-89AF-7005856DF197}" srcOrd="0" destOrd="0" presId="urn:microsoft.com/office/officeart/2005/8/layout/chevron1"/>
    <dgm:cxn modelId="{DBF0D738-6EE3-4F63-A435-811D13CB78E8}" type="presOf" srcId="{14B1BBF5-E84D-4AF4-991D-85A8AEEC2774}" destId="{D50A0418-C89E-49D2-98C8-249985256035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02862257-4BA4-466F-88B7-98C68B993B9E}" type="presOf" srcId="{4CCC5B98-8233-41EB-A975-ADC119F075ED}" destId="{2FC2C88C-2E0E-4239-B3C1-688B12D4FC16}" srcOrd="0" destOrd="0" presId="urn:microsoft.com/office/officeart/2005/8/layout/chevron1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328C7E8A-AFE2-4EFB-BDDA-EF8710B2087F}" type="presOf" srcId="{3AC7D642-CA1A-41EF-8BB8-63ADAB4EF335}" destId="{C9B126AB-0B80-4F10-BD17-21EFD1D4D170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F6A0B6F2-E429-4481-8153-974894368F1A}" type="presOf" srcId="{5CA987BB-8AF2-4888-AB27-8FB3E8B1A7C5}" destId="{C8E4C901-D23F-4132-A869-956E05D5CECD}" srcOrd="0" destOrd="0" presId="urn:microsoft.com/office/officeart/2005/8/layout/chevron1"/>
    <dgm:cxn modelId="{BCB9B9B1-AD05-4F94-BB1B-EACF3B31CB7B}" type="presParOf" srcId="{C8E4C901-D23F-4132-A869-956E05D5CECD}" destId="{1668F058-B0B6-495C-89AF-7005856DF197}" srcOrd="0" destOrd="0" presId="urn:microsoft.com/office/officeart/2005/8/layout/chevron1"/>
    <dgm:cxn modelId="{FCD635A3-E595-4E1F-9DAB-50A87673B5F0}" type="presParOf" srcId="{C8E4C901-D23F-4132-A869-956E05D5CECD}" destId="{D4ADEE8E-AC31-4D1C-9B87-D2EAEF48D4C0}" srcOrd="1" destOrd="0" presId="urn:microsoft.com/office/officeart/2005/8/layout/chevron1"/>
    <dgm:cxn modelId="{F02BA19F-CB21-430C-BF5E-9774C41B3815}" type="presParOf" srcId="{C8E4C901-D23F-4132-A869-956E05D5CECD}" destId="{D50A0418-C89E-49D2-98C8-249985256035}" srcOrd="2" destOrd="0" presId="urn:microsoft.com/office/officeart/2005/8/layout/chevron1"/>
    <dgm:cxn modelId="{303919C6-8F20-4DDF-9B15-BB88362161EA}" type="presParOf" srcId="{C8E4C901-D23F-4132-A869-956E05D5CECD}" destId="{E4F72DBD-6898-44EC-9DB9-8A80C7B78DE1}" srcOrd="3" destOrd="0" presId="urn:microsoft.com/office/officeart/2005/8/layout/chevron1"/>
    <dgm:cxn modelId="{8D8E70DA-02FC-49BA-BE37-844701304FA4}" type="presParOf" srcId="{C8E4C901-D23F-4132-A869-956E05D5CECD}" destId="{2FC2C88C-2E0E-4239-B3C1-688B12D4FC16}" srcOrd="4" destOrd="0" presId="urn:microsoft.com/office/officeart/2005/8/layout/chevron1"/>
    <dgm:cxn modelId="{5790A3B7-EA4A-4DE5-9AC7-F6A03EC5BA33}" type="presParOf" srcId="{C8E4C901-D23F-4132-A869-956E05D5CECD}" destId="{A4D83DB7-E8AC-428B-A5B4-68E62F7E3F81}" srcOrd="5" destOrd="0" presId="urn:microsoft.com/office/officeart/2005/8/layout/chevron1"/>
    <dgm:cxn modelId="{15884BF9-969E-4D06-A419-5EAE95C6B6B2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6C0A2E03-0290-4035-9C75-8C7A543A2424}" type="presOf" srcId="{14B1BBF5-E84D-4AF4-991D-85A8AEEC2774}" destId="{D50A0418-C89E-49D2-98C8-249985256035}" srcOrd="0" destOrd="0" presId="urn:microsoft.com/office/officeart/2005/8/layout/chevron1"/>
    <dgm:cxn modelId="{683E620C-4AAF-431E-8900-2B743A6B8A11}" type="presOf" srcId="{3AC7D642-CA1A-41EF-8BB8-63ADAB4EF335}" destId="{C9B126AB-0B80-4F10-BD17-21EFD1D4D170}" srcOrd="0" destOrd="0" presId="urn:microsoft.com/office/officeart/2005/8/layout/chevron1"/>
    <dgm:cxn modelId="{67F55E11-4699-4471-985F-D6D69EE4EFDC}" type="presOf" srcId="{5CA987BB-8AF2-4888-AB27-8FB3E8B1A7C5}" destId="{C8E4C901-D23F-4132-A869-956E05D5CECD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718E85AD-F665-47A9-B5EA-F9C0E7400306}" type="presOf" srcId="{F60E02D7-A01C-4C3D-9066-F405FC82BE60}" destId="{1668F058-B0B6-495C-89AF-7005856DF197}" srcOrd="0" destOrd="0" presId="urn:microsoft.com/office/officeart/2005/8/layout/chevron1"/>
    <dgm:cxn modelId="{A75FD8AF-C59D-466C-A31F-9B7C1959BBD2}" type="presOf" srcId="{4CCC5B98-8233-41EB-A975-ADC119F075ED}" destId="{2FC2C88C-2E0E-4239-B3C1-688B12D4FC16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6C541580-2198-4475-905B-C8D8B7E9766A}" type="presParOf" srcId="{C8E4C901-D23F-4132-A869-956E05D5CECD}" destId="{1668F058-B0B6-495C-89AF-7005856DF197}" srcOrd="0" destOrd="0" presId="urn:microsoft.com/office/officeart/2005/8/layout/chevron1"/>
    <dgm:cxn modelId="{6049D4C4-FD1A-4C82-8C44-181C17C1BD8F}" type="presParOf" srcId="{C8E4C901-D23F-4132-A869-956E05D5CECD}" destId="{D4ADEE8E-AC31-4D1C-9B87-D2EAEF48D4C0}" srcOrd="1" destOrd="0" presId="urn:microsoft.com/office/officeart/2005/8/layout/chevron1"/>
    <dgm:cxn modelId="{7AA2172C-4D10-44EC-A6D7-EF94F42F5941}" type="presParOf" srcId="{C8E4C901-D23F-4132-A869-956E05D5CECD}" destId="{D50A0418-C89E-49D2-98C8-249985256035}" srcOrd="2" destOrd="0" presId="urn:microsoft.com/office/officeart/2005/8/layout/chevron1"/>
    <dgm:cxn modelId="{7ECA58DF-CCD3-494D-8C79-3CFFEDF68D4C}" type="presParOf" srcId="{C8E4C901-D23F-4132-A869-956E05D5CECD}" destId="{E4F72DBD-6898-44EC-9DB9-8A80C7B78DE1}" srcOrd="3" destOrd="0" presId="urn:microsoft.com/office/officeart/2005/8/layout/chevron1"/>
    <dgm:cxn modelId="{AC6BD686-8900-487B-AE70-CD7969ED41A3}" type="presParOf" srcId="{C8E4C901-D23F-4132-A869-956E05D5CECD}" destId="{2FC2C88C-2E0E-4239-B3C1-688B12D4FC16}" srcOrd="4" destOrd="0" presId="urn:microsoft.com/office/officeart/2005/8/layout/chevron1"/>
    <dgm:cxn modelId="{5CCC2644-789C-43CA-842F-8AF0892156C8}" type="presParOf" srcId="{C8E4C901-D23F-4132-A869-956E05D5CECD}" destId="{A4D83DB7-E8AC-428B-A5B4-68E62F7E3F81}" srcOrd="5" destOrd="0" presId="urn:microsoft.com/office/officeart/2005/8/layout/chevron1"/>
    <dgm:cxn modelId="{413EAEAB-8870-4515-9AFE-0B8E9A1B5109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A987BB-8AF2-4888-AB27-8FB3E8B1A7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0E02D7-A01C-4C3D-9066-F405FC82BE60}">
      <dgm:prSet phldrT="[Text]" custT="1"/>
      <dgm:spPr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80114D2-80AA-4127-8DC5-2835ECC63C92}" type="parTrans" cxnId="{87FCDFE8-9667-48F1-A64D-1FB99187CDE7}">
      <dgm:prSet/>
      <dgm:spPr/>
      <dgm:t>
        <a:bodyPr/>
        <a:lstStyle/>
        <a:p>
          <a:endParaRPr lang="en-US"/>
        </a:p>
      </dgm:t>
    </dgm:pt>
    <dgm:pt modelId="{21C2A924-AB30-4428-A626-8ABB93D4F44E}" type="sibTrans" cxnId="{87FCDFE8-9667-48F1-A64D-1FB99187CDE7}">
      <dgm:prSet/>
      <dgm:spPr/>
      <dgm:t>
        <a:bodyPr/>
        <a:lstStyle/>
        <a:p>
          <a:endParaRPr lang="en-US"/>
        </a:p>
      </dgm:t>
    </dgm:pt>
    <dgm:pt modelId="{14B1BBF5-E84D-4AF4-991D-85A8AEEC2774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BFFD4B41-D68F-4914-A039-4BA518FF6808}" type="parTrans" cxnId="{A546D9E1-22BE-44FF-A391-CD954BCA9A26}">
      <dgm:prSet/>
      <dgm:spPr/>
      <dgm:t>
        <a:bodyPr/>
        <a:lstStyle/>
        <a:p>
          <a:endParaRPr lang="en-US"/>
        </a:p>
      </dgm:t>
    </dgm:pt>
    <dgm:pt modelId="{3A876875-C5BF-44AB-B6CC-4FD672368F9A}" type="sibTrans" cxnId="{A546D9E1-22BE-44FF-A391-CD954BCA9A26}">
      <dgm:prSet/>
      <dgm:spPr/>
      <dgm:t>
        <a:bodyPr/>
        <a:lstStyle/>
        <a:p>
          <a:endParaRPr lang="en-US"/>
        </a:p>
      </dgm:t>
    </dgm:pt>
    <dgm:pt modelId="{4CCC5B98-8233-41EB-A975-ADC119F075ED}">
      <dgm:prSet phldrT="[Text]" custT="1"/>
      <dgm:spPr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D1AE42-06D8-47E0-B808-99C82EE54EE2}" type="parTrans" cxnId="{FF5F4177-B566-41BB-A98C-E951E22B598A}">
      <dgm:prSet/>
      <dgm:spPr/>
      <dgm:t>
        <a:bodyPr/>
        <a:lstStyle/>
        <a:p>
          <a:endParaRPr lang="en-US"/>
        </a:p>
      </dgm:t>
    </dgm:pt>
    <dgm:pt modelId="{A6148BDE-8479-4907-BEE3-D03AC1B5DA65}" type="sibTrans" cxnId="{FF5F4177-B566-41BB-A98C-E951E22B598A}">
      <dgm:prSet/>
      <dgm:spPr/>
      <dgm:t>
        <a:bodyPr/>
        <a:lstStyle/>
        <a:p>
          <a:endParaRPr lang="en-US"/>
        </a:p>
      </dgm:t>
    </dgm:pt>
    <dgm:pt modelId="{3AC7D642-CA1A-41EF-8BB8-63ADAB4EF335}">
      <dgm:prSet phldrT="[Text]" custT="1"/>
      <dgm:spPr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2F795CF-6BC8-461D-89C4-100ADA4EA4E6}" type="parTrans" cxnId="{A54D1240-AA03-447D-82F7-1EFDD7D6829F}">
      <dgm:prSet/>
      <dgm:spPr/>
      <dgm:t>
        <a:bodyPr/>
        <a:lstStyle/>
        <a:p>
          <a:endParaRPr lang="en-US"/>
        </a:p>
      </dgm:t>
    </dgm:pt>
    <dgm:pt modelId="{7E9523E7-F0FA-40C0-8DB6-710274944180}" type="sibTrans" cxnId="{A54D1240-AA03-447D-82F7-1EFDD7D6829F}">
      <dgm:prSet/>
      <dgm:spPr/>
      <dgm:t>
        <a:bodyPr/>
        <a:lstStyle/>
        <a:p>
          <a:endParaRPr lang="en-US"/>
        </a:p>
      </dgm:t>
    </dgm:pt>
    <dgm:pt modelId="{C8E4C901-D23F-4132-A869-956E05D5CECD}" type="pres">
      <dgm:prSet presAssocID="{5CA987BB-8AF2-4888-AB27-8FB3E8B1A7C5}" presName="Name0" presStyleCnt="0">
        <dgm:presLayoutVars>
          <dgm:dir/>
          <dgm:animLvl val="lvl"/>
          <dgm:resizeHandles val="exact"/>
        </dgm:presLayoutVars>
      </dgm:prSet>
      <dgm:spPr/>
    </dgm:pt>
    <dgm:pt modelId="{1668F058-B0B6-495C-89AF-7005856DF197}" type="pres">
      <dgm:prSet presAssocID="{F60E02D7-A01C-4C3D-9066-F405FC82BE60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3936292" y="249548"/>
          <a:ext cx="1264437" cy="505774"/>
        </a:xfrm>
        <a:prstGeom prst="chevron">
          <a:avLst/>
        </a:prstGeom>
      </dgm:spPr>
    </dgm:pt>
    <dgm:pt modelId="{D4ADEE8E-AC31-4D1C-9B87-D2EAEF48D4C0}" type="pres">
      <dgm:prSet presAssocID="{21C2A924-AB30-4428-A626-8ABB93D4F44E}" presName="parTxOnlySpace" presStyleCnt="0"/>
      <dgm:spPr/>
    </dgm:pt>
    <dgm:pt modelId="{D50A0418-C89E-49D2-98C8-249985256035}" type="pres">
      <dgm:prSet presAssocID="{14B1BBF5-E84D-4AF4-991D-85A8AEEC2774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28694" y="232749"/>
          <a:ext cx="1348433" cy="539373"/>
        </a:xfrm>
        <a:prstGeom prst="chevron">
          <a:avLst/>
        </a:prstGeom>
      </dgm:spPr>
    </dgm:pt>
    <dgm:pt modelId="{E4F72DBD-6898-44EC-9DB9-8A80C7B78DE1}" type="pres">
      <dgm:prSet presAssocID="{3A876875-C5BF-44AB-B6CC-4FD672368F9A}" presName="parTxOnlySpace" presStyleCnt="0"/>
      <dgm:spPr/>
    </dgm:pt>
    <dgm:pt modelId="{2FC2C88C-2E0E-4239-B3C1-688B12D4FC16}" type="pres">
      <dgm:prSet presAssocID="{4CCC5B98-8233-41EB-A975-ADC119F075ED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3642284" y="232749"/>
          <a:ext cx="1348433" cy="539373"/>
        </a:xfrm>
        <a:prstGeom prst="chevron">
          <a:avLst/>
        </a:prstGeom>
      </dgm:spPr>
    </dgm:pt>
    <dgm:pt modelId="{A4D83DB7-E8AC-428B-A5B4-68E62F7E3F81}" type="pres">
      <dgm:prSet presAssocID="{A6148BDE-8479-4907-BEE3-D03AC1B5DA65}" presName="parTxOnlySpace" presStyleCnt="0"/>
      <dgm:spPr/>
    </dgm:pt>
    <dgm:pt modelId="{C9B126AB-0B80-4F10-BD17-21EFD1D4D170}" type="pres">
      <dgm:prSet presAssocID="{3AC7D642-CA1A-41EF-8BB8-63ADAB4EF335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4855873" y="232749"/>
          <a:ext cx="1348433" cy="539373"/>
        </a:xfrm>
        <a:prstGeom prst="chevron">
          <a:avLst/>
        </a:prstGeom>
      </dgm:spPr>
    </dgm:pt>
  </dgm:ptLst>
  <dgm:cxnLst>
    <dgm:cxn modelId="{6C0A2E03-0290-4035-9C75-8C7A543A2424}" type="presOf" srcId="{14B1BBF5-E84D-4AF4-991D-85A8AEEC2774}" destId="{D50A0418-C89E-49D2-98C8-249985256035}" srcOrd="0" destOrd="0" presId="urn:microsoft.com/office/officeart/2005/8/layout/chevron1"/>
    <dgm:cxn modelId="{683E620C-4AAF-431E-8900-2B743A6B8A11}" type="presOf" srcId="{3AC7D642-CA1A-41EF-8BB8-63ADAB4EF335}" destId="{C9B126AB-0B80-4F10-BD17-21EFD1D4D170}" srcOrd="0" destOrd="0" presId="urn:microsoft.com/office/officeart/2005/8/layout/chevron1"/>
    <dgm:cxn modelId="{67F55E11-4699-4471-985F-D6D69EE4EFDC}" type="presOf" srcId="{5CA987BB-8AF2-4888-AB27-8FB3E8B1A7C5}" destId="{C8E4C901-D23F-4132-A869-956E05D5CECD}" srcOrd="0" destOrd="0" presId="urn:microsoft.com/office/officeart/2005/8/layout/chevron1"/>
    <dgm:cxn modelId="{A54D1240-AA03-447D-82F7-1EFDD7D6829F}" srcId="{5CA987BB-8AF2-4888-AB27-8FB3E8B1A7C5}" destId="{3AC7D642-CA1A-41EF-8BB8-63ADAB4EF335}" srcOrd="3" destOrd="0" parTransId="{92F795CF-6BC8-461D-89C4-100ADA4EA4E6}" sibTransId="{7E9523E7-F0FA-40C0-8DB6-710274944180}"/>
    <dgm:cxn modelId="{FF5F4177-B566-41BB-A98C-E951E22B598A}" srcId="{5CA987BB-8AF2-4888-AB27-8FB3E8B1A7C5}" destId="{4CCC5B98-8233-41EB-A975-ADC119F075ED}" srcOrd="2" destOrd="0" parTransId="{4DD1AE42-06D8-47E0-B808-99C82EE54EE2}" sibTransId="{A6148BDE-8479-4907-BEE3-D03AC1B5DA65}"/>
    <dgm:cxn modelId="{718E85AD-F665-47A9-B5EA-F9C0E7400306}" type="presOf" srcId="{F60E02D7-A01C-4C3D-9066-F405FC82BE60}" destId="{1668F058-B0B6-495C-89AF-7005856DF197}" srcOrd="0" destOrd="0" presId="urn:microsoft.com/office/officeart/2005/8/layout/chevron1"/>
    <dgm:cxn modelId="{A75FD8AF-C59D-466C-A31F-9B7C1959BBD2}" type="presOf" srcId="{4CCC5B98-8233-41EB-A975-ADC119F075ED}" destId="{2FC2C88C-2E0E-4239-B3C1-688B12D4FC16}" srcOrd="0" destOrd="0" presId="urn:microsoft.com/office/officeart/2005/8/layout/chevron1"/>
    <dgm:cxn modelId="{A546D9E1-22BE-44FF-A391-CD954BCA9A26}" srcId="{5CA987BB-8AF2-4888-AB27-8FB3E8B1A7C5}" destId="{14B1BBF5-E84D-4AF4-991D-85A8AEEC2774}" srcOrd="1" destOrd="0" parTransId="{BFFD4B41-D68F-4914-A039-4BA518FF6808}" sibTransId="{3A876875-C5BF-44AB-B6CC-4FD672368F9A}"/>
    <dgm:cxn modelId="{87FCDFE8-9667-48F1-A64D-1FB99187CDE7}" srcId="{5CA987BB-8AF2-4888-AB27-8FB3E8B1A7C5}" destId="{F60E02D7-A01C-4C3D-9066-F405FC82BE60}" srcOrd="0" destOrd="0" parTransId="{280114D2-80AA-4127-8DC5-2835ECC63C92}" sibTransId="{21C2A924-AB30-4428-A626-8ABB93D4F44E}"/>
    <dgm:cxn modelId="{6C541580-2198-4475-905B-C8D8B7E9766A}" type="presParOf" srcId="{C8E4C901-D23F-4132-A869-956E05D5CECD}" destId="{1668F058-B0B6-495C-89AF-7005856DF197}" srcOrd="0" destOrd="0" presId="urn:microsoft.com/office/officeart/2005/8/layout/chevron1"/>
    <dgm:cxn modelId="{6049D4C4-FD1A-4C82-8C44-181C17C1BD8F}" type="presParOf" srcId="{C8E4C901-D23F-4132-A869-956E05D5CECD}" destId="{D4ADEE8E-AC31-4D1C-9B87-D2EAEF48D4C0}" srcOrd="1" destOrd="0" presId="urn:microsoft.com/office/officeart/2005/8/layout/chevron1"/>
    <dgm:cxn modelId="{7AA2172C-4D10-44EC-A6D7-EF94F42F5941}" type="presParOf" srcId="{C8E4C901-D23F-4132-A869-956E05D5CECD}" destId="{D50A0418-C89E-49D2-98C8-249985256035}" srcOrd="2" destOrd="0" presId="urn:microsoft.com/office/officeart/2005/8/layout/chevron1"/>
    <dgm:cxn modelId="{7ECA58DF-CCD3-494D-8C79-3CFFEDF68D4C}" type="presParOf" srcId="{C8E4C901-D23F-4132-A869-956E05D5CECD}" destId="{E4F72DBD-6898-44EC-9DB9-8A80C7B78DE1}" srcOrd="3" destOrd="0" presId="urn:microsoft.com/office/officeart/2005/8/layout/chevron1"/>
    <dgm:cxn modelId="{AC6BD686-8900-487B-AE70-CD7969ED41A3}" type="presParOf" srcId="{C8E4C901-D23F-4132-A869-956E05D5CECD}" destId="{2FC2C88C-2E0E-4239-B3C1-688B12D4FC16}" srcOrd="4" destOrd="0" presId="urn:microsoft.com/office/officeart/2005/8/layout/chevron1"/>
    <dgm:cxn modelId="{5CCC2644-789C-43CA-842F-8AF0892156C8}" type="presParOf" srcId="{C8E4C901-D23F-4132-A869-956E05D5CECD}" destId="{A4D83DB7-E8AC-428B-A5B4-68E62F7E3F81}" srcOrd="5" destOrd="0" presId="urn:microsoft.com/office/officeart/2005/8/layout/chevron1"/>
    <dgm:cxn modelId="{413EAEAB-8870-4515-9AFE-0B8E9A1B5109}" type="presParOf" srcId="{C8E4C901-D23F-4132-A869-956E05D5CECD}" destId="{C9B126AB-0B80-4F10-BD17-21EFD1D4D1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F058-B0B6-495C-89AF-7005856DF197}">
      <dsp:nvSpPr>
        <dsp:cNvPr id="0" name=""/>
        <dsp:cNvSpPr/>
      </dsp:nvSpPr>
      <dsp:spPr>
        <a:xfrm>
          <a:off x="2742" y="0"/>
          <a:ext cx="1596134" cy="242225"/>
        </a:xfrm>
        <a:prstGeom prst="chevron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Q1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23855" y="0"/>
        <a:ext cx="1353909" cy="242225"/>
      </dsp:txXfrm>
    </dsp:sp>
    <dsp:sp modelId="{D50A0418-C89E-49D2-98C8-249985256035}">
      <dsp:nvSpPr>
        <dsp:cNvPr id="0" name=""/>
        <dsp:cNvSpPr/>
      </dsp:nvSpPr>
      <dsp:spPr>
        <a:xfrm>
          <a:off x="1439263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Q2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1560376" y="0"/>
        <a:ext cx="1353909" cy="242225"/>
      </dsp:txXfrm>
    </dsp:sp>
    <dsp:sp modelId="{2FC2C88C-2E0E-4239-B3C1-688B12D4FC16}">
      <dsp:nvSpPr>
        <dsp:cNvPr id="0" name=""/>
        <dsp:cNvSpPr/>
      </dsp:nvSpPr>
      <dsp:spPr>
        <a:xfrm>
          <a:off x="2875784" y="0"/>
          <a:ext cx="1596134" cy="242225"/>
        </a:xfrm>
        <a:prstGeom prst="chevron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Q3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996897" y="0"/>
        <a:ext cx="1353909" cy="242225"/>
      </dsp:txXfrm>
    </dsp:sp>
    <dsp:sp modelId="{C9B126AB-0B80-4F10-BD17-21EFD1D4D170}">
      <dsp:nvSpPr>
        <dsp:cNvPr id="0" name=""/>
        <dsp:cNvSpPr/>
      </dsp:nvSpPr>
      <dsp:spPr>
        <a:xfrm>
          <a:off x="4312305" y="0"/>
          <a:ext cx="1596134" cy="242225"/>
        </a:xfrm>
        <a:prstGeom prst="chevron">
          <a:avLst/>
        </a:prstGeom>
        <a:solidFill>
          <a:srgbClr val="C00000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Q4</a:t>
          </a:r>
          <a:endParaRPr lang="en-US" sz="15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33418" y="0"/>
        <a:ext cx="1353909" cy="24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76F27-3C97-5F44-9229-D9B5D8D66DB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92FB4-6984-DC4B-9401-2059732D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67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86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6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9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6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2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hart" Target="../charts/char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hart" Target="../charts/chart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F2FC-A088-FF4A-82F4-3EFAE941C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/>
              <a:t>TERADATA:  </a:t>
            </a:r>
            <a:br>
              <a:rPr lang="en-US" dirty="0"/>
            </a:br>
            <a:r>
              <a:rPr lang="en-US" dirty="0"/>
              <a:t>2020 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4ACB4-1240-8745-ABF7-83EC16FDB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7200" dirty="0">
                <a:solidFill>
                  <a:schemeClr val="tx1"/>
                </a:solidFill>
              </a:rPr>
              <a:t>Presented by:</a:t>
            </a:r>
          </a:p>
          <a:p>
            <a:pPr>
              <a:lnSpc>
                <a:spcPct val="90000"/>
              </a:lnSpc>
            </a:pPr>
            <a:r>
              <a:rPr lang="en-IN" sz="7200" dirty="0" err="1">
                <a:solidFill>
                  <a:schemeClr val="tx1"/>
                </a:solidFill>
              </a:rPr>
              <a:t>DataBuster</a:t>
            </a:r>
            <a:r>
              <a:rPr lang="en-IN" sz="7200" dirty="0">
                <a:solidFill>
                  <a:schemeClr val="tx1"/>
                </a:solidFill>
              </a:rPr>
              <a:t> (Group-3)</a:t>
            </a:r>
          </a:p>
          <a:p>
            <a:pPr>
              <a:lnSpc>
                <a:spcPct val="90000"/>
              </a:lnSpc>
            </a:pPr>
            <a:r>
              <a:rPr lang="en-IN" sz="7200" dirty="0">
                <a:solidFill>
                  <a:schemeClr val="tx1"/>
                </a:solidFill>
              </a:rPr>
              <a:t>April 20, 2020</a:t>
            </a:r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endParaRPr lang="en-IN" sz="500" dirty="0"/>
          </a:p>
          <a:p>
            <a:pPr>
              <a:lnSpc>
                <a:spcPct val="90000"/>
              </a:lnSpc>
            </a:pPr>
            <a:r>
              <a:rPr lang="en-IN" sz="500" dirty="0"/>
              <a:t>Apr 16, 2020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5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356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DB78-B30E-7C45-AE2A-D18E7156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7" y="624110"/>
            <a:ext cx="9631425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User Drop-off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614F-8F34-674D-9F99-B6EFFC3A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490" y="1581912"/>
            <a:ext cx="9635137" cy="4807698"/>
          </a:xfrm>
        </p:spPr>
        <p:txBody>
          <a:bodyPr>
            <a:noAutofit/>
          </a:bodyPr>
          <a:lstStyle/>
          <a:p>
            <a:pPr marL="400050">
              <a:spcBef>
                <a:spcPts val="600"/>
              </a:spcBef>
              <a:spcAft>
                <a:spcPts val="200"/>
              </a:spcAft>
            </a:pPr>
            <a:r>
              <a:rPr lang="en-US" sz="2000" dirty="0"/>
              <a:t>Results</a:t>
            </a:r>
          </a:p>
          <a:p>
            <a:pPr marL="1200150" lvl="2" indent="-342900">
              <a:spcBef>
                <a:spcPts val="6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Dropoff Before Completion</a:t>
            </a:r>
          </a:p>
          <a:p>
            <a:pPr lvl="3" indent="-285750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Non-Profit Users: </a:t>
            </a:r>
            <a:r>
              <a:rPr lang="en-US" sz="1400" b="1" dirty="0"/>
              <a:t>69.64%</a:t>
            </a:r>
          </a:p>
          <a:p>
            <a:pPr lvl="3" indent="-285750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Volunteer Users: </a:t>
            </a:r>
            <a:r>
              <a:rPr lang="en-US" sz="1400" b="1" dirty="0"/>
              <a:t>53.93%</a:t>
            </a:r>
          </a:p>
          <a:p>
            <a:pPr marL="1314450" lvl="3" indent="0">
              <a:spcBef>
                <a:spcPts val="600"/>
              </a:spcBef>
              <a:spcAft>
                <a:spcPts val="200"/>
              </a:spcAft>
              <a:buNone/>
            </a:pPr>
            <a:endParaRPr lang="en-US" sz="1400" b="1" dirty="0"/>
          </a:p>
          <a:p>
            <a:pPr marL="857250" lvl="2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600" dirty="0">
                <a:solidFill>
                  <a:srgbClr val="C00000"/>
                </a:solidFill>
              </a:rPr>
              <a:t>2.    </a:t>
            </a:r>
            <a:r>
              <a:rPr lang="en-US" sz="1600" dirty="0"/>
              <a:t>Analyst Defined Dropoff</a:t>
            </a:r>
          </a:p>
          <a:p>
            <a:pPr lvl="3" indent="-285750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Non-Profit Users: </a:t>
            </a:r>
            <a:r>
              <a:rPr lang="en-US" sz="1400" b="1" dirty="0"/>
              <a:t>88.93%</a:t>
            </a:r>
          </a:p>
          <a:p>
            <a:pPr lvl="3" indent="-285750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Volunteer Users: </a:t>
            </a:r>
            <a:r>
              <a:rPr lang="en-US" sz="1400" b="1" dirty="0"/>
              <a:t>88.49%</a:t>
            </a:r>
          </a:p>
          <a:p>
            <a:pPr marL="857250" lvl="2" indent="0">
              <a:spcBef>
                <a:spcPts val="600"/>
              </a:spcBef>
              <a:spcAft>
                <a:spcPts val="200"/>
              </a:spcAft>
              <a:buNone/>
            </a:pPr>
            <a:endParaRPr lang="en-US" b="1" dirty="0"/>
          </a:p>
          <a:p>
            <a:pPr marL="857250" lvl="2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600" dirty="0">
                <a:solidFill>
                  <a:srgbClr val="C00000"/>
                </a:solidFill>
              </a:rPr>
              <a:t>3.    </a:t>
            </a:r>
            <a:r>
              <a:rPr lang="en-US" sz="1600" dirty="0"/>
              <a:t>Users falling in specific ranges</a:t>
            </a:r>
          </a:p>
          <a:p>
            <a:pPr lvl="3" indent="-285750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Chart provided</a:t>
            </a:r>
          </a:p>
          <a:p>
            <a:pPr marL="1657350" lvl="3" indent="-342900">
              <a:spcBef>
                <a:spcPts val="600"/>
              </a:spcBef>
            </a:pP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C25116-1CC1-5E4A-AD70-F08B26B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8284B-E9C5-4739-84AD-76F11976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6614" y="1618916"/>
            <a:ext cx="5311710" cy="4330347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E64AEA-9629-4C32-A969-F4A4BA205CE9}"/>
              </a:ext>
            </a:extLst>
          </p:cNvPr>
          <p:cNvGraphicFramePr/>
          <p:nvPr/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12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D448-4FE7-437D-96A5-AEA690BF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261D26C-4BC1-444C-8C52-D42FD758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65" y="1353742"/>
            <a:ext cx="9635137" cy="41505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Dataset 1: Project Categories</a:t>
            </a:r>
          </a:p>
          <a:p>
            <a:pPr marL="800100"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Overview:	Contains the descriptive information outlining categorization of projects</a:t>
            </a:r>
          </a:p>
          <a:p>
            <a:pPr marL="1200150"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Size:	22 observations / 8 variables</a:t>
            </a:r>
          </a:p>
          <a:p>
            <a:pPr marL="1200150"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/>
              <a:t>Ex.:	ID, business line hierarchy, and updates</a:t>
            </a:r>
          </a:p>
          <a:p>
            <a:pPr lvl="0">
              <a:spcBef>
                <a:spcPts val="600"/>
              </a:spcBef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Dataset 2: </a:t>
            </a:r>
            <a:r>
              <a:rPr lang="en-US" dirty="0"/>
              <a:t>Project Export</a:t>
            </a:r>
            <a:endParaRPr lang="en-US" sz="1600" dirty="0"/>
          </a:p>
          <a:p>
            <a:pPr marL="800100"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Overview:	Contains specific project demographic information </a:t>
            </a:r>
          </a:p>
          <a:p>
            <a:pPr marL="12573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Size:	11.5k observations / 27 variables</a:t>
            </a:r>
          </a:p>
          <a:p>
            <a:pPr marL="1257300" lvl="2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/>
              <a:t>Ex.:	Status information (start/end), descriptive overviews, and engagements</a:t>
            </a:r>
          </a:p>
          <a:p>
            <a:pPr>
              <a:spcBef>
                <a:spcPts val="600"/>
              </a:spcBef>
            </a:pPr>
            <a:r>
              <a:rPr lang="en-US" dirty="0"/>
              <a:t>Dataset 3: Project Inquiries</a:t>
            </a:r>
          </a:p>
          <a:p>
            <a:pPr marL="800100"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Overview: Information related to Inquiries by volunteers for various projects</a:t>
            </a:r>
          </a:p>
          <a:p>
            <a:pPr marL="12573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Size:  	25,085 observations / 17 variables</a:t>
            </a:r>
          </a:p>
          <a:p>
            <a:pPr marL="1257300" lvl="2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/>
              <a:t>Ex.: 	Project Id, qualifications, state, created at, updated at</a:t>
            </a:r>
          </a:p>
          <a:p>
            <a:pPr lvl="0">
              <a:spcBef>
                <a:spcPts val="600"/>
              </a:spcBef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Dataset 4: </a:t>
            </a:r>
            <a:r>
              <a:rPr lang="en-US" dirty="0"/>
              <a:t>User Data</a:t>
            </a:r>
            <a:endParaRPr lang="en-US" sz="1600" dirty="0"/>
          </a:p>
          <a:p>
            <a:pPr marL="800100"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Overview: Contains user account creation and activity information</a:t>
            </a:r>
          </a:p>
          <a:p>
            <a:pPr marL="12573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Size: 	184,597 observations / 6 variables</a:t>
            </a:r>
          </a:p>
          <a:p>
            <a:pPr marL="12573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Ex.: 	ID, account created and confirmation date, non-profit/consultant flag, last log in 		date</a:t>
            </a:r>
          </a:p>
          <a:p>
            <a:pPr marL="800100" lvl="1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27DE20-640B-4D26-9763-02FF74FF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7" y="624110"/>
            <a:ext cx="9631425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Data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img0.png">
            <a:extLst>
              <a:ext uri="{FF2B5EF4-FFF2-40B4-BE49-F238E27FC236}">
                <a16:creationId xmlns:a16="http://schemas.microsoft.com/office/drawing/2014/main" id="{346EE236-F0F3-49CA-B204-7DC13554A8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987645"/>
            <a:ext cx="2743200" cy="2057400"/>
          </a:xfrm>
          <a:prstGeom prst="rect">
            <a:avLst/>
          </a:prstGeom>
          <a:noFill/>
          <a:ln w="317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BDB78-B30E-7C45-AE2A-D18E7156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7" y="624110"/>
            <a:ext cx="9631425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Project Completion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614F-8F34-674D-9F99-B6EFFC3A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87" y="1582478"/>
            <a:ext cx="9635137" cy="41505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000" dirty="0"/>
              <a:t>Greatest challenge: Avoiding the easy answer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Methodology</a:t>
            </a:r>
          </a:p>
          <a:p>
            <a:pPr lvl="1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Import &amp; transform the ‘project category’ dataset </a:t>
            </a:r>
          </a:p>
          <a:p>
            <a:pPr lvl="1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Perform initial data analysis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Basic statistical measures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Distribution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ANOVA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/>
              <a:t>P-Value less than .0001 </a:t>
            </a:r>
            <a:r>
              <a:rPr lang="en-US" sz="1400" dirty="0"/>
              <a:t>indicated that not all means </a:t>
            </a:r>
          </a:p>
          <a:p>
            <a:pPr marL="1371600" lvl="3" indent="0">
              <a:spcBef>
                <a:spcPts val="300"/>
              </a:spcBef>
              <a:buNone/>
            </a:pPr>
            <a:r>
              <a:rPr lang="en-US" sz="1400" dirty="0"/>
              <a:t>     are equal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Remove extreme outliers</a:t>
            </a:r>
          </a:p>
          <a:p>
            <a:pPr marL="1200150" lvl="2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Conducted on a ‘project category’ basis</a:t>
            </a:r>
          </a:p>
          <a:p>
            <a:pPr marL="1200150" lvl="2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Grounds for removal</a:t>
            </a:r>
          </a:p>
          <a:p>
            <a:pPr marL="1657350" lvl="3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3x the Interquartile Range</a:t>
            </a:r>
          </a:p>
          <a:p>
            <a:pPr marL="1657350" lvl="3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132 observations removed</a:t>
            </a:r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C25116-1CC1-5E4A-AD70-F08B26B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27" name="Picture 26" descr="img0.png">
            <a:extLst>
              <a:ext uri="{FF2B5EF4-FFF2-40B4-BE49-F238E27FC236}">
                <a16:creationId xmlns:a16="http://schemas.microsoft.com/office/drawing/2014/main" id="{A9403DC0-F737-489E-B76C-489DD0B75D8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56847"/>
            <a:ext cx="2743200" cy="2057400"/>
          </a:xfrm>
          <a:prstGeom prst="rect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701C4-32AE-4FA0-8EE1-661932769067}"/>
              </a:ext>
            </a:extLst>
          </p:cNvPr>
          <p:cNvSpPr txBox="1"/>
          <p:nvPr/>
        </p:nvSpPr>
        <p:spPr>
          <a:xfrm rot="5400000">
            <a:off x="11157466" y="26739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Before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26529A-3A35-472B-8D1C-DDFDE6F7AADB}"/>
              </a:ext>
            </a:extLst>
          </p:cNvPr>
          <p:cNvSpPr txBox="1"/>
          <p:nvPr/>
        </p:nvSpPr>
        <p:spPr>
          <a:xfrm rot="5400000">
            <a:off x="11157466" y="4909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After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FC31CF8-8DB1-4FE0-98F9-9C451AF8B3A5}"/>
              </a:ext>
            </a:extLst>
          </p:cNvPr>
          <p:cNvGraphicFramePr/>
          <p:nvPr/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79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DB78-B30E-7C45-AE2A-D18E7156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7" y="624110"/>
            <a:ext cx="9631425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Project Completion Time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614F-8F34-674D-9F99-B6EFFC3A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87" y="1581912"/>
            <a:ext cx="9635137" cy="4807698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buFont typeface="+mj-lt"/>
              <a:buAutoNum type="arabicPeriod" startAt="4"/>
            </a:pPr>
            <a:r>
              <a:rPr lang="en-US" sz="1800" dirty="0"/>
              <a:t>Perform follow up data analysis to measure for improvement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Statistical measures improved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Overall distribution improved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ANOVA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P-Value remained less than .0001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 startAt="5"/>
            </a:pPr>
            <a:r>
              <a:rPr lang="en-US" sz="1800" dirty="0"/>
              <a:t>Results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Shortest amount of time: </a:t>
            </a:r>
            <a:r>
              <a:rPr lang="en-US" sz="1600" b="1" dirty="0"/>
              <a:t>Category 14: Design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Pre-cleansing: 	152.3 days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Post-cleansing:	132.8 days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Longest amount of time: </a:t>
            </a:r>
            <a:r>
              <a:rPr lang="en-US" sz="1600" b="1" dirty="0"/>
              <a:t>Category 21: Mobile Dev.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Pre-cleansing: 	255.0 days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Post-cleansing:	255.0 days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b="1" dirty="0"/>
              <a:t>Note: Not all mean differences are significant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/>
              <a:t>Yellow block</a:t>
            </a:r>
          </a:p>
          <a:p>
            <a:pPr lvl="4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Categories not significantly different than 14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/>
              <a:t>Gray block</a:t>
            </a:r>
          </a:p>
          <a:p>
            <a:pPr lvl="4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Categories not significantly different than 21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C25116-1CC1-5E4A-AD70-F08B26B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1B3EE-53CC-4931-A939-B8F4D5AD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12" y="2267847"/>
            <a:ext cx="3314700" cy="3770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81367E-F422-4969-90DF-711FBA5EA4A1}"/>
              </a:ext>
            </a:extLst>
          </p:cNvPr>
          <p:cNvSpPr txBox="1"/>
          <p:nvPr/>
        </p:nvSpPr>
        <p:spPr>
          <a:xfrm>
            <a:off x="8924285" y="1905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Before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DD9B63-32E7-4ECC-B73C-A8810FCAC739}"/>
              </a:ext>
            </a:extLst>
          </p:cNvPr>
          <p:cNvSpPr txBox="1"/>
          <p:nvPr/>
        </p:nvSpPr>
        <p:spPr>
          <a:xfrm>
            <a:off x="10727956" y="1905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After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B33EF9C-9005-45BE-B5EF-CCAB2EF900C9}"/>
              </a:ext>
            </a:extLst>
          </p:cNvPr>
          <p:cNvGraphicFramePr/>
          <p:nvPr/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249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DB78-B30E-7C45-AE2A-D18E7156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7" y="624110"/>
            <a:ext cx="9631425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Projects w/ Multiple Volunteers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C25116-1CC1-5E4A-AD70-F08B26B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15A4CE-D801-4CA9-91FD-33805CC97918}"/>
              </a:ext>
            </a:extLst>
          </p:cNvPr>
          <p:cNvSpPr/>
          <p:nvPr/>
        </p:nvSpPr>
        <p:spPr>
          <a:xfrm>
            <a:off x="4572852" y="5916488"/>
            <a:ext cx="96803" cy="1292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507BF61-114B-4EB9-B777-7CB5A9B1D2FB}"/>
              </a:ext>
            </a:extLst>
          </p:cNvPr>
          <p:cNvSpPr/>
          <p:nvPr/>
        </p:nvSpPr>
        <p:spPr>
          <a:xfrm>
            <a:off x="5181602" y="6200886"/>
            <a:ext cx="85818" cy="120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3516468-62B0-43E3-B6F8-79F991675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031301"/>
              </p:ext>
            </p:extLst>
          </p:nvPr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5E4540-20AF-43E8-B145-DEE7AE487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905667"/>
              </p:ext>
            </p:extLst>
          </p:nvPr>
        </p:nvGraphicFramePr>
        <p:xfrm>
          <a:off x="6595353" y="1739841"/>
          <a:ext cx="5470868" cy="381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03C81F-F08D-4B93-B79E-59EF40298BD7}"/>
              </a:ext>
            </a:extLst>
          </p:cNvPr>
          <p:cNvSpPr txBox="1">
            <a:spLocks/>
          </p:cNvSpPr>
          <p:nvPr/>
        </p:nvSpPr>
        <p:spPr>
          <a:xfrm>
            <a:off x="1193325" y="1512197"/>
            <a:ext cx="5953197" cy="336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/>
              <a:t>Greatest challenge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         Defining status rate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Methodology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	Project and Inquiries status rate: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		- </a:t>
            </a:r>
            <a:r>
              <a:rPr lang="en-US" sz="1400" dirty="0"/>
              <a:t>Import and join the inquiry and export dataset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		- </a:t>
            </a:r>
            <a:r>
              <a:rPr lang="en-US" sz="1400" dirty="0"/>
              <a:t>No. of inquiries received by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		each project and No. of inquiries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		accepted in each project was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		calculated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sz="2000" dirty="0"/>
              <a:t>Result</a:t>
            </a:r>
          </a:p>
          <a:p>
            <a:pPr lvl="2">
              <a:spcBef>
                <a:spcPts val="300"/>
              </a:spcBef>
              <a:buFontTx/>
              <a:buChar char="-"/>
            </a:pPr>
            <a:r>
              <a:rPr lang="en-US" dirty="0"/>
              <a:t>Project number 6177 came as the most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dirty="0"/>
              <a:t>important project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dirty="0"/>
              <a:t>- As the number of inquiries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dirty="0"/>
              <a:t>in a project, the acceptance rate</a:t>
            </a:r>
          </a:p>
        </p:txBody>
      </p:sp>
    </p:spTree>
    <p:extLst>
      <p:ext uri="{BB962C8B-B14F-4D97-AF65-F5344CB8AC3E}">
        <p14:creationId xmlns:p14="http://schemas.microsoft.com/office/powerpoint/2010/main" val="41619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DB78-B30E-7C45-AE2A-D18E7156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7" y="624110"/>
            <a:ext cx="9631425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Projects w/ Multiple Volunteers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C25116-1CC1-5E4A-AD70-F08B26B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3516468-62B0-43E3-B6F8-79F991675488}"/>
              </a:ext>
            </a:extLst>
          </p:cNvPr>
          <p:cNvGraphicFramePr/>
          <p:nvPr/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53F9A8E-3ED5-403D-892A-54D8541F6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964336"/>
              </p:ext>
            </p:extLst>
          </p:nvPr>
        </p:nvGraphicFramePr>
        <p:xfrm>
          <a:off x="7402748" y="1789890"/>
          <a:ext cx="4604433" cy="412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B42586-2D37-4F73-A272-4405D166FB06}"/>
              </a:ext>
            </a:extLst>
          </p:cNvPr>
          <p:cNvSpPr txBox="1">
            <a:spLocks/>
          </p:cNvSpPr>
          <p:nvPr/>
        </p:nvSpPr>
        <p:spPr>
          <a:xfrm>
            <a:off x="1143000" y="1581912"/>
            <a:ext cx="9635137" cy="4330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/>
              <a:t>Methodology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/>
              <a:t>Average No. of Days and project description</a:t>
            </a:r>
          </a:p>
          <a:p>
            <a:pPr marL="1200150" lvl="2" indent="-34290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Days consumed for each project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/>
              <a:t>      with multiple volunteers were calculated</a:t>
            </a:r>
          </a:p>
          <a:p>
            <a:pPr marL="1200150" lvl="2" indent="-342900">
              <a:spcBef>
                <a:spcPts val="300"/>
              </a:spcBef>
              <a:buFont typeface="+mj-lt"/>
              <a:buAutoNum type="arabicPeriod" startAt="2"/>
            </a:pPr>
            <a:r>
              <a:rPr lang="en-US" dirty="0"/>
              <a:t>Average number of days to complete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/>
              <a:t>     a project was calculated</a:t>
            </a:r>
          </a:p>
          <a:p>
            <a:pPr marL="1200150" lvl="2" indent="-342900">
              <a:spcBef>
                <a:spcPts val="300"/>
              </a:spcBef>
              <a:buFont typeface="+mj-lt"/>
              <a:buAutoNum type="arabicPeriod" startAt="3"/>
            </a:pPr>
            <a:r>
              <a:rPr lang="en-US" dirty="0"/>
              <a:t>Project description frequency for each 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/>
              <a:t>     project with multiple volunteers was calculated</a:t>
            </a:r>
          </a:p>
          <a:p>
            <a:pPr>
              <a:spcBef>
                <a:spcPts val="600"/>
              </a:spcBef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Result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Average No. of days to complete a project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     was </a:t>
            </a:r>
            <a:r>
              <a:rPr lang="en-US" b="1" dirty="0"/>
              <a:t>202 days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 startAt="2"/>
            </a:pPr>
            <a:r>
              <a:rPr lang="en-US" dirty="0"/>
              <a:t>“Logo Design” project description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      has highest frequency</a:t>
            </a:r>
          </a:p>
          <a:p>
            <a:pPr marL="914400" lvl="2" indent="0">
              <a:spcBef>
                <a:spcPts val="300"/>
              </a:spcBef>
              <a:buNone/>
            </a:pPr>
            <a:endParaRPr lang="en-US" sz="1600" dirty="0"/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marL="0" lvl="0" indent="0">
              <a:lnSpc>
                <a:spcPct val="100000"/>
              </a:lnSpc>
              <a:buNone/>
              <a:defRPr b="1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14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70B93-35AE-463D-A40E-AB7169FA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E0573-D936-4F0D-811A-98D5567E9A41}"/>
              </a:ext>
            </a:extLst>
          </p:cNvPr>
          <p:cNvSpPr txBox="1">
            <a:spLocks/>
          </p:cNvSpPr>
          <p:nvPr/>
        </p:nvSpPr>
        <p:spPr>
          <a:xfrm>
            <a:off x="1389726" y="1662724"/>
            <a:ext cx="5373210" cy="4862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/>
              <a:t>Greatest challenge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          </a:t>
            </a:r>
            <a:r>
              <a:rPr lang="en-US" dirty="0"/>
              <a:t>Important volunteer skills in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                finding, matching and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                completing projects on platform.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Methodology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        </a:t>
            </a:r>
            <a:r>
              <a:rPr lang="en-US" sz="2000" dirty="0">
                <a:solidFill>
                  <a:srgbClr val="C00000"/>
                </a:solidFill>
              </a:rPr>
              <a:t>1. </a:t>
            </a:r>
            <a:r>
              <a:rPr lang="en-US" dirty="0"/>
              <a:t>Join and filtered Project inquires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                 &amp; Project export dataset.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C00000"/>
                </a:solidFill>
              </a:rPr>
              <a:t>2. </a:t>
            </a:r>
            <a:r>
              <a:rPr lang="en-US" dirty="0"/>
              <a:t>Text Analysis and topic modeling of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                    column ‘qualifications’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sz="2000" dirty="0"/>
              <a:t>Result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800" dirty="0"/>
              <a:t>Technical skills, Managerial Skills and </a:t>
            </a:r>
            <a:r>
              <a:rPr lang="en-US" sz="1800" dirty="0">
                <a:solidFill>
                  <a:schemeClr val="tx1"/>
                </a:solidFill>
              </a:rPr>
              <a:t>Behavioral/other skills.</a:t>
            </a:r>
          </a:p>
          <a:p>
            <a:pPr marL="914400" lvl="2" indent="0">
              <a:spcBef>
                <a:spcPts val="300"/>
              </a:spcBef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1EB2BD-9ACD-48F1-B813-1B8B47EF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47" y="649308"/>
            <a:ext cx="9631425" cy="128089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IN" sz="4000" dirty="0">
                <a:solidFill>
                  <a:schemeClr val="bg2">
                    <a:lumMod val="50000"/>
                  </a:schemeClr>
                </a:solidFill>
              </a:rPr>
              <a:t>Volunteer Skill Analysis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2C030-0ECB-4CCC-940F-7413B025FCF3}"/>
              </a:ext>
            </a:extLst>
          </p:cNvPr>
          <p:cNvSpPr/>
          <p:nvPr/>
        </p:nvSpPr>
        <p:spPr>
          <a:xfrm>
            <a:off x="7022237" y="1921531"/>
            <a:ext cx="4811229" cy="1507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n-US" b="1" u="sng" dirty="0">
                <a:solidFill>
                  <a:schemeClr val="tx1"/>
                </a:solidFill>
              </a:rPr>
              <a:t>Technical Skills</a:t>
            </a:r>
          </a:p>
          <a:p>
            <a:pPr lvl="0" algn="ctr"/>
            <a:r>
              <a:rPr lang="en-US" sz="1600" dirty="0">
                <a:solidFill>
                  <a:schemeClr val="tx1"/>
                </a:solidFill>
              </a:rPr>
              <a:t>Adobe , Analytics, Graphic design, Marketing, Power BI, Product Development, Salesforce, Software Development, Spanish Translation, Tableau, Tourism, Web design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6332D5-F690-4E50-832E-E98D5F134FCE}"/>
              </a:ext>
            </a:extLst>
          </p:cNvPr>
          <p:cNvSpPr/>
          <p:nvPr/>
        </p:nvSpPr>
        <p:spPr>
          <a:xfrm>
            <a:off x="7022237" y="3685267"/>
            <a:ext cx="4811229" cy="12262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n-US" b="1" u="sng" dirty="0">
                <a:solidFill>
                  <a:schemeClr val="tx1"/>
                </a:solidFill>
              </a:rPr>
              <a:t>Managerial Skills</a:t>
            </a:r>
            <a:endParaRPr lang="en-US" b="1" dirty="0">
              <a:solidFill>
                <a:schemeClr val="tx1"/>
              </a:solidFill>
            </a:endParaRPr>
          </a:p>
          <a:p>
            <a:pPr lvl="0" algn="ctr"/>
            <a:r>
              <a:rPr lang="en-US" sz="1600" dirty="0">
                <a:solidFill>
                  <a:schemeClr val="tx1"/>
                </a:solidFill>
              </a:rPr>
              <a:t>Administrative , Management</a:t>
            </a:r>
          </a:p>
          <a:p>
            <a:pPr lvl="0" algn="ctr"/>
            <a:r>
              <a:rPr lang="en-US" sz="1600" dirty="0">
                <a:solidFill>
                  <a:schemeClr val="tx1"/>
                </a:solidFill>
              </a:rPr>
              <a:t>Organizational , Project Management</a:t>
            </a:r>
          </a:p>
          <a:p>
            <a:pPr lvl="0" algn="ctr"/>
            <a:r>
              <a:rPr lang="en-US" sz="1600" dirty="0"/>
              <a:t>Strategy, Risk management</a:t>
            </a:r>
          </a:p>
          <a:p>
            <a:pPr lvl="0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19E59A-96A2-42D2-A2F3-EFC86564D167}"/>
              </a:ext>
            </a:extLst>
          </p:cNvPr>
          <p:cNvSpPr/>
          <p:nvPr/>
        </p:nvSpPr>
        <p:spPr>
          <a:xfrm>
            <a:off x="7022237" y="5231659"/>
            <a:ext cx="4811229" cy="12262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n-US" b="1" u="sng" dirty="0">
                <a:solidFill>
                  <a:schemeClr val="tx1"/>
                </a:solidFill>
              </a:rPr>
              <a:t>Behavioral / Other Skills</a:t>
            </a:r>
            <a:r>
              <a:rPr lang="en-US" dirty="0"/>
              <a:t>:</a:t>
            </a:r>
          </a:p>
          <a:p>
            <a:pPr lvl="0" algn="ctr"/>
            <a:r>
              <a:rPr lang="en-US" sz="1600" dirty="0"/>
              <a:t>Arts , Effective Communication (Listening/Writing), Entrepreneurial, Work Experience, Veteran status, Volunteerism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AC8AE60-F56B-4540-A16A-BB1AF1B493B5}"/>
              </a:ext>
            </a:extLst>
          </p:cNvPr>
          <p:cNvGraphicFramePr/>
          <p:nvPr/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C9BC5-D950-4600-A9FC-893A7645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81194-BF7A-432B-A157-5E273E523DE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50" y="1333120"/>
            <a:ext cx="3343250" cy="1604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78F02-7A03-4B2C-8292-B68B8930D18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96" y="5016828"/>
            <a:ext cx="3338004" cy="1610931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45D54BC-29AC-41F5-BCD9-6D44EA40C07B}"/>
              </a:ext>
            </a:extLst>
          </p:cNvPr>
          <p:cNvGraphicFramePr/>
          <p:nvPr/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B2C72A5-BB8E-4CF2-A16D-813716983CC6}"/>
              </a:ext>
            </a:extLst>
          </p:cNvPr>
          <p:cNvSpPr txBox="1">
            <a:spLocks/>
          </p:cNvSpPr>
          <p:nvPr/>
        </p:nvSpPr>
        <p:spPr>
          <a:xfrm>
            <a:off x="1663145" y="1433085"/>
            <a:ext cx="5373210" cy="1872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/>
              <a:t>Finding Projects :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1600" dirty="0"/>
              <a:t>The 'accepted’ inquiry state was  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600" dirty="0"/>
              <a:t>        considered.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    Mix of all skills were dominant skills  to    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600" dirty="0"/>
              <a:t>        find projects</a:t>
            </a:r>
          </a:p>
          <a:p>
            <a:pPr>
              <a:spcBef>
                <a:spcPts val="300"/>
              </a:spcBef>
            </a:pPr>
            <a:endParaRPr lang="en-US" sz="2000" dirty="0"/>
          </a:p>
          <a:p>
            <a:pPr>
              <a:spcBef>
                <a:spcPts val="300"/>
              </a:spcBef>
            </a:pPr>
            <a:endParaRPr lang="en-US" sz="2000" dirty="0"/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A38C6DC-E4A5-4EBF-9660-B2A497E6BD1C}"/>
              </a:ext>
            </a:extLst>
          </p:cNvPr>
          <p:cNvSpPr txBox="1">
            <a:spLocks/>
          </p:cNvSpPr>
          <p:nvPr/>
        </p:nvSpPr>
        <p:spPr>
          <a:xfrm>
            <a:off x="1663145" y="3198958"/>
            <a:ext cx="5373210" cy="2066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/>
              <a:t>Matching: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1600" dirty="0"/>
              <a:t>The ‘matched’ state of project export     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600" dirty="0"/>
              <a:t>        was considered.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   Technical skills were dominant for   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600" dirty="0"/>
              <a:t>        matching projects.</a:t>
            </a:r>
          </a:p>
          <a:p>
            <a:pPr marL="0" lvl="2" indent="0">
              <a:spcBef>
                <a:spcPts val="300"/>
              </a:spcBef>
              <a:buNone/>
            </a:pPr>
            <a:r>
              <a:rPr lang="en-US" sz="1600" dirty="0"/>
              <a:t>    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F4FC74B-4F35-49EE-A9E4-9EFCD9B914E1}"/>
              </a:ext>
            </a:extLst>
          </p:cNvPr>
          <p:cNvSpPr txBox="1">
            <a:spLocks/>
          </p:cNvSpPr>
          <p:nvPr/>
        </p:nvSpPr>
        <p:spPr>
          <a:xfrm>
            <a:off x="1663145" y="4925292"/>
            <a:ext cx="5373210" cy="1872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/>
              <a:t>Completed Projects :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1600" dirty="0"/>
              <a:t>The ‘completed’ state of project export       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600" dirty="0"/>
              <a:t>      was considered.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  Soft skills were dominant skills  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600" dirty="0"/>
              <a:t>      for completing projects.</a:t>
            </a:r>
          </a:p>
          <a:p>
            <a:pPr>
              <a:spcBef>
                <a:spcPts val="300"/>
              </a:spcBef>
            </a:pPr>
            <a:endParaRPr lang="en-US" sz="2000" dirty="0"/>
          </a:p>
          <a:p>
            <a:pPr>
              <a:spcBef>
                <a:spcPts val="300"/>
              </a:spcBef>
            </a:pPr>
            <a:endParaRPr lang="en-US" sz="2000" dirty="0"/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7CCF40-AEF5-4FBF-A40D-6A0D92EDE13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634796" y="3198958"/>
            <a:ext cx="3338004" cy="1556396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04EA3C2-5EBA-444D-83DB-681C99C1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47" y="649308"/>
            <a:ext cx="9631425" cy="128089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IN" sz="4000" dirty="0">
                <a:solidFill>
                  <a:schemeClr val="bg2">
                    <a:lumMod val="50000"/>
                  </a:schemeClr>
                </a:solidFill>
              </a:rPr>
              <a:t>Volunteer Skill Analysis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7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DB78-B30E-7C45-AE2A-D18E7156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7" y="624110"/>
            <a:ext cx="9631425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User Drop-off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614F-8F34-674D-9F99-B6EFFC3A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87" y="1582478"/>
            <a:ext cx="8087559" cy="41505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000" dirty="0"/>
              <a:t>Greatest challenge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     Defining true drop-off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Methodology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Import &amp; transform the ‘users’ dataset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Answered initial question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Further Analysis</a:t>
            </a:r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Define drop-off</a:t>
            </a:r>
          </a:p>
          <a:p>
            <a:pPr marL="1657350" lvl="3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users who never confirmed email</a:t>
            </a:r>
          </a:p>
          <a:p>
            <a:pPr marL="1657350" lvl="3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users whose last sign in was equal to email confirmation date</a:t>
            </a:r>
          </a:p>
          <a:p>
            <a:pPr marL="1657350" lvl="3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users whose last sign in was equal to account created date</a:t>
            </a:r>
          </a:p>
          <a:p>
            <a:pPr marL="1657350" lvl="3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Users who used account for 30 days or less</a:t>
            </a:r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Calculated percentage of users who dropped off quickly</a:t>
            </a:r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Calculated how long users were staying active</a:t>
            </a:r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C25116-1CC1-5E4A-AD70-F08B26B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298B4C1-7BF3-4486-B868-4D2112D0A480}"/>
              </a:ext>
            </a:extLst>
          </p:cNvPr>
          <p:cNvGraphicFramePr/>
          <p:nvPr/>
        </p:nvGraphicFramePr>
        <p:xfrm>
          <a:off x="6096000" y="60302"/>
          <a:ext cx="5911182" cy="24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2148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875</Words>
  <Application>Microsoft Office PowerPoint</Application>
  <PresentationFormat>Widescreen</PresentationFormat>
  <Paragraphs>230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TERADATA:   2020 DATA CHALLENGE</vt:lpstr>
      <vt:lpstr>Data Overview</vt:lpstr>
      <vt:lpstr>Project Completion Time</vt:lpstr>
      <vt:lpstr>Project Completion Time Continued</vt:lpstr>
      <vt:lpstr>Projects w/ Multiple Volunteers</vt:lpstr>
      <vt:lpstr>Projects w/ Multiple Volunteers</vt:lpstr>
      <vt:lpstr>Volunteer Skill Analysis</vt:lpstr>
      <vt:lpstr>Volunteer Skill Analysis</vt:lpstr>
      <vt:lpstr>User Drop-off</vt:lpstr>
      <vt:lpstr>User Drop-off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TERADATA:   2020 DATA CHALLENGE</dc:title>
  <dc:creator>Pankajdeer Bikumalla</dc:creator>
  <cp:lastModifiedBy>Shelby Rangel</cp:lastModifiedBy>
  <cp:revision>122</cp:revision>
  <dcterms:created xsi:type="dcterms:W3CDTF">2020-04-16T07:38:54Z</dcterms:created>
  <dcterms:modified xsi:type="dcterms:W3CDTF">2020-04-20T18:44:32Z</dcterms:modified>
</cp:coreProperties>
</file>