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440" r:id="rId3"/>
    <p:sldId id="445" r:id="rId4"/>
    <p:sldId id="429" r:id="rId5"/>
    <p:sldId id="441" r:id="rId6"/>
    <p:sldId id="460" r:id="rId7"/>
    <p:sldId id="449" r:id="rId8"/>
    <p:sldId id="446" r:id="rId9"/>
    <p:sldId id="453" r:id="rId10"/>
    <p:sldId id="459" r:id="rId11"/>
    <p:sldId id="458" r:id="rId12"/>
    <p:sldId id="457" r:id="rId13"/>
    <p:sldId id="456" r:id="rId14"/>
    <p:sldId id="450" r:id="rId15"/>
    <p:sldId id="484" r:id="rId16"/>
    <p:sldId id="483" r:id="rId17"/>
    <p:sldId id="454" r:id="rId18"/>
    <p:sldId id="479" r:id="rId19"/>
    <p:sldId id="461" r:id="rId20"/>
    <p:sldId id="462" r:id="rId21"/>
    <p:sldId id="471" r:id="rId22"/>
    <p:sldId id="475" r:id="rId23"/>
    <p:sldId id="349"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008">
          <p15:clr>
            <a:srgbClr val="A4A3A4"/>
          </p15:clr>
        </p15:guide>
        <p15:guide id="2" orient="horz" pos="588">
          <p15:clr>
            <a:srgbClr val="A4A3A4"/>
          </p15:clr>
        </p15:guide>
        <p15:guide id="3" pos="5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ra Tariq" initials="ST"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A6A6A6"/>
    <a:srgbClr val="A00001"/>
    <a:srgbClr val="A40001"/>
    <a:srgbClr val="F88F01"/>
    <a:srgbClr val="92A000"/>
    <a:srgbClr val="A70001"/>
    <a:srgbClr val="212121"/>
    <a:srgbClr val="EB19C8"/>
    <a:srgbClr val="207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C32AA2C-D27D-4419-AF1A-19E52163CEF9}"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18" autoAdjust="0"/>
  </p:normalViewPr>
  <p:slideViewPr>
    <p:cSldViewPr snapToGrid="0">
      <p:cViewPr varScale="1">
        <p:scale>
          <a:sx n="97" d="100"/>
          <a:sy n="97" d="100"/>
        </p:scale>
        <p:origin x="606" y="72"/>
      </p:cViewPr>
      <p:guideLst>
        <p:guide orient="horz" pos="1008"/>
        <p:guide orient="horz" pos="588"/>
        <p:guide pos="54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4b92b8bd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4b92b8bd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56" name="Google Shape;56;p1"/>
          <p:cNvPicPr preferRelativeResize="0"/>
          <p:nvPr/>
        </p:nvPicPr>
        <p:blipFill rotWithShape="1">
          <a:blip r:embed="rId3"/>
          <a:srcRect/>
          <a:stretch>
            <a:fillRect/>
          </a:stretch>
        </p:blipFill>
        <p:spPr>
          <a:xfrm>
            <a:off x="0" y="0"/>
            <a:ext cx="9144000" cy="5143500"/>
          </a:xfrm>
          <a:prstGeom prst="rect">
            <a:avLst/>
          </a:prstGeom>
          <a:noFill/>
          <a:ln>
            <a:noFill/>
          </a:ln>
        </p:spPr>
      </p:pic>
      <p:sp>
        <p:nvSpPr>
          <p:cNvPr id="5" name="TextBox 4"/>
          <p:cNvSpPr txBox="1"/>
          <p:nvPr/>
        </p:nvSpPr>
        <p:spPr>
          <a:xfrm>
            <a:off x="0" y="235974"/>
            <a:ext cx="8013291" cy="677108"/>
          </a:xfrm>
          <a:prstGeom prst="rect">
            <a:avLst/>
          </a:prstGeom>
          <a:noFill/>
        </p:spPr>
        <p:txBody>
          <a:bodyPr wrap="square" rtlCol="0">
            <a:spAutoFit/>
          </a:bodyPr>
          <a:lstStyle/>
          <a:p>
            <a:r>
              <a:rPr lang="en-US" sz="2000" b="1" u="sng" dirty="0">
                <a:solidFill>
                  <a:schemeClr val="bg1"/>
                </a:solidFill>
                <a:latin typeface="Roboto" panose="02000000000000000000" pitchFamily="2" charset="0"/>
                <a:ea typeface="Roboto" panose="02000000000000000000" pitchFamily="2" charset="0"/>
              </a:rPr>
              <a:t>MACHINE LEARNING PROJECT- ESTIMATING 2</a:t>
            </a:r>
            <a:r>
              <a:rPr lang="en-US" sz="2000" b="1" u="sng" baseline="30000" dirty="0">
                <a:solidFill>
                  <a:schemeClr val="bg1"/>
                </a:solidFill>
                <a:latin typeface="Roboto" panose="02000000000000000000" pitchFamily="2" charset="0"/>
                <a:ea typeface="Roboto" panose="02000000000000000000" pitchFamily="2" charset="0"/>
              </a:rPr>
              <a:t>nd</a:t>
            </a:r>
            <a:r>
              <a:rPr lang="en-US" sz="2000" b="1" u="sng" dirty="0">
                <a:solidFill>
                  <a:schemeClr val="bg1"/>
                </a:solidFill>
                <a:latin typeface="Roboto" panose="02000000000000000000" pitchFamily="2" charset="0"/>
                <a:ea typeface="Roboto" panose="02000000000000000000" pitchFamily="2" charset="0"/>
              </a:rPr>
              <a:t> LAPTOP PRICE</a:t>
            </a:r>
          </a:p>
          <a:p>
            <a:r>
              <a:rPr lang="en-IN" sz="1800" b="1" dirty="0">
                <a:solidFill>
                  <a:schemeClr val="bg1"/>
                </a:solidFill>
                <a:latin typeface="Roboto" panose="02000000000000000000" pitchFamily="2" charset="0"/>
                <a:ea typeface="Roboto" panose="02000000000000000000" pitchFamily="2" charset="0"/>
              </a:rPr>
              <a:t>- LINEAR REGESSION MODEL</a:t>
            </a:r>
            <a:endParaRPr lang="en-US" sz="1800" b="1" dirty="0">
              <a:solidFill>
                <a:schemeClr val="bg1"/>
              </a:solidFill>
              <a:latin typeface="Roboto" panose="02000000000000000000" pitchFamily="2" charset="0"/>
              <a:ea typeface="Roboto" panose="02000000000000000000" pitchFamily="2" charset="0"/>
            </a:endParaRPr>
          </a:p>
        </p:txBody>
      </p:sp>
      <p:sp>
        <p:nvSpPr>
          <p:cNvPr id="6" name="TextBox 5"/>
          <p:cNvSpPr txBox="1"/>
          <p:nvPr/>
        </p:nvSpPr>
        <p:spPr>
          <a:xfrm>
            <a:off x="6764595" y="3178065"/>
            <a:ext cx="2379406" cy="307777"/>
          </a:xfrm>
          <a:prstGeom prst="rect">
            <a:avLst/>
          </a:prstGeom>
          <a:noFill/>
        </p:spPr>
        <p:txBody>
          <a:bodyPr wrap="square" rtlCol="0">
            <a:spAutoFit/>
          </a:bodyPr>
          <a:lstStyle/>
          <a:p>
            <a:pPr marL="285750" indent="-285750">
              <a:buClr>
                <a:schemeClr val="tx2"/>
              </a:buClr>
              <a:buFont typeface="Wingdings" panose="05000000000000000000" pitchFamily="2" charset="2"/>
              <a:buChar char="Ø"/>
            </a:pP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753110" y="3245485"/>
            <a:ext cx="3693795" cy="158178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IN" sz="1200" dirty="0">
                <a:solidFill>
                  <a:schemeClr val="bg1"/>
                </a:solidFill>
                <a:ea typeface="Roboto" panose="02000000000000000000" pitchFamily="2" charset="0"/>
                <a:cs typeface="Arial" panose="020B0604020202020204" pitchFamily="34" charset="0"/>
              </a:rPr>
              <a:t>GPU represents the GRAPHIC PROCESSING UNIT and Intel GPU brand is used in more than half of the laptops designs</a:t>
            </a:r>
          </a:p>
          <a:p>
            <a:pPr marL="495300" lvl="2" indent="-171450">
              <a:buClr>
                <a:schemeClr val="bg1"/>
              </a:buClr>
              <a:buFont typeface="Wingdings" panose="05000000000000000000" pitchFamily="2" charset="2"/>
              <a:buChar char="q"/>
            </a:pPr>
            <a:r>
              <a:rPr lang="en-IN" sz="1200" dirty="0">
                <a:solidFill>
                  <a:schemeClr val="bg1"/>
                </a:solidFill>
                <a:ea typeface="Roboto" panose="02000000000000000000" pitchFamily="2" charset="0"/>
                <a:cs typeface="Arial" panose="020B0604020202020204" pitchFamily="34" charset="0"/>
              </a:rPr>
              <a:t>Nvidia is the second most using GPU brand in the design of the laptops</a:t>
            </a:r>
          </a:p>
        </p:txBody>
      </p:sp>
      <p:sp>
        <p:nvSpPr>
          <p:cNvPr id="14" name="Rectangle 13"/>
          <p:cNvSpPr/>
          <p:nvPr/>
        </p:nvSpPr>
        <p:spPr>
          <a:xfrm>
            <a:off x="4962525" y="3245485"/>
            <a:ext cx="3693795" cy="158178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IN" sz="1200" dirty="0">
                <a:solidFill>
                  <a:schemeClr val="bg1"/>
                </a:solidFill>
                <a:ea typeface="Roboto" panose="02000000000000000000" pitchFamily="2" charset="0"/>
                <a:cs typeface="Arial" panose="020B0604020202020204" pitchFamily="34" charset="0"/>
              </a:rPr>
              <a:t>Nvidia is the overpriced GPU used in the most of the laptops</a:t>
            </a:r>
          </a:p>
          <a:p>
            <a:pPr marL="495300" lvl="2" indent="-171450">
              <a:buClr>
                <a:schemeClr val="bg1"/>
              </a:buClr>
              <a:buFont typeface="Wingdings" panose="05000000000000000000" pitchFamily="2" charset="2"/>
              <a:buChar char="q"/>
            </a:pPr>
            <a:r>
              <a:rPr lang="en-IN" sz="1200" dirty="0">
                <a:solidFill>
                  <a:schemeClr val="bg1"/>
                </a:solidFill>
                <a:ea typeface="Roboto" panose="02000000000000000000" pitchFamily="2" charset="0"/>
                <a:cs typeface="Arial" panose="020B0604020202020204" pitchFamily="34" charset="0"/>
              </a:rPr>
              <a:t>Intel is the high-priced one compared with the AMD GPU brand</a:t>
            </a:r>
          </a:p>
        </p:txBody>
      </p:sp>
      <p:pic>
        <p:nvPicPr>
          <p:cNvPr id="5" name="Picture 4"/>
          <p:cNvPicPr>
            <a:picLocks noChangeAspect="1"/>
          </p:cNvPicPr>
          <p:nvPr/>
        </p:nvPicPr>
        <p:blipFill>
          <a:blip r:embed="rId4"/>
          <a:stretch>
            <a:fillRect/>
          </a:stretch>
        </p:blipFill>
        <p:spPr>
          <a:xfrm>
            <a:off x="5034506" y="812669"/>
            <a:ext cx="3242508" cy="2229916"/>
          </a:xfrm>
          <a:prstGeom prst="rect">
            <a:avLst/>
          </a:prstGeom>
        </p:spPr>
      </p:pic>
      <p:sp>
        <p:nvSpPr>
          <p:cNvPr id="2" name="TextBox 1"/>
          <p:cNvSpPr txBox="1"/>
          <p:nvPr/>
        </p:nvSpPr>
        <p:spPr>
          <a:xfrm>
            <a:off x="1226698" y="463639"/>
            <a:ext cx="2746434" cy="307777"/>
          </a:xfrm>
          <a:prstGeom prst="rect">
            <a:avLst/>
          </a:prstGeom>
          <a:noFill/>
        </p:spPr>
        <p:txBody>
          <a:bodyPr wrap="square" rtlCol="0">
            <a:spAutoFit/>
          </a:bodyPr>
          <a:lstStyle/>
          <a:p>
            <a:pPr algn="ctr"/>
            <a:r>
              <a:rPr lang="en-IN" u="sng" dirty="0">
                <a:solidFill>
                  <a:schemeClr val="bg1"/>
                </a:solidFill>
              </a:rPr>
              <a:t>GPU Column</a:t>
            </a:r>
          </a:p>
        </p:txBody>
      </p:sp>
      <p:sp>
        <p:nvSpPr>
          <p:cNvPr id="3" name="TextBox 2"/>
          <p:cNvSpPr txBox="1"/>
          <p:nvPr/>
        </p:nvSpPr>
        <p:spPr>
          <a:xfrm>
            <a:off x="4962344" y="534473"/>
            <a:ext cx="3314670" cy="307777"/>
          </a:xfrm>
          <a:prstGeom prst="rect">
            <a:avLst/>
          </a:prstGeom>
          <a:noFill/>
        </p:spPr>
        <p:txBody>
          <a:bodyPr wrap="square" rtlCol="0">
            <a:spAutoFit/>
          </a:bodyPr>
          <a:lstStyle/>
          <a:p>
            <a:pPr algn="ctr"/>
            <a:r>
              <a:rPr lang="en-IN" u="sng" dirty="0">
                <a:solidFill>
                  <a:schemeClr val="bg1"/>
                </a:solidFill>
              </a:rPr>
              <a:t>Plotting GPU against </a:t>
            </a:r>
            <a:r>
              <a:rPr lang="en-IN" u="sng" dirty="0" err="1">
                <a:solidFill>
                  <a:schemeClr val="bg1"/>
                </a:solidFill>
              </a:rPr>
              <a:t>Price_euros</a:t>
            </a:r>
            <a:endParaRPr lang="en-IN" u="sng" dirty="0">
              <a:solidFill>
                <a:schemeClr val="bg1"/>
              </a:solidFill>
            </a:endParaRPr>
          </a:p>
        </p:txBody>
      </p:sp>
      <p:pic>
        <p:nvPicPr>
          <p:cNvPr id="4" name="Picture 3" descr="pie"/>
          <p:cNvPicPr>
            <a:picLocks noChangeAspect="1"/>
          </p:cNvPicPr>
          <p:nvPr/>
        </p:nvPicPr>
        <p:blipFill>
          <a:blip r:embed="rId5"/>
          <a:stretch>
            <a:fillRect/>
          </a:stretch>
        </p:blipFill>
        <p:spPr>
          <a:xfrm>
            <a:off x="970280" y="846455"/>
            <a:ext cx="3259455" cy="2195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780415" y="3452495"/>
            <a:ext cx="3693795" cy="159829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IN" sz="1200" dirty="0">
                <a:solidFill>
                  <a:schemeClr val="bg1"/>
                </a:solidFill>
                <a:latin typeface="Arial" panose="020B0604020202020204" pitchFamily="34" charset="0"/>
                <a:ea typeface="Roboto" panose="02000000000000000000" pitchFamily="2" charset="0"/>
                <a:cs typeface="Arial" panose="020B0604020202020204" pitchFamily="34" charset="0"/>
              </a:rPr>
              <a:t>Windows 10 is the most chosen operating system by the laptop users</a:t>
            </a:r>
          </a:p>
          <a:p>
            <a:pPr marL="495300" lvl="2" indent="-171450">
              <a:buClr>
                <a:schemeClr val="bg1"/>
              </a:buClr>
              <a:buFont typeface="Wingdings" panose="05000000000000000000" pitchFamily="2" charset="2"/>
              <a:buChar char="q"/>
            </a:pPr>
            <a:r>
              <a:rPr lang="en-IN" sz="1200" dirty="0">
                <a:solidFill>
                  <a:schemeClr val="bg1"/>
                </a:solidFill>
                <a:latin typeface="Arial" panose="020B0604020202020204" pitchFamily="34" charset="0"/>
                <a:ea typeface="Roboto" panose="02000000000000000000" pitchFamily="2" charset="0"/>
                <a:cs typeface="Arial" panose="020B0604020202020204" pitchFamily="34" charset="0"/>
              </a:rPr>
              <a:t>All the other operating systems are selected least in the usage of laptops</a:t>
            </a:r>
          </a:p>
        </p:txBody>
      </p:sp>
      <p:sp>
        <p:nvSpPr>
          <p:cNvPr id="14" name="Rectangle 13"/>
          <p:cNvSpPr/>
          <p:nvPr/>
        </p:nvSpPr>
        <p:spPr>
          <a:xfrm>
            <a:off x="4857115" y="3452495"/>
            <a:ext cx="3693795" cy="159766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IN" sz="1200" dirty="0">
                <a:solidFill>
                  <a:schemeClr val="bg1"/>
                </a:solidFill>
                <a:latin typeface="Arial" panose="020B0604020202020204" pitchFamily="34" charset="0"/>
                <a:ea typeface="Roboto" panose="02000000000000000000" pitchFamily="2" charset="0"/>
                <a:cs typeface="Arial" panose="020B0604020202020204" pitchFamily="34" charset="0"/>
              </a:rPr>
              <a:t>Windows is fancy and expensive operating system and the most chosen os by the users</a:t>
            </a:r>
          </a:p>
          <a:p>
            <a:pPr marL="495300" lvl="2" indent="-171450">
              <a:buClr>
                <a:schemeClr val="bg1"/>
              </a:buClr>
              <a:buFont typeface="Wingdings" panose="05000000000000000000" pitchFamily="2" charset="2"/>
              <a:buChar char="q"/>
            </a:pPr>
            <a:r>
              <a:rPr lang="en-IN" sz="1200" dirty="0">
                <a:solidFill>
                  <a:schemeClr val="bg1"/>
                </a:solidFill>
                <a:latin typeface="Arial" panose="020B0604020202020204" pitchFamily="34" charset="0"/>
                <a:ea typeface="Roboto" panose="02000000000000000000" pitchFamily="2" charset="0"/>
                <a:cs typeface="Arial" panose="020B0604020202020204" pitchFamily="34" charset="0"/>
              </a:rPr>
              <a:t>Mac operating system costs least and all the other operating systems costs more than the mac product</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673" y="891940"/>
            <a:ext cx="3633216" cy="234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15" y="891940"/>
            <a:ext cx="3422453" cy="234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46115" y="573110"/>
            <a:ext cx="3422453" cy="318830"/>
          </a:xfrm>
          <a:prstGeom prst="rect">
            <a:avLst/>
          </a:prstGeom>
          <a:noFill/>
        </p:spPr>
        <p:txBody>
          <a:bodyPr wrap="square" rtlCol="0">
            <a:spAutoFit/>
          </a:bodyPr>
          <a:lstStyle/>
          <a:p>
            <a:pPr algn="ctr"/>
            <a:r>
              <a:rPr lang="en-IN" u="sng" dirty="0">
                <a:solidFill>
                  <a:schemeClr val="bg1"/>
                </a:solidFill>
              </a:rPr>
              <a:t>Op_sys Column</a:t>
            </a:r>
          </a:p>
        </p:txBody>
      </p:sp>
      <p:sp>
        <p:nvSpPr>
          <p:cNvPr id="3" name="TextBox 2"/>
          <p:cNvSpPr txBox="1"/>
          <p:nvPr/>
        </p:nvSpPr>
        <p:spPr>
          <a:xfrm>
            <a:off x="4962344" y="573110"/>
            <a:ext cx="3663545" cy="307777"/>
          </a:xfrm>
          <a:prstGeom prst="rect">
            <a:avLst/>
          </a:prstGeom>
          <a:noFill/>
        </p:spPr>
        <p:txBody>
          <a:bodyPr wrap="square" rtlCol="0">
            <a:spAutoFit/>
          </a:bodyPr>
          <a:lstStyle/>
          <a:p>
            <a:pPr algn="ctr"/>
            <a:r>
              <a:rPr lang="en-IN" u="sng" dirty="0">
                <a:solidFill>
                  <a:schemeClr val="bg1"/>
                </a:solidFill>
              </a:rPr>
              <a:t>Plotting Op_sys column against </a:t>
            </a:r>
            <a:r>
              <a:rPr lang="en-IN" u="sng" dirty="0" err="1">
                <a:solidFill>
                  <a:schemeClr val="bg1"/>
                </a:solidFill>
              </a:rPr>
              <a:t>Price_euros</a:t>
            </a:r>
            <a:r>
              <a:rPr lang="en-IN" u="sng" dirty="0">
                <a:solidFill>
                  <a:schemeClr val="bg1"/>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781050" y="3496310"/>
            <a:ext cx="3693795" cy="141986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IN" sz="1200" dirty="0">
                <a:solidFill>
                  <a:schemeClr val="bg1"/>
                </a:solidFill>
                <a:latin typeface="Arial" panose="020B0604020202020204" pitchFamily="34" charset="0"/>
                <a:ea typeface="Roboto" panose="02000000000000000000" pitchFamily="2" charset="0"/>
                <a:cs typeface="Arial" panose="020B0604020202020204" pitchFamily="34" charset="0"/>
              </a:rPr>
              <a:t>RAM card of 8 GB is the most used memory capacity by most of the users and based on the count 4 GB  RAM is the second most used memory unit</a:t>
            </a:r>
          </a:p>
        </p:txBody>
      </p:sp>
      <p:sp>
        <p:nvSpPr>
          <p:cNvPr id="14" name="Rectangle 13"/>
          <p:cNvSpPr/>
          <p:nvPr/>
        </p:nvSpPr>
        <p:spPr>
          <a:xfrm>
            <a:off x="4962525" y="3495675"/>
            <a:ext cx="3693795" cy="141986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pPr marL="323850" lvl="2">
              <a:buClr>
                <a:schemeClr val="bg1"/>
              </a:buClr>
            </a:pPr>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IN" sz="1200" dirty="0">
                <a:solidFill>
                  <a:schemeClr val="bg1"/>
                </a:solidFill>
                <a:latin typeface="Arial" panose="020B0604020202020204" pitchFamily="34" charset="0"/>
                <a:ea typeface="Roboto" panose="02000000000000000000" pitchFamily="2" charset="0"/>
                <a:cs typeface="Arial" panose="020B0604020202020204" pitchFamily="34" charset="0"/>
              </a:rPr>
              <a:t>RAM with higher GB memory costs more and 64 GB RAM is the most expensive one and 32 GB RAM is also an  expensive one in comparison to various values of memory units</a:t>
            </a:r>
          </a:p>
        </p:txBody>
      </p:sp>
      <p:pic>
        <p:nvPicPr>
          <p:cNvPr id="3" name="Picture 2"/>
          <p:cNvPicPr>
            <a:picLocks noChangeAspect="1"/>
          </p:cNvPicPr>
          <p:nvPr/>
        </p:nvPicPr>
        <p:blipFill>
          <a:blip r:embed="rId4"/>
          <a:stretch>
            <a:fillRect/>
          </a:stretch>
        </p:blipFill>
        <p:spPr>
          <a:xfrm>
            <a:off x="4568189" y="2567939"/>
            <a:ext cx="7621" cy="7621"/>
          </a:xfrm>
          <a:prstGeom prst="rect">
            <a:avLst/>
          </a:prstGeom>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343" y="675626"/>
            <a:ext cx="3693875" cy="26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496" y="675626"/>
            <a:ext cx="3624259" cy="26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15496" y="334851"/>
            <a:ext cx="3624259" cy="307777"/>
          </a:xfrm>
          <a:prstGeom prst="rect">
            <a:avLst/>
          </a:prstGeom>
          <a:noFill/>
        </p:spPr>
        <p:txBody>
          <a:bodyPr wrap="square" rtlCol="0">
            <a:spAutoFit/>
          </a:bodyPr>
          <a:lstStyle/>
          <a:p>
            <a:pPr algn="ctr"/>
            <a:r>
              <a:rPr lang="en-IN" u="sng" dirty="0">
                <a:solidFill>
                  <a:schemeClr val="bg1"/>
                </a:solidFill>
              </a:rPr>
              <a:t>RAM Column</a:t>
            </a:r>
          </a:p>
        </p:txBody>
      </p:sp>
      <p:sp>
        <p:nvSpPr>
          <p:cNvPr id="4" name="TextBox 3"/>
          <p:cNvSpPr txBox="1"/>
          <p:nvPr/>
        </p:nvSpPr>
        <p:spPr>
          <a:xfrm>
            <a:off x="4962343" y="334851"/>
            <a:ext cx="3693876" cy="307777"/>
          </a:xfrm>
          <a:prstGeom prst="rect">
            <a:avLst/>
          </a:prstGeom>
          <a:noFill/>
        </p:spPr>
        <p:txBody>
          <a:bodyPr wrap="square" rtlCol="0">
            <a:spAutoFit/>
          </a:bodyPr>
          <a:lstStyle/>
          <a:p>
            <a:pPr algn="ctr"/>
            <a:r>
              <a:rPr lang="en-IN" u="sng" dirty="0">
                <a:solidFill>
                  <a:schemeClr val="bg1"/>
                </a:solidFill>
              </a:rPr>
              <a:t>Plotting RAM against </a:t>
            </a:r>
            <a:r>
              <a:rPr lang="en-IN" u="sng" dirty="0" err="1">
                <a:solidFill>
                  <a:schemeClr val="bg1"/>
                </a:solidFill>
              </a:rPr>
              <a:t>Price_euros</a:t>
            </a:r>
            <a:endParaRPr lang="en-IN" u="sng"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780689" y="3569636"/>
            <a:ext cx="3693875" cy="991592"/>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a:t>
            </a:r>
          </a:p>
          <a:p>
            <a:pPr marL="323850" lvl="2">
              <a:buClr>
                <a:schemeClr val="bg1"/>
              </a:buClr>
            </a:pPr>
            <a:endParaRPr lang="en-US" b="1" u="sng"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sz="1200" dirty="0">
                <a:solidFill>
                  <a:schemeClr val="bg1"/>
                </a:solidFill>
                <a:ea typeface="Roboto" panose="02000000000000000000" pitchFamily="2" charset="0"/>
              </a:rPr>
              <a:t>About 85% of the laptops are not with Touchscreen </a:t>
            </a:r>
          </a:p>
        </p:txBody>
      </p:sp>
      <p:sp>
        <p:nvSpPr>
          <p:cNvPr id="14" name="Rectangle 13"/>
          <p:cNvSpPr/>
          <p:nvPr/>
        </p:nvSpPr>
        <p:spPr>
          <a:xfrm>
            <a:off x="4962344" y="3569636"/>
            <a:ext cx="3693875" cy="991592"/>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a:t>
            </a:r>
          </a:p>
          <a:p>
            <a:pPr marL="323850" lvl="2">
              <a:buClr>
                <a:schemeClr val="bg1"/>
              </a:buClr>
            </a:pPr>
            <a:endParaRPr lang="en-US" b="1" u="sng"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sz="1200" dirty="0">
                <a:solidFill>
                  <a:schemeClr val="bg1"/>
                </a:solidFill>
                <a:ea typeface="Roboto" panose="02000000000000000000" pitchFamily="2" charset="0"/>
              </a:rPr>
              <a:t>laptops with touchscreens are expensive which is true in real life</a:t>
            </a:r>
            <a:endParaRPr lang="en-US" dirty="0">
              <a:solidFill>
                <a:schemeClr val="bg1"/>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4"/>
          <a:stretch>
            <a:fillRect/>
          </a:stretch>
        </p:blipFill>
        <p:spPr>
          <a:xfrm>
            <a:off x="4564379" y="2548888"/>
            <a:ext cx="15241" cy="45724"/>
          </a:xfrm>
          <a:prstGeom prst="rect">
            <a:avLst/>
          </a:prstGeom>
        </p:spPr>
      </p:pic>
      <p:sp>
        <p:nvSpPr>
          <p:cNvPr id="4" name="TextBox 3"/>
          <p:cNvSpPr txBox="1"/>
          <p:nvPr/>
        </p:nvSpPr>
        <p:spPr>
          <a:xfrm>
            <a:off x="672316" y="515155"/>
            <a:ext cx="3400966" cy="306668"/>
          </a:xfrm>
          <a:prstGeom prst="rect">
            <a:avLst/>
          </a:prstGeom>
          <a:noFill/>
        </p:spPr>
        <p:txBody>
          <a:bodyPr wrap="square" rtlCol="0">
            <a:spAutoFit/>
          </a:bodyPr>
          <a:lstStyle/>
          <a:p>
            <a:pPr algn="ctr"/>
            <a:r>
              <a:rPr lang="en-IN" u="sng" dirty="0">
                <a:solidFill>
                  <a:schemeClr val="bg1"/>
                </a:solidFill>
              </a:rPr>
              <a:t>Touchscreen Column</a:t>
            </a:r>
          </a:p>
        </p:txBody>
      </p:sp>
      <p:sp>
        <p:nvSpPr>
          <p:cNvPr id="6" name="TextBox 5"/>
          <p:cNvSpPr txBox="1"/>
          <p:nvPr/>
        </p:nvSpPr>
        <p:spPr>
          <a:xfrm>
            <a:off x="4962344" y="538534"/>
            <a:ext cx="3614986" cy="307777"/>
          </a:xfrm>
          <a:prstGeom prst="rect">
            <a:avLst/>
          </a:prstGeom>
          <a:noFill/>
        </p:spPr>
        <p:txBody>
          <a:bodyPr wrap="square" rtlCol="0">
            <a:spAutoFit/>
          </a:bodyPr>
          <a:lstStyle/>
          <a:p>
            <a:pPr algn="ctr"/>
            <a:r>
              <a:rPr lang="en-IN" u="sng" dirty="0">
                <a:solidFill>
                  <a:schemeClr val="bg1"/>
                </a:solidFill>
              </a:rPr>
              <a:t>Plotting Touchscreen against </a:t>
            </a:r>
            <a:r>
              <a:rPr lang="en-IN" u="sng" dirty="0" err="1">
                <a:solidFill>
                  <a:schemeClr val="bg1"/>
                </a:solidFill>
              </a:rPr>
              <a:t>Price_euros</a:t>
            </a:r>
            <a:endParaRPr lang="en-IN" u="sng" dirty="0">
              <a:solidFill>
                <a:schemeClr val="bg1"/>
              </a:solidFill>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89" y="846311"/>
            <a:ext cx="3610703" cy="214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919" y="846312"/>
            <a:ext cx="3498723" cy="214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780415" y="3318510"/>
            <a:ext cx="3693795" cy="137985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pPr marL="323850" lvl="2">
              <a:buClr>
                <a:schemeClr val="bg1"/>
              </a:buClr>
            </a:pPr>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sz="1200" dirty="0">
                <a:solidFill>
                  <a:schemeClr val="bg1"/>
                </a:solidFill>
                <a:latin typeface="Roboto" panose="02000000000000000000" pitchFamily="2" charset="0"/>
                <a:ea typeface="Roboto" panose="02000000000000000000" pitchFamily="2" charset="0"/>
              </a:rPr>
              <a:t>solid state drives of 256 gb is picked more as it’s count value is higher than other storage values</a:t>
            </a:r>
          </a:p>
          <a:p>
            <a:pPr marL="539750" lvl="2" indent="-215900">
              <a:buClr>
                <a:schemeClr val="bg1"/>
              </a:buClr>
              <a:buFont typeface="+mj-lt"/>
              <a:buAutoNum type="arabicPeriod"/>
            </a:pPr>
            <a:endParaRPr lang="en-US" dirty="0">
              <a:solidFill>
                <a:schemeClr val="bg1"/>
              </a:solidFill>
              <a:latin typeface="Roboto" panose="02000000000000000000" pitchFamily="2" charset="0"/>
              <a:ea typeface="Roboto" panose="02000000000000000000" pitchFamily="2" charset="0"/>
            </a:endParaRPr>
          </a:p>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4962525" y="3319145"/>
            <a:ext cx="3693795" cy="137922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pPr marL="323850" lvl="2">
              <a:buClr>
                <a:schemeClr val="bg1"/>
              </a:buClr>
            </a:pPr>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sz="1200" dirty="0">
                <a:solidFill>
                  <a:schemeClr val="bg1"/>
                </a:solidFill>
                <a:latin typeface="Roboto" panose="02000000000000000000" pitchFamily="2" charset="0"/>
                <a:ea typeface="Roboto" panose="02000000000000000000" pitchFamily="2" charset="0"/>
              </a:rPr>
              <a:t>solid state drives of 1000 gb is the most expensive one and 240 GB of ssd id the second expensive when compared to various Quantity of storage capacities</a:t>
            </a:r>
          </a:p>
          <a:p>
            <a:pPr marL="323850" lvl="2" indent="0">
              <a:buClr>
                <a:schemeClr val="bg1"/>
              </a:buClr>
              <a:buFont typeface="+mj-lt"/>
              <a:buNone/>
            </a:pPr>
            <a:endParaRPr lang="en-US" sz="1200" dirty="0">
              <a:solidFill>
                <a:schemeClr val="bg1"/>
              </a:solidFill>
              <a:latin typeface="Roboto" panose="02000000000000000000" pitchFamily="2" charset="0"/>
              <a:ea typeface="Roboto" panose="02000000000000000000" pitchFamily="2" charset="0"/>
            </a:endParaRPr>
          </a:p>
        </p:txBody>
      </p:sp>
      <p:pic>
        <p:nvPicPr>
          <p:cNvPr id="10" name="Picture 9"/>
          <p:cNvPicPr>
            <a:picLocks noChangeAspect="1"/>
          </p:cNvPicPr>
          <p:nvPr/>
        </p:nvPicPr>
        <p:blipFill>
          <a:blip r:embed="rId4"/>
          <a:stretch>
            <a:fillRect/>
          </a:stretch>
        </p:blipFill>
        <p:spPr>
          <a:xfrm>
            <a:off x="923184" y="815963"/>
            <a:ext cx="3227152" cy="2229357"/>
          </a:xfrm>
          <a:prstGeom prst="rect">
            <a:avLst/>
          </a:prstGeom>
        </p:spPr>
      </p:pic>
      <p:pic>
        <p:nvPicPr>
          <p:cNvPr id="12" name="Picture 11"/>
          <p:cNvPicPr>
            <a:picLocks noChangeAspect="1"/>
          </p:cNvPicPr>
          <p:nvPr/>
        </p:nvPicPr>
        <p:blipFill>
          <a:blip r:embed="rId5"/>
          <a:stretch>
            <a:fillRect/>
          </a:stretch>
        </p:blipFill>
        <p:spPr>
          <a:xfrm>
            <a:off x="5195705" y="758008"/>
            <a:ext cx="3227152" cy="2229357"/>
          </a:xfrm>
          <a:prstGeom prst="rect">
            <a:avLst/>
          </a:prstGeom>
        </p:spPr>
      </p:pic>
      <p:sp>
        <p:nvSpPr>
          <p:cNvPr id="2" name="TextBox 1"/>
          <p:cNvSpPr txBox="1"/>
          <p:nvPr/>
        </p:nvSpPr>
        <p:spPr>
          <a:xfrm>
            <a:off x="923184" y="508186"/>
            <a:ext cx="3227152" cy="307777"/>
          </a:xfrm>
          <a:prstGeom prst="rect">
            <a:avLst/>
          </a:prstGeom>
          <a:noFill/>
        </p:spPr>
        <p:txBody>
          <a:bodyPr wrap="square" rtlCol="0">
            <a:spAutoFit/>
          </a:bodyPr>
          <a:lstStyle/>
          <a:p>
            <a:pPr algn="ctr"/>
            <a:r>
              <a:rPr lang="en-IN" u="sng" dirty="0">
                <a:solidFill>
                  <a:schemeClr val="bg1"/>
                </a:solidFill>
              </a:rPr>
              <a:t>Plotting SSD</a:t>
            </a:r>
          </a:p>
        </p:txBody>
      </p:sp>
      <p:sp>
        <p:nvSpPr>
          <p:cNvPr id="3" name="TextBox 2"/>
          <p:cNvSpPr txBox="1"/>
          <p:nvPr/>
        </p:nvSpPr>
        <p:spPr>
          <a:xfrm>
            <a:off x="5195705" y="450231"/>
            <a:ext cx="3227152" cy="307777"/>
          </a:xfrm>
          <a:prstGeom prst="rect">
            <a:avLst/>
          </a:prstGeom>
          <a:noFill/>
        </p:spPr>
        <p:txBody>
          <a:bodyPr wrap="square" rtlCol="0">
            <a:spAutoFit/>
          </a:bodyPr>
          <a:lstStyle/>
          <a:p>
            <a:pPr algn="ctr"/>
            <a:r>
              <a:rPr lang="en-IN" u="sng" dirty="0">
                <a:solidFill>
                  <a:schemeClr val="bg1"/>
                </a:solidFill>
              </a:rPr>
              <a:t>Plotting SSD against </a:t>
            </a:r>
            <a:r>
              <a:rPr lang="en-IN" u="sng" dirty="0" err="1">
                <a:solidFill>
                  <a:schemeClr val="bg1"/>
                </a:solidFill>
              </a:rPr>
              <a:t>Price_euros</a:t>
            </a:r>
            <a:endParaRPr lang="en-IN" u="sng"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0" y="0"/>
            <a:ext cx="9143998" cy="5143499"/>
          </a:xfrm>
          <a:prstGeom prst="rect">
            <a:avLst/>
          </a:prstGeom>
          <a:noFill/>
          <a:ln>
            <a:noFill/>
          </a:ln>
        </p:spPr>
      </p:pic>
      <p:sp>
        <p:nvSpPr>
          <p:cNvPr id="14" name="Rectangle 13"/>
          <p:cNvSpPr/>
          <p:nvPr/>
        </p:nvSpPr>
        <p:spPr>
          <a:xfrm>
            <a:off x="6426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DISTRIBUTION OF DEPENDENT VARIABLE</a:t>
            </a:r>
          </a:p>
        </p:txBody>
      </p:sp>
      <p:pic>
        <p:nvPicPr>
          <p:cNvPr id="5" name="Picture 4" descr="deoendent variables"/>
          <p:cNvPicPr>
            <a:picLocks noChangeAspect="1"/>
          </p:cNvPicPr>
          <p:nvPr/>
        </p:nvPicPr>
        <p:blipFill>
          <a:blip r:embed="rId3"/>
          <a:stretch>
            <a:fillRect/>
          </a:stretch>
        </p:blipFill>
        <p:spPr>
          <a:xfrm>
            <a:off x="642620" y="970280"/>
            <a:ext cx="3364436" cy="2196000"/>
          </a:xfrm>
          <a:prstGeom prst="rect">
            <a:avLst/>
          </a:prstGeom>
        </p:spPr>
      </p:pic>
      <p:pic>
        <p:nvPicPr>
          <p:cNvPr id="6" name="Picture 5" descr="dependent"/>
          <p:cNvPicPr>
            <a:picLocks noChangeAspect="1"/>
          </p:cNvPicPr>
          <p:nvPr/>
        </p:nvPicPr>
        <p:blipFill>
          <a:blip r:embed="rId4"/>
          <a:stretch>
            <a:fillRect/>
          </a:stretch>
        </p:blipFill>
        <p:spPr>
          <a:xfrm>
            <a:off x="5317490" y="970280"/>
            <a:ext cx="3308033" cy="2196000"/>
          </a:xfrm>
          <a:prstGeom prst="rect">
            <a:avLst/>
          </a:prstGeom>
        </p:spPr>
      </p:pic>
      <p:sp>
        <p:nvSpPr>
          <p:cNvPr id="7" name="Rectangle 12"/>
          <p:cNvSpPr/>
          <p:nvPr/>
        </p:nvSpPr>
        <p:spPr>
          <a:xfrm>
            <a:off x="466090" y="3300730"/>
            <a:ext cx="8366125" cy="155829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endParaRPr lang="en-US" b="1" u="sng" dirty="0">
              <a:solidFill>
                <a:schemeClr val="bg1"/>
              </a:solidFill>
              <a:latin typeface="Roboto" panose="02000000000000000000" pitchFamily="2" charset="0"/>
              <a:ea typeface="Roboto" panose="02000000000000000000" pitchFamily="2" charset="0"/>
            </a:endParaRPr>
          </a:p>
          <a:p>
            <a:pPr marL="171450" indent="-171450">
              <a:buClr>
                <a:srgbClr val="FFFFFF"/>
              </a:buClr>
              <a:buFont typeface="Wingdings" panose="05000000000000000000" pitchFamily="2" charset="2"/>
              <a:buChar char="q"/>
            </a:pPr>
            <a:r>
              <a:rPr lang="en-US" sz="1200" dirty="0">
                <a:solidFill>
                  <a:schemeClr val="bg1"/>
                </a:solidFill>
                <a:latin typeface="Roboto" panose="02000000000000000000" pitchFamily="2" charset="0"/>
                <a:ea typeface="Roboto" panose="02000000000000000000" pitchFamily="2" charset="0"/>
              </a:rPr>
              <a:t>The distribution of the target variable is skewed and it is obvious that commodities with low prices are sold and purchased more than the branded ones</a:t>
            </a:r>
          </a:p>
          <a:p>
            <a:pPr marL="228600" indent="-228600">
              <a:buClr>
                <a:srgbClr val="FFFFFF"/>
              </a:buClr>
              <a:buFont typeface="+mj-lt"/>
              <a:buAutoNum type="arabicPeriod"/>
            </a:pPr>
            <a:endParaRPr lang="en-US" sz="1200" dirty="0">
              <a:solidFill>
                <a:schemeClr val="bg1"/>
              </a:solidFill>
              <a:latin typeface="Roboto" panose="02000000000000000000" pitchFamily="2" charset="0"/>
              <a:ea typeface="Roboto" panose="02000000000000000000" pitchFamily="2" charset="0"/>
            </a:endParaRPr>
          </a:p>
          <a:p>
            <a:pPr marL="171450" indent="-171450">
              <a:buClr>
                <a:srgbClr val="FFFFFF"/>
              </a:buClr>
              <a:buFont typeface="Wingdings" panose="05000000000000000000" pitchFamily="2" charset="2"/>
              <a:buChar char="q"/>
            </a:pPr>
            <a:r>
              <a:rPr lang="en-US" sz="1200" dirty="0">
                <a:solidFill>
                  <a:schemeClr val="bg1"/>
                </a:solidFill>
                <a:latin typeface="Roboto" panose="02000000000000000000" pitchFamily="2" charset="0"/>
                <a:ea typeface="Roboto" panose="02000000000000000000" pitchFamily="2" charset="0"/>
              </a:rPr>
              <a:t>It is Right-Skewed Log-Normal Transformation The distribution of the target variable above which was right-skewed. By transforming it to normal distribution performance of the algorithm will increase</a:t>
            </a:r>
          </a:p>
          <a:p>
            <a:pPr marL="323850" lvl="2" indent="0">
              <a:buClr>
                <a:schemeClr val="bg1"/>
              </a:buClr>
              <a:buFont typeface="+mj-lt"/>
              <a:buNone/>
            </a:pPr>
            <a:endParaRPr lang="en-US" sz="1200" dirty="0">
              <a:solidFill>
                <a:schemeClr val="bg1"/>
              </a:solidFill>
              <a:latin typeface="Roboto" panose="02000000000000000000" pitchFamily="2" charset="0"/>
              <a:ea typeface="Roboto" panose="020000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2" y="1"/>
            <a:ext cx="9143998" cy="5143499"/>
          </a:xfrm>
          <a:prstGeom prst="rect">
            <a:avLst/>
          </a:prstGeom>
          <a:noFill/>
          <a:ln>
            <a:noFill/>
          </a:ln>
        </p:spPr>
      </p:pic>
      <p:sp>
        <p:nvSpPr>
          <p:cNvPr id="14" name="Rectangle 13"/>
          <p:cNvSpPr/>
          <p:nvPr/>
        </p:nvSpPr>
        <p:spPr>
          <a:xfrm>
            <a:off x="4902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MULTI-COLLINEARITY MATRIX</a:t>
            </a:r>
          </a:p>
        </p:txBody>
      </p:sp>
      <p:sp>
        <p:nvSpPr>
          <p:cNvPr id="13" name="Rectangle 12"/>
          <p:cNvSpPr/>
          <p:nvPr/>
        </p:nvSpPr>
        <p:spPr>
          <a:xfrm>
            <a:off x="489585" y="773430"/>
            <a:ext cx="8164195" cy="415798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p:txBody>
      </p:sp>
      <p:sp>
        <p:nvSpPr>
          <p:cNvPr id="5" name="Rectangle 12"/>
          <p:cNvSpPr/>
          <p:nvPr/>
        </p:nvSpPr>
        <p:spPr>
          <a:xfrm>
            <a:off x="1233171" y="3488054"/>
            <a:ext cx="5897880" cy="144335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pPr>
              <a:buClr>
                <a:srgbClr val="FFFFFF"/>
              </a:buClr>
            </a:pPr>
            <a:endParaRPr lang="en-US"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pitchFamily="2" charset="2"/>
              <a:buChar char="q"/>
            </a:pPr>
            <a:r>
              <a:rPr lang="en-US" dirty="0">
                <a:solidFill>
                  <a:schemeClr val="bg1"/>
                </a:solidFill>
                <a:latin typeface="Roboto" panose="02000000000000000000" pitchFamily="2" charset="0"/>
                <a:ea typeface="Roboto" panose="02000000000000000000" pitchFamily="2" charset="0"/>
              </a:rPr>
              <a:t>There’re no independent variables which shows higher collinearity between them</a:t>
            </a:r>
          </a:p>
          <a:p>
            <a:pPr marL="285750" indent="-285750">
              <a:buClr>
                <a:srgbClr val="FFFFFF"/>
              </a:buClr>
              <a:buFont typeface="Wingdings" panose="05000000000000000000" pitchFamily="2" charset="2"/>
              <a:buChar char="q"/>
            </a:pPr>
            <a:r>
              <a:rPr lang="en-US" dirty="0">
                <a:solidFill>
                  <a:schemeClr val="bg1"/>
                </a:solidFill>
                <a:latin typeface="Roboto" panose="02000000000000000000" pitchFamily="2" charset="0"/>
                <a:ea typeface="Roboto" panose="02000000000000000000" pitchFamily="2" charset="0"/>
              </a:rPr>
              <a:t>Ram and SSD has higher collinearity with Price</a:t>
            </a:r>
          </a:p>
          <a:p>
            <a:pPr marL="285750" indent="-285750">
              <a:buClr>
                <a:srgbClr val="FFFFFF"/>
              </a:buClr>
              <a:buFont typeface="Wingdings" panose="05000000000000000000" pitchFamily="2" charset="2"/>
              <a:buChar char="q"/>
            </a:pPr>
            <a:r>
              <a:rPr lang="en-US" dirty="0">
                <a:solidFill>
                  <a:schemeClr val="bg1"/>
                </a:solidFill>
                <a:latin typeface="Roboto" panose="02000000000000000000" pitchFamily="2" charset="0"/>
                <a:ea typeface="Roboto" panose="02000000000000000000" pitchFamily="2" charset="0"/>
              </a:rPr>
              <a:t>Touchscreen has weak collinearity with Price</a:t>
            </a:r>
          </a:p>
          <a:p>
            <a:endParaRPr lang="en-US" dirty="0">
              <a:solidFill>
                <a:schemeClr val="bg1"/>
              </a:solidFill>
              <a:latin typeface="Roboto" panose="02000000000000000000" pitchFamily="2" charset="0"/>
              <a:ea typeface="Roboto" panose="02000000000000000000" pitchFamily="2" charset="0"/>
            </a:endParaRPr>
          </a:p>
          <a:p>
            <a:pPr marL="539750" lvl="2" indent="-215900">
              <a:buClr>
                <a:schemeClr val="bg1"/>
              </a:buClr>
              <a:buFont typeface="+mj-lt"/>
              <a:buAutoNum type="arabicPeriod"/>
            </a:pPr>
            <a:endParaRPr lang="en-US" dirty="0">
              <a:solidFill>
                <a:schemeClr val="bg1"/>
              </a:solidFill>
              <a:latin typeface="Roboto" panose="02000000000000000000" pitchFamily="2" charset="0"/>
              <a:ea typeface="Roboto" panose="02000000000000000000" pitchFamily="2" charset="0"/>
            </a:endParaRPr>
          </a:p>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pic>
        <p:nvPicPr>
          <p:cNvPr id="9" name="Picture 8"/>
          <p:cNvPicPr>
            <a:picLocks noChangeAspect="1"/>
          </p:cNvPicPr>
          <p:nvPr/>
        </p:nvPicPr>
        <p:blipFill>
          <a:blip r:embed="rId3"/>
          <a:stretch>
            <a:fillRect/>
          </a:stretch>
        </p:blipFill>
        <p:spPr>
          <a:xfrm>
            <a:off x="1514168" y="895240"/>
            <a:ext cx="5272754" cy="24713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829310" y="3219450"/>
            <a:ext cx="7497445" cy="16694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ea typeface="Roboto" panose="02000000000000000000" pitchFamily="2" charset="0"/>
              </a:rPr>
              <a:t>Key Findings </a:t>
            </a:r>
            <a:r>
              <a:rPr lang="en-US" dirty="0">
                <a:solidFill>
                  <a:schemeClr val="bg1"/>
                </a:solidFill>
                <a:ea typeface="Roboto" panose="02000000000000000000" pitchFamily="2" charset="0"/>
              </a:rPr>
              <a:t>:</a:t>
            </a:r>
          </a:p>
          <a:p>
            <a:endParaRPr lang="en-US" dirty="0">
              <a:solidFill>
                <a:schemeClr val="bg1"/>
              </a:solidFill>
              <a:ea typeface="Roboto" panose="02000000000000000000" pitchFamily="2" charset="0"/>
            </a:endParaRPr>
          </a:p>
          <a:p>
            <a:pPr marL="0" indent="0" algn="just">
              <a:buClr>
                <a:srgbClr val="FFFFFF"/>
              </a:buClr>
              <a:buFont typeface="Wingdings" panose="05000000000000000000" pitchFamily="2" charset="2"/>
              <a:buChar char="q"/>
            </a:pPr>
            <a:r>
              <a:rPr lang="en-US" altLang="en-IN" sz="1200" dirty="0"/>
              <a:t>  </a:t>
            </a:r>
            <a:r>
              <a:rPr lang="en-IN" sz="1200" dirty="0"/>
              <a:t>In the dataset each of the variable do not hold the higher VIF(Variance Inflation factor) values that </a:t>
            </a:r>
            <a:r>
              <a:rPr lang="en-US" altLang="en-IN" sz="1200" dirty="0"/>
              <a:t>    </a:t>
            </a:r>
            <a:r>
              <a:rPr lang="en-IN" sz="1200" dirty="0"/>
              <a:t>indicates that the independent variables do not impact any other variable and even they are not impacted by any of the other variables</a:t>
            </a:r>
          </a:p>
          <a:p>
            <a:pPr marL="0" indent="0" algn="just">
              <a:buClr>
                <a:srgbClr val="FFFFFF"/>
              </a:buClr>
            </a:pPr>
            <a:endParaRPr lang="en-IN" sz="1200" dirty="0"/>
          </a:p>
          <a:p>
            <a:pPr marL="171450" indent="-171450" algn="just">
              <a:buClr>
                <a:srgbClr val="FFFFFF"/>
              </a:buClr>
              <a:buFont typeface="Wingdings" panose="05000000000000000000" charset="0"/>
              <a:buChar char="q"/>
            </a:pPr>
            <a:r>
              <a:rPr lang="en-US" altLang="en-IN" sz="1200" dirty="0"/>
              <a:t> </a:t>
            </a:r>
            <a:r>
              <a:rPr lang="en-IN" sz="1200" dirty="0"/>
              <a:t>As there is no variable with high VIF value, In the process of building the model no variable is dropped from the dataset</a:t>
            </a:r>
          </a:p>
          <a:p>
            <a:pPr marL="666750" lvl="2" indent="-342900">
              <a:buClr>
                <a:schemeClr val="bg1"/>
              </a:buClr>
              <a:buFont typeface="+mj-lt"/>
              <a:buAutoNum type="arabicPeriod"/>
            </a:pPr>
            <a:endParaRPr lang="en-US" sz="1200" dirty="0">
              <a:solidFill>
                <a:schemeClr val="bg1"/>
              </a:solidFill>
              <a:latin typeface="Roboto" panose="02000000000000000000" pitchFamily="2" charset="0"/>
              <a:ea typeface="Roboto" panose="02000000000000000000" pitchFamily="2" charset="0"/>
            </a:endParaRPr>
          </a:p>
        </p:txBody>
      </p:sp>
      <p:graphicFrame>
        <p:nvGraphicFramePr>
          <p:cNvPr id="7" name="Table 6"/>
          <p:cNvGraphicFramePr>
            <a:graphicFrameLocks noGrp="1"/>
          </p:cNvGraphicFramePr>
          <p:nvPr/>
        </p:nvGraphicFramePr>
        <p:xfrm>
          <a:off x="2542032" y="882282"/>
          <a:ext cx="3833611" cy="2221325"/>
        </p:xfrm>
        <a:graphic>
          <a:graphicData uri="http://schemas.openxmlformats.org/drawingml/2006/table">
            <a:tbl>
              <a:tblPr firstRow="1" bandRow="1">
                <a:tableStyleId>{7C32AA2C-D27D-4419-AF1A-19E52163CEF9}</a:tableStyleId>
              </a:tblPr>
              <a:tblGrid>
                <a:gridCol w="1981200">
                  <a:extLst>
                    <a:ext uri="{9D8B030D-6E8A-4147-A177-3AD203B41FA5}">
                      <a16:colId xmlns:a16="http://schemas.microsoft.com/office/drawing/2014/main" val="20000"/>
                    </a:ext>
                  </a:extLst>
                </a:gridCol>
                <a:gridCol w="1852411">
                  <a:extLst>
                    <a:ext uri="{9D8B030D-6E8A-4147-A177-3AD203B41FA5}">
                      <a16:colId xmlns:a16="http://schemas.microsoft.com/office/drawing/2014/main" val="20001"/>
                    </a:ext>
                  </a:extLst>
                </a:gridCol>
              </a:tblGrid>
              <a:tr h="269951">
                <a:tc>
                  <a:txBody>
                    <a:bodyPr/>
                    <a:lstStyle/>
                    <a:p>
                      <a:pPr algn="ctr"/>
                      <a:r>
                        <a:rPr lang="en-IN" b="1" u="sng" dirty="0">
                          <a:solidFill>
                            <a:schemeClr val="bg1"/>
                          </a:solidFill>
                        </a:rPr>
                        <a:t>VIF</a:t>
                      </a:r>
                    </a:p>
                  </a:txBody>
                  <a:tcPr/>
                </a:tc>
                <a:tc>
                  <a:txBody>
                    <a:bodyPr/>
                    <a:lstStyle/>
                    <a:p>
                      <a:pPr algn="ctr"/>
                      <a:r>
                        <a:rPr lang="en-IN" b="1" u="sng" dirty="0">
                          <a:solidFill>
                            <a:schemeClr val="bg1"/>
                          </a:solidFill>
                        </a:rPr>
                        <a:t>VARIABLE</a:t>
                      </a:r>
                    </a:p>
                  </a:txBody>
                  <a:tcPr/>
                </a:tc>
                <a:extLst>
                  <a:ext uri="{0D108BD9-81ED-4DB2-BD59-A6C34878D82A}">
                    <a16:rowId xmlns:a16="http://schemas.microsoft.com/office/drawing/2014/main" val="10000"/>
                  </a:ext>
                </a:extLst>
              </a:tr>
              <a:tr h="328441">
                <a:tc>
                  <a:txBody>
                    <a:bodyPr/>
                    <a:lstStyle/>
                    <a:p>
                      <a:pPr algn="ctr"/>
                      <a:r>
                        <a:rPr lang="en-IN" sz="1200" dirty="0">
                          <a:solidFill>
                            <a:schemeClr val="bg1"/>
                          </a:solidFill>
                        </a:rPr>
                        <a:t>2.4518990</a:t>
                      </a:r>
                    </a:p>
                  </a:txBody>
                  <a:tcPr/>
                </a:tc>
                <a:tc>
                  <a:txBody>
                    <a:bodyPr/>
                    <a:lstStyle/>
                    <a:p>
                      <a:pPr algn="ctr"/>
                      <a:r>
                        <a:rPr lang="en-IN" sz="1200" dirty="0">
                          <a:solidFill>
                            <a:schemeClr val="bg1"/>
                          </a:solidFill>
                        </a:rPr>
                        <a:t>Ram</a:t>
                      </a:r>
                    </a:p>
                  </a:txBody>
                  <a:tcPr/>
                </a:tc>
                <a:extLst>
                  <a:ext uri="{0D108BD9-81ED-4DB2-BD59-A6C34878D82A}">
                    <a16:rowId xmlns:a16="http://schemas.microsoft.com/office/drawing/2014/main" val="10001"/>
                  </a:ext>
                </a:extLst>
              </a:tr>
              <a:tr h="328441">
                <a:tc>
                  <a:txBody>
                    <a:bodyPr/>
                    <a:lstStyle/>
                    <a:p>
                      <a:pPr algn="ctr"/>
                      <a:r>
                        <a:rPr lang="en-IN" sz="1200" dirty="0">
                          <a:solidFill>
                            <a:schemeClr val="bg1"/>
                          </a:solidFill>
                        </a:rPr>
                        <a:t>1.989897</a:t>
                      </a:r>
                    </a:p>
                  </a:txBody>
                  <a:tcPr/>
                </a:tc>
                <a:tc>
                  <a:txBody>
                    <a:bodyPr/>
                    <a:lstStyle/>
                    <a:p>
                      <a:pPr algn="ctr"/>
                      <a:r>
                        <a:rPr lang="en-IN" sz="1200" dirty="0">
                          <a:solidFill>
                            <a:schemeClr val="bg1"/>
                          </a:solidFill>
                        </a:rPr>
                        <a:t>Weight</a:t>
                      </a:r>
                    </a:p>
                  </a:txBody>
                  <a:tcPr/>
                </a:tc>
                <a:extLst>
                  <a:ext uri="{0D108BD9-81ED-4DB2-BD59-A6C34878D82A}">
                    <a16:rowId xmlns:a16="http://schemas.microsoft.com/office/drawing/2014/main" val="10002"/>
                  </a:ext>
                </a:extLst>
              </a:tr>
              <a:tr h="328441">
                <a:tc>
                  <a:txBody>
                    <a:bodyPr/>
                    <a:lstStyle/>
                    <a:p>
                      <a:pPr algn="ctr"/>
                      <a:r>
                        <a:rPr lang="en-IN" sz="1200" dirty="0">
                          <a:solidFill>
                            <a:schemeClr val="bg1"/>
                          </a:solidFill>
                        </a:rPr>
                        <a:t>2.623777</a:t>
                      </a:r>
                    </a:p>
                  </a:txBody>
                  <a:tcPr/>
                </a:tc>
                <a:tc>
                  <a:txBody>
                    <a:bodyPr/>
                    <a:lstStyle/>
                    <a:p>
                      <a:pPr algn="ctr"/>
                      <a:r>
                        <a:rPr lang="en-IN" sz="1200" dirty="0">
                          <a:solidFill>
                            <a:schemeClr val="bg1"/>
                          </a:solidFill>
                        </a:rPr>
                        <a:t>SSD</a:t>
                      </a:r>
                    </a:p>
                  </a:txBody>
                  <a:tcPr/>
                </a:tc>
                <a:extLst>
                  <a:ext uri="{0D108BD9-81ED-4DB2-BD59-A6C34878D82A}">
                    <a16:rowId xmlns:a16="http://schemas.microsoft.com/office/drawing/2014/main" val="10003"/>
                  </a:ext>
                </a:extLst>
              </a:tr>
              <a:tr h="328441">
                <a:tc>
                  <a:txBody>
                    <a:bodyPr/>
                    <a:lstStyle/>
                    <a:p>
                      <a:pPr algn="ctr"/>
                      <a:r>
                        <a:rPr lang="en-IN" sz="1200" dirty="0">
                          <a:solidFill>
                            <a:schemeClr val="bg1"/>
                          </a:solidFill>
                        </a:rPr>
                        <a:t>1.871245</a:t>
                      </a:r>
                    </a:p>
                  </a:txBody>
                  <a:tcPr/>
                </a:tc>
                <a:tc>
                  <a:txBody>
                    <a:bodyPr/>
                    <a:lstStyle/>
                    <a:p>
                      <a:pPr algn="ctr"/>
                      <a:r>
                        <a:rPr lang="en-IN" sz="1200" dirty="0">
                          <a:solidFill>
                            <a:schemeClr val="bg1"/>
                          </a:solidFill>
                        </a:rPr>
                        <a:t>PPI</a:t>
                      </a:r>
                    </a:p>
                  </a:txBody>
                  <a:tcPr/>
                </a:tc>
                <a:extLst>
                  <a:ext uri="{0D108BD9-81ED-4DB2-BD59-A6C34878D82A}">
                    <a16:rowId xmlns:a16="http://schemas.microsoft.com/office/drawing/2014/main" val="10004"/>
                  </a:ext>
                </a:extLst>
              </a:tr>
              <a:tr h="328441">
                <a:tc>
                  <a:txBody>
                    <a:bodyPr/>
                    <a:lstStyle/>
                    <a:p>
                      <a:pPr algn="ctr"/>
                      <a:r>
                        <a:rPr lang="en-IN" sz="1200" dirty="0">
                          <a:solidFill>
                            <a:schemeClr val="bg1"/>
                          </a:solidFill>
                        </a:rPr>
                        <a:t>1.128745</a:t>
                      </a:r>
                    </a:p>
                  </a:txBody>
                  <a:tcPr/>
                </a:tc>
                <a:tc>
                  <a:txBody>
                    <a:bodyPr/>
                    <a:lstStyle/>
                    <a:p>
                      <a:pPr algn="ctr"/>
                      <a:r>
                        <a:rPr lang="en-IN" sz="1200" dirty="0">
                          <a:solidFill>
                            <a:schemeClr val="bg1"/>
                          </a:solidFill>
                        </a:rPr>
                        <a:t>IPS</a:t>
                      </a:r>
                    </a:p>
                  </a:txBody>
                  <a:tcPr/>
                </a:tc>
                <a:extLst>
                  <a:ext uri="{0D108BD9-81ED-4DB2-BD59-A6C34878D82A}">
                    <a16:rowId xmlns:a16="http://schemas.microsoft.com/office/drawing/2014/main" val="10005"/>
                  </a:ext>
                </a:extLst>
              </a:tr>
              <a:tr h="196054">
                <a:tc>
                  <a:txBody>
                    <a:bodyPr/>
                    <a:lstStyle/>
                    <a:p>
                      <a:pPr algn="ctr"/>
                      <a:r>
                        <a:rPr lang="en-IN" sz="1200" dirty="0">
                          <a:solidFill>
                            <a:schemeClr val="bg1"/>
                          </a:solidFill>
                        </a:rPr>
                        <a:t>1.315016</a:t>
                      </a:r>
                    </a:p>
                  </a:txBody>
                  <a:tcPr/>
                </a:tc>
                <a:tc>
                  <a:txBody>
                    <a:bodyPr/>
                    <a:lstStyle/>
                    <a:p>
                      <a:pPr algn="ctr"/>
                      <a:r>
                        <a:rPr lang="en-IN" sz="1200" dirty="0">
                          <a:solidFill>
                            <a:schemeClr val="bg1"/>
                          </a:solidFill>
                        </a:rPr>
                        <a:t>Touchscreen</a:t>
                      </a:r>
                    </a:p>
                  </a:txBody>
                  <a:tcPr/>
                </a:tc>
                <a:extLst>
                  <a:ext uri="{0D108BD9-81ED-4DB2-BD59-A6C34878D82A}">
                    <a16:rowId xmlns:a16="http://schemas.microsoft.com/office/drawing/2014/main" val="10006"/>
                  </a:ext>
                </a:extLst>
              </a:tr>
            </a:tbl>
          </a:graphicData>
        </a:graphic>
      </p:graphicFrame>
      <p:sp>
        <p:nvSpPr>
          <p:cNvPr id="14" name="Rectangle 13"/>
          <p:cNvSpPr/>
          <p:nvPr/>
        </p:nvSpPr>
        <p:spPr>
          <a:xfrm>
            <a:off x="4902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VIF - Variance Inflation Factor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2" y="0"/>
            <a:ext cx="9143998" cy="5143499"/>
          </a:xfrm>
          <a:prstGeom prst="rect">
            <a:avLst/>
          </a:prstGeom>
          <a:noFill/>
          <a:ln>
            <a:noFill/>
          </a:ln>
        </p:spPr>
      </p:pic>
      <p:sp>
        <p:nvSpPr>
          <p:cNvPr id="4" name="Text Box 3"/>
          <p:cNvSpPr txBox="1"/>
          <p:nvPr/>
        </p:nvSpPr>
        <p:spPr>
          <a:xfrm>
            <a:off x="621610" y="330376"/>
            <a:ext cx="6289675" cy="2553335"/>
          </a:xfrm>
          <a:prstGeom prst="rect">
            <a:avLst/>
          </a:prstGeom>
          <a:noFill/>
        </p:spPr>
        <p:txBody>
          <a:bodyPr wrap="square" rtlCol="0">
            <a:spAutoFit/>
          </a:bodyPr>
          <a:lstStyle/>
          <a:p>
            <a:pPr marL="0" indent="0">
              <a:buClr>
                <a:srgbClr val="FFFFFF"/>
              </a:buClr>
              <a:buFont typeface="Wingdings" panose="05000000000000000000" charset="0"/>
              <a:buNone/>
            </a:pPr>
            <a:r>
              <a:rPr lang="en-US" sz="2000" b="1" dirty="0">
                <a:solidFill>
                  <a:schemeClr val="bg1"/>
                </a:solidFill>
                <a:latin typeface="Roboto" panose="02000000000000000000" pitchFamily="2" charset="0"/>
                <a:cs typeface="Roboto" panose="02000000000000000000" pitchFamily="2" charset="0"/>
              </a:rPr>
              <a:t>BETA COEFFICIENTS AND P VALUES</a:t>
            </a:r>
          </a:p>
          <a:p>
            <a:pPr marL="0" indent="0">
              <a:buClr>
                <a:srgbClr val="FFFFFF"/>
              </a:buClr>
              <a:buFont typeface="Wingdings" panose="05000000000000000000"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Wingdings" panose="05000000000000000000"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Wingdings" panose="05000000000000000000"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Wingdings" panose="05000000000000000000"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Wingdings" panose="05000000000000000000"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Wingdings" panose="05000000000000000000"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Wingdings" panose="05000000000000000000" charset="0"/>
              <a:buNone/>
            </a:pP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61975" y="311785"/>
            <a:ext cx="8094345" cy="424942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graphicFrame>
        <p:nvGraphicFramePr>
          <p:cNvPr id="6" name="Table 3"/>
          <p:cNvGraphicFramePr>
            <a:graphicFrameLocks noGrp="1"/>
          </p:cNvGraphicFramePr>
          <p:nvPr>
            <p:extLst>
              <p:ext uri="{D42A27DB-BD31-4B8C-83A1-F6EECF244321}">
                <p14:modId xmlns:p14="http://schemas.microsoft.com/office/powerpoint/2010/main" val="3901899011"/>
              </p:ext>
            </p:extLst>
          </p:nvPr>
        </p:nvGraphicFramePr>
        <p:xfrm>
          <a:off x="1677670" y="904875"/>
          <a:ext cx="5685155" cy="2428974"/>
        </p:xfrm>
        <a:graphic>
          <a:graphicData uri="http://schemas.openxmlformats.org/drawingml/2006/table">
            <a:tbl>
              <a:tblPr firstRow="1" lastRow="1" bandRow="1">
                <a:tableStyleId>{7C32AA2C-D27D-4419-AF1A-19E52163CEF9}</a:tableStyleId>
              </a:tblPr>
              <a:tblGrid>
                <a:gridCol w="2738755">
                  <a:extLst>
                    <a:ext uri="{9D8B030D-6E8A-4147-A177-3AD203B41FA5}">
                      <a16:colId xmlns:a16="http://schemas.microsoft.com/office/drawing/2014/main" val="20000"/>
                    </a:ext>
                  </a:extLst>
                </a:gridCol>
                <a:gridCol w="1575435">
                  <a:extLst>
                    <a:ext uri="{9D8B030D-6E8A-4147-A177-3AD203B41FA5}">
                      <a16:colId xmlns:a16="http://schemas.microsoft.com/office/drawing/2014/main" val="20001"/>
                    </a:ext>
                  </a:extLst>
                </a:gridCol>
                <a:gridCol w="1370965">
                  <a:extLst>
                    <a:ext uri="{9D8B030D-6E8A-4147-A177-3AD203B41FA5}">
                      <a16:colId xmlns:a16="http://schemas.microsoft.com/office/drawing/2014/main" val="20002"/>
                    </a:ext>
                  </a:extLst>
                </a:gridCol>
              </a:tblGrid>
              <a:tr h="488315">
                <a:tc>
                  <a:txBody>
                    <a:bodyPr/>
                    <a:lstStyle/>
                    <a:p>
                      <a:r>
                        <a:rPr lang="en-US" altLang="en-IN" sz="1000" dirty="0">
                          <a:solidFill>
                            <a:schemeClr val="bg1"/>
                          </a:solidFill>
                          <a:latin typeface="Roboto" panose="02000000000000000000" pitchFamily="2" charset="0"/>
                          <a:ea typeface="Roboto" panose="02000000000000000000" pitchFamily="2" charset="0"/>
                        </a:rPr>
                        <a:t>                              </a:t>
                      </a:r>
                      <a:r>
                        <a:rPr lang="en-US" altLang="en-IN" sz="1600" dirty="0">
                          <a:solidFill>
                            <a:schemeClr val="bg1"/>
                          </a:solidFill>
                          <a:latin typeface="Roboto" panose="02000000000000000000" pitchFamily="2" charset="0"/>
                          <a:ea typeface="Roboto" panose="02000000000000000000" pitchFamily="2" charset="0"/>
                        </a:rPr>
                        <a:t>Features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en-IN" sz="1600" dirty="0">
                          <a:solidFill>
                            <a:schemeClr val="bg1"/>
                          </a:solidFill>
                          <a:latin typeface="Roboto" panose="02000000000000000000" pitchFamily="2" charset="0"/>
                          <a:ea typeface="Roboto" panose="02000000000000000000" pitchFamily="2" charset="0"/>
                        </a:rPr>
                        <a:t>Beta values</a:t>
                      </a:r>
                    </a:p>
                  </a:txBody>
                  <a:tcPr>
                    <a:lnT w="12700" cap="flat" cmpd="sng" algn="ctr">
                      <a:solidFill>
                        <a:schemeClr val="tx1"/>
                      </a:solidFill>
                      <a:prstDash val="solid"/>
                      <a:round/>
                      <a:headEnd type="none" w="med" len="med"/>
                      <a:tailEnd type="none" w="med" len="med"/>
                    </a:lnT>
                  </a:tcPr>
                </a:tc>
                <a:tc>
                  <a:txBody>
                    <a:bodyPr/>
                    <a:lstStyle/>
                    <a:p>
                      <a:pPr algn="ctr"/>
                      <a:r>
                        <a:rPr lang="en-US" altLang="en-IN" sz="1600" dirty="0">
                          <a:solidFill>
                            <a:schemeClr val="bg1"/>
                          </a:solidFill>
                          <a:latin typeface="Roboto" panose="02000000000000000000" pitchFamily="2" charset="0"/>
                          <a:ea typeface="Roboto" panose="02000000000000000000" pitchFamily="2" charset="0"/>
                        </a:rPr>
                        <a:t>p &gt; |t|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41630">
                <a:tc>
                  <a:txBody>
                    <a:bodyPr/>
                    <a:lstStyle/>
                    <a:p>
                      <a:pPr algn="ctr"/>
                      <a:r>
                        <a:rPr lang="en-IN" sz="1200" dirty="0">
                          <a:solidFill>
                            <a:schemeClr val="bg1"/>
                          </a:solidFill>
                        </a:rPr>
                        <a:t>Ram</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IN" sz="1200" dirty="0">
                          <a:solidFill>
                            <a:schemeClr val="bg1"/>
                          </a:solidFill>
                          <a:latin typeface="Roboto" panose="02000000000000000000" pitchFamily="2" charset="0"/>
                          <a:ea typeface="Roboto" panose="02000000000000000000" pitchFamily="2" charset="0"/>
                        </a:rPr>
                        <a:t>0.140 </a:t>
                      </a:r>
                      <a:r>
                        <a:rPr lang="en-US" altLang="en-IN" sz="1000" dirty="0">
                          <a:solidFill>
                            <a:schemeClr val="bg1"/>
                          </a:solidFill>
                          <a:latin typeface="Roboto" panose="02000000000000000000" pitchFamily="2" charset="0"/>
                          <a:ea typeface="Roboto" panose="02000000000000000000" pitchFamily="2" charset="0"/>
                        </a:rPr>
                        <a:t> </a:t>
                      </a:r>
                    </a:p>
                  </a:txBody>
                  <a:tcPr/>
                </a:tc>
                <a:tc>
                  <a:txBody>
                    <a:bodyPr/>
                    <a:lstStyle/>
                    <a:p>
                      <a:pPr algn="ctr"/>
                      <a:r>
                        <a:rPr lang="en-US" altLang="en-IN" sz="1200" dirty="0">
                          <a:solidFill>
                            <a:schemeClr val="bg1"/>
                          </a:solidFill>
                        </a:rPr>
                        <a:t>0.000</a:t>
                      </a:r>
                    </a:p>
                  </a:txBody>
                  <a:tcPr/>
                </a:tc>
                <a:extLst>
                  <a:ext uri="{0D108BD9-81ED-4DB2-BD59-A6C34878D82A}">
                    <a16:rowId xmlns:a16="http://schemas.microsoft.com/office/drawing/2014/main" val="10001"/>
                  </a:ext>
                </a:extLst>
              </a:tr>
              <a:tr h="306705">
                <a:tc>
                  <a:txBody>
                    <a:bodyPr/>
                    <a:lstStyle/>
                    <a:p>
                      <a:pPr algn="ctr"/>
                      <a:r>
                        <a:rPr lang="en-IN" sz="1200" dirty="0">
                          <a:solidFill>
                            <a:schemeClr val="bg1"/>
                          </a:solidFill>
                        </a:rPr>
                        <a:t>Weight</a:t>
                      </a:r>
                    </a:p>
                  </a:txBody>
                  <a:tcPr>
                    <a:lnL w="12700" cap="flat" cmpd="sng" algn="ctr">
                      <a:solidFill>
                        <a:schemeClr val="tx1"/>
                      </a:solidFill>
                      <a:prstDash val="solid"/>
                      <a:round/>
                      <a:headEnd type="none" w="med" len="med"/>
                      <a:tailEnd type="none" w="med" len="med"/>
                    </a:lnL>
                  </a:tcPr>
                </a:tc>
                <a:tc>
                  <a:txBody>
                    <a:bodyPr/>
                    <a:lstStyle/>
                    <a:p>
                      <a:pPr algn="ctr"/>
                      <a:r>
                        <a:rPr lang="en-US" altLang="en-IN" sz="1200" dirty="0">
                          <a:solidFill>
                            <a:schemeClr val="bg1"/>
                          </a:solidFill>
                          <a:latin typeface="Roboto" panose="02000000000000000000" pitchFamily="2" charset="0"/>
                          <a:ea typeface="Roboto" panose="02000000000000000000" pitchFamily="2" charset="0"/>
                        </a:rPr>
                        <a:t>0.070</a:t>
                      </a:r>
                    </a:p>
                  </a:txBody>
                  <a:tcPr/>
                </a:tc>
                <a:tc>
                  <a:txBody>
                    <a:bodyPr/>
                    <a:lstStyle/>
                    <a:p>
                      <a:pPr algn="ctr"/>
                      <a:r>
                        <a:rPr lang="en-US" altLang="en-IN" sz="1200" dirty="0">
                          <a:solidFill>
                            <a:schemeClr val="bg1"/>
                          </a:solidFill>
                        </a:rPr>
                        <a:t>0.000</a:t>
                      </a:r>
                    </a:p>
                  </a:txBody>
                  <a:tcPr/>
                </a:tc>
                <a:extLst>
                  <a:ext uri="{0D108BD9-81ED-4DB2-BD59-A6C34878D82A}">
                    <a16:rowId xmlns:a16="http://schemas.microsoft.com/office/drawing/2014/main" val="10002"/>
                  </a:ext>
                </a:extLst>
              </a:tr>
              <a:tr h="298552">
                <a:tc>
                  <a:txBody>
                    <a:bodyPr/>
                    <a:lstStyle/>
                    <a:p>
                      <a:pPr algn="ctr"/>
                      <a:r>
                        <a:rPr lang="en-IN" sz="1200" dirty="0">
                          <a:solidFill>
                            <a:schemeClr val="bg1"/>
                          </a:solidFill>
                        </a:rPr>
                        <a:t>Touchscreen</a:t>
                      </a:r>
                    </a:p>
                  </a:txBody>
                  <a:tcPr>
                    <a:lnL w="12700" cap="flat" cmpd="sng" algn="ctr">
                      <a:solidFill>
                        <a:schemeClr val="tx1"/>
                      </a:solidFill>
                      <a:prstDash val="solid"/>
                      <a:round/>
                      <a:headEnd type="none" w="med" len="med"/>
                      <a:tailEnd type="none" w="med" len="med"/>
                    </a:lnL>
                  </a:tcPr>
                </a:tc>
                <a:tc>
                  <a:txBody>
                    <a:bodyPr/>
                    <a:lstStyle/>
                    <a:p>
                      <a:pPr algn="ctr"/>
                      <a:r>
                        <a:rPr lang="en-US" altLang="en-IN" sz="1200" dirty="0">
                          <a:solidFill>
                            <a:schemeClr val="bg1"/>
                          </a:solidFill>
                          <a:latin typeface="Roboto" panose="02000000000000000000" pitchFamily="2" charset="0"/>
                          <a:ea typeface="Roboto" panose="02000000000000000000" pitchFamily="2" charset="0"/>
                        </a:rPr>
                        <a:t>0.035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IN" sz="1000" dirty="0">
                          <a:solidFill>
                            <a:schemeClr val="bg1"/>
                          </a:solidFill>
                          <a:latin typeface="Roboto" panose="02000000000000000000" pitchFamily="2" charset="0"/>
                          <a:ea typeface="Roboto" panose="02000000000000000000" pitchFamily="2" charset="0"/>
                        </a:rPr>
                        <a:t>0.081</a:t>
                      </a:r>
                    </a:p>
                  </a:txBody>
                  <a:tcPr/>
                </a:tc>
                <a:extLst>
                  <a:ext uri="{0D108BD9-81ED-4DB2-BD59-A6C34878D82A}">
                    <a16:rowId xmlns:a16="http://schemas.microsoft.com/office/drawing/2014/main" val="10003"/>
                  </a:ext>
                </a:extLst>
              </a:tr>
              <a:tr h="307021">
                <a:tc>
                  <a:txBody>
                    <a:bodyPr/>
                    <a:lstStyle/>
                    <a:p>
                      <a:pPr algn="ctr"/>
                      <a:r>
                        <a:rPr lang="en-IN" sz="1200" dirty="0">
                          <a:solidFill>
                            <a:schemeClr val="bg1"/>
                          </a:solidFill>
                        </a:rPr>
                        <a:t>IPS</a:t>
                      </a:r>
                    </a:p>
                  </a:txBody>
                  <a:tcPr>
                    <a:lnL w="12700" cap="flat" cmpd="sng" algn="ctr">
                      <a:solidFill>
                        <a:schemeClr val="tx1"/>
                      </a:solidFill>
                      <a:prstDash val="solid"/>
                      <a:round/>
                      <a:headEnd type="none" w="med" len="med"/>
                      <a:tailEnd type="none" w="med" len="med"/>
                    </a:lnL>
                  </a:tcPr>
                </a:tc>
                <a:tc>
                  <a:txBody>
                    <a:bodyPr/>
                    <a:lstStyle/>
                    <a:p>
                      <a:pPr algn="ctr"/>
                      <a:r>
                        <a:rPr lang="en-US" altLang="en-IN" sz="1200" dirty="0">
                          <a:solidFill>
                            <a:schemeClr val="bg1"/>
                          </a:solidFill>
                          <a:latin typeface="Roboto" panose="02000000000000000000" pitchFamily="2" charset="0"/>
                          <a:ea typeface="Roboto" panose="02000000000000000000" pitchFamily="2" charset="0"/>
                        </a:rPr>
                        <a:t>0.019</a:t>
                      </a:r>
                    </a:p>
                  </a:txBody>
                  <a:tcPr/>
                </a:tc>
                <a:tc>
                  <a:txBody>
                    <a:bodyPr/>
                    <a:lstStyle/>
                    <a:p>
                      <a:pPr algn="ctr"/>
                      <a:r>
                        <a:rPr lang="en-US" sz="1000" dirty="0">
                          <a:solidFill>
                            <a:schemeClr val="bg1"/>
                          </a:solidFill>
                        </a:rPr>
                        <a:t>0.171</a:t>
                      </a:r>
                      <a:endParaRPr lang="en-IN" sz="1000" dirty="0">
                        <a:solidFill>
                          <a:schemeClr val="bg1"/>
                        </a:solidFill>
                      </a:endParaRPr>
                    </a:p>
                  </a:txBody>
                  <a:tcPr/>
                </a:tc>
                <a:extLst>
                  <a:ext uri="{0D108BD9-81ED-4DB2-BD59-A6C34878D82A}">
                    <a16:rowId xmlns:a16="http://schemas.microsoft.com/office/drawing/2014/main" val="10004"/>
                  </a:ext>
                </a:extLst>
              </a:tr>
              <a:tr h="379730">
                <a:tc>
                  <a:txBody>
                    <a:bodyPr/>
                    <a:lstStyle/>
                    <a:p>
                      <a:pPr algn="ctr"/>
                      <a:r>
                        <a:rPr lang="en-IN" sz="1200" dirty="0">
                          <a:solidFill>
                            <a:schemeClr val="bg1"/>
                          </a:solidFill>
                        </a:rPr>
                        <a:t>SSD</a:t>
                      </a:r>
                    </a:p>
                  </a:txBody>
                  <a:tcPr>
                    <a:lnL w="12700" cap="flat" cmpd="sng" algn="ctr">
                      <a:solidFill>
                        <a:schemeClr val="tx1"/>
                      </a:solidFill>
                      <a:prstDash val="solid"/>
                      <a:round/>
                      <a:headEnd type="none" w="med" len="med"/>
                      <a:tailEnd type="none" w="med" len="med"/>
                    </a:lnL>
                  </a:tcPr>
                </a:tc>
                <a:tc>
                  <a:txBody>
                    <a:bodyPr/>
                    <a:lstStyle/>
                    <a:p>
                      <a:pPr algn="ctr"/>
                      <a:r>
                        <a:rPr lang="en-US" altLang="en-IN" sz="1200" dirty="0">
                          <a:solidFill>
                            <a:schemeClr val="bg1"/>
                          </a:solidFill>
                          <a:latin typeface="Roboto" panose="02000000000000000000" pitchFamily="2" charset="0"/>
                          <a:ea typeface="Roboto" panose="02000000000000000000" pitchFamily="2" charset="0"/>
                        </a:rPr>
                        <a:t>0.011</a:t>
                      </a:r>
                    </a:p>
                  </a:txBody>
                  <a:tcPr/>
                </a:tc>
                <a:tc>
                  <a:txBody>
                    <a:bodyPr/>
                    <a:lstStyle/>
                    <a:p>
                      <a:pPr algn="ctr"/>
                      <a:r>
                        <a:rPr lang="en-US" altLang="en-IN" sz="1200" dirty="0">
                          <a:solidFill>
                            <a:schemeClr val="bg1"/>
                          </a:solidFill>
                        </a:rPr>
                        <a:t>0.000</a:t>
                      </a:r>
                    </a:p>
                  </a:txBody>
                  <a:tcPr/>
                </a:tc>
                <a:extLst>
                  <a:ext uri="{0D108BD9-81ED-4DB2-BD59-A6C34878D82A}">
                    <a16:rowId xmlns:a16="http://schemas.microsoft.com/office/drawing/2014/main" val="10005"/>
                  </a:ext>
                </a:extLst>
              </a:tr>
              <a:tr h="307021">
                <a:tc>
                  <a:txBody>
                    <a:bodyPr/>
                    <a:lstStyle/>
                    <a:p>
                      <a:pPr algn="ctr"/>
                      <a:r>
                        <a:rPr lang="en-IN" sz="1200" dirty="0">
                          <a:solidFill>
                            <a:schemeClr val="bg1"/>
                          </a:solidFill>
                        </a:rPr>
                        <a:t>PPI</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en-IN" sz="1200" dirty="0">
                          <a:solidFill>
                            <a:schemeClr val="bg1"/>
                          </a:solidFill>
                          <a:latin typeface="Roboto" panose="02000000000000000000" pitchFamily="2" charset="0"/>
                          <a:ea typeface="Roboto" panose="02000000000000000000" pitchFamily="2" charset="0"/>
                        </a:rPr>
                        <a:t>0.130</a:t>
                      </a:r>
                    </a:p>
                  </a:txBody>
                  <a:tcPr>
                    <a:lnB w="12700" cap="flat" cmpd="sng" algn="ctr">
                      <a:solidFill>
                        <a:schemeClr val="tx1"/>
                      </a:solidFill>
                      <a:prstDash val="solid"/>
                      <a:round/>
                      <a:headEnd type="none" w="med" len="med"/>
                      <a:tailEnd type="none" w="med" len="med"/>
                    </a:lnB>
                  </a:tcPr>
                </a:tc>
                <a:tc>
                  <a:txBody>
                    <a:bodyPr/>
                    <a:lstStyle/>
                    <a:p>
                      <a:pPr algn="ctr"/>
                      <a:r>
                        <a:rPr lang="en-US" altLang="en-IN" sz="1200" dirty="0">
                          <a:solidFill>
                            <a:schemeClr val="bg1"/>
                          </a:solidFill>
                        </a:rPr>
                        <a:t>0.000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4" name="Rectangle 13"/>
          <p:cNvSpPr/>
          <p:nvPr/>
        </p:nvSpPr>
        <p:spPr>
          <a:xfrm>
            <a:off x="556260" y="311785"/>
            <a:ext cx="8100060" cy="4184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US" altLang="en-IN" sz="2000" b="1" dirty="0">
              <a:solidFill>
                <a:schemeClr val="bg1"/>
              </a:solidFill>
              <a:latin typeface="Roboto" panose="02000000000000000000" pitchFamily="2" charset="0"/>
              <a:ea typeface="Roboto" panose="02000000000000000000" pitchFamily="2" charset="0"/>
            </a:endParaRPr>
          </a:p>
        </p:txBody>
      </p:sp>
      <p:sp>
        <p:nvSpPr>
          <p:cNvPr id="5" name="Rectangle 12"/>
          <p:cNvSpPr/>
          <p:nvPr/>
        </p:nvSpPr>
        <p:spPr>
          <a:xfrm>
            <a:off x="780415" y="3569335"/>
            <a:ext cx="7801610" cy="884678"/>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a:t>
            </a:r>
          </a:p>
          <a:p>
            <a:pPr marL="285750" indent="-285750">
              <a:buClr>
                <a:schemeClr val="tx2"/>
              </a:buClr>
              <a:buFont typeface="Wingdings" panose="05000000000000000000" pitchFamily="2" charset="2"/>
              <a:buChar char="q"/>
            </a:pPr>
            <a:r>
              <a:rPr lang="en-US" dirty="0">
                <a:solidFill>
                  <a:schemeClr val="bg1"/>
                </a:solidFill>
                <a:ea typeface="Roboto" panose="02000000000000000000" pitchFamily="2" charset="0"/>
              </a:rPr>
              <a:t>Ram variable has contributed 14% towards the predicted feature</a:t>
            </a:r>
          </a:p>
          <a:p>
            <a:pPr marL="285750" indent="-285750">
              <a:buClr>
                <a:schemeClr val="tx2"/>
              </a:buClr>
              <a:buFont typeface="Wingdings" panose="05000000000000000000" pitchFamily="2" charset="2"/>
              <a:buChar char="q"/>
            </a:pPr>
            <a:r>
              <a:rPr lang="en-US" dirty="0">
                <a:solidFill>
                  <a:schemeClr val="bg1"/>
                </a:solidFill>
                <a:ea typeface="Roboto" panose="02000000000000000000" pitchFamily="2" charset="0"/>
              </a:rPr>
              <a:t>Weight variable has contributed 5% towards the predicted feature</a:t>
            </a:r>
          </a:p>
          <a:p>
            <a:pPr marL="285750" indent="-285750">
              <a:buClr>
                <a:schemeClr val="tx2"/>
              </a:buClr>
              <a:buFont typeface="Wingdings" panose="05000000000000000000" pitchFamily="2" charset="2"/>
              <a:buChar char="q"/>
            </a:pPr>
            <a:r>
              <a:rPr lang="en-US" dirty="0">
                <a:solidFill>
                  <a:schemeClr val="bg1"/>
                </a:solidFill>
                <a:ea typeface="Roboto" panose="02000000000000000000" pitchFamily="2" charset="0"/>
              </a:rPr>
              <a:t>PPI contributes 9% towards the predicted variable</a:t>
            </a:r>
          </a:p>
          <a:p>
            <a:pPr marL="285750" indent="-285750">
              <a:buClr>
                <a:schemeClr val="tx2"/>
              </a:buClr>
              <a:buFont typeface="Wingdings" panose="05000000000000000000" pitchFamily="2" charset="2"/>
              <a:buChar char="q"/>
            </a:pPr>
            <a:endParaRPr lang="en-US" dirty="0">
              <a:solidFill>
                <a:schemeClr val="bg1"/>
              </a:solidFill>
              <a:ea typeface="Roboto" panose="02000000000000000000" pitchFamily="2" charset="0"/>
            </a:endParaRPr>
          </a:p>
        </p:txBody>
      </p:sp>
      <p:sp>
        <p:nvSpPr>
          <p:cNvPr id="7" name="Text Box 6"/>
          <p:cNvSpPr txBox="1"/>
          <p:nvPr/>
        </p:nvSpPr>
        <p:spPr>
          <a:xfrm>
            <a:off x="2869565" y="3848100"/>
            <a:ext cx="3937000" cy="306705"/>
          </a:xfrm>
          <a:prstGeom prst="rect">
            <a:avLst/>
          </a:prstGeom>
          <a:noFill/>
        </p:spPr>
        <p:txBody>
          <a:bodyPr wrap="square" rtlCol="0">
            <a:spAutoFit/>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0"/>
            <a:ext cx="9143998" cy="5143499"/>
          </a:xfrm>
          <a:prstGeom prst="rect">
            <a:avLst/>
          </a:prstGeom>
          <a:noFill/>
          <a:ln>
            <a:noFill/>
          </a:ln>
        </p:spPr>
      </p:pic>
      <p:sp>
        <p:nvSpPr>
          <p:cNvPr id="13" name="Rectangle 12"/>
          <p:cNvSpPr/>
          <p:nvPr/>
        </p:nvSpPr>
        <p:spPr>
          <a:xfrm>
            <a:off x="530860" y="796925"/>
            <a:ext cx="8100060" cy="376428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rgbClr val="FFFFFF"/>
              </a:buClr>
              <a:buFont typeface="Wingdings" panose="05000000000000000000" charset="0"/>
              <a:buChar char="q"/>
            </a:pPr>
            <a:endParaRPr lang="en-US" alt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After data pre-processing the dataset is divided into 80% and 20% split in which 80% of records of dataset are used as training dataset to build the model and 20% of records dataset is used as </a:t>
            </a:r>
            <a:r>
              <a:rPr lang="en-US" altLang="en-IN" dirty="0">
                <a:solidFill>
                  <a:schemeClr val="bg1"/>
                </a:solidFill>
                <a:latin typeface="Roboto" panose="02000000000000000000" pitchFamily="2" charset="0"/>
                <a:ea typeface="Roboto" panose="02000000000000000000" pitchFamily="2" charset="0"/>
              </a:rPr>
              <a:t>     </a:t>
            </a:r>
            <a:r>
              <a:rPr lang="en-IN" dirty="0">
                <a:solidFill>
                  <a:schemeClr val="bg1"/>
                </a:solidFill>
                <a:latin typeface="Roboto" panose="02000000000000000000" pitchFamily="2" charset="0"/>
                <a:ea typeface="Roboto" panose="02000000000000000000" pitchFamily="2" charset="0"/>
              </a:rPr>
              <a:t>testing dataset to test the accuracy of prediction of the model</a:t>
            </a:r>
          </a:p>
          <a:p>
            <a:endParaRPr 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US" altLang="en-IN" dirty="0">
                <a:solidFill>
                  <a:schemeClr val="bg1"/>
                </a:solidFill>
                <a:latin typeface="Roboto" panose="02000000000000000000" pitchFamily="2" charset="0"/>
                <a:ea typeface="Roboto" panose="02000000000000000000" pitchFamily="2" charset="0"/>
              </a:rPr>
              <a:t>Coming </a:t>
            </a:r>
            <a:r>
              <a:rPr lang="en-IN" dirty="0">
                <a:solidFill>
                  <a:schemeClr val="bg1"/>
                </a:solidFill>
                <a:latin typeface="Roboto" panose="02000000000000000000" pitchFamily="2" charset="0"/>
                <a:ea typeface="Roboto" panose="02000000000000000000" pitchFamily="2" charset="0"/>
              </a:rPr>
              <a:t>to the comparison of performance using training dataset and testing dataset, Training dataset has 83.47 as accuracy and Testing dataset has achieved 80.79 as accuracy</a:t>
            </a:r>
          </a:p>
          <a:p>
            <a:pPr marL="285750" indent="-285750">
              <a:buClr>
                <a:srgbClr val="FFFFFF"/>
              </a:buClr>
              <a:buFont typeface="Wingdings" panose="05000000000000000000" charset="0"/>
              <a:buChar char="q"/>
            </a:pPr>
            <a:endParaRPr 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The model performed well on both the training and testing datasets</a:t>
            </a:r>
          </a:p>
          <a:p>
            <a:endParaRPr lang="en-IN" dirty="0">
              <a:solidFill>
                <a:schemeClr val="bg1"/>
              </a:solidFill>
              <a:latin typeface="Roboto" panose="02000000000000000000" pitchFamily="2" charset="0"/>
              <a:ea typeface="Roboto" panose="02000000000000000000" pitchFamily="2" charset="0"/>
            </a:endParaRPr>
          </a:p>
          <a:p>
            <a:r>
              <a:rPr lang="en-IN" sz="2000" b="1" u="sng" dirty="0">
                <a:solidFill>
                  <a:schemeClr val="bg1"/>
                </a:solidFill>
                <a:latin typeface="Roboto" panose="02000000000000000000" pitchFamily="2" charset="0"/>
                <a:ea typeface="Roboto" panose="02000000000000000000" pitchFamily="2" charset="0"/>
              </a:rPr>
              <a:t>Cross validation:</a:t>
            </a:r>
          </a:p>
          <a:p>
            <a:endParaRPr lang="en-IN" sz="2000"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For the further validation, Cross Validation technique is used with k-Fold values 10,15, and 20</a:t>
            </a:r>
          </a:p>
          <a:p>
            <a:pPr marL="285750" indent="-285750">
              <a:buClr>
                <a:srgbClr val="FFFFFF"/>
              </a:buClr>
              <a:buFont typeface="Wingdings" panose="05000000000000000000" charset="0"/>
              <a:buChar char="q"/>
            </a:pPr>
            <a:endParaRPr 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The average score that is obtained  is turned out to be around 0.80</a:t>
            </a:r>
          </a:p>
          <a:p>
            <a:pPr marL="0" indent="0">
              <a:buClr>
                <a:srgbClr val="FFFFFF"/>
              </a:buClr>
              <a:buFont typeface="Wingdings" panose="05000000000000000000" charset="0"/>
              <a:buNone/>
            </a:pPr>
            <a:endParaRPr lang="en-IN" dirty="0">
              <a:solidFill>
                <a:schemeClr val="bg1"/>
              </a:solidFill>
              <a:latin typeface="Roboto" panose="02000000000000000000" pitchFamily="2" charset="0"/>
              <a:ea typeface="Roboto" panose="02000000000000000000" pitchFamily="2" charset="0"/>
            </a:endParaRPr>
          </a:p>
          <a:p>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531495" y="222250"/>
            <a:ext cx="8100060" cy="4184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r>
              <a:rPr lang="en-US" altLang="en-IN" sz="2000" b="1" dirty="0">
                <a:solidFill>
                  <a:schemeClr val="bg1"/>
                </a:solidFill>
                <a:latin typeface="Roboto" panose="02000000000000000000" pitchFamily="2" charset="0"/>
                <a:ea typeface="Roboto" panose="02000000000000000000" pitchFamily="2" charset="0"/>
              </a:rPr>
              <a:t>PERFORMANCE COMPARISOM BETWEEN TRAIN AND TEST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0"/>
            <a:ext cx="9143998" cy="5143499"/>
          </a:xfrm>
          <a:prstGeom prst="rect">
            <a:avLst/>
          </a:prstGeom>
          <a:noFill/>
          <a:ln>
            <a:noFill/>
          </a:ln>
        </p:spPr>
      </p:pic>
      <p:sp>
        <p:nvSpPr>
          <p:cNvPr id="115" name="Google Shape;115;p41"/>
          <p:cNvSpPr txBox="1"/>
          <p:nvPr/>
        </p:nvSpPr>
        <p:spPr>
          <a:xfrm>
            <a:off x="716400" y="391422"/>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Business Objective, Understanding and Approach</a:t>
            </a:r>
          </a:p>
        </p:txBody>
      </p:sp>
      <p:sp>
        <p:nvSpPr>
          <p:cNvPr id="3" name="Rectangle 2"/>
          <p:cNvSpPr/>
          <p:nvPr/>
        </p:nvSpPr>
        <p:spPr>
          <a:xfrm>
            <a:off x="827903" y="1248029"/>
            <a:ext cx="3700848" cy="1878227"/>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810200" y="1248028"/>
            <a:ext cx="3389903" cy="1868189"/>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latin typeface="Calibri" panose="020F0502020204030204" pitchFamily="34" charset="0"/>
                <a:cs typeface="Calibri" panose="020F0502020204030204" pitchFamily="34" charset="0"/>
              </a:rPr>
              <a:t>An automated price generator model needs to be developed for the C2B firm in order to facilitate its customers by generating the predicted price when the features of their used laptops is provided as an input to the Machine learning model</a:t>
            </a:r>
          </a:p>
        </p:txBody>
      </p:sp>
      <p:sp>
        <p:nvSpPr>
          <p:cNvPr id="7" name="Rectangle 6"/>
          <p:cNvSpPr/>
          <p:nvPr/>
        </p:nvSpPr>
        <p:spPr>
          <a:xfrm>
            <a:off x="827903" y="980298"/>
            <a:ext cx="1902940" cy="26773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Business Objective</a:t>
            </a:r>
            <a:endParaRPr lang="en-IN" b="1" dirty="0"/>
          </a:p>
        </p:txBody>
      </p:sp>
      <p:sp>
        <p:nvSpPr>
          <p:cNvPr id="8" name="Rectangle 7"/>
          <p:cNvSpPr/>
          <p:nvPr/>
        </p:nvSpPr>
        <p:spPr>
          <a:xfrm>
            <a:off x="4810200" y="980298"/>
            <a:ext cx="1902940" cy="26773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Understanding</a:t>
            </a:r>
            <a:endParaRPr lang="en-IN" b="1" dirty="0"/>
          </a:p>
        </p:txBody>
      </p:sp>
      <p:sp>
        <p:nvSpPr>
          <p:cNvPr id="11" name="Rectangle 10"/>
          <p:cNvSpPr/>
          <p:nvPr/>
        </p:nvSpPr>
        <p:spPr>
          <a:xfrm>
            <a:off x="827902" y="984132"/>
            <a:ext cx="1902940"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Business Objective</a:t>
            </a:r>
            <a:endParaRPr lang="en-IN" b="1" dirty="0"/>
          </a:p>
        </p:txBody>
      </p:sp>
      <p:sp>
        <p:nvSpPr>
          <p:cNvPr id="12" name="Rectangle 11"/>
          <p:cNvSpPr/>
          <p:nvPr/>
        </p:nvSpPr>
        <p:spPr>
          <a:xfrm>
            <a:off x="4810199" y="984132"/>
            <a:ext cx="1902940"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Understanding</a:t>
            </a:r>
            <a:endParaRPr lang="en-IN" b="1" dirty="0"/>
          </a:p>
        </p:txBody>
      </p:sp>
      <p:sp>
        <p:nvSpPr>
          <p:cNvPr id="4" name="TextBox 3"/>
          <p:cNvSpPr txBox="1"/>
          <p:nvPr/>
        </p:nvSpPr>
        <p:spPr>
          <a:xfrm>
            <a:off x="827902" y="1347793"/>
            <a:ext cx="3173827" cy="2246769"/>
          </a:xfrm>
          <a:prstGeom prst="rect">
            <a:avLst/>
          </a:prstGeom>
          <a:noFill/>
        </p:spPr>
        <p:txBody>
          <a:bodyPr wrap="square" rtlCol="0">
            <a:spAutoFit/>
          </a:bodyPr>
          <a:lstStyle/>
          <a:p>
            <a:pPr algn="just"/>
            <a:r>
              <a:rPr lang="en-US"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 C2B firm is in the process of creating an Online platform where the consumers can sell their used Laptops. This platform should host an automated mechanism that can suggest to a consumer the realistic price of their used laptop when the required details (different features of the laptop) are provided.</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2" name="Text Box 1"/>
          <p:cNvSpPr txBox="1"/>
          <p:nvPr/>
        </p:nvSpPr>
        <p:spPr>
          <a:xfrm>
            <a:off x="953135" y="3484245"/>
            <a:ext cx="7575550" cy="306705"/>
          </a:xfrm>
          <a:prstGeom prst="rect">
            <a:avLst/>
          </a:prstGeom>
          <a:noFill/>
        </p:spPr>
        <p:txBody>
          <a:bodyPr wrap="square" rtlCol="0">
            <a:spAutoFit/>
          </a:bodyPr>
          <a:lstStyle/>
          <a:p>
            <a:endParaRPr lang="en-US"/>
          </a:p>
        </p:txBody>
      </p:sp>
      <p:sp>
        <p:nvSpPr>
          <p:cNvPr id="9" name="Rectangle 5"/>
          <p:cNvSpPr/>
          <p:nvPr/>
        </p:nvSpPr>
        <p:spPr>
          <a:xfrm>
            <a:off x="615315" y="3751975"/>
            <a:ext cx="7895590" cy="116991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sp>
        <p:nvSpPr>
          <p:cNvPr id="10" name="Rectangle 11"/>
          <p:cNvSpPr/>
          <p:nvPr/>
        </p:nvSpPr>
        <p:spPr>
          <a:xfrm>
            <a:off x="615315" y="3476840"/>
            <a:ext cx="1902940"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IN" b="1" dirty="0"/>
              <a:t>Approach</a:t>
            </a:r>
          </a:p>
        </p:txBody>
      </p:sp>
      <p:sp>
        <p:nvSpPr>
          <p:cNvPr id="13" name="TextBox 12"/>
          <p:cNvSpPr txBox="1"/>
          <p:nvPr/>
        </p:nvSpPr>
        <p:spPr>
          <a:xfrm>
            <a:off x="716400" y="3790950"/>
            <a:ext cx="7680348" cy="138499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dirty="0">
                <a:solidFill>
                  <a:schemeClr val="bg1"/>
                </a:solidFill>
                <a:latin typeface="Calibri" panose="020F0502020204030204" pitchFamily="34" charset="0"/>
                <a:cs typeface="Calibri" panose="020F0502020204030204" pitchFamily="34" charset="0"/>
              </a:rPr>
              <a:t>Initial step is to collect the data and performing the data quality checks</a:t>
            </a:r>
          </a:p>
          <a:p>
            <a:pPr marL="285750" indent="-285750" algn="just">
              <a:buClr>
                <a:schemeClr val="tx2"/>
              </a:buClr>
              <a:buFont typeface="Wingdings" panose="05000000000000000000" pitchFamily="2" charset="2"/>
              <a:buChar char="q"/>
            </a:pPr>
            <a:r>
              <a:rPr lang="en-IN" dirty="0">
                <a:solidFill>
                  <a:schemeClr val="bg1"/>
                </a:solidFill>
                <a:latin typeface="Calibri" panose="020F0502020204030204" pitchFamily="34" charset="0"/>
                <a:cs typeface="Calibri" panose="020F0502020204030204" pitchFamily="34" charset="0"/>
              </a:rPr>
              <a:t>The next stage involves of analysing the data and finding the key insights through which data-driven solution can be made and Feature Engineering</a:t>
            </a:r>
          </a:p>
          <a:p>
            <a:pPr marL="285750" indent="-285750" algn="just">
              <a:buClr>
                <a:schemeClr val="tx2"/>
              </a:buClr>
              <a:buFont typeface="Wingdings" panose="05000000000000000000" pitchFamily="2" charset="2"/>
              <a:buChar char="q"/>
            </a:pPr>
            <a:r>
              <a:rPr lang="en-US" dirty="0">
                <a:solidFill>
                  <a:schemeClr val="bg1"/>
                </a:solidFill>
                <a:latin typeface="Calibri" panose="020F0502020204030204" pitchFamily="34" charset="0"/>
                <a:cs typeface="Calibri" panose="020F0502020204030204" pitchFamily="34" charset="0"/>
              </a:rPr>
              <a:t>The predicted feature is of continuous variable so a Regression Machine Learning model has to be used to encounter this problem statement</a:t>
            </a:r>
            <a:endParaRPr lang="en-IN" dirty="0">
              <a:solidFill>
                <a:schemeClr val="bg1"/>
              </a:solidFill>
              <a:latin typeface="Calibri" panose="020F0502020204030204" pitchFamily="34" charset="0"/>
              <a:cs typeface="Calibri" panose="020F0502020204030204" pitchFamily="34" charset="0"/>
            </a:endParaRPr>
          </a:p>
          <a:p>
            <a:pPr marL="285750" indent="-285750">
              <a:buClr>
                <a:schemeClr val="tx2"/>
              </a:buClr>
              <a:buFont typeface="Wingdings" panose="05000000000000000000" pitchFamily="2" charset="2"/>
              <a:buChar char="q"/>
            </a:pPr>
            <a:endParaRPr lang="en-IN"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561975" y="311785"/>
            <a:ext cx="8094345" cy="424942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sp>
        <p:nvSpPr>
          <p:cNvPr id="100" name="Text Box 99"/>
          <p:cNvSpPr txBox="1"/>
          <p:nvPr/>
        </p:nvSpPr>
        <p:spPr>
          <a:xfrm>
            <a:off x="892810" y="603885"/>
            <a:ext cx="7432675" cy="4493538"/>
          </a:xfrm>
          <a:prstGeom prst="rect">
            <a:avLst/>
          </a:prstGeom>
          <a:noFill/>
          <a:ln w="9525">
            <a:noFill/>
          </a:ln>
        </p:spPr>
        <p:txBody>
          <a:bodyPr wrap="square">
            <a:spAutoFit/>
          </a:bodyPr>
          <a:lstStyle/>
          <a:p>
            <a:pPr marL="252095" indent="-252095"/>
            <a:endParaRPr lang="en-US" sz="2000" b="1" dirty="0">
              <a:solidFill>
                <a:schemeClr val="bg1"/>
              </a:solidFill>
              <a:latin typeface="Roboto" panose="02000000000000000000" pitchFamily="2" charset="0"/>
              <a:cs typeface="Roboto" panose="02000000000000000000" pitchFamily="2" charset="0"/>
            </a:endParaRPr>
          </a:p>
          <a:p>
            <a:pPr marL="252095" indent="-252095"/>
            <a:r>
              <a:rPr lang="en-US" sz="2000" b="1" u="sng" dirty="0">
                <a:solidFill>
                  <a:schemeClr val="bg1"/>
                </a:solidFill>
                <a:latin typeface="Roboto" panose="02000000000000000000" pitchFamily="2" charset="0"/>
                <a:cs typeface="Roboto" panose="02000000000000000000" pitchFamily="2" charset="0"/>
              </a:rPr>
              <a:t>KIND OF FEATURE ENGINEERING APPLIED:</a:t>
            </a:r>
          </a:p>
          <a:p>
            <a:pPr marL="252095" indent="-252095"/>
            <a:r>
              <a:rPr lang="en-US" sz="1200" dirty="0">
                <a:solidFill>
                  <a:schemeClr val="bg1"/>
                </a:solidFill>
                <a:latin typeface="Arial" panose="020B0604020202020204" pitchFamily="34" charset="0"/>
                <a:cs typeface="Arial" panose="020B0604020202020204" pitchFamily="34" charset="0"/>
              </a:rPr>
              <a:t> </a:t>
            </a:r>
          </a:p>
          <a:p>
            <a:pPr marL="171450" indent="-1714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 The type of Feature engineering applied is the extraction of Main information and clubbing them into lesser number of classes from the features having higher cardinality without loosing out on vital information</a:t>
            </a:r>
          </a:p>
          <a:p>
            <a:pPr>
              <a:buClr>
                <a:srgbClr val="FFFFFF"/>
              </a:buClr>
            </a:pPr>
            <a:endParaRPr lang="en-US" dirty="0">
              <a:solidFill>
                <a:schemeClr val="bg1"/>
              </a:solidFill>
              <a:latin typeface="Arial" panose="020B0604020202020204" pitchFamily="34" charset="0"/>
              <a:cs typeface="Arial" panose="020B0604020202020204" pitchFamily="34" charset="0"/>
            </a:endParaRPr>
          </a:p>
          <a:p>
            <a:pPr marL="171450" indent="-1714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 Dummy variables technique is applied on the Categorical features</a:t>
            </a:r>
          </a:p>
          <a:p>
            <a:pPr marL="171450" indent="-171450">
              <a:buClr>
                <a:srgbClr val="FFFFFF"/>
              </a:buClr>
              <a:buFont typeface="Wingdings" panose="05000000000000000000" charset="0"/>
              <a:buChar char="q"/>
            </a:pPr>
            <a:endParaRPr lang="en-US" dirty="0">
              <a:solidFill>
                <a:schemeClr val="bg1"/>
              </a:solidFill>
              <a:latin typeface="Arial" panose="020B0604020202020204" pitchFamily="34" charset="0"/>
              <a:cs typeface="Arial" panose="020B0604020202020204" pitchFamily="34" charset="0"/>
            </a:endParaRPr>
          </a:p>
          <a:p>
            <a:pPr marL="171450" indent="-171450">
              <a:buClr>
                <a:srgbClr val="FFFFFF"/>
              </a:buClr>
              <a:buFont typeface="Wingdings" panose="05000000000000000000" charset="0"/>
              <a:buChar char="q"/>
            </a:pPr>
            <a:endParaRPr lang="en-US" dirty="0">
              <a:solidFill>
                <a:schemeClr val="bg1"/>
              </a:solidFill>
              <a:latin typeface="Arial" panose="020B0604020202020204" pitchFamily="34" charset="0"/>
              <a:cs typeface="Arial" panose="020B0604020202020204" pitchFamily="34" charset="0"/>
            </a:endParaRPr>
          </a:p>
          <a:p>
            <a:pPr marL="0" indent="0">
              <a:buClr>
                <a:srgbClr val="FFFFFF"/>
              </a:buClr>
              <a:buFont typeface="Arial" panose="020B0604020202020204" pitchFamily="34" charset="0"/>
              <a:buNone/>
            </a:pPr>
            <a:endParaRPr lang="en-US"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Arial" panose="020B0604020202020204" pitchFamily="34" charset="0"/>
              <a:buNone/>
            </a:pPr>
            <a:r>
              <a:rPr lang="en-US" sz="2000" b="1" u="sng" dirty="0">
                <a:solidFill>
                  <a:schemeClr val="bg1"/>
                </a:solidFill>
                <a:latin typeface="Roboto" panose="02000000000000000000" pitchFamily="2" charset="0"/>
                <a:cs typeface="Roboto" panose="02000000000000000000" pitchFamily="2" charset="0"/>
              </a:rPr>
              <a:t>TECHNICAL REQURIEMENTS NEEDED BY THE CLIENT:</a:t>
            </a:r>
          </a:p>
          <a:p>
            <a:pPr marL="0" indent="0">
              <a:buClr>
                <a:srgbClr val="FFFFFF"/>
              </a:buClr>
              <a:buFont typeface="Arial" panose="020B0604020202020204" pitchFamily="34"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171450" indent="-1714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 The client should have a data sheets in Excel and should use libraries like NumPy, Pandas, Visualization tools for the better understanding of the distribution of the data</a:t>
            </a:r>
          </a:p>
          <a:p>
            <a:pPr>
              <a:buClr>
                <a:srgbClr val="FFFFFF"/>
              </a:buClr>
            </a:pPr>
            <a:r>
              <a:rPr lang="en-US" dirty="0">
                <a:solidFill>
                  <a:schemeClr val="bg1"/>
                </a:solidFill>
                <a:latin typeface="Arial" panose="020B0604020202020204" pitchFamily="34" charset="0"/>
                <a:cs typeface="Arial" panose="020B0604020202020204" pitchFamily="34" charset="0"/>
              </a:rPr>
              <a:t>  </a:t>
            </a:r>
          </a:p>
          <a:p>
            <a:pPr marL="0" indent="0">
              <a:buClr>
                <a:srgbClr val="FFFFFF"/>
              </a:buClr>
              <a:buFont typeface="Arial" panose="020B0604020202020204" pitchFamily="34" charset="0"/>
              <a:buNone/>
            </a:pPr>
            <a:endParaRPr lang="en-US"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a:p>
            <a:pPr marL="0" indent="0">
              <a:buClr>
                <a:srgbClr val="FFFFFF"/>
              </a:buClr>
              <a:buFont typeface="Arial" panose="020B0604020202020204" pitchFamily="34" charset="0"/>
              <a:buNone/>
            </a:pPr>
            <a:r>
              <a:rPr lang="en-US" sz="1200" dirty="0">
                <a:solidFill>
                  <a:schemeClr val="bg1"/>
                </a:solidFill>
                <a:latin typeface="Arial" panose="020B0604020202020204" pitchFamily="34" charset="0"/>
                <a:cs typeface="Arial" panose="020B0604020202020204" pitchFamily="34"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Subtitle 6"/>
          <p:cNvSpPr>
            <a:spLocks noGrp="1"/>
          </p:cNvSpPr>
          <p:nvPr>
            <p:ph type="subTitle" idx="1"/>
          </p:nvPr>
        </p:nvSpPr>
        <p:spPr/>
        <p:txBody>
          <a:bodyPr/>
          <a:lstStyle/>
          <a:p>
            <a:endParaRPr lang="en-US"/>
          </a:p>
        </p:txBody>
      </p:sp>
      <p:sp>
        <p:nvSpPr>
          <p:cNvPr id="8" name="Text Placeholder 7"/>
          <p:cNvSpPr>
            <a:spLocks noGrp="1"/>
          </p:cNvSpPr>
          <p:nvPr>
            <p:ph type="body" idx="2"/>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2" y="0"/>
            <a:ext cx="9143998" cy="5143499"/>
          </a:xfrm>
          <a:prstGeom prst="rect">
            <a:avLst/>
          </a:prstGeom>
          <a:noFill/>
          <a:ln>
            <a:noFill/>
          </a:ln>
        </p:spPr>
      </p:pic>
      <p:sp>
        <p:nvSpPr>
          <p:cNvPr id="100" name="Text Box 99"/>
          <p:cNvSpPr txBox="1"/>
          <p:nvPr/>
        </p:nvSpPr>
        <p:spPr>
          <a:xfrm>
            <a:off x="859155" y="425450"/>
            <a:ext cx="7764145" cy="3969385"/>
          </a:xfrm>
          <a:prstGeom prst="rect">
            <a:avLst/>
          </a:prstGeom>
          <a:noFill/>
          <a:ln w="9525">
            <a:noFill/>
          </a:ln>
        </p:spPr>
        <p:txBody>
          <a:bodyPr wrap="square">
            <a:spAutoFit/>
          </a:bodyPr>
          <a:lstStyle/>
          <a:p>
            <a:pPr marL="226695" indent="-226695"/>
            <a:endParaRPr lang="en-US" sz="2000" b="1" dirty="0">
              <a:solidFill>
                <a:schemeClr val="bg1"/>
              </a:solidFill>
              <a:latin typeface="Times New Roman" panose="02020603050405020304" pitchFamily="18" charset="0"/>
              <a:cs typeface="Times New Roman" panose="02020603050405020304" pitchFamily="18" charset="0"/>
            </a:endParaRPr>
          </a:p>
          <a:p>
            <a:pPr marL="226695" indent="-226695"/>
            <a:endParaRPr lang="en-US" sz="2000" b="1" dirty="0">
              <a:solidFill>
                <a:schemeClr val="bg1"/>
              </a:solidFill>
              <a:latin typeface="Times New Roman" panose="02020603050405020304" pitchFamily="18" charset="0"/>
              <a:cs typeface="Times New Roman" panose="02020603050405020304" pitchFamily="18" charset="0"/>
            </a:endParaRPr>
          </a:p>
          <a:p>
            <a:pPr marL="285750" indent="-2857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The type of data cleaning that the client needs to make is</a:t>
            </a:r>
          </a:p>
          <a:p>
            <a:pPr>
              <a:buClr>
                <a:srgbClr val="FFFFFF"/>
              </a:buClr>
            </a:pPr>
            <a:r>
              <a:rPr lang="en-US" dirty="0">
                <a:solidFill>
                  <a:schemeClr val="bg1"/>
                </a:solidFill>
                <a:latin typeface="Arial" panose="020B0604020202020204" pitchFamily="34" charset="0"/>
                <a:cs typeface="Arial" panose="020B0604020202020204" pitchFamily="34" charset="0"/>
              </a:rPr>
              <a:t>       1) The missing values are needed to be taken care of</a:t>
            </a:r>
          </a:p>
          <a:p>
            <a:pPr>
              <a:buClr>
                <a:srgbClr val="FFFFFF"/>
              </a:buClr>
            </a:pPr>
            <a:r>
              <a:rPr lang="en-US" dirty="0">
                <a:solidFill>
                  <a:schemeClr val="bg1"/>
                </a:solidFill>
                <a:latin typeface="Arial" panose="020B0604020202020204" pitchFamily="34" charset="0"/>
                <a:cs typeface="Arial" panose="020B0604020202020204" pitchFamily="34" charset="0"/>
              </a:rPr>
              <a:t>       2) There shouldn’t be any duplicated records</a:t>
            </a:r>
          </a:p>
          <a:p>
            <a:pPr>
              <a:buClr>
                <a:srgbClr val="FFFFFF"/>
              </a:buClr>
            </a:pPr>
            <a:r>
              <a:rPr lang="en-US" dirty="0">
                <a:solidFill>
                  <a:schemeClr val="bg1"/>
                </a:solidFill>
                <a:latin typeface="Arial" panose="020B0604020202020204" pitchFamily="34" charset="0"/>
                <a:cs typeface="Arial" panose="020B0604020202020204" pitchFamily="34" charset="0"/>
              </a:rPr>
              <a:t>       3) If there are any outliers found they need to be taken care of</a:t>
            </a:r>
          </a:p>
          <a:p>
            <a:pPr>
              <a:buClr>
                <a:srgbClr val="FFFFFF"/>
              </a:buClr>
            </a:pPr>
            <a:r>
              <a:rPr lang="en-US" dirty="0">
                <a:solidFill>
                  <a:schemeClr val="bg1"/>
                </a:solidFill>
                <a:latin typeface="Arial" panose="020B0604020202020204" pitchFamily="34" charset="0"/>
                <a:cs typeface="Arial" panose="020B0604020202020204" pitchFamily="34" charset="0"/>
              </a:rPr>
              <a:t>       4) Fix structural errors</a:t>
            </a:r>
          </a:p>
          <a:p>
            <a:pPr>
              <a:buClr>
                <a:srgbClr val="FFFFFF"/>
              </a:buClr>
            </a:pPr>
            <a:r>
              <a:rPr lang="en-US" dirty="0">
                <a:solidFill>
                  <a:schemeClr val="bg1"/>
                </a:solidFill>
                <a:latin typeface="Arial" panose="020B0604020202020204" pitchFamily="34" charset="0"/>
                <a:cs typeface="Arial" panose="020B0604020202020204" pitchFamily="34" charset="0"/>
              </a:rPr>
              <a:t>       5) Drop irrelevant features </a:t>
            </a:r>
          </a:p>
          <a:p>
            <a:pPr marL="226695" indent="-226695"/>
            <a:endParaRPr lang="en-US" sz="1200" dirty="0">
              <a:solidFill>
                <a:schemeClr val="bg1"/>
              </a:solidFill>
              <a:latin typeface="Arial" panose="020B0604020202020204" pitchFamily="34" charset="0"/>
              <a:cs typeface="Arial" panose="020B0604020202020204" pitchFamily="34" charset="0"/>
            </a:endParaRPr>
          </a:p>
          <a:p>
            <a:pPr marL="226695" indent="-226695"/>
            <a:r>
              <a:rPr lang="en-US" sz="2000" b="1" dirty="0">
                <a:solidFill>
                  <a:schemeClr val="bg1"/>
                </a:solidFill>
                <a:latin typeface="Roboto" panose="02000000000000000000" pitchFamily="2" charset="0"/>
                <a:cs typeface="Roboto" panose="02000000000000000000" pitchFamily="2" charset="0"/>
              </a:rPr>
              <a:t>DATA PRE-PROCESSING</a:t>
            </a:r>
          </a:p>
          <a:p>
            <a:pPr marL="226695" indent="-226695"/>
            <a:endParaRPr lang="en-US" sz="1200" dirty="0">
              <a:solidFill>
                <a:schemeClr val="bg1"/>
              </a:solidFill>
              <a:latin typeface="Arial" panose="020B0604020202020204" pitchFamily="34" charset="0"/>
              <a:cs typeface="Arial" panose="020B0604020202020204" pitchFamily="34" charset="0"/>
            </a:endParaRPr>
          </a:p>
          <a:p>
            <a:pPr marL="226695" indent="-226695">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The type of data Pre-processing that the client needs to make is</a:t>
            </a:r>
          </a:p>
          <a:p>
            <a:pPr marL="226695" indent="-226695"/>
            <a:r>
              <a:rPr lang="en-US" dirty="0">
                <a:solidFill>
                  <a:schemeClr val="bg1"/>
                </a:solidFill>
                <a:latin typeface="Arial" panose="020B0604020202020204" pitchFamily="34" charset="0"/>
                <a:cs typeface="Arial" panose="020B0604020202020204" pitchFamily="34" charset="0"/>
              </a:rPr>
              <a:t>       1) Feature extraction and select</a:t>
            </a:r>
          </a:p>
          <a:p>
            <a:pPr marL="226695" indent="-226695"/>
            <a:r>
              <a:rPr lang="en-US" dirty="0">
                <a:solidFill>
                  <a:schemeClr val="bg1"/>
                </a:solidFill>
                <a:latin typeface="Arial" panose="020B0604020202020204" pitchFamily="34" charset="0"/>
                <a:cs typeface="Arial" panose="020B0604020202020204" pitchFamily="34" charset="0"/>
              </a:rPr>
              <a:t>       2) Transform the data into meaningful variables</a:t>
            </a:r>
          </a:p>
          <a:p>
            <a:pPr marL="226695" indent="-226695"/>
            <a:r>
              <a:rPr lang="en-US" dirty="0">
                <a:solidFill>
                  <a:schemeClr val="bg1"/>
                </a:solidFill>
                <a:latin typeface="Arial" panose="020B0604020202020204" pitchFamily="34" charset="0"/>
                <a:cs typeface="Arial" panose="020B0604020202020204" pitchFamily="34" charset="0"/>
              </a:rPr>
              <a:t>       3) Feature scaling</a:t>
            </a:r>
          </a:p>
          <a:p>
            <a:pPr marL="226695" indent="-226695"/>
            <a:r>
              <a:rPr lang="en-US" dirty="0">
                <a:solidFill>
                  <a:schemeClr val="bg1"/>
                </a:solidFill>
                <a:latin typeface="Arial" panose="020B0604020202020204" pitchFamily="34" charset="0"/>
                <a:cs typeface="Arial" panose="020B0604020202020204" pitchFamily="34" charset="0"/>
              </a:rPr>
              <a:t>       4) Encode the categorical variables (dummy variables, one hot encoding)</a:t>
            </a:r>
          </a:p>
          <a:p>
            <a:pPr marL="226695" indent="-226695"/>
            <a:r>
              <a:rPr lang="en-US" dirty="0">
                <a:solidFill>
                  <a:schemeClr val="bg1"/>
                </a:solidFill>
                <a:latin typeface="Arial" panose="020B0604020202020204" pitchFamily="34" charset="0"/>
                <a:cs typeface="Arial" panose="020B0604020202020204" pitchFamily="34" charset="0"/>
              </a:rPr>
              <a:t>       5) Splitting the dataset into training and testing</a:t>
            </a:r>
          </a:p>
        </p:txBody>
      </p:sp>
      <p:sp>
        <p:nvSpPr>
          <p:cNvPr id="13" name="Rectangle 12"/>
          <p:cNvSpPr/>
          <p:nvPr/>
        </p:nvSpPr>
        <p:spPr>
          <a:xfrm>
            <a:off x="448945" y="447040"/>
            <a:ext cx="8094345" cy="424942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448945" y="447040"/>
            <a:ext cx="8100060" cy="4184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r>
              <a:rPr lang="en-US" altLang="en-IN" sz="2000" b="1" dirty="0">
                <a:solidFill>
                  <a:schemeClr val="bg1"/>
                </a:solidFill>
                <a:latin typeface="Roboto" panose="02000000000000000000" pitchFamily="2" charset="0"/>
                <a:ea typeface="Roboto" panose="02000000000000000000" pitchFamily="2" charset="0"/>
              </a:rPr>
              <a:t>  DATA CLEANING</a:t>
            </a:r>
          </a:p>
        </p:txBody>
      </p:sp>
      <p:sp>
        <p:nvSpPr>
          <p:cNvPr id="3" name="Rectangle 13"/>
          <p:cNvSpPr/>
          <p:nvPr/>
        </p:nvSpPr>
        <p:spPr>
          <a:xfrm>
            <a:off x="448945" y="2489200"/>
            <a:ext cx="8100060" cy="4184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US" altLang="en-IN" sz="2000" b="1" dirty="0">
              <a:solidFill>
                <a:schemeClr val="bg1"/>
              </a:solidFill>
              <a:latin typeface="Roboto" panose="02000000000000000000" pitchFamily="2" charset="0"/>
              <a:ea typeface="Roboto" panose="02000000000000000000"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2" y="0"/>
            <a:ext cx="9143998" cy="5143499"/>
          </a:xfrm>
          <a:prstGeom prst="rect">
            <a:avLst/>
          </a:prstGeom>
          <a:noFill/>
          <a:ln>
            <a:noFill/>
          </a:ln>
        </p:spPr>
      </p:pic>
      <p:sp>
        <p:nvSpPr>
          <p:cNvPr id="5" name="Text Box 4"/>
          <p:cNvSpPr txBox="1"/>
          <p:nvPr/>
        </p:nvSpPr>
        <p:spPr>
          <a:xfrm>
            <a:off x="613410" y="521335"/>
            <a:ext cx="7971790" cy="4216539"/>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Roboto" panose="02000000000000000000" pitchFamily="2" charset="0"/>
                <a:cs typeface="Roboto" panose="02000000000000000000" pitchFamily="2" charset="0"/>
              </a:rPr>
              <a:t>MODEL VALIDATION     </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Roboto" panose="02000000000000000000" pitchFamily="2" charset="0"/>
                <a:cs typeface="Roboto" panose="02000000000000000000" pitchFamily="2" charset="0"/>
              </a:rPr>
              <a:t>RESIDUAL DEVIANCE GRAPH</a:t>
            </a:r>
            <a:endParaRPr lang="en-US" sz="2000"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a:p>
            <a:pPr marL="342900" indent="-342900">
              <a:buClr>
                <a:srgbClr val="FFFFFF"/>
              </a:buClr>
              <a:buFont typeface="Wingdings" panose="05000000000000000000" charset="0"/>
              <a:buChar char="q"/>
            </a:pPr>
            <a:r>
              <a:rPr lang="en-US" b="1" dirty="0">
                <a:solidFill>
                  <a:schemeClr val="bg1"/>
                </a:solidFill>
                <a:latin typeface="Arial" panose="020B0604020202020204" pitchFamily="34" charset="0"/>
                <a:cs typeface="Arial" panose="020B0604020202020204" pitchFamily="34" charset="0"/>
              </a:rPr>
              <a:t>Model’s R-squared = 0.80</a:t>
            </a:r>
          </a:p>
          <a:p>
            <a:pPr marL="342900" indent="-342900">
              <a:buClr>
                <a:srgbClr val="FFFFFF"/>
              </a:buClr>
              <a:buFont typeface="Wingdings" panose="05000000000000000000" charset="0"/>
              <a:buChar char="q"/>
            </a:pPr>
            <a:endParaRPr lang="en-US"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b="1" dirty="0">
                <a:solidFill>
                  <a:schemeClr val="bg1"/>
                </a:solidFill>
                <a:latin typeface="Arial" panose="020B0604020202020204" pitchFamily="34" charset="0"/>
                <a:cs typeface="Arial" panose="020B0604020202020204" pitchFamily="34" charset="0"/>
              </a:rPr>
              <a:t>Adjusted R-squared values = 0.79</a:t>
            </a:r>
          </a:p>
          <a:p>
            <a:pPr marL="342900" indent="-342900">
              <a:buClr>
                <a:srgbClr val="FFFFFF"/>
              </a:buClr>
              <a:buFont typeface="Wingdings" panose="05000000000000000000" charset="0"/>
              <a:buChar char="q"/>
            </a:pPr>
            <a:endParaRPr lang="en-US"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b="1" dirty="0">
                <a:solidFill>
                  <a:schemeClr val="bg1"/>
                </a:solidFill>
                <a:latin typeface="Arial" panose="020B0604020202020204" pitchFamily="34" charset="0"/>
                <a:cs typeface="Arial" panose="020B0604020202020204" pitchFamily="34" charset="0"/>
              </a:rPr>
              <a:t>Training Accuracy = 83.47</a:t>
            </a:r>
          </a:p>
          <a:p>
            <a:pPr marL="342900" indent="-342900">
              <a:buClr>
                <a:srgbClr val="FFFFFF"/>
              </a:buClr>
              <a:buFont typeface="Wingdings" panose="05000000000000000000" charset="0"/>
              <a:buChar char="q"/>
            </a:pPr>
            <a:endParaRPr lang="en-US"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b="1" dirty="0">
                <a:solidFill>
                  <a:schemeClr val="bg1"/>
                </a:solidFill>
                <a:latin typeface="Arial" panose="020B0604020202020204" pitchFamily="34" charset="0"/>
                <a:cs typeface="Arial" panose="020B0604020202020204" pitchFamily="34" charset="0"/>
              </a:rPr>
              <a:t>Testing Accuracy = 80.79</a:t>
            </a:r>
          </a:p>
          <a:p>
            <a:pPr marL="342900" indent="-342900">
              <a:buClr>
                <a:srgbClr val="FFFFFF"/>
              </a:buClr>
              <a:buFont typeface="Wingdings" panose="05000000000000000000" charset="0"/>
              <a:buChar char="q"/>
            </a:pPr>
            <a:endParaRPr lang="en-US"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b="1" dirty="0">
                <a:solidFill>
                  <a:schemeClr val="bg1"/>
                </a:solidFill>
                <a:latin typeface="Arial" panose="020B0604020202020204" pitchFamily="34" charset="0"/>
                <a:cs typeface="Arial" panose="020B0604020202020204" pitchFamily="34" charset="0"/>
              </a:rPr>
              <a:t>Mean Absolute Error = 0.20</a:t>
            </a:r>
          </a:p>
          <a:p>
            <a:pPr marL="0" indent="0">
              <a:buClr>
                <a:srgbClr val="FFFFFF"/>
              </a:buClr>
              <a:buFont typeface="Wingdings" panose="05000000000000000000" charset="0"/>
              <a:buNone/>
            </a:pPr>
            <a:endParaRPr lang="en-US"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b="1" dirty="0">
                <a:solidFill>
                  <a:schemeClr val="bg1"/>
                </a:solidFill>
                <a:latin typeface="Arial" panose="020B0604020202020204" pitchFamily="34" charset="0"/>
                <a:cs typeface="Arial" panose="020B0604020202020204" pitchFamily="34" charset="0"/>
              </a:rPr>
              <a:t>Mean Squared Error = 0.070</a:t>
            </a:r>
          </a:p>
          <a:p>
            <a:endParaRPr lang="en-US" sz="2000" b="1" dirty="0">
              <a:solidFill>
                <a:schemeClr val="bg1"/>
              </a:solidFill>
              <a:latin typeface="Arial" panose="020B0604020202020204" pitchFamily="34" charset="0"/>
              <a:cs typeface="Arial" panose="020B0604020202020204" pitchFamily="34"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7" name="Picture 6" descr="project"/>
          <p:cNvPicPr>
            <a:picLocks noChangeAspect="1"/>
          </p:cNvPicPr>
          <p:nvPr/>
        </p:nvPicPr>
        <p:blipFill>
          <a:blip r:embed="rId3"/>
          <a:stretch>
            <a:fillRect/>
          </a:stretch>
        </p:blipFill>
        <p:spPr>
          <a:xfrm>
            <a:off x="4535805" y="1026795"/>
            <a:ext cx="3643601" cy="2268000"/>
          </a:xfrm>
          <a:prstGeom prst="rect">
            <a:avLst/>
          </a:prstGeom>
        </p:spPr>
      </p:pic>
      <p:sp>
        <p:nvSpPr>
          <p:cNvPr id="13" name="Rectangle 12"/>
          <p:cNvSpPr/>
          <p:nvPr/>
        </p:nvSpPr>
        <p:spPr>
          <a:xfrm>
            <a:off x="212725" y="434975"/>
            <a:ext cx="8719185" cy="427418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sp>
        <p:nvSpPr>
          <p:cNvPr id="4" name="Rectangle 12"/>
          <p:cNvSpPr/>
          <p:nvPr/>
        </p:nvSpPr>
        <p:spPr>
          <a:xfrm>
            <a:off x="4621530" y="3295015"/>
            <a:ext cx="3770599" cy="132715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endParaRPr lang="en-US"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altLang="en-IN" dirty="0">
                <a:solidFill>
                  <a:schemeClr val="bg1"/>
                </a:solidFill>
                <a:latin typeface="Arial" panose="020B0604020202020204" pitchFamily="34" charset="0"/>
                <a:ea typeface="Roboto" panose="02000000000000000000" pitchFamily="2" charset="0"/>
                <a:cs typeface="Arial" panose="020B0604020202020204" pitchFamily="34" charset="0"/>
              </a:rPr>
              <a:t>The distribution for the residual deviance is a normal distribution curve which indicates that the errors are random in nature.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endParaRPr/>
          </a:p>
        </p:txBody>
      </p:sp>
      <p:sp>
        <p:nvSpPr>
          <p:cNvPr id="720" name="Google Shape;72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endParaRPr/>
          </a:p>
        </p:txBody>
      </p:sp>
      <p:pic>
        <p:nvPicPr>
          <p:cNvPr id="721" name="Google Shape;721;p51"/>
          <p:cNvPicPr preferRelativeResize="0"/>
          <p:nvPr/>
        </p:nvPicPr>
        <p:blipFill>
          <a:blip r:embed="rId3"/>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1"/>
            <a:ext cx="9143998" cy="5143499"/>
          </a:xfrm>
          <a:prstGeom prst="rect">
            <a:avLst/>
          </a:prstGeom>
          <a:noFill/>
          <a:ln>
            <a:noFill/>
          </a:ln>
        </p:spPr>
      </p:pic>
      <p:sp>
        <p:nvSpPr>
          <p:cNvPr id="115" name="Google Shape;115;p41"/>
          <p:cNvSpPr txBox="1"/>
          <p:nvPr/>
        </p:nvSpPr>
        <p:spPr>
          <a:xfrm>
            <a:off x="716400" y="387590"/>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Analysis/ Modeling Methodology</a:t>
            </a:r>
          </a:p>
        </p:txBody>
      </p:sp>
      <p:sp>
        <p:nvSpPr>
          <p:cNvPr id="2" name="Arrow: Chevron 1"/>
          <p:cNvSpPr/>
          <p:nvPr/>
        </p:nvSpPr>
        <p:spPr>
          <a:xfrm>
            <a:off x="504372" y="1038523"/>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Data Preparation &amp; EDA</a:t>
            </a:r>
            <a:endParaRPr lang="en-IN" b="1" dirty="0">
              <a:solidFill>
                <a:schemeClr val="bg1"/>
              </a:solidFill>
              <a:latin typeface="Calibri" panose="020F0502020204030204" pitchFamily="34" charset="0"/>
              <a:cs typeface="Calibri" panose="020F0502020204030204" pitchFamily="34" charset="0"/>
            </a:endParaRPr>
          </a:p>
        </p:txBody>
      </p:sp>
      <p:sp>
        <p:nvSpPr>
          <p:cNvPr id="5" name="Arrow: Chevron 4"/>
          <p:cNvSpPr/>
          <p:nvPr/>
        </p:nvSpPr>
        <p:spPr>
          <a:xfrm>
            <a:off x="2588448" y="1038523"/>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Variable Creation and  Selection</a:t>
            </a:r>
            <a:endParaRPr lang="en-IN" b="1" dirty="0">
              <a:solidFill>
                <a:schemeClr val="bg1"/>
              </a:solidFill>
              <a:latin typeface="Calibri" panose="020F0502020204030204" pitchFamily="34" charset="0"/>
              <a:cs typeface="Calibri" panose="020F0502020204030204" pitchFamily="34" charset="0"/>
            </a:endParaRPr>
          </a:p>
        </p:txBody>
      </p:sp>
      <p:sp>
        <p:nvSpPr>
          <p:cNvPr id="6" name="Arrow: Chevron 5"/>
          <p:cNvSpPr/>
          <p:nvPr/>
        </p:nvSpPr>
        <p:spPr>
          <a:xfrm>
            <a:off x="4672524" y="1038522"/>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Model Development</a:t>
            </a:r>
            <a:endParaRPr lang="en-IN" b="1" dirty="0">
              <a:solidFill>
                <a:schemeClr val="bg1"/>
              </a:solidFill>
              <a:latin typeface="Calibri" panose="020F0502020204030204" pitchFamily="34" charset="0"/>
              <a:cs typeface="Calibri" panose="020F0502020204030204" pitchFamily="34" charset="0"/>
            </a:endParaRPr>
          </a:p>
        </p:txBody>
      </p:sp>
      <p:sp>
        <p:nvSpPr>
          <p:cNvPr id="7" name="Arrow: Chevron 6"/>
          <p:cNvSpPr/>
          <p:nvPr/>
        </p:nvSpPr>
        <p:spPr>
          <a:xfrm>
            <a:off x="6756599" y="1038522"/>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Model Performance Testing</a:t>
            </a:r>
            <a:endParaRPr lang="en-IN" b="1" dirty="0">
              <a:solidFill>
                <a:schemeClr val="bg1"/>
              </a:solidFill>
              <a:latin typeface="Calibri" panose="020F0502020204030204" pitchFamily="34" charset="0"/>
              <a:cs typeface="Calibri" panose="020F0502020204030204" pitchFamily="34" charset="0"/>
            </a:endParaRPr>
          </a:p>
        </p:txBody>
      </p:sp>
      <p:sp>
        <p:nvSpPr>
          <p:cNvPr id="8" name="Rectangle: Rounded Corners 7"/>
          <p:cNvSpPr/>
          <p:nvPr/>
        </p:nvSpPr>
        <p:spPr>
          <a:xfrm>
            <a:off x="436409"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Sub-setting of the dataset is done by dropping Laptop ID and Product variables</a:t>
            </a:r>
          </a:p>
          <a:p>
            <a:pPr marL="179705" indent="-179705">
              <a:buClr>
                <a:schemeClr val="bg1"/>
              </a:buClr>
              <a:buFont typeface="Arial" panose="020B0604020202020204" pitchFamily="34" charset="0"/>
              <a:buChar cha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Extensive bi-variate analysis conducted on all meaningful variables</a:t>
            </a:r>
          </a:p>
          <a:p>
            <a:pPr marL="179705" indent="-179705">
              <a:buClr>
                <a:schemeClr val="bg1"/>
              </a:buClr>
              <a:buFont typeface="Arial" panose="020B0604020202020204" pitchFamily="34" charset="0"/>
              <a:buChar cha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Removed unwanted Features which are not meaningful</a:t>
            </a:r>
          </a:p>
          <a:p>
            <a:pPr>
              <a:buClr>
                <a:schemeClr val="bg1"/>
              </a:buClr>
            </a:pPr>
            <a:endParaRPr lang="en-US" sz="1200" dirty="0">
              <a:solidFill>
                <a:schemeClr val="bg1"/>
              </a:solidFill>
              <a:latin typeface="Calibri" panose="020F0502020204030204" pitchFamily="34" charset="0"/>
              <a:cs typeface="Calibri" panose="020F0502020204030204" pitchFamily="34" charset="0"/>
            </a:endParaRPr>
          </a:p>
        </p:txBody>
      </p:sp>
      <p:sp>
        <p:nvSpPr>
          <p:cNvPr id="9" name="Rectangle: Rounded Corners 8"/>
          <p:cNvSpPr/>
          <p:nvPr/>
        </p:nvSpPr>
        <p:spPr>
          <a:xfrm>
            <a:off x="2546657"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10 new variables are  created as a part of feature engineering</a:t>
            </a:r>
          </a:p>
          <a:p>
            <a:pPr marL="179705" indent="-179705">
              <a:buClr>
                <a:schemeClr val="bg1"/>
              </a:buClr>
              <a:buFont typeface="Arial" panose="020B0604020202020204" pitchFamily="34" charset="0"/>
              <a:buChar cha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3 variables are dropped off after Feature Engineering since they had weak correlation with dependent variable</a:t>
            </a:r>
          </a:p>
          <a:p>
            <a:pPr>
              <a:buClr>
                <a:schemeClr val="bg1"/>
              </a:buCl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Used one-hot encoding to create dummy variables</a:t>
            </a:r>
          </a:p>
        </p:txBody>
      </p:sp>
      <p:sp>
        <p:nvSpPr>
          <p:cNvPr id="10" name="Rectangle: Rounded Corners 9"/>
          <p:cNvSpPr/>
          <p:nvPr/>
        </p:nvSpPr>
        <p:spPr>
          <a:xfrm>
            <a:off x="4656905"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Linear Regression is chosen as the preferred modeling technique since the predicted feature is continuous</a:t>
            </a:r>
          </a:p>
          <a:p>
            <a:pPr marL="179705" indent="-179705">
              <a:buClr>
                <a:schemeClr val="bg1"/>
              </a:buClr>
              <a:buFont typeface="Arial" panose="020B0604020202020204" pitchFamily="34" charset="0"/>
              <a:buChar cha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Developed 3 candidate models</a:t>
            </a:r>
          </a:p>
          <a:p>
            <a:pPr marL="179705" indent="-179705">
              <a:buClr>
                <a:schemeClr val="bg1"/>
              </a:buClr>
              <a:buFont typeface="Arial" panose="020B0604020202020204" pitchFamily="34" charset="0"/>
              <a:buChar cha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Highest Model accuracy observed of 80%</a:t>
            </a:r>
            <a:endParaRPr lang="en-IN" sz="1200" dirty="0">
              <a:solidFill>
                <a:schemeClr val="bg1"/>
              </a:solidFill>
              <a:latin typeface="Calibri" panose="020F0502020204030204" pitchFamily="34" charset="0"/>
              <a:cs typeface="Calibri" panose="020F0502020204030204" pitchFamily="34" charset="0"/>
            </a:endParaRPr>
          </a:p>
        </p:txBody>
      </p:sp>
      <p:sp>
        <p:nvSpPr>
          <p:cNvPr id="11" name="Rectangle: Rounded Corners 10"/>
          <p:cNvSpPr/>
          <p:nvPr/>
        </p:nvSpPr>
        <p:spPr>
          <a:xfrm>
            <a:off x="6767153"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Conducted k-cross validation for k=10,k=15,k=20</a:t>
            </a:r>
          </a:p>
          <a:p>
            <a:pPr>
              <a:buClr>
                <a:schemeClr val="bg1"/>
              </a:buCl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Model performance also assessed on a hold-out sample of size 20% of the original dataset</a:t>
            </a:r>
          </a:p>
          <a:p>
            <a:pPr marL="179705" indent="-179705">
              <a:buClr>
                <a:schemeClr val="bg1"/>
              </a:buClr>
              <a:buFont typeface="Arial" panose="020B0604020202020204" pitchFamily="34" charset="0"/>
              <a:buChar char="•"/>
            </a:pPr>
            <a:endParaRPr lang="en-US" sz="1200" dirty="0">
              <a:solidFill>
                <a:schemeClr val="bg1"/>
              </a:solidFill>
              <a:latin typeface="Calibri" panose="020F0502020204030204" pitchFamily="34" charset="0"/>
              <a:cs typeface="Calibri" panose="020F0502020204030204" pitchFamily="34" charset="0"/>
            </a:endParaRPr>
          </a:p>
          <a:p>
            <a:pPr marL="179705" indent="-179705">
              <a:buClr>
                <a:schemeClr val="bg1"/>
              </a:buClr>
              <a:buFont typeface="Arial" panose="020B0604020202020204" pitchFamily="34" charset="0"/>
              <a:buChar char="•"/>
            </a:pPr>
            <a:r>
              <a:rPr lang="en-US" sz="1200" dirty="0">
                <a:solidFill>
                  <a:schemeClr val="bg1"/>
                </a:solidFill>
                <a:latin typeface="Calibri" panose="020F0502020204030204" pitchFamily="34" charset="0"/>
                <a:cs typeface="Calibri" panose="020F0502020204030204" pitchFamily="34" charset="0"/>
              </a:rPr>
              <a:t>The Training accuracy and Testing accuracy observed to be of 83.7 and 80.7</a:t>
            </a:r>
            <a:endParaRPr lang="en-IN" sz="1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15" name="Google Shape;115;p41"/>
          <p:cNvSpPr txBox="1"/>
          <p:nvPr/>
        </p:nvSpPr>
        <p:spPr>
          <a:xfrm>
            <a:off x="582052" y="179440"/>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Extended Data Dictionary (EDD)</a:t>
            </a:r>
          </a:p>
        </p:txBody>
      </p:sp>
      <p:graphicFrame>
        <p:nvGraphicFramePr>
          <p:cNvPr id="5" name="Table 3"/>
          <p:cNvGraphicFramePr>
            <a:graphicFrameLocks noGrp="1"/>
          </p:cNvGraphicFramePr>
          <p:nvPr>
            <p:extLst>
              <p:ext uri="{D42A27DB-BD31-4B8C-83A1-F6EECF244321}">
                <p14:modId xmlns:p14="http://schemas.microsoft.com/office/powerpoint/2010/main" val="657705746"/>
              </p:ext>
            </p:extLst>
          </p:nvPr>
        </p:nvGraphicFramePr>
        <p:xfrm>
          <a:off x="302115" y="794992"/>
          <a:ext cx="8704233" cy="3774467"/>
        </p:xfrm>
        <a:graphic>
          <a:graphicData uri="http://schemas.openxmlformats.org/drawingml/2006/table">
            <a:tbl>
              <a:tblPr firstRow="1" lastRow="1" bandRow="1">
                <a:tableStyleId>{7C32AA2C-D27D-4419-AF1A-19E52163CEF9}</a:tableStyleId>
              </a:tblPr>
              <a:tblGrid>
                <a:gridCol w="931901">
                  <a:extLst>
                    <a:ext uri="{9D8B030D-6E8A-4147-A177-3AD203B41FA5}">
                      <a16:colId xmlns:a16="http://schemas.microsoft.com/office/drawing/2014/main" val="20000"/>
                    </a:ext>
                  </a:extLst>
                </a:gridCol>
                <a:gridCol w="533449">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627380">
                  <a:extLst>
                    <a:ext uri="{9D8B030D-6E8A-4147-A177-3AD203B41FA5}">
                      <a16:colId xmlns:a16="http://schemas.microsoft.com/office/drawing/2014/main" val="20003"/>
                    </a:ext>
                  </a:extLst>
                </a:gridCol>
                <a:gridCol w="631825">
                  <a:extLst>
                    <a:ext uri="{9D8B030D-6E8A-4147-A177-3AD203B41FA5}">
                      <a16:colId xmlns:a16="http://schemas.microsoft.com/office/drawing/2014/main" val="20004"/>
                    </a:ext>
                  </a:extLst>
                </a:gridCol>
                <a:gridCol w="584835">
                  <a:extLst>
                    <a:ext uri="{9D8B030D-6E8A-4147-A177-3AD203B41FA5}">
                      <a16:colId xmlns:a16="http://schemas.microsoft.com/office/drawing/2014/main" val="20005"/>
                    </a:ext>
                  </a:extLst>
                </a:gridCol>
                <a:gridCol w="594995">
                  <a:extLst>
                    <a:ext uri="{9D8B030D-6E8A-4147-A177-3AD203B41FA5}">
                      <a16:colId xmlns:a16="http://schemas.microsoft.com/office/drawing/2014/main" val="20006"/>
                    </a:ext>
                  </a:extLst>
                </a:gridCol>
                <a:gridCol w="612140">
                  <a:extLst>
                    <a:ext uri="{9D8B030D-6E8A-4147-A177-3AD203B41FA5}">
                      <a16:colId xmlns:a16="http://schemas.microsoft.com/office/drawing/2014/main" val="20007"/>
                    </a:ext>
                  </a:extLst>
                </a:gridCol>
                <a:gridCol w="647065">
                  <a:extLst>
                    <a:ext uri="{9D8B030D-6E8A-4147-A177-3AD203B41FA5}">
                      <a16:colId xmlns:a16="http://schemas.microsoft.com/office/drawing/2014/main" val="20008"/>
                    </a:ext>
                  </a:extLst>
                </a:gridCol>
                <a:gridCol w="574675">
                  <a:extLst>
                    <a:ext uri="{9D8B030D-6E8A-4147-A177-3AD203B41FA5}">
                      <a16:colId xmlns:a16="http://schemas.microsoft.com/office/drawing/2014/main" val="20009"/>
                    </a:ext>
                  </a:extLst>
                </a:gridCol>
                <a:gridCol w="679450">
                  <a:extLst>
                    <a:ext uri="{9D8B030D-6E8A-4147-A177-3AD203B41FA5}">
                      <a16:colId xmlns:a16="http://schemas.microsoft.com/office/drawing/2014/main" val="20010"/>
                    </a:ext>
                  </a:extLst>
                </a:gridCol>
                <a:gridCol w="465455">
                  <a:extLst>
                    <a:ext uri="{9D8B030D-6E8A-4147-A177-3AD203B41FA5}">
                      <a16:colId xmlns:a16="http://schemas.microsoft.com/office/drawing/2014/main" val="20011"/>
                    </a:ext>
                  </a:extLst>
                </a:gridCol>
                <a:gridCol w="507365">
                  <a:extLst>
                    <a:ext uri="{9D8B030D-6E8A-4147-A177-3AD203B41FA5}">
                      <a16:colId xmlns:a16="http://schemas.microsoft.com/office/drawing/2014/main" val="20012"/>
                    </a:ext>
                  </a:extLst>
                </a:gridCol>
                <a:gridCol w="775218">
                  <a:extLst>
                    <a:ext uri="{9D8B030D-6E8A-4147-A177-3AD203B41FA5}">
                      <a16:colId xmlns:a16="http://schemas.microsoft.com/office/drawing/2014/main" val="20013"/>
                    </a:ext>
                  </a:extLst>
                </a:gridCol>
              </a:tblGrid>
              <a:tr h="706120">
                <a:tc>
                  <a:txBody>
                    <a:bodyPr/>
                    <a:lstStyle/>
                    <a:p>
                      <a:r>
                        <a:rPr lang="en-US" sz="1000" dirty="0">
                          <a:solidFill>
                            <a:schemeClr val="bg1"/>
                          </a:solidFill>
                          <a:latin typeface="Roboto" panose="02000000000000000000" pitchFamily="2" charset="0"/>
                          <a:ea typeface="Roboto" panose="02000000000000000000" pitchFamily="2" charset="0"/>
                        </a:rPr>
                        <a:t>   </a:t>
                      </a:r>
                    </a:p>
                    <a:p>
                      <a:r>
                        <a:rPr lang="en-US" sz="1000" dirty="0">
                          <a:solidFill>
                            <a:schemeClr val="bg1"/>
                          </a:solidFill>
                          <a:latin typeface="Roboto" panose="02000000000000000000" pitchFamily="2" charset="0"/>
                          <a:ea typeface="Roboto" panose="02000000000000000000" pitchFamily="2" charset="0"/>
                        </a:rPr>
                        <a:t>         Variable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000" dirty="0">
                          <a:solidFill>
                            <a:schemeClr val="bg1"/>
                          </a:solidFill>
                        </a:rPr>
                        <a:t>Variable Type</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000" dirty="0">
                          <a:solidFill>
                            <a:schemeClr val="bg1"/>
                          </a:solidFill>
                        </a:rPr>
                        <a:t>Min</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000" dirty="0">
                          <a:solidFill>
                            <a:schemeClr val="bg1"/>
                          </a:solidFill>
                        </a:rPr>
                        <a:t>Pc 1%</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rPr>
                        <a:t>Pc 5%</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rPr>
                        <a:t>Pc 25%</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000" dirty="0">
                          <a:solidFill>
                            <a:schemeClr val="bg1"/>
                          </a:solidFill>
                        </a:rPr>
                        <a:t>Pc 50%</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rPr>
                        <a:t>Mean</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rPr>
                        <a:t>Pc 75%</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000" dirty="0">
                          <a:solidFill>
                            <a:schemeClr val="bg1"/>
                          </a:solidFill>
                        </a:rPr>
                        <a:t>Pc 95%</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rPr>
                        <a:t>Pc 99%</a:t>
                      </a:r>
                      <a:endParaRPr lang="en-IN" sz="1000" dirty="0">
                        <a:solidFill>
                          <a:schemeClr val="bg1"/>
                        </a:solidFill>
                        <a:latin typeface="Roboto" panose="02000000000000000000" pitchFamily="2" charset="0"/>
                        <a:ea typeface="Roboto"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000" dirty="0">
                          <a:solidFill>
                            <a:schemeClr val="bg1"/>
                          </a:solidFill>
                        </a:rPr>
                        <a:t>Max</a:t>
                      </a:r>
                      <a:endParaRPr lang="en-IN" sz="1000" dirty="0">
                        <a:solidFill>
                          <a:schemeClr val="bg1"/>
                        </a:solidFill>
                        <a:latin typeface="Roboto" panose="02000000000000000000" pitchFamily="2" charset="0"/>
                        <a:ea typeface="Roboto" panose="02000000000000000000" pitchFamily="2"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buNone/>
                      </a:pPr>
                      <a:r>
                        <a:rPr lang="en-US" altLang="en-IN" sz="1000" dirty="0">
                          <a:solidFill>
                            <a:schemeClr val="bg1"/>
                          </a:solidFill>
                          <a:latin typeface="Roboto" panose="02000000000000000000" pitchFamily="2" charset="0"/>
                          <a:ea typeface="Roboto" panose="02000000000000000000" pitchFamily="2" charset="0"/>
                        </a:rPr>
                        <a:t>%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buNone/>
                      </a:pPr>
                      <a:r>
                        <a:rPr lang="en-US" altLang="en-IN" sz="1000" dirty="0">
                          <a:solidFill>
                            <a:schemeClr val="bg1"/>
                          </a:solidFill>
                          <a:latin typeface="Roboto" panose="02000000000000000000" pitchFamily="2" charset="0"/>
                          <a:ea typeface="Roboto" panose="02000000000000000000" pitchFamily="2" charset="0"/>
                        </a:rPr>
                        <a:t>% unique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0886">
                <a:tc>
                  <a:txBody>
                    <a:bodyPr/>
                    <a:lstStyle/>
                    <a:p>
                      <a:pPr algn="ctr"/>
                      <a:r>
                        <a:rPr lang="en-IN" sz="1200" dirty="0">
                          <a:solidFill>
                            <a:schemeClr val="bg1"/>
                          </a:solidFill>
                        </a:rPr>
                        <a:t>Ram</a:t>
                      </a:r>
                    </a:p>
                  </a:txBody>
                  <a:tcPr>
                    <a:lnL w="12700" cap="flat" cmpd="sng" algn="ctr">
                      <a:solidFill>
                        <a:schemeClr val="tx1"/>
                      </a:solidFill>
                      <a:prstDash val="solid"/>
                      <a:round/>
                      <a:headEnd type="none" w="med" len="med"/>
                      <a:tailEnd type="none" w="med" len="med"/>
                    </a:lnL>
                  </a:tcPr>
                </a:tc>
                <a:tc>
                  <a:txBody>
                    <a:bodyPr/>
                    <a:lstStyle/>
                    <a:p>
                      <a:pPr algn="ctr"/>
                      <a:r>
                        <a:rPr lang="en-US" sz="1000" dirty="0">
                          <a:solidFill>
                            <a:schemeClr val="bg1"/>
                          </a:solidFill>
                        </a:rPr>
                        <a:t>int32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algn="ctr"/>
                      <a:r>
                        <a:rPr lang="en-IN" sz="1000" dirty="0">
                          <a:solidFill>
                            <a:schemeClr val="bg1"/>
                          </a:solidFill>
                        </a:rPr>
                        <a:t>2</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4.00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4.00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8.00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8.39</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8.00</a:t>
                      </a:r>
                    </a:p>
                  </a:txBody>
                  <a:tcPr>
                    <a:lnR w="12700" cap="flat" cmpd="sng" algn="ctr">
                      <a:solidFill>
                        <a:schemeClr val="tx1"/>
                      </a:solidFill>
                      <a:prstDash val="solid"/>
                      <a:round/>
                      <a:headEnd type="none" w="med" len="med"/>
                      <a:tailEnd type="none" w="med" len="med"/>
                    </a:lnR>
                  </a:tcPr>
                </a:tc>
                <a:tc>
                  <a:txBody>
                    <a:bodyPr/>
                    <a:lstStyle/>
                    <a:p>
                      <a:pPr algn="ctr"/>
                      <a:r>
                        <a:rPr lang="en-IN" sz="1000" dirty="0">
                          <a:solidFill>
                            <a:schemeClr val="bg1"/>
                          </a:solidFill>
                          <a:latin typeface="Roboto" panose="02000000000000000000" pitchFamily="2" charset="0"/>
                          <a:ea typeface="Roboto" panose="02000000000000000000" pitchFamily="2" charset="0"/>
                        </a:rPr>
                        <a:t>16.00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000" dirty="0">
                          <a:solidFill>
                            <a:schemeClr val="bg1"/>
                          </a:solidFill>
                          <a:latin typeface="Roboto" panose="02000000000000000000" pitchFamily="2" charset="0"/>
                          <a:ea typeface="Roboto" panose="02000000000000000000" pitchFamily="2" charset="0"/>
                        </a:rPr>
                        <a:t>32.00</a:t>
                      </a:r>
                    </a:p>
                  </a:txBody>
                  <a:tcPr>
                    <a:lnL w="12700" cap="flat" cmpd="sng" algn="ctr">
                      <a:solidFill>
                        <a:schemeClr val="tx1"/>
                      </a:solidFill>
                      <a:prstDash val="solid"/>
                      <a:round/>
                      <a:headEnd type="none" w="med" len="med"/>
                      <a:tailEnd type="none" w="med" len="med"/>
                    </a:lnL>
                  </a:tcPr>
                </a:tc>
                <a:tc>
                  <a:txBody>
                    <a:bodyPr/>
                    <a:lstStyle/>
                    <a:p>
                      <a:pPr algn="ctr"/>
                      <a:r>
                        <a:rPr lang="en-IN" sz="1000" dirty="0">
                          <a:solidFill>
                            <a:schemeClr val="bg1"/>
                          </a:solidFill>
                        </a:rPr>
                        <a:t>64.00</a:t>
                      </a:r>
                    </a:p>
                  </a:txBody>
                  <a:tcPr>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07021">
                <a:tc>
                  <a:txBody>
                    <a:bodyPr/>
                    <a:lstStyle/>
                    <a:p>
                      <a:pPr algn="ctr"/>
                      <a:r>
                        <a:rPr lang="en-IN" sz="1200" dirty="0">
                          <a:solidFill>
                            <a:schemeClr val="bg1"/>
                          </a:solidFill>
                        </a:rPr>
                        <a:t>Weight</a:t>
                      </a:r>
                    </a:p>
                  </a:txBody>
                  <a:tcPr>
                    <a:lnL w="12700" cap="flat" cmpd="sng" algn="ctr">
                      <a:solidFill>
                        <a:schemeClr val="tx1"/>
                      </a:solidFill>
                      <a:prstDash val="solid"/>
                      <a:round/>
                      <a:headEnd type="none" w="med" len="med"/>
                      <a:tailEnd type="none" w="med" len="med"/>
                    </a:lnL>
                  </a:tcPr>
                </a:tc>
                <a:tc>
                  <a:txBody>
                    <a:bodyPr/>
                    <a:lstStyle/>
                    <a:p>
                      <a:pPr algn="ctr"/>
                      <a:r>
                        <a:rPr lang="en-US" sz="1000" dirty="0">
                          <a:solidFill>
                            <a:schemeClr val="bg1"/>
                          </a:solidFill>
                        </a:rPr>
                        <a:t>float32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algn="ctr"/>
                      <a:r>
                        <a:rPr lang="en-IN" sz="1000" dirty="0">
                          <a:solidFill>
                            <a:schemeClr val="bg1"/>
                          </a:solidFill>
                        </a:rPr>
                        <a:t>0.69</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0.97</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1.17</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1.50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2.04</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2.04</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2.30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3.20</a:t>
                      </a:r>
                    </a:p>
                  </a:txBody>
                  <a:tcPr>
                    <a:lnT w="12700" cap="flat" cmpd="sng" algn="ctr">
                      <a:solidFill>
                        <a:schemeClr val="tx1"/>
                      </a:solidFill>
                      <a:prstDash val="solid"/>
                      <a:round/>
                      <a:headEnd type="none" w="med" len="med"/>
                      <a:tailEnd type="none" w="med" len="med"/>
                    </a:lnT>
                  </a:tcPr>
                </a:tc>
                <a:tc>
                  <a:txBody>
                    <a:bodyPr/>
                    <a:lstStyle/>
                    <a:p>
                      <a:pPr algn="ctr"/>
                      <a:r>
                        <a:rPr lang="en-IN" sz="1000" dirty="0">
                          <a:solidFill>
                            <a:schemeClr val="bg1"/>
                          </a:solidFill>
                          <a:latin typeface="Roboto" panose="02000000000000000000" pitchFamily="2" charset="0"/>
                          <a:ea typeface="Roboto" panose="02000000000000000000" pitchFamily="2" charset="0"/>
                        </a:rPr>
                        <a:t>4.42</a:t>
                      </a:r>
                    </a:p>
                  </a:txBody>
                  <a:tcPr/>
                </a:tc>
                <a:tc>
                  <a:txBody>
                    <a:bodyPr/>
                    <a:lstStyle/>
                    <a:p>
                      <a:pPr algn="ctr"/>
                      <a:r>
                        <a:rPr lang="en-IN" sz="1000" dirty="0">
                          <a:solidFill>
                            <a:schemeClr val="bg1"/>
                          </a:solidFill>
                        </a:rPr>
                        <a:t>4.70</a:t>
                      </a:r>
                    </a:p>
                  </a:txBody>
                  <a:tcPr>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13.13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5273">
                <a:tc>
                  <a:txBody>
                    <a:bodyPr/>
                    <a:lstStyle/>
                    <a:p>
                      <a:pPr algn="ctr"/>
                      <a:r>
                        <a:rPr lang="en-IN" sz="1200" dirty="0">
                          <a:solidFill>
                            <a:schemeClr val="bg1"/>
                          </a:solidFill>
                        </a:rPr>
                        <a:t>Price_euros</a:t>
                      </a:r>
                    </a:p>
                  </a:txBody>
                  <a:tcPr>
                    <a:lnL w="12700" cap="flat" cmpd="sng" algn="ctr">
                      <a:solidFill>
                        <a:schemeClr val="tx1"/>
                      </a:solidFill>
                      <a:prstDash val="solid"/>
                      <a:round/>
                      <a:headEnd type="none" w="med" len="med"/>
                      <a:tailEnd type="none" w="med" len="med"/>
                    </a:lnL>
                  </a:tcPr>
                </a:tc>
                <a:tc>
                  <a:txBody>
                    <a:bodyPr/>
                    <a:lstStyle/>
                    <a:p>
                      <a:pPr algn="ctr"/>
                      <a:r>
                        <a:rPr lang="en-GB" sz="1000" dirty="0">
                          <a:solidFill>
                            <a:schemeClr val="bg1"/>
                          </a:solidFill>
                        </a:rPr>
                        <a:t>float64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algn="ctr"/>
                      <a:r>
                        <a:rPr lang="en-IN" sz="1000" dirty="0">
                          <a:solidFill>
                            <a:schemeClr val="bg1"/>
                          </a:solidFill>
                        </a:rPr>
                        <a:t>174</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229</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309</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599</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978</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1124.04</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1488.44</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2448.80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3148.98</a:t>
                      </a:r>
                    </a:p>
                  </a:txBody>
                  <a:tcPr/>
                </a:tc>
                <a:tc>
                  <a:txBody>
                    <a:bodyPr/>
                    <a:lstStyle/>
                    <a:p>
                      <a:pPr algn="ctr"/>
                      <a:r>
                        <a:rPr lang="en-IN" sz="1000" dirty="0">
                          <a:solidFill>
                            <a:schemeClr val="bg1"/>
                          </a:solidFill>
                        </a:rPr>
                        <a:t>6099.00</a:t>
                      </a:r>
                    </a:p>
                  </a:txBody>
                  <a:tcPr>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60.75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15532">
                <a:tc>
                  <a:txBody>
                    <a:bodyPr/>
                    <a:lstStyle/>
                    <a:p>
                      <a:pPr algn="ctr"/>
                      <a:r>
                        <a:rPr lang="en-IN" sz="1200" dirty="0">
                          <a:solidFill>
                            <a:schemeClr val="bg1"/>
                          </a:solidFill>
                        </a:rPr>
                        <a:t>Touchscreen</a:t>
                      </a:r>
                    </a:p>
                  </a:txBody>
                  <a:tcPr>
                    <a:lnL w="12700" cap="flat" cmpd="sng" algn="ctr">
                      <a:solidFill>
                        <a:schemeClr val="tx1"/>
                      </a:solidFill>
                      <a:prstDash val="solid"/>
                      <a:round/>
                      <a:headEnd type="none" w="med" len="med"/>
                      <a:tailEnd type="none" w="med" len="med"/>
                    </a:lnL>
                  </a:tcPr>
                </a:tc>
                <a:tc>
                  <a:txBody>
                    <a:bodyPr/>
                    <a:lstStyle/>
                    <a:p>
                      <a:pPr algn="ctr"/>
                      <a:r>
                        <a:rPr lang="en-US"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algn="ctr"/>
                      <a:r>
                        <a:rPr lang="en-IN" sz="1000" dirty="0">
                          <a:solidFill>
                            <a:schemeClr val="bg1"/>
                          </a:solidFill>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0.15</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1.00</a:t>
                      </a:r>
                    </a:p>
                  </a:txBody>
                  <a:tcPr/>
                </a:tc>
                <a:tc>
                  <a:txBody>
                    <a:bodyPr/>
                    <a:lstStyle/>
                    <a:p>
                      <a:pPr algn="ctr"/>
                      <a:r>
                        <a:rPr lang="en-IN" sz="1000" dirty="0">
                          <a:solidFill>
                            <a:schemeClr val="bg1"/>
                          </a:solidFill>
                        </a:rPr>
                        <a:t>1.00</a:t>
                      </a:r>
                    </a:p>
                  </a:txBody>
                  <a:tcPr>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07021">
                <a:tc>
                  <a:txBody>
                    <a:bodyPr/>
                    <a:lstStyle/>
                    <a:p>
                      <a:pPr algn="ctr"/>
                      <a:r>
                        <a:rPr lang="en-IN" sz="1200" dirty="0">
                          <a:solidFill>
                            <a:schemeClr val="bg1"/>
                          </a:solidFill>
                        </a:rPr>
                        <a:t>IPS</a:t>
                      </a:r>
                    </a:p>
                  </a:txBody>
                  <a:tcPr>
                    <a:lnL w="12700" cap="flat" cmpd="sng" algn="ctr">
                      <a:solidFill>
                        <a:schemeClr val="tx1"/>
                      </a:solidFill>
                      <a:prstDash val="solid"/>
                      <a:round/>
                      <a:headEnd type="none" w="med" len="med"/>
                      <a:tailEnd type="none" w="med" len="med"/>
                    </a:lnL>
                  </a:tcPr>
                </a:tc>
                <a:tc>
                  <a:txBody>
                    <a:bodyPr/>
                    <a:lstStyle/>
                    <a:p>
                      <a:pPr algn="ctr"/>
                      <a:r>
                        <a:rPr lang="en-GB"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algn="ctr"/>
                      <a:r>
                        <a:rPr lang="en-IN" sz="1000" dirty="0">
                          <a:solidFill>
                            <a:schemeClr val="bg1"/>
                          </a:solidFill>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0.28</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1.00</a:t>
                      </a:r>
                    </a:p>
                  </a:txBody>
                  <a:tcPr/>
                </a:tc>
                <a:tc>
                  <a:txBody>
                    <a:bodyPr/>
                    <a:lstStyle/>
                    <a:p>
                      <a:pPr algn="ctr"/>
                      <a:r>
                        <a:rPr lang="en-IN" sz="1000" dirty="0">
                          <a:solidFill>
                            <a:schemeClr val="bg1"/>
                          </a:solidFill>
                        </a:rPr>
                        <a:t>1.00</a:t>
                      </a:r>
                    </a:p>
                  </a:txBody>
                  <a:tcPr>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9730">
                <a:tc>
                  <a:txBody>
                    <a:bodyPr/>
                    <a:lstStyle/>
                    <a:p>
                      <a:pPr algn="ctr"/>
                      <a:r>
                        <a:rPr lang="en-IN" sz="1200" dirty="0">
                          <a:solidFill>
                            <a:schemeClr val="bg1"/>
                          </a:solidFill>
                        </a:rPr>
                        <a:t>SSD</a:t>
                      </a:r>
                    </a:p>
                  </a:txBody>
                  <a:tcPr>
                    <a:lnL w="12700" cap="flat" cmpd="sng" algn="ctr">
                      <a:solidFill>
                        <a:schemeClr val="tx1"/>
                      </a:solidFill>
                      <a:prstDash val="solid"/>
                      <a:round/>
                      <a:headEnd type="none" w="med" len="med"/>
                      <a:tailEnd type="none" w="med" len="med"/>
                    </a:lnL>
                  </a:tcPr>
                </a:tc>
                <a:tc>
                  <a:txBody>
                    <a:bodyPr/>
                    <a:lstStyle/>
                    <a:p>
                      <a:pPr algn="ctr"/>
                      <a:r>
                        <a:rPr lang="en-US"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algn="ctr"/>
                      <a:r>
                        <a:rPr lang="en-IN" sz="1000" dirty="0">
                          <a:solidFill>
                            <a:schemeClr val="bg1"/>
                          </a:solidFill>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0.00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256</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182.89</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256.00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512.00</a:t>
                      </a:r>
                    </a:p>
                  </a:txBody>
                  <a:tcPr/>
                </a:tc>
                <a:tc>
                  <a:txBody>
                    <a:bodyPr/>
                    <a:lstStyle/>
                    <a:p>
                      <a:pPr algn="ctr"/>
                      <a:r>
                        <a:rPr lang="en-IN" sz="1000" dirty="0">
                          <a:solidFill>
                            <a:schemeClr val="bg1"/>
                          </a:solidFill>
                          <a:latin typeface="Roboto" panose="02000000000000000000" pitchFamily="2" charset="0"/>
                          <a:ea typeface="Roboto" panose="02000000000000000000" pitchFamily="2" charset="0"/>
                        </a:rPr>
                        <a:t>1000.00</a:t>
                      </a:r>
                    </a:p>
                  </a:txBody>
                  <a:tcPr/>
                </a:tc>
                <a:tc>
                  <a:txBody>
                    <a:bodyPr/>
                    <a:lstStyle/>
                    <a:p>
                      <a:pPr algn="ctr"/>
                      <a:r>
                        <a:rPr lang="en-IN" sz="1000" dirty="0">
                          <a:solidFill>
                            <a:schemeClr val="bg1"/>
                          </a:solidFill>
                        </a:rPr>
                        <a:t>1000.00</a:t>
                      </a:r>
                    </a:p>
                  </a:txBody>
                  <a:tcPr>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buNone/>
                      </a:pPr>
                      <a:r>
                        <a:rPr lang="en-US" altLang="en-IN" sz="1000" dirty="0">
                          <a:solidFill>
                            <a:schemeClr val="bg1"/>
                          </a:solidFill>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07021">
                <a:tc>
                  <a:txBody>
                    <a:bodyPr/>
                    <a:lstStyle/>
                    <a:p>
                      <a:pPr algn="ctr"/>
                      <a:r>
                        <a:rPr lang="en-IN" sz="1200" dirty="0">
                          <a:solidFill>
                            <a:schemeClr val="bg1"/>
                          </a:solidFill>
                        </a:rPr>
                        <a:t>PPI</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dirty="0">
                          <a:solidFill>
                            <a:schemeClr val="bg1"/>
                          </a:solidFill>
                        </a:rPr>
                        <a:t>float64</a:t>
                      </a:r>
                      <a:endParaRPr lang="en-IN" sz="1000" dirty="0">
                        <a:solidFill>
                          <a:schemeClr val="bg1"/>
                        </a:solidFill>
                        <a:latin typeface="Roboto" panose="02000000000000000000" pitchFamily="2" charset="0"/>
                        <a:ea typeface="Roboto" panose="02000000000000000000" pitchFamily="2" charset="0"/>
                      </a:endParaRPr>
                    </a:p>
                  </a:txBody>
                  <a:tcPr>
                    <a:lnB w="12700" cap="flat" cmpd="sng" algn="ctr">
                      <a:solidFill>
                        <a:schemeClr val="tx1"/>
                      </a:solidFill>
                      <a:prstDash val="solid"/>
                      <a:round/>
                      <a:headEnd type="none" w="med" len="med"/>
                      <a:tailEnd type="none" w="med" len="med"/>
                    </a:lnB>
                  </a:tcPr>
                </a:tc>
                <a:tc>
                  <a:txBody>
                    <a:bodyPr/>
                    <a:lstStyle/>
                    <a:p>
                      <a:pPr algn="ctr"/>
                      <a:r>
                        <a:rPr lang="en-US" altLang="en-IN" sz="1000" dirty="0">
                          <a:solidFill>
                            <a:schemeClr val="bg1"/>
                          </a:solidFill>
                        </a:rPr>
                        <a:t>90.58</a:t>
                      </a:r>
                    </a:p>
                  </a:txBody>
                  <a:tcPr>
                    <a:lnB w="12700" cap="flat" cmpd="sng" algn="ctr">
                      <a:solidFill>
                        <a:schemeClr val="tx1"/>
                      </a:solidFill>
                      <a:prstDash val="solid"/>
                      <a:round/>
                      <a:headEnd type="none" w="med" len="med"/>
                      <a:tailEnd type="none" w="med" len="med"/>
                    </a:lnB>
                  </a:tcPr>
                </a:tc>
                <a:tc>
                  <a:txBody>
                    <a:bodyPr/>
                    <a:lstStyle/>
                    <a:p>
                      <a:pPr algn="ctr"/>
                      <a:r>
                        <a:rPr lang="en-IN" sz="1000" dirty="0">
                          <a:solidFill>
                            <a:schemeClr val="bg1"/>
                          </a:solidFill>
                          <a:latin typeface="Roboto" panose="02000000000000000000" pitchFamily="2" charset="0"/>
                          <a:ea typeface="Roboto" panose="02000000000000000000" pitchFamily="2" charset="0"/>
                        </a:rPr>
                        <a:t>1</a:t>
                      </a:r>
                      <a:r>
                        <a:rPr lang="en-US" altLang="en-IN" sz="1000" dirty="0">
                          <a:solidFill>
                            <a:schemeClr val="bg1"/>
                          </a:solidFill>
                          <a:latin typeface="Roboto" panose="02000000000000000000" pitchFamily="2" charset="0"/>
                          <a:ea typeface="Roboto" panose="02000000000000000000" pitchFamily="2" charset="0"/>
                        </a:rPr>
                        <a:t>00.45</a:t>
                      </a:r>
                    </a:p>
                  </a:txBody>
                  <a:tcPr>
                    <a:lnB w="12700" cap="flat" cmpd="sng" algn="ctr">
                      <a:solidFill>
                        <a:schemeClr val="tx1"/>
                      </a:solidFill>
                      <a:prstDash val="solid"/>
                      <a:round/>
                      <a:headEnd type="none" w="med" len="med"/>
                      <a:tailEnd type="none" w="med" len="med"/>
                    </a:lnB>
                  </a:tcPr>
                </a:tc>
                <a:tc>
                  <a:txBody>
                    <a:bodyPr/>
                    <a:lstStyle/>
                    <a:p>
                      <a:pPr algn="ctr"/>
                      <a:r>
                        <a:rPr lang="en-IN" sz="1000" dirty="0">
                          <a:solidFill>
                            <a:schemeClr val="bg1"/>
                          </a:solidFill>
                          <a:latin typeface="Roboto" panose="02000000000000000000" pitchFamily="2" charset="0"/>
                          <a:ea typeface="Roboto" panose="02000000000000000000" pitchFamily="2" charset="0"/>
                        </a:rPr>
                        <a:t>1</a:t>
                      </a:r>
                      <a:r>
                        <a:rPr lang="en-US" altLang="en-IN" sz="1000" dirty="0">
                          <a:solidFill>
                            <a:schemeClr val="bg1"/>
                          </a:solidFill>
                          <a:latin typeface="Roboto" panose="02000000000000000000" pitchFamily="2" charset="0"/>
                          <a:ea typeface="Roboto" panose="02000000000000000000" pitchFamily="2" charset="0"/>
                        </a:rPr>
                        <a:t>00.45</a:t>
                      </a:r>
                    </a:p>
                  </a:txBody>
                  <a:tcPr>
                    <a:lnB w="12700" cap="flat" cmpd="sng" algn="ctr">
                      <a:solidFill>
                        <a:schemeClr val="tx1"/>
                      </a:solidFill>
                      <a:prstDash val="solid"/>
                      <a:round/>
                      <a:headEnd type="none" w="med" len="med"/>
                      <a:tailEnd type="none" w="med" len="med"/>
                    </a:lnB>
                  </a:tcPr>
                </a:tc>
                <a:tc>
                  <a:txBody>
                    <a:bodyPr/>
                    <a:lstStyle/>
                    <a:p>
                      <a:pPr algn="ctr"/>
                      <a:r>
                        <a:rPr lang="en-IN" sz="1000" dirty="0">
                          <a:solidFill>
                            <a:schemeClr val="bg1"/>
                          </a:solidFill>
                          <a:latin typeface="Roboto" panose="02000000000000000000" pitchFamily="2" charset="0"/>
                          <a:ea typeface="Roboto" panose="02000000000000000000" pitchFamily="2" charset="0"/>
                        </a:rPr>
                        <a:t>1</a:t>
                      </a:r>
                      <a:r>
                        <a:rPr lang="en-US" altLang="en-IN" sz="1000" dirty="0">
                          <a:solidFill>
                            <a:schemeClr val="bg1"/>
                          </a:solidFill>
                          <a:latin typeface="Roboto" panose="02000000000000000000" pitchFamily="2" charset="0"/>
                          <a:ea typeface="Roboto" panose="02000000000000000000" pitchFamily="2" charset="0"/>
                        </a:rPr>
                        <a:t>27.34</a:t>
                      </a:r>
                    </a:p>
                  </a:txBody>
                  <a:tcPr>
                    <a:lnB w="12700" cap="flat" cmpd="sng" algn="ctr">
                      <a:solidFill>
                        <a:schemeClr val="tx1"/>
                      </a:solidFill>
                      <a:prstDash val="solid"/>
                      <a:round/>
                      <a:headEnd type="none" w="med" len="med"/>
                      <a:tailEnd type="none" w="med" len="med"/>
                    </a:lnB>
                  </a:tcPr>
                </a:tc>
                <a:tc>
                  <a:txBody>
                    <a:bodyPr/>
                    <a:lstStyle/>
                    <a:p>
                      <a:pPr algn="ctr"/>
                      <a:r>
                        <a:rPr lang="en-IN" sz="1000" dirty="0">
                          <a:solidFill>
                            <a:schemeClr val="bg1"/>
                          </a:solidFill>
                          <a:latin typeface="Roboto" panose="02000000000000000000" pitchFamily="2" charset="0"/>
                          <a:ea typeface="Roboto" panose="02000000000000000000" pitchFamily="2" charset="0"/>
                        </a:rPr>
                        <a:t>1</a:t>
                      </a:r>
                      <a:r>
                        <a:rPr lang="en-US" altLang="en-IN" sz="1000" dirty="0">
                          <a:solidFill>
                            <a:schemeClr val="bg1"/>
                          </a:solidFill>
                          <a:latin typeface="Roboto" panose="02000000000000000000" pitchFamily="2" charset="0"/>
                          <a:ea typeface="Roboto" panose="02000000000000000000" pitchFamily="2" charset="0"/>
                        </a:rPr>
                        <a:t>41.21</a:t>
                      </a:r>
                    </a:p>
                  </a:txBody>
                  <a:tcPr>
                    <a:lnB w="12700" cap="flat" cmpd="sng" algn="ctr">
                      <a:solidFill>
                        <a:schemeClr val="tx1"/>
                      </a:solidFill>
                      <a:prstDash val="solid"/>
                      <a:round/>
                      <a:headEnd type="none" w="med" len="med"/>
                      <a:tailEnd type="none" w="med" len="med"/>
                    </a:lnB>
                  </a:tcPr>
                </a:tc>
                <a:tc>
                  <a:txBody>
                    <a:bodyPr/>
                    <a:lstStyle/>
                    <a:p>
                      <a:pPr algn="ctr"/>
                      <a:r>
                        <a:rPr lang="en-IN" sz="1000" dirty="0">
                          <a:solidFill>
                            <a:schemeClr val="bg1"/>
                          </a:solidFill>
                          <a:latin typeface="Roboto" panose="02000000000000000000" pitchFamily="2" charset="0"/>
                          <a:ea typeface="Roboto" panose="02000000000000000000" pitchFamily="2" charset="0"/>
                        </a:rPr>
                        <a:t>1</a:t>
                      </a:r>
                      <a:r>
                        <a:rPr lang="en-US" altLang="en-IN" sz="1000" dirty="0">
                          <a:solidFill>
                            <a:schemeClr val="bg1"/>
                          </a:solidFill>
                          <a:latin typeface="Roboto" panose="02000000000000000000" pitchFamily="2" charset="0"/>
                          <a:ea typeface="Roboto" panose="02000000000000000000" pitchFamily="2" charset="0"/>
                        </a:rPr>
                        <a:t>46.57</a:t>
                      </a:r>
                    </a:p>
                  </a:txBody>
                  <a:tcPr>
                    <a:lnB w="12700" cap="flat" cmpd="sng" algn="ctr">
                      <a:solidFill>
                        <a:schemeClr val="tx1"/>
                      </a:solidFill>
                      <a:prstDash val="solid"/>
                      <a:round/>
                      <a:headEnd type="none" w="med" len="med"/>
                      <a:tailEnd type="none" w="med" len="med"/>
                    </a:lnB>
                  </a:tcPr>
                </a:tc>
                <a:tc>
                  <a:txBody>
                    <a:bodyPr/>
                    <a:lstStyle/>
                    <a:p>
                      <a:pPr algn="ctr"/>
                      <a:r>
                        <a:rPr lang="en-IN" sz="1000" dirty="0">
                          <a:solidFill>
                            <a:schemeClr val="bg1"/>
                          </a:solidFill>
                          <a:latin typeface="Roboto" panose="02000000000000000000" pitchFamily="2" charset="0"/>
                          <a:ea typeface="Roboto" panose="02000000000000000000" pitchFamily="2" charset="0"/>
                        </a:rPr>
                        <a:t>1</a:t>
                      </a:r>
                      <a:r>
                        <a:rPr lang="en-US" altLang="en-IN" sz="1000" dirty="0">
                          <a:solidFill>
                            <a:schemeClr val="bg1"/>
                          </a:solidFill>
                          <a:latin typeface="Roboto" panose="02000000000000000000" pitchFamily="2" charset="0"/>
                          <a:ea typeface="Roboto" panose="02000000000000000000" pitchFamily="2" charset="0"/>
                        </a:rPr>
                        <a:t>57.35</a:t>
                      </a:r>
                    </a:p>
                  </a:txBody>
                  <a:tcPr>
                    <a:lnB w="12700" cap="flat" cmpd="sng" algn="ctr">
                      <a:solidFill>
                        <a:schemeClr val="tx1"/>
                      </a:solidFill>
                      <a:prstDash val="solid"/>
                      <a:round/>
                      <a:headEnd type="none" w="med" len="med"/>
                      <a:tailEnd type="none" w="med" len="med"/>
                    </a:lnB>
                  </a:tcPr>
                </a:tc>
                <a:tc>
                  <a:txBody>
                    <a:bodyPr/>
                    <a:lstStyle/>
                    <a:p>
                      <a:pPr algn="ctr"/>
                      <a:r>
                        <a:rPr lang="en-US" altLang="en-IN" sz="1000" dirty="0">
                          <a:solidFill>
                            <a:schemeClr val="bg1"/>
                          </a:solidFill>
                          <a:latin typeface="Roboto" panose="02000000000000000000" pitchFamily="2" charset="0"/>
                          <a:ea typeface="Roboto" panose="02000000000000000000" pitchFamily="2" charset="0"/>
                        </a:rPr>
                        <a:t>210.00</a:t>
                      </a:r>
                    </a:p>
                  </a:txBody>
                  <a:tcPr>
                    <a:lnB w="12700" cap="flat" cmpd="sng" algn="ctr">
                      <a:solidFill>
                        <a:schemeClr val="tx1"/>
                      </a:solidFill>
                      <a:prstDash val="solid"/>
                      <a:round/>
                      <a:headEnd type="none" w="med" len="med"/>
                      <a:tailEnd type="none" w="med" len="med"/>
                    </a:lnB>
                  </a:tcPr>
                </a:tc>
                <a:tc>
                  <a:txBody>
                    <a:bodyPr/>
                    <a:lstStyle/>
                    <a:p>
                      <a:pPr algn="ctr"/>
                      <a:r>
                        <a:rPr lang="en-US" altLang="en-IN" sz="1000" dirty="0">
                          <a:solidFill>
                            <a:schemeClr val="bg1"/>
                          </a:solidFill>
                          <a:latin typeface="Roboto" panose="02000000000000000000" pitchFamily="2" charset="0"/>
                          <a:ea typeface="Roboto" panose="02000000000000000000" pitchFamily="2" charset="0"/>
                        </a:rPr>
                        <a:t>210.00</a:t>
                      </a:r>
                    </a:p>
                  </a:txBody>
                  <a:tcPr>
                    <a:lnB w="12700" cap="flat" cmpd="sng" algn="ctr">
                      <a:solidFill>
                        <a:schemeClr val="tx1"/>
                      </a:solidFill>
                      <a:prstDash val="solid"/>
                      <a:round/>
                      <a:headEnd type="none" w="med" len="med"/>
                      <a:tailEnd type="none" w="med" len="med"/>
                    </a:lnB>
                  </a:tcPr>
                </a:tc>
                <a:tc>
                  <a:txBody>
                    <a:bodyPr/>
                    <a:lstStyle/>
                    <a:p>
                      <a:pPr algn="ctr"/>
                      <a:r>
                        <a:rPr lang="en-US" altLang="en-IN" sz="1000" dirty="0">
                          <a:solidFill>
                            <a:schemeClr val="bg1"/>
                          </a:solidFill>
                        </a:rPr>
                        <a:t>210.00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buNone/>
                      </a:pPr>
                      <a:r>
                        <a:rPr lang="en-US" altLang="en-IN" sz="10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buNone/>
                      </a:pPr>
                      <a:r>
                        <a:rPr lang="en-US" altLang="en-IN" sz="1000" dirty="0">
                          <a:solidFill>
                            <a:schemeClr val="bg1"/>
                          </a:solidFill>
                        </a:rPr>
                        <a:t>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15" name="Google Shape;115;p41"/>
          <p:cNvSpPr txBox="1"/>
          <p:nvPr/>
        </p:nvSpPr>
        <p:spPr>
          <a:xfrm>
            <a:off x="724020" y="417087"/>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Feature Engineering – New variables created</a:t>
            </a:r>
          </a:p>
        </p:txBody>
      </p:sp>
      <p:graphicFrame>
        <p:nvGraphicFramePr>
          <p:cNvPr id="2" name="Table 1"/>
          <p:cNvGraphicFramePr>
            <a:graphicFrameLocks noGrp="1"/>
          </p:cNvGraphicFramePr>
          <p:nvPr/>
        </p:nvGraphicFramePr>
        <p:xfrm>
          <a:off x="841248" y="1088389"/>
          <a:ext cx="7424928" cy="3215640"/>
        </p:xfrm>
        <a:graphic>
          <a:graphicData uri="http://schemas.openxmlformats.org/drawingml/2006/table">
            <a:tbl>
              <a:tblPr firstRow="1" bandRow="1">
                <a:tableStyleId>{7C32AA2C-D27D-4419-AF1A-19E52163CEF9}</a:tableStyleId>
              </a:tblPr>
              <a:tblGrid>
                <a:gridCol w="701040">
                  <a:extLst>
                    <a:ext uri="{9D8B030D-6E8A-4147-A177-3AD203B41FA5}">
                      <a16:colId xmlns:a16="http://schemas.microsoft.com/office/drawing/2014/main" val="20000"/>
                    </a:ext>
                  </a:extLst>
                </a:gridCol>
                <a:gridCol w="1365504">
                  <a:extLst>
                    <a:ext uri="{9D8B030D-6E8A-4147-A177-3AD203B41FA5}">
                      <a16:colId xmlns:a16="http://schemas.microsoft.com/office/drawing/2014/main" val="20001"/>
                    </a:ext>
                  </a:extLst>
                </a:gridCol>
                <a:gridCol w="1310640">
                  <a:extLst>
                    <a:ext uri="{9D8B030D-6E8A-4147-A177-3AD203B41FA5}">
                      <a16:colId xmlns:a16="http://schemas.microsoft.com/office/drawing/2014/main" val="20002"/>
                    </a:ext>
                  </a:extLst>
                </a:gridCol>
                <a:gridCol w="4047744">
                  <a:extLst>
                    <a:ext uri="{9D8B030D-6E8A-4147-A177-3AD203B41FA5}">
                      <a16:colId xmlns:a16="http://schemas.microsoft.com/office/drawing/2014/main" val="20003"/>
                    </a:ext>
                  </a:extLst>
                </a:gridCol>
              </a:tblGrid>
              <a:tr h="370840">
                <a:tc>
                  <a:txBody>
                    <a:bodyPr/>
                    <a:lstStyle/>
                    <a:p>
                      <a:pPr algn="ctr"/>
                      <a:r>
                        <a:rPr lang="en-IN" b="1" dirty="0">
                          <a:solidFill>
                            <a:schemeClr val="bg1"/>
                          </a:solidFill>
                        </a:rPr>
                        <a:t>S.no</a:t>
                      </a:r>
                    </a:p>
                  </a:txBody>
                  <a:tcPr/>
                </a:tc>
                <a:tc>
                  <a:txBody>
                    <a:bodyPr/>
                    <a:lstStyle/>
                    <a:p>
                      <a:pPr algn="ctr"/>
                      <a:r>
                        <a:rPr lang="en-IN" b="1" dirty="0">
                          <a:solidFill>
                            <a:schemeClr val="bg1"/>
                          </a:solidFill>
                        </a:rPr>
                        <a:t>Variable Name</a:t>
                      </a:r>
                    </a:p>
                  </a:txBody>
                  <a:tcPr/>
                </a:tc>
                <a:tc>
                  <a:txBody>
                    <a:bodyPr/>
                    <a:lstStyle/>
                    <a:p>
                      <a:pPr algn="ctr"/>
                      <a:r>
                        <a:rPr lang="en-IN" b="1" dirty="0">
                          <a:solidFill>
                            <a:schemeClr val="bg1"/>
                          </a:solidFill>
                        </a:rPr>
                        <a:t>Variable Type</a:t>
                      </a:r>
                    </a:p>
                  </a:txBody>
                  <a:tcPr/>
                </a:tc>
                <a:tc>
                  <a:txBody>
                    <a:bodyPr/>
                    <a:lstStyle/>
                    <a:p>
                      <a:pPr algn="ctr"/>
                      <a:r>
                        <a:rPr lang="en-IN" b="1" dirty="0">
                          <a:solidFill>
                            <a:schemeClr val="bg1"/>
                          </a:solidFill>
                        </a:rPr>
                        <a:t>Description</a:t>
                      </a:r>
                    </a:p>
                  </a:txBody>
                  <a:tcPr/>
                </a:tc>
                <a:extLst>
                  <a:ext uri="{0D108BD9-81ED-4DB2-BD59-A6C34878D82A}">
                    <a16:rowId xmlns:a16="http://schemas.microsoft.com/office/drawing/2014/main" val="10000"/>
                  </a:ext>
                </a:extLst>
              </a:tr>
              <a:tr h="370840">
                <a:tc>
                  <a:txBody>
                    <a:bodyPr/>
                    <a:lstStyle/>
                    <a:p>
                      <a:pPr algn="ctr"/>
                      <a:r>
                        <a:rPr lang="en-IN" sz="1000" dirty="0">
                          <a:solidFill>
                            <a:schemeClr val="bg1"/>
                          </a:solidFill>
                        </a:rPr>
                        <a:t>1</a:t>
                      </a:r>
                    </a:p>
                  </a:txBody>
                  <a:tcPr/>
                </a:tc>
                <a:tc>
                  <a:txBody>
                    <a:bodyPr/>
                    <a:lstStyle/>
                    <a:p>
                      <a:pPr algn="ctr"/>
                      <a:r>
                        <a:rPr lang="en-IN" sz="1000" u="none" dirty="0">
                          <a:solidFill>
                            <a:schemeClr val="bg1"/>
                          </a:solidFill>
                        </a:rPr>
                        <a:t>Touchscreen</a:t>
                      </a:r>
                    </a:p>
                  </a:txBody>
                  <a:tcPr/>
                </a:tc>
                <a:tc>
                  <a:txBody>
                    <a:bodyPr/>
                    <a:lstStyle/>
                    <a:p>
                      <a:pPr algn="ctr"/>
                      <a:r>
                        <a:rPr lang="en-IN" sz="1000" dirty="0">
                          <a:solidFill>
                            <a:schemeClr val="bg1"/>
                          </a:solidFill>
                        </a:rPr>
                        <a:t>Numeric</a:t>
                      </a:r>
                    </a:p>
                  </a:txBody>
                  <a:tcPr/>
                </a:tc>
                <a:tc>
                  <a:txBody>
                    <a:bodyPr/>
                    <a:lstStyle/>
                    <a:p>
                      <a:pPr algn="l"/>
                      <a:r>
                        <a:rPr lang="en-IN" sz="1000" dirty="0">
                          <a:solidFill>
                            <a:schemeClr val="bg1"/>
                          </a:solidFill>
                        </a:rPr>
                        <a:t>Dummy(1/0) based on criteria being met or</a:t>
                      </a:r>
                      <a:r>
                        <a:rPr lang="en-IN" sz="1000" baseline="0" dirty="0">
                          <a:solidFill>
                            <a:schemeClr val="bg1"/>
                          </a:solidFill>
                        </a:rPr>
                        <a:t> not</a:t>
                      </a:r>
                      <a:endParaRPr lang="en-IN" sz="1000" dirty="0">
                        <a:solidFill>
                          <a:schemeClr val="bg1"/>
                        </a:solidFill>
                      </a:endParaRPr>
                    </a:p>
                  </a:txBody>
                  <a:tcPr/>
                </a:tc>
                <a:extLst>
                  <a:ext uri="{0D108BD9-81ED-4DB2-BD59-A6C34878D82A}">
                    <a16:rowId xmlns:a16="http://schemas.microsoft.com/office/drawing/2014/main" val="10001"/>
                  </a:ext>
                </a:extLst>
              </a:tr>
              <a:tr h="370840">
                <a:tc>
                  <a:txBody>
                    <a:bodyPr/>
                    <a:lstStyle/>
                    <a:p>
                      <a:pPr algn="ctr"/>
                      <a:r>
                        <a:rPr lang="en-IN" sz="1000" dirty="0">
                          <a:solidFill>
                            <a:schemeClr val="bg1"/>
                          </a:solidFill>
                        </a:rPr>
                        <a:t>2</a:t>
                      </a:r>
                    </a:p>
                  </a:txBody>
                  <a:tcPr/>
                </a:tc>
                <a:tc>
                  <a:txBody>
                    <a:bodyPr/>
                    <a:lstStyle/>
                    <a:p>
                      <a:pPr algn="ctr"/>
                      <a:r>
                        <a:rPr lang="en-IN" sz="1000" u="none" dirty="0">
                          <a:solidFill>
                            <a:schemeClr val="bg1"/>
                          </a:solidFill>
                        </a:rPr>
                        <a:t>CpuProcessor</a:t>
                      </a:r>
                    </a:p>
                  </a:txBody>
                  <a:tcPr/>
                </a:tc>
                <a:tc>
                  <a:txBody>
                    <a:bodyPr/>
                    <a:lstStyle/>
                    <a:p>
                      <a:pPr algn="ctr"/>
                      <a:r>
                        <a:rPr lang="en-IN" sz="1000" dirty="0">
                          <a:solidFill>
                            <a:schemeClr val="bg1"/>
                          </a:solidFill>
                        </a:rPr>
                        <a:t>Object</a:t>
                      </a:r>
                    </a:p>
                  </a:txBody>
                  <a:tcPr/>
                </a:tc>
                <a:tc>
                  <a:txBody>
                    <a:bodyPr/>
                    <a:lstStyle/>
                    <a:p>
                      <a:pPr algn="l"/>
                      <a:r>
                        <a:rPr lang="en-IN" sz="1000" dirty="0">
                          <a:solidFill>
                            <a:schemeClr val="bg1"/>
                          </a:solidFill>
                        </a:rPr>
                        <a:t>Extracted from CPU column to minimize the large number of categorical variables</a:t>
                      </a:r>
                    </a:p>
                  </a:txBody>
                  <a:tcPr/>
                </a:tc>
                <a:extLst>
                  <a:ext uri="{0D108BD9-81ED-4DB2-BD59-A6C34878D82A}">
                    <a16:rowId xmlns:a16="http://schemas.microsoft.com/office/drawing/2014/main" val="10002"/>
                  </a:ext>
                </a:extLst>
              </a:tr>
              <a:tr h="370840">
                <a:tc>
                  <a:txBody>
                    <a:bodyPr/>
                    <a:lstStyle/>
                    <a:p>
                      <a:pPr algn="ctr"/>
                      <a:r>
                        <a:rPr lang="en-IN" sz="1000" dirty="0">
                          <a:solidFill>
                            <a:schemeClr val="bg1"/>
                          </a:solidFill>
                        </a:rPr>
                        <a:t>3</a:t>
                      </a:r>
                    </a:p>
                  </a:txBody>
                  <a:tcPr/>
                </a:tc>
                <a:tc>
                  <a:txBody>
                    <a:bodyPr/>
                    <a:lstStyle/>
                    <a:p>
                      <a:pPr algn="ctr"/>
                      <a:r>
                        <a:rPr lang="en-IN" sz="1000" u="none" dirty="0">
                          <a:solidFill>
                            <a:schemeClr val="bg1"/>
                          </a:solidFill>
                        </a:rPr>
                        <a:t>Gpu_brand</a:t>
                      </a:r>
                    </a:p>
                  </a:txBody>
                  <a:tcPr/>
                </a:tc>
                <a:tc>
                  <a:txBody>
                    <a:bodyPr/>
                    <a:lstStyle/>
                    <a:p>
                      <a:pPr algn="ctr"/>
                      <a:r>
                        <a:rPr lang="en-IN" sz="1000" dirty="0">
                          <a:solidFill>
                            <a:schemeClr val="bg1"/>
                          </a:solidFill>
                        </a:rPr>
                        <a:t>Object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solidFill>
                            <a:schemeClr val="bg1"/>
                          </a:solidFill>
                        </a:rPr>
                        <a:t>Extracted from GPU column to minimize the large number of categorical variables</a:t>
                      </a:r>
                    </a:p>
                  </a:txBody>
                  <a:tcPr/>
                </a:tc>
                <a:extLst>
                  <a:ext uri="{0D108BD9-81ED-4DB2-BD59-A6C34878D82A}">
                    <a16:rowId xmlns:a16="http://schemas.microsoft.com/office/drawing/2014/main" val="10003"/>
                  </a:ext>
                </a:extLst>
              </a:tr>
              <a:tr h="370840">
                <a:tc>
                  <a:txBody>
                    <a:bodyPr/>
                    <a:lstStyle/>
                    <a:p>
                      <a:pPr algn="ctr"/>
                      <a:r>
                        <a:rPr lang="en-IN" sz="1000" dirty="0">
                          <a:solidFill>
                            <a:schemeClr val="bg1"/>
                          </a:solidFill>
                        </a:rPr>
                        <a:t>4</a:t>
                      </a:r>
                    </a:p>
                  </a:txBody>
                  <a:tcPr/>
                </a:tc>
                <a:tc>
                  <a:txBody>
                    <a:bodyPr/>
                    <a:lstStyle/>
                    <a:p>
                      <a:pPr algn="ctr"/>
                      <a:r>
                        <a:rPr lang="en-IN" sz="1000" u="none" dirty="0">
                          <a:solidFill>
                            <a:schemeClr val="bg1"/>
                          </a:solidFill>
                        </a:rPr>
                        <a:t>IPS</a:t>
                      </a:r>
                    </a:p>
                  </a:txBody>
                  <a:tcPr/>
                </a:tc>
                <a:tc>
                  <a:txBody>
                    <a:bodyPr/>
                    <a:lstStyle/>
                    <a:p>
                      <a:pPr algn="ctr"/>
                      <a:r>
                        <a:rPr lang="en-IN" sz="1000" dirty="0">
                          <a:solidFill>
                            <a:schemeClr val="bg1"/>
                          </a:solidFill>
                        </a:rPr>
                        <a:t>Numeric</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solidFill>
                            <a:schemeClr val="bg1"/>
                          </a:solidFill>
                        </a:rPr>
                        <a:t>Dummy(1/0) based on criteria being met or</a:t>
                      </a:r>
                      <a:r>
                        <a:rPr lang="en-IN" sz="1000" baseline="0" dirty="0">
                          <a:solidFill>
                            <a:schemeClr val="bg1"/>
                          </a:solidFill>
                        </a:rPr>
                        <a:t> not</a:t>
                      </a:r>
                      <a:endParaRPr lang="en-IN" sz="1000" dirty="0">
                        <a:solidFill>
                          <a:schemeClr val="bg1"/>
                        </a:solidFill>
                      </a:endParaRPr>
                    </a:p>
                  </a:txBody>
                  <a:tcPr/>
                </a:tc>
                <a:extLst>
                  <a:ext uri="{0D108BD9-81ED-4DB2-BD59-A6C34878D82A}">
                    <a16:rowId xmlns:a16="http://schemas.microsoft.com/office/drawing/2014/main" val="10004"/>
                  </a:ext>
                </a:extLst>
              </a:tr>
              <a:tr h="370840">
                <a:tc>
                  <a:txBody>
                    <a:bodyPr/>
                    <a:lstStyle/>
                    <a:p>
                      <a:pPr algn="ctr"/>
                      <a:r>
                        <a:rPr lang="en-IN" sz="1000" dirty="0">
                          <a:solidFill>
                            <a:schemeClr val="bg1"/>
                          </a:solidFill>
                        </a:rPr>
                        <a:t>5</a:t>
                      </a:r>
                    </a:p>
                  </a:txBody>
                  <a:tcPr/>
                </a:tc>
                <a:tc>
                  <a:txBody>
                    <a:bodyPr/>
                    <a:lstStyle/>
                    <a:p>
                      <a:pPr algn="ctr"/>
                      <a:r>
                        <a:rPr lang="en-IN" sz="1000" u="none" dirty="0">
                          <a:solidFill>
                            <a:schemeClr val="bg1"/>
                          </a:solidFill>
                        </a:rPr>
                        <a:t>Op_sys</a:t>
                      </a:r>
                    </a:p>
                  </a:txBody>
                  <a:tcPr/>
                </a:tc>
                <a:tc>
                  <a:txBody>
                    <a:bodyPr/>
                    <a:lstStyle/>
                    <a:p>
                      <a:pPr algn="ctr"/>
                      <a:r>
                        <a:rPr lang="en-IN" sz="1000" dirty="0">
                          <a:solidFill>
                            <a:schemeClr val="bg1"/>
                          </a:solidFill>
                        </a:rPr>
                        <a:t>Object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solidFill>
                            <a:schemeClr val="bg1"/>
                          </a:solidFill>
                        </a:rPr>
                        <a:t>Extracted from Op_sys</a:t>
                      </a:r>
                      <a:r>
                        <a:rPr lang="en-IN" sz="1000" baseline="0" dirty="0">
                          <a:solidFill>
                            <a:schemeClr val="bg1"/>
                          </a:solidFill>
                        </a:rPr>
                        <a:t> </a:t>
                      </a:r>
                      <a:r>
                        <a:rPr lang="en-IN" sz="1000" dirty="0">
                          <a:solidFill>
                            <a:schemeClr val="bg1"/>
                          </a:solidFill>
                        </a:rPr>
                        <a:t>column to minimize the large number of categorical variables</a:t>
                      </a:r>
                    </a:p>
                  </a:txBody>
                  <a:tcPr/>
                </a:tc>
                <a:extLst>
                  <a:ext uri="{0D108BD9-81ED-4DB2-BD59-A6C34878D82A}">
                    <a16:rowId xmlns:a16="http://schemas.microsoft.com/office/drawing/2014/main" val="10005"/>
                  </a:ext>
                </a:extLst>
              </a:tr>
              <a:tr h="370840">
                <a:tc>
                  <a:txBody>
                    <a:bodyPr/>
                    <a:lstStyle/>
                    <a:p>
                      <a:pPr algn="ctr"/>
                      <a:r>
                        <a:rPr lang="en-IN" sz="1000" dirty="0">
                          <a:solidFill>
                            <a:schemeClr val="bg1"/>
                          </a:solidFill>
                        </a:rPr>
                        <a:t>6</a:t>
                      </a:r>
                    </a:p>
                  </a:txBody>
                  <a:tcPr/>
                </a:tc>
                <a:tc>
                  <a:txBody>
                    <a:bodyPr/>
                    <a:lstStyle/>
                    <a:p>
                      <a:pPr algn="ctr"/>
                      <a:r>
                        <a:rPr lang="en-IN" sz="1000" u="none" dirty="0">
                          <a:solidFill>
                            <a:schemeClr val="bg1"/>
                          </a:solidFill>
                        </a:rPr>
                        <a:t>SSD</a:t>
                      </a:r>
                    </a:p>
                  </a:txBody>
                  <a:tcPr/>
                </a:tc>
                <a:tc>
                  <a:txBody>
                    <a:bodyPr/>
                    <a:lstStyle/>
                    <a:p>
                      <a:pPr algn="ctr"/>
                      <a:r>
                        <a:rPr lang="en-IN" sz="1000" dirty="0">
                          <a:solidFill>
                            <a:schemeClr val="bg1"/>
                          </a:solidFill>
                        </a:rPr>
                        <a:t>Numeric</a:t>
                      </a:r>
                    </a:p>
                  </a:txBody>
                  <a:tcPr/>
                </a:tc>
                <a:tc>
                  <a:txBody>
                    <a:bodyPr/>
                    <a:lstStyle/>
                    <a:p>
                      <a:r>
                        <a:rPr lang="en-IN" sz="1000" dirty="0">
                          <a:solidFill>
                            <a:schemeClr val="bg1"/>
                          </a:solidFill>
                        </a:rPr>
                        <a:t>Extracted the required</a:t>
                      </a:r>
                      <a:r>
                        <a:rPr lang="en-IN" sz="1000" baseline="0" dirty="0">
                          <a:solidFill>
                            <a:schemeClr val="bg1"/>
                          </a:solidFill>
                        </a:rPr>
                        <a:t> information from SSD</a:t>
                      </a:r>
                      <a:endParaRPr lang="en-IN" sz="1000" dirty="0">
                        <a:solidFill>
                          <a:schemeClr val="bg1"/>
                        </a:solidFill>
                      </a:endParaRPr>
                    </a:p>
                  </a:txBody>
                  <a:tcPr/>
                </a:tc>
                <a:extLst>
                  <a:ext uri="{0D108BD9-81ED-4DB2-BD59-A6C34878D82A}">
                    <a16:rowId xmlns:a16="http://schemas.microsoft.com/office/drawing/2014/main" val="10006"/>
                  </a:ext>
                </a:extLst>
              </a:tr>
              <a:tr h="370840">
                <a:tc>
                  <a:txBody>
                    <a:bodyPr/>
                    <a:lstStyle/>
                    <a:p>
                      <a:pPr algn="ctr"/>
                      <a:r>
                        <a:rPr lang="en-IN" sz="1000" dirty="0">
                          <a:solidFill>
                            <a:schemeClr val="bg1"/>
                          </a:solidFill>
                        </a:rPr>
                        <a:t>7</a:t>
                      </a:r>
                    </a:p>
                  </a:txBody>
                  <a:tcPr/>
                </a:tc>
                <a:tc>
                  <a:txBody>
                    <a:bodyPr/>
                    <a:lstStyle/>
                    <a:p>
                      <a:pPr algn="ctr"/>
                      <a:r>
                        <a:rPr lang="en-IN" sz="1000" u="none" dirty="0">
                          <a:solidFill>
                            <a:schemeClr val="bg1"/>
                          </a:solidFill>
                        </a:rPr>
                        <a:t>PPI</a:t>
                      </a:r>
                    </a:p>
                  </a:txBody>
                  <a:tcPr/>
                </a:tc>
                <a:tc>
                  <a:txBody>
                    <a:bodyPr/>
                    <a:lstStyle/>
                    <a:p>
                      <a:pPr algn="ctr"/>
                      <a:r>
                        <a:rPr lang="en-IN" sz="1000" dirty="0">
                          <a:solidFill>
                            <a:schemeClr val="bg1"/>
                          </a:solidFill>
                        </a:rPr>
                        <a:t>Numeric</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rPr>
                        <a:t>Variable created using Screen resolution and Inches</a:t>
                      </a:r>
                      <a:endParaRPr lang="en-IN" sz="1000" dirty="0">
                        <a:solidFill>
                          <a:schemeClr val="bg1"/>
                        </a:solidFill>
                      </a:endParaRPr>
                    </a:p>
                    <a:p>
                      <a:endParaRPr lang="en-IN" sz="1000" dirty="0">
                        <a:solidFill>
                          <a:schemeClr val="bg1"/>
                        </a:solidFill>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489585" y="773430"/>
            <a:ext cx="8164195" cy="415798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a:p>
            <a:pPr marL="0" indent="0" algn="just">
              <a:buClr>
                <a:srgbClr val="FFFFFF"/>
              </a:buClr>
              <a:buFont typeface="Wingdings" panose="05000000000000000000" charset="0"/>
              <a:buChar char="q"/>
            </a:pPr>
            <a:r>
              <a:rPr lang="en-US" altLang="en-IN" dirty="0">
                <a:solidFill>
                  <a:schemeClr val="bg1"/>
                </a:solidFill>
                <a:ea typeface="Roboto" panose="02000000000000000000" pitchFamily="2" charset="0"/>
                <a:cs typeface="+mn-lt"/>
              </a:rPr>
              <a:t> In Screen resolution variable, there are 40 unique variables, this feature is divided into 3 new variables without loosing the vital information, Screen resolution is split into Touch Screen , IPS,  PPI</a:t>
            </a:r>
          </a:p>
          <a:p>
            <a:pPr algn="just"/>
            <a:endParaRPr lang="en-US" altLang="en-IN" dirty="0">
              <a:solidFill>
                <a:schemeClr val="bg1"/>
              </a:solidFill>
              <a:ea typeface="Roboto" panose="02000000000000000000" pitchFamily="2" charset="0"/>
              <a:cs typeface="+mn-lt"/>
            </a:endParaRPr>
          </a:p>
          <a:p>
            <a:pPr marL="0" indent="0" algn="just">
              <a:buClr>
                <a:srgbClr val="FFFFFF"/>
              </a:buClr>
              <a:buFont typeface="Wingdings" panose="05000000000000000000" charset="0"/>
              <a:buChar char="q"/>
            </a:pPr>
            <a:r>
              <a:rPr lang="en-US" altLang="en-IN" dirty="0">
                <a:solidFill>
                  <a:schemeClr val="bg1"/>
                </a:solidFill>
                <a:ea typeface="Roboto" panose="02000000000000000000" pitchFamily="2" charset="0"/>
                <a:cs typeface="+mn-lt"/>
              </a:rPr>
              <a:t> The variable named GPU is having 110 unique values, and  This feature has the data containing              the brand or company name, It doesn't have the specifications like ram capacities, So we can simply taken out the Brand name from this feature as a new variable named </a:t>
            </a:r>
            <a:r>
              <a:rPr lang="en-US" altLang="en-IN" dirty="0" err="1">
                <a:solidFill>
                  <a:schemeClr val="bg1"/>
                </a:solidFill>
                <a:ea typeface="Roboto" panose="02000000000000000000" pitchFamily="2" charset="0"/>
                <a:cs typeface="+mn-lt"/>
              </a:rPr>
              <a:t>Gpu_brand</a:t>
            </a:r>
            <a:endParaRPr lang="en-US" altLang="en-IN" dirty="0">
              <a:solidFill>
                <a:schemeClr val="bg1"/>
              </a:solidFill>
              <a:ea typeface="Roboto" panose="02000000000000000000" pitchFamily="2" charset="0"/>
              <a:cs typeface="+mn-lt"/>
            </a:endParaRPr>
          </a:p>
          <a:p>
            <a:pPr marL="285750" indent="-285750" algn="just">
              <a:buFont typeface="Arial" panose="020B0604020202020204" pitchFamily="34" charset="0"/>
              <a:buChar char="•"/>
            </a:pPr>
            <a:endParaRPr lang="en-US" altLang="en-IN" dirty="0">
              <a:solidFill>
                <a:schemeClr val="bg1"/>
              </a:solidFill>
              <a:ea typeface="Roboto" panose="02000000000000000000" pitchFamily="2" charset="0"/>
              <a:cs typeface="+mn-lt"/>
            </a:endParaRPr>
          </a:p>
          <a:p>
            <a:pPr marL="0" indent="0" algn="just">
              <a:buClr>
                <a:srgbClr val="FFFFFF"/>
              </a:buClr>
              <a:buFont typeface="Wingdings" panose="05000000000000000000" charset="0"/>
              <a:buChar char="q"/>
            </a:pPr>
            <a:r>
              <a:rPr lang="en-US" altLang="en-IN" dirty="0">
                <a:solidFill>
                  <a:schemeClr val="bg1"/>
                </a:solidFill>
                <a:ea typeface="Roboto" panose="02000000000000000000" pitchFamily="2" charset="0"/>
                <a:cs typeface="+mn-lt"/>
              </a:rPr>
              <a:t> The information about the Processor used in the laptop is described by the </a:t>
            </a:r>
            <a:r>
              <a:rPr lang="en-US" altLang="en-IN" dirty="0" err="1">
                <a:solidFill>
                  <a:schemeClr val="bg1"/>
                </a:solidFill>
                <a:ea typeface="Roboto" panose="02000000000000000000" pitchFamily="2" charset="0"/>
                <a:cs typeface="+mn-lt"/>
              </a:rPr>
              <a:t>Cpu_Processor</a:t>
            </a:r>
            <a:r>
              <a:rPr lang="en-US" altLang="en-IN" dirty="0">
                <a:solidFill>
                  <a:schemeClr val="bg1"/>
                </a:solidFill>
                <a:ea typeface="Roboto" panose="02000000000000000000" pitchFamily="2" charset="0"/>
                <a:cs typeface="+mn-lt"/>
              </a:rPr>
              <a:t> </a:t>
            </a:r>
          </a:p>
          <a:p>
            <a:pPr marL="0" indent="0" algn="just">
              <a:buFont typeface="Arial" panose="020B0604020202020204" pitchFamily="34" charset="0"/>
              <a:buNone/>
            </a:pPr>
            <a:r>
              <a:rPr lang="en-US" altLang="en-IN" dirty="0">
                <a:solidFill>
                  <a:schemeClr val="bg1"/>
                </a:solidFill>
                <a:ea typeface="Roboto" panose="02000000000000000000" pitchFamily="2" charset="0"/>
                <a:cs typeface="+mn-lt"/>
              </a:rPr>
              <a:t>which is the main takeaway from CPU column</a:t>
            </a:r>
          </a:p>
          <a:p>
            <a:pPr marL="0" indent="0" algn="just">
              <a:buFont typeface="Arial" panose="020B0604020202020204" pitchFamily="34" charset="0"/>
              <a:buNone/>
            </a:pPr>
            <a:endParaRPr lang="en-US" altLang="en-IN" dirty="0">
              <a:solidFill>
                <a:schemeClr val="bg1"/>
              </a:solidFill>
              <a:ea typeface="Roboto" panose="02000000000000000000" pitchFamily="2" charset="0"/>
              <a:cs typeface="+mn-lt"/>
            </a:endParaRPr>
          </a:p>
          <a:p>
            <a:pPr marL="0" indent="0" algn="just">
              <a:buClr>
                <a:srgbClr val="FFFFFF"/>
              </a:buClr>
              <a:buFont typeface="Wingdings" panose="05000000000000000000" charset="0"/>
              <a:buChar char="q"/>
            </a:pPr>
            <a:r>
              <a:rPr lang="en-US" altLang="en-IN" dirty="0">
                <a:solidFill>
                  <a:schemeClr val="bg1"/>
                </a:solidFill>
                <a:ea typeface="Roboto" panose="02000000000000000000" pitchFamily="2" charset="0"/>
                <a:cs typeface="+mn-lt"/>
              </a:rPr>
              <a:t> Clubbing all the Window variants into one variable named Windows and all the Mac are   combined into one Variable named Mac and Other OS variable into Others/No OS/Linux.This made the Analysis easier and efficient</a:t>
            </a:r>
          </a:p>
          <a:p>
            <a:pPr marL="0" indent="0" algn="just">
              <a:buClr>
                <a:srgbClr val="FFFFFF"/>
              </a:buClr>
            </a:pPr>
            <a:endParaRPr lang="en-US" altLang="en-IN" dirty="0">
              <a:solidFill>
                <a:schemeClr val="bg1"/>
              </a:solidFill>
              <a:ea typeface="Roboto" panose="02000000000000000000" pitchFamily="2" charset="0"/>
              <a:cs typeface="+mn-lt"/>
            </a:endParaRPr>
          </a:p>
          <a:p>
            <a:pPr marL="0" indent="0" algn="just">
              <a:buClr>
                <a:srgbClr val="FFFFFF"/>
              </a:buClr>
              <a:buFont typeface="Wingdings" panose="05000000000000000000" charset="0"/>
              <a:buChar char="q"/>
            </a:pPr>
            <a:r>
              <a:rPr lang="en-US" altLang="en-IN" dirty="0">
                <a:solidFill>
                  <a:schemeClr val="bg1"/>
                </a:solidFill>
                <a:ea typeface="Roboto" panose="02000000000000000000" pitchFamily="2" charset="0"/>
                <a:cs typeface="+mn-lt"/>
              </a:rPr>
              <a:t> The Memory is of four types, We can fetch only those types and made it as a new features</a:t>
            </a:r>
          </a:p>
          <a:p>
            <a:pPr algn="just"/>
            <a:endParaRPr lang="en-US" altLang="en-IN" dirty="0">
              <a:solidFill>
                <a:schemeClr val="bg1"/>
              </a:solidFill>
              <a:ea typeface="Roboto" panose="02000000000000000000" pitchFamily="2" charset="0"/>
              <a:cs typeface="+mn-lt"/>
            </a:endParaRPr>
          </a:p>
          <a:p>
            <a:pPr marL="0" indent="0" algn="just">
              <a:buClr>
                <a:srgbClr val="FFFFFF"/>
              </a:buClr>
              <a:buFont typeface="Wingdings" panose="05000000000000000000" charset="0"/>
              <a:buChar char="q"/>
            </a:pPr>
            <a:r>
              <a:rPr lang="en-US" altLang="en-IN" dirty="0">
                <a:solidFill>
                  <a:schemeClr val="bg1"/>
                </a:solidFill>
                <a:ea typeface="Roboto" panose="02000000000000000000" pitchFamily="2" charset="0"/>
                <a:cs typeface="+mn-lt"/>
              </a:rPr>
              <a:t> We Created four columns which are HDD, SSD, Hybrid and Flash storage</a:t>
            </a:r>
          </a:p>
          <a:p>
            <a:pPr marL="285750" indent="-285750">
              <a:buFont typeface="Arial" panose="020B0604020202020204" pitchFamily="34" charset="0"/>
              <a:buChar char="•"/>
            </a:pPr>
            <a:endParaRPr lang="en-US" altLang="en-IN" dirty="0">
              <a:solidFill>
                <a:schemeClr val="bg1"/>
              </a:solidFill>
              <a:ea typeface="Roboto" panose="02000000000000000000" pitchFamily="2" charset="0"/>
              <a:cs typeface="+mn-lt"/>
            </a:endParaRPr>
          </a:p>
          <a:p>
            <a:pPr marL="285750" indent="-285750">
              <a:buFont typeface="Arial" panose="020B0604020202020204" pitchFamily="34" charset="0"/>
              <a:buChar char="•"/>
            </a:pPr>
            <a:endParaRPr lang="en-US" altLang="en-IN" dirty="0">
              <a:solidFill>
                <a:schemeClr val="bg1"/>
              </a:solidFill>
              <a:ea typeface="Roboto" panose="02000000000000000000" pitchFamily="2" charset="0"/>
              <a:cs typeface="+mn-lt"/>
            </a:endParaRPr>
          </a:p>
        </p:txBody>
      </p:sp>
      <p:sp>
        <p:nvSpPr>
          <p:cNvPr id="14" name="Rectangle 13"/>
          <p:cNvSpPr/>
          <p:nvPr/>
        </p:nvSpPr>
        <p:spPr>
          <a:xfrm>
            <a:off x="4902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                                       FEATURE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358188"/>
          </a:xfrm>
          <a:prstGeom prst="rect">
            <a:avLst/>
          </a:prstGeom>
          <a:noFill/>
          <a:ln>
            <a:noFill/>
          </a:ln>
        </p:spPr>
      </p:pic>
      <p:sp>
        <p:nvSpPr>
          <p:cNvPr id="13" name="Rectangle 12"/>
          <p:cNvSpPr/>
          <p:nvPr/>
        </p:nvSpPr>
        <p:spPr>
          <a:xfrm>
            <a:off x="780689" y="3569636"/>
            <a:ext cx="3693875" cy="991592"/>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pPr marL="323850" lvl="2">
              <a:buClr>
                <a:schemeClr val="bg1"/>
              </a:buClr>
            </a:pPr>
            <a:endParaRPr lang="en-US" b="1" u="sng"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sz="1200" dirty="0">
                <a:solidFill>
                  <a:schemeClr val="bg1"/>
                </a:solidFill>
              </a:rPr>
              <a:t>Lenovo, Dell and Hp products more in the data</a:t>
            </a:r>
          </a:p>
          <a:p>
            <a:pPr marL="323850" lvl="2">
              <a:buClr>
                <a:schemeClr val="bg1"/>
              </a:buClr>
            </a:pPr>
            <a:endParaRPr lang="en-US" dirty="0">
              <a:solidFill>
                <a:schemeClr val="bg1"/>
              </a:solidFill>
              <a:latin typeface="Roboto" panose="02000000000000000000" pitchFamily="2" charset="0"/>
              <a:ea typeface="Roboto" panose="02000000000000000000" pitchFamily="2" charset="0"/>
            </a:endParaRPr>
          </a:p>
          <a:p>
            <a:pPr marL="323850" lvl="2">
              <a:buClr>
                <a:schemeClr val="bg1"/>
              </a:buClr>
            </a:pPr>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4962525" y="3569335"/>
            <a:ext cx="3693795" cy="12820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endParaRPr lang="en-US" b="1" u="sng" dirty="0">
              <a:solidFill>
                <a:schemeClr val="bg1"/>
              </a:solidFill>
              <a:latin typeface="Roboto" panose="02000000000000000000" pitchFamily="2" charset="0"/>
              <a:ea typeface="Roboto" panose="02000000000000000000" pitchFamily="2" charset="0"/>
            </a:endParaRPr>
          </a:p>
          <a:p>
            <a:pPr marL="495300" lvl="2" indent="-171450" algn="l">
              <a:buClr>
                <a:schemeClr val="bg1"/>
              </a:buClr>
              <a:buFont typeface="Wingdings" panose="05000000000000000000" pitchFamily="2" charset="2"/>
              <a:buChar char="q"/>
            </a:pPr>
            <a:r>
              <a:rPr lang="en-US" sz="1200" dirty="0">
                <a:solidFill>
                  <a:schemeClr val="bg1"/>
                </a:solidFill>
              </a:rPr>
              <a:t>Razer, Apple, LG, Microsoft, Google, MSI laptops are expensive, and others are in the budget range</a:t>
            </a:r>
            <a:endParaRPr lang="en-US" sz="1200" dirty="0">
              <a:solidFill>
                <a:schemeClr val="bg1"/>
              </a:solidFill>
              <a:latin typeface="Roboto" panose="02000000000000000000" pitchFamily="2" charset="0"/>
              <a:ea typeface="Roboto" panose="02000000000000000000" pitchFamily="2" charset="0"/>
            </a:endParaRPr>
          </a:p>
        </p:txBody>
      </p:sp>
      <p:pic>
        <p:nvPicPr>
          <p:cNvPr id="7" name="Picture 6"/>
          <p:cNvPicPr>
            <a:picLocks noChangeAspect="1"/>
          </p:cNvPicPr>
          <p:nvPr/>
        </p:nvPicPr>
        <p:blipFill>
          <a:blip r:embed="rId4"/>
          <a:stretch>
            <a:fillRect/>
          </a:stretch>
        </p:blipFill>
        <p:spPr>
          <a:xfrm>
            <a:off x="4962344" y="991010"/>
            <a:ext cx="3768887" cy="2420787"/>
          </a:xfrm>
          <a:prstGeom prst="rect">
            <a:avLst/>
          </a:prstGeom>
        </p:spPr>
      </p:pic>
      <p:sp>
        <p:nvSpPr>
          <p:cNvPr id="2" name="TextBox 1"/>
          <p:cNvSpPr txBox="1"/>
          <p:nvPr/>
        </p:nvSpPr>
        <p:spPr>
          <a:xfrm>
            <a:off x="188342" y="92045"/>
            <a:ext cx="7884160" cy="400110"/>
          </a:xfrm>
          <a:prstGeom prst="rect">
            <a:avLst/>
          </a:prstGeom>
          <a:noFill/>
        </p:spPr>
        <p:txBody>
          <a:bodyPr wrap="square" rtlCol="0">
            <a:spAutoFit/>
          </a:bodyPr>
          <a:lstStyle/>
          <a:p>
            <a:r>
              <a:rPr lang="en-IN" sz="2000" b="1" dirty="0">
                <a:solidFill>
                  <a:schemeClr val="bg1"/>
                </a:solidFill>
                <a:latin typeface="Roboto" panose="02000000000000000000" pitchFamily="2" charset="0"/>
                <a:ea typeface="Roboto" panose="02000000000000000000" pitchFamily="2" charset="0"/>
              </a:rPr>
              <a:t>EXPLORATORY DATA ANALYSIS:</a:t>
            </a: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89" y="991010"/>
            <a:ext cx="3669792" cy="24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80689" y="698334"/>
            <a:ext cx="3669792" cy="307777"/>
          </a:xfrm>
          <a:prstGeom prst="rect">
            <a:avLst/>
          </a:prstGeom>
          <a:noFill/>
        </p:spPr>
        <p:txBody>
          <a:bodyPr wrap="square" rtlCol="0">
            <a:spAutoFit/>
          </a:bodyPr>
          <a:lstStyle/>
          <a:p>
            <a:pPr algn="ctr"/>
            <a:r>
              <a:rPr lang="en-IN" u="sng" dirty="0">
                <a:solidFill>
                  <a:schemeClr val="bg1"/>
                </a:solidFill>
              </a:rPr>
              <a:t>Company Column</a:t>
            </a:r>
          </a:p>
        </p:txBody>
      </p:sp>
      <p:sp>
        <p:nvSpPr>
          <p:cNvPr id="11" name="TextBox 10"/>
          <p:cNvSpPr txBox="1"/>
          <p:nvPr/>
        </p:nvSpPr>
        <p:spPr>
          <a:xfrm>
            <a:off x="4962343" y="695428"/>
            <a:ext cx="3768887" cy="523220"/>
          </a:xfrm>
          <a:prstGeom prst="rect">
            <a:avLst/>
          </a:prstGeom>
          <a:noFill/>
        </p:spPr>
        <p:txBody>
          <a:bodyPr wrap="square" rtlCol="0">
            <a:spAutoFit/>
          </a:bodyPr>
          <a:lstStyle/>
          <a:p>
            <a:pPr algn="ctr"/>
            <a:r>
              <a:rPr lang="en-IN" u="sng" dirty="0">
                <a:solidFill>
                  <a:schemeClr val="bg1"/>
                </a:solidFill>
              </a:rPr>
              <a:t>Average Price of each Brand</a:t>
            </a:r>
          </a:p>
          <a:p>
            <a:pPr algn="ctr"/>
            <a:endParaRPr lang="en-IN" b="1" u="sng"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1"/>
            <a:ext cx="9143998" cy="5143499"/>
          </a:xfrm>
          <a:prstGeom prst="rect">
            <a:avLst/>
          </a:prstGeom>
          <a:noFill/>
          <a:ln>
            <a:noFill/>
          </a:ln>
        </p:spPr>
      </p:pic>
      <p:sp>
        <p:nvSpPr>
          <p:cNvPr id="13" name="Rectangle 12"/>
          <p:cNvSpPr/>
          <p:nvPr/>
        </p:nvSpPr>
        <p:spPr>
          <a:xfrm>
            <a:off x="780415" y="3569335"/>
            <a:ext cx="3693795" cy="116967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pPr marL="323850" lvl="2">
              <a:buClr>
                <a:schemeClr val="bg1"/>
              </a:buClr>
            </a:pPr>
            <a:endParaRPr lang="en-US" b="1" u="sng"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sz="1200" dirty="0">
                <a:solidFill>
                  <a:schemeClr val="bg1"/>
                </a:solidFill>
                <a:ea typeface="Roboto" panose="02000000000000000000" pitchFamily="2" charset="0"/>
              </a:rPr>
              <a:t>As major people prefer notebook because it is under budget range and the same can be concluded from our data</a:t>
            </a:r>
            <a:endParaRPr lang="en-US"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4962525" y="3569335"/>
            <a:ext cx="3693795" cy="116967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endParaRPr lang="en-US" b="1" u="sng" dirty="0">
              <a:solidFill>
                <a:schemeClr val="bg1"/>
              </a:solidFill>
              <a:latin typeface="Roboto" panose="02000000000000000000" pitchFamily="2" charset="0"/>
              <a:ea typeface="Roboto" panose="02000000000000000000" pitchFamily="2" charset="0"/>
            </a:endParaRPr>
          </a:p>
          <a:p>
            <a:pPr marL="495300" lvl="2" indent="-171450">
              <a:buClr>
                <a:schemeClr val="bg1"/>
              </a:buClr>
              <a:buFont typeface="Wingdings" panose="05000000000000000000" pitchFamily="2" charset="2"/>
              <a:buChar char="q"/>
            </a:pPr>
            <a:r>
              <a:rPr lang="en-US" sz="1200" dirty="0">
                <a:solidFill>
                  <a:schemeClr val="bg1"/>
                </a:solidFill>
                <a:ea typeface="Roboto" panose="02000000000000000000" pitchFamily="2" charset="0"/>
              </a:rPr>
              <a:t>Workstation has the higher Price compared to other types</a:t>
            </a:r>
          </a:p>
        </p:txBody>
      </p:sp>
      <p:pic>
        <p:nvPicPr>
          <p:cNvPr id="3" name="Picture 2"/>
          <p:cNvPicPr>
            <a:picLocks noChangeAspect="1"/>
          </p:cNvPicPr>
          <p:nvPr/>
        </p:nvPicPr>
        <p:blipFill>
          <a:blip r:embed="rId4"/>
          <a:stretch>
            <a:fillRect/>
          </a:stretch>
        </p:blipFill>
        <p:spPr>
          <a:xfrm>
            <a:off x="4564379" y="2541267"/>
            <a:ext cx="15241" cy="60965"/>
          </a:xfrm>
          <a:prstGeom prst="rect">
            <a:avLst/>
          </a:prstGeom>
        </p:spPr>
      </p:pic>
      <p:pic>
        <p:nvPicPr>
          <p:cNvPr id="15" name="Picture 14"/>
          <p:cNvPicPr>
            <a:picLocks noChangeAspect="1"/>
          </p:cNvPicPr>
          <p:nvPr/>
        </p:nvPicPr>
        <p:blipFill>
          <a:blip r:embed="rId5"/>
          <a:stretch>
            <a:fillRect/>
          </a:stretch>
        </p:blipFill>
        <p:spPr>
          <a:xfrm>
            <a:off x="5291779" y="607581"/>
            <a:ext cx="2849213" cy="2568377"/>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3742" y="584498"/>
            <a:ext cx="2827767" cy="2568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13741" y="276721"/>
            <a:ext cx="2827767" cy="307777"/>
          </a:xfrm>
          <a:prstGeom prst="rect">
            <a:avLst/>
          </a:prstGeom>
          <a:noFill/>
        </p:spPr>
        <p:txBody>
          <a:bodyPr wrap="square" rtlCol="0">
            <a:spAutoFit/>
          </a:bodyPr>
          <a:lstStyle/>
          <a:p>
            <a:pPr algn="ctr"/>
            <a:r>
              <a:rPr lang="en-IN" u="sng" dirty="0">
                <a:solidFill>
                  <a:schemeClr val="bg1"/>
                </a:solidFill>
              </a:rPr>
              <a:t>Product Type</a:t>
            </a:r>
          </a:p>
        </p:txBody>
      </p:sp>
      <p:sp>
        <p:nvSpPr>
          <p:cNvPr id="6" name="TextBox 5"/>
          <p:cNvSpPr txBox="1"/>
          <p:nvPr/>
        </p:nvSpPr>
        <p:spPr>
          <a:xfrm>
            <a:off x="5217489" y="288958"/>
            <a:ext cx="2923503" cy="523220"/>
          </a:xfrm>
          <a:prstGeom prst="rect">
            <a:avLst/>
          </a:prstGeom>
          <a:noFill/>
        </p:spPr>
        <p:txBody>
          <a:bodyPr wrap="square" rtlCol="0">
            <a:spAutoFit/>
          </a:bodyPr>
          <a:lstStyle/>
          <a:p>
            <a:pPr algn="ctr"/>
            <a:r>
              <a:rPr lang="en-IN" u="sng" dirty="0">
                <a:solidFill>
                  <a:schemeClr val="bg1"/>
                </a:solidFill>
              </a:rPr>
              <a:t>Plotting </a:t>
            </a:r>
            <a:r>
              <a:rPr lang="en-IN" u="sng" dirty="0" err="1">
                <a:solidFill>
                  <a:schemeClr val="bg1"/>
                </a:solidFill>
              </a:rPr>
              <a:t>TypeName</a:t>
            </a:r>
            <a:r>
              <a:rPr lang="en-IN" u="sng" dirty="0">
                <a:solidFill>
                  <a:schemeClr val="bg1"/>
                </a:solidFill>
              </a:rPr>
              <a:t> Against Price</a:t>
            </a:r>
          </a:p>
          <a:p>
            <a:pPr algn="ctr"/>
            <a:endParaRPr lang="en-IN" u="sng"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780415" y="3569335"/>
            <a:ext cx="3693795" cy="147701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pPr marL="495300" lvl="2" indent="-171450">
              <a:buClr>
                <a:schemeClr val="bg1"/>
              </a:buClr>
              <a:buFont typeface="Wingdings" panose="05000000000000000000" pitchFamily="2" charset="2"/>
              <a:buChar char="q"/>
            </a:pPr>
            <a:r>
              <a:rPr lang="en-US" sz="1200" dirty="0">
                <a:solidFill>
                  <a:schemeClr val="bg1"/>
                </a:solidFill>
                <a:latin typeface="Arial" panose="020B0604020202020204" pitchFamily="34" charset="0"/>
                <a:ea typeface="Roboto" panose="02000000000000000000" pitchFamily="2" charset="0"/>
                <a:cs typeface="Arial" panose="020B0604020202020204" pitchFamily="34" charset="0"/>
              </a:rPr>
              <a:t>Intel core i7 is the most preferred CPU by the users and intel core i5 is second most used one</a:t>
            </a:r>
          </a:p>
          <a:p>
            <a:pPr marL="495300" lvl="2" indent="-171450">
              <a:buClr>
                <a:schemeClr val="bg1"/>
              </a:buClr>
              <a:buFont typeface="Wingdings" panose="05000000000000000000" pitchFamily="2" charset="2"/>
              <a:buChar char="q"/>
            </a:pPr>
            <a:r>
              <a:rPr lang="en-US" sz="1200" dirty="0">
                <a:solidFill>
                  <a:schemeClr val="bg1"/>
                </a:solidFill>
                <a:latin typeface="Arial" panose="020B0604020202020204" pitchFamily="34" charset="0"/>
                <a:ea typeface="Roboto" panose="02000000000000000000" pitchFamily="2" charset="0"/>
                <a:cs typeface="Arial" panose="020B0604020202020204" pitchFamily="34" charset="0"/>
              </a:rPr>
              <a:t>Most of the user’s laptops are with intel core i7 and intel core i5 and all other CPU models are less in count of usage</a:t>
            </a:r>
          </a:p>
          <a:p>
            <a:pPr marL="323850" lvl="2" indent="0">
              <a:buClr>
                <a:schemeClr val="bg1"/>
              </a:buClr>
              <a:buFont typeface="+mj-lt"/>
              <a:buNone/>
            </a:pPr>
            <a:endParaRPr lang="en-US" dirty="0">
              <a:solidFill>
                <a:schemeClr val="bg1"/>
              </a:solidFill>
              <a:latin typeface="Roboto" panose="02000000000000000000" pitchFamily="2" charset="0"/>
              <a:ea typeface="Roboto" panose="02000000000000000000" pitchFamily="2" charset="0"/>
            </a:endParaRPr>
          </a:p>
          <a:p>
            <a:pPr marL="539750" lvl="2" indent="-215900">
              <a:buClr>
                <a:schemeClr val="bg1"/>
              </a:buClr>
              <a:buFont typeface="+mj-lt"/>
              <a:buAutoNum type="arabicPeriod"/>
            </a:pPr>
            <a:r>
              <a:rPr lang="en-US" dirty="0">
                <a:solidFill>
                  <a:schemeClr val="bg1"/>
                </a:solidFill>
                <a:latin typeface="Roboto" panose="02000000000000000000" pitchFamily="2" charset="0"/>
                <a:ea typeface="Roboto" panose="02000000000000000000" pitchFamily="2" charset="0"/>
              </a:rPr>
              <a:t>…</a:t>
            </a:r>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4962525" y="3569335"/>
            <a:ext cx="3693795" cy="147637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Findings:</a:t>
            </a:r>
          </a:p>
          <a:p>
            <a:pPr marL="171450" indent="-171450">
              <a:buClr>
                <a:srgbClr val="FFFFFF"/>
              </a:buClr>
              <a:buFont typeface="Wingdings" panose="05000000000000000000" pitchFamily="2" charset="2"/>
              <a:buChar char="q"/>
            </a:pPr>
            <a:r>
              <a:rPr lang="en-US" sz="1200" dirty="0">
                <a:solidFill>
                  <a:schemeClr val="bg1"/>
                </a:solidFill>
                <a:latin typeface="Arial" panose="020B0604020202020204" pitchFamily="34" charset="0"/>
                <a:ea typeface="Roboto" panose="02000000000000000000" pitchFamily="2" charset="0"/>
                <a:cs typeface="Arial" panose="020B0604020202020204" pitchFamily="34" charset="0"/>
              </a:rPr>
              <a:t>Intel core i7 is the most expensive cpu and it is even the most preferred model by the users</a:t>
            </a:r>
          </a:p>
          <a:p>
            <a:pPr marL="171450" indent="-171450">
              <a:buClr>
                <a:srgbClr val="FFFFFF"/>
              </a:buClr>
              <a:buFont typeface="Wingdings" panose="05000000000000000000" pitchFamily="2" charset="2"/>
              <a:buChar char="q"/>
            </a:pPr>
            <a:r>
              <a:rPr lang="en-US" sz="1200" dirty="0">
                <a:solidFill>
                  <a:schemeClr val="bg1"/>
                </a:solidFill>
                <a:latin typeface="Arial" panose="020B0604020202020204" pitchFamily="34" charset="0"/>
                <a:ea typeface="Roboto" panose="02000000000000000000" pitchFamily="2" charset="0"/>
                <a:cs typeface="Arial" panose="020B0604020202020204" pitchFamily="34" charset="0"/>
              </a:rPr>
              <a:t>Intel core i3 have the cost moderate amount and AMD processor , intel core i3 and All other intel processors cost same on average and lesser than </a:t>
            </a:r>
            <a:r>
              <a:rPr lang="en-US" dirty="0">
                <a:solidFill>
                  <a:schemeClr val="bg1"/>
                </a:solidFill>
                <a:latin typeface="Roboto" panose="02000000000000000000" pitchFamily="2" charset="0"/>
                <a:ea typeface="Roboto" panose="02000000000000000000" pitchFamily="2" charset="0"/>
              </a:rPr>
              <a:t> </a:t>
            </a:r>
            <a:r>
              <a:rPr lang="en-US" sz="1200" dirty="0">
                <a:solidFill>
                  <a:schemeClr val="bg1"/>
                </a:solidFill>
                <a:latin typeface="Arial" panose="020B0604020202020204" pitchFamily="34" charset="0"/>
                <a:ea typeface="Roboto" panose="02000000000000000000" pitchFamily="2" charset="0"/>
                <a:cs typeface="Arial" panose="020B0604020202020204" pitchFamily="34" charset="0"/>
              </a:rPr>
              <a:t>i5 and i7 </a:t>
            </a:r>
            <a:r>
              <a:rPr lang="en-US" dirty="0">
                <a:solidFill>
                  <a:schemeClr val="bg1"/>
                </a:solidFill>
                <a:latin typeface="Roboto" panose="02000000000000000000" pitchFamily="2" charset="0"/>
                <a:ea typeface="Roboto" panose="02000000000000000000" pitchFamily="2" charset="0"/>
              </a:rPr>
              <a:t>models</a:t>
            </a:r>
          </a:p>
          <a:p>
            <a:pPr marL="323850" lvl="2" indent="0">
              <a:buClr>
                <a:schemeClr val="bg1"/>
              </a:buClr>
              <a:buFont typeface="+mj-lt"/>
              <a:buNone/>
            </a:pPr>
            <a:endParaRPr lang="en-US" dirty="0">
              <a:solidFill>
                <a:schemeClr val="bg1"/>
              </a:solidFill>
              <a:latin typeface="Roboto" panose="02000000000000000000" pitchFamily="2" charset="0"/>
              <a:ea typeface="Roboto" panose="02000000000000000000" pitchFamily="2" charset="0"/>
            </a:endParaRPr>
          </a:p>
          <a:p>
            <a:pPr marL="539750" lvl="2" indent="-215900">
              <a:buClr>
                <a:schemeClr val="bg1"/>
              </a:buClr>
              <a:buFont typeface="+mj-lt"/>
              <a:buAutoNum type="arabicPeriod"/>
            </a:pPr>
            <a:r>
              <a:rPr lang="en-US" dirty="0">
                <a:solidFill>
                  <a:schemeClr val="bg1"/>
                </a:solidFill>
                <a:latin typeface="Roboto" panose="02000000000000000000" pitchFamily="2" charset="0"/>
                <a:ea typeface="Roboto" panose="02000000000000000000" pitchFamily="2" charset="0"/>
              </a:rPr>
              <a:t>…</a:t>
            </a:r>
            <a:endParaRPr lang="en-IN" dirty="0">
              <a:solidFill>
                <a:schemeClr val="bg1"/>
              </a:solidFill>
              <a:latin typeface="Roboto" panose="02000000000000000000" pitchFamily="2" charset="0"/>
              <a:ea typeface="Roboto" panose="02000000000000000000" pitchFamily="2" charset="0"/>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585" y="812911"/>
            <a:ext cx="3517392" cy="255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549" y="812911"/>
            <a:ext cx="3451192" cy="255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82549" y="489397"/>
            <a:ext cx="3451192" cy="307777"/>
          </a:xfrm>
          <a:prstGeom prst="rect">
            <a:avLst/>
          </a:prstGeom>
          <a:noFill/>
        </p:spPr>
        <p:txBody>
          <a:bodyPr wrap="square" rtlCol="0">
            <a:spAutoFit/>
          </a:bodyPr>
          <a:lstStyle/>
          <a:p>
            <a:pPr algn="ctr"/>
            <a:r>
              <a:rPr lang="en-IN" u="sng" dirty="0">
                <a:solidFill>
                  <a:schemeClr val="bg1"/>
                </a:solidFill>
              </a:rPr>
              <a:t>CPU Column</a:t>
            </a:r>
          </a:p>
        </p:txBody>
      </p:sp>
      <p:sp>
        <p:nvSpPr>
          <p:cNvPr id="4" name="TextBox 3"/>
          <p:cNvSpPr txBox="1"/>
          <p:nvPr/>
        </p:nvSpPr>
        <p:spPr>
          <a:xfrm>
            <a:off x="4962344" y="489397"/>
            <a:ext cx="3605633" cy="307777"/>
          </a:xfrm>
          <a:prstGeom prst="rect">
            <a:avLst/>
          </a:prstGeom>
          <a:noFill/>
        </p:spPr>
        <p:txBody>
          <a:bodyPr wrap="square" rtlCol="0">
            <a:spAutoFit/>
          </a:bodyPr>
          <a:lstStyle/>
          <a:p>
            <a:pPr algn="ctr"/>
            <a:r>
              <a:rPr lang="en-IN" u="sng" dirty="0">
                <a:solidFill>
                  <a:schemeClr val="bg1"/>
                </a:solidFill>
              </a:rPr>
              <a:t>Plotting CPU against </a:t>
            </a:r>
            <a:r>
              <a:rPr lang="en-IN" u="sng" dirty="0" err="1">
                <a:solidFill>
                  <a:schemeClr val="bg1"/>
                </a:solidFill>
              </a:rPr>
              <a:t>Price_euros</a:t>
            </a:r>
            <a:endParaRPr lang="en-IN" u="sng"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1949</Words>
  <Application>Microsoft Office PowerPoint</Application>
  <PresentationFormat>On-screen Show (16:9)</PresentationFormat>
  <Paragraphs>402</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Times New Roman</vt:lpstr>
      <vt:lpstr>Wingdings</vt:lpstr>
      <vt:lpstr>Arial</vt:lpstr>
      <vt:lpstr>Roboto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Kochhar</dc:creator>
  <cp:lastModifiedBy>shravan S</cp:lastModifiedBy>
  <cp:revision>2899</cp:revision>
  <dcterms:created xsi:type="dcterms:W3CDTF">2022-05-06T15:07:00Z</dcterms:created>
  <dcterms:modified xsi:type="dcterms:W3CDTF">2022-05-15T03:30:24Z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41D380521698459FB44507582BAA87D1</vt:lpwstr>
  </property>
  <property fmtid="{D5CDD505-2E9C-101B-9397-08002B2CF9AE}" pid="3" name="KSOProductBuildVer">
    <vt:lpwstr>1033-11.2.0.11074</vt:lpwstr>
  </property>
</Properties>
</file>