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8"/>
  </p:notesMasterIdLst>
  <p:sldIdLst>
    <p:sldId id="256" r:id="rId2"/>
    <p:sldId id="440" r:id="rId3"/>
    <p:sldId id="463" r:id="rId4"/>
    <p:sldId id="429" r:id="rId5"/>
    <p:sldId id="441" r:id="rId6"/>
    <p:sldId id="446" r:id="rId7"/>
    <p:sldId id="454" r:id="rId8"/>
    <p:sldId id="461" r:id="rId9"/>
    <p:sldId id="451" r:id="rId10"/>
    <p:sldId id="455" r:id="rId11"/>
    <p:sldId id="458" r:id="rId12"/>
    <p:sldId id="450" r:id="rId13"/>
    <p:sldId id="452" r:id="rId14"/>
    <p:sldId id="453" r:id="rId15"/>
    <p:sldId id="447" r:id="rId16"/>
    <p:sldId id="349"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531">
          <p15:clr>
            <a:srgbClr val="A4A3A4"/>
          </p15:clr>
        </p15:guide>
        <p15:guide id="3" pos="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g36blUgQXDU7ple8mltpXpz/UUn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ra Tariq" initials="ST" lastIdx="3" clrIdx="0">
    <p:extLst>
      <p:ext uri="{19B8F6BF-5375-455C-9EA6-DF929625EA0E}">
        <p15:presenceInfo xmlns:p15="http://schemas.microsoft.com/office/powerpoint/2012/main" userId="Samira Tari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A6A6A6"/>
    <a:srgbClr val="A00001"/>
    <a:srgbClr val="A40001"/>
    <a:srgbClr val="F88F01"/>
    <a:srgbClr val="92A000"/>
    <a:srgbClr val="A70001"/>
    <a:srgbClr val="212121"/>
    <a:srgbClr val="EB19C8"/>
    <a:srgbClr val="207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32AA2C-D27D-4419-AF1A-19E52163CEF9}">
  <a:tblStyle styleId="{7C32AA2C-D27D-4419-AF1A-19E52163CEF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7" autoAdjust="0"/>
    <p:restoredTop sz="95118" autoAdjust="0"/>
  </p:normalViewPr>
  <p:slideViewPr>
    <p:cSldViewPr snapToGrid="0">
      <p:cViewPr varScale="1">
        <p:scale>
          <a:sx n="97" d="100"/>
          <a:sy n="97" d="100"/>
        </p:scale>
        <p:origin x="648" y="84"/>
      </p:cViewPr>
      <p:guideLst>
        <p:guide orient="horz" pos="1008"/>
        <p:guide orient="horz" pos="531"/>
        <p:guide pos="52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80"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1.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77"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574165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409512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92201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275364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1221723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820035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4b92b8bd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4b92b8bd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219684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95378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404216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264766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298455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691462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4068849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4611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tmp"/><Relationship Id="rId4" Type="http://schemas.openxmlformats.org/officeDocument/2006/relationships/image" Target="../media/image18.tm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56" name="Google Shape;56;p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7" name="Google Shape;57;p1"/>
          <p:cNvSpPr txBox="1"/>
          <p:nvPr/>
        </p:nvSpPr>
        <p:spPr>
          <a:xfrm>
            <a:off x="875391" y="-32267"/>
            <a:ext cx="6740611" cy="92329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400" b="1" dirty="0">
                <a:solidFill>
                  <a:srgbClr val="FFFFFF"/>
                </a:solidFill>
                <a:latin typeface="Roboto" panose="02000000000000000000" pitchFamily="2" charset="0"/>
                <a:ea typeface="Roboto" panose="02000000000000000000" pitchFamily="2" charset="0"/>
              </a:rPr>
              <a:t>Case-Study – Telecom Customer Churn </a:t>
            </a:r>
          </a:p>
          <a:p>
            <a:pPr marL="0" marR="0" lvl="0" indent="0" algn="ctr" rtl="0">
              <a:lnSpc>
                <a:spcPct val="100000"/>
              </a:lnSpc>
              <a:spcBef>
                <a:spcPts val="0"/>
              </a:spcBef>
              <a:spcAft>
                <a:spcPts val="0"/>
              </a:spcAft>
              <a:buClr>
                <a:srgbClr val="000000"/>
              </a:buClr>
              <a:buSzPts val="1700"/>
              <a:buFont typeface="Arial"/>
              <a:buNone/>
            </a:pPr>
            <a:r>
              <a:rPr lang="en-US" sz="2400" b="1" dirty="0">
                <a:solidFill>
                  <a:srgbClr val="FFFFFF"/>
                </a:solidFill>
                <a:latin typeface="Roboto" panose="02000000000000000000" pitchFamily="2" charset="0"/>
                <a:ea typeface="Roboto" panose="02000000000000000000" pitchFamily="2" charset="0"/>
              </a:rPr>
              <a:t>Final Deliverables </a:t>
            </a:r>
            <a:endParaRPr lang="en-US" sz="2400" b="1" i="0" u="none" strike="noStrike" cap="none" dirty="0">
              <a:solidFill>
                <a:srgbClr val="FFFFFF"/>
              </a:solidFill>
              <a:latin typeface="Roboto" panose="02000000000000000000" pitchFamily="2" charset="0"/>
              <a:ea typeface="Roboto" panose="02000000000000000000" pitchFamily="2" charset="0"/>
              <a:sym typeface="Arial"/>
            </a:endParaRPr>
          </a:p>
        </p:txBody>
      </p:sp>
      <p:sp>
        <p:nvSpPr>
          <p:cNvPr id="2" name="TextBox 1">
            <a:extLst>
              <a:ext uri="{FF2B5EF4-FFF2-40B4-BE49-F238E27FC236}">
                <a16:creationId xmlns:a16="http://schemas.microsoft.com/office/drawing/2014/main" id="{29116DEA-995E-41B4-B858-273142C11477}"/>
              </a:ext>
            </a:extLst>
          </p:cNvPr>
          <p:cNvSpPr txBox="1"/>
          <p:nvPr/>
        </p:nvSpPr>
        <p:spPr>
          <a:xfrm>
            <a:off x="6626942" y="2834125"/>
            <a:ext cx="2399071" cy="523220"/>
          </a:xfrm>
          <a:prstGeom prst="rect">
            <a:avLst/>
          </a:prstGeom>
          <a:noFill/>
        </p:spPr>
        <p:txBody>
          <a:bodyPr wrap="square" rtlCol="0">
            <a:spAutoFit/>
          </a:bodyPr>
          <a:lstStyle/>
          <a:p>
            <a:pPr>
              <a:buClr>
                <a:schemeClr val="bg1"/>
              </a:buClr>
            </a:pPr>
            <a:endParaRPr lang="en-US" dirty="0">
              <a:solidFill>
                <a:schemeClr val="bg1"/>
              </a:solidFill>
            </a:endParaRPr>
          </a:p>
          <a:p>
            <a:endParaRPr lang="en-IN" dirty="0"/>
          </a:p>
        </p:txBody>
      </p:sp>
      <p:sp>
        <p:nvSpPr>
          <p:cNvPr id="3" name="TextBox 2">
            <a:extLst>
              <a:ext uri="{FF2B5EF4-FFF2-40B4-BE49-F238E27FC236}">
                <a16:creationId xmlns:a16="http://schemas.microsoft.com/office/drawing/2014/main" id="{91CB481B-5327-4958-A9EA-03A417A1416D}"/>
              </a:ext>
            </a:extLst>
          </p:cNvPr>
          <p:cNvSpPr txBox="1"/>
          <p:nvPr/>
        </p:nvSpPr>
        <p:spPr>
          <a:xfrm>
            <a:off x="6749339" y="2396291"/>
            <a:ext cx="2123768" cy="307777"/>
          </a:xfrm>
          <a:prstGeom prst="rect">
            <a:avLst/>
          </a:prstGeom>
          <a:noFill/>
        </p:spPr>
        <p:txBody>
          <a:bodyPr wrap="square" rtlCol="0">
            <a:spAutoFit/>
          </a:bodyPr>
          <a:lstStyle/>
          <a:p>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3" name="Picture 12">
            <a:extLst>
              <a:ext uri="{FF2B5EF4-FFF2-40B4-BE49-F238E27FC236}">
                <a16:creationId xmlns:a16="http://schemas.microsoft.com/office/drawing/2014/main" id="{9CF18FD1-2746-4BF2-8218-1F132AB03917}"/>
              </a:ext>
            </a:extLst>
          </p:cNvPr>
          <p:cNvPicPr>
            <a:picLocks noChangeAspect="1"/>
          </p:cNvPicPr>
          <p:nvPr/>
        </p:nvPicPr>
        <p:blipFill>
          <a:blip r:embed="rId4"/>
          <a:stretch>
            <a:fillRect/>
          </a:stretch>
        </p:blipFill>
        <p:spPr>
          <a:xfrm>
            <a:off x="439292" y="581153"/>
            <a:ext cx="2941575" cy="1935648"/>
          </a:xfrm>
          <a:prstGeom prst="rect">
            <a:avLst/>
          </a:prstGeom>
        </p:spPr>
      </p:pic>
      <p:pic>
        <p:nvPicPr>
          <p:cNvPr id="15" name="Picture 14">
            <a:extLst>
              <a:ext uri="{FF2B5EF4-FFF2-40B4-BE49-F238E27FC236}">
                <a16:creationId xmlns:a16="http://schemas.microsoft.com/office/drawing/2014/main" id="{BEBC6024-FB8E-44BC-A092-CD9F1AE57A0C}"/>
              </a:ext>
            </a:extLst>
          </p:cNvPr>
          <p:cNvPicPr>
            <a:picLocks noChangeAspect="1"/>
          </p:cNvPicPr>
          <p:nvPr/>
        </p:nvPicPr>
        <p:blipFill>
          <a:blip r:embed="rId5"/>
          <a:stretch>
            <a:fillRect/>
          </a:stretch>
        </p:blipFill>
        <p:spPr>
          <a:xfrm>
            <a:off x="4997893" y="581153"/>
            <a:ext cx="2574694" cy="1979976"/>
          </a:xfrm>
          <a:prstGeom prst="rect">
            <a:avLst/>
          </a:prstGeom>
        </p:spPr>
      </p:pic>
      <p:sp>
        <p:nvSpPr>
          <p:cNvPr id="16" name="TextBox 15">
            <a:extLst>
              <a:ext uri="{FF2B5EF4-FFF2-40B4-BE49-F238E27FC236}">
                <a16:creationId xmlns:a16="http://schemas.microsoft.com/office/drawing/2014/main" id="{94A3419A-8BA8-4EAE-93CF-7D44F6292F6D}"/>
              </a:ext>
            </a:extLst>
          </p:cNvPr>
          <p:cNvSpPr txBox="1"/>
          <p:nvPr/>
        </p:nvSpPr>
        <p:spPr>
          <a:xfrm>
            <a:off x="439292" y="203856"/>
            <a:ext cx="3576320" cy="523220"/>
          </a:xfrm>
          <a:prstGeom prst="rect">
            <a:avLst/>
          </a:prstGeom>
          <a:noFill/>
        </p:spPr>
        <p:txBody>
          <a:bodyPr wrap="square" rtlCol="0">
            <a:spAutoFit/>
          </a:bodyPr>
          <a:lstStyle/>
          <a:p>
            <a:r>
              <a:rPr lang="en-US" i="0" u="sng" dirty="0">
                <a:solidFill>
                  <a:schemeClr val="bg1"/>
                </a:solidFill>
                <a:effectLst/>
                <a:latin typeface="+mn-lt"/>
              </a:rPr>
              <a:t>Contract </a:t>
            </a:r>
            <a:r>
              <a:rPr lang="en-US" u="sng" dirty="0">
                <a:solidFill>
                  <a:schemeClr val="bg1"/>
                </a:solidFill>
                <a:latin typeface="+mn-lt"/>
              </a:rPr>
              <a:t>R</a:t>
            </a:r>
            <a:r>
              <a:rPr lang="en-US" i="0" u="sng" dirty="0">
                <a:solidFill>
                  <a:schemeClr val="bg1"/>
                </a:solidFill>
                <a:effectLst/>
                <a:latin typeface="+mn-lt"/>
              </a:rPr>
              <a:t>enewed </a:t>
            </a:r>
            <a:r>
              <a:rPr lang="en-US" u="sng" dirty="0">
                <a:solidFill>
                  <a:schemeClr val="bg1"/>
                </a:solidFill>
                <a:latin typeface="+mn-lt"/>
              </a:rPr>
              <a:t>C</a:t>
            </a:r>
            <a:r>
              <a:rPr lang="en-US" i="0" u="sng" dirty="0">
                <a:solidFill>
                  <a:schemeClr val="bg1"/>
                </a:solidFill>
                <a:effectLst/>
                <a:latin typeface="+mn-lt"/>
              </a:rPr>
              <a:t>ustomers</a:t>
            </a:r>
          </a:p>
          <a:p>
            <a:endParaRPr lang="en-IN" dirty="0"/>
          </a:p>
        </p:txBody>
      </p:sp>
      <p:sp>
        <p:nvSpPr>
          <p:cNvPr id="18" name="TextBox 17">
            <a:extLst>
              <a:ext uri="{FF2B5EF4-FFF2-40B4-BE49-F238E27FC236}">
                <a16:creationId xmlns:a16="http://schemas.microsoft.com/office/drawing/2014/main" id="{4FDA2E4E-806D-4351-A574-21A4CB76E3C0}"/>
              </a:ext>
            </a:extLst>
          </p:cNvPr>
          <p:cNvSpPr txBox="1"/>
          <p:nvPr/>
        </p:nvSpPr>
        <p:spPr>
          <a:xfrm>
            <a:off x="4883574" y="208670"/>
            <a:ext cx="3705013" cy="307777"/>
          </a:xfrm>
          <a:prstGeom prst="rect">
            <a:avLst/>
          </a:prstGeom>
          <a:noFill/>
        </p:spPr>
        <p:txBody>
          <a:bodyPr wrap="square" rtlCol="0">
            <a:spAutoFit/>
          </a:bodyPr>
          <a:lstStyle/>
          <a:p>
            <a:pPr algn="l"/>
            <a:r>
              <a:rPr lang="en-IN" u="sng" dirty="0">
                <a:solidFill>
                  <a:schemeClr val="bg1"/>
                </a:solidFill>
                <a:latin typeface="+mn-lt"/>
              </a:rPr>
              <a:t>N</a:t>
            </a:r>
            <a:r>
              <a:rPr lang="en-IN" i="0" u="sng" dirty="0">
                <a:solidFill>
                  <a:schemeClr val="bg1"/>
                </a:solidFill>
                <a:effectLst/>
                <a:latin typeface="+mn-lt"/>
              </a:rPr>
              <a:t>on-contract Renewed </a:t>
            </a:r>
            <a:r>
              <a:rPr lang="en-IN" u="sng" dirty="0">
                <a:solidFill>
                  <a:schemeClr val="bg1"/>
                </a:solidFill>
                <a:latin typeface="+mn-lt"/>
              </a:rPr>
              <a:t>C</a:t>
            </a:r>
            <a:r>
              <a:rPr lang="en-IN" i="0" u="sng" dirty="0">
                <a:solidFill>
                  <a:schemeClr val="bg1"/>
                </a:solidFill>
                <a:effectLst/>
                <a:latin typeface="+mn-lt"/>
              </a:rPr>
              <a:t>ustomers</a:t>
            </a:r>
          </a:p>
        </p:txBody>
      </p:sp>
      <p:sp>
        <p:nvSpPr>
          <p:cNvPr id="19" name="TextBox 18">
            <a:extLst>
              <a:ext uri="{FF2B5EF4-FFF2-40B4-BE49-F238E27FC236}">
                <a16:creationId xmlns:a16="http://schemas.microsoft.com/office/drawing/2014/main" id="{B8D97E99-1593-4657-BC9F-17A8488B4BEF}"/>
              </a:ext>
            </a:extLst>
          </p:cNvPr>
          <p:cNvSpPr txBox="1"/>
          <p:nvPr/>
        </p:nvSpPr>
        <p:spPr>
          <a:xfrm>
            <a:off x="439292" y="2790613"/>
            <a:ext cx="3455375" cy="677108"/>
          </a:xfrm>
          <a:prstGeom prst="rect">
            <a:avLst/>
          </a:prstGeom>
          <a:noFill/>
        </p:spPr>
        <p:txBody>
          <a:bodyPr wrap="square" rtlCol="0">
            <a:spAutoFit/>
          </a:bodyPr>
          <a:lstStyle/>
          <a:p>
            <a:r>
              <a:rPr lang="en-IN" dirty="0">
                <a:solidFill>
                  <a:schemeClr val="bg1"/>
                </a:solidFill>
              </a:rPr>
              <a:t>Key takeaways:</a:t>
            </a:r>
          </a:p>
          <a:p>
            <a:pPr marL="285750" indent="-285750">
              <a:buClr>
                <a:schemeClr val="bg1"/>
              </a:buClr>
              <a:buFont typeface="Wingdings" panose="05000000000000000000" pitchFamily="2" charset="2"/>
              <a:buChar char="q"/>
            </a:pPr>
            <a:r>
              <a:rPr lang="en-IN" sz="1200" dirty="0">
                <a:solidFill>
                  <a:schemeClr val="bg1"/>
                </a:solidFill>
              </a:rPr>
              <a:t>About 12% of contract renewed customers are churned and 88% are Non-churned</a:t>
            </a:r>
          </a:p>
        </p:txBody>
      </p:sp>
      <p:sp>
        <p:nvSpPr>
          <p:cNvPr id="20" name="TextBox 19">
            <a:extLst>
              <a:ext uri="{FF2B5EF4-FFF2-40B4-BE49-F238E27FC236}">
                <a16:creationId xmlns:a16="http://schemas.microsoft.com/office/drawing/2014/main" id="{95345D31-1E03-4291-99EC-BCBE2961E894}"/>
              </a:ext>
            </a:extLst>
          </p:cNvPr>
          <p:cNvSpPr txBox="1"/>
          <p:nvPr/>
        </p:nvSpPr>
        <p:spPr>
          <a:xfrm>
            <a:off x="4883574" y="2885440"/>
            <a:ext cx="3346026" cy="861774"/>
          </a:xfrm>
          <a:prstGeom prst="rect">
            <a:avLst/>
          </a:prstGeom>
          <a:noFill/>
        </p:spPr>
        <p:txBody>
          <a:bodyPr wrap="square" rtlCol="0">
            <a:spAutoFit/>
          </a:bodyPr>
          <a:lstStyle/>
          <a:p>
            <a:r>
              <a:rPr lang="en-IN" dirty="0">
                <a:solidFill>
                  <a:schemeClr val="bg1"/>
                </a:solidFill>
              </a:rPr>
              <a:t>Key takeaways:</a:t>
            </a:r>
          </a:p>
          <a:p>
            <a:pPr marL="285750" indent="-285750">
              <a:buClr>
                <a:schemeClr val="bg1"/>
              </a:buClr>
              <a:buFont typeface="Wingdings" panose="05000000000000000000" pitchFamily="2" charset="2"/>
              <a:buChar char="q"/>
            </a:pPr>
            <a:r>
              <a:rPr lang="en-IN" sz="1200" dirty="0">
                <a:solidFill>
                  <a:schemeClr val="bg1"/>
                </a:solidFill>
              </a:rPr>
              <a:t>About 58% of Non-contract renewed customers are Non-churned and 42% are churned</a:t>
            </a:r>
          </a:p>
        </p:txBody>
      </p:sp>
      <p:sp>
        <p:nvSpPr>
          <p:cNvPr id="22" name="TextBox 21">
            <a:extLst>
              <a:ext uri="{FF2B5EF4-FFF2-40B4-BE49-F238E27FC236}">
                <a16:creationId xmlns:a16="http://schemas.microsoft.com/office/drawing/2014/main" id="{E0A8761F-8E9F-46F3-8FB7-7BC3AF222765}"/>
              </a:ext>
            </a:extLst>
          </p:cNvPr>
          <p:cNvSpPr txBox="1"/>
          <p:nvPr/>
        </p:nvSpPr>
        <p:spPr>
          <a:xfrm>
            <a:off x="439292" y="2705224"/>
            <a:ext cx="3346026" cy="1158240"/>
          </a:xfrm>
          <a:prstGeom prst="rect">
            <a:avLst/>
          </a:prstGeom>
          <a:noFill/>
          <a:ln>
            <a:solidFill>
              <a:schemeClr val="bg1"/>
            </a:solidFill>
          </a:ln>
        </p:spPr>
        <p:txBody>
          <a:bodyPr wrap="square" rtlCol="0">
            <a:spAutoFit/>
          </a:bodyPr>
          <a:lstStyle/>
          <a:p>
            <a:endParaRPr lang="en-IN" dirty="0"/>
          </a:p>
        </p:txBody>
      </p:sp>
      <p:sp>
        <p:nvSpPr>
          <p:cNvPr id="23" name="TextBox 22">
            <a:extLst>
              <a:ext uri="{FF2B5EF4-FFF2-40B4-BE49-F238E27FC236}">
                <a16:creationId xmlns:a16="http://schemas.microsoft.com/office/drawing/2014/main" id="{5ABC1DFA-0E0C-4B19-8D48-3AAC791837DD}"/>
              </a:ext>
            </a:extLst>
          </p:cNvPr>
          <p:cNvSpPr txBox="1"/>
          <p:nvPr/>
        </p:nvSpPr>
        <p:spPr>
          <a:xfrm>
            <a:off x="4791646" y="2838317"/>
            <a:ext cx="3346026" cy="1027006"/>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171359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 name="Picture 2">
            <a:extLst>
              <a:ext uri="{FF2B5EF4-FFF2-40B4-BE49-F238E27FC236}">
                <a16:creationId xmlns:a16="http://schemas.microsoft.com/office/drawing/2014/main" id="{E2274AB7-42FF-49A8-918A-D249C6216A39}"/>
              </a:ext>
            </a:extLst>
          </p:cNvPr>
          <p:cNvPicPr>
            <a:picLocks noChangeAspect="1"/>
          </p:cNvPicPr>
          <p:nvPr/>
        </p:nvPicPr>
        <p:blipFill>
          <a:blip r:embed="rId4"/>
          <a:stretch>
            <a:fillRect/>
          </a:stretch>
        </p:blipFill>
        <p:spPr>
          <a:xfrm>
            <a:off x="414651" y="741528"/>
            <a:ext cx="2949169" cy="2076179"/>
          </a:xfrm>
          <a:prstGeom prst="rect">
            <a:avLst/>
          </a:prstGeom>
        </p:spPr>
      </p:pic>
      <p:pic>
        <p:nvPicPr>
          <p:cNvPr id="6" name="Picture 5">
            <a:extLst>
              <a:ext uri="{FF2B5EF4-FFF2-40B4-BE49-F238E27FC236}">
                <a16:creationId xmlns:a16="http://schemas.microsoft.com/office/drawing/2014/main" id="{A4420F84-528A-41C6-B4C4-863788F83062}"/>
              </a:ext>
            </a:extLst>
          </p:cNvPr>
          <p:cNvPicPr>
            <a:picLocks noChangeAspect="1"/>
          </p:cNvPicPr>
          <p:nvPr/>
        </p:nvPicPr>
        <p:blipFill>
          <a:blip r:embed="rId5"/>
          <a:stretch>
            <a:fillRect/>
          </a:stretch>
        </p:blipFill>
        <p:spPr>
          <a:xfrm>
            <a:off x="4655622" y="741528"/>
            <a:ext cx="3038885" cy="2105008"/>
          </a:xfrm>
          <a:prstGeom prst="rect">
            <a:avLst/>
          </a:prstGeom>
        </p:spPr>
      </p:pic>
      <p:sp>
        <p:nvSpPr>
          <p:cNvPr id="9" name="TextBox 8">
            <a:extLst>
              <a:ext uri="{FF2B5EF4-FFF2-40B4-BE49-F238E27FC236}">
                <a16:creationId xmlns:a16="http://schemas.microsoft.com/office/drawing/2014/main" id="{5DA4016D-55F8-476E-8C3D-062BFAA4343C}"/>
              </a:ext>
            </a:extLst>
          </p:cNvPr>
          <p:cNvSpPr txBox="1"/>
          <p:nvPr/>
        </p:nvSpPr>
        <p:spPr>
          <a:xfrm>
            <a:off x="378443" y="192755"/>
            <a:ext cx="3363820" cy="523220"/>
          </a:xfrm>
          <a:prstGeom prst="rect">
            <a:avLst/>
          </a:prstGeom>
          <a:noFill/>
        </p:spPr>
        <p:txBody>
          <a:bodyPr wrap="square" rtlCol="0">
            <a:spAutoFit/>
          </a:bodyPr>
          <a:lstStyle/>
          <a:p>
            <a:r>
              <a:rPr lang="en-IN" u="sng" dirty="0">
                <a:solidFill>
                  <a:schemeClr val="bg1"/>
                </a:solidFill>
              </a:rPr>
              <a:t>Distribution of  Weeks active of the Contract renewed customers</a:t>
            </a:r>
          </a:p>
        </p:txBody>
      </p:sp>
      <p:sp>
        <p:nvSpPr>
          <p:cNvPr id="10" name="TextBox 9">
            <a:extLst>
              <a:ext uri="{FF2B5EF4-FFF2-40B4-BE49-F238E27FC236}">
                <a16:creationId xmlns:a16="http://schemas.microsoft.com/office/drawing/2014/main" id="{4302223C-2686-4707-8E15-F9A37A4DFEA8}"/>
              </a:ext>
            </a:extLst>
          </p:cNvPr>
          <p:cNvSpPr txBox="1"/>
          <p:nvPr/>
        </p:nvSpPr>
        <p:spPr>
          <a:xfrm>
            <a:off x="4497494" y="192755"/>
            <a:ext cx="3456803" cy="523220"/>
          </a:xfrm>
          <a:prstGeom prst="rect">
            <a:avLst/>
          </a:prstGeom>
          <a:noFill/>
        </p:spPr>
        <p:txBody>
          <a:bodyPr wrap="square" rtlCol="0">
            <a:spAutoFit/>
          </a:bodyPr>
          <a:lstStyle/>
          <a:p>
            <a:r>
              <a:rPr lang="en-IN" u="sng" dirty="0">
                <a:solidFill>
                  <a:schemeClr val="bg1"/>
                </a:solidFill>
              </a:rPr>
              <a:t>Distribution of  Weeks active of the Non Contract renewed customers</a:t>
            </a:r>
          </a:p>
        </p:txBody>
      </p:sp>
      <p:sp>
        <p:nvSpPr>
          <p:cNvPr id="11" name="TextBox 10">
            <a:extLst>
              <a:ext uri="{FF2B5EF4-FFF2-40B4-BE49-F238E27FC236}">
                <a16:creationId xmlns:a16="http://schemas.microsoft.com/office/drawing/2014/main" id="{E954FC03-5487-40A6-8113-CA76FBA68A68}"/>
              </a:ext>
            </a:extLst>
          </p:cNvPr>
          <p:cNvSpPr txBox="1"/>
          <p:nvPr/>
        </p:nvSpPr>
        <p:spPr>
          <a:xfrm>
            <a:off x="414651" y="3048000"/>
            <a:ext cx="6988602" cy="861774"/>
          </a:xfrm>
          <a:prstGeom prst="rect">
            <a:avLst/>
          </a:prstGeom>
          <a:noFill/>
        </p:spPr>
        <p:txBody>
          <a:bodyPr wrap="square" rtlCol="0">
            <a:spAutoFit/>
          </a:bodyPr>
          <a:lstStyle/>
          <a:p>
            <a:r>
              <a:rPr lang="en-IN" dirty="0">
                <a:solidFill>
                  <a:schemeClr val="bg1"/>
                </a:solidFill>
              </a:rPr>
              <a:t>Key take aways:</a:t>
            </a:r>
          </a:p>
          <a:p>
            <a:pPr marL="285750" indent="-285750">
              <a:buClr>
                <a:schemeClr val="bg1"/>
              </a:buClr>
              <a:buFont typeface="Wingdings" panose="05000000000000000000" pitchFamily="2" charset="2"/>
              <a:buChar char="q"/>
            </a:pPr>
            <a:r>
              <a:rPr lang="en-US" sz="1200" dirty="0">
                <a:solidFill>
                  <a:schemeClr val="bg1"/>
                </a:solidFill>
              </a:rPr>
              <a:t> Maximum number of customers who did not renewed their contract are active around 104 weeks</a:t>
            </a:r>
          </a:p>
          <a:p>
            <a:pPr marL="285750" indent="-285750">
              <a:buClr>
                <a:schemeClr val="bg1"/>
              </a:buClr>
              <a:buFont typeface="Wingdings" panose="05000000000000000000" pitchFamily="2" charset="2"/>
              <a:buChar char="q"/>
            </a:pPr>
            <a:r>
              <a:rPr lang="en-US" sz="1200" dirty="0">
                <a:solidFill>
                  <a:schemeClr val="bg1"/>
                </a:solidFill>
              </a:rPr>
              <a:t>Maximum number of customers who renewed their contract are active around 100 weeks</a:t>
            </a:r>
            <a:endParaRPr lang="en-IN" sz="1200" dirty="0">
              <a:solidFill>
                <a:schemeClr val="bg1"/>
              </a:solidFill>
            </a:endParaRPr>
          </a:p>
        </p:txBody>
      </p:sp>
      <p:sp>
        <p:nvSpPr>
          <p:cNvPr id="13" name="TextBox 12">
            <a:extLst>
              <a:ext uri="{FF2B5EF4-FFF2-40B4-BE49-F238E27FC236}">
                <a16:creationId xmlns:a16="http://schemas.microsoft.com/office/drawing/2014/main" id="{1C859EFD-8AA5-423F-BDEF-192856B9135F}"/>
              </a:ext>
            </a:extLst>
          </p:cNvPr>
          <p:cNvSpPr txBox="1"/>
          <p:nvPr/>
        </p:nvSpPr>
        <p:spPr>
          <a:xfrm>
            <a:off x="346918" y="3048000"/>
            <a:ext cx="7347589" cy="1353972"/>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41588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0" name="Picture 9">
            <a:extLst>
              <a:ext uri="{FF2B5EF4-FFF2-40B4-BE49-F238E27FC236}">
                <a16:creationId xmlns:a16="http://schemas.microsoft.com/office/drawing/2014/main" id="{416CB9E0-DD1D-40FA-97BA-EE7F9C6BC462}"/>
              </a:ext>
            </a:extLst>
          </p:cNvPr>
          <p:cNvPicPr>
            <a:picLocks noChangeAspect="1"/>
          </p:cNvPicPr>
          <p:nvPr/>
        </p:nvPicPr>
        <p:blipFill>
          <a:blip r:embed="rId4"/>
          <a:stretch>
            <a:fillRect/>
          </a:stretch>
        </p:blipFill>
        <p:spPr>
          <a:xfrm>
            <a:off x="826347" y="951087"/>
            <a:ext cx="2785319" cy="1912440"/>
          </a:xfrm>
          <a:prstGeom prst="rect">
            <a:avLst/>
          </a:prstGeom>
        </p:spPr>
      </p:pic>
      <p:pic>
        <p:nvPicPr>
          <p:cNvPr id="16" name="Picture 15">
            <a:extLst>
              <a:ext uri="{FF2B5EF4-FFF2-40B4-BE49-F238E27FC236}">
                <a16:creationId xmlns:a16="http://schemas.microsoft.com/office/drawing/2014/main" id="{C3A7A26C-751F-4E43-A6B2-1274214C6112}"/>
              </a:ext>
            </a:extLst>
          </p:cNvPr>
          <p:cNvPicPr>
            <a:picLocks noChangeAspect="1"/>
          </p:cNvPicPr>
          <p:nvPr/>
        </p:nvPicPr>
        <p:blipFill>
          <a:blip r:embed="rId5"/>
          <a:stretch>
            <a:fillRect/>
          </a:stretch>
        </p:blipFill>
        <p:spPr>
          <a:xfrm>
            <a:off x="4795519" y="937037"/>
            <a:ext cx="2736427" cy="1940539"/>
          </a:xfrm>
          <a:prstGeom prst="rect">
            <a:avLst/>
          </a:prstGeom>
        </p:spPr>
      </p:pic>
      <p:sp>
        <p:nvSpPr>
          <p:cNvPr id="17" name="TextBox 16">
            <a:extLst>
              <a:ext uri="{FF2B5EF4-FFF2-40B4-BE49-F238E27FC236}">
                <a16:creationId xmlns:a16="http://schemas.microsoft.com/office/drawing/2014/main" id="{EC7F34E2-9081-4942-9F87-1DBE25304AE3}"/>
              </a:ext>
            </a:extLst>
          </p:cNvPr>
          <p:cNvSpPr txBox="1"/>
          <p:nvPr/>
        </p:nvSpPr>
        <p:spPr>
          <a:xfrm>
            <a:off x="826347" y="3088640"/>
            <a:ext cx="3183466" cy="861774"/>
          </a:xfrm>
          <a:prstGeom prst="rect">
            <a:avLst/>
          </a:prstGeom>
          <a:noFill/>
        </p:spPr>
        <p:txBody>
          <a:bodyPr wrap="square" rtlCol="0">
            <a:spAutoFit/>
          </a:bodyPr>
          <a:lstStyle/>
          <a:p>
            <a:r>
              <a:rPr lang="en-US" dirty="0"/>
              <a:t> </a:t>
            </a:r>
            <a:r>
              <a:rPr lang="en-US" dirty="0">
                <a:solidFill>
                  <a:schemeClr val="bg1"/>
                </a:solidFill>
              </a:rPr>
              <a:t>Key takeaways:</a:t>
            </a:r>
            <a:endParaRPr lang="en-US" dirty="0"/>
          </a:p>
          <a:p>
            <a:pPr marL="285750" indent="-285750">
              <a:buClr>
                <a:schemeClr val="bg1"/>
              </a:buClr>
              <a:buFont typeface="Wingdings" panose="05000000000000000000" pitchFamily="2" charset="2"/>
              <a:buChar char="q"/>
            </a:pPr>
            <a:r>
              <a:rPr lang="en-US" sz="1200" dirty="0">
                <a:solidFill>
                  <a:schemeClr val="bg1"/>
                </a:solidFill>
              </a:rPr>
              <a:t>Maximum number of customers who renewed their contract have a average talk time of 178 minutes</a:t>
            </a:r>
            <a:endParaRPr lang="en-IN" sz="1200" dirty="0">
              <a:solidFill>
                <a:schemeClr val="bg1"/>
              </a:solidFill>
            </a:endParaRPr>
          </a:p>
        </p:txBody>
      </p:sp>
      <p:sp>
        <p:nvSpPr>
          <p:cNvPr id="18" name="TextBox 17">
            <a:extLst>
              <a:ext uri="{FF2B5EF4-FFF2-40B4-BE49-F238E27FC236}">
                <a16:creationId xmlns:a16="http://schemas.microsoft.com/office/drawing/2014/main" id="{5F785A81-AE96-448B-8122-25B796E02A44}"/>
              </a:ext>
            </a:extLst>
          </p:cNvPr>
          <p:cNvSpPr txBox="1"/>
          <p:nvPr/>
        </p:nvSpPr>
        <p:spPr>
          <a:xfrm>
            <a:off x="4698727" y="3148764"/>
            <a:ext cx="3756359" cy="861774"/>
          </a:xfrm>
          <a:prstGeom prst="rect">
            <a:avLst/>
          </a:prstGeom>
          <a:noFill/>
          <a:ln>
            <a:solidFill>
              <a:schemeClr val="bg1"/>
            </a:solidFill>
          </a:ln>
        </p:spPr>
        <p:txBody>
          <a:bodyPr wrap="square" rtlCol="0">
            <a:spAutoFit/>
          </a:bodyPr>
          <a:lstStyle/>
          <a:p>
            <a:r>
              <a:rPr lang="en-US" dirty="0"/>
              <a:t> </a:t>
            </a:r>
            <a:r>
              <a:rPr lang="en-US" dirty="0">
                <a:solidFill>
                  <a:schemeClr val="bg1"/>
                </a:solidFill>
              </a:rPr>
              <a:t>Key takeaways:</a:t>
            </a:r>
          </a:p>
          <a:p>
            <a:pPr marL="285750" indent="-285750">
              <a:buClr>
                <a:schemeClr val="bg1"/>
              </a:buClr>
              <a:buFont typeface="Wingdings" panose="05000000000000000000" pitchFamily="2" charset="2"/>
              <a:buChar char="q"/>
            </a:pPr>
            <a:r>
              <a:rPr lang="en-US" sz="1200" dirty="0">
                <a:solidFill>
                  <a:schemeClr val="bg1"/>
                </a:solidFill>
              </a:rPr>
              <a:t>Maximum number of customers who did not renewed their contract have a average talk time of 187 minutes</a:t>
            </a:r>
            <a:endParaRPr lang="en-IN" sz="1200" dirty="0">
              <a:solidFill>
                <a:schemeClr val="bg1"/>
              </a:solidFill>
            </a:endParaRPr>
          </a:p>
        </p:txBody>
      </p:sp>
      <p:sp>
        <p:nvSpPr>
          <p:cNvPr id="19" name="TextBox 18">
            <a:extLst>
              <a:ext uri="{FF2B5EF4-FFF2-40B4-BE49-F238E27FC236}">
                <a16:creationId xmlns:a16="http://schemas.microsoft.com/office/drawing/2014/main" id="{1DC60892-7CD6-4FFA-AC61-D6E28C665A95}"/>
              </a:ext>
            </a:extLst>
          </p:cNvPr>
          <p:cNvSpPr txBox="1"/>
          <p:nvPr/>
        </p:nvSpPr>
        <p:spPr>
          <a:xfrm>
            <a:off x="213360" y="466056"/>
            <a:ext cx="4145280" cy="307777"/>
          </a:xfrm>
          <a:prstGeom prst="rect">
            <a:avLst/>
          </a:prstGeom>
          <a:noFill/>
        </p:spPr>
        <p:txBody>
          <a:bodyPr wrap="square" rtlCol="0">
            <a:spAutoFit/>
          </a:bodyPr>
          <a:lstStyle/>
          <a:p>
            <a:r>
              <a:rPr lang="en-US" u="sng" dirty="0">
                <a:solidFill>
                  <a:schemeClr val="bg1"/>
                </a:solidFill>
              </a:rPr>
              <a:t>Average talk time on Contract renewed customers </a:t>
            </a:r>
            <a:endParaRPr lang="en-IN" u="sng" dirty="0">
              <a:solidFill>
                <a:schemeClr val="bg1"/>
              </a:solidFill>
            </a:endParaRPr>
          </a:p>
        </p:txBody>
      </p:sp>
      <p:sp>
        <p:nvSpPr>
          <p:cNvPr id="20" name="TextBox 19">
            <a:extLst>
              <a:ext uri="{FF2B5EF4-FFF2-40B4-BE49-F238E27FC236}">
                <a16:creationId xmlns:a16="http://schemas.microsoft.com/office/drawing/2014/main" id="{45F83E07-0361-446D-8703-2F16E96D4265}"/>
              </a:ext>
            </a:extLst>
          </p:cNvPr>
          <p:cNvSpPr txBox="1"/>
          <p:nvPr/>
        </p:nvSpPr>
        <p:spPr>
          <a:xfrm>
            <a:off x="4534747" y="466055"/>
            <a:ext cx="4572000" cy="307777"/>
          </a:xfrm>
          <a:prstGeom prst="rect">
            <a:avLst/>
          </a:prstGeom>
          <a:noFill/>
        </p:spPr>
        <p:txBody>
          <a:bodyPr wrap="square" rtlCol="0">
            <a:spAutoFit/>
          </a:bodyPr>
          <a:lstStyle/>
          <a:p>
            <a:r>
              <a:rPr lang="en-US" u="sng" dirty="0">
                <a:solidFill>
                  <a:schemeClr val="bg1"/>
                </a:solidFill>
              </a:rPr>
              <a:t>Average talk time on Non-Contract renewed customers </a:t>
            </a:r>
            <a:endParaRPr lang="en-IN" u="sng" dirty="0">
              <a:solidFill>
                <a:schemeClr val="bg1"/>
              </a:solidFill>
            </a:endParaRPr>
          </a:p>
        </p:txBody>
      </p:sp>
      <p:sp>
        <p:nvSpPr>
          <p:cNvPr id="21" name="TextBox 20">
            <a:extLst>
              <a:ext uri="{FF2B5EF4-FFF2-40B4-BE49-F238E27FC236}">
                <a16:creationId xmlns:a16="http://schemas.microsoft.com/office/drawing/2014/main" id="{59B15641-47DA-4177-BFAB-8FFD1832EFD1}"/>
              </a:ext>
            </a:extLst>
          </p:cNvPr>
          <p:cNvSpPr txBox="1"/>
          <p:nvPr/>
        </p:nvSpPr>
        <p:spPr>
          <a:xfrm>
            <a:off x="718628" y="3082450"/>
            <a:ext cx="3224107" cy="1036320"/>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342875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1" y="-1"/>
            <a:ext cx="9144001" cy="5143501"/>
          </a:xfrm>
          <a:prstGeom prst="rect">
            <a:avLst/>
          </a:prstGeom>
          <a:noFill/>
          <a:ln>
            <a:noFill/>
          </a:ln>
        </p:spPr>
      </p:pic>
      <p:pic>
        <p:nvPicPr>
          <p:cNvPr id="8" name="Picture 7">
            <a:extLst>
              <a:ext uri="{FF2B5EF4-FFF2-40B4-BE49-F238E27FC236}">
                <a16:creationId xmlns:a16="http://schemas.microsoft.com/office/drawing/2014/main" id="{855EDC17-44AB-463F-BE0E-280201DACE4D}"/>
              </a:ext>
            </a:extLst>
          </p:cNvPr>
          <p:cNvPicPr>
            <a:picLocks noChangeAspect="1"/>
          </p:cNvPicPr>
          <p:nvPr/>
        </p:nvPicPr>
        <p:blipFill>
          <a:blip r:embed="rId4"/>
          <a:stretch>
            <a:fillRect/>
          </a:stretch>
        </p:blipFill>
        <p:spPr>
          <a:xfrm>
            <a:off x="780240" y="1094721"/>
            <a:ext cx="2685277" cy="1739899"/>
          </a:xfrm>
          <a:prstGeom prst="rect">
            <a:avLst/>
          </a:prstGeom>
        </p:spPr>
      </p:pic>
      <p:pic>
        <p:nvPicPr>
          <p:cNvPr id="10" name="Picture 9">
            <a:extLst>
              <a:ext uri="{FF2B5EF4-FFF2-40B4-BE49-F238E27FC236}">
                <a16:creationId xmlns:a16="http://schemas.microsoft.com/office/drawing/2014/main" id="{B7F7482E-DB4F-488A-8E6F-5CE568ABFC35}"/>
              </a:ext>
            </a:extLst>
          </p:cNvPr>
          <p:cNvPicPr>
            <a:picLocks noChangeAspect="1"/>
          </p:cNvPicPr>
          <p:nvPr/>
        </p:nvPicPr>
        <p:blipFill>
          <a:blip r:embed="rId5"/>
          <a:stretch>
            <a:fillRect/>
          </a:stretch>
        </p:blipFill>
        <p:spPr>
          <a:xfrm>
            <a:off x="5579235" y="1117772"/>
            <a:ext cx="2618066" cy="1750936"/>
          </a:xfrm>
          <a:prstGeom prst="rect">
            <a:avLst/>
          </a:prstGeom>
        </p:spPr>
      </p:pic>
      <p:sp>
        <p:nvSpPr>
          <p:cNvPr id="11" name="TextBox 10">
            <a:extLst>
              <a:ext uri="{FF2B5EF4-FFF2-40B4-BE49-F238E27FC236}">
                <a16:creationId xmlns:a16="http://schemas.microsoft.com/office/drawing/2014/main" id="{3E8F1A16-5151-4072-A593-A82B422CD48A}"/>
              </a:ext>
            </a:extLst>
          </p:cNvPr>
          <p:cNvSpPr txBox="1"/>
          <p:nvPr/>
        </p:nvSpPr>
        <p:spPr>
          <a:xfrm>
            <a:off x="292100" y="3107546"/>
            <a:ext cx="4368800" cy="1631216"/>
          </a:xfrm>
          <a:prstGeom prst="rect">
            <a:avLst/>
          </a:prstGeom>
          <a:noFill/>
          <a:ln>
            <a:solidFill>
              <a:schemeClr val="bg1"/>
            </a:solidFill>
          </a:ln>
        </p:spPr>
        <p:txBody>
          <a:bodyPr wrap="square" rtlCol="0">
            <a:spAutoFit/>
          </a:bodyPr>
          <a:lstStyle/>
          <a:p>
            <a:r>
              <a:rPr lang="en-GB" u="sng" dirty="0">
                <a:solidFill>
                  <a:schemeClr val="bg1"/>
                </a:solidFill>
              </a:rPr>
              <a:t>Key takeaways</a:t>
            </a:r>
            <a:r>
              <a:rPr lang="en-GB" dirty="0">
                <a:solidFill>
                  <a:schemeClr val="bg1"/>
                </a:solidFill>
              </a:rPr>
              <a:t>:</a:t>
            </a:r>
          </a:p>
          <a:p>
            <a:endParaRPr lang="en-GB" dirty="0">
              <a:solidFill>
                <a:schemeClr val="bg1"/>
              </a:solidFill>
            </a:endParaRPr>
          </a:p>
          <a:p>
            <a:pPr marL="285750" indent="-285750">
              <a:buClr>
                <a:schemeClr val="bg1"/>
              </a:buClr>
              <a:buSzPct val="100000"/>
              <a:buFont typeface="Wingdings" panose="05000000000000000000" pitchFamily="2" charset="2"/>
              <a:buChar char="q"/>
            </a:pPr>
            <a:r>
              <a:rPr lang="en-IN" sz="1200" dirty="0">
                <a:solidFill>
                  <a:schemeClr val="bg1"/>
                </a:solidFill>
              </a:rPr>
              <a:t>Nearly  56% of churn customers making more than one customer service call.</a:t>
            </a:r>
          </a:p>
          <a:p>
            <a:pPr marL="285750" indent="-285750">
              <a:buClr>
                <a:schemeClr val="bg1"/>
              </a:buClr>
              <a:buFont typeface="Wingdings" panose="05000000000000000000" pitchFamily="2" charset="2"/>
              <a:buChar char="q"/>
            </a:pPr>
            <a:r>
              <a:rPr lang="en-IN" sz="1200" dirty="0">
                <a:solidFill>
                  <a:schemeClr val="bg1"/>
                </a:solidFill>
              </a:rPr>
              <a:t>19% of the churn customers </a:t>
            </a:r>
            <a:r>
              <a:rPr lang="en-GB" sz="1200" dirty="0">
                <a:solidFill>
                  <a:schemeClr val="bg1"/>
                </a:solidFill>
              </a:rPr>
              <a:t>didn’t made a single customer service call.</a:t>
            </a:r>
          </a:p>
          <a:p>
            <a:pPr marL="285750" indent="-285750">
              <a:buClr>
                <a:schemeClr val="bg1"/>
              </a:buClr>
              <a:buFont typeface="Wingdings" panose="05000000000000000000" pitchFamily="2" charset="2"/>
              <a:buChar char="q"/>
            </a:pPr>
            <a:r>
              <a:rPr lang="en-GB" sz="1200" dirty="0">
                <a:solidFill>
                  <a:schemeClr val="bg1"/>
                </a:solidFill>
              </a:rPr>
              <a:t>25% of the churn customers have made a single customer service call .</a:t>
            </a:r>
            <a:endParaRPr lang="en-IN" sz="1200" dirty="0">
              <a:solidFill>
                <a:schemeClr val="bg1"/>
              </a:solidFill>
            </a:endParaRPr>
          </a:p>
        </p:txBody>
      </p:sp>
      <p:sp>
        <p:nvSpPr>
          <p:cNvPr id="12" name="TextBox 11">
            <a:extLst>
              <a:ext uri="{FF2B5EF4-FFF2-40B4-BE49-F238E27FC236}">
                <a16:creationId xmlns:a16="http://schemas.microsoft.com/office/drawing/2014/main" id="{A8743739-4DA1-49A8-A526-7615CB80CB5D}"/>
              </a:ext>
            </a:extLst>
          </p:cNvPr>
          <p:cNvSpPr txBox="1"/>
          <p:nvPr/>
        </p:nvSpPr>
        <p:spPr>
          <a:xfrm>
            <a:off x="216448" y="492188"/>
            <a:ext cx="3536402" cy="523220"/>
          </a:xfrm>
          <a:prstGeom prst="rect">
            <a:avLst/>
          </a:prstGeom>
          <a:noFill/>
        </p:spPr>
        <p:txBody>
          <a:bodyPr wrap="square" rtlCol="0">
            <a:spAutoFit/>
          </a:bodyPr>
          <a:lstStyle/>
          <a:p>
            <a:r>
              <a:rPr lang="en-GB" u="sng" dirty="0">
                <a:solidFill>
                  <a:schemeClr val="bg1"/>
                </a:solidFill>
              </a:rPr>
              <a:t>Number of Customer service calls made by churn customers</a:t>
            </a:r>
            <a:endParaRPr lang="en-IN" u="sng" dirty="0">
              <a:solidFill>
                <a:schemeClr val="bg1"/>
              </a:solidFill>
            </a:endParaRPr>
          </a:p>
        </p:txBody>
      </p:sp>
      <p:sp>
        <p:nvSpPr>
          <p:cNvPr id="14" name="TextBox 13">
            <a:extLst>
              <a:ext uri="{FF2B5EF4-FFF2-40B4-BE49-F238E27FC236}">
                <a16:creationId xmlns:a16="http://schemas.microsoft.com/office/drawing/2014/main" id="{2F5F70FE-033F-42DF-A9C0-46EAED709614}"/>
              </a:ext>
            </a:extLst>
          </p:cNvPr>
          <p:cNvSpPr txBox="1"/>
          <p:nvPr/>
        </p:nvSpPr>
        <p:spPr>
          <a:xfrm>
            <a:off x="5329967" y="2971012"/>
            <a:ext cx="3521933" cy="1477328"/>
          </a:xfrm>
          <a:prstGeom prst="rect">
            <a:avLst/>
          </a:prstGeom>
          <a:noFill/>
          <a:ln>
            <a:solidFill>
              <a:schemeClr val="bg1"/>
            </a:solidFill>
          </a:ln>
        </p:spPr>
        <p:txBody>
          <a:bodyPr wrap="square" rtlCol="0">
            <a:spAutoFit/>
          </a:bodyPr>
          <a:lstStyle/>
          <a:p>
            <a:r>
              <a:rPr lang="en-GB" u="sng" dirty="0">
                <a:solidFill>
                  <a:schemeClr val="bg1"/>
                </a:solidFill>
              </a:rPr>
              <a:t>Key takeaways:</a:t>
            </a:r>
            <a:endParaRPr lang="en-GB" dirty="0"/>
          </a:p>
          <a:p>
            <a:endParaRPr lang="en-GB" dirty="0"/>
          </a:p>
          <a:p>
            <a:pPr marL="285750" indent="-285750">
              <a:buClr>
                <a:schemeClr val="bg1"/>
              </a:buClr>
              <a:buFont typeface="Wingdings" panose="05000000000000000000" pitchFamily="2" charset="2"/>
              <a:buChar char="q"/>
            </a:pPr>
            <a:r>
              <a:rPr lang="en-IN" sz="1200" dirty="0">
                <a:solidFill>
                  <a:schemeClr val="bg1"/>
                </a:solidFill>
              </a:rPr>
              <a:t> After the threshold of overage fee 10,it is observed that the churn customers are more.</a:t>
            </a:r>
          </a:p>
          <a:p>
            <a:pPr marL="285750" indent="-285750">
              <a:buClr>
                <a:schemeClr val="bg1"/>
              </a:buClr>
              <a:buFont typeface="Wingdings" panose="05000000000000000000" pitchFamily="2" charset="2"/>
              <a:buChar char="q"/>
            </a:pPr>
            <a:r>
              <a:rPr lang="en-IN" sz="1200" dirty="0">
                <a:solidFill>
                  <a:schemeClr val="bg1"/>
                </a:solidFill>
              </a:rPr>
              <a:t>It is also observed that churn customers are more in the 4</a:t>
            </a:r>
            <a:r>
              <a:rPr lang="en-IN" sz="1200" baseline="30000" dirty="0">
                <a:solidFill>
                  <a:schemeClr val="bg1"/>
                </a:solidFill>
              </a:rPr>
              <a:t>th</a:t>
            </a:r>
            <a:r>
              <a:rPr lang="en-IN" sz="1200" dirty="0">
                <a:solidFill>
                  <a:schemeClr val="bg1"/>
                </a:solidFill>
              </a:rPr>
              <a:t> year.</a:t>
            </a:r>
          </a:p>
          <a:p>
            <a:pPr marL="285750" indent="-285750">
              <a:buClr>
                <a:schemeClr val="bg1"/>
              </a:buClr>
              <a:buFont typeface="Wingdings" panose="05000000000000000000" pitchFamily="2" charset="2"/>
              <a:buChar char="q"/>
            </a:pPr>
            <a:endParaRPr lang="en-IN" dirty="0">
              <a:solidFill>
                <a:schemeClr val="bg1"/>
              </a:solidFill>
            </a:endParaRPr>
          </a:p>
        </p:txBody>
      </p:sp>
      <p:sp>
        <p:nvSpPr>
          <p:cNvPr id="15" name="TextBox 14">
            <a:extLst>
              <a:ext uri="{FF2B5EF4-FFF2-40B4-BE49-F238E27FC236}">
                <a16:creationId xmlns:a16="http://schemas.microsoft.com/office/drawing/2014/main" id="{54A0DB68-AF21-41B2-B7BD-17296C24A1FA}"/>
              </a:ext>
            </a:extLst>
          </p:cNvPr>
          <p:cNvSpPr txBox="1"/>
          <p:nvPr/>
        </p:nvSpPr>
        <p:spPr>
          <a:xfrm>
            <a:off x="5515735" y="492188"/>
            <a:ext cx="3018665" cy="523220"/>
          </a:xfrm>
          <a:prstGeom prst="rect">
            <a:avLst/>
          </a:prstGeom>
          <a:noFill/>
        </p:spPr>
        <p:txBody>
          <a:bodyPr wrap="square" rtlCol="0">
            <a:spAutoFit/>
          </a:bodyPr>
          <a:lstStyle/>
          <a:p>
            <a:r>
              <a:rPr lang="en-GB" u="sng" dirty="0">
                <a:solidFill>
                  <a:schemeClr val="bg1"/>
                </a:solidFill>
              </a:rPr>
              <a:t>Overage fee observed for the customers in last five years</a:t>
            </a:r>
            <a:endParaRPr lang="en-IN" u="sng" dirty="0">
              <a:solidFill>
                <a:schemeClr val="bg1"/>
              </a:solidFill>
            </a:endParaRPr>
          </a:p>
        </p:txBody>
      </p:sp>
    </p:spTree>
    <p:extLst>
      <p:ext uri="{BB962C8B-B14F-4D97-AF65-F5344CB8AC3E}">
        <p14:creationId xmlns:p14="http://schemas.microsoft.com/office/powerpoint/2010/main" val="339314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 name="Picture 2">
            <a:extLst>
              <a:ext uri="{FF2B5EF4-FFF2-40B4-BE49-F238E27FC236}">
                <a16:creationId xmlns:a16="http://schemas.microsoft.com/office/drawing/2014/main" id="{6D3ADE43-546E-4B0F-8C2D-78D7F5289717}"/>
              </a:ext>
            </a:extLst>
          </p:cNvPr>
          <p:cNvPicPr>
            <a:picLocks noChangeAspect="1"/>
          </p:cNvPicPr>
          <p:nvPr/>
        </p:nvPicPr>
        <p:blipFill>
          <a:blip r:embed="rId4"/>
          <a:stretch>
            <a:fillRect/>
          </a:stretch>
        </p:blipFill>
        <p:spPr>
          <a:xfrm>
            <a:off x="691726" y="875929"/>
            <a:ext cx="2974238" cy="2029258"/>
          </a:xfrm>
          <a:prstGeom prst="rect">
            <a:avLst/>
          </a:prstGeom>
        </p:spPr>
      </p:pic>
      <p:pic>
        <p:nvPicPr>
          <p:cNvPr id="7" name="Picture 6">
            <a:extLst>
              <a:ext uri="{FF2B5EF4-FFF2-40B4-BE49-F238E27FC236}">
                <a16:creationId xmlns:a16="http://schemas.microsoft.com/office/drawing/2014/main" id="{DCEDFF4F-61A1-4BAD-9DEB-86E6A62B6675}"/>
              </a:ext>
            </a:extLst>
          </p:cNvPr>
          <p:cNvPicPr>
            <a:picLocks noChangeAspect="1"/>
          </p:cNvPicPr>
          <p:nvPr/>
        </p:nvPicPr>
        <p:blipFill>
          <a:blip r:embed="rId5"/>
          <a:stretch>
            <a:fillRect/>
          </a:stretch>
        </p:blipFill>
        <p:spPr>
          <a:xfrm>
            <a:off x="5062418" y="875929"/>
            <a:ext cx="2936889" cy="2029258"/>
          </a:xfrm>
          <a:prstGeom prst="rect">
            <a:avLst/>
          </a:prstGeom>
        </p:spPr>
      </p:pic>
      <p:sp>
        <p:nvSpPr>
          <p:cNvPr id="9" name="TextBox 8">
            <a:extLst>
              <a:ext uri="{FF2B5EF4-FFF2-40B4-BE49-F238E27FC236}">
                <a16:creationId xmlns:a16="http://schemas.microsoft.com/office/drawing/2014/main" id="{F757006C-7DCD-48DF-84F9-FB121A4287FC}"/>
              </a:ext>
            </a:extLst>
          </p:cNvPr>
          <p:cNvSpPr txBox="1"/>
          <p:nvPr/>
        </p:nvSpPr>
        <p:spPr>
          <a:xfrm>
            <a:off x="596900" y="3403373"/>
            <a:ext cx="3606800" cy="1446550"/>
          </a:xfrm>
          <a:prstGeom prst="rect">
            <a:avLst/>
          </a:prstGeom>
          <a:noFill/>
          <a:ln>
            <a:solidFill>
              <a:schemeClr val="bg1"/>
            </a:solidFill>
          </a:ln>
        </p:spPr>
        <p:txBody>
          <a:bodyPr wrap="square" rtlCol="0">
            <a:spAutoFit/>
          </a:bodyPr>
          <a:lstStyle/>
          <a:p>
            <a:r>
              <a:rPr lang="en-GB" dirty="0">
                <a:solidFill>
                  <a:schemeClr val="bg1"/>
                </a:solidFill>
              </a:rPr>
              <a:t>Key takeaways:</a:t>
            </a:r>
          </a:p>
          <a:p>
            <a:pPr marL="171450" indent="-171450">
              <a:buClr>
                <a:schemeClr val="bg1"/>
              </a:buClr>
              <a:buFont typeface="Wingdings" panose="05000000000000000000" pitchFamily="2" charset="2"/>
              <a:buChar char="q"/>
            </a:pPr>
            <a:r>
              <a:rPr lang="en-GB" sz="1200" dirty="0">
                <a:solidFill>
                  <a:schemeClr val="bg1"/>
                </a:solidFill>
              </a:rPr>
              <a:t>The monthly bill generated for Churned customers  is more than of Non-churned customers. </a:t>
            </a:r>
          </a:p>
          <a:p>
            <a:pPr marL="285750" indent="-285750">
              <a:buClr>
                <a:schemeClr val="bg1"/>
              </a:buClr>
              <a:buFont typeface="Wingdings" panose="05000000000000000000" pitchFamily="2" charset="2"/>
              <a:buChar char="q"/>
            </a:pPr>
            <a:r>
              <a:rPr lang="en-GB" sz="1200" dirty="0">
                <a:solidFill>
                  <a:schemeClr val="bg1"/>
                </a:solidFill>
              </a:rPr>
              <a:t>After the threshold bill 56 the Churned customers are more </a:t>
            </a:r>
          </a:p>
          <a:p>
            <a:endParaRPr lang="en-GB" dirty="0">
              <a:solidFill>
                <a:schemeClr val="bg1"/>
              </a:solidFill>
            </a:endParaRPr>
          </a:p>
        </p:txBody>
      </p:sp>
      <p:sp>
        <p:nvSpPr>
          <p:cNvPr id="4" name="TextBox 3">
            <a:extLst>
              <a:ext uri="{FF2B5EF4-FFF2-40B4-BE49-F238E27FC236}">
                <a16:creationId xmlns:a16="http://schemas.microsoft.com/office/drawing/2014/main" id="{7E46DF07-312F-4616-8CF0-7CC64464C4A4}"/>
              </a:ext>
            </a:extLst>
          </p:cNvPr>
          <p:cNvSpPr txBox="1"/>
          <p:nvPr/>
        </p:nvSpPr>
        <p:spPr>
          <a:xfrm>
            <a:off x="4897120" y="405230"/>
            <a:ext cx="4422986" cy="307777"/>
          </a:xfrm>
          <a:prstGeom prst="rect">
            <a:avLst/>
          </a:prstGeom>
          <a:noFill/>
        </p:spPr>
        <p:txBody>
          <a:bodyPr wrap="square" rtlCol="0">
            <a:spAutoFit/>
          </a:bodyPr>
          <a:lstStyle/>
          <a:p>
            <a:r>
              <a:rPr lang="en-US" u="sng" dirty="0">
                <a:solidFill>
                  <a:schemeClr val="bg1"/>
                </a:solidFill>
              </a:rPr>
              <a:t>Total bill generated for the customers</a:t>
            </a:r>
            <a:endParaRPr lang="en-IN" u="sng" dirty="0">
              <a:solidFill>
                <a:schemeClr val="bg1"/>
              </a:solidFill>
            </a:endParaRPr>
          </a:p>
        </p:txBody>
      </p:sp>
      <p:sp>
        <p:nvSpPr>
          <p:cNvPr id="6" name="TextBox 5">
            <a:extLst>
              <a:ext uri="{FF2B5EF4-FFF2-40B4-BE49-F238E27FC236}">
                <a16:creationId xmlns:a16="http://schemas.microsoft.com/office/drawing/2014/main" id="{92AB4D7A-DE1F-4D9A-AFDB-B180DE9393F8}"/>
              </a:ext>
            </a:extLst>
          </p:cNvPr>
          <p:cNvSpPr txBox="1"/>
          <p:nvPr/>
        </p:nvSpPr>
        <p:spPr>
          <a:xfrm>
            <a:off x="146474" y="377743"/>
            <a:ext cx="4422986" cy="523220"/>
          </a:xfrm>
          <a:prstGeom prst="rect">
            <a:avLst/>
          </a:prstGeom>
          <a:noFill/>
        </p:spPr>
        <p:txBody>
          <a:bodyPr wrap="square" rtlCol="0">
            <a:spAutoFit/>
          </a:bodyPr>
          <a:lstStyle/>
          <a:p>
            <a:r>
              <a:rPr lang="en-US" u="sng" dirty="0">
                <a:solidFill>
                  <a:schemeClr val="bg1"/>
                </a:solidFill>
              </a:rPr>
              <a:t>Monthly bill observed for the customers in last five years</a:t>
            </a:r>
            <a:endParaRPr lang="en-IN" u="sng" dirty="0">
              <a:solidFill>
                <a:schemeClr val="bg1"/>
              </a:solidFill>
            </a:endParaRPr>
          </a:p>
        </p:txBody>
      </p:sp>
      <p:sp>
        <p:nvSpPr>
          <p:cNvPr id="10" name="TextBox 9">
            <a:extLst>
              <a:ext uri="{FF2B5EF4-FFF2-40B4-BE49-F238E27FC236}">
                <a16:creationId xmlns:a16="http://schemas.microsoft.com/office/drawing/2014/main" id="{1231442C-CEFB-41E9-AC06-79575CE7CCCF}"/>
              </a:ext>
            </a:extLst>
          </p:cNvPr>
          <p:cNvSpPr txBox="1"/>
          <p:nvPr/>
        </p:nvSpPr>
        <p:spPr>
          <a:xfrm>
            <a:off x="4991947" y="3403373"/>
            <a:ext cx="3752426" cy="1077218"/>
          </a:xfrm>
          <a:prstGeom prst="rect">
            <a:avLst/>
          </a:prstGeom>
          <a:noFill/>
        </p:spPr>
        <p:txBody>
          <a:bodyPr wrap="square" rtlCol="0">
            <a:spAutoFit/>
          </a:bodyPr>
          <a:lstStyle/>
          <a:p>
            <a:r>
              <a:rPr lang="en-US" sz="1400" dirty="0">
                <a:solidFill>
                  <a:schemeClr val="bg1"/>
                </a:solidFill>
              </a:rPr>
              <a:t>Key takeaways:</a:t>
            </a:r>
          </a:p>
          <a:p>
            <a:pPr marL="285750" indent="-285750">
              <a:buClr>
                <a:schemeClr val="bg1"/>
              </a:buClr>
              <a:buFont typeface="Wingdings" panose="05000000000000000000" pitchFamily="2" charset="2"/>
              <a:buChar char="q"/>
            </a:pPr>
            <a:r>
              <a:rPr lang="en-US" sz="1200" dirty="0">
                <a:solidFill>
                  <a:schemeClr val="bg1"/>
                </a:solidFill>
              </a:rPr>
              <a:t>The company is loosing high valued customers</a:t>
            </a:r>
            <a:endParaRPr lang="en-IN" sz="1200" dirty="0">
              <a:solidFill>
                <a:schemeClr val="bg1"/>
              </a:solidFill>
            </a:endParaRPr>
          </a:p>
          <a:p>
            <a:pPr marL="285750" indent="-285750">
              <a:buClr>
                <a:schemeClr val="bg1"/>
              </a:buClr>
              <a:buFont typeface="Wingdings" panose="05000000000000000000" pitchFamily="2" charset="2"/>
              <a:buChar char="q"/>
            </a:pPr>
            <a:r>
              <a:rPr lang="en-US" sz="1200" dirty="0">
                <a:solidFill>
                  <a:schemeClr val="bg1"/>
                </a:solidFill>
              </a:rPr>
              <a:t>The total bill of Churned customers is more compared to Non-churned customers </a:t>
            </a:r>
          </a:p>
          <a:p>
            <a:endParaRPr lang="en-IN" dirty="0"/>
          </a:p>
        </p:txBody>
      </p:sp>
      <p:sp>
        <p:nvSpPr>
          <p:cNvPr id="11" name="TextBox 10">
            <a:extLst>
              <a:ext uri="{FF2B5EF4-FFF2-40B4-BE49-F238E27FC236}">
                <a16:creationId xmlns:a16="http://schemas.microsoft.com/office/drawing/2014/main" id="{5D36FDFE-810A-490F-B90B-8F3BA6F453AE}"/>
              </a:ext>
            </a:extLst>
          </p:cNvPr>
          <p:cNvSpPr txBox="1"/>
          <p:nvPr/>
        </p:nvSpPr>
        <p:spPr>
          <a:xfrm>
            <a:off x="4886990" y="3403373"/>
            <a:ext cx="3752426" cy="1170217"/>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195641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0"/>
            <a:ext cx="9143998" cy="5143499"/>
          </a:xfrm>
          <a:prstGeom prst="rect">
            <a:avLst/>
          </a:prstGeom>
          <a:noFill/>
          <a:ln>
            <a:noFill/>
          </a:ln>
        </p:spPr>
      </p:pic>
      <p:sp>
        <p:nvSpPr>
          <p:cNvPr id="115" name="Google Shape;115;p41"/>
          <p:cNvSpPr txBox="1"/>
          <p:nvPr/>
        </p:nvSpPr>
        <p:spPr>
          <a:xfrm>
            <a:off x="716400" y="417087"/>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u="sng" dirty="0">
                <a:solidFill>
                  <a:srgbClr val="FFFFFF"/>
                </a:solidFill>
                <a:latin typeface="+mj-lt"/>
                <a:ea typeface="Roboto"/>
                <a:cs typeface="Roboto"/>
                <a:sym typeface="Roboto"/>
              </a:rPr>
              <a:t>Key Takeaways and Recommendations</a:t>
            </a:r>
          </a:p>
        </p:txBody>
      </p:sp>
      <p:sp>
        <p:nvSpPr>
          <p:cNvPr id="13" name="Rectangle 12">
            <a:extLst>
              <a:ext uri="{FF2B5EF4-FFF2-40B4-BE49-F238E27FC236}">
                <a16:creationId xmlns:a16="http://schemas.microsoft.com/office/drawing/2014/main" id="{E2A5036C-70AC-4B43-B770-4276C6886E37}"/>
              </a:ext>
            </a:extLst>
          </p:cNvPr>
          <p:cNvSpPr/>
          <p:nvPr/>
        </p:nvSpPr>
        <p:spPr>
          <a:xfrm>
            <a:off x="967459" y="1098001"/>
            <a:ext cx="6605127" cy="1731696"/>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Key Takeaways from the Analysis </a:t>
            </a:r>
            <a:r>
              <a:rPr lang="en-US" dirty="0">
                <a:solidFill>
                  <a:schemeClr val="bg1"/>
                </a:solidFill>
                <a:latin typeface="Roboto" panose="02000000000000000000" pitchFamily="2" charset="0"/>
                <a:ea typeface="Roboto" panose="02000000000000000000" pitchFamily="2" charset="0"/>
              </a:rPr>
              <a:t>:</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14.5% of the total customers are churning.</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Majority of the customers are churning after the contract renewal.</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Nearly 56% of the churned customers made more than one customer service call.</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The company is loosing high valued customers.</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83% of the churned customers didn’t have an active data plan.</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Majority of the churned customers have higher average talk time.</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About 19% of the customers are churning without even making a single call to the customer care service</a:t>
            </a:r>
            <a:endParaRPr lang="en-IN" sz="1200" dirty="0">
              <a:solidFill>
                <a:schemeClr val="bg1"/>
              </a:solidFill>
              <a:latin typeface="Roboto" panose="02000000000000000000" pitchFamily="2" charset="0"/>
              <a:ea typeface="Roboto" panose="02000000000000000000" pitchFamily="2" charset="0"/>
            </a:endParaRPr>
          </a:p>
        </p:txBody>
      </p:sp>
      <p:sp>
        <p:nvSpPr>
          <p:cNvPr id="11" name="Rectangle 10">
            <a:extLst>
              <a:ext uri="{FF2B5EF4-FFF2-40B4-BE49-F238E27FC236}">
                <a16:creationId xmlns:a16="http://schemas.microsoft.com/office/drawing/2014/main" id="{1A96F342-BA93-484E-A179-E4B628439AAB}"/>
              </a:ext>
            </a:extLst>
          </p:cNvPr>
          <p:cNvSpPr/>
          <p:nvPr/>
        </p:nvSpPr>
        <p:spPr>
          <a:xfrm>
            <a:off x="1021646" y="3104558"/>
            <a:ext cx="6441835" cy="1520166"/>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bg1"/>
                </a:solidFill>
                <a:latin typeface="Roboto" panose="02000000000000000000" pitchFamily="2" charset="0"/>
                <a:ea typeface="Roboto" panose="02000000000000000000" pitchFamily="2" charset="0"/>
              </a:rPr>
              <a:t>Final Recommendations </a:t>
            </a:r>
            <a:r>
              <a:rPr lang="en-US" dirty="0">
                <a:solidFill>
                  <a:schemeClr val="bg1"/>
                </a:solidFill>
                <a:latin typeface="Roboto" panose="02000000000000000000" pitchFamily="2" charset="0"/>
                <a:ea typeface="Roboto" panose="02000000000000000000" pitchFamily="2" charset="0"/>
              </a:rPr>
              <a:t>:</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Customer care service has to solve the customer problems within a call. </a:t>
            </a:r>
          </a:p>
          <a:p>
            <a:pPr marL="540000" lvl="2" indent="-216000">
              <a:buClr>
                <a:schemeClr val="bg1"/>
              </a:buClr>
              <a:buFont typeface="+mj-lt"/>
              <a:buAutoNum type="arabicPeriod"/>
            </a:pPr>
            <a:r>
              <a:rPr lang="en-US" sz="1200" dirty="0">
                <a:solidFill>
                  <a:schemeClr val="bg1"/>
                </a:solidFill>
                <a:latin typeface="Roboto" panose="02000000000000000000" pitchFamily="2" charset="0"/>
                <a:ea typeface="Roboto" panose="02000000000000000000" pitchFamily="2" charset="0"/>
              </a:rPr>
              <a:t>Providing a minimum data plan or discounts on data plan may reduce future churn.</a:t>
            </a:r>
          </a:p>
          <a:p>
            <a:pPr marL="540000" lvl="2" indent="-216000">
              <a:buClr>
                <a:schemeClr val="bg1"/>
              </a:buClr>
              <a:buFont typeface="+mj-lt"/>
              <a:buAutoNum type="arabicPeriod"/>
            </a:pPr>
            <a:r>
              <a:rPr lang="en-IN" sz="1200" dirty="0">
                <a:solidFill>
                  <a:schemeClr val="bg1"/>
                </a:solidFill>
                <a:latin typeface="Roboto" panose="02000000000000000000" pitchFamily="2" charset="0"/>
                <a:ea typeface="Roboto" panose="02000000000000000000" pitchFamily="2" charset="0"/>
              </a:rPr>
              <a:t>Customers have to be educated to contact customer service when they are facing an issue.</a:t>
            </a:r>
          </a:p>
          <a:p>
            <a:pPr marL="540000" lvl="2" indent="-216000">
              <a:buClr>
                <a:schemeClr val="bg1"/>
              </a:buClr>
              <a:buFont typeface="+mj-lt"/>
              <a:buAutoNum type="arabicPeriod"/>
            </a:pPr>
            <a:r>
              <a:rPr lang="en-IN" sz="1200" dirty="0">
                <a:solidFill>
                  <a:schemeClr val="bg1"/>
                </a:solidFill>
                <a:latin typeface="Roboto" panose="02000000000000000000" pitchFamily="2" charset="0"/>
                <a:ea typeface="Roboto" panose="02000000000000000000" pitchFamily="2" charset="0"/>
              </a:rPr>
              <a:t>Providing better service for contract renewed customers may reduce the churn.</a:t>
            </a:r>
          </a:p>
          <a:p>
            <a:pPr marL="540000" lvl="2" indent="-216000">
              <a:buClr>
                <a:schemeClr val="bg1"/>
              </a:buClr>
              <a:buFont typeface="+mj-lt"/>
              <a:buAutoNum type="arabicPeriod"/>
            </a:pPr>
            <a:r>
              <a:rPr lang="en-IN" sz="1200" dirty="0">
                <a:solidFill>
                  <a:schemeClr val="bg1"/>
                </a:solidFill>
                <a:latin typeface="Roboto" panose="02000000000000000000" pitchFamily="2" charset="0"/>
                <a:ea typeface="Roboto" panose="02000000000000000000" pitchFamily="2" charset="0"/>
              </a:rPr>
              <a:t>Provide vouchers or value added plans for the customers who are having higher average talk time.</a:t>
            </a:r>
          </a:p>
          <a:p>
            <a:pPr marL="540000" lvl="2" indent="-216000">
              <a:buClr>
                <a:schemeClr val="bg1"/>
              </a:buClr>
              <a:buFont typeface="+mj-lt"/>
              <a:buAutoNum type="arabicPeriod"/>
            </a:pPr>
            <a:endParaRPr lang="en-IN" sz="1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5127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endParaRPr/>
          </a:p>
        </p:txBody>
      </p:sp>
      <p:sp>
        <p:nvSpPr>
          <p:cNvPr id="720" name="Google Shape;72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a:p>
        </p:txBody>
      </p:sp>
      <p:pic>
        <p:nvPicPr>
          <p:cNvPr id="721" name="Google Shape;721;p51"/>
          <p:cNvPicPr preferRelativeResize="0"/>
          <p:nvPr/>
        </p:nvPicPr>
        <p:blipFill>
          <a:blip r:embed="rId3">
            <a:alphaModFix/>
          </a:blip>
          <a:stretch>
            <a:fillRect/>
          </a:stretch>
        </p:blipFill>
        <p:spPr>
          <a:xfrm>
            <a:off x="0" y="0"/>
            <a:ext cx="9144000" cy="5143500"/>
          </a:xfrm>
          <a:prstGeom prst="rect">
            <a:avLst/>
          </a:prstGeom>
          <a:noFill/>
          <a:ln>
            <a:noFill/>
          </a:ln>
        </p:spPr>
      </p:pic>
    </p:spTree>
    <p:extLst>
      <p:ext uri="{BB962C8B-B14F-4D97-AF65-F5344CB8AC3E}">
        <p14:creationId xmlns:p14="http://schemas.microsoft.com/office/powerpoint/2010/main" val="211496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46880" y="0"/>
            <a:ext cx="9190880" cy="5143499"/>
          </a:xfrm>
          <a:prstGeom prst="rect">
            <a:avLst/>
          </a:prstGeom>
          <a:noFill/>
          <a:ln>
            <a:noFill/>
          </a:ln>
        </p:spPr>
      </p:pic>
      <p:sp>
        <p:nvSpPr>
          <p:cNvPr id="115" name="Google Shape;115;p41"/>
          <p:cNvSpPr txBox="1"/>
          <p:nvPr/>
        </p:nvSpPr>
        <p:spPr>
          <a:xfrm>
            <a:off x="618410" y="133505"/>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rgbClr val="FFFFFF"/>
                </a:solidFill>
                <a:latin typeface="Roboto"/>
                <a:ea typeface="Roboto"/>
                <a:cs typeface="Roboto"/>
                <a:sym typeface="Roboto"/>
              </a:rPr>
              <a:t>Business Objective, Understanding and Approach</a:t>
            </a:r>
          </a:p>
        </p:txBody>
      </p:sp>
      <p:sp>
        <p:nvSpPr>
          <p:cNvPr id="3" name="Rectangle 2">
            <a:extLst>
              <a:ext uri="{FF2B5EF4-FFF2-40B4-BE49-F238E27FC236}">
                <a16:creationId xmlns:a16="http://schemas.microsoft.com/office/drawing/2014/main" id="{E78933ED-1D6E-4D48-8F73-1243F599F5B1}"/>
              </a:ext>
            </a:extLst>
          </p:cNvPr>
          <p:cNvSpPr/>
          <p:nvPr/>
        </p:nvSpPr>
        <p:spPr>
          <a:xfrm>
            <a:off x="501649" y="1248029"/>
            <a:ext cx="3562351" cy="1878227"/>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SzPct val="101000"/>
              <a:buFont typeface="Arial" panose="020B0604020202020204" pitchFamily="34" charset="0"/>
              <a:buChar char="•"/>
            </a:pPr>
            <a:r>
              <a:rPr lang="en-US" sz="1200" dirty="0"/>
              <a:t>The Telecom Company needs assistance in performing some quantitative analysis on the provided dataset and generate some relevant insights. This should guide the Company to first understand what factors are potentially causing churn and by taking what actions can the churn be minimized</a:t>
            </a:r>
            <a:endParaRPr lang="en-IN" sz="1200" dirty="0"/>
          </a:p>
        </p:txBody>
      </p:sp>
      <p:sp>
        <p:nvSpPr>
          <p:cNvPr id="6" name="Rectangle 5">
            <a:extLst>
              <a:ext uri="{FF2B5EF4-FFF2-40B4-BE49-F238E27FC236}">
                <a16:creationId xmlns:a16="http://schemas.microsoft.com/office/drawing/2014/main" id="{10262817-2142-47FB-8031-439879485058}"/>
              </a:ext>
            </a:extLst>
          </p:cNvPr>
          <p:cNvSpPr/>
          <p:nvPr/>
        </p:nvSpPr>
        <p:spPr>
          <a:xfrm>
            <a:off x="4260849" y="1051895"/>
            <a:ext cx="4686301" cy="239615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SzPct val="110000"/>
              <a:buFont typeface="Arial" panose="020B0604020202020204" pitchFamily="34" charset="0"/>
              <a:buChar char="•"/>
            </a:pPr>
            <a:r>
              <a:rPr lang="en-GB" sz="1200" dirty="0"/>
              <a:t>After a certain period of time, the Telecom Company is facing a considerable amount of customer churn.</a:t>
            </a:r>
          </a:p>
          <a:p>
            <a:pPr marL="285750" indent="-285750">
              <a:buClr>
                <a:schemeClr val="bg1"/>
              </a:buClr>
              <a:buSzPct val="110000"/>
              <a:buFont typeface="Arial" panose="020B0604020202020204" pitchFamily="34" charset="0"/>
              <a:buChar char="•"/>
            </a:pPr>
            <a:endParaRPr lang="en-GB" sz="1200" dirty="0"/>
          </a:p>
          <a:p>
            <a:pPr marL="285750" indent="-285750">
              <a:buClr>
                <a:schemeClr val="bg1"/>
              </a:buClr>
              <a:buSzPct val="101000"/>
              <a:buFont typeface="Arial" panose="020B0604020202020204" pitchFamily="34" charset="0"/>
              <a:buChar char="•"/>
            </a:pPr>
            <a:r>
              <a:rPr lang="en-GB" sz="1200" dirty="0"/>
              <a:t>It’s important for the Telecom company to retain its customers not only to maintain a good flow of revenues, but also to avoid incurring costs to acquire new customers.</a:t>
            </a:r>
          </a:p>
          <a:p>
            <a:pPr>
              <a:buClr>
                <a:schemeClr val="bg1"/>
              </a:buClr>
              <a:buSzPct val="101000"/>
            </a:pPr>
            <a:endParaRPr lang="en-GB" sz="1200" dirty="0"/>
          </a:p>
          <a:p>
            <a:pPr marL="285750" indent="-285750">
              <a:buClr>
                <a:schemeClr val="bg1"/>
              </a:buClr>
              <a:buSzPct val="100000"/>
              <a:buFont typeface="Arial" panose="020B0604020202020204" pitchFamily="34" charset="0"/>
              <a:buChar char="•"/>
            </a:pPr>
            <a:r>
              <a:rPr lang="en-GB" sz="1200" dirty="0"/>
              <a:t>For reducing a future churn, we need to focus on what all the effective measures are  to be taken into consideration.</a:t>
            </a:r>
          </a:p>
          <a:p>
            <a:endParaRPr lang="en-IN" dirty="0"/>
          </a:p>
        </p:txBody>
      </p:sp>
      <p:sp>
        <p:nvSpPr>
          <p:cNvPr id="7" name="Rectangle 6">
            <a:extLst>
              <a:ext uri="{FF2B5EF4-FFF2-40B4-BE49-F238E27FC236}">
                <a16:creationId xmlns:a16="http://schemas.microsoft.com/office/drawing/2014/main" id="{2F1A9484-7951-4C25-A6B0-FD92A864700B}"/>
              </a:ext>
            </a:extLst>
          </p:cNvPr>
          <p:cNvSpPr/>
          <p:nvPr/>
        </p:nvSpPr>
        <p:spPr>
          <a:xfrm>
            <a:off x="827903" y="980298"/>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Business Objective</a:t>
            </a:r>
            <a:endParaRPr lang="en-IN" b="1" dirty="0"/>
          </a:p>
        </p:txBody>
      </p:sp>
      <p:sp>
        <p:nvSpPr>
          <p:cNvPr id="8" name="Rectangle 7">
            <a:extLst>
              <a:ext uri="{FF2B5EF4-FFF2-40B4-BE49-F238E27FC236}">
                <a16:creationId xmlns:a16="http://schemas.microsoft.com/office/drawing/2014/main" id="{F17E88BB-0E47-4B43-91CA-1B2267338D3A}"/>
              </a:ext>
            </a:extLst>
          </p:cNvPr>
          <p:cNvSpPr/>
          <p:nvPr/>
        </p:nvSpPr>
        <p:spPr>
          <a:xfrm>
            <a:off x="4712210" y="784165"/>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Understanding</a:t>
            </a:r>
            <a:endParaRPr lang="en-IN" b="1" dirty="0"/>
          </a:p>
        </p:txBody>
      </p:sp>
      <p:sp>
        <p:nvSpPr>
          <p:cNvPr id="9" name="Rectangle 8">
            <a:extLst>
              <a:ext uri="{FF2B5EF4-FFF2-40B4-BE49-F238E27FC236}">
                <a16:creationId xmlns:a16="http://schemas.microsoft.com/office/drawing/2014/main" id="{CE072C4C-8156-4388-B385-759A9FAC9D99}"/>
              </a:ext>
            </a:extLst>
          </p:cNvPr>
          <p:cNvSpPr/>
          <p:nvPr/>
        </p:nvSpPr>
        <p:spPr>
          <a:xfrm>
            <a:off x="203200" y="3492500"/>
            <a:ext cx="8602810" cy="1308101"/>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SzPct val="101000"/>
              <a:buFont typeface="Arial" panose="020B0604020202020204" pitchFamily="34" charset="0"/>
              <a:buChar char="•"/>
            </a:pPr>
            <a:r>
              <a:rPr lang="en-US" sz="1200" dirty="0"/>
              <a:t>A good starting point can be by doing the analysis on how the Churn and Non-Churn profiles are showing the results when compared with the weeks that the customers has been active.</a:t>
            </a:r>
          </a:p>
          <a:p>
            <a:pPr>
              <a:buClr>
                <a:schemeClr val="bg1"/>
              </a:buClr>
              <a:buSzPct val="101000"/>
            </a:pPr>
            <a:endParaRPr lang="en-US" sz="1200" dirty="0"/>
          </a:p>
          <a:p>
            <a:pPr marL="285750" indent="-285750">
              <a:buClr>
                <a:schemeClr val="bg1"/>
              </a:buClr>
              <a:buSzPct val="101000"/>
              <a:buFont typeface="Arial" panose="020B0604020202020204" pitchFamily="34" charset="0"/>
              <a:buChar char="•"/>
            </a:pPr>
            <a:r>
              <a:rPr lang="en-US" sz="1200" dirty="0"/>
              <a:t>Another approach can be by observing the insights on how the Churn and Non-Churn profiles are showing the results when compared with the various relevant attributes like average talk time, monthly bill, contract renewed etc. </a:t>
            </a:r>
          </a:p>
          <a:p>
            <a:pPr marL="285750" indent="-285750" algn="ctr">
              <a:buClr>
                <a:schemeClr val="bg1"/>
              </a:buClr>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2ECD5487-29DA-4A12-A0EA-5C66A5908DC3}"/>
              </a:ext>
            </a:extLst>
          </p:cNvPr>
          <p:cNvSpPr txBox="1"/>
          <p:nvPr/>
        </p:nvSpPr>
        <p:spPr>
          <a:xfrm>
            <a:off x="203200" y="3251200"/>
            <a:ext cx="1808480" cy="307777"/>
          </a:xfrm>
          <a:prstGeom prst="rect">
            <a:avLst/>
          </a:prstGeom>
          <a:noFill/>
        </p:spPr>
        <p:txBody>
          <a:bodyPr wrap="square" rtlCol="0">
            <a:spAutoFit/>
          </a:bodyPr>
          <a:lstStyle/>
          <a:p>
            <a:r>
              <a:rPr lang="en-IN" dirty="0">
                <a:solidFill>
                  <a:schemeClr val="bg1"/>
                </a:solidFill>
              </a:rPr>
              <a:t>Approach</a:t>
            </a:r>
          </a:p>
        </p:txBody>
      </p:sp>
    </p:spTree>
    <p:extLst>
      <p:ext uri="{BB962C8B-B14F-4D97-AF65-F5344CB8AC3E}">
        <p14:creationId xmlns:p14="http://schemas.microsoft.com/office/powerpoint/2010/main" val="23993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5" name="Google Shape;115;p41"/>
          <p:cNvSpPr txBox="1"/>
          <p:nvPr/>
        </p:nvSpPr>
        <p:spPr>
          <a:xfrm>
            <a:off x="904568" y="251148"/>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rgbClr val="FFFFFF"/>
                </a:solidFill>
                <a:latin typeface="Roboto"/>
                <a:ea typeface="Roboto"/>
                <a:cs typeface="Roboto"/>
                <a:sym typeface="Roboto"/>
              </a:rPr>
              <a:t>Analysis</a:t>
            </a:r>
          </a:p>
        </p:txBody>
      </p:sp>
      <p:sp>
        <p:nvSpPr>
          <p:cNvPr id="4" name="TextBox 3">
            <a:extLst>
              <a:ext uri="{FF2B5EF4-FFF2-40B4-BE49-F238E27FC236}">
                <a16:creationId xmlns:a16="http://schemas.microsoft.com/office/drawing/2014/main" id="{6703AC8A-AA23-49B2-BA26-196331DE4ED1}"/>
              </a:ext>
            </a:extLst>
          </p:cNvPr>
          <p:cNvSpPr txBox="1"/>
          <p:nvPr/>
        </p:nvSpPr>
        <p:spPr>
          <a:xfrm>
            <a:off x="904568" y="1130710"/>
            <a:ext cx="6400800" cy="3662541"/>
          </a:xfrm>
          <a:prstGeom prst="rect">
            <a:avLst/>
          </a:prstGeom>
          <a:noFill/>
        </p:spPr>
        <p:txBody>
          <a:bodyPr wrap="square" rtlCol="0">
            <a:spAutoFit/>
          </a:bodyPr>
          <a:lstStyle/>
          <a:p>
            <a:r>
              <a:rPr lang="en-US" u="sng" dirty="0">
                <a:solidFill>
                  <a:schemeClr val="bg1"/>
                </a:solidFill>
              </a:rPr>
              <a:t>Data Preparation and EDA:</a:t>
            </a:r>
          </a:p>
          <a:p>
            <a:endParaRPr lang="en-US" dirty="0">
              <a:solidFill>
                <a:schemeClr val="bg1"/>
              </a:solidFill>
            </a:endParaRPr>
          </a:p>
          <a:p>
            <a:pPr marL="285750" indent="-285750">
              <a:buClr>
                <a:schemeClr val="bg1"/>
              </a:buClr>
              <a:buFont typeface="Wingdings" panose="05000000000000000000" pitchFamily="2" charset="2"/>
              <a:buChar char="q"/>
            </a:pPr>
            <a:r>
              <a:rPr lang="en-US" sz="1200" dirty="0">
                <a:solidFill>
                  <a:schemeClr val="bg1"/>
                </a:solidFill>
              </a:rPr>
              <a:t>Uni-Variate analysis is conducted on all the relevant variables</a:t>
            </a:r>
          </a:p>
          <a:p>
            <a:pPr marL="285750" indent="-285750">
              <a:buClr>
                <a:schemeClr val="bg1"/>
              </a:buClr>
              <a:buFont typeface="Wingdings" panose="05000000000000000000" pitchFamily="2" charset="2"/>
              <a:buChar char="q"/>
            </a:pPr>
            <a:r>
              <a:rPr lang="en-US" sz="1200" dirty="0">
                <a:solidFill>
                  <a:schemeClr val="bg1"/>
                </a:solidFill>
              </a:rPr>
              <a:t>Bi- Variate analysis is conducted on all the meaningful variables</a:t>
            </a:r>
          </a:p>
          <a:p>
            <a:pPr marL="285750" indent="-285750">
              <a:buClr>
                <a:schemeClr val="bg1"/>
              </a:buClr>
              <a:buFont typeface="Wingdings" panose="05000000000000000000" pitchFamily="2" charset="2"/>
              <a:buChar char="q"/>
            </a:pPr>
            <a:r>
              <a:rPr lang="en-US" sz="1200" dirty="0">
                <a:solidFill>
                  <a:schemeClr val="bg1"/>
                </a:solidFill>
              </a:rPr>
              <a:t>Outliers identified in the variables are taken care of</a:t>
            </a:r>
          </a:p>
          <a:p>
            <a:endParaRPr lang="en-US" sz="1200" dirty="0">
              <a:solidFill>
                <a:schemeClr val="bg1"/>
              </a:solidFill>
            </a:endParaRPr>
          </a:p>
          <a:p>
            <a:pPr marL="285750" indent="-285750">
              <a:buFont typeface="Wingdings" panose="05000000000000000000" pitchFamily="2" charset="2"/>
              <a:buChar char="q"/>
            </a:pPr>
            <a:endParaRPr lang="en-US" sz="1200" dirty="0">
              <a:solidFill>
                <a:schemeClr val="bg1"/>
              </a:solidFill>
            </a:endParaRPr>
          </a:p>
          <a:p>
            <a:pPr marL="285750" indent="-285750">
              <a:buFont typeface="Wingdings" panose="05000000000000000000" pitchFamily="2" charset="2"/>
              <a:buChar char="q"/>
            </a:pPr>
            <a:endParaRPr lang="en-US" sz="1200" dirty="0">
              <a:solidFill>
                <a:schemeClr val="bg1"/>
              </a:solidFill>
            </a:endParaRPr>
          </a:p>
          <a:p>
            <a:endParaRPr lang="en-US" u="sng" dirty="0">
              <a:solidFill>
                <a:schemeClr val="bg1"/>
              </a:solidFill>
            </a:endParaRPr>
          </a:p>
          <a:p>
            <a:endParaRPr lang="en-US" u="sng" dirty="0">
              <a:solidFill>
                <a:schemeClr val="bg1"/>
              </a:solidFill>
            </a:endParaRPr>
          </a:p>
          <a:p>
            <a:r>
              <a:rPr lang="en-US" u="sng" dirty="0">
                <a:solidFill>
                  <a:schemeClr val="bg1"/>
                </a:solidFill>
              </a:rPr>
              <a:t>Variable Creation and Selection</a:t>
            </a:r>
            <a:r>
              <a:rPr lang="en-US" dirty="0">
                <a:solidFill>
                  <a:schemeClr val="bg1"/>
                </a:solidFill>
              </a:rPr>
              <a:t>:</a:t>
            </a:r>
          </a:p>
          <a:p>
            <a:endParaRPr lang="en-US" dirty="0">
              <a:solidFill>
                <a:schemeClr val="bg1"/>
              </a:solidFill>
            </a:endParaRPr>
          </a:p>
          <a:p>
            <a:pPr marL="285750" indent="-285750">
              <a:buClr>
                <a:schemeClr val="bg1"/>
              </a:buClr>
              <a:buFont typeface="Wingdings" panose="05000000000000000000" pitchFamily="2" charset="2"/>
              <a:buChar char="q"/>
            </a:pPr>
            <a:r>
              <a:rPr lang="en-US" sz="1200" dirty="0">
                <a:solidFill>
                  <a:schemeClr val="bg1"/>
                </a:solidFill>
              </a:rPr>
              <a:t>Three new variables are created as part of Feature Engineering</a:t>
            </a:r>
          </a:p>
          <a:p>
            <a:pPr marL="285750" indent="-285750">
              <a:buClr>
                <a:schemeClr val="bg1"/>
              </a:buClr>
              <a:buFont typeface="Wingdings" panose="05000000000000000000" pitchFamily="2" charset="2"/>
              <a:buChar char="q"/>
            </a:pPr>
            <a:r>
              <a:rPr lang="en-US" sz="1200" dirty="0">
                <a:solidFill>
                  <a:schemeClr val="bg1"/>
                </a:solidFill>
              </a:rPr>
              <a:t>Churn rate is used as a Key reference in analyzing the data over Years</a:t>
            </a:r>
          </a:p>
          <a:p>
            <a:pPr marL="285750" indent="-285750">
              <a:buClr>
                <a:schemeClr val="bg1"/>
              </a:buClr>
              <a:buFont typeface="Wingdings" panose="05000000000000000000" pitchFamily="2" charset="2"/>
              <a:buChar char="q"/>
            </a:pPr>
            <a:r>
              <a:rPr lang="en-US" sz="1200" dirty="0">
                <a:solidFill>
                  <a:schemeClr val="bg1"/>
                </a:solidFill>
              </a:rPr>
              <a:t>Contract Renewal is also used as a reference for analysis </a:t>
            </a:r>
          </a:p>
          <a:p>
            <a:endParaRPr lang="en-US" sz="1200" dirty="0">
              <a:solidFill>
                <a:schemeClr val="bg1"/>
              </a:solidFill>
            </a:endParaRPr>
          </a:p>
          <a:p>
            <a:endParaRPr lang="en-US" dirty="0"/>
          </a:p>
          <a:p>
            <a:endParaRPr lang="en-US" dirty="0"/>
          </a:p>
        </p:txBody>
      </p:sp>
      <p:sp>
        <p:nvSpPr>
          <p:cNvPr id="2" name="TextBox 1">
            <a:extLst>
              <a:ext uri="{FF2B5EF4-FFF2-40B4-BE49-F238E27FC236}">
                <a16:creationId xmlns:a16="http://schemas.microsoft.com/office/drawing/2014/main" id="{73E357D2-4252-4A83-B4BB-D5F03A0066DB}"/>
              </a:ext>
            </a:extLst>
          </p:cNvPr>
          <p:cNvSpPr txBox="1"/>
          <p:nvPr/>
        </p:nvSpPr>
        <p:spPr>
          <a:xfrm>
            <a:off x="432618" y="1049182"/>
            <a:ext cx="7413523" cy="1522568"/>
          </a:xfrm>
          <a:prstGeom prst="rect">
            <a:avLst/>
          </a:prstGeom>
          <a:noFill/>
          <a:ln>
            <a:solidFill>
              <a:schemeClr val="bg1"/>
            </a:solidFill>
          </a:ln>
        </p:spPr>
        <p:txBody>
          <a:bodyPr wrap="square" rtlCol="0">
            <a:spAutoFit/>
          </a:bodyPr>
          <a:lstStyle/>
          <a:p>
            <a:endParaRPr lang="en-IN" dirty="0"/>
          </a:p>
        </p:txBody>
      </p:sp>
      <p:sp>
        <p:nvSpPr>
          <p:cNvPr id="3" name="TextBox 2">
            <a:extLst>
              <a:ext uri="{FF2B5EF4-FFF2-40B4-BE49-F238E27FC236}">
                <a16:creationId xmlns:a16="http://schemas.microsoft.com/office/drawing/2014/main" id="{CEDEAA75-FB29-4E2D-B43C-B01F676CFDD5}"/>
              </a:ext>
            </a:extLst>
          </p:cNvPr>
          <p:cNvSpPr txBox="1"/>
          <p:nvPr/>
        </p:nvSpPr>
        <p:spPr>
          <a:xfrm>
            <a:off x="432618" y="2832498"/>
            <a:ext cx="7482349" cy="1576867"/>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129596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5" name="Google Shape;115;p41"/>
          <p:cNvSpPr txBox="1"/>
          <p:nvPr/>
        </p:nvSpPr>
        <p:spPr>
          <a:xfrm>
            <a:off x="112077" y="0"/>
            <a:ext cx="8187600" cy="400079"/>
          </a:xfrm>
          <a:prstGeom prst="rect">
            <a:avLst/>
          </a:prstGeom>
          <a:noFill/>
          <a:ln>
            <a:noFill/>
          </a:ln>
        </p:spPr>
        <p:txBody>
          <a:bodyPr spcFirstLastPara="1" wrap="square" lIns="91425" tIns="91425" rIns="91425" bIns="91425" anchor="t" anchorCtr="0">
            <a:spAutoFit/>
          </a:bodyPr>
          <a:lstStyle/>
          <a:p>
            <a:pPr lvl="0">
              <a:buSzPts val="2800"/>
            </a:pPr>
            <a:r>
              <a:rPr lang="en-US" b="1" dirty="0">
                <a:solidFill>
                  <a:srgbClr val="FFFFFF"/>
                </a:solidFill>
                <a:latin typeface="Roboto"/>
                <a:ea typeface="Roboto"/>
                <a:cs typeface="Roboto"/>
                <a:sym typeface="Roboto"/>
              </a:rPr>
              <a:t>Extended Data Dictionary (EDD)</a:t>
            </a:r>
          </a:p>
        </p:txBody>
      </p:sp>
      <p:graphicFrame>
        <p:nvGraphicFramePr>
          <p:cNvPr id="2" name="Table 3">
            <a:extLst>
              <a:ext uri="{FF2B5EF4-FFF2-40B4-BE49-F238E27FC236}">
                <a16:creationId xmlns:a16="http://schemas.microsoft.com/office/drawing/2014/main" id="{27B9DE0C-EF13-408D-B8E2-DDD35E594609}"/>
              </a:ext>
            </a:extLst>
          </p:cNvPr>
          <p:cNvGraphicFramePr>
            <a:graphicFrameLocks noGrp="1"/>
          </p:cNvGraphicFramePr>
          <p:nvPr>
            <p:extLst>
              <p:ext uri="{D42A27DB-BD31-4B8C-83A1-F6EECF244321}">
                <p14:modId xmlns:p14="http://schemas.microsoft.com/office/powerpoint/2010/main" val="334119040"/>
              </p:ext>
            </p:extLst>
          </p:nvPr>
        </p:nvGraphicFramePr>
        <p:xfrm>
          <a:off x="221404" y="400080"/>
          <a:ext cx="8611025" cy="3242814"/>
        </p:xfrm>
        <a:graphic>
          <a:graphicData uri="http://schemas.openxmlformats.org/drawingml/2006/table">
            <a:tbl>
              <a:tblPr firstRow="1" lastRow="1" bandRow="1">
                <a:tableStyleId>{7C32AA2C-D27D-4419-AF1A-19E52163CEF9}</a:tableStyleId>
              </a:tblPr>
              <a:tblGrid>
                <a:gridCol w="1117211">
                  <a:extLst>
                    <a:ext uri="{9D8B030D-6E8A-4147-A177-3AD203B41FA5}">
                      <a16:colId xmlns:a16="http://schemas.microsoft.com/office/drawing/2014/main" val="559348765"/>
                    </a:ext>
                  </a:extLst>
                </a:gridCol>
                <a:gridCol w="679474">
                  <a:extLst>
                    <a:ext uri="{9D8B030D-6E8A-4147-A177-3AD203B41FA5}">
                      <a16:colId xmlns:a16="http://schemas.microsoft.com/office/drawing/2014/main" val="935824227"/>
                    </a:ext>
                  </a:extLst>
                </a:gridCol>
                <a:gridCol w="418138">
                  <a:extLst>
                    <a:ext uri="{9D8B030D-6E8A-4147-A177-3AD203B41FA5}">
                      <a16:colId xmlns:a16="http://schemas.microsoft.com/office/drawing/2014/main" val="577190524"/>
                    </a:ext>
                  </a:extLst>
                </a:gridCol>
                <a:gridCol w="542273">
                  <a:extLst>
                    <a:ext uri="{9D8B030D-6E8A-4147-A177-3AD203B41FA5}">
                      <a16:colId xmlns:a16="http://schemas.microsoft.com/office/drawing/2014/main" val="1767820845"/>
                    </a:ext>
                  </a:extLst>
                </a:gridCol>
                <a:gridCol w="535739">
                  <a:extLst>
                    <a:ext uri="{9D8B030D-6E8A-4147-A177-3AD203B41FA5}">
                      <a16:colId xmlns:a16="http://schemas.microsoft.com/office/drawing/2014/main" val="3969753155"/>
                    </a:ext>
                  </a:extLst>
                </a:gridCol>
                <a:gridCol w="588007">
                  <a:extLst>
                    <a:ext uri="{9D8B030D-6E8A-4147-A177-3AD203B41FA5}">
                      <a16:colId xmlns:a16="http://schemas.microsoft.com/office/drawing/2014/main" val="490462577"/>
                    </a:ext>
                  </a:extLst>
                </a:gridCol>
                <a:gridCol w="588007">
                  <a:extLst>
                    <a:ext uri="{9D8B030D-6E8A-4147-A177-3AD203B41FA5}">
                      <a16:colId xmlns:a16="http://schemas.microsoft.com/office/drawing/2014/main" val="2750424146"/>
                    </a:ext>
                  </a:extLst>
                </a:gridCol>
                <a:gridCol w="529204">
                  <a:extLst>
                    <a:ext uri="{9D8B030D-6E8A-4147-A177-3AD203B41FA5}">
                      <a16:colId xmlns:a16="http://schemas.microsoft.com/office/drawing/2014/main" val="605634313"/>
                    </a:ext>
                  </a:extLst>
                </a:gridCol>
                <a:gridCol w="555434">
                  <a:extLst>
                    <a:ext uri="{9D8B030D-6E8A-4147-A177-3AD203B41FA5}">
                      <a16:colId xmlns:a16="http://schemas.microsoft.com/office/drawing/2014/main" val="1677937986"/>
                    </a:ext>
                  </a:extLst>
                </a:gridCol>
                <a:gridCol w="599027">
                  <a:extLst>
                    <a:ext uri="{9D8B030D-6E8A-4147-A177-3AD203B41FA5}">
                      <a16:colId xmlns:a16="http://schemas.microsoft.com/office/drawing/2014/main" val="3616317552"/>
                    </a:ext>
                  </a:extLst>
                </a:gridCol>
                <a:gridCol w="567829">
                  <a:extLst>
                    <a:ext uri="{9D8B030D-6E8A-4147-A177-3AD203B41FA5}">
                      <a16:colId xmlns:a16="http://schemas.microsoft.com/office/drawing/2014/main" val="3406931004"/>
                    </a:ext>
                  </a:extLst>
                </a:gridCol>
                <a:gridCol w="554432">
                  <a:extLst>
                    <a:ext uri="{9D8B030D-6E8A-4147-A177-3AD203B41FA5}">
                      <a16:colId xmlns:a16="http://schemas.microsoft.com/office/drawing/2014/main" val="768206982"/>
                    </a:ext>
                  </a:extLst>
                </a:gridCol>
                <a:gridCol w="654730">
                  <a:extLst>
                    <a:ext uri="{9D8B030D-6E8A-4147-A177-3AD203B41FA5}">
                      <a16:colId xmlns:a16="http://schemas.microsoft.com/office/drawing/2014/main" val="1016245771"/>
                    </a:ext>
                  </a:extLst>
                </a:gridCol>
                <a:gridCol w="681520">
                  <a:extLst>
                    <a:ext uri="{9D8B030D-6E8A-4147-A177-3AD203B41FA5}">
                      <a16:colId xmlns:a16="http://schemas.microsoft.com/office/drawing/2014/main" val="2780180571"/>
                    </a:ext>
                  </a:extLst>
                </a:gridCol>
              </a:tblGrid>
              <a:tr h="501316">
                <a:tc>
                  <a:txBody>
                    <a:bodyPr/>
                    <a:lstStyle/>
                    <a:p>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Variable Type</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Min</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Pc 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Pc 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Pc 25%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Pc 50%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Mean</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Pc 75%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Pc 95%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Pc 99%</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Max</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 Missing values</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 Unique values</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751581605"/>
                  </a:ext>
                </a:extLst>
              </a:tr>
              <a:tr h="222807">
                <a:tc>
                  <a:txBody>
                    <a:bodyPr/>
                    <a:lstStyle/>
                    <a:p>
                      <a:pPr marL="0" indent="0">
                        <a:buFont typeface="Arial" panose="020B0604020202020204" pitchFamily="34" charset="0"/>
                        <a:buNone/>
                      </a:pPr>
                      <a:r>
                        <a:rPr lang="en-US" sz="1000" dirty="0" err="1">
                          <a:solidFill>
                            <a:schemeClr val="bg1"/>
                          </a:solidFill>
                        </a:rPr>
                        <a:t>Week_active</a:t>
                      </a:r>
                      <a:endParaRPr lang="en-US" sz="1000" dirty="0">
                        <a:solidFill>
                          <a:schemeClr val="bg1"/>
                        </a:solidFill>
                      </a:endParaRPr>
                    </a:p>
                  </a:txBody>
                  <a:tcPr/>
                </a:tc>
                <a:tc>
                  <a:txBody>
                    <a:bodyPr/>
                    <a:lstStyle/>
                    <a:p>
                      <a:r>
                        <a:rPr lang="en-US"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74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127</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167</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195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200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6</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039100730"/>
                  </a:ext>
                </a:extLst>
              </a:tr>
              <a:tr h="2478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spc="-10" dirty="0" err="1">
                          <a:solidFill>
                            <a:srgbClr val="FFFFFF"/>
                          </a:solidFill>
                        </a:rPr>
                        <a:t>Conrenew</a:t>
                      </a:r>
                      <a:r>
                        <a:rPr lang="en-US" sz="1000" spc="-10" dirty="0">
                          <a:solidFill>
                            <a:srgbClr val="FFFFFF"/>
                          </a:solidFill>
                        </a:rPr>
                        <a:t>_</a:t>
                      </a:r>
                      <a:r>
                        <a:rPr lang="en-GB" sz="1000" spc="-10" dirty="0">
                          <a:solidFill>
                            <a:srgbClr val="FFFFFF"/>
                          </a:solidFill>
                        </a:rPr>
                        <a:t>flag</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 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292193548"/>
                  </a:ext>
                </a:extLst>
              </a:tr>
              <a:tr h="222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spc="-10" dirty="0" err="1">
                          <a:solidFill>
                            <a:srgbClr val="FFFFFF"/>
                          </a:solidFill>
                        </a:rPr>
                        <a:t>Dataplan_flag</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 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864837184"/>
                  </a:ext>
                </a:extLst>
              </a:tr>
              <a:tr h="222807">
                <a:tc>
                  <a:txBody>
                    <a:bodyPr/>
                    <a:lstStyle/>
                    <a:p>
                      <a:r>
                        <a:rPr lang="en-US" sz="1000" dirty="0" err="1">
                          <a:solidFill>
                            <a:schemeClr val="bg1"/>
                          </a:solidFill>
                        </a:rPr>
                        <a:t>Data_usage</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 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116168721"/>
                  </a:ext>
                </a:extLst>
              </a:tr>
              <a:tr h="2478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chemeClr val="bg1"/>
                          </a:solidFill>
                        </a:rPr>
                        <a:t>Num_cs_calls</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9</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002937994"/>
                  </a:ext>
                </a:extLst>
              </a:tr>
              <a:tr h="2478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spc="-10" dirty="0" err="1">
                          <a:solidFill>
                            <a:srgbClr val="FFFFFF"/>
                          </a:solidFill>
                        </a:rPr>
                        <a:t>Avg_talk_time</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90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144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179</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180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216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271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305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305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50</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940401162"/>
                  </a:ext>
                </a:extLst>
              </a:tr>
              <a:tr h="222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err="1">
                          <a:solidFill>
                            <a:schemeClr val="bg1"/>
                          </a:solidFill>
                        </a:rPr>
                        <a:t>Avg_calls</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67</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87</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114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133</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146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150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4</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76006354"/>
                  </a:ext>
                </a:extLst>
              </a:tr>
              <a:tr h="222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err="1">
                          <a:solidFill>
                            <a:schemeClr val="bg1"/>
                          </a:solidFill>
                        </a:rPr>
                        <a:t>Mth_bills</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33</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45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66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88</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99</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19</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128170803"/>
                  </a:ext>
                </a:extLst>
              </a:tr>
              <a:tr h="222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err="1">
                          <a:solidFill>
                            <a:schemeClr val="bg1"/>
                          </a:solidFill>
                        </a:rPr>
                        <a:t>Overagefee</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8</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18</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31</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003624749"/>
                  </a:ext>
                </a:extLst>
              </a:tr>
              <a:tr h="222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err="1">
                          <a:solidFill>
                            <a:schemeClr val="bg1"/>
                          </a:solidFill>
                        </a:rPr>
                        <a:t>Roam_mins</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US" sz="1000" dirty="0">
                          <a:solidFill>
                            <a:schemeClr val="bg1"/>
                          </a:solidFill>
                        </a:rPr>
                        <a:t>float64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3</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6</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9</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12</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15</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17</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20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5</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692275318"/>
                  </a:ext>
                </a:extLst>
              </a:tr>
              <a:tr h="222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err="1">
                          <a:solidFill>
                            <a:schemeClr val="bg1"/>
                          </a:solidFill>
                        </a:rPr>
                        <a:t>Churn_flag</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int64</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1</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_</a:t>
                      </a:r>
                      <a:endParaRPr lang="en-IN" sz="1000" dirty="0">
                        <a:solidFill>
                          <a:schemeClr val="bg1"/>
                        </a:solidFill>
                        <a:latin typeface="Roboto" panose="02000000000000000000" pitchFamily="2" charset="0"/>
                        <a:ea typeface="Roboto" panose="02000000000000000000" pitchFamily="2" charset="0"/>
                      </a:endParaRPr>
                    </a:p>
                  </a:txBody>
                  <a:tcPr/>
                </a:tc>
                <a:tc>
                  <a:txBody>
                    <a:bodyPr/>
                    <a:lstStyle/>
                    <a:p>
                      <a:r>
                        <a:rPr lang="en-GB" sz="1000" dirty="0">
                          <a:solidFill>
                            <a:schemeClr val="bg1"/>
                          </a:solidFill>
                        </a:rPr>
                        <a:t>0</a:t>
                      </a:r>
                      <a:endParaRPr lang="en-IN" sz="1000" dirty="0">
                        <a:solidFill>
                          <a:schemeClr val="bg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544442474"/>
                  </a:ext>
                </a:extLst>
              </a:tr>
            </a:tbl>
          </a:graphicData>
        </a:graphic>
      </p:graphicFrame>
      <p:sp>
        <p:nvSpPr>
          <p:cNvPr id="3" name="TextBox 2">
            <a:extLst>
              <a:ext uri="{FF2B5EF4-FFF2-40B4-BE49-F238E27FC236}">
                <a16:creationId xmlns:a16="http://schemas.microsoft.com/office/drawing/2014/main" id="{71E77B8F-66FA-4D17-9853-2FA15CC1ED73}"/>
              </a:ext>
            </a:extLst>
          </p:cNvPr>
          <p:cNvSpPr txBox="1"/>
          <p:nvPr/>
        </p:nvSpPr>
        <p:spPr>
          <a:xfrm>
            <a:off x="221404" y="3689601"/>
            <a:ext cx="8231716" cy="1046440"/>
          </a:xfrm>
          <a:prstGeom prst="rect">
            <a:avLst/>
          </a:prstGeom>
          <a:noFill/>
        </p:spPr>
        <p:txBody>
          <a:bodyPr wrap="square" rtlCol="0">
            <a:spAutoFit/>
          </a:bodyPr>
          <a:lstStyle/>
          <a:p>
            <a:r>
              <a:rPr lang="en-US" dirty="0">
                <a:solidFill>
                  <a:schemeClr val="bg1"/>
                </a:solidFill>
              </a:rPr>
              <a:t>Key takeaways:</a:t>
            </a:r>
          </a:p>
          <a:p>
            <a:pPr marL="285750" indent="-285750">
              <a:buClr>
                <a:schemeClr val="bg1"/>
              </a:buClr>
              <a:buFont typeface="Wingdings" panose="05000000000000000000" pitchFamily="2" charset="2"/>
              <a:buChar char="q"/>
            </a:pPr>
            <a:r>
              <a:rPr lang="en-US" sz="1200" dirty="0">
                <a:solidFill>
                  <a:schemeClr val="bg1"/>
                </a:solidFill>
              </a:rPr>
              <a:t>The Average talk time of the customers on average is found out to be around 179 minutes</a:t>
            </a:r>
          </a:p>
          <a:p>
            <a:pPr marL="285750" indent="-285750">
              <a:buClr>
                <a:schemeClr val="bg1"/>
              </a:buClr>
              <a:buFont typeface="Wingdings" panose="05000000000000000000" pitchFamily="2" charset="2"/>
              <a:buChar char="q"/>
            </a:pPr>
            <a:r>
              <a:rPr lang="en-US" sz="1200" dirty="0">
                <a:solidFill>
                  <a:schemeClr val="bg1"/>
                </a:solidFill>
              </a:rPr>
              <a:t>The Average calls made by the customers on average is around 100 </a:t>
            </a:r>
          </a:p>
          <a:p>
            <a:pPr marL="285750" indent="-285750">
              <a:buClr>
                <a:schemeClr val="bg1"/>
              </a:buClr>
              <a:buFont typeface="Wingdings" panose="05000000000000000000" pitchFamily="2" charset="2"/>
              <a:buChar char="q"/>
            </a:pPr>
            <a:r>
              <a:rPr lang="en-US" sz="1200" dirty="0">
                <a:solidFill>
                  <a:schemeClr val="bg1"/>
                </a:solidFill>
              </a:rPr>
              <a:t>The Average monthly bill of the customers on average is found out to be around 56 </a:t>
            </a:r>
          </a:p>
          <a:p>
            <a:pPr marL="285750" indent="-285750">
              <a:buClr>
                <a:schemeClr val="bg1"/>
              </a:buClr>
              <a:buFont typeface="Wingdings" panose="05000000000000000000" pitchFamily="2" charset="2"/>
              <a:buChar char="q"/>
            </a:pPr>
            <a:r>
              <a:rPr lang="en-US" sz="1200" dirty="0">
                <a:solidFill>
                  <a:schemeClr val="bg1"/>
                </a:solidFill>
              </a:rPr>
              <a:t>Mean value of the Overage fee is around 10</a:t>
            </a:r>
          </a:p>
        </p:txBody>
      </p:sp>
      <p:sp>
        <p:nvSpPr>
          <p:cNvPr id="4" name="TextBox 3">
            <a:extLst>
              <a:ext uri="{FF2B5EF4-FFF2-40B4-BE49-F238E27FC236}">
                <a16:creationId xmlns:a16="http://schemas.microsoft.com/office/drawing/2014/main" id="{C05DA7DA-8F86-40A4-97DC-511118267408}"/>
              </a:ext>
            </a:extLst>
          </p:cNvPr>
          <p:cNvSpPr txBox="1"/>
          <p:nvPr/>
        </p:nvSpPr>
        <p:spPr>
          <a:xfrm>
            <a:off x="221404" y="3733889"/>
            <a:ext cx="6700506" cy="1256025"/>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106645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0"/>
            <a:ext cx="9143998" cy="5143499"/>
          </a:xfrm>
          <a:prstGeom prst="rect">
            <a:avLst/>
          </a:prstGeom>
          <a:noFill/>
          <a:ln>
            <a:noFill/>
          </a:ln>
        </p:spPr>
      </p:pic>
      <p:sp>
        <p:nvSpPr>
          <p:cNvPr id="115" name="Google Shape;115;p41"/>
          <p:cNvSpPr txBox="1"/>
          <p:nvPr/>
        </p:nvSpPr>
        <p:spPr>
          <a:xfrm>
            <a:off x="716400" y="417087"/>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rgbClr val="FFFFFF"/>
                </a:solidFill>
                <a:latin typeface="Roboto"/>
                <a:ea typeface="Roboto"/>
                <a:cs typeface="Roboto"/>
                <a:sym typeface="Roboto"/>
              </a:rPr>
              <a:t>Feature Engineering – New variables created</a:t>
            </a:r>
          </a:p>
        </p:txBody>
      </p:sp>
      <p:graphicFrame>
        <p:nvGraphicFramePr>
          <p:cNvPr id="5" name="Table 3">
            <a:extLst>
              <a:ext uri="{FF2B5EF4-FFF2-40B4-BE49-F238E27FC236}">
                <a16:creationId xmlns:a16="http://schemas.microsoft.com/office/drawing/2014/main" id="{1B440684-9F14-41EA-A6D8-86F9608FE0AD}"/>
              </a:ext>
            </a:extLst>
          </p:cNvPr>
          <p:cNvGraphicFramePr>
            <a:graphicFrameLocks noGrp="1"/>
          </p:cNvGraphicFramePr>
          <p:nvPr>
            <p:extLst>
              <p:ext uri="{D42A27DB-BD31-4B8C-83A1-F6EECF244321}">
                <p14:modId xmlns:p14="http://schemas.microsoft.com/office/powerpoint/2010/main" val="102200428"/>
              </p:ext>
            </p:extLst>
          </p:nvPr>
        </p:nvGraphicFramePr>
        <p:xfrm>
          <a:off x="975085" y="1598710"/>
          <a:ext cx="6143470" cy="2442348"/>
        </p:xfrm>
        <a:graphic>
          <a:graphicData uri="http://schemas.openxmlformats.org/drawingml/2006/table">
            <a:tbl>
              <a:tblPr firstRow="1" bandRow="1">
                <a:tableStyleId>{7C32AA2C-D27D-4419-AF1A-19E52163CEF9}</a:tableStyleId>
              </a:tblPr>
              <a:tblGrid>
                <a:gridCol w="563273">
                  <a:extLst>
                    <a:ext uri="{9D8B030D-6E8A-4147-A177-3AD203B41FA5}">
                      <a16:colId xmlns:a16="http://schemas.microsoft.com/office/drawing/2014/main" val="1224490473"/>
                    </a:ext>
                  </a:extLst>
                </a:gridCol>
                <a:gridCol w="1195010">
                  <a:extLst>
                    <a:ext uri="{9D8B030D-6E8A-4147-A177-3AD203B41FA5}">
                      <a16:colId xmlns:a16="http://schemas.microsoft.com/office/drawing/2014/main" val="559348765"/>
                    </a:ext>
                  </a:extLst>
                </a:gridCol>
                <a:gridCol w="885741">
                  <a:extLst>
                    <a:ext uri="{9D8B030D-6E8A-4147-A177-3AD203B41FA5}">
                      <a16:colId xmlns:a16="http://schemas.microsoft.com/office/drawing/2014/main" val="935824227"/>
                    </a:ext>
                  </a:extLst>
                </a:gridCol>
                <a:gridCol w="3499446">
                  <a:extLst>
                    <a:ext uri="{9D8B030D-6E8A-4147-A177-3AD203B41FA5}">
                      <a16:colId xmlns:a16="http://schemas.microsoft.com/office/drawing/2014/main" val="577190524"/>
                    </a:ext>
                  </a:extLst>
                </a:gridCol>
              </a:tblGrid>
              <a:tr h="407058">
                <a:tc>
                  <a:txBody>
                    <a:bodyPr/>
                    <a:lstStyle/>
                    <a:p>
                      <a:r>
                        <a:rPr lang="en-US" sz="1000" dirty="0">
                          <a:solidFill>
                            <a:schemeClr val="bg1"/>
                          </a:solidFill>
                          <a:latin typeface="Roboto" panose="02000000000000000000" pitchFamily="2" charset="0"/>
                          <a:ea typeface="Roboto" panose="02000000000000000000" pitchFamily="2" charset="0"/>
                        </a:rPr>
                        <a:t>Sr. No</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Variable Name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Variable Type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US" sz="1000" dirty="0">
                          <a:solidFill>
                            <a:schemeClr val="bg1"/>
                          </a:solidFill>
                          <a:latin typeface="Roboto" panose="02000000000000000000" pitchFamily="2" charset="0"/>
                          <a:ea typeface="Roboto" panose="02000000000000000000" pitchFamily="2" charset="0"/>
                        </a:rPr>
                        <a:t>Description</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extLst>
                  <a:ext uri="{0D108BD9-81ED-4DB2-BD59-A6C34878D82A}">
                    <a16:rowId xmlns:a16="http://schemas.microsoft.com/office/drawing/2014/main" val="2751581605"/>
                  </a:ext>
                </a:extLst>
              </a:tr>
              <a:tr h="563619">
                <a:tc>
                  <a:txBody>
                    <a:bodyPr/>
                    <a:lstStyle/>
                    <a:p>
                      <a:r>
                        <a:rPr lang="en-US" sz="1000" dirty="0">
                          <a:solidFill>
                            <a:schemeClr val="bg1"/>
                          </a:solidFill>
                          <a:latin typeface="Roboto" panose="02000000000000000000" pitchFamily="2" charset="0"/>
                          <a:ea typeface="Roboto" panose="02000000000000000000" pitchFamily="2" charset="0"/>
                        </a:rPr>
                        <a:t>1</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err="1">
                          <a:solidFill>
                            <a:schemeClr val="bg1"/>
                          </a:solidFill>
                          <a:latin typeface="Roboto" panose="02000000000000000000" pitchFamily="2" charset="0"/>
                          <a:ea typeface="Roboto" panose="02000000000000000000" pitchFamily="2" charset="0"/>
                        </a:rPr>
                        <a:t>years_active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Numeric</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latin typeface="Roboto" panose="02000000000000000000" pitchFamily="2" charset="0"/>
                          <a:ea typeface="Roboto" panose="02000000000000000000" pitchFamily="2" charset="0"/>
                        </a:rPr>
                        <a:t>A continuous variable converted to Bins based on meaningful threshold</a:t>
                      </a:r>
                      <a:endParaRPr lang="en-IN" sz="1000" dirty="0">
                        <a:solidFill>
                          <a:schemeClr val="bg1"/>
                        </a:solidFill>
                        <a:latin typeface="Roboto" panose="02000000000000000000" pitchFamily="2" charset="0"/>
                        <a:ea typeface="Roboto" panose="02000000000000000000" pitchFamily="2" charset="0"/>
                      </a:endParaRPr>
                    </a:p>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39100730"/>
                  </a:ext>
                </a:extLst>
              </a:tr>
              <a:tr h="4070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latin typeface="Roboto" panose="02000000000000000000" pitchFamily="2" charset="0"/>
                          <a:ea typeface="Roboto" panose="02000000000000000000" pitchFamily="2" charset="0"/>
                        </a:rPr>
                        <a:t>2</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err="1">
                          <a:solidFill>
                            <a:schemeClr val="bg1"/>
                          </a:solidFill>
                          <a:latin typeface="Roboto" panose="02000000000000000000" pitchFamily="2" charset="0"/>
                          <a:ea typeface="Roboto" panose="02000000000000000000" pitchFamily="2" charset="0"/>
                        </a:rPr>
                        <a:t>total_bill</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Numeric</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latin typeface="Roboto" panose="02000000000000000000" pitchFamily="2" charset="0"/>
                          <a:ea typeface="Roboto" panose="02000000000000000000" pitchFamily="2" charset="0"/>
                        </a:rPr>
                        <a:t>Combing two required attributes into single attribute</a:t>
                      </a:r>
                      <a:endParaRPr lang="en-IN" sz="1000" dirty="0">
                        <a:solidFill>
                          <a:schemeClr val="bg1"/>
                        </a:solidFill>
                        <a:latin typeface="Roboto" panose="02000000000000000000" pitchFamily="2" charset="0"/>
                        <a:ea typeface="Roboto" panose="02000000000000000000" pitchFamily="2" charset="0"/>
                      </a:endParaRPr>
                    </a:p>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92193548"/>
                  </a:ext>
                </a:extLst>
              </a:tr>
              <a:tr h="5636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err="1">
                          <a:solidFill>
                            <a:schemeClr val="bg1"/>
                          </a:solidFill>
                          <a:latin typeface="Roboto" panose="02000000000000000000" pitchFamily="2" charset="0"/>
                          <a:ea typeface="Roboto" panose="02000000000000000000" pitchFamily="2" charset="0"/>
                        </a:rPr>
                        <a:t>avg_hours_talktime</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000" dirty="0">
                          <a:solidFill>
                            <a:schemeClr val="bg1"/>
                          </a:solidFill>
                          <a:latin typeface="Roboto" panose="02000000000000000000" pitchFamily="2" charset="0"/>
                          <a:ea typeface="Roboto" panose="02000000000000000000" pitchFamily="2" charset="0"/>
                        </a:rPr>
                        <a:t> N</a:t>
                      </a:r>
                      <a:r>
                        <a:rPr lang="en-IN" sz="1000" dirty="0" err="1">
                          <a:solidFill>
                            <a:schemeClr val="bg1"/>
                          </a:solidFill>
                          <a:latin typeface="Roboto" panose="02000000000000000000" pitchFamily="2" charset="0"/>
                          <a:ea typeface="Roboto" panose="02000000000000000000" pitchFamily="2" charset="0"/>
                        </a:rPr>
                        <a:t>umeric</a:t>
                      </a:r>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latin typeface="Roboto" panose="02000000000000000000" pitchFamily="2" charset="0"/>
                          <a:ea typeface="Roboto" panose="02000000000000000000" pitchFamily="2" charset="0"/>
                        </a:rPr>
                        <a:t>A continuous variable converted to Bins based on meaningful threshold</a:t>
                      </a:r>
                      <a:endParaRPr lang="en-IN" sz="1000" dirty="0">
                        <a:solidFill>
                          <a:schemeClr val="bg1"/>
                        </a:solidFill>
                        <a:latin typeface="Roboto" panose="02000000000000000000" pitchFamily="2" charset="0"/>
                        <a:ea typeface="Roboto" panose="02000000000000000000" pitchFamily="2" charset="0"/>
                      </a:endParaRPr>
                    </a:p>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4837184"/>
                  </a:ext>
                </a:extLst>
              </a:tr>
              <a:tr h="250497">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16168721"/>
                  </a:ext>
                </a:extLst>
              </a:tr>
              <a:tr h="25049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2937994"/>
                  </a:ext>
                </a:extLst>
              </a:tr>
            </a:tbl>
          </a:graphicData>
        </a:graphic>
      </p:graphicFrame>
    </p:spTree>
    <p:extLst>
      <p:ext uri="{BB962C8B-B14F-4D97-AF65-F5344CB8AC3E}">
        <p14:creationId xmlns:p14="http://schemas.microsoft.com/office/powerpoint/2010/main" val="352439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5" name="Google Shape;115;p41"/>
          <p:cNvSpPr txBox="1"/>
          <p:nvPr/>
        </p:nvSpPr>
        <p:spPr>
          <a:xfrm>
            <a:off x="1489152" y="123933"/>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rgbClr val="FFFFFF"/>
                </a:solidFill>
                <a:latin typeface="Roboto"/>
                <a:ea typeface="Roboto"/>
                <a:cs typeface="Roboto"/>
                <a:sym typeface="Roboto"/>
              </a:rPr>
              <a:t>Analysis on  the </a:t>
            </a:r>
            <a:r>
              <a:rPr lang="en-GB" sz="2800" b="1" dirty="0">
                <a:solidFill>
                  <a:srgbClr val="FFFFFF"/>
                </a:solidFill>
                <a:latin typeface="Roboto"/>
                <a:ea typeface="Roboto"/>
                <a:cs typeface="Roboto"/>
                <a:sym typeface="Roboto"/>
              </a:rPr>
              <a:t>Customers Churn</a:t>
            </a:r>
            <a:endParaRPr lang="en-US" sz="2800" b="1" dirty="0">
              <a:solidFill>
                <a:srgbClr val="FFFFFF"/>
              </a:solidFill>
              <a:latin typeface="Roboto"/>
              <a:ea typeface="Roboto"/>
              <a:cs typeface="Roboto"/>
              <a:sym typeface="Roboto"/>
            </a:endParaRPr>
          </a:p>
        </p:txBody>
      </p:sp>
      <p:sp>
        <p:nvSpPr>
          <p:cNvPr id="13" name="Rectangle 12">
            <a:extLst>
              <a:ext uri="{FF2B5EF4-FFF2-40B4-BE49-F238E27FC236}">
                <a16:creationId xmlns:a16="http://schemas.microsoft.com/office/drawing/2014/main" id="{E2A5036C-70AC-4B43-B770-4276C6886E37}"/>
              </a:ext>
            </a:extLst>
          </p:cNvPr>
          <p:cNvSpPr/>
          <p:nvPr/>
        </p:nvSpPr>
        <p:spPr>
          <a:xfrm>
            <a:off x="783771" y="3206750"/>
            <a:ext cx="6959599" cy="142875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latin typeface="Roboto" panose="02000000000000000000" pitchFamily="2" charset="0"/>
                <a:ea typeface="Roboto" panose="02000000000000000000" pitchFamily="2" charset="0"/>
              </a:rPr>
              <a:t>Key Takeaways :</a:t>
            </a:r>
          </a:p>
          <a:p>
            <a:pPr marL="285750" indent="-285750">
              <a:buClr>
                <a:schemeClr val="bg1"/>
              </a:buClr>
              <a:buFont typeface="Wingdings" panose="05000000000000000000" pitchFamily="2" charset="2"/>
              <a:buChar char="q"/>
            </a:pPr>
            <a:r>
              <a:rPr lang="en-US" sz="1200" dirty="0">
                <a:solidFill>
                  <a:schemeClr val="bg1"/>
                </a:solidFill>
                <a:latin typeface="Roboto" panose="02000000000000000000" pitchFamily="2" charset="0"/>
                <a:ea typeface="Roboto" panose="02000000000000000000" pitchFamily="2" charset="0"/>
              </a:rPr>
              <a:t>About 14.5% of the customers are Churning, such a Churn rate can make the Company go bankrupt.  </a:t>
            </a:r>
          </a:p>
          <a:p>
            <a:pPr marL="285750" indent="-285750">
              <a:buClr>
                <a:schemeClr val="bg1"/>
              </a:buClr>
              <a:buFont typeface="Wingdings" panose="05000000000000000000" pitchFamily="2" charset="2"/>
              <a:buChar char="q"/>
            </a:pPr>
            <a:r>
              <a:rPr lang="en-US" sz="1200" dirty="0">
                <a:solidFill>
                  <a:schemeClr val="bg1"/>
                </a:solidFill>
                <a:latin typeface="Roboto" panose="02000000000000000000" pitchFamily="2" charset="0"/>
                <a:ea typeface="Roboto" panose="02000000000000000000" pitchFamily="2" charset="0"/>
              </a:rPr>
              <a:t>Churn rate of 14.5% will have a huge impact on Company’s revenue.</a:t>
            </a:r>
          </a:p>
        </p:txBody>
      </p:sp>
      <p:pic>
        <p:nvPicPr>
          <p:cNvPr id="3" name="Picture 2">
            <a:extLst>
              <a:ext uri="{FF2B5EF4-FFF2-40B4-BE49-F238E27FC236}">
                <a16:creationId xmlns:a16="http://schemas.microsoft.com/office/drawing/2014/main" id="{D91B1299-BEC8-4940-B3D8-EA316B1770B7}"/>
              </a:ext>
            </a:extLst>
          </p:cNvPr>
          <p:cNvPicPr>
            <a:picLocks noChangeAspect="1"/>
          </p:cNvPicPr>
          <p:nvPr/>
        </p:nvPicPr>
        <p:blipFill>
          <a:blip r:embed="rId4"/>
          <a:stretch>
            <a:fillRect/>
          </a:stretch>
        </p:blipFill>
        <p:spPr>
          <a:xfrm>
            <a:off x="2453639" y="898417"/>
            <a:ext cx="3619861" cy="1959294"/>
          </a:xfrm>
          <a:prstGeom prst="rect">
            <a:avLst/>
          </a:prstGeom>
        </p:spPr>
      </p:pic>
    </p:spTree>
    <p:extLst>
      <p:ext uri="{BB962C8B-B14F-4D97-AF65-F5344CB8AC3E}">
        <p14:creationId xmlns:p14="http://schemas.microsoft.com/office/powerpoint/2010/main" val="308613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 name="Picture 2">
            <a:extLst>
              <a:ext uri="{FF2B5EF4-FFF2-40B4-BE49-F238E27FC236}">
                <a16:creationId xmlns:a16="http://schemas.microsoft.com/office/drawing/2014/main" id="{2548DED3-AFB4-4E76-BC4C-DCB70508148F}"/>
              </a:ext>
            </a:extLst>
          </p:cNvPr>
          <p:cNvPicPr>
            <a:picLocks noChangeAspect="1"/>
          </p:cNvPicPr>
          <p:nvPr/>
        </p:nvPicPr>
        <p:blipFill>
          <a:blip r:embed="rId4"/>
          <a:stretch>
            <a:fillRect/>
          </a:stretch>
        </p:blipFill>
        <p:spPr>
          <a:xfrm>
            <a:off x="370517" y="714826"/>
            <a:ext cx="2938420" cy="1718076"/>
          </a:xfrm>
          <a:prstGeom prst="rect">
            <a:avLst/>
          </a:prstGeom>
        </p:spPr>
      </p:pic>
      <p:pic>
        <p:nvPicPr>
          <p:cNvPr id="5" name="Picture 4">
            <a:extLst>
              <a:ext uri="{FF2B5EF4-FFF2-40B4-BE49-F238E27FC236}">
                <a16:creationId xmlns:a16="http://schemas.microsoft.com/office/drawing/2014/main" id="{59E8E32B-E07A-47BD-BE41-F60B9C1625B8}"/>
              </a:ext>
            </a:extLst>
          </p:cNvPr>
          <p:cNvPicPr>
            <a:picLocks noChangeAspect="1"/>
          </p:cNvPicPr>
          <p:nvPr/>
        </p:nvPicPr>
        <p:blipFill>
          <a:blip r:embed="rId5"/>
          <a:stretch>
            <a:fillRect/>
          </a:stretch>
        </p:blipFill>
        <p:spPr>
          <a:xfrm>
            <a:off x="4774879" y="676437"/>
            <a:ext cx="3258615" cy="1756465"/>
          </a:xfrm>
          <a:prstGeom prst="rect">
            <a:avLst/>
          </a:prstGeom>
        </p:spPr>
      </p:pic>
      <p:sp>
        <p:nvSpPr>
          <p:cNvPr id="6" name="TextBox 5">
            <a:extLst>
              <a:ext uri="{FF2B5EF4-FFF2-40B4-BE49-F238E27FC236}">
                <a16:creationId xmlns:a16="http://schemas.microsoft.com/office/drawing/2014/main" id="{9C5CD175-3BED-419A-B461-6898B1BD20CD}"/>
              </a:ext>
            </a:extLst>
          </p:cNvPr>
          <p:cNvSpPr txBox="1"/>
          <p:nvPr/>
        </p:nvSpPr>
        <p:spPr>
          <a:xfrm>
            <a:off x="203199" y="250324"/>
            <a:ext cx="4118509" cy="307777"/>
          </a:xfrm>
          <a:prstGeom prst="rect">
            <a:avLst/>
          </a:prstGeom>
          <a:noFill/>
        </p:spPr>
        <p:txBody>
          <a:bodyPr wrap="square" rtlCol="0">
            <a:spAutoFit/>
          </a:bodyPr>
          <a:lstStyle/>
          <a:p>
            <a:r>
              <a:rPr lang="en-IN" u="sng" dirty="0">
                <a:solidFill>
                  <a:schemeClr val="bg1"/>
                </a:solidFill>
              </a:rPr>
              <a:t>Churned customers average talk time(in hours)</a:t>
            </a:r>
          </a:p>
        </p:txBody>
      </p:sp>
      <p:sp>
        <p:nvSpPr>
          <p:cNvPr id="7" name="TextBox 6">
            <a:extLst>
              <a:ext uri="{FF2B5EF4-FFF2-40B4-BE49-F238E27FC236}">
                <a16:creationId xmlns:a16="http://schemas.microsoft.com/office/drawing/2014/main" id="{13EA3FFB-8243-4F07-980A-CA4D500CC344}"/>
              </a:ext>
            </a:extLst>
          </p:cNvPr>
          <p:cNvSpPr txBox="1"/>
          <p:nvPr/>
        </p:nvSpPr>
        <p:spPr>
          <a:xfrm>
            <a:off x="4646345" y="250324"/>
            <a:ext cx="4605867" cy="307777"/>
          </a:xfrm>
          <a:prstGeom prst="rect">
            <a:avLst/>
          </a:prstGeom>
          <a:noFill/>
        </p:spPr>
        <p:txBody>
          <a:bodyPr wrap="square" rtlCol="0">
            <a:spAutoFit/>
          </a:bodyPr>
          <a:lstStyle/>
          <a:p>
            <a:r>
              <a:rPr lang="en-IN" u="sng" dirty="0">
                <a:solidFill>
                  <a:schemeClr val="bg1"/>
                </a:solidFill>
              </a:rPr>
              <a:t>Years active of Churned customers</a:t>
            </a:r>
          </a:p>
        </p:txBody>
      </p:sp>
      <p:sp>
        <p:nvSpPr>
          <p:cNvPr id="8" name="TextBox 7">
            <a:extLst>
              <a:ext uri="{FF2B5EF4-FFF2-40B4-BE49-F238E27FC236}">
                <a16:creationId xmlns:a16="http://schemas.microsoft.com/office/drawing/2014/main" id="{98512AAF-E461-468F-AA6D-80328060F34A}"/>
              </a:ext>
            </a:extLst>
          </p:cNvPr>
          <p:cNvSpPr txBox="1"/>
          <p:nvPr/>
        </p:nvSpPr>
        <p:spPr>
          <a:xfrm>
            <a:off x="370517" y="2797387"/>
            <a:ext cx="3544470" cy="861774"/>
          </a:xfrm>
          <a:prstGeom prst="rect">
            <a:avLst/>
          </a:prstGeom>
          <a:noFill/>
        </p:spPr>
        <p:txBody>
          <a:bodyPr wrap="square" rtlCol="0">
            <a:spAutoFit/>
          </a:bodyPr>
          <a:lstStyle/>
          <a:p>
            <a:r>
              <a:rPr lang="en-IN" dirty="0">
                <a:solidFill>
                  <a:schemeClr val="bg1"/>
                </a:solidFill>
              </a:rPr>
              <a:t>Key takeaways:</a:t>
            </a:r>
          </a:p>
          <a:p>
            <a:pPr marL="285750" indent="-285750">
              <a:buClr>
                <a:schemeClr val="bg1"/>
              </a:buClr>
              <a:buFont typeface="Wingdings" panose="05000000000000000000" pitchFamily="2" charset="2"/>
              <a:buChar char="q"/>
            </a:pPr>
            <a:r>
              <a:rPr lang="en-IN" sz="1200" dirty="0">
                <a:solidFill>
                  <a:schemeClr val="bg1"/>
                </a:solidFill>
              </a:rPr>
              <a:t>There are more number of Churned customers who have four hours of  average talk time</a:t>
            </a:r>
          </a:p>
        </p:txBody>
      </p:sp>
      <p:sp>
        <p:nvSpPr>
          <p:cNvPr id="10" name="TextBox 9">
            <a:extLst>
              <a:ext uri="{FF2B5EF4-FFF2-40B4-BE49-F238E27FC236}">
                <a16:creationId xmlns:a16="http://schemas.microsoft.com/office/drawing/2014/main" id="{4A3520CE-B36A-4E91-996E-476DF2E46926}"/>
              </a:ext>
            </a:extLst>
          </p:cNvPr>
          <p:cNvSpPr txBox="1"/>
          <p:nvPr/>
        </p:nvSpPr>
        <p:spPr>
          <a:xfrm>
            <a:off x="4774879" y="2797387"/>
            <a:ext cx="3544470" cy="1415772"/>
          </a:xfrm>
          <a:prstGeom prst="rect">
            <a:avLst/>
          </a:prstGeom>
          <a:noFill/>
        </p:spPr>
        <p:txBody>
          <a:bodyPr wrap="square" rtlCol="0">
            <a:spAutoFit/>
          </a:bodyPr>
          <a:lstStyle/>
          <a:p>
            <a:r>
              <a:rPr lang="en-IN" dirty="0">
                <a:solidFill>
                  <a:schemeClr val="bg1"/>
                </a:solidFill>
              </a:rPr>
              <a:t>Key takeaways:</a:t>
            </a:r>
          </a:p>
          <a:p>
            <a:pPr marL="285750" indent="-285750">
              <a:buClr>
                <a:schemeClr val="bg1"/>
              </a:buClr>
              <a:buFont typeface="Wingdings" panose="05000000000000000000" pitchFamily="2" charset="2"/>
              <a:buChar char="q"/>
            </a:pPr>
            <a:r>
              <a:rPr lang="en-IN" sz="1200" dirty="0">
                <a:solidFill>
                  <a:schemeClr val="bg1"/>
                </a:solidFill>
              </a:rPr>
              <a:t>Most of the churned customers are active for 2 years</a:t>
            </a:r>
          </a:p>
          <a:p>
            <a:pPr marL="285750" indent="-285750">
              <a:buClr>
                <a:schemeClr val="bg1"/>
              </a:buClr>
              <a:buFont typeface="Wingdings" panose="05000000000000000000" pitchFamily="2" charset="2"/>
              <a:buChar char="q"/>
            </a:pPr>
            <a:r>
              <a:rPr lang="en-IN" sz="1200" dirty="0">
                <a:solidFill>
                  <a:schemeClr val="bg1"/>
                </a:solidFill>
              </a:rPr>
              <a:t>After 2 years active churned customers are considerably decreasing</a:t>
            </a:r>
          </a:p>
          <a:p>
            <a:pPr marL="285750" indent="-285750">
              <a:buClr>
                <a:schemeClr val="bg1"/>
              </a:buClr>
              <a:buFont typeface="Wingdings" panose="05000000000000000000" pitchFamily="2" charset="2"/>
              <a:buChar char="q"/>
            </a:pPr>
            <a:r>
              <a:rPr lang="en-IN" sz="1200" dirty="0">
                <a:solidFill>
                  <a:schemeClr val="bg1"/>
                </a:solidFill>
              </a:rPr>
              <a:t>The minimum amount of time that a churned customer is active for 6 months</a:t>
            </a:r>
          </a:p>
        </p:txBody>
      </p:sp>
      <p:sp>
        <p:nvSpPr>
          <p:cNvPr id="17" name="TextBox 16">
            <a:extLst>
              <a:ext uri="{FF2B5EF4-FFF2-40B4-BE49-F238E27FC236}">
                <a16:creationId xmlns:a16="http://schemas.microsoft.com/office/drawing/2014/main" id="{D3D36AFC-2AB0-46A1-A517-85FE2848C372}"/>
              </a:ext>
            </a:extLst>
          </p:cNvPr>
          <p:cNvSpPr txBox="1"/>
          <p:nvPr/>
        </p:nvSpPr>
        <p:spPr>
          <a:xfrm>
            <a:off x="306250" y="2718185"/>
            <a:ext cx="3451177" cy="1071392"/>
          </a:xfrm>
          <a:prstGeom prst="rect">
            <a:avLst/>
          </a:prstGeom>
          <a:noFill/>
          <a:ln>
            <a:solidFill>
              <a:schemeClr val="bg1"/>
            </a:solidFill>
          </a:ln>
        </p:spPr>
        <p:txBody>
          <a:bodyPr wrap="square" rtlCol="0">
            <a:spAutoFit/>
          </a:bodyPr>
          <a:lstStyle/>
          <a:p>
            <a:endParaRPr lang="en-IN" dirty="0"/>
          </a:p>
        </p:txBody>
      </p:sp>
      <p:sp>
        <p:nvSpPr>
          <p:cNvPr id="19" name="TextBox 18">
            <a:extLst>
              <a:ext uri="{FF2B5EF4-FFF2-40B4-BE49-F238E27FC236}">
                <a16:creationId xmlns:a16="http://schemas.microsoft.com/office/drawing/2014/main" id="{3B2E93E0-55B2-439E-A0B8-4698025C61AF}"/>
              </a:ext>
            </a:extLst>
          </p:cNvPr>
          <p:cNvSpPr txBox="1"/>
          <p:nvPr/>
        </p:nvSpPr>
        <p:spPr>
          <a:xfrm>
            <a:off x="4710612" y="2655034"/>
            <a:ext cx="3673004" cy="1869754"/>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411841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3" name="Picture 2">
            <a:extLst>
              <a:ext uri="{FF2B5EF4-FFF2-40B4-BE49-F238E27FC236}">
                <a16:creationId xmlns:a16="http://schemas.microsoft.com/office/drawing/2014/main" id="{7F942FED-2FE1-46BB-BC5E-7BE6EB195021}"/>
              </a:ext>
            </a:extLst>
          </p:cNvPr>
          <p:cNvPicPr>
            <a:picLocks noChangeAspect="1"/>
          </p:cNvPicPr>
          <p:nvPr/>
        </p:nvPicPr>
        <p:blipFill>
          <a:blip r:embed="rId4"/>
          <a:stretch>
            <a:fillRect/>
          </a:stretch>
        </p:blipFill>
        <p:spPr>
          <a:xfrm>
            <a:off x="575733" y="1099539"/>
            <a:ext cx="3068180" cy="2071510"/>
          </a:xfrm>
          <a:prstGeom prst="rect">
            <a:avLst/>
          </a:prstGeom>
        </p:spPr>
      </p:pic>
      <p:pic>
        <p:nvPicPr>
          <p:cNvPr id="6" name="Picture 5">
            <a:extLst>
              <a:ext uri="{FF2B5EF4-FFF2-40B4-BE49-F238E27FC236}">
                <a16:creationId xmlns:a16="http://schemas.microsoft.com/office/drawing/2014/main" id="{31047D94-3EFC-49F0-A01D-B4B07B64649C}"/>
              </a:ext>
            </a:extLst>
          </p:cNvPr>
          <p:cNvPicPr>
            <a:picLocks noChangeAspect="1"/>
          </p:cNvPicPr>
          <p:nvPr/>
        </p:nvPicPr>
        <p:blipFill>
          <a:blip r:embed="rId5"/>
          <a:stretch>
            <a:fillRect/>
          </a:stretch>
        </p:blipFill>
        <p:spPr>
          <a:xfrm>
            <a:off x="4710224" y="1092709"/>
            <a:ext cx="3068181" cy="2110909"/>
          </a:xfrm>
          <a:prstGeom prst="rect">
            <a:avLst/>
          </a:prstGeom>
        </p:spPr>
      </p:pic>
      <p:sp>
        <p:nvSpPr>
          <p:cNvPr id="8" name="TextBox 7">
            <a:extLst>
              <a:ext uri="{FF2B5EF4-FFF2-40B4-BE49-F238E27FC236}">
                <a16:creationId xmlns:a16="http://schemas.microsoft.com/office/drawing/2014/main" id="{120450C4-9120-4AF5-A956-B4FD72F3E594}"/>
              </a:ext>
            </a:extLst>
          </p:cNvPr>
          <p:cNvSpPr txBox="1"/>
          <p:nvPr/>
        </p:nvSpPr>
        <p:spPr>
          <a:xfrm>
            <a:off x="575733" y="3339253"/>
            <a:ext cx="7789334" cy="861774"/>
          </a:xfrm>
          <a:prstGeom prst="rect">
            <a:avLst/>
          </a:prstGeom>
          <a:noFill/>
        </p:spPr>
        <p:txBody>
          <a:bodyPr wrap="square" rtlCol="0">
            <a:spAutoFit/>
          </a:bodyPr>
          <a:lstStyle/>
          <a:p>
            <a:r>
              <a:rPr lang="en-IN" dirty="0">
                <a:solidFill>
                  <a:schemeClr val="bg1"/>
                </a:solidFill>
              </a:rPr>
              <a:t>Key takeaways:</a:t>
            </a:r>
          </a:p>
          <a:p>
            <a:pPr marL="285750" indent="-285750">
              <a:buClr>
                <a:schemeClr val="bg1"/>
              </a:buClr>
              <a:buFont typeface="Wingdings" panose="05000000000000000000" pitchFamily="2" charset="2"/>
              <a:buChar char="q"/>
            </a:pPr>
            <a:r>
              <a:rPr lang="en-US" sz="1200" dirty="0">
                <a:solidFill>
                  <a:schemeClr val="bg1"/>
                </a:solidFill>
              </a:rPr>
              <a:t>The average talk time minutes in a day for Churned customers is high compared to Non-Churned customers</a:t>
            </a:r>
          </a:p>
          <a:p>
            <a:pPr marL="285750" indent="-285750">
              <a:buClr>
                <a:schemeClr val="bg1"/>
              </a:buClr>
              <a:buFont typeface="Wingdings" panose="05000000000000000000" pitchFamily="2" charset="2"/>
              <a:buChar char="q"/>
            </a:pPr>
            <a:r>
              <a:rPr lang="en-US" sz="1200" dirty="0">
                <a:solidFill>
                  <a:schemeClr val="bg1"/>
                </a:solidFill>
              </a:rPr>
              <a:t>The major part of average talk time of Churned customers is in between 100 and 240 minutes</a:t>
            </a:r>
          </a:p>
          <a:p>
            <a:pPr marL="285750" indent="-285750">
              <a:buClr>
                <a:schemeClr val="bg1"/>
              </a:buClr>
              <a:buFont typeface="Wingdings" panose="05000000000000000000" pitchFamily="2" charset="2"/>
              <a:buChar char="q"/>
            </a:pPr>
            <a:r>
              <a:rPr lang="en-US" sz="1200" dirty="0">
                <a:solidFill>
                  <a:schemeClr val="bg1"/>
                </a:solidFill>
              </a:rPr>
              <a:t>The major part of average talk time of Non-Churned customers is in between 130 and 230 minutes</a:t>
            </a:r>
          </a:p>
        </p:txBody>
      </p:sp>
      <p:sp>
        <p:nvSpPr>
          <p:cNvPr id="9" name="TextBox 8">
            <a:extLst>
              <a:ext uri="{FF2B5EF4-FFF2-40B4-BE49-F238E27FC236}">
                <a16:creationId xmlns:a16="http://schemas.microsoft.com/office/drawing/2014/main" id="{494A3D18-2164-4D73-9B87-0446ADB91F40}"/>
              </a:ext>
            </a:extLst>
          </p:cNvPr>
          <p:cNvSpPr txBox="1"/>
          <p:nvPr/>
        </p:nvSpPr>
        <p:spPr>
          <a:xfrm>
            <a:off x="481047" y="610368"/>
            <a:ext cx="3440713" cy="307777"/>
          </a:xfrm>
          <a:prstGeom prst="rect">
            <a:avLst/>
          </a:prstGeom>
          <a:noFill/>
        </p:spPr>
        <p:txBody>
          <a:bodyPr wrap="square" rtlCol="0">
            <a:spAutoFit/>
          </a:bodyPr>
          <a:lstStyle/>
          <a:p>
            <a:r>
              <a:rPr lang="en-IN" u="sng" dirty="0">
                <a:solidFill>
                  <a:schemeClr val="bg1"/>
                </a:solidFill>
              </a:rPr>
              <a:t>Average talk time of Churned customers</a:t>
            </a:r>
          </a:p>
        </p:txBody>
      </p:sp>
      <p:sp>
        <p:nvSpPr>
          <p:cNvPr id="10" name="TextBox 9">
            <a:extLst>
              <a:ext uri="{FF2B5EF4-FFF2-40B4-BE49-F238E27FC236}">
                <a16:creationId xmlns:a16="http://schemas.microsoft.com/office/drawing/2014/main" id="{6CCF93C8-ED0E-47BD-BFDE-E921535904D4}"/>
              </a:ext>
            </a:extLst>
          </p:cNvPr>
          <p:cNvSpPr txBox="1"/>
          <p:nvPr/>
        </p:nvSpPr>
        <p:spPr>
          <a:xfrm>
            <a:off x="4565227" y="649297"/>
            <a:ext cx="3799840" cy="307777"/>
          </a:xfrm>
          <a:prstGeom prst="rect">
            <a:avLst/>
          </a:prstGeom>
          <a:noFill/>
        </p:spPr>
        <p:txBody>
          <a:bodyPr wrap="square" rtlCol="0">
            <a:spAutoFit/>
          </a:bodyPr>
          <a:lstStyle/>
          <a:p>
            <a:r>
              <a:rPr lang="en-IN" u="sng" dirty="0">
                <a:solidFill>
                  <a:schemeClr val="bg1"/>
                </a:solidFill>
              </a:rPr>
              <a:t>Average talk time of Non-Churned customers</a:t>
            </a:r>
          </a:p>
        </p:txBody>
      </p:sp>
      <p:sp>
        <p:nvSpPr>
          <p:cNvPr id="2" name="TextBox 1">
            <a:extLst>
              <a:ext uri="{FF2B5EF4-FFF2-40B4-BE49-F238E27FC236}">
                <a16:creationId xmlns:a16="http://schemas.microsoft.com/office/drawing/2014/main" id="{81F6E2DE-7098-4F90-A453-1A80341D8587}"/>
              </a:ext>
            </a:extLst>
          </p:cNvPr>
          <p:cNvSpPr txBox="1"/>
          <p:nvPr/>
        </p:nvSpPr>
        <p:spPr>
          <a:xfrm>
            <a:off x="481047" y="3324374"/>
            <a:ext cx="7789334" cy="1193879"/>
          </a:xfrm>
          <a:prstGeom prst="rect">
            <a:avLst/>
          </a:prstGeom>
          <a:no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3073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5" name="Google Shape;115;p41"/>
          <p:cNvSpPr txBox="1"/>
          <p:nvPr/>
        </p:nvSpPr>
        <p:spPr>
          <a:xfrm>
            <a:off x="846836" y="71973"/>
            <a:ext cx="9715877" cy="615523"/>
          </a:xfrm>
          <a:prstGeom prst="rect">
            <a:avLst/>
          </a:prstGeom>
          <a:noFill/>
          <a:ln>
            <a:noFill/>
          </a:ln>
        </p:spPr>
        <p:txBody>
          <a:bodyPr spcFirstLastPara="1" wrap="square" lIns="91425" tIns="91425" rIns="91425" bIns="91425" anchor="t" anchorCtr="0">
            <a:spAutoFit/>
          </a:bodyPr>
          <a:lstStyle/>
          <a:p>
            <a:pPr lvl="0">
              <a:buSzPts val="2800"/>
            </a:pPr>
            <a:r>
              <a:rPr lang="en-US" sz="2800" b="1" u="sng" dirty="0">
                <a:solidFill>
                  <a:srgbClr val="FFFFFF"/>
                </a:solidFill>
                <a:latin typeface="Roboto"/>
                <a:ea typeface="Roboto"/>
                <a:cs typeface="Roboto"/>
                <a:sym typeface="Roboto"/>
              </a:rPr>
              <a:t>Analysis on  the Contract Renewal c</a:t>
            </a:r>
            <a:r>
              <a:rPr lang="en-GB" sz="2800" b="1" u="sng" dirty="0" err="1">
                <a:solidFill>
                  <a:srgbClr val="FFFFFF"/>
                </a:solidFill>
                <a:latin typeface="Roboto"/>
                <a:ea typeface="Roboto"/>
                <a:cs typeface="Roboto"/>
                <a:sym typeface="Roboto"/>
              </a:rPr>
              <a:t>ustomers</a:t>
            </a:r>
            <a:endParaRPr lang="en-US" sz="2800" b="1" u="sng" dirty="0">
              <a:solidFill>
                <a:srgbClr val="FFFFFF"/>
              </a:solidFill>
              <a:latin typeface="Roboto"/>
              <a:ea typeface="Roboto"/>
              <a:cs typeface="Roboto"/>
              <a:sym typeface="Roboto"/>
            </a:endParaRPr>
          </a:p>
        </p:txBody>
      </p:sp>
      <p:pic>
        <p:nvPicPr>
          <p:cNvPr id="4" name="Picture 3">
            <a:extLst>
              <a:ext uri="{FF2B5EF4-FFF2-40B4-BE49-F238E27FC236}">
                <a16:creationId xmlns:a16="http://schemas.microsoft.com/office/drawing/2014/main" id="{B080BDCB-1195-43D8-8C52-B8172E5E692F}"/>
              </a:ext>
            </a:extLst>
          </p:cNvPr>
          <p:cNvPicPr>
            <a:picLocks noChangeAspect="1"/>
          </p:cNvPicPr>
          <p:nvPr/>
        </p:nvPicPr>
        <p:blipFill>
          <a:blip r:embed="rId4"/>
          <a:stretch>
            <a:fillRect/>
          </a:stretch>
        </p:blipFill>
        <p:spPr>
          <a:xfrm>
            <a:off x="932948" y="1790261"/>
            <a:ext cx="2378299" cy="1330945"/>
          </a:xfrm>
          <a:prstGeom prst="rect">
            <a:avLst/>
          </a:prstGeom>
        </p:spPr>
      </p:pic>
      <p:pic>
        <p:nvPicPr>
          <p:cNvPr id="6" name="Picture 5">
            <a:extLst>
              <a:ext uri="{FF2B5EF4-FFF2-40B4-BE49-F238E27FC236}">
                <a16:creationId xmlns:a16="http://schemas.microsoft.com/office/drawing/2014/main" id="{6E489F55-A0A8-4080-B733-626B944681C6}"/>
              </a:ext>
            </a:extLst>
          </p:cNvPr>
          <p:cNvPicPr>
            <a:picLocks noChangeAspect="1"/>
          </p:cNvPicPr>
          <p:nvPr/>
        </p:nvPicPr>
        <p:blipFill>
          <a:blip r:embed="rId5"/>
          <a:stretch>
            <a:fillRect/>
          </a:stretch>
        </p:blipFill>
        <p:spPr>
          <a:xfrm>
            <a:off x="4932081" y="1769623"/>
            <a:ext cx="2591084" cy="1351583"/>
          </a:xfrm>
          <a:prstGeom prst="rect">
            <a:avLst/>
          </a:prstGeom>
        </p:spPr>
      </p:pic>
      <p:sp>
        <p:nvSpPr>
          <p:cNvPr id="10" name="TextBox 9">
            <a:extLst>
              <a:ext uri="{FF2B5EF4-FFF2-40B4-BE49-F238E27FC236}">
                <a16:creationId xmlns:a16="http://schemas.microsoft.com/office/drawing/2014/main" id="{59C9D5BE-90B0-4DE3-BAB1-895EBA6DB474}"/>
              </a:ext>
            </a:extLst>
          </p:cNvPr>
          <p:cNvSpPr txBox="1"/>
          <p:nvPr/>
        </p:nvSpPr>
        <p:spPr>
          <a:xfrm>
            <a:off x="408802" y="1279697"/>
            <a:ext cx="3426589" cy="307777"/>
          </a:xfrm>
          <a:prstGeom prst="rect">
            <a:avLst/>
          </a:prstGeom>
          <a:noFill/>
        </p:spPr>
        <p:txBody>
          <a:bodyPr wrap="square" rtlCol="0">
            <a:spAutoFit/>
          </a:bodyPr>
          <a:lstStyle/>
          <a:p>
            <a:r>
              <a:rPr lang="en-GB" u="sng" dirty="0">
                <a:solidFill>
                  <a:schemeClr val="bg1"/>
                </a:solidFill>
              </a:rPr>
              <a:t>Contract renewal of Churned customers</a:t>
            </a:r>
            <a:endParaRPr lang="en-IN" u="sng" dirty="0">
              <a:solidFill>
                <a:schemeClr val="bg1"/>
              </a:solidFill>
            </a:endParaRPr>
          </a:p>
        </p:txBody>
      </p:sp>
      <p:sp>
        <p:nvSpPr>
          <p:cNvPr id="11" name="TextBox 10">
            <a:extLst>
              <a:ext uri="{FF2B5EF4-FFF2-40B4-BE49-F238E27FC236}">
                <a16:creationId xmlns:a16="http://schemas.microsoft.com/office/drawing/2014/main" id="{4D41040E-E215-4B77-9813-0BB0B3DAAB24}"/>
              </a:ext>
            </a:extLst>
          </p:cNvPr>
          <p:cNvSpPr txBox="1"/>
          <p:nvPr/>
        </p:nvSpPr>
        <p:spPr>
          <a:xfrm>
            <a:off x="4747564" y="1284496"/>
            <a:ext cx="3893069" cy="307777"/>
          </a:xfrm>
          <a:prstGeom prst="rect">
            <a:avLst/>
          </a:prstGeom>
          <a:noFill/>
        </p:spPr>
        <p:txBody>
          <a:bodyPr wrap="square" rtlCol="0">
            <a:spAutoFit/>
          </a:bodyPr>
          <a:lstStyle/>
          <a:p>
            <a:r>
              <a:rPr lang="en-GB" u="sng" dirty="0">
                <a:solidFill>
                  <a:schemeClr val="bg1"/>
                </a:solidFill>
              </a:rPr>
              <a:t>Data plan of Churned customers</a:t>
            </a:r>
            <a:endParaRPr lang="en-IN" u="sng" dirty="0">
              <a:solidFill>
                <a:schemeClr val="bg1"/>
              </a:solidFill>
            </a:endParaRPr>
          </a:p>
        </p:txBody>
      </p:sp>
      <p:sp>
        <p:nvSpPr>
          <p:cNvPr id="12" name="TextBox 11">
            <a:extLst>
              <a:ext uri="{FF2B5EF4-FFF2-40B4-BE49-F238E27FC236}">
                <a16:creationId xmlns:a16="http://schemas.microsoft.com/office/drawing/2014/main" id="{8B69C8BF-1B50-4ED3-8D08-B5521D66BC3B}"/>
              </a:ext>
            </a:extLst>
          </p:cNvPr>
          <p:cNvSpPr txBox="1"/>
          <p:nvPr/>
        </p:nvSpPr>
        <p:spPr>
          <a:xfrm>
            <a:off x="1691259" y="3477881"/>
            <a:ext cx="5334000" cy="1415772"/>
          </a:xfrm>
          <a:prstGeom prst="rect">
            <a:avLst/>
          </a:prstGeom>
          <a:noFill/>
          <a:ln>
            <a:solidFill>
              <a:schemeClr val="bg1"/>
            </a:solidFill>
          </a:ln>
        </p:spPr>
        <p:txBody>
          <a:bodyPr wrap="square" rtlCol="0">
            <a:spAutoFit/>
          </a:bodyPr>
          <a:lstStyle/>
          <a:p>
            <a:r>
              <a:rPr lang="en-GB" sz="1800" dirty="0">
                <a:solidFill>
                  <a:schemeClr val="bg1"/>
                </a:solidFill>
              </a:rPr>
              <a:t>Key takeaways:</a:t>
            </a:r>
          </a:p>
          <a:p>
            <a:endParaRPr lang="en-GB" sz="1200" dirty="0">
              <a:solidFill>
                <a:schemeClr val="bg1"/>
              </a:solidFill>
            </a:endParaRPr>
          </a:p>
          <a:p>
            <a:pPr marL="285750" indent="-285750">
              <a:buClr>
                <a:schemeClr val="bg1"/>
              </a:buClr>
              <a:buFont typeface="Wingdings" panose="05000000000000000000" pitchFamily="2" charset="2"/>
              <a:buChar char="q"/>
            </a:pPr>
            <a:r>
              <a:rPr lang="en-GB" sz="1200" dirty="0">
                <a:solidFill>
                  <a:schemeClr val="bg1"/>
                </a:solidFill>
              </a:rPr>
              <a:t>Nearly 72% of the Churned customers have renewed their contract</a:t>
            </a:r>
          </a:p>
          <a:p>
            <a:pPr marL="285750" indent="-285750">
              <a:buClr>
                <a:schemeClr val="bg1"/>
              </a:buClr>
              <a:buFont typeface="Wingdings" panose="05000000000000000000" pitchFamily="2" charset="2"/>
              <a:buChar char="q"/>
            </a:pPr>
            <a:r>
              <a:rPr lang="en-GB" sz="1200" dirty="0">
                <a:solidFill>
                  <a:schemeClr val="bg1"/>
                </a:solidFill>
              </a:rPr>
              <a:t>Nearly 17% of the Non-Churned customers have active data plan</a:t>
            </a:r>
          </a:p>
          <a:p>
            <a:pPr marL="285750" indent="-285750">
              <a:buFont typeface="Wingdings" panose="05000000000000000000" pitchFamily="2" charset="2"/>
              <a:buChar char="q"/>
            </a:pPr>
            <a:endParaRPr lang="en-GB" sz="1800" dirty="0">
              <a:solidFill>
                <a:schemeClr val="bg1"/>
              </a:solidFill>
            </a:endParaRPr>
          </a:p>
          <a:p>
            <a:endParaRPr lang="en-IN" dirty="0"/>
          </a:p>
        </p:txBody>
      </p:sp>
    </p:spTree>
    <p:extLst>
      <p:ext uri="{BB962C8B-B14F-4D97-AF65-F5344CB8AC3E}">
        <p14:creationId xmlns:p14="http://schemas.microsoft.com/office/powerpoint/2010/main" val="24405985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19555</TotalTime>
  <Words>1325</Words>
  <Application>Microsoft Office PowerPoint</Application>
  <PresentationFormat>On-screen Show (16:9)</PresentationFormat>
  <Paragraphs>306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Wingdings</vt: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Kochhar</dc:creator>
  <cp:lastModifiedBy>19A91A0451</cp:lastModifiedBy>
  <cp:revision>2858</cp:revision>
  <dcterms:modified xsi:type="dcterms:W3CDTF">2022-04-14T03:13:48Z</dcterms:modified>
</cp:coreProperties>
</file>