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368" r:id="rId3"/>
    <p:sldId id="275" r:id="rId4"/>
    <p:sldId id="342" r:id="rId5"/>
    <p:sldId id="343" r:id="rId6"/>
    <p:sldId id="348" r:id="rId7"/>
    <p:sldId id="345" r:id="rId8"/>
    <p:sldId id="265" r:id="rId9"/>
    <p:sldId id="369"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46" r:id="rId25"/>
    <p:sldId id="258" r:id="rId26"/>
  </p:sldIdLst>
  <p:sldSz cx="9144000" cy="5143500" type="screen16x9"/>
  <p:notesSz cx="6858000" cy="9144000"/>
  <p:embeddedFontLst>
    <p:embeddedFont>
      <p:font typeface="Bebas Neue" panose="020B0606020202050201" pitchFamily="34" charset="77"/>
      <p:regular r:id="rId28"/>
    </p:embeddedFont>
    <p:embeddedFont>
      <p:font typeface="Fira Code" panose="020B0809050000020004" pitchFamily="49" charset="0"/>
      <p:regular r:id="rId29"/>
      <p:bold r:id="rId30"/>
    </p:embeddedFont>
    <p:embeddedFont>
      <p:font typeface="Fira Code Light" panose="020F0302020204030204" pitchFamily="34" charset="0"/>
      <p:regular r:id="rId31"/>
      <p:bold r:id="rId32"/>
    </p:embeddedFont>
    <p:embeddedFont>
      <p:font typeface="Open Sans" panose="020B0606030504020204" pitchFamily="34" charset="0"/>
      <p:regular r:id="rId33"/>
      <p:bold r:id="rId34"/>
      <p:italic r:id="rId35"/>
      <p:boldItalic r:id="rId36"/>
    </p:embeddedFont>
    <p:embeddedFont>
      <p:font typeface="Oswald" pitchFamily="2" charset="77"/>
      <p:regular r:id="rId37"/>
      <p:bold r:id="rId38"/>
    </p:embeddedFont>
    <p:embeddedFont>
      <p:font typeface="Roboto Condensed Light" panose="020F0302020204030204"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55B7D6-055A-4573-83D8-33131F6AE855}">
  <a:tblStyle styleId="{BF55B7D6-055A-4573-83D8-33131F6AE8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7"/>
    <p:restoredTop sz="94720"/>
  </p:normalViewPr>
  <p:slideViewPr>
    <p:cSldViewPr snapToGrid="0">
      <p:cViewPr varScale="1">
        <p:scale>
          <a:sx n="286" d="100"/>
          <a:sy n="286" d="100"/>
        </p:scale>
        <p:origin x="10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22249-C830-4114-922F-B10EFC2631C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618012C-6F15-4FBB-9E6A-E0B125AA5406}">
      <dgm:prSet custT="1"/>
      <dgm:spPr>
        <a:solidFill>
          <a:srgbClr val="1E1E2C">
            <a:lumMod val="75000"/>
            <a:lumOff val="25000"/>
          </a:srgbClr>
        </a:solidFill>
        <a:ln w="25400" cap="flat" cmpd="sng" algn="ctr">
          <a:solidFill>
            <a:srgbClr val="E2E2E2">
              <a:lumMod val="75000"/>
            </a:srgbClr>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Builder design Pattern</a:t>
          </a:r>
        </a:p>
      </dgm:t>
    </dgm:pt>
    <dgm:pt modelId="{52D7C743-01D0-4607-8FDC-1A387FBCBF14}" type="parTrans" cxnId="{9A99F609-3C95-4B5C-99BB-BF55D9DBFDCC}">
      <dgm:prSet/>
      <dgm:spPr/>
      <dgm:t>
        <a:bodyPr/>
        <a:lstStyle/>
        <a:p>
          <a:endParaRPr lang="en-US"/>
        </a:p>
      </dgm:t>
    </dgm:pt>
    <dgm:pt modelId="{29D185E9-23BB-4ED2-8347-28CEB3353125}" type="sibTrans" cxnId="{9A99F609-3C95-4B5C-99BB-BF55D9DBFDCC}">
      <dgm:prSet/>
      <dgm:spPr/>
      <dgm:t>
        <a:bodyPr/>
        <a:lstStyle/>
        <a:p>
          <a:endParaRPr lang="en-US"/>
        </a:p>
      </dgm:t>
    </dgm:pt>
    <dgm:pt modelId="{E421B75B-5CB7-4F4B-B842-573E487BFE6F}">
      <dgm:prSet custT="1"/>
      <dgm:spPr>
        <a:solidFill>
          <a:srgbClr val="1E1E2C">
            <a:lumMod val="75000"/>
            <a:lumOff val="25000"/>
          </a:srgbClr>
        </a:solidFill>
        <a:ln w="25400" cap="flat" cmpd="sng" algn="ctr">
          <a:solidFill>
            <a:srgbClr val="E2E2E2">
              <a:lumMod val="75000"/>
            </a:srgbClr>
          </a:solidFill>
          <a:prstDash val="solid"/>
        </a:ln>
        <a:effectLst/>
      </dgm:spPr>
      <dgm:t>
        <a:bodyPr spcFirstLastPara="0" vert="horz" wrap="square" lIns="60960" tIns="60960" rIns="60960" bIns="60960" numCol="1" spcCol="1270" anchor="ctr" anchorCtr="0"/>
        <a:lstStyle/>
        <a:p>
          <a:r>
            <a:rPr lang="en-US" sz="1600" b="0" i="0" u="none" strike="noStrike" kern="1200" cap="none" dirty="0">
              <a:solidFill>
                <a:srgbClr val="E2E2E2"/>
              </a:solidFill>
              <a:latin typeface="Fira Code"/>
              <a:ea typeface="Fira Code"/>
              <a:cs typeface="Fira Code"/>
            </a:rPr>
            <a:t>Eager singleton</a:t>
          </a:r>
        </a:p>
      </dgm:t>
    </dgm:pt>
    <dgm:pt modelId="{B8B74AB1-90E4-46A6-B33B-DC9AD4CA7010}" type="parTrans" cxnId="{F589DAFF-C0E0-4DBA-B0A5-013E1A2CFD27}">
      <dgm:prSet/>
      <dgm:spPr/>
      <dgm:t>
        <a:bodyPr/>
        <a:lstStyle/>
        <a:p>
          <a:endParaRPr lang="en-US"/>
        </a:p>
      </dgm:t>
    </dgm:pt>
    <dgm:pt modelId="{83DAC6D4-D143-48D2-A381-DDE400000C86}" type="sibTrans" cxnId="{F589DAFF-C0E0-4DBA-B0A5-013E1A2CFD27}">
      <dgm:prSet/>
      <dgm:spPr/>
      <dgm:t>
        <a:bodyPr/>
        <a:lstStyle/>
        <a:p>
          <a:endParaRPr lang="en-US"/>
        </a:p>
      </dgm:t>
    </dgm:pt>
    <dgm:pt modelId="{68443A0C-4594-4824-8617-73F103253AC1}">
      <dgm:prSet phldrT="[Text]" custT="1"/>
      <dgm:spPr>
        <a:solidFill>
          <a:srgbClr val="1E1E2C">
            <a:lumMod val="75000"/>
            <a:lumOff val="25000"/>
          </a:srgbClr>
        </a:solidFill>
        <a:ln w="25400" cap="flat" cmpd="sng" algn="ctr">
          <a:solidFill>
            <a:srgbClr val="E2E2E2">
              <a:lumMod val="75000"/>
            </a:srgbClr>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Lazy singleton</a:t>
          </a:r>
          <a:endParaRPr lang="en-US" sz="1600" b="0" i="0" u="none" strike="noStrike" kern="1200" cap="none" dirty="0">
            <a:solidFill>
              <a:srgbClr val="E2E2E2"/>
            </a:solidFill>
            <a:latin typeface="Fira Code"/>
            <a:ea typeface="Fira Code"/>
            <a:cs typeface="Fira Code"/>
            <a:sym typeface="Fira Code"/>
          </a:endParaRPr>
        </a:p>
      </dgm:t>
    </dgm:pt>
    <dgm:pt modelId="{67A76813-0C53-4E3C-8F06-081E5BE23FFC}" type="parTrans" cxnId="{891CF824-7A22-4CE6-8382-16D0C359F2FA}">
      <dgm:prSet/>
      <dgm:spPr/>
      <dgm:t>
        <a:bodyPr/>
        <a:lstStyle/>
        <a:p>
          <a:endParaRPr lang="en-US"/>
        </a:p>
      </dgm:t>
    </dgm:pt>
    <dgm:pt modelId="{D6F29B64-332A-4EE5-890F-4741D3FE236F}" type="sibTrans" cxnId="{891CF824-7A22-4CE6-8382-16D0C359F2FA}">
      <dgm:prSet/>
      <dgm:spPr/>
      <dgm:t>
        <a:bodyPr/>
        <a:lstStyle/>
        <a:p>
          <a:endParaRPr lang="en-US"/>
        </a:p>
      </dgm:t>
    </dgm:pt>
    <dgm:pt modelId="{C9E898D3-0642-4604-A7C0-C41463400915}">
      <dgm:prSet phldrT="[Text]" custT="1"/>
      <dgm:spPr>
        <a:solidFill>
          <a:srgbClr val="1E1E2C">
            <a:lumMod val="75000"/>
            <a:lumOff val="25000"/>
          </a:srgbClr>
        </a:solidFill>
        <a:ln w="25400" cap="flat" cmpd="sng" algn="ctr">
          <a:solidFill>
            <a:srgbClr val="E2E2E2">
              <a:lumMod val="75000"/>
            </a:srgbClr>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Factory Design Pattern</a:t>
          </a:r>
        </a:p>
      </dgm:t>
    </dgm:pt>
    <dgm:pt modelId="{57485610-793B-4020-91F1-25C43C0E29BA}" type="parTrans" cxnId="{6082CB99-731D-42C1-B368-E57C653364BA}">
      <dgm:prSet/>
      <dgm:spPr/>
      <dgm:t>
        <a:bodyPr/>
        <a:lstStyle/>
        <a:p>
          <a:endParaRPr lang="en-US"/>
        </a:p>
      </dgm:t>
    </dgm:pt>
    <dgm:pt modelId="{17C6DFD8-7600-4E47-A624-19604B68DB37}" type="sibTrans" cxnId="{6082CB99-731D-42C1-B368-E57C653364BA}">
      <dgm:prSet/>
      <dgm:spPr/>
      <dgm:t>
        <a:bodyPr/>
        <a:lstStyle/>
        <a:p>
          <a:endParaRPr lang="en-US"/>
        </a:p>
      </dgm:t>
    </dgm:pt>
    <dgm:pt modelId="{3CCF4A93-74CD-4D1B-BA06-686FEAC53FA0}">
      <dgm:prSet phldrT="[Text]" custT="1"/>
      <dgm:spPr>
        <a:solidFill>
          <a:srgbClr val="1E1E2C">
            <a:lumMod val="75000"/>
            <a:lumOff val="25000"/>
          </a:srgbClr>
        </a:solidFill>
        <a:ln w="25400" cap="flat" cmpd="sng" algn="ctr">
          <a:solidFill>
            <a:srgbClr val="E2E2E2">
              <a:lumMod val="75000"/>
            </a:srgbClr>
          </a:solidFill>
          <a:prstDash val="solid"/>
        </a:ln>
        <a:effectLst/>
      </dgm:spPr>
      <dgm:t>
        <a:bodyPr spcFirstLastPara="0" vert="horz" wrap="square" lIns="60960" tIns="60960" rIns="60960" bIns="60960" numCol="1" spcCol="1270" anchor="ctr" anchorCtr="0"/>
        <a:lstStyle/>
        <a:p>
          <a:r>
            <a:rPr lang="en-US" sz="1600" b="0" i="0" u="none" strike="noStrike" kern="1200" cap="none" dirty="0">
              <a:solidFill>
                <a:srgbClr val="E2E2E2"/>
              </a:solidFill>
              <a:latin typeface="Fira Code"/>
              <a:ea typeface="Fira Code"/>
              <a:cs typeface="Fira Code"/>
            </a:rPr>
            <a:t>Model View Control (MVC)</a:t>
          </a:r>
        </a:p>
      </dgm:t>
    </dgm:pt>
    <dgm:pt modelId="{472E94A6-3906-4B5B-8372-0CC300D60974}" type="parTrans" cxnId="{98631209-E35F-4EA3-856F-E827FAB70E04}">
      <dgm:prSet/>
      <dgm:spPr/>
      <dgm:t>
        <a:bodyPr/>
        <a:lstStyle/>
        <a:p>
          <a:endParaRPr lang="en-US"/>
        </a:p>
      </dgm:t>
    </dgm:pt>
    <dgm:pt modelId="{4E8E27EB-86A9-44E7-AA0A-9ABA2A45C819}" type="sibTrans" cxnId="{98631209-E35F-4EA3-856F-E827FAB70E04}">
      <dgm:prSet/>
      <dgm:spPr/>
      <dgm:t>
        <a:bodyPr/>
        <a:lstStyle/>
        <a:p>
          <a:endParaRPr lang="en-US"/>
        </a:p>
      </dgm:t>
    </dgm:pt>
    <dgm:pt modelId="{F9DA5085-DF4E-419D-9593-2E05356B7722}" type="pres">
      <dgm:prSet presAssocID="{FA122249-C830-4114-922F-B10EFC2631CE}" presName="diagram" presStyleCnt="0">
        <dgm:presLayoutVars>
          <dgm:dir/>
          <dgm:resizeHandles val="exact"/>
        </dgm:presLayoutVars>
      </dgm:prSet>
      <dgm:spPr/>
    </dgm:pt>
    <dgm:pt modelId="{2A6BB18E-000E-4AEF-8F46-022430D87D94}" type="pres">
      <dgm:prSet presAssocID="{C618012C-6F15-4FBB-9E6A-E0B125AA5406}" presName="node" presStyleLbl="node1" presStyleIdx="0" presStyleCnt="5" custScaleX="125196" custLinFactNeighborX="-26" custLinFactNeighborY="999">
        <dgm:presLayoutVars>
          <dgm:bulletEnabled val="1"/>
        </dgm:presLayoutVars>
      </dgm:prSet>
      <dgm:spPr>
        <a:xfrm>
          <a:off x="0" y="358999"/>
          <a:ext cx="1541068" cy="924641"/>
        </a:xfrm>
        <a:prstGeom prst="rect">
          <a:avLst/>
        </a:prstGeom>
      </dgm:spPr>
    </dgm:pt>
    <dgm:pt modelId="{C7CFD5AE-C1D6-4B08-99A1-823084E9D5DA}" type="pres">
      <dgm:prSet presAssocID="{29D185E9-23BB-4ED2-8347-28CEB3353125}" presName="sibTrans" presStyleCnt="0"/>
      <dgm:spPr/>
    </dgm:pt>
    <dgm:pt modelId="{D665911E-CA44-40FB-87F8-DE1CAD57FEC8}" type="pres">
      <dgm:prSet presAssocID="{E421B75B-5CB7-4F4B-B842-573E487BFE6F}" presName="node" presStyleLbl="node1" presStyleIdx="1" presStyleCnt="5" custScaleX="122327" custLinFactNeighborX="15057">
        <dgm:presLayoutVars>
          <dgm:bulletEnabled val="1"/>
        </dgm:presLayoutVars>
      </dgm:prSet>
      <dgm:spPr>
        <a:xfrm>
          <a:off x="1695570" y="349762"/>
          <a:ext cx="1541068" cy="924641"/>
        </a:xfrm>
        <a:prstGeom prst="rect">
          <a:avLst/>
        </a:prstGeom>
      </dgm:spPr>
    </dgm:pt>
    <dgm:pt modelId="{1A9CD57C-F8A6-4AB7-BA41-4C2A962C14A2}" type="pres">
      <dgm:prSet presAssocID="{83DAC6D4-D143-48D2-A381-DDE400000C86}" presName="sibTrans" presStyleCnt="0"/>
      <dgm:spPr/>
    </dgm:pt>
    <dgm:pt modelId="{6C27A1EA-87F0-4095-86CE-B0D44168E496}" type="pres">
      <dgm:prSet presAssocID="{68443A0C-4594-4824-8617-73F103253AC1}" presName="node" presStyleLbl="node1" presStyleIdx="2" presStyleCnt="5" custScaleX="124682">
        <dgm:presLayoutVars>
          <dgm:bulletEnabled val="1"/>
        </dgm:presLayoutVars>
      </dgm:prSet>
      <dgm:spPr>
        <a:xfrm>
          <a:off x="421461" y="1159593"/>
          <a:ext cx="1656307" cy="993784"/>
        </a:xfrm>
        <a:prstGeom prst="rect">
          <a:avLst/>
        </a:prstGeom>
      </dgm:spPr>
    </dgm:pt>
    <dgm:pt modelId="{2197E37C-CF5C-4C67-B298-0B534869428A}" type="pres">
      <dgm:prSet presAssocID="{D6F29B64-332A-4EE5-890F-4741D3FE236F}" presName="sibTrans" presStyleCnt="0"/>
      <dgm:spPr/>
    </dgm:pt>
    <dgm:pt modelId="{DC90D2C5-29D6-4FE4-BB2C-373DC1A87F2E}" type="pres">
      <dgm:prSet presAssocID="{C9E898D3-0642-4604-A7C0-C41463400915}" presName="node" presStyleLbl="node1" presStyleIdx="3" presStyleCnt="5" custScaleX="120653">
        <dgm:presLayoutVars>
          <dgm:bulletEnabled val="1"/>
        </dgm:presLayoutVars>
      </dgm:prSet>
      <dgm:spPr>
        <a:xfrm>
          <a:off x="1695570" y="1428510"/>
          <a:ext cx="1541068" cy="924641"/>
        </a:xfrm>
        <a:prstGeom prst="rect">
          <a:avLst/>
        </a:prstGeom>
      </dgm:spPr>
    </dgm:pt>
    <dgm:pt modelId="{588543B5-E42D-4B0E-911B-AFCE52C45250}" type="pres">
      <dgm:prSet presAssocID="{17C6DFD8-7600-4E47-A624-19604B68DB37}" presName="sibTrans" presStyleCnt="0"/>
      <dgm:spPr/>
    </dgm:pt>
    <dgm:pt modelId="{7403D429-D958-4330-AB0A-2752FAD72D6E}" type="pres">
      <dgm:prSet presAssocID="{3CCF4A93-74CD-4D1B-BA06-686FEAC53FA0}" presName="node" presStyleLbl="node1" presStyleIdx="4" presStyleCnt="5" custScaleX="123710">
        <dgm:presLayoutVars>
          <dgm:bulletEnabled val="1"/>
        </dgm:presLayoutVars>
      </dgm:prSet>
      <dgm:spPr>
        <a:xfrm>
          <a:off x="847982" y="2507258"/>
          <a:ext cx="1541068" cy="924641"/>
        </a:xfrm>
        <a:prstGeom prst="rect">
          <a:avLst/>
        </a:prstGeom>
      </dgm:spPr>
    </dgm:pt>
  </dgm:ptLst>
  <dgm:cxnLst>
    <dgm:cxn modelId="{98631209-E35F-4EA3-856F-E827FAB70E04}" srcId="{FA122249-C830-4114-922F-B10EFC2631CE}" destId="{3CCF4A93-74CD-4D1B-BA06-686FEAC53FA0}" srcOrd="4" destOrd="0" parTransId="{472E94A6-3906-4B5B-8372-0CC300D60974}" sibTransId="{4E8E27EB-86A9-44E7-AA0A-9ABA2A45C819}"/>
    <dgm:cxn modelId="{9A99F609-3C95-4B5C-99BB-BF55D9DBFDCC}" srcId="{FA122249-C830-4114-922F-B10EFC2631CE}" destId="{C618012C-6F15-4FBB-9E6A-E0B125AA5406}" srcOrd="0" destOrd="0" parTransId="{52D7C743-01D0-4607-8FDC-1A387FBCBF14}" sibTransId="{29D185E9-23BB-4ED2-8347-28CEB3353125}"/>
    <dgm:cxn modelId="{891CF824-7A22-4CE6-8382-16D0C359F2FA}" srcId="{FA122249-C830-4114-922F-B10EFC2631CE}" destId="{68443A0C-4594-4824-8617-73F103253AC1}" srcOrd="2" destOrd="0" parTransId="{67A76813-0C53-4E3C-8F06-081E5BE23FFC}" sibTransId="{D6F29B64-332A-4EE5-890F-4741D3FE236F}"/>
    <dgm:cxn modelId="{D6BF5629-4E76-4F22-B192-0D009EF84C65}" type="presOf" srcId="{C618012C-6F15-4FBB-9E6A-E0B125AA5406}" destId="{2A6BB18E-000E-4AEF-8F46-022430D87D94}" srcOrd="0" destOrd="0" presId="urn:microsoft.com/office/officeart/2005/8/layout/default"/>
    <dgm:cxn modelId="{E2F6CF29-D46D-4AC4-80A5-371AA460B7EF}" type="presOf" srcId="{3CCF4A93-74CD-4D1B-BA06-686FEAC53FA0}" destId="{7403D429-D958-4330-AB0A-2752FAD72D6E}" srcOrd="0" destOrd="0" presId="urn:microsoft.com/office/officeart/2005/8/layout/default"/>
    <dgm:cxn modelId="{C3331348-EF9C-48AA-A238-DF0B0B163FC1}" type="presOf" srcId="{C9E898D3-0642-4604-A7C0-C41463400915}" destId="{DC90D2C5-29D6-4FE4-BB2C-373DC1A87F2E}" srcOrd="0" destOrd="0" presId="urn:microsoft.com/office/officeart/2005/8/layout/default"/>
    <dgm:cxn modelId="{F4118755-D870-47F8-B8CE-DDF925E517B1}" type="presOf" srcId="{E421B75B-5CB7-4F4B-B842-573E487BFE6F}" destId="{D665911E-CA44-40FB-87F8-DE1CAD57FEC8}" srcOrd="0" destOrd="0" presId="urn:microsoft.com/office/officeart/2005/8/layout/default"/>
    <dgm:cxn modelId="{B0DCFF6C-5654-4452-AFD4-24209A36F5EC}" type="presOf" srcId="{68443A0C-4594-4824-8617-73F103253AC1}" destId="{6C27A1EA-87F0-4095-86CE-B0D44168E496}" srcOrd="0" destOrd="0" presId="urn:microsoft.com/office/officeart/2005/8/layout/default"/>
    <dgm:cxn modelId="{DE91D68A-61B2-42FC-BD7C-A8CBDEEC6B90}" type="presOf" srcId="{FA122249-C830-4114-922F-B10EFC2631CE}" destId="{F9DA5085-DF4E-419D-9593-2E05356B7722}" srcOrd="0" destOrd="0" presId="urn:microsoft.com/office/officeart/2005/8/layout/default"/>
    <dgm:cxn modelId="{6082CB99-731D-42C1-B368-E57C653364BA}" srcId="{FA122249-C830-4114-922F-B10EFC2631CE}" destId="{C9E898D3-0642-4604-A7C0-C41463400915}" srcOrd="3" destOrd="0" parTransId="{57485610-793B-4020-91F1-25C43C0E29BA}" sibTransId="{17C6DFD8-7600-4E47-A624-19604B68DB37}"/>
    <dgm:cxn modelId="{F589DAFF-C0E0-4DBA-B0A5-013E1A2CFD27}" srcId="{FA122249-C830-4114-922F-B10EFC2631CE}" destId="{E421B75B-5CB7-4F4B-B842-573E487BFE6F}" srcOrd="1" destOrd="0" parTransId="{B8B74AB1-90E4-46A6-B33B-DC9AD4CA7010}" sibTransId="{83DAC6D4-D143-48D2-A381-DDE400000C86}"/>
    <dgm:cxn modelId="{73771355-C838-4BAB-B1BA-285AC12F2F59}" type="presParOf" srcId="{F9DA5085-DF4E-419D-9593-2E05356B7722}" destId="{2A6BB18E-000E-4AEF-8F46-022430D87D94}" srcOrd="0" destOrd="0" presId="urn:microsoft.com/office/officeart/2005/8/layout/default"/>
    <dgm:cxn modelId="{084B79A0-3833-4126-A74A-4C8DF92F6E5A}" type="presParOf" srcId="{F9DA5085-DF4E-419D-9593-2E05356B7722}" destId="{C7CFD5AE-C1D6-4B08-99A1-823084E9D5DA}" srcOrd="1" destOrd="0" presId="urn:microsoft.com/office/officeart/2005/8/layout/default"/>
    <dgm:cxn modelId="{910D964A-7179-4638-8449-5D0232986A34}" type="presParOf" srcId="{F9DA5085-DF4E-419D-9593-2E05356B7722}" destId="{D665911E-CA44-40FB-87F8-DE1CAD57FEC8}" srcOrd="2" destOrd="0" presId="urn:microsoft.com/office/officeart/2005/8/layout/default"/>
    <dgm:cxn modelId="{3CFD2C95-4176-4032-A13D-D8A7F3AD152D}" type="presParOf" srcId="{F9DA5085-DF4E-419D-9593-2E05356B7722}" destId="{1A9CD57C-F8A6-4AB7-BA41-4C2A962C14A2}" srcOrd="3" destOrd="0" presId="urn:microsoft.com/office/officeart/2005/8/layout/default"/>
    <dgm:cxn modelId="{5B2E0115-2450-4EFD-8F22-88D9E500A153}" type="presParOf" srcId="{F9DA5085-DF4E-419D-9593-2E05356B7722}" destId="{6C27A1EA-87F0-4095-86CE-B0D44168E496}" srcOrd="4" destOrd="0" presId="urn:microsoft.com/office/officeart/2005/8/layout/default"/>
    <dgm:cxn modelId="{C358EEE6-5E10-4623-A0D3-EBAE6B9C47CA}" type="presParOf" srcId="{F9DA5085-DF4E-419D-9593-2E05356B7722}" destId="{2197E37C-CF5C-4C67-B298-0B534869428A}" srcOrd="5" destOrd="0" presId="urn:microsoft.com/office/officeart/2005/8/layout/default"/>
    <dgm:cxn modelId="{A838A254-494A-49B2-9F81-C44375309900}" type="presParOf" srcId="{F9DA5085-DF4E-419D-9593-2E05356B7722}" destId="{DC90D2C5-29D6-4FE4-BB2C-373DC1A87F2E}" srcOrd="6" destOrd="0" presId="urn:microsoft.com/office/officeart/2005/8/layout/default"/>
    <dgm:cxn modelId="{36DF615F-DBD0-427D-83AD-BC99C6AC286C}" type="presParOf" srcId="{F9DA5085-DF4E-419D-9593-2E05356B7722}" destId="{588543B5-E42D-4B0E-911B-AFCE52C45250}" srcOrd="7" destOrd="0" presId="urn:microsoft.com/office/officeart/2005/8/layout/default"/>
    <dgm:cxn modelId="{E0A369C0-1C65-49A0-AC1A-F3F425FB3B82}" type="presParOf" srcId="{F9DA5085-DF4E-419D-9593-2E05356B7722}" destId="{7403D429-D958-4330-AB0A-2752FAD72D6E}"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51CF5A-C1ED-4576-B6D4-1144454ADB4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49F5C17-A79B-4C3C-96F0-C50EBD5DA831}">
      <dgm:prSet phldrT="[Text]"/>
      <dgm:spPr>
        <a:solidFill>
          <a:schemeClr val="tx1">
            <a:lumMod val="75000"/>
            <a:lumOff val="25000"/>
          </a:schemeClr>
        </a:solidFill>
        <a:ln>
          <a:solidFill>
            <a:schemeClr val="bg2">
              <a:lumMod val="75000"/>
            </a:schemeClr>
          </a:solidFill>
        </a:ln>
      </dgm:spPr>
      <dgm:t>
        <a:bodyPr/>
        <a:lstStyle/>
        <a:p>
          <a:r>
            <a:rPr lang="en-US" sz="1300" b="1" dirty="0">
              <a:latin typeface="Fira Code" panose="020B0809050000020004" pitchFamily="49" charset="0"/>
              <a:ea typeface="Fira Code" panose="020B0809050000020004" pitchFamily="49" charset="0"/>
              <a:cs typeface="Fira Code" panose="020B0809050000020004" pitchFamily="49" charset="0"/>
            </a:rPr>
            <a:t>Model</a:t>
          </a:r>
          <a:endParaRPr lang="en-US" sz="1300" dirty="0">
            <a:latin typeface="Fira Code" panose="020B0809050000020004" pitchFamily="49" charset="0"/>
            <a:ea typeface="Fira Code" panose="020B0809050000020004" pitchFamily="49" charset="0"/>
            <a:cs typeface="Fira Code" panose="020B0809050000020004" pitchFamily="49" charset="0"/>
          </a:endParaRPr>
        </a:p>
      </dgm:t>
    </dgm:pt>
    <dgm:pt modelId="{48CA9460-3278-4082-9FC2-572DCEA9A7FC}" type="parTrans" cxnId="{E0EAD1D7-460C-455F-906B-A175A273D737}">
      <dgm:prSet/>
      <dgm:spPr/>
      <dgm:t>
        <a:bodyPr/>
        <a:lstStyle/>
        <a:p>
          <a:endParaRPr lang="en-US"/>
        </a:p>
      </dgm:t>
    </dgm:pt>
    <dgm:pt modelId="{95A4904C-61EA-4056-BC96-06B682BEE6A1}" type="sibTrans" cxnId="{E0EAD1D7-460C-455F-906B-A175A273D737}">
      <dgm:prSet/>
      <dgm:spPr/>
      <dgm:t>
        <a:bodyPr/>
        <a:lstStyle/>
        <a:p>
          <a:endParaRPr lang="en-US"/>
        </a:p>
      </dgm:t>
    </dgm:pt>
    <dgm:pt modelId="{F023FA02-5179-42BF-9FB6-3D3D11E891D5}">
      <dgm:prSet phldrT="[Text]" custT="1"/>
      <dgm:spPr>
        <a:solidFill>
          <a:schemeClr val="tx1">
            <a:lumMod val="75000"/>
            <a:lumOff val="25000"/>
          </a:schemeClr>
        </a:solidFill>
        <a:ln>
          <a:solidFill>
            <a:schemeClr val="bg2">
              <a:lumMod val="75000"/>
            </a:schemeClr>
          </a:solidFill>
        </a:ln>
      </dgm:spPr>
      <dgm:t>
        <a:bodyPr/>
        <a:lstStyle/>
        <a:p>
          <a:r>
            <a:rPr lang="en-US" sz="1050" b="0" i="0" u="none" strike="noStrike" cap="none" dirty="0">
              <a:solidFill>
                <a:schemeClr val="dk2"/>
              </a:solidFill>
              <a:latin typeface="Fira Code" panose="020B0809050000020004" pitchFamily="49" charset="0"/>
              <a:ea typeface="Fira Code" panose="020B0809050000020004" pitchFamily="49" charset="0"/>
              <a:cs typeface="Fira Code" panose="020B0809050000020004" pitchFamily="49" charset="0"/>
              <a:sym typeface="Oswald"/>
            </a:rPr>
            <a:t>The Model component corresponds to all the data-related logic that the user works with.</a:t>
          </a:r>
          <a:endParaRPr lang="en-US" sz="1050" b="0" i="0" u="none" strike="noStrike" cap="none" dirty="0">
            <a:solidFill>
              <a:schemeClr val="dk2"/>
            </a:solidFill>
            <a:latin typeface="Fira Code" panose="020B0809050000020004" pitchFamily="49" charset="0"/>
            <a:ea typeface="Fira Code" panose="020B0809050000020004" pitchFamily="49" charset="0"/>
            <a:cs typeface="Fira Code" panose="020B0809050000020004" pitchFamily="49" charset="0"/>
            <a:sym typeface="Fira Code"/>
          </a:endParaRPr>
        </a:p>
      </dgm:t>
    </dgm:pt>
    <dgm:pt modelId="{6BF66D31-BB7E-479E-8177-A9A305206ACB}" type="parTrans" cxnId="{FC5B186B-551A-407C-9D56-0F28D7DF6E6E}">
      <dgm:prSet/>
      <dgm:spPr/>
      <dgm:t>
        <a:bodyPr/>
        <a:lstStyle/>
        <a:p>
          <a:endParaRPr lang="en-US"/>
        </a:p>
      </dgm:t>
    </dgm:pt>
    <dgm:pt modelId="{56CA2557-1BD6-4BF7-BD27-8446B2473776}" type="sibTrans" cxnId="{FC5B186B-551A-407C-9D56-0F28D7DF6E6E}">
      <dgm:prSet/>
      <dgm:spPr/>
      <dgm:t>
        <a:bodyPr/>
        <a:lstStyle/>
        <a:p>
          <a:endParaRPr lang="en-US"/>
        </a:p>
      </dgm:t>
    </dgm:pt>
    <dgm:pt modelId="{13737D38-2B2D-4AA1-A0E5-B1CC936BB4B5}">
      <dgm:prSet phldrT="[Text]"/>
      <dgm:spPr>
        <a:solidFill>
          <a:schemeClr val="tx1">
            <a:lumMod val="75000"/>
            <a:lumOff val="25000"/>
          </a:schemeClr>
        </a:solidFill>
        <a:ln>
          <a:solidFill>
            <a:schemeClr val="bg2">
              <a:lumMod val="75000"/>
            </a:schemeClr>
          </a:solidFill>
        </a:ln>
      </dgm:spPr>
      <dgm:t>
        <a:bodyPr/>
        <a:lstStyle/>
        <a:p>
          <a:r>
            <a:rPr lang="en-US" sz="1300" b="1" kern="1200" dirty="0">
              <a:latin typeface="Fira Code" panose="020B0809050000020004" pitchFamily="49" charset="0"/>
              <a:ea typeface="Fira Code" panose="020B0809050000020004" pitchFamily="49" charset="0"/>
              <a:cs typeface="Fira Code" panose="020B0809050000020004" pitchFamily="49" charset="0"/>
            </a:rPr>
            <a:t>View</a:t>
          </a:r>
          <a:endParaRPr lang="en-US" sz="1300" kern="1200" dirty="0">
            <a:latin typeface="Fira Code" panose="020B0809050000020004" pitchFamily="49" charset="0"/>
            <a:ea typeface="Fira Code" panose="020B0809050000020004" pitchFamily="49" charset="0"/>
            <a:cs typeface="Fira Code" panose="020B0809050000020004" pitchFamily="49" charset="0"/>
          </a:endParaRPr>
        </a:p>
      </dgm:t>
    </dgm:pt>
    <dgm:pt modelId="{5DAFFBBB-FA9A-4BD8-BC39-99EA799BDB1E}" type="parTrans" cxnId="{06E65750-0D6E-4CA0-A244-07F9DBF71315}">
      <dgm:prSet/>
      <dgm:spPr/>
      <dgm:t>
        <a:bodyPr/>
        <a:lstStyle/>
        <a:p>
          <a:endParaRPr lang="en-US"/>
        </a:p>
      </dgm:t>
    </dgm:pt>
    <dgm:pt modelId="{5AE022BB-C021-4225-B255-22D68BB7A3BE}" type="sibTrans" cxnId="{06E65750-0D6E-4CA0-A244-07F9DBF71315}">
      <dgm:prSet/>
      <dgm:spPr/>
      <dgm:t>
        <a:bodyPr/>
        <a:lstStyle/>
        <a:p>
          <a:endParaRPr lang="en-US"/>
        </a:p>
      </dgm:t>
    </dgm:pt>
    <dgm:pt modelId="{6C86A797-AA92-45BD-A243-9A21AB7DA280}">
      <dgm:prSet phldrT="[Text]" custT="1"/>
      <dgm:spPr>
        <a:solidFill>
          <a:schemeClr val="tx1">
            <a:lumMod val="75000"/>
            <a:lumOff val="25000"/>
          </a:schemeClr>
        </a:solidFill>
        <a:ln>
          <a:solidFill>
            <a:schemeClr val="bg2">
              <a:lumMod val="75000"/>
            </a:schemeClr>
          </a:solidFill>
        </a:ln>
      </dgm:spPr>
      <dgm:t>
        <a:bodyPr/>
        <a:lstStyle/>
        <a:p>
          <a:r>
            <a:rPr lang="en-US" sz="1050" b="0" i="0" u="none" strike="noStrike" kern="1200" cap="none" dirty="0">
              <a:solidFill>
                <a:srgbClr val="E2E2E2"/>
              </a:solidFill>
              <a:latin typeface="Fira Code" panose="020B0809050000020004" pitchFamily="49" charset="0"/>
              <a:ea typeface="Fira Code" panose="020B0809050000020004" pitchFamily="49" charset="0"/>
              <a:cs typeface="Fira Code" panose="020B0809050000020004" pitchFamily="49" charset="0"/>
            </a:rPr>
            <a:t>The View component is used for all the UI logic of the application.</a:t>
          </a:r>
        </a:p>
      </dgm:t>
    </dgm:pt>
    <dgm:pt modelId="{2B03E298-8EF2-46F1-BBA2-0BA9A4975273}" type="parTrans" cxnId="{FA6EC10F-B667-4EEE-A360-6252E8EAE32A}">
      <dgm:prSet/>
      <dgm:spPr/>
      <dgm:t>
        <a:bodyPr/>
        <a:lstStyle/>
        <a:p>
          <a:endParaRPr lang="en-US"/>
        </a:p>
      </dgm:t>
    </dgm:pt>
    <dgm:pt modelId="{C80539EC-DBE1-4F5F-9121-60C8F72A1925}" type="sibTrans" cxnId="{FA6EC10F-B667-4EEE-A360-6252E8EAE32A}">
      <dgm:prSet/>
      <dgm:spPr/>
      <dgm:t>
        <a:bodyPr/>
        <a:lstStyle/>
        <a:p>
          <a:endParaRPr lang="en-US"/>
        </a:p>
      </dgm:t>
    </dgm:pt>
    <dgm:pt modelId="{C562B600-1C97-4142-883E-DEF6A64F7D8E}">
      <dgm:prSet phldrT="[Text]"/>
      <dgm:spPr>
        <a:solidFill>
          <a:schemeClr val="tx1">
            <a:lumMod val="75000"/>
            <a:lumOff val="25000"/>
          </a:schemeClr>
        </a:solidFill>
        <a:ln>
          <a:solidFill>
            <a:schemeClr val="bg2">
              <a:lumMod val="75000"/>
            </a:schemeClr>
          </a:solidFill>
        </a:ln>
      </dgm:spPr>
      <dgm:t>
        <a:bodyPr/>
        <a:lstStyle/>
        <a:p>
          <a:pPr marL="0" lvl="0" algn="l" defTabSz="577850">
            <a:lnSpc>
              <a:spcPct val="90000"/>
            </a:lnSpc>
            <a:spcBef>
              <a:spcPct val="0"/>
            </a:spcBef>
            <a:spcAft>
              <a:spcPct val="35000"/>
            </a:spcAft>
            <a:buNone/>
          </a:pPr>
          <a:r>
            <a:rPr lang="en-US" sz="1300" b="1" kern="1200" dirty="0">
              <a:latin typeface="Fira Code" panose="020B0809050000020004" pitchFamily="49" charset="0"/>
              <a:ea typeface="Fira Code" panose="020B0809050000020004" pitchFamily="49" charset="0"/>
              <a:cs typeface="Fira Code" panose="020B0809050000020004" pitchFamily="49" charset="0"/>
            </a:rPr>
            <a:t>Controller</a:t>
          </a:r>
          <a:endParaRPr lang="en-US" sz="1300" kern="1200" dirty="0">
            <a:latin typeface="Fira Code" panose="020B0809050000020004" pitchFamily="49" charset="0"/>
            <a:ea typeface="Fira Code" panose="020B0809050000020004" pitchFamily="49" charset="0"/>
            <a:cs typeface="Fira Code" panose="020B0809050000020004" pitchFamily="49" charset="0"/>
          </a:endParaRPr>
        </a:p>
      </dgm:t>
    </dgm:pt>
    <dgm:pt modelId="{549925B3-23A8-4397-AA86-0CD0F62AB439}" type="parTrans" cxnId="{8E2018EA-9223-4958-9484-1F94603DD408}">
      <dgm:prSet/>
      <dgm:spPr/>
      <dgm:t>
        <a:bodyPr/>
        <a:lstStyle/>
        <a:p>
          <a:endParaRPr lang="en-US"/>
        </a:p>
      </dgm:t>
    </dgm:pt>
    <dgm:pt modelId="{EE1B053C-37D3-445A-8F7F-6FE9504F1EF5}" type="sibTrans" cxnId="{8E2018EA-9223-4958-9484-1F94603DD408}">
      <dgm:prSet/>
      <dgm:spPr/>
      <dgm:t>
        <a:bodyPr/>
        <a:lstStyle/>
        <a:p>
          <a:endParaRPr lang="en-US"/>
        </a:p>
      </dgm:t>
    </dgm:pt>
    <dgm:pt modelId="{BC254515-9748-4BF1-A2BF-C49FE1AB284A}">
      <dgm:prSet phldrT="[Text]" custT="1"/>
      <dgm:spPr>
        <a:solidFill>
          <a:schemeClr val="tx1">
            <a:lumMod val="75000"/>
            <a:lumOff val="25000"/>
          </a:schemeClr>
        </a:solidFill>
        <a:ln>
          <a:solidFill>
            <a:schemeClr val="bg2">
              <a:lumMod val="75000"/>
            </a:schemeClr>
          </a:solidFill>
        </a:ln>
      </dgm:spPr>
      <dgm:t>
        <a:bodyPr/>
        <a:lstStyle/>
        <a:p>
          <a:pPr marL="57150" lvl="1" indent="-57150" algn="l" defTabSz="466725">
            <a:lnSpc>
              <a:spcPct val="90000"/>
            </a:lnSpc>
            <a:spcBef>
              <a:spcPct val="0"/>
            </a:spcBef>
            <a:spcAft>
              <a:spcPct val="15000"/>
            </a:spcAft>
            <a:buChar char="•"/>
          </a:pPr>
          <a:r>
            <a:rPr lang="en-US" sz="900" b="0" i="0" u="none" strike="noStrike" kern="1200" cap="none" dirty="0">
              <a:solidFill>
                <a:srgbClr val="E2E2E2"/>
              </a:solidFill>
              <a:latin typeface="Fira Code" panose="020B0809050000020004" pitchFamily="49" charset="0"/>
              <a:ea typeface="Fira Code" panose="020B0809050000020004" pitchFamily="49" charset="0"/>
              <a:cs typeface="Fira Code" panose="020B0809050000020004" pitchFamily="49" charset="0"/>
            </a:rPr>
            <a:t>Controllers act as an interface between Model and View components to process all the business logic and incoming requests, manipulate data using the Model component and interact with the Views to render the final output</a:t>
          </a:r>
        </a:p>
      </dgm:t>
    </dgm:pt>
    <dgm:pt modelId="{36E188C7-CB3C-4B1F-BDED-5E0805FB5CFA}" type="parTrans" cxnId="{783DCE93-F099-4D46-8FA9-C24096B192CD}">
      <dgm:prSet/>
      <dgm:spPr/>
      <dgm:t>
        <a:bodyPr/>
        <a:lstStyle/>
        <a:p>
          <a:endParaRPr lang="en-US"/>
        </a:p>
      </dgm:t>
    </dgm:pt>
    <dgm:pt modelId="{3E82AE78-9B0E-4E93-B9C8-B74E53FCA3E2}" type="sibTrans" cxnId="{783DCE93-F099-4D46-8FA9-C24096B192CD}">
      <dgm:prSet/>
      <dgm:spPr/>
      <dgm:t>
        <a:bodyPr/>
        <a:lstStyle/>
        <a:p>
          <a:endParaRPr lang="en-US"/>
        </a:p>
      </dgm:t>
    </dgm:pt>
    <dgm:pt modelId="{5DD8556A-6238-4250-BC23-C8FDEBC05A6C}" type="pres">
      <dgm:prSet presAssocID="{5A51CF5A-C1ED-4576-B6D4-1144454ADB4B}" presName="Name0" presStyleCnt="0">
        <dgm:presLayoutVars>
          <dgm:dir/>
          <dgm:resizeHandles val="exact"/>
        </dgm:presLayoutVars>
      </dgm:prSet>
      <dgm:spPr/>
    </dgm:pt>
    <dgm:pt modelId="{974CB82F-D7ED-4E53-A433-D2E1CD570C10}" type="pres">
      <dgm:prSet presAssocID="{749F5C17-A79B-4C3C-96F0-C50EBD5DA831}" presName="node" presStyleLbl="node1" presStyleIdx="0" presStyleCnt="3">
        <dgm:presLayoutVars>
          <dgm:bulletEnabled val="1"/>
        </dgm:presLayoutVars>
      </dgm:prSet>
      <dgm:spPr/>
    </dgm:pt>
    <dgm:pt modelId="{2B5EE421-267C-4EE2-AAE3-876864A7CF5E}" type="pres">
      <dgm:prSet presAssocID="{95A4904C-61EA-4056-BC96-06B682BEE6A1}" presName="sibTrans" presStyleCnt="0"/>
      <dgm:spPr/>
    </dgm:pt>
    <dgm:pt modelId="{C8497C10-96F2-4FD8-8426-07604E5C637F}" type="pres">
      <dgm:prSet presAssocID="{13737D38-2B2D-4AA1-A0E5-B1CC936BB4B5}" presName="node" presStyleLbl="node1" presStyleIdx="1" presStyleCnt="3">
        <dgm:presLayoutVars>
          <dgm:bulletEnabled val="1"/>
        </dgm:presLayoutVars>
      </dgm:prSet>
      <dgm:spPr/>
    </dgm:pt>
    <dgm:pt modelId="{D4EF7C57-C086-473C-81EE-44BA2DEB3114}" type="pres">
      <dgm:prSet presAssocID="{5AE022BB-C021-4225-B255-22D68BB7A3BE}" presName="sibTrans" presStyleCnt="0"/>
      <dgm:spPr/>
    </dgm:pt>
    <dgm:pt modelId="{530E2F3B-2C59-4CBD-B13F-B012A5CA0AAC}" type="pres">
      <dgm:prSet presAssocID="{C562B600-1C97-4142-883E-DEF6A64F7D8E}" presName="node" presStyleLbl="node1" presStyleIdx="2" presStyleCnt="3">
        <dgm:presLayoutVars>
          <dgm:bulletEnabled val="1"/>
        </dgm:presLayoutVars>
      </dgm:prSet>
      <dgm:spPr/>
    </dgm:pt>
  </dgm:ptLst>
  <dgm:cxnLst>
    <dgm:cxn modelId="{FA6EC10F-B667-4EEE-A360-6252E8EAE32A}" srcId="{13737D38-2B2D-4AA1-A0E5-B1CC936BB4B5}" destId="{6C86A797-AA92-45BD-A243-9A21AB7DA280}" srcOrd="0" destOrd="0" parTransId="{2B03E298-8EF2-46F1-BBA2-0BA9A4975273}" sibTransId="{C80539EC-DBE1-4F5F-9121-60C8F72A1925}"/>
    <dgm:cxn modelId="{0A598110-9D58-4F82-82C1-485EB47466C3}" type="presOf" srcId="{F023FA02-5179-42BF-9FB6-3D3D11E891D5}" destId="{974CB82F-D7ED-4E53-A433-D2E1CD570C10}" srcOrd="0" destOrd="1" presId="urn:microsoft.com/office/officeart/2005/8/layout/hList6"/>
    <dgm:cxn modelId="{676EF62A-193F-411E-AEAD-5FC3C9B50342}" type="presOf" srcId="{6C86A797-AA92-45BD-A243-9A21AB7DA280}" destId="{C8497C10-96F2-4FD8-8426-07604E5C637F}" srcOrd="0" destOrd="1" presId="urn:microsoft.com/office/officeart/2005/8/layout/hList6"/>
    <dgm:cxn modelId="{D1BDCE3C-C500-43B1-ABC8-FA726624E6ED}" type="presOf" srcId="{BC254515-9748-4BF1-A2BF-C49FE1AB284A}" destId="{530E2F3B-2C59-4CBD-B13F-B012A5CA0AAC}" srcOrd="0" destOrd="1" presId="urn:microsoft.com/office/officeart/2005/8/layout/hList6"/>
    <dgm:cxn modelId="{06E65750-0D6E-4CA0-A244-07F9DBF71315}" srcId="{5A51CF5A-C1ED-4576-B6D4-1144454ADB4B}" destId="{13737D38-2B2D-4AA1-A0E5-B1CC936BB4B5}" srcOrd="1" destOrd="0" parTransId="{5DAFFBBB-FA9A-4BD8-BC39-99EA799BDB1E}" sibTransId="{5AE022BB-C021-4225-B255-22D68BB7A3BE}"/>
    <dgm:cxn modelId="{699F085E-0267-4AD3-BEFE-882835F0B34E}" type="presOf" srcId="{5A51CF5A-C1ED-4576-B6D4-1144454ADB4B}" destId="{5DD8556A-6238-4250-BC23-C8FDEBC05A6C}" srcOrd="0" destOrd="0" presId="urn:microsoft.com/office/officeart/2005/8/layout/hList6"/>
    <dgm:cxn modelId="{FC5B186B-551A-407C-9D56-0F28D7DF6E6E}" srcId="{749F5C17-A79B-4C3C-96F0-C50EBD5DA831}" destId="{F023FA02-5179-42BF-9FB6-3D3D11E891D5}" srcOrd="0" destOrd="0" parTransId="{6BF66D31-BB7E-479E-8177-A9A305206ACB}" sibTransId="{56CA2557-1BD6-4BF7-BD27-8446B2473776}"/>
    <dgm:cxn modelId="{E60E646F-CD8B-4432-9C6A-01C538F0E3BE}" type="presOf" srcId="{C562B600-1C97-4142-883E-DEF6A64F7D8E}" destId="{530E2F3B-2C59-4CBD-B13F-B012A5CA0AAC}" srcOrd="0" destOrd="0" presId="urn:microsoft.com/office/officeart/2005/8/layout/hList6"/>
    <dgm:cxn modelId="{A407478B-95FD-4288-A996-49DDF251BD99}" type="presOf" srcId="{749F5C17-A79B-4C3C-96F0-C50EBD5DA831}" destId="{974CB82F-D7ED-4E53-A433-D2E1CD570C10}" srcOrd="0" destOrd="0" presId="urn:microsoft.com/office/officeart/2005/8/layout/hList6"/>
    <dgm:cxn modelId="{783DCE93-F099-4D46-8FA9-C24096B192CD}" srcId="{C562B600-1C97-4142-883E-DEF6A64F7D8E}" destId="{BC254515-9748-4BF1-A2BF-C49FE1AB284A}" srcOrd="0" destOrd="0" parTransId="{36E188C7-CB3C-4B1F-BDED-5E0805FB5CFA}" sibTransId="{3E82AE78-9B0E-4E93-B9C8-B74E53FCA3E2}"/>
    <dgm:cxn modelId="{123298BE-ED71-47EB-AA54-931F7A6143A5}" type="presOf" srcId="{13737D38-2B2D-4AA1-A0E5-B1CC936BB4B5}" destId="{C8497C10-96F2-4FD8-8426-07604E5C637F}" srcOrd="0" destOrd="0" presId="urn:microsoft.com/office/officeart/2005/8/layout/hList6"/>
    <dgm:cxn modelId="{E0EAD1D7-460C-455F-906B-A175A273D737}" srcId="{5A51CF5A-C1ED-4576-B6D4-1144454ADB4B}" destId="{749F5C17-A79B-4C3C-96F0-C50EBD5DA831}" srcOrd="0" destOrd="0" parTransId="{48CA9460-3278-4082-9FC2-572DCEA9A7FC}" sibTransId="{95A4904C-61EA-4056-BC96-06B682BEE6A1}"/>
    <dgm:cxn modelId="{8E2018EA-9223-4958-9484-1F94603DD408}" srcId="{5A51CF5A-C1ED-4576-B6D4-1144454ADB4B}" destId="{C562B600-1C97-4142-883E-DEF6A64F7D8E}" srcOrd="2" destOrd="0" parTransId="{549925B3-23A8-4397-AA86-0CD0F62AB439}" sibTransId="{EE1B053C-37D3-445A-8F7F-6FE9504F1EF5}"/>
    <dgm:cxn modelId="{2EC31506-F5BB-47D3-A61C-9DDD0F29F171}" type="presParOf" srcId="{5DD8556A-6238-4250-BC23-C8FDEBC05A6C}" destId="{974CB82F-D7ED-4E53-A433-D2E1CD570C10}" srcOrd="0" destOrd="0" presId="urn:microsoft.com/office/officeart/2005/8/layout/hList6"/>
    <dgm:cxn modelId="{8B63FCC1-BBDD-428A-8E23-339536862D4E}" type="presParOf" srcId="{5DD8556A-6238-4250-BC23-C8FDEBC05A6C}" destId="{2B5EE421-267C-4EE2-AAE3-876864A7CF5E}" srcOrd="1" destOrd="0" presId="urn:microsoft.com/office/officeart/2005/8/layout/hList6"/>
    <dgm:cxn modelId="{4D8D50B3-467B-4F30-B9E3-7BE07B4A2CD9}" type="presParOf" srcId="{5DD8556A-6238-4250-BC23-C8FDEBC05A6C}" destId="{C8497C10-96F2-4FD8-8426-07604E5C637F}" srcOrd="2" destOrd="0" presId="urn:microsoft.com/office/officeart/2005/8/layout/hList6"/>
    <dgm:cxn modelId="{8D280406-3F86-46A9-A93F-4C30D3C4F2DD}" type="presParOf" srcId="{5DD8556A-6238-4250-BC23-C8FDEBC05A6C}" destId="{D4EF7C57-C086-473C-81EE-44BA2DEB3114}" srcOrd="3" destOrd="0" presId="urn:microsoft.com/office/officeart/2005/8/layout/hList6"/>
    <dgm:cxn modelId="{AF6F9390-1007-4326-9FA5-AED61FD524C0}" type="presParOf" srcId="{5DD8556A-6238-4250-BC23-C8FDEBC05A6C}" destId="{530E2F3B-2C59-4CBD-B13F-B012A5CA0AAC}"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BB18E-000E-4AEF-8F46-022430D87D94}">
      <dsp:nvSpPr>
        <dsp:cNvPr id="0" name=""/>
        <dsp:cNvSpPr/>
      </dsp:nvSpPr>
      <dsp:spPr>
        <a:xfrm>
          <a:off x="27467" y="10106"/>
          <a:ext cx="2073631" cy="993784"/>
        </a:xfrm>
        <a:prstGeom prst="rect">
          <a:avLst/>
        </a:prstGeom>
        <a:solidFill>
          <a:srgbClr val="1E1E2C">
            <a:lumMod val="75000"/>
            <a:lumOff val="25000"/>
          </a:srgbClr>
        </a:solidFill>
        <a:ln w="25400" cap="flat" cmpd="sng" algn="ctr">
          <a:solidFill>
            <a:srgbClr val="E2E2E2">
              <a:lumMod val="75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Builder design Pattern</a:t>
          </a:r>
        </a:p>
      </dsp:txBody>
      <dsp:txXfrm>
        <a:off x="27467" y="10106"/>
        <a:ext cx="2073631" cy="993784"/>
      </dsp:txXfrm>
    </dsp:sp>
    <dsp:sp modelId="{D665911E-CA44-40FB-87F8-DE1CAD57FEC8}">
      <dsp:nvSpPr>
        <dsp:cNvPr id="0" name=""/>
        <dsp:cNvSpPr/>
      </dsp:nvSpPr>
      <dsp:spPr>
        <a:xfrm>
          <a:off x="2295058" y="178"/>
          <a:ext cx="2026111" cy="993784"/>
        </a:xfrm>
        <a:prstGeom prst="rect">
          <a:avLst/>
        </a:prstGeom>
        <a:solidFill>
          <a:srgbClr val="1E1E2C">
            <a:lumMod val="75000"/>
            <a:lumOff val="25000"/>
          </a:srgbClr>
        </a:solidFill>
        <a:ln w="25400" cap="flat" cmpd="sng" algn="ctr">
          <a:solidFill>
            <a:srgbClr val="E2E2E2">
              <a:lumMod val="75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Eager singleton</a:t>
          </a:r>
        </a:p>
      </dsp:txBody>
      <dsp:txXfrm>
        <a:off x="2295058" y="178"/>
        <a:ext cx="2026111" cy="993784"/>
      </dsp:txXfrm>
    </dsp:sp>
    <dsp:sp modelId="{6C27A1EA-87F0-4095-86CE-B0D44168E496}">
      <dsp:nvSpPr>
        <dsp:cNvPr id="0" name=""/>
        <dsp:cNvSpPr/>
      </dsp:nvSpPr>
      <dsp:spPr>
        <a:xfrm>
          <a:off x="46018" y="1159593"/>
          <a:ext cx="2065117" cy="993784"/>
        </a:xfrm>
        <a:prstGeom prst="rect">
          <a:avLst/>
        </a:prstGeom>
        <a:solidFill>
          <a:srgbClr val="1E1E2C">
            <a:lumMod val="75000"/>
            <a:lumOff val="25000"/>
          </a:srgbClr>
        </a:solidFill>
        <a:ln w="25400" cap="flat" cmpd="sng" algn="ctr">
          <a:solidFill>
            <a:srgbClr val="E2E2E2">
              <a:lumMod val="75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Lazy singleton</a:t>
          </a:r>
          <a:endParaRPr lang="en-US" sz="1600" b="0" i="0" u="none" strike="noStrike" kern="1200" cap="none" dirty="0">
            <a:solidFill>
              <a:srgbClr val="E2E2E2"/>
            </a:solidFill>
            <a:latin typeface="Fira Code"/>
            <a:ea typeface="Fira Code"/>
            <a:cs typeface="Fira Code"/>
            <a:sym typeface="Fira Code"/>
          </a:endParaRPr>
        </a:p>
      </dsp:txBody>
      <dsp:txXfrm>
        <a:off x="46018" y="1159593"/>
        <a:ext cx="2065117" cy="993784"/>
      </dsp:txXfrm>
    </dsp:sp>
    <dsp:sp modelId="{DC90D2C5-29D6-4FE4-BB2C-373DC1A87F2E}">
      <dsp:nvSpPr>
        <dsp:cNvPr id="0" name=""/>
        <dsp:cNvSpPr/>
      </dsp:nvSpPr>
      <dsp:spPr>
        <a:xfrm>
          <a:off x="2276766" y="1159593"/>
          <a:ext cx="1998385" cy="993784"/>
        </a:xfrm>
        <a:prstGeom prst="rect">
          <a:avLst/>
        </a:prstGeom>
        <a:solidFill>
          <a:srgbClr val="1E1E2C">
            <a:lumMod val="75000"/>
            <a:lumOff val="25000"/>
          </a:srgbClr>
        </a:solidFill>
        <a:ln w="25400" cap="flat" cmpd="sng" algn="ctr">
          <a:solidFill>
            <a:srgbClr val="E2E2E2">
              <a:lumMod val="75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Factory Design Pattern</a:t>
          </a:r>
        </a:p>
      </dsp:txBody>
      <dsp:txXfrm>
        <a:off x="2276766" y="1159593"/>
        <a:ext cx="1998385" cy="993784"/>
      </dsp:txXfrm>
    </dsp:sp>
    <dsp:sp modelId="{7403D429-D958-4330-AB0A-2752FAD72D6E}">
      <dsp:nvSpPr>
        <dsp:cNvPr id="0" name=""/>
        <dsp:cNvSpPr/>
      </dsp:nvSpPr>
      <dsp:spPr>
        <a:xfrm>
          <a:off x="1136075" y="2319009"/>
          <a:ext cx="2049018" cy="993784"/>
        </a:xfrm>
        <a:prstGeom prst="rect">
          <a:avLst/>
        </a:prstGeom>
        <a:solidFill>
          <a:srgbClr val="1E1E2C">
            <a:lumMod val="75000"/>
            <a:lumOff val="25000"/>
          </a:srgbClr>
        </a:solidFill>
        <a:ln w="25400" cap="flat" cmpd="sng" algn="ctr">
          <a:solidFill>
            <a:srgbClr val="E2E2E2">
              <a:lumMod val="75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dirty="0">
              <a:solidFill>
                <a:srgbClr val="E2E2E2"/>
              </a:solidFill>
              <a:latin typeface="Fira Code"/>
              <a:ea typeface="Fira Code"/>
              <a:cs typeface="Fira Code"/>
            </a:rPr>
            <a:t>Model View Control (MVC)</a:t>
          </a:r>
        </a:p>
      </dsp:txBody>
      <dsp:txXfrm>
        <a:off x="1136075" y="2319009"/>
        <a:ext cx="2049018" cy="993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CB82F-D7ED-4E53-A433-D2E1CD570C10}">
      <dsp:nvSpPr>
        <dsp:cNvPr id="0" name=""/>
        <dsp:cNvSpPr/>
      </dsp:nvSpPr>
      <dsp:spPr>
        <a:xfrm rot="16200000">
          <a:off x="-555761" y="556444"/>
          <a:ext cx="2889495" cy="1776605"/>
        </a:xfrm>
        <a:prstGeom prst="flowChartManualOperation">
          <a:avLst/>
        </a:prstGeom>
        <a:solidFill>
          <a:schemeClr val="tx1">
            <a:lumMod val="75000"/>
            <a:lumOff val="25000"/>
          </a:schemeClr>
        </a:solidFill>
        <a:ln w="254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66675"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Fira Code" panose="020B0809050000020004" pitchFamily="49" charset="0"/>
              <a:ea typeface="Fira Code" panose="020B0809050000020004" pitchFamily="49" charset="0"/>
              <a:cs typeface="Fira Code" panose="020B0809050000020004" pitchFamily="49" charset="0"/>
            </a:rPr>
            <a:t>Model</a:t>
          </a:r>
          <a:endParaRPr lang="en-US" sz="1300" kern="1200" dirty="0">
            <a:latin typeface="Fira Code" panose="020B0809050000020004" pitchFamily="49" charset="0"/>
            <a:ea typeface="Fira Code" panose="020B0809050000020004" pitchFamily="49" charset="0"/>
            <a:cs typeface="Fira Code" panose="020B0809050000020004" pitchFamily="49" charset="0"/>
          </a:endParaRPr>
        </a:p>
        <a:p>
          <a:pPr marL="57150" lvl="1" indent="-57150" algn="l" defTabSz="466725">
            <a:lnSpc>
              <a:spcPct val="90000"/>
            </a:lnSpc>
            <a:spcBef>
              <a:spcPct val="0"/>
            </a:spcBef>
            <a:spcAft>
              <a:spcPct val="15000"/>
            </a:spcAft>
            <a:buChar char="•"/>
          </a:pPr>
          <a:r>
            <a:rPr lang="en-US" sz="1050" b="0" i="0" u="none" strike="noStrike" kern="1200" cap="none" dirty="0">
              <a:solidFill>
                <a:schemeClr val="dk2"/>
              </a:solidFill>
              <a:latin typeface="Fira Code" panose="020B0809050000020004" pitchFamily="49" charset="0"/>
              <a:ea typeface="Fira Code" panose="020B0809050000020004" pitchFamily="49" charset="0"/>
              <a:cs typeface="Fira Code" panose="020B0809050000020004" pitchFamily="49" charset="0"/>
              <a:sym typeface="Oswald"/>
            </a:rPr>
            <a:t>The Model component corresponds to all the data-related logic that the user works with.</a:t>
          </a:r>
          <a:endParaRPr lang="en-US" sz="1050" b="0" i="0" u="none" strike="noStrike" kern="1200" cap="none" dirty="0">
            <a:solidFill>
              <a:schemeClr val="dk2"/>
            </a:solidFill>
            <a:latin typeface="Fira Code" panose="020B0809050000020004" pitchFamily="49" charset="0"/>
            <a:ea typeface="Fira Code" panose="020B0809050000020004" pitchFamily="49" charset="0"/>
            <a:cs typeface="Fira Code" panose="020B0809050000020004" pitchFamily="49" charset="0"/>
            <a:sym typeface="Fira Code"/>
          </a:endParaRPr>
        </a:p>
      </dsp:txBody>
      <dsp:txXfrm rot="5400000">
        <a:off x="684" y="577898"/>
        <a:ext cx="1776605" cy="1733697"/>
      </dsp:txXfrm>
    </dsp:sp>
    <dsp:sp modelId="{C8497C10-96F2-4FD8-8426-07604E5C637F}">
      <dsp:nvSpPr>
        <dsp:cNvPr id="0" name=""/>
        <dsp:cNvSpPr/>
      </dsp:nvSpPr>
      <dsp:spPr>
        <a:xfrm rot="16200000">
          <a:off x="1354089" y="556444"/>
          <a:ext cx="2889495" cy="1776605"/>
        </a:xfrm>
        <a:prstGeom prst="flowChartManualOperation">
          <a:avLst/>
        </a:prstGeom>
        <a:solidFill>
          <a:schemeClr val="tx1">
            <a:lumMod val="75000"/>
            <a:lumOff val="25000"/>
          </a:schemeClr>
        </a:solidFill>
        <a:ln w="254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66675"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Fira Code" panose="020B0809050000020004" pitchFamily="49" charset="0"/>
              <a:ea typeface="Fira Code" panose="020B0809050000020004" pitchFamily="49" charset="0"/>
              <a:cs typeface="Fira Code" panose="020B0809050000020004" pitchFamily="49" charset="0"/>
            </a:rPr>
            <a:t>View</a:t>
          </a:r>
          <a:endParaRPr lang="en-US" sz="1300" kern="1200" dirty="0">
            <a:latin typeface="Fira Code" panose="020B0809050000020004" pitchFamily="49" charset="0"/>
            <a:ea typeface="Fira Code" panose="020B0809050000020004" pitchFamily="49" charset="0"/>
            <a:cs typeface="Fira Code" panose="020B0809050000020004" pitchFamily="49" charset="0"/>
          </a:endParaRPr>
        </a:p>
        <a:p>
          <a:pPr marL="57150" lvl="1" indent="-57150" algn="l" defTabSz="466725">
            <a:lnSpc>
              <a:spcPct val="90000"/>
            </a:lnSpc>
            <a:spcBef>
              <a:spcPct val="0"/>
            </a:spcBef>
            <a:spcAft>
              <a:spcPct val="15000"/>
            </a:spcAft>
            <a:buChar char="•"/>
          </a:pPr>
          <a:r>
            <a:rPr lang="en-US" sz="1050" b="0" i="0" u="none" strike="noStrike" kern="1200" cap="none" dirty="0">
              <a:solidFill>
                <a:srgbClr val="E2E2E2"/>
              </a:solidFill>
              <a:latin typeface="Fira Code" panose="020B0809050000020004" pitchFamily="49" charset="0"/>
              <a:ea typeface="Fira Code" panose="020B0809050000020004" pitchFamily="49" charset="0"/>
              <a:cs typeface="Fira Code" panose="020B0809050000020004" pitchFamily="49" charset="0"/>
            </a:rPr>
            <a:t>The View component is used for all the UI logic of the application.</a:t>
          </a:r>
        </a:p>
      </dsp:txBody>
      <dsp:txXfrm rot="5400000">
        <a:off x="1910534" y="577898"/>
        <a:ext cx="1776605" cy="1733697"/>
      </dsp:txXfrm>
    </dsp:sp>
    <dsp:sp modelId="{530E2F3B-2C59-4CBD-B13F-B012A5CA0AAC}">
      <dsp:nvSpPr>
        <dsp:cNvPr id="0" name=""/>
        <dsp:cNvSpPr/>
      </dsp:nvSpPr>
      <dsp:spPr>
        <a:xfrm rot="16200000">
          <a:off x="3263939" y="556444"/>
          <a:ext cx="2889495" cy="1776605"/>
        </a:xfrm>
        <a:prstGeom prst="flowChartManualOperation">
          <a:avLst/>
        </a:prstGeom>
        <a:solidFill>
          <a:schemeClr val="tx1">
            <a:lumMod val="75000"/>
            <a:lumOff val="25000"/>
          </a:schemeClr>
        </a:solidFill>
        <a:ln w="254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57150"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Fira Code" panose="020B0809050000020004" pitchFamily="49" charset="0"/>
              <a:ea typeface="Fira Code" panose="020B0809050000020004" pitchFamily="49" charset="0"/>
              <a:cs typeface="Fira Code" panose="020B0809050000020004" pitchFamily="49" charset="0"/>
            </a:rPr>
            <a:t>Controller</a:t>
          </a:r>
          <a:endParaRPr lang="en-US" sz="1300" kern="1200" dirty="0">
            <a:latin typeface="Fira Code" panose="020B0809050000020004" pitchFamily="49" charset="0"/>
            <a:ea typeface="Fira Code" panose="020B0809050000020004" pitchFamily="49" charset="0"/>
            <a:cs typeface="Fira Code" panose="020B0809050000020004" pitchFamily="49" charset="0"/>
          </a:endParaRPr>
        </a:p>
        <a:p>
          <a:pPr marL="57150" lvl="1" indent="-57150" algn="l" defTabSz="466725">
            <a:lnSpc>
              <a:spcPct val="90000"/>
            </a:lnSpc>
            <a:spcBef>
              <a:spcPct val="0"/>
            </a:spcBef>
            <a:spcAft>
              <a:spcPct val="15000"/>
            </a:spcAft>
            <a:buChar char="•"/>
          </a:pPr>
          <a:r>
            <a:rPr lang="en-US" sz="900" b="0" i="0" u="none" strike="noStrike" kern="1200" cap="none" dirty="0">
              <a:solidFill>
                <a:srgbClr val="E2E2E2"/>
              </a:solidFill>
              <a:latin typeface="Fira Code" panose="020B0809050000020004" pitchFamily="49" charset="0"/>
              <a:ea typeface="Fira Code" panose="020B0809050000020004" pitchFamily="49" charset="0"/>
              <a:cs typeface="Fira Code" panose="020B0809050000020004" pitchFamily="49" charset="0"/>
            </a:rPr>
            <a:t>Controllers act as an interface between Model and View components to process all the business logic and incoming requests, manipulate data using the Model component and interact with the Views to render the final output</a:t>
          </a:r>
        </a:p>
      </dsp:txBody>
      <dsp:txXfrm rot="5400000">
        <a:off x="3820384" y="577898"/>
        <a:ext cx="1776605" cy="17336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0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43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550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7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20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689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416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15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45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12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25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07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23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818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94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45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36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2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46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77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9" r:id="rId7"/>
    <p:sldLayoutId id="2147483663"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5.xml"/><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5.xml"/><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887769" y="1857982"/>
            <a:ext cx="5539806" cy="23379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kern="1200" dirty="0">
                <a:solidFill>
                  <a:srgbClr val="E2E2E2"/>
                </a:solidFill>
                <a:latin typeface="Fira Code"/>
                <a:ea typeface="Fira Code"/>
                <a:cs typeface="Fira Code"/>
                <a:sym typeface="Fira Code"/>
              </a:rPr>
              <a:t>Team Number : 1</a:t>
            </a:r>
          </a:p>
          <a:p>
            <a:pPr marL="0" lvl="0" indent="0" algn="l" rtl="0">
              <a:spcBef>
                <a:spcPts val="0"/>
              </a:spcBef>
              <a:spcAft>
                <a:spcPts val="0"/>
              </a:spcAft>
              <a:buNone/>
            </a:pPr>
            <a:r>
              <a:rPr lang="en" sz="1800" kern="1200" dirty="0">
                <a:solidFill>
                  <a:srgbClr val="E2E2E2"/>
                </a:solidFill>
                <a:latin typeface="Fira Code"/>
                <a:ea typeface="Fira Code"/>
                <a:cs typeface="Fira Code"/>
                <a:sym typeface="Fira Code"/>
              </a:rPr>
              <a:t>Gokul Jayavel                </a:t>
            </a:r>
            <a:r>
              <a:rPr lang="en" sz="1800" b="1" kern="1200" dirty="0">
                <a:solidFill>
                  <a:srgbClr val="E2E2E2"/>
                </a:solidFill>
                <a:latin typeface="Fira Code"/>
                <a:ea typeface="Fira Code"/>
                <a:cs typeface="Fira Code"/>
                <a:sym typeface="Fira Code"/>
              </a:rPr>
              <a:t>002768982</a:t>
            </a:r>
          </a:p>
          <a:p>
            <a:pPr marL="0" lvl="0" indent="0" algn="l" rtl="0">
              <a:spcBef>
                <a:spcPts val="0"/>
              </a:spcBef>
              <a:spcAft>
                <a:spcPts val="0"/>
              </a:spcAft>
              <a:buNone/>
            </a:pPr>
            <a:r>
              <a:rPr lang="en-US" sz="1800" kern="1200" dirty="0">
                <a:solidFill>
                  <a:srgbClr val="E2E2E2"/>
                </a:solidFill>
                <a:latin typeface="Fira Code"/>
                <a:ea typeface="Fira Code"/>
                <a:cs typeface="Fira Code"/>
                <a:sym typeface="Fira Code"/>
              </a:rPr>
              <a:t>Prem Kumar Raghava Manoharan </a:t>
            </a:r>
            <a:r>
              <a:rPr lang="en-US" sz="1800" b="1" kern="1200" dirty="0">
                <a:solidFill>
                  <a:srgbClr val="E2E2E2"/>
                </a:solidFill>
                <a:latin typeface="Fira Code"/>
                <a:ea typeface="Fira Code"/>
                <a:cs typeface="Fira Code"/>
                <a:sym typeface="Fira Code"/>
              </a:rPr>
              <a:t>002726784</a:t>
            </a:r>
            <a:endParaRPr lang="en" sz="1800" b="1" kern="1200" dirty="0">
              <a:solidFill>
                <a:srgbClr val="E2E2E2"/>
              </a:solidFill>
              <a:latin typeface="Fira Code"/>
              <a:ea typeface="Fira Code"/>
              <a:cs typeface="Fira Code"/>
              <a:sym typeface="Fira Code"/>
            </a:endParaRPr>
          </a:p>
          <a:p>
            <a:pPr marL="0" lvl="0" indent="0" algn="l" rtl="0">
              <a:spcBef>
                <a:spcPts val="0"/>
              </a:spcBef>
              <a:spcAft>
                <a:spcPts val="0"/>
              </a:spcAft>
              <a:buNone/>
            </a:pPr>
            <a:r>
              <a:rPr lang="en-US" sz="1800" kern="1200" dirty="0">
                <a:solidFill>
                  <a:srgbClr val="E2E2E2"/>
                </a:solidFill>
                <a:latin typeface="Fira Code"/>
                <a:ea typeface="Fira Code"/>
                <a:cs typeface="Fira Code"/>
                <a:sym typeface="Fira Code"/>
              </a:rPr>
              <a:t>Janani Gopalakrishnan</a:t>
            </a:r>
            <a:r>
              <a:rPr lang="en" sz="1800" kern="1200" dirty="0">
                <a:solidFill>
                  <a:srgbClr val="E2E2E2"/>
                </a:solidFill>
                <a:latin typeface="Fira Code"/>
                <a:ea typeface="Fira Code"/>
                <a:cs typeface="Fira Code"/>
                <a:sym typeface="Fira Code"/>
              </a:rPr>
              <a:t>        </a:t>
            </a:r>
            <a:r>
              <a:rPr lang="en" sz="1800" b="1" kern="1200" dirty="0">
                <a:solidFill>
                  <a:srgbClr val="E2E2E2"/>
                </a:solidFill>
                <a:latin typeface="Fira Code"/>
                <a:ea typeface="Fira Code"/>
                <a:cs typeface="Fira Code"/>
                <a:sym typeface="Fira Code"/>
              </a:rPr>
              <a:t>002663579</a:t>
            </a:r>
          </a:p>
          <a:p>
            <a:pPr marL="0" lvl="0" indent="0" algn="l" rtl="0">
              <a:spcBef>
                <a:spcPts val="0"/>
              </a:spcBef>
              <a:spcAft>
                <a:spcPts val="0"/>
              </a:spcAft>
              <a:buNone/>
            </a:pPr>
            <a:r>
              <a:rPr lang="en" sz="1800" kern="1200" dirty="0">
                <a:solidFill>
                  <a:srgbClr val="E2E2E2"/>
                </a:solidFill>
                <a:latin typeface="Fira Code"/>
                <a:ea typeface="Fira Code"/>
                <a:cs typeface="Fira Code"/>
                <a:sym typeface="Fira Code"/>
              </a:rPr>
              <a:t>Dhruv </a:t>
            </a:r>
            <a:r>
              <a:rPr lang="en-US" sz="1800" kern="1200" dirty="0">
                <a:solidFill>
                  <a:srgbClr val="E2E2E2"/>
                </a:solidFill>
                <a:latin typeface="Fira Code"/>
                <a:ea typeface="Fira Code"/>
                <a:cs typeface="Fira Code"/>
                <a:sym typeface="Fira Code"/>
              </a:rPr>
              <a:t>Parthasarathy          </a:t>
            </a:r>
            <a:r>
              <a:rPr lang="en-US" sz="1800" b="1" kern="1200" dirty="0">
                <a:solidFill>
                  <a:srgbClr val="E2E2E2"/>
                </a:solidFill>
                <a:latin typeface="Fira Code"/>
                <a:ea typeface="Fira Code"/>
                <a:cs typeface="Fira Code"/>
                <a:sym typeface="Fira Code"/>
              </a:rPr>
              <a:t>002919280</a:t>
            </a:r>
            <a:endParaRPr lang="en" sz="1800" b="1" kern="1200" dirty="0">
              <a:solidFill>
                <a:srgbClr val="E2E2E2"/>
              </a:solidFill>
              <a:latin typeface="Fira Code"/>
              <a:ea typeface="Fira Code"/>
              <a:cs typeface="Fira Code"/>
              <a:sym typeface="Fira Code"/>
            </a:endParaRPr>
          </a:p>
          <a:p>
            <a:pPr marL="0" lvl="0" indent="0" algn="l" rtl="0">
              <a:spcBef>
                <a:spcPts val="0"/>
              </a:spcBef>
              <a:spcAft>
                <a:spcPts val="0"/>
              </a:spcAft>
              <a:buNone/>
            </a:pPr>
            <a:r>
              <a:rPr lang="en-US" sz="1800" kern="1200" dirty="0">
                <a:solidFill>
                  <a:srgbClr val="E2E2E2"/>
                </a:solidFill>
                <a:latin typeface="Fira Code"/>
                <a:ea typeface="Fira Code"/>
                <a:cs typeface="Fira Code"/>
                <a:sym typeface="Fira Code"/>
              </a:rPr>
              <a:t>Varun Bharathi Jayakumar </a:t>
            </a:r>
            <a:r>
              <a:rPr lang="en" sz="1800" kern="1200" dirty="0">
                <a:solidFill>
                  <a:srgbClr val="E2E2E2"/>
                </a:solidFill>
                <a:latin typeface="Fira Code"/>
                <a:ea typeface="Fira Code"/>
                <a:cs typeface="Fira Code"/>
                <a:sym typeface="Fira Code"/>
              </a:rPr>
              <a:t>    </a:t>
            </a:r>
            <a:r>
              <a:rPr lang="en" sz="1800" b="1" kern="1200" dirty="0">
                <a:solidFill>
                  <a:srgbClr val="E2E2E2"/>
                </a:solidFill>
                <a:latin typeface="Fira Code"/>
                <a:ea typeface="Fira Code"/>
                <a:cs typeface="Fira Code"/>
                <a:sym typeface="Fira Code"/>
              </a:rPr>
              <a:t>002752810</a:t>
            </a:r>
          </a:p>
          <a:p>
            <a:pPr marL="0" lvl="0" indent="0" algn="l" rtl="0">
              <a:spcBef>
                <a:spcPts val="0"/>
              </a:spcBef>
              <a:spcAft>
                <a:spcPts val="0"/>
              </a:spcAft>
              <a:buNone/>
            </a:pPr>
            <a:r>
              <a:rPr lang="en-US" sz="1800" kern="1200" dirty="0">
                <a:solidFill>
                  <a:srgbClr val="E2E2E2"/>
                </a:solidFill>
                <a:latin typeface="Fira Code"/>
                <a:ea typeface="Fira Code"/>
                <a:cs typeface="Fira Code"/>
                <a:sym typeface="Fira Code"/>
              </a:rPr>
              <a:t>Geetha Parthasarathy	         </a:t>
            </a:r>
            <a:r>
              <a:rPr lang="en-US" sz="1800" b="1" kern="1200" dirty="0">
                <a:solidFill>
                  <a:srgbClr val="E2E2E2"/>
                </a:solidFill>
                <a:latin typeface="Fira Code"/>
                <a:ea typeface="Fira Code"/>
                <a:cs typeface="Fira Code"/>
                <a:sym typeface="Fira Code"/>
              </a:rPr>
              <a:t>002653850</a:t>
            </a:r>
          </a:p>
          <a:p>
            <a:pPr marL="0" lvl="0" indent="0" algn="l" rtl="0">
              <a:spcBef>
                <a:spcPts val="0"/>
              </a:spcBef>
              <a:spcAft>
                <a:spcPts val="0"/>
              </a:spcAft>
              <a:buNone/>
            </a:pPr>
            <a:r>
              <a:rPr lang="en-US" sz="1800" kern="1200" dirty="0">
                <a:solidFill>
                  <a:srgbClr val="E2E2E2"/>
                </a:solidFill>
                <a:latin typeface="Fira Code"/>
                <a:ea typeface="Fira Code"/>
                <a:cs typeface="Fira Code"/>
                <a:sym typeface="Fira Code"/>
              </a:rPr>
              <a:t>Abhishek Krishna             </a:t>
            </a:r>
            <a:r>
              <a:rPr lang="en-US" sz="1800" b="1" kern="1200" dirty="0">
                <a:solidFill>
                  <a:srgbClr val="E2E2E2"/>
                </a:solidFill>
                <a:latin typeface="Fira Code"/>
                <a:ea typeface="Fira Code"/>
                <a:cs typeface="Fira Code"/>
              </a:rPr>
              <a:t>002776672</a:t>
            </a:r>
            <a:endParaRPr sz="1800" b="1" kern="1200" dirty="0">
              <a:solidFill>
                <a:srgbClr val="E2E2E2"/>
              </a:solidFill>
              <a:latin typeface="Fira Code"/>
              <a:ea typeface="Fira Code"/>
              <a:cs typeface="Fira Code"/>
            </a:endParaRPr>
          </a:p>
        </p:txBody>
      </p:sp>
      <p:sp>
        <p:nvSpPr>
          <p:cNvPr id="399" name="Google Shape;399;p31"/>
          <p:cNvSpPr txBox="1">
            <a:spLocks noGrp="1"/>
          </p:cNvSpPr>
          <p:nvPr>
            <p:ph type="ctrTitle"/>
          </p:nvPr>
        </p:nvSpPr>
        <p:spPr>
          <a:xfrm>
            <a:off x="815194" y="784228"/>
            <a:ext cx="7356012" cy="10564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a:t>
            </a:r>
            <a:r>
              <a:rPr lang="en-US" sz="5400" dirty="0">
                <a:latin typeface="Fira Code" panose="020B0809050000020004" pitchFamily="49" charset="0"/>
                <a:ea typeface="Fira Code" panose="020B0809050000020004" pitchFamily="49" charset="0"/>
                <a:cs typeface="Fira Code" panose="020B0809050000020004" pitchFamily="49" charset="0"/>
              </a:rPr>
              <a:t>Day Care Project</a:t>
            </a:r>
            <a:r>
              <a:rPr lang="en" dirty="0">
                <a:latin typeface="Fira Code" panose="020B0809050000020004" pitchFamily="49" charset="0"/>
                <a:ea typeface="Fira Code" panose="020B0809050000020004" pitchFamily="49" charset="0"/>
                <a:cs typeface="Fira Code" panose="020B0809050000020004" pitchFamily="49" charset="0"/>
              </a:rPr>
              <a:t> </a:t>
            </a:r>
            <a:endParaRPr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400" name="Google Shape;400;p31"/>
          <p:cNvGrpSpPr/>
          <p:nvPr/>
        </p:nvGrpSpPr>
        <p:grpSpPr>
          <a:xfrm>
            <a:off x="6660721" y="2457363"/>
            <a:ext cx="1556855" cy="159943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1"/>
          <p:cNvGrpSpPr/>
          <p:nvPr/>
        </p:nvGrpSpPr>
        <p:grpSpPr>
          <a:xfrm>
            <a:off x="7716504" y="2105281"/>
            <a:ext cx="556754" cy="531374"/>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6333228" y="3285518"/>
            <a:ext cx="443413" cy="622844"/>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31"/>
          <p:cNvGrpSpPr/>
          <p:nvPr/>
        </p:nvGrpSpPr>
        <p:grpSpPr>
          <a:xfrm>
            <a:off x="8004518" y="3518694"/>
            <a:ext cx="486364" cy="419837"/>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6212474" y="2406950"/>
            <a:ext cx="699474" cy="213280"/>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58800" y="4267538"/>
            <a:ext cx="740100" cy="0"/>
          </a:xfrm>
          <a:prstGeom prst="straightConnector1">
            <a:avLst/>
          </a:prstGeom>
          <a:noFill/>
          <a:ln w="9525" cap="flat" cmpd="sng">
            <a:solidFill>
              <a:schemeClr val="dk2"/>
            </a:solidFill>
            <a:prstDash val="solid"/>
            <a:round/>
            <a:headEnd type="none" w="med" len="med"/>
            <a:tailEnd type="stealth" w="med" len="med"/>
          </a:ln>
        </p:spPr>
      </p:cxn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40"/>
          <p:cNvSpPr txBox="1">
            <a:spLocks noGrp="1"/>
          </p:cNvSpPr>
          <p:nvPr>
            <p:ph type="title"/>
          </p:nvPr>
        </p:nvSpPr>
        <p:spPr>
          <a:xfrm>
            <a:off x="4387099" y="1293000"/>
            <a:ext cx="4525992"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/Sign Up Page</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1"/>
          </p:nvPr>
        </p:nvSpPr>
        <p:spPr>
          <a:xfrm>
            <a:off x="4437900" y="2183600"/>
            <a:ext cx="3617700" cy="15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Sine up page of the project</a:t>
            </a:r>
            <a:endParaRPr dirty="0"/>
          </a:p>
        </p:txBody>
      </p:sp>
      <p:cxnSp>
        <p:nvCxnSpPr>
          <p:cNvPr id="691" name="Google Shape;691;p40"/>
          <p:cNvCxnSpPr/>
          <p:nvPr/>
        </p:nvCxnSpPr>
        <p:spPr>
          <a:xfrm>
            <a:off x="3558000" y="1207138"/>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CA98C55-41AA-16C5-9AC6-BA56A0477BAC}"/>
              </a:ext>
            </a:extLst>
          </p:cNvPr>
          <p:cNvPicPr>
            <a:picLocks noChangeAspect="1"/>
          </p:cNvPicPr>
          <p:nvPr/>
        </p:nvPicPr>
        <p:blipFill>
          <a:blip r:embed="rId4"/>
          <a:stretch>
            <a:fillRect/>
          </a:stretch>
        </p:blipFill>
        <p:spPr>
          <a:xfrm>
            <a:off x="796200" y="1527423"/>
            <a:ext cx="3578916" cy="1761955"/>
          </a:xfrm>
          <a:prstGeom prst="rect">
            <a:avLst/>
          </a:prstGeom>
        </p:spPr>
      </p:pic>
    </p:spTree>
    <p:extLst>
      <p:ext uri="{BB962C8B-B14F-4D97-AF65-F5344CB8AC3E}">
        <p14:creationId xmlns:p14="http://schemas.microsoft.com/office/powerpoint/2010/main" val="68207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40"/>
          <p:cNvSpPr txBox="1">
            <a:spLocks noGrp="1"/>
          </p:cNvSpPr>
          <p:nvPr>
            <p:ph type="title"/>
          </p:nvPr>
        </p:nvSpPr>
        <p:spPr>
          <a:xfrm>
            <a:off x="4387099" y="1293000"/>
            <a:ext cx="4525992"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/Home Page</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1"/>
          </p:nvPr>
        </p:nvSpPr>
        <p:spPr>
          <a:xfrm>
            <a:off x="4437900" y="2183600"/>
            <a:ext cx="3617700" cy="15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Home page of the project</a:t>
            </a:r>
            <a:endParaRPr dirty="0"/>
          </a:p>
        </p:txBody>
      </p:sp>
      <p:cxnSp>
        <p:nvCxnSpPr>
          <p:cNvPr id="691" name="Google Shape;691;p40"/>
          <p:cNvCxnSpPr/>
          <p:nvPr/>
        </p:nvCxnSpPr>
        <p:spPr>
          <a:xfrm>
            <a:off x="3558000" y="1207138"/>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144A454-AFA0-8D71-B1B1-B7A4223DBA5B}"/>
              </a:ext>
            </a:extLst>
          </p:cNvPr>
          <p:cNvPicPr>
            <a:picLocks noChangeAspect="1"/>
          </p:cNvPicPr>
          <p:nvPr/>
        </p:nvPicPr>
        <p:blipFill>
          <a:blip r:embed="rId4"/>
          <a:stretch>
            <a:fillRect/>
          </a:stretch>
        </p:blipFill>
        <p:spPr>
          <a:xfrm>
            <a:off x="845127" y="1440444"/>
            <a:ext cx="3317917" cy="2045129"/>
          </a:xfrm>
          <a:prstGeom prst="rect">
            <a:avLst/>
          </a:prstGeom>
        </p:spPr>
      </p:pic>
    </p:spTree>
    <p:extLst>
      <p:ext uri="{BB962C8B-B14F-4D97-AF65-F5344CB8AC3E}">
        <p14:creationId xmlns:p14="http://schemas.microsoft.com/office/powerpoint/2010/main" val="351100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40"/>
          <p:cNvSpPr txBox="1">
            <a:spLocks noGrp="1"/>
          </p:cNvSpPr>
          <p:nvPr>
            <p:ph type="title"/>
          </p:nvPr>
        </p:nvSpPr>
        <p:spPr>
          <a:xfrm>
            <a:off x="4149971" y="6449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Code" panose="020B0809050000020004" pitchFamily="49" charset="0"/>
                <a:ea typeface="Fira Code" panose="020B0809050000020004" pitchFamily="49" charset="0"/>
                <a:cs typeface="Fira Code" panose="020B0809050000020004" pitchFamily="49" charset="0"/>
              </a:rPr>
              <a:t>/Teacher Registration Page</a:t>
            </a:r>
            <a:endParaRPr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1"/>
          </p:nvPr>
        </p:nvSpPr>
        <p:spPr>
          <a:xfrm>
            <a:off x="4437900" y="2183600"/>
            <a:ext cx="3617700" cy="15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Teacher Registration Page </a:t>
            </a:r>
            <a:r>
              <a:rPr lang="en" dirty="0"/>
              <a:t>of the project</a:t>
            </a:r>
            <a:endParaRPr dirty="0"/>
          </a:p>
        </p:txBody>
      </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6CDBE03-2757-99D3-C200-5714AF0DAEBF}"/>
              </a:ext>
            </a:extLst>
          </p:cNvPr>
          <p:cNvPicPr>
            <a:picLocks noChangeAspect="1"/>
          </p:cNvPicPr>
          <p:nvPr/>
        </p:nvPicPr>
        <p:blipFill>
          <a:blip r:embed="rId4"/>
          <a:stretch>
            <a:fillRect/>
          </a:stretch>
        </p:blipFill>
        <p:spPr>
          <a:xfrm>
            <a:off x="796200" y="1796437"/>
            <a:ext cx="3474430" cy="2113973"/>
          </a:xfrm>
          <a:prstGeom prst="rect">
            <a:avLst/>
          </a:prstGeom>
        </p:spPr>
      </p:pic>
    </p:spTree>
    <p:extLst>
      <p:ext uri="{BB962C8B-B14F-4D97-AF65-F5344CB8AC3E}">
        <p14:creationId xmlns:p14="http://schemas.microsoft.com/office/powerpoint/2010/main" val="416422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149971" y="6449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Code" panose="020B0809050000020004" pitchFamily="49" charset="0"/>
                <a:ea typeface="Fira Code" panose="020B0809050000020004" pitchFamily="49" charset="0"/>
                <a:cs typeface="Fira Code" panose="020B0809050000020004" pitchFamily="49" charset="0"/>
              </a:rPr>
              <a:t>/Student Registration Page</a:t>
            </a:r>
            <a:endParaRPr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Student Registration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E76D79B-EAC9-E104-53FF-E24E0467865F}"/>
              </a:ext>
            </a:extLst>
          </p:cNvPr>
          <p:cNvPicPr>
            <a:picLocks noChangeAspect="1"/>
          </p:cNvPicPr>
          <p:nvPr/>
        </p:nvPicPr>
        <p:blipFill>
          <a:blip r:embed="rId5"/>
          <a:stretch>
            <a:fillRect/>
          </a:stretch>
        </p:blipFill>
        <p:spPr>
          <a:xfrm>
            <a:off x="927019" y="1862650"/>
            <a:ext cx="3644981" cy="2229412"/>
          </a:xfrm>
          <a:prstGeom prst="rect">
            <a:avLst/>
          </a:prstGeom>
        </p:spPr>
      </p:pic>
    </p:spTree>
    <p:extLst>
      <p:ext uri="{BB962C8B-B14F-4D97-AF65-F5344CB8AC3E}">
        <p14:creationId xmlns:p14="http://schemas.microsoft.com/office/powerpoint/2010/main" val="2744856399"/>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149971" y="6449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Code" panose="020B0809050000020004" pitchFamily="49" charset="0"/>
                <a:ea typeface="Fira Code" panose="020B0809050000020004" pitchFamily="49" charset="0"/>
                <a:cs typeface="Fira Code" panose="020B0809050000020004" pitchFamily="49" charset="0"/>
              </a:rPr>
              <a:t>/Student Details Page</a:t>
            </a:r>
            <a:endParaRPr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Student Details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28DEC59-41E9-BDAB-CCA6-6D795B191B79}"/>
              </a:ext>
            </a:extLst>
          </p:cNvPr>
          <p:cNvPicPr>
            <a:picLocks noChangeAspect="1"/>
          </p:cNvPicPr>
          <p:nvPr/>
        </p:nvPicPr>
        <p:blipFill>
          <a:blip r:embed="rId4"/>
          <a:stretch>
            <a:fillRect/>
          </a:stretch>
        </p:blipFill>
        <p:spPr>
          <a:xfrm>
            <a:off x="796200" y="1813796"/>
            <a:ext cx="3661782" cy="1818424"/>
          </a:xfrm>
          <a:prstGeom prst="rect">
            <a:avLst/>
          </a:prstGeom>
        </p:spPr>
      </p:pic>
    </p:spTree>
    <p:extLst>
      <p:ext uri="{BB962C8B-B14F-4D97-AF65-F5344CB8AC3E}">
        <p14:creationId xmlns:p14="http://schemas.microsoft.com/office/powerpoint/2010/main" val="8195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Immunization Management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Student Immunization Management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C8DF86F-C6DF-6753-8AAF-09462CDB52BC}"/>
              </a:ext>
            </a:extLst>
          </p:cNvPr>
          <p:cNvPicPr>
            <a:picLocks noChangeAspect="1"/>
          </p:cNvPicPr>
          <p:nvPr/>
        </p:nvPicPr>
        <p:blipFill>
          <a:blip r:embed="rId4"/>
          <a:stretch>
            <a:fillRect/>
          </a:stretch>
        </p:blipFill>
        <p:spPr>
          <a:xfrm>
            <a:off x="796200" y="1277274"/>
            <a:ext cx="3946673" cy="2436682"/>
          </a:xfrm>
          <a:prstGeom prst="rect">
            <a:avLst/>
          </a:prstGeom>
        </p:spPr>
      </p:pic>
    </p:spTree>
    <p:extLst>
      <p:ext uri="{BB962C8B-B14F-4D97-AF65-F5344CB8AC3E}">
        <p14:creationId xmlns:p14="http://schemas.microsoft.com/office/powerpoint/2010/main" val="128338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Immunization Management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Student Immunization Management Page </a:t>
            </a:r>
            <a:r>
              <a:rPr lang="en" dirty="0"/>
              <a:t>of the project with email notification dialog box.</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261019D-E2C7-E99E-80DB-F585251D1FC7}"/>
              </a:ext>
            </a:extLst>
          </p:cNvPr>
          <p:cNvPicPr>
            <a:picLocks noChangeAspect="1"/>
          </p:cNvPicPr>
          <p:nvPr/>
        </p:nvPicPr>
        <p:blipFill>
          <a:blip r:embed="rId4"/>
          <a:stretch>
            <a:fillRect/>
          </a:stretch>
        </p:blipFill>
        <p:spPr>
          <a:xfrm>
            <a:off x="830267" y="1283855"/>
            <a:ext cx="3797858" cy="2304471"/>
          </a:xfrm>
          <a:prstGeom prst="rect">
            <a:avLst/>
          </a:prstGeom>
        </p:spPr>
      </p:pic>
    </p:spTree>
    <p:extLst>
      <p:ext uri="{BB962C8B-B14F-4D97-AF65-F5344CB8AC3E}">
        <p14:creationId xmlns:p14="http://schemas.microsoft.com/office/powerpoint/2010/main" val="318332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Class Assignment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Student Class Assignment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8D90118-3622-917B-A8D7-2D9AF64F12D4}"/>
              </a:ext>
            </a:extLst>
          </p:cNvPr>
          <p:cNvPicPr>
            <a:picLocks noChangeAspect="1"/>
          </p:cNvPicPr>
          <p:nvPr/>
        </p:nvPicPr>
        <p:blipFill>
          <a:blip r:embed="rId4"/>
          <a:stretch>
            <a:fillRect/>
          </a:stretch>
        </p:blipFill>
        <p:spPr>
          <a:xfrm>
            <a:off x="841654" y="1336179"/>
            <a:ext cx="3730346" cy="2287991"/>
          </a:xfrm>
          <a:prstGeom prst="rect">
            <a:avLst/>
          </a:prstGeom>
        </p:spPr>
      </p:pic>
    </p:spTree>
    <p:extLst>
      <p:ext uri="{BB962C8B-B14F-4D97-AF65-F5344CB8AC3E}">
        <p14:creationId xmlns:p14="http://schemas.microsoft.com/office/powerpoint/2010/main" val="178562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/Teachers Details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Teachers Details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F57C00D-BFCE-861D-5500-196D36978FEE}"/>
              </a:ext>
            </a:extLst>
          </p:cNvPr>
          <p:cNvPicPr>
            <a:picLocks noChangeAspect="1"/>
          </p:cNvPicPr>
          <p:nvPr/>
        </p:nvPicPr>
        <p:blipFill>
          <a:blip r:embed="rId4"/>
          <a:stretch>
            <a:fillRect/>
          </a:stretch>
        </p:blipFill>
        <p:spPr>
          <a:xfrm>
            <a:off x="796200" y="1521877"/>
            <a:ext cx="3850645" cy="2182457"/>
          </a:xfrm>
          <a:prstGeom prst="rect">
            <a:avLst/>
          </a:prstGeom>
        </p:spPr>
      </p:pic>
    </p:spTree>
    <p:extLst>
      <p:ext uri="{BB962C8B-B14F-4D97-AF65-F5344CB8AC3E}">
        <p14:creationId xmlns:p14="http://schemas.microsoft.com/office/powerpoint/2010/main" val="137550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/Class Rooms Details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Admin view </a:t>
            </a:r>
            <a:r>
              <a:rPr lang="en" dirty="0"/>
              <a:t>for the </a:t>
            </a:r>
            <a:r>
              <a:rPr lang="en" sz="1400" dirty="0">
                <a:latin typeface="Fira Code" panose="020B0809050000020004" pitchFamily="49" charset="0"/>
                <a:ea typeface="Fira Code" panose="020B0809050000020004" pitchFamily="49" charset="0"/>
                <a:cs typeface="Fira Code" panose="020B0809050000020004" pitchFamily="49" charset="0"/>
              </a:rPr>
              <a:t>Class Rooms Details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69E0BB2-80C0-EC4E-ECD4-ED02DD038F9B}"/>
              </a:ext>
            </a:extLst>
          </p:cNvPr>
          <p:cNvPicPr>
            <a:picLocks noChangeAspect="1"/>
          </p:cNvPicPr>
          <p:nvPr/>
        </p:nvPicPr>
        <p:blipFill>
          <a:blip r:embed="rId4"/>
          <a:stretch>
            <a:fillRect/>
          </a:stretch>
        </p:blipFill>
        <p:spPr>
          <a:xfrm>
            <a:off x="813740" y="1625611"/>
            <a:ext cx="3813087" cy="2151295"/>
          </a:xfrm>
          <a:prstGeom prst="rect">
            <a:avLst/>
          </a:prstGeom>
        </p:spPr>
      </p:pic>
    </p:spTree>
    <p:extLst>
      <p:ext uri="{BB962C8B-B14F-4D97-AF65-F5344CB8AC3E}">
        <p14:creationId xmlns:p14="http://schemas.microsoft.com/office/powerpoint/2010/main" val="395176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7" name="Google Shape;547;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a:t>
            </a:r>
            <a:r>
              <a:rPr lang="en-US" sz="4000" b="1" dirty="0">
                <a:solidFill>
                  <a:schemeClr val="dk2"/>
                </a:solidFill>
                <a:latin typeface="Fira Code" panose="020B0809050000020004" pitchFamily="49" charset="0"/>
                <a:ea typeface="Fira Code" panose="020B0809050000020004" pitchFamily="49" charset="0"/>
                <a:cs typeface="Fira Code" panose="020B0809050000020004" pitchFamily="49" charset="0"/>
                <a:sym typeface="Oswald"/>
              </a:rPr>
              <a:t>CONTRIBUTION</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Text Placeholder 1">
            <a:extLst>
              <a:ext uri="{FF2B5EF4-FFF2-40B4-BE49-F238E27FC236}">
                <a16:creationId xmlns:a16="http://schemas.microsoft.com/office/drawing/2014/main" id="{CF22DB98-9486-0AD7-C20A-3DD639C3568C}"/>
              </a:ext>
            </a:extLst>
          </p:cNvPr>
          <p:cNvSpPr>
            <a:spLocks noGrp="1"/>
          </p:cNvSpPr>
          <p:nvPr>
            <p:ph type="body" idx="1"/>
          </p:nvPr>
        </p:nvSpPr>
        <p:spPr/>
        <p:txBody>
          <a:bodyPr/>
          <a:lstStyle/>
          <a:p>
            <a:pPr marL="330200" indent="-171450">
              <a:buFont typeface="Arial" panose="020B0604020202020204" pitchFamily="34" charset="0"/>
              <a:buChar char="•"/>
            </a:pPr>
            <a:endParaRPr lang="en-US" sz="1800" b="0" i="0" u="none" strike="noStrike" kern="1200" cap="none" dirty="0">
              <a:solidFill>
                <a:srgbClr val="E2E2E2"/>
              </a:solidFill>
              <a:latin typeface="Fira Code"/>
              <a:ea typeface="Fira Code"/>
              <a:cs typeface="Fira Code"/>
            </a:endParaRPr>
          </a:p>
          <a:p>
            <a:pPr marL="330200" indent="-171450">
              <a:buFont typeface="Arial" panose="020B0604020202020204" pitchFamily="34" charset="0"/>
              <a:buChar char="•"/>
            </a:pPr>
            <a:endParaRPr lang="en-US" sz="1800" kern="1200" dirty="0">
              <a:solidFill>
                <a:srgbClr val="E2E2E2"/>
              </a:solidFill>
            </a:endParaRP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rPr>
              <a:t>Sign-In and Sign-Up Page : </a:t>
            </a:r>
            <a:r>
              <a:rPr lang="en-US" sz="1800" b="1" i="0" u="none" strike="noStrike" kern="1200" cap="none" dirty="0">
                <a:solidFill>
                  <a:srgbClr val="E2E2E2"/>
                </a:solidFill>
                <a:latin typeface="Fira Code"/>
                <a:ea typeface="Fira Code"/>
                <a:cs typeface="Fira Code"/>
              </a:rPr>
              <a:t>Dhruv</a:t>
            </a: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rPr>
              <a:t>Design</a:t>
            </a:r>
            <a:r>
              <a:rPr lang="en-US" sz="1800" b="0" i="0" u="none" strike="noStrike" kern="1200" cap="none" baseline="0" dirty="0">
                <a:solidFill>
                  <a:srgbClr val="E2E2E2"/>
                </a:solidFill>
                <a:latin typeface="Fira Code"/>
                <a:ea typeface="Fira Code"/>
                <a:cs typeface="Fira Code"/>
              </a:rPr>
              <a:t> Patterns and Immunization : </a:t>
            </a:r>
            <a:r>
              <a:rPr lang="en-US" sz="1800" b="1" i="0" u="none" strike="noStrike" kern="1200" cap="none" baseline="0" dirty="0">
                <a:solidFill>
                  <a:srgbClr val="E2E2E2"/>
                </a:solidFill>
                <a:latin typeface="Fira Code"/>
                <a:ea typeface="Fira Code"/>
                <a:cs typeface="Fira Code"/>
              </a:rPr>
              <a:t>Gokul</a:t>
            </a: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rPr>
              <a:t>Student</a:t>
            </a:r>
            <a:r>
              <a:rPr lang="en-US" sz="1800" b="0" i="0" u="none" strike="noStrike" kern="1200" cap="none" baseline="0" dirty="0">
                <a:solidFill>
                  <a:srgbClr val="E2E2E2"/>
                </a:solidFill>
                <a:latin typeface="Fira Code"/>
                <a:ea typeface="Fira Code"/>
                <a:cs typeface="Fira Code"/>
              </a:rPr>
              <a:t> Registration and view update : </a:t>
            </a:r>
            <a:r>
              <a:rPr lang="en-US" sz="1800" b="1" i="0" u="none" strike="noStrike" kern="1200" cap="none" baseline="0" dirty="0">
                <a:solidFill>
                  <a:srgbClr val="E2E2E2"/>
                </a:solidFill>
                <a:latin typeface="Fira Code"/>
                <a:ea typeface="Fira Code"/>
                <a:cs typeface="Fira Code"/>
              </a:rPr>
              <a:t>Varun</a:t>
            </a: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sym typeface="Fira Code"/>
              </a:rPr>
              <a:t>Teacher</a:t>
            </a:r>
            <a:r>
              <a:rPr lang="en-US" sz="1800" b="0" i="0" u="none" strike="noStrike" kern="1200" cap="none" baseline="0" dirty="0">
                <a:solidFill>
                  <a:srgbClr val="E2E2E2"/>
                </a:solidFill>
                <a:latin typeface="Fira Code"/>
                <a:ea typeface="Fira Code"/>
                <a:cs typeface="Fira Code"/>
                <a:sym typeface="Fira Code"/>
              </a:rPr>
              <a:t> Registration and Azure Database : </a:t>
            </a:r>
            <a:r>
              <a:rPr lang="en-US" sz="1800" b="1" kern="1200" dirty="0"/>
              <a:t>Prem</a:t>
            </a:r>
            <a:endParaRPr lang="en-US" sz="1800" b="1" i="0" u="none" strike="noStrike" kern="1200" cap="none" baseline="0" dirty="0">
              <a:solidFill>
                <a:srgbClr val="E2E2E2"/>
              </a:solidFill>
              <a:latin typeface="Fira Code"/>
              <a:ea typeface="Fira Code"/>
              <a:cs typeface="Fira Code"/>
            </a:endParaRPr>
          </a:p>
          <a:p>
            <a:pPr marL="330200" indent="-171450">
              <a:buFont typeface="Arial" panose="020B0604020202020204" pitchFamily="34" charset="0"/>
              <a:buChar char="•"/>
            </a:pPr>
            <a:r>
              <a:rPr lang="en-US" sz="1800" b="0" i="0" u="none" strike="noStrike" cap="none" dirty="0">
                <a:solidFill>
                  <a:srgbClr val="E2E2E2"/>
                </a:solidFill>
                <a:latin typeface="Fira Code"/>
                <a:ea typeface="Fira Code"/>
                <a:cs typeface="Fira Code"/>
              </a:rPr>
              <a:t>Teacher view update and UI Design</a:t>
            </a:r>
            <a:r>
              <a:rPr lang="en-US" sz="1800" dirty="0">
                <a:solidFill>
                  <a:srgbClr val="E2E2E2"/>
                </a:solidFill>
              </a:rPr>
              <a:t> : </a:t>
            </a:r>
            <a:r>
              <a:rPr lang="en-US" sz="1800" b="1" i="0" u="none" strike="noStrike" cap="none" baseline="0" dirty="0">
                <a:solidFill>
                  <a:srgbClr val="E2E2E2"/>
                </a:solidFill>
                <a:latin typeface="Fira Code"/>
                <a:ea typeface="Fira Code"/>
                <a:cs typeface="Fira Code"/>
              </a:rPr>
              <a:t>Janani</a:t>
            </a: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rPr>
              <a:t>U</a:t>
            </a:r>
            <a:r>
              <a:rPr lang="en-US" sz="1800" b="0" i="0" u="none" strike="noStrike" cap="none" dirty="0">
                <a:solidFill>
                  <a:srgbClr val="E2E2E2"/>
                </a:solidFill>
                <a:latin typeface="Fira Code"/>
                <a:ea typeface="Fira Code"/>
                <a:cs typeface="Fira Code"/>
              </a:rPr>
              <a:t>ML Diagram </a:t>
            </a:r>
            <a:r>
              <a:rPr lang="en-US" sz="1800" b="0" i="0" u="none" strike="noStrike" cap="none" dirty="0" err="1">
                <a:solidFill>
                  <a:srgbClr val="E2E2E2"/>
                </a:solidFill>
                <a:latin typeface="Fira Code"/>
                <a:ea typeface="Fira Code"/>
                <a:cs typeface="Fira Code"/>
              </a:rPr>
              <a:t>Designing,Class</a:t>
            </a:r>
            <a:r>
              <a:rPr lang="en-US" sz="1800" b="0" i="0" u="none" strike="noStrike" cap="none" dirty="0">
                <a:solidFill>
                  <a:srgbClr val="E2E2E2"/>
                </a:solidFill>
                <a:latin typeface="Fira Code"/>
                <a:ea typeface="Fira Code"/>
                <a:cs typeface="Fira Code"/>
              </a:rPr>
              <a:t> view and update</a:t>
            </a:r>
            <a:r>
              <a:rPr lang="en-US" sz="1800" dirty="0">
                <a:solidFill>
                  <a:srgbClr val="E2E2E2"/>
                </a:solidFill>
              </a:rPr>
              <a:t> : </a:t>
            </a:r>
            <a:r>
              <a:rPr lang="en-US" sz="1800" b="1" i="0" u="none" strike="noStrike" cap="none" baseline="0" dirty="0">
                <a:solidFill>
                  <a:srgbClr val="E2E2E2"/>
                </a:solidFill>
                <a:latin typeface="Fira Code"/>
                <a:ea typeface="Fira Code"/>
                <a:cs typeface="Fira Code"/>
              </a:rPr>
              <a:t>Geetha</a:t>
            </a:r>
          </a:p>
          <a:p>
            <a:pPr marL="330200" indent="-171450">
              <a:buFont typeface="Arial" panose="020B0604020202020204" pitchFamily="34" charset="0"/>
              <a:buChar char="•"/>
            </a:pPr>
            <a:r>
              <a:rPr lang="en-US" sz="1800" b="0" i="0" u="none" strike="noStrike" kern="1200" cap="none" dirty="0">
                <a:solidFill>
                  <a:srgbClr val="E2E2E2"/>
                </a:solidFill>
                <a:latin typeface="Fira Code"/>
                <a:ea typeface="Fira Code"/>
                <a:cs typeface="Fira Code"/>
              </a:rPr>
              <a:t>Email</a:t>
            </a:r>
            <a:r>
              <a:rPr lang="en-US" sz="1800" b="0" i="0" u="none" strike="noStrike" kern="1200" cap="none" baseline="0" dirty="0">
                <a:solidFill>
                  <a:srgbClr val="E2E2E2"/>
                </a:solidFill>
                <a:latin typeface="Fira Code"/>
                <a:ea typeface="Fira Code"/>
                <a:cs typeface="Fira Code"/>
              </a:rPr>
              <a:t> and Presentation : </a:t>
            </a:r>
            <a:r>
              <a:rPr lang="en-US" sz="1800" b="1" i="0" u="none" strike="noStrike" kern="1200" cap="none" baseline="0" dirty="0">
                <a:solidFill>
                  <a:srgbClr val="E2E2E2"/>
                </a:solidFill>
                <a:latin typeface="Fira Code"/>
                <a:ea typeface="Fira Code"/>
                <a:cs typeface="Fira Code"/>
              </a:rPr>
              <a:t>Abhishek</a:t>
            </a:r>
            <a:endParaRPr lang="en-US" b="0" i="0" u="none" strike="noStrike" cap="none" dirty="0">
              <a:solidFill>
                <a:srgbClr val="E2E2E2"/>
              </a:solidFill>
              <a:latin typeface="Fira Code"/>
              <a:ea typeface="Fira Code"/>
              <a:cs typeface="Fira Code"/>
            </a:endParaRPr>
          </a:p>
          <a:p>
            <a:pPr marL="330200" indent="-171450">
              <a:buFont typeface="Arial" panose="020B0604020202020204" pitchFamily="34" charset="0"/>
              <a:buChar char="•"/>
            </a:pPr>
            <a:endParaRPr lang="en-US" sz="1000" b="0" i="0" u="none" strike="noStrike" kern="1200" cap="none" dirty="0">
              <a:solidFill>
                <a:srgbClr val="E2E2E2"/>
              </a:solidFill>
              <a:latin typeface="Fira Code"/>
              <a:ea typeface="Fira Code"/>
              <a:cs typeface="Fira Code"/>
              <a:sym typeface="Fira Code"/>
            </a:endParaRPr>
          </a:p>
          <a:p>
            <a:pPr marL="330200" indent="-171450">
              <a:buFont typeface="Arial" panose="020B0604020202020204" pitchFamily="34" charset="0"/>
              <a:buChar char="•"/>
            </a:pPr>
            <a:endParaRPr lang="en-US" b="0" i="0" u="none" strike="noStrike" cap="none" dirty="0">
              <a:solidFill>
                <a:srgbClr val="E2E2E2"/>
              </a:solidFill>
              <a:latin typeface="Fira Code"/>
              <a:ea typeface="Fira Code"/>
              <a:cs typeface="Fira Code"/>
            </a:endParaRPr>
          </a:p>
          <a:p>
            <a:pPr marL="330200" indent="-171450">
              <a:buFont typeface="Arial" panose="020B0604020202020204" pitchFamily="34" charset="0"/>
              <a:buChar char="•"/>
            </a:pPr>
            <a:endParaRPr lang="en-US" sz="1000" b="0" i="0" u="none" strike="noStrike" kern="1200" cap="none" dirty="0">
              <a:solidFill>
                <a:srgbClr val="E2E2E2"/>
              </a:solidFill>
              <a:latin typeface="Fira Code"/>
              <a:ea typeface="Fira Code"/>
              <a:cs typeface="Fira Code"/>
            </a:endParaRPr>
          </a:p>
          <a:p>
            <a:pPr marL="330200" indent="-171450">
              <a:buFont typeface="Arial" panose="020B0604020202020204" pitchFamily="34" charset="0"/>
              <a:buChar char="•"/>
            </a:pPr>
            <a:endParaRPr lang="en-US" sz="1000" b="0" i="0" u="none" strike="noStrike" kern="1200" cap="none" dirty="0">
              <a:solidFill>
                <a:srgbClr val="E2E2E2"/>
              </a:solidFill>
              <a:latin typeface="Fira Code"/>
              <a:ea typeface="Fira Code"/>
              <a:cs typeface="Fira Code"/>
            </a:endParaRPr>
          </a:p>
          <a:p>
            <a:pPr marL="330200" indent="-171450">
              <a:buFont typeface="Arial" panose="020B0604020202020204" pitchFamily="34" charset="0"/>
              <a:buChar char="•"/>
            </a:pPr>
            <a:endParaRPr lang="en-US" sz="1000" b="0" i="0" u="none" strike="noStrike" kern="1200" cap="none" dirty="0">
              <a:solidFill>
                <a:srgbClr val="E2E2E2"/>
              </a:solidFill>
              <a:latin typeface="Fira Code"/>
              <a:ea typeface="Fira Code"/>
              <a:cs typeface="Fira Code"/>
            </a:endParaRPr>
          </a:p>
          <a:p>
            <a:endParaRPr lang="en-US" dirty="0"/>
          </a:p>
        </p:txBody>
      </p:sp>
      <p:grpSp>
        <p:nvGrpSpPr>
          <p:cNvPr id="549" name="Google Shape;549;p35"/>
          <p:cNvGrpSpPr/>
          <p:nvPr/>
        </p:nvGrpSpPr>
        <p:grpSpPr>
          <a:xfrm>
            <a:off x="299286" y="189025"/>
            <a:ext cx="133205" cy="119344"/>
            <a:chOff x="222150" y="185025"/>
            <a:chExt cx="170100" cy="152400"/>
          </a:xfrm>
        </p:grpSpPr>
        <p:cxnSp>
          <p:nvCxnSpPr>
            <p:cNvPr id="550" name="Google Shape;550;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1" name="Google Shape;551;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2" name="Google Shape;552;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53" name="Google Shape;553;p35"/>
          <p:cNvGrpSpPr/>
          <p:nvPr/>
        </p:nvGrpSpPr>
        <p:grpSpPr>
          <a:xfrm>
            <a:off x="286625" y="3999999"/>
            <a:ext cx="145867" cy="958251"/>
            <a:chOff x="286625" y="3923799"/>
            <a:chExt cx="145867" cy="958251"/>
          </a:xfrm>
        </p:grpSpPr>
        <p:sp>
          <p:nvSpPr>
            <p:cNvPr id="554" name="Google Shape;554;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p:cNvGrpSpPr/>
            <p:nvPr/>
          </p:nvGrpSpPr>
          <p:grpSpPr>
            <a:xfrm>
              <a:off x="298112" y="4342643"/>
              <a:ext cx="110182" cy="126862"/>
              <a:chOff x="281100" y="2027800"/>
              <a:chExt cx="140700" cy="162000"/>
            </a:xfrm>
          </p:grpSpPr>
          <p:sp>
            <p:nvSpPr>
              <p:cNvPr id="556" name="Google Shape;556;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5"/>
              <p:cNvGrpSpPr/>
              <p:nvPr/>
            </p:nvGrpSpPr>
            <p:grpSpPr>
              <a:xfrm>
                <a:off x="308875" y="2088450"/>
                <a:ext cx="85200" cy="40700"/>
                <a:chOff x="308875" y="2087000"/>
                <a:chExt cx="85200" cy="40700"/>
              </a:xfrm>
            </p:grpSpPr>
            <p:cxnSp>
              <p:nvCxnSpPr>
                <p:cNvPr id="558" name="Google Shape;558;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60" name="Google Shape;560;p35"/>
            <p:cNvGrpSpPr/>
            <p:nvPr/>
          </p:nvGrpSpPr>
          <p:grpSpPr>
            <a:xfrm>
              <a:off x="286625" y="3923799"/>
              <a:ext cx="133200" cy="133200"/>
              <a:chOff x="286625" y="3648899"/>
              <a:chExt cx="133200" cy="133200"/>
            </a:xfrm>
          </p:grpSpPr>
          <p:sp>
            <p:nvSpPr>
              <p:cNvPr id="561" name="Google Shape;561;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4" name="Google Shape;564;p35"/>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569" name="Google Shape;569;p3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5"/>
          <p:cNvGrpSpPr/>
          <p:nvPr/>
        </p:nvGrpSpPr>
        <p:grpSpPr>
          <a:xfrm>
            <a:off x="7819199" y="752550"/>
            <a:ext cx="604800" cy="147600"/>
            <a:chOff x="7688649" y="828750"/>
            <a:chExt cx="604800" cy="147600"/>
          </a:xfrm>
        </p:grpSpPr>
        <p:sp>
          <p:nvSpPr>
            <p:cNvPr id="574" name="Google Shape;574;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891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Registration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Teachers view </a:t>
            </a:r>
            <a:r>
              <a:rPr lang="en" dirty="0"/>
              <a:t>for </a:t>
            </a:r>
            <a:r>
              <a:rPr lang="en" sz="1400" dirty="0">
                <a:latin typeface="Fira Code" panose="020B0809050000020004" pitchFamily="49" charset="0"/>
                <a:ea typeface="Fira Code" panose="020B0809050000020004" pitchFamily="49" charset="0"/>
                <a:cs typeface="Fira Code" panose="020B0809050000020004" pitchFamily="49" charset="0"/>
              </a:rPr>
              <a:t>Student Registration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83C95AB-5DA3-9CC8-F2BE-5E40958D6D29}"/>
              </a:ext>
            </a:extLst>
          </p:cNvPr>
          <p:cNvPicPr>
            <a:picLocks noChangeAspect="1"/>
          </p:cNvPicPr>
          <p:nvPr/>
        </p:nvPicPr>
        <p:blipFill>
          <a:blip r:embed="rId4"/>
          <a:stretch>
            <a:fillRect/>
          </a:stretch>
        </p:blipFill>
        <p:spPr>
          <a:xfrm>
            <a:off x="815658" y="1283854"/>
            <a:ext cx="3816378" cy="2327447"/>
          </a:xfrm>
          <a:prstGeom prst="rect">
            <a:avLst/>
          </a:prstGeom>
        </p:spPr>
      </p:pic>
    </p:spTree>
    <p:extLst>
      <p:ext uri="{BB962C8B-B14F-4D97-AF65-F5344CB8AC3E}">
        <p14:creationId xmlns:p14="http://schemas.microsoft.com/office/powerpoint/2010/main" val="421610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Details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Teachers view </a:t>
            </a:r>
            <a:r>
              <a:rPr lang="en" dirty="0"/>
              <a:t>for </a:t>
            </a:r>
            <a:r>
              <a:rPr lang="en" sz="1400" dirty="0">
                <a:latin typeface="Fira Code" panose="020B0809050000020004" pitchFamily="49" charset="0"/>
                <a:ea typeface="Fira Code" panose="020B0809050000020004" pitchFamily="49" charset="0"/>
                <a:cs typeface="Fira Code" panose="020B0809050000020004" pitchFamily="49" charset="0"/>
              </a:rPr>
              <a:t>Student Details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FD928EB-711E-4620-F287-8E77CE49F6C2}"/>
              </a:ext>
            </a:extLst>
          </p:cNvPr>
          <p:cNvPicPr>
            <a:picLocks noChangeAspect="1"/>
          </p:cNvPicPr>
          <p:nvPr/>
        </p:nvPicPr>
        <p:blipFill>
          <a:blip r:embed="rId4"/>
          <a:stretch>
            <a:fillRect/>
          </a:stretch>
        </p:blipFill>
        <p:spPr>
          <a:xfrm>
            <a:off x="819297" y="1429327"/>
            <a:ext cx="3808828" cy="2284845"/>
          </a:xfrm>
          <a:prstGeom prst="rect">
            <a:avLst/>
          </a:prstGeom>
        </p:spPr>
      </p:pic>
    </p:spTree>
    <p:extLst>
      <p:ext uri="{BB962C8B-B14F-4D97-AF65-F5344CB8AC3E}">
        <p14:creationId xmlns:p14="http://schemas.microsoft.com/office/powerpoint/2010/main" val="99595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404854"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/Student Class Assignment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Teachers view </a:t>
            </a:r>
            <a:r>
              <a:rPr lang="en" dirty="0"/>
              <a:t>for </a:t>
            </a:r>
            <a:r>
              <a:rPr lang="en" sz="1400" dirty="0">
                <a:latin typeface="Fira Code" panose="020B0809050000020004" pitchFamily="49" charset="0"/>
                <a:ea typeface="Fira Code" panose="020B0809050000020004" pitchFamily="49" charset="0"/>
                <a:cs typeface="Fira Code" panose="020B0809050000020004" pitchFamily="49" charset="0"/>
              </a:rPr>
              <a:t>Student Details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4711C11-6E97-0CFC-C006-71B67772AC42}"/>
              </a:ext>
            </a:extLst>
          </p:cNvPr>
          <p:cNvPicPr>
            <a:picLocks noChangeAspect="1"/>
          </p:cNvPicPr>
          <p:nvPr/>
        </p:nvPicPr>
        <p:blipFill>
          <a:blip r:embed="rId4"/>
          <a:stretch>
            <a:fillRect/>
          </a:stretch>
        </p:blipFill>
        <p:spPr>
          <a:xfrm>
            <a:off x="840291" y="1482358"/>
            <a:ext cx="3836947" cy="2341498"/>
          </a:xfrm>
          <a:prstGeom prst="rect">
            <a:avLst/>
          </a:prstGeom>
        </p:spPr>
      </p:pic>
    </p:spTree>
    <p:extLst>
      <p:ext uri="{BB962C8B-B14F-4D97-AF65-F5344CB8AC3E}">
        <p14:creationId xmlns:p14="http://schemas.microsoft.com/office/powerpoint/2010/main" val="286390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89" name="Google Shape;689;p40"/>
          <p:cNvSpPr txBox="1">
            <a:spLocks noGrp="1"/>
          </p:cNvSpPr>
          <p:nvPr>
            <p:ph type="title"/>
          </p:nvPr>
        </p:nvSpPr>
        <p:spPr>
          <a:xfrm>
            <a:off x="4686020" y="848179"/>
            <a:ext cx="4019253" cy="1347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Code" panose="020B0809050000020004" pitchFamily="49" charset="0"/>
                <a:ea typeface="Fira Code" panose="020B0809050000020004" pitchFamily="49" charset="0"/>
                <a:cs typeface="Fira Code" panose="020B0809050000020004" pitchFamily="49" charset="0"/>
              </a:rPr>
              <a:t>/Class Room Page</a:t>
            </a:r>
            <a:endParaRPr sz="2800"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4294967295"/>
          </p:nvPr>
        </p:nvSpPr>
        <p:spPr>
          <a:xfrm>
            <a:off x="4801811" y="2135679"/>
            <a:ext cx="3616325" cy="1589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a:t>
            </a:r>
            <a:r>
              <a:rPr lang="en" b="1" dirty="0"/>
              <a:t>Teachers view </a:t>
            </a:r>
            <a:r>
              <a:rPr lang="en" dirty="0"/>
              <a:t>for </a:t>
            </a:r>
            <a:r>
              <a:rPr lang="en" sz="1400" dirty="0">
                <a:latin typeface="Fira Code" panose="020B0809050000020004" pitchFamily="49" charset="0"/>
                <a:ea typeface="Fira Code" panose="020B0809050000020004" pitchFamily="49" charset="0"/>
                <a:cs typeface="Fira Code" panose="020B0809050000020004" pitchFamily="49" charset="0"/>
              </a:rPr>
              <a:t>Class Room Page </a:t>
            </a:r>
            <a:r>
              <a:rPr lang="en" dirty="0"/>
              <a:t>of the project.</a:t>
            </a:r>
            <a:endParaRPr dirty="0"/>
          </a:p>
        </p:txBody>
      </p:sp>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1" name="Google Shape;691;p40"/>
          <p:cNvCxnSpPr/>
          <p:nvPr/>
        </p:nvCxnSpPr>
        <p:spPr>
          <a:xfrm>
            <a:off x="2793619" y="1131534"/>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DDDC13B-91FB-9CFA-4A3C-CD814816B768}"/>
              </a:ext>
            </a:extLst>
          </p:cNvPr>
          <p:cNvPicPr>
            <a:picLocks noChangeAspect="1"/>
          </p:cNvPicPr>
          <p:nvPr/>
        </p:nvPicPr>
        <p:blipFill>
          <a:blip r:embed="rId4"/>
          <a:stretch>
            <a:fillRect/>
          </a:stretch>
        </p:blipFill>
        <p:spPr>
          <a:xfrm>
            <a:off x="924146" y="1431638"/>
            <a:ext cx="3738946" cy="2280224"/>
          </a:xfrm>
          <a:prstGeom prst="rect">
            <a:avLst/>
          </a:prstGeom>
        </p:spPr>
      </p:pic>
    </p:spTree>
    <p:extLst>
      <p:ext uri="{BB962C8B-B14F-4D97-AF65-F5344CB8AC3E}">
        <p14:creationId xmlns:p14="http://schemas.microsoft.com/office/powerpoint/2010/main" val="306902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F1C5-8278-BE18-B036-AADA2A619297}"/>
              </a:ext>
            </a:extLst>
          </p:cNvPr>
          <p:cNvSpPr>
            <a:spLocks noGrp="1"/>
          </p:cNvSpPr>
          <p:nvPr>
            <p:ph type="title"/>
          </p:nvPr>
        </p:nvSpPr>
        <p:spPr/>
        <p:txBody>
          <a:bodyPr/>
          <a:lstStyle/>
          <a:p>
            <a:r>
              <a:rPr lang="en-US" sz="4000" dirty="0">
                <a:ea typeface="+mj-lt"/>
                <a:cs typeface="+mj-lt"/>
              </a:rPr>
              <a:t>/Future enhancements</a:t>
            </a:r>
            <a:endParaRPr lang="en-US" sz="4000" dirty="0"/>
          </a:p>
        </p:txBody>
      </p:sp>
      <p:sp>
        <p:nvSpPr>
          <p:cNvPr id="3" name="Text Placeholder 2">
            <a:extLst>
              <a:ext uri="{FF2B5EF4-FFF2-40B4-BE49-F238E27FC236}">
                <a16:creationId xmlns:a16="http://schemas.microsoft.com/office/drawing/2014/main" id="{D8D4E6C1-1FFF-A66A-7637-9804427784C9}"/>
              </a:ext>
            </a:extLst>
          </p:cNvPr>
          <p:cNvSpPr>
            <a:spLocks noGrp="1"/>
          </p:cNvSpPr>
          <p:nvPr>
            <p:ph type="body" idx="1"/>
          </p:nvPr>
        </p:nvSpPr>
        <p:spPr>
          <a:xfrm>
            <a:off x="1005152" y="717713"/>
            <a:ext cx="5611090" cy="2395282"/>
          </a:xfrm>
        </p:spPr>
        <p:txBody>
          <a:bodyPr/>
          <a:lstStyle/>
          <a:p>
            <a:pPr marL="158750" indent="0">
              <a:buNone/>
            </a:pPr>
            <a:r>
              <a:rPr lang="en-US" sz="1400" dirty="0">
                <a:ea typeface="Batang"/>
              </a:rPr>
              <a:t>Using Angular as a frontend framework and spring boot as a backend java application, the UI portion can be made more interactive.</a:t>
            </a:r>
          </a:p>
          <a:p>
            <a:pPr marL="158750" indent="0">
              <a:buNone/>
            </a:pPr>
            <a:endParaRPr lang="en-US" sz="1400" dirty="0">
              <a:ea typeface="Batang"/>
            </a:endParaRPr>
          </a:p>
        </p:txBody>
      </p:sp>
      <p:sp>
        <p:nvSpPr>
          <p:cNvPr id="4" name="Google Shape;565;p35">
            <a:extLst>
              <a:ext uri="{FF2B5EF4-FFF2-40B4-BE49-F238E27FC236}">
                <a16:creationId xmlns:a16="http://schemas.microsoft.com/office/drawing/2014/main" id="{7D997726-F1BF-D530-E04E-6B5E84CC77BC}"/>
              </a:ext>
            </a:extLst>
          </p:cNvPr>
          <p:cNvSpPr/>
          <p:nvPr/>
        </p:nvSpPr>
        <p:spPr>
          <a:xfrm>
            <a:off x="1109005" y="154054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 name="Google Shape;565;p35">
            <a:extLst>
              <a:ext uri="{FF2B5EF4-FFF2-40B4-BE49-F238E27FC236}">
                <a16:creationId xmlns:a16="http://schemas.microsoft.com/office/drawing/2014/main" id="{7E03AC44-965A-A3FD-B031-9547B6193043}"/>
              </a:ext>
            </a:extLst>
          </p:cNvPr>
          <p:cNvSpPr/>
          <p:nvPr/>
        </p:nvSpPr>
        <p:spPr>
          <a:xfrm>
            <a:off x="1109646" y="2367845"/>
            <a:ext cx="48302" cy="124114"/>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8" name="TextBox 7">
            <a:extLst>
              <a:ext uri="{FF2B5EF4-FFF2-40B4-BE49-F238E27FC236}">
                <a16:creationId xmlns:a16="http://schemas.microsoft.com/office/drawing/2014/main" id="{C8DCA473-0B99-2C86-A7C0-F82B0FED56D5}"/>
              </a:ext>
            </a:extLst>
          </p:cNvPr>
          <p:cNvSpPr txBox="1"/>
          <p:nvPr/>
        </p:nvSpPr>
        <p:spPr>
          <a:xfrm>
            <a:off x="1005152" y="2276013"/>
            <a:ext cx="5611089" cy="523220"/>
          </a:xfrm>
          <a:prstGeom prst="rect">
            <a:avLst/>
          </a:prstGeom>
          <a:noFill/>
        </p:spPr>
        <p:txBody>
          <a:bodyPr wrap="square">
            <a:spAutoFit/>
          </a:bodyPr>
          <a:lstStyle/>
          <a:p>
            <a:pPr marL="158750" indent="0">
              <a:buNone/>
            </a:pPr>
            <a:r>
              <a:rPr lang="en-US" dirty="0">
                <a:solidFill>
                  <a:schemeClr val="dk2"/>
                </a:solidFill>
                <a:latin typeface="Fira Code"/>
                <a:ea typeface="Batang"/>
                <a:cs typeface="Fira Code"/>
                <a:sym typeface="Fira Code"/>
              </a:rPr>
              <a:t>Hosting the application in the cloud with both frontend and backend as microservices.</a:t>
            </a:r>
          </a:p>
        </p:txBody>
      </p:sp>
    </p:spTree>
    <p:extLst>
      <p:ext uri="{BB962C8B-B14F-4D97-AF65-F5344CB8AC3E}">
        <p14:creationId xmlns:p14="http://schemas.microsoft.com/office/powerpoint/2010/main" val="57026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0" name="Google Shape;510;p33">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217155" y="1549030"/>
            <a:ext cx="6705823"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&lt;Thank You!&gt;</a:t>
            </a:r>
            <a:endParaRPr dirty="0"/>
          </a:p>
        </p:txBody>
      </p:sp>
      <p:grpSp>
        <p:nvGrpSpPr>
          <p:cNvPr id="514" name="Google Shape;514;p33"/>
          <p:cNvGrpSpPr/>
          <p:nvPr/>
        </p:nvGrpSpPr>
        <p:grpSpPr>
          <a:xfrm>
            <a:off x="4349635" y="2979966"/>
            <a:ext cx="440861" cy="441047"/>
            <a:chOff x="4351574" y="3669202"/>
            <a:chExt cx="440861" cy="441047"/>
          </a:xfrm>
        </p:grpSpPr>
        <p:sp>
          <p:nvSpPr>
            <p:cNvPr id="515" name="Google Shape;515;p33"/>
            <p:cNvSpPr/>
            <p:nvPr/>
          </p:nvSpPr>
          <p:spPr>
            <a:xfrm>
              <a:off x="4351574" y="366920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4491563" y="3777150"/>
              <a:ext cx="160875" cy="225150"/>
            </a:xfrm>
            <a:custGeom>
              <a:avLst/>
              <a:gdLst/>
              <a:ahLst/>
              <a:cxnLst/>
              <a:rect l="l" t="t" r="r" b="b"/>
              <a:pathLst>
                <a:path w="6435" h="9006" extrusionOk="0">
                  <a:moveTo>
                    <a:pt x="3218" y="1"/>
                  </a:moveTo>
                  <a:cubicBezTo>
                    <a:pt x="2870" y="1"/>
                    <a:pt x="2589" y="282"/>
                    <a:pt x="2589" y="629"/>
                  </a:cubicBezTo>
                  <a:lnTo>
                    <a:pt x="2589" y="819"/>
                  </a:lnTo>
                  <a:cubicBezTo>
                    <a:pt x="2589" y="839"/>
                    <a:pt x="2599" y="860"/>
                    <a:pt x="2599" y="881"/>
                  </a:cubicBezTo>
                  <a:cubicBezTo>
                    <a:pt x="1582" y="1151"/>
                    <a:pt x="819" y="2077"/>
                    <a:pt x="819" y="3187"/>
                  </a:cubicBezTo>
                  <a:lnTo>
                    <a:pt x="819" y="5073"/>
                  </a:lnTo>
                  <a:cubicBezTo>
                    <a:pt x="319" y="5385"/>
                    <a:pt x="1" y="5948"/>
                    <a:pt x="1" y="6551"/>
                  </a:cubicBezTo>
                  <a:lnTo>
                    <a:pt x="1" y="7053"/>
                  </a:lnTo>
                  <a:cubicBezTo>
                    <a:pt x="1" y="7313"/>
                    <a:pt x="211" y="7523"/>
                    <a:pt x="472" y="7523"/>
                  </a:cubicBezTo>
                  <a:lnTo>
                    <a:pt x="5964" y="7523"/>
                  </a:lnTo>
                  <a:cubicBezTo>
                    <a:pt x="6225" y="7523"/>
                    <a:pt x="6434" y="7313"/>
                    <a:pt x="6434" y="7053"/>
                  </a:cubicBezTo>
                  <a:lnTo>
                    <a:pt x="6434" y="6551"/>
                  </a:lnTo>
                  <a:cubicBezTo>
                    <a:pt x="6434" y="5948"/>
                    <a:pt x="6118" y="5385"/>
                    <a:pt x="5616" y="5073"/>
                  </a:cubicBezTo>
                  <a:lnTo>
                    <a:pt x="5616" y="3187"/>
                  </a:lnTo>
                  <a:cubicBezTo>
                    <a:pt x="5616" y="2077"/>
                    <a:pt x="4854" y="1151"/>
                    <a:pt x="3836" y="881"/>
                  </a:cubicBezTo>
                  <a:cubicBezTo>
                    <a:pt x="3836" y="860"/>
                    <a:pt x="3847" y="839"/>
                    <a:pt x="3847" y="819"/>
                  </a:cubicBezTo>
                  <a:lnTo>
                    <a:pt x="3847" y="629"/>
                  </a:lnTo>
                  <a:cubicBezTo>
                    <a:pt x="3847" y="282"/>
                    <a:pt x="3565" y="1"/>
                    <a:pt x="3218" y="1"/>
                  </a:cubicBezTo>
                  <a:close/>
                  <a:moveTo>
                    <a:pt x="2118" y="7907"/>
                  </a:moveTo>
                  <a:cubicBezTo>
                    <a:pt x="2118" y="8515"/>
                    <a:pt x="2609" y="9006"/>
                    <a:pt x="3218" y="9006"/>
                  </a:cubicBezTo>
                  <a:cubicBezTo>
                    <a:pt x="3826" y="9006"/>
                    <a:pt x="4317" y="8515"/>
                    <a:pt x="4317" y="7907"/>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3"/>
          <p:cNvGrpSpPr/>
          <p:nvPr/>
        </p:nvGrpSpPr>
        <p:grpSpPr>
          <a:xfrm>
            <a:off x="2374376" y="2938925"/>
            <a:ext cx="4395247" cy="151849"/>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4" name="Google Shape;934;p50"/>
          <p:cNvGrpSpPr/>
          <p:nvPr/>
        </p:nvGrpSpPr>
        <p:grpSpPr>
          <a:xfrm>
            <a:off x="748423" y="1223238"/>
            <a:ext cx="737100" cy="737100"/>
            <a:chOff x="991075" y="1881675"/>
            <a:chExt cx="737100" cy="737100"/>
          </a:xfrm>
        </p:grpSpPr>
        <p:sp>
          <p:nvSpPr>
            <p:cNvPr id="935" name="Google Shape;935;p5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50"/>
          <p:cNvGrpSpPr/>
          <p:nvPr/>
        </p:nvGrpSpPr>
        <p:grpSpPr>
          <a:xfrm>
            <a:off x="299286" y="189025"/>
            <a:ext cx="133205" cy="119344"/>
            <a:chOff x="222150" y="185025"/>
            <a:chExt cx="170100" cy="152400"/>
          </a:xfrm>
        </p:grpSpPr>
        <p:cxnSp>
          <p:nvCxnSpPr>
            <p:cNvPr id="939" name="Google Shape;93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0" name="Google Shape;94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1" name="Google Shape;94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2" name="Google Shape;942;p50"/>
          <p:cNvGrpSpPr/>
          <p:nvPr/>
        </p:nvGrpSpPr>
        <p:grpSpPr>
          <a:xfrm>
            <a:off x="286625" y="3999999"/>
            <a:ext cx="145867" cy="958251"/>
            <a:chOff x="286625" y="3923799"/>
            <a:chExt cx="145867" cy="958251"/>
          </a:xfrm>
        </p:grpSpPr>
        <p:sp>
          <p:nvSpPr>
            <p:cNvPr id="943" name="Google Shape;94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50"/>
            <p:cNvGrpSpPr/>
            <p:nvPr/>
          </p:nvGrpSpPr>
          <p:grpSpPr>
            <a:xfrm>
              <a:off x="298112" y="4342643"/>
              <a:ext cx="110182" cy="126862"/>
              <a:chOff x="281100" y="2027800"/>
              <a:chExt cx="140700" cy="162000"/>
            </a:xfrm>
          </p:grpSpPr>
          <p:sp>
            <p:nvSpPr>
              <p:cNvPr id="945" name="Google Shape;94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50"/>
              <p:cNvGrpSpPr/>
              <p:nvPr/>
            </p:nvGrpSpPr>
            <p:grpSpPr>
              <a:xfrm>
                <a:off x="308875" y="2088450"/>
                <a:ext cx="85200" cy="40700"/>
                <a:chOff x="308875" y="2087000"/>
                <a:chExt cx="85200" cy="40700"/>
              </a:xfrm>
            </p:grpSpPr>
            <p:cxnSp>
              <p:nvCxnSpPr>
                <p:cNvPr id="947" name="Google Shape;94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49" name="Google Shape;949;p50"/>
            <p:cNvGrpSpPr/>
            <p:nvPr/>
          </p:nvGrpSpPr>
          <p:grpSpPr>
            <a:xfrm>
              <a:off x="286625" y="3923799"/>
              <a:ext cx="133200" cy="133200"/>
              <a:chOff x="286625" y="3648899"/>
              <a:chExt cx="133200" cy="133200"/>
            </a:xfrm>
          </p:grpSpPr>
          <p:sp>
            <p:nvSpPr>
              <p:cNvPr id="950" name="Google Shape;95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50"/>
          <p:cNvSpPr txBox="1">
            <a:spLocks noGrp="1"/>
          </p:cNvSpPr>
          <p:nvPr>
            <p:ph type="subTitle" idx="3"/>
          </p:nvPr>
        </p:nvSpPr>
        <p:spPr>
          <a:xfrm>
            <a:off x="861667" y="2151952"/>
            <a:ext cx="2944500" cy="1639385"/>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US" dirty="0">
                <a:ea typeface="Batang"/>
              </a:rPr>
              <a:t>Java</a:t>
            </a:r>
          </a:p>
          <a:p>
            <a:pPr marL="139700" indent="0"/>
            <a:endParaRPr lang="en-US" dirty="0"/>
          </a:p>
          <a:p>
            <a:pPr>
              <a:buFont typeface="Arial" panose="020B0604020202020204" pitchFamily="34" charset="0"/>
              <a:buChar char="•"/>
            </a:pPr>
            <a:r>
              <a:rPr lang="en-US" dirty="0">
                <a:ea typeface="Batang"/>
              </a:rPr>
              <a:t>Swing for GUI</a:t>
            </a:r>
          </a:p>
          <a:p>
            <a:pPr>
              <a:buFont typeface="Arial" panose="020B0604020202020204" pitchFamily="34" charset="0"/>
              <a:buChar char="•"/>
            </a:pPr>
            <a:endParaRPr lang="en-US" dirty="0"/>
          </a:p>
          <a:p>
            <a:pPr>
              <a:buFont typeface="Arial" panose="020B0604020202020204" pitchFamily="34" charset="0"/>
              <a:buChar char="•"/>
            </a:pPr>
            <a:r>
              <a:rPr lang="en-US" dirty="0">
                <a:ea typeface="Batang"/>
              </a:rPr>
              <a:t>MVC Architecture</a:t>
            </a:r>
          </a:p>
          <a:p>
            <a:pPr>
              <a:buFont typeface="Arial" panose="020B0604020202020204" pitchFamily="34" charset="0"/>
              <a:buChar char="•"/>
            </a:pPr>
            <a:endParaRPr lang="en-US" dirty="0">
              <a:ea typeface="Batang"/>
            </a:endParaRPr>
          </a:p>
          <a:p>
            <a:pPr>
              <a:buFont typeface="Arial" panose="020B0604020202020204" pitchFamily="34" charset="0"/>
              <a:buChar char="•"/>
            </a:pPr>
            <a:r>
              <a:rPr lang="en-US" dirty="0">
                <a:ea typeface="Batang"/>
              </a:rPr>
              <a:t>Microsoft SQL (Azure cloud hosted)</a:t>
            </a:r>
          </a:p>
          <a:p>
            <a:pPr marL="0" lvl="0" indent="0" algn="l" rtl="0">
              <a:spcBef>
                <a:spcPts val="0"/>
              </a:spcBef>
              <a:spcAft>
                <a:spcPts val="0"/>
              </a:spcAft>
              <a:buNone/>
            </a:pPr>
            <a:endParaRPr dirty="0"/>
          </a:p>
        </p:txBody>
      </p:sp>
      <p:sp>
        <p:nvSpPr>
          <p:cNvPr id="954" name="Google Shape;954;p50"/>
          <p:cNvSpPr txBox="1">
            <a:spLocks noGrp="1"/>
          </p:cNvSpPr>
          <p:nvPr>
            <p:ph type="subTitle" idx="1"/>
          </p:nvPr>
        </p:nvSpPr>
        <p:spPr>
          <a:xfrm>
            <a:off x="1532567" y="1472152"/>
            <a:ext cx="2944500" cy="462000"/>
          </a:xfrm>
          <a:prstGeom prst="rect">
            <a:avLst/>
          </a:prstGeom>
        </p:spPr>
        <p:txBody>
          <a:bodyPr spcFirstLastPara="1" wrap="square" lIns="91425" tIns="91425" rIns="91425" bIns="91425" anchor="ctr" anchorCtr="0">
            <a:noAutofit/>
          </a:bodyPr>
          <a:lstStyle/>
          <a:p>
            <a:pPr marL="0" indent="0"/>
            <a:r>
              <a:rPr lang="en" dirty="0"/>
              <a:t>/</a:t>
            </a:r>
            <a:r>
              <a:rPr lang="en-US" dirty="0">
                <a:ea typeface="Batang"/>
              </a:rPr>
              <a:t>The languages and frameworks used are</a:t>
            </a:r>
            <a:endParaRPr lang="en-US" dirty="0"/>
          </a:p>
          <a:p>
            <a:pPr marL="0" lvl="0" indent="0" algn="l" rtl="0">
              <a:spcBef>
                <a:spcPts val="0"/>
              </a:spcBef>
              <a:spcAft>
                <a:spcPts val="0"/>
              </a:spcAft>
              <a:buNone/>
            </a:pPr>
            <a:endParaRPr dirty="0"/>
          </a:p>
        </p:txBody>
      </p:sp>
      <p:sp>
        <p:nvSpPr>
          <p:cNvPr id="956" name="Google Shape;956;p5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Fira Code" panose="020B0809050000020004" pitchFamily="49" charset="0"/>
                <a:ea typeface="Fira Code" panose="020B0809050000020004" pitchFamily="49" charset="0"/>
                <a:cs typeface="Fira Code" panose="020B0809050000020004" pitchFamily="49" charset="0"/>
              </a:rPr>
              <a:t>/</a:t>
            </a:r>
            <a:r>
              <a:rPr lang="en-US" sz="4000" dirty="0">
                <a:latin typeface="Fira Code" panose="020B0809050000020004" pitchFamily="49" charset="0"/>
                <a:ea typeface="Fira Code" panose="020B0809050000020004" pitchFamily="49" charset="0"/>
                <a:cs typeface="Fira Code" panose="020B0809050000020004" pitchFamily="49" charset="0"/>
              </a:rPr>
              <a:t>Technologies Used</a:t>
            </a:r>
            <a:endParaRPr sz="4000"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957" name="Google Shape;957;p50"/>
          <p:cNvGrpSpPr/>
          <p:nvPr/>
        </p:nvGrpSpPr>
        <p:grpSpPr>
          <a:xfrm>
            <a:off x="912467" y="1383484"/>
            <a:ext cx="409009" cy="409016"/>
            <a:chOff x="3075107" y="3758147"/>
            <a:chExt cx="409009" cy="409016"/>
          </a:xfrm>
        </p:grpSpPr>
        <p:sp>
          <p:nvSpPr>
            <p:cNvPr id="958" name="Google Shape;958;p50"/>
            <p:cNvSpPr/>
            <p:nvPr/>
          </p:nvSpPr>
          <p:spPr>
            <a:xfrm>
              <a:off x="3262704" y="3888056"/>
              <a:ext cx="91499" cy="146531"/>
            </a:xfrm>
            <a:custGeom>
              <a:avLst/>
              <a:gdLst/>
              <a:ahLst/>
              <a:cxnLst/>
              <a:rect l="l" t="t" r="r" b="b"/>
              <a:pathLst>
                <a:path w="3199" h="5123" extrusionOk="0">
                  <a:moveTo>
                    <a:pt x="579" y="1"/>
                  </a:moveTo>
                  <a:lnTo>
                    <a:pt x="0" y="2619"/>
                  </a:lnTo>
                  <a:lnTo>
                    <a:pt x="579" y="5122"/>
                  </a:lnTo>
                  <a:cubicBezTo>
                    <a:pt x="2040" y="5122"/>
                    <a:pt x="3198" y="4056"/>
                    <a:pt x="3198" y="2619"/>
                  </a:cubicBezTo>
                  <a:cubicBezTo>
                    <a:pt x="3198" y="1159"/>
                    <a:pt x="2040" y="1"/>
                    <a:pt x="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0"/>
            <p:cNvSpPr/>
            <p:nvPr/>
          </p:nvSpPr>
          <p:spPr>
            <a:xfrm>
              <a:off x="3205015" y="3888056"/>
              <a:ext cx="74281" cy="146531"/>
            </a:xfrm>
            <a:custGeom>
              <a:avLst/>
              <a:gdLst/>
              <a:ahLst/>
              <a:cxnLst/>
              <a:rect l="l" t="t" r="r" b="b"/>
              <a:pathLst>
                <a:path w="2597" h="5123" extrusionOk="0">
                  <a:moveTo>
                    <a:pt x="2596" y="1"/>
                  </a:moveTo>
                  <a:cubicBezTo>
                    <a:pt x="1160" y="1"/>
                    <a:pt x="1" y="1159"/>
                    <a:pt x="1" y="2619"/>
                  </a:cubicBezTo>
                  <a:cubicBezTo>
                    <a:pt x="1" y="4056"/>
                    <a:pt x="1160" y="5122"/>
                    <a:pt x="2596" y="5122"/>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0"/>
            <p:cNvSpPr/>
            <p:nvPr/>
          </p:nvSpPr>
          <p:spPr>
            <a:xfrm>
              <a:off x="3262704" y="3758147"/>
              <a:ext cx="221412" cy="409016"/>
            </a:xfrm>
            <a:custGeom>
              <a:avLst/>
              <a:gdLst/>
              <a:ahLst/>
              <a:cxnLst/>
              <a:rect l="l" t="t" r="r" b="b"/>
              <a:pathLst>
                <a:path w="7741" h="14300" extrusionOk="0">
                  <a:moveTo>
                    <a:pt x="579" y="0"/>
                  </a:moveTo>
                  <a:lnTo>
                    <a:pt x="0" y="2225"/>
                  </a:lnTo>
                  <a:lnTo>
                    <a:pt x="579" y="3778"/>
                  </a:lnTo>
                  <a:cubicBezTo>
                    <a:pt x="2410" y="3778"/>
                    <a:pt x="3963" y="5215"/>
                    <a:pt x="3963" y="7161"/>
                  </a:cubicBezTo>
                  <a:cubicBezTo>
                    <a:pt x="3963" y="8992"/>
                    <a:pt x="2410" y="10522"/>
                    <a:pt x="579" y="10522"/>
                  </a:cubicBezTo>
                  <a:lnTo>
                    <a:pt x="0" y="11982"/>
                  </a:lnTo>
                  <a:lnTo>
                    <a:pt x="579" y="14299"/>
                  </a:lnTo>
                  <a:lnTo>
                    <a:pt x="1738" y="14299"/>
                  </a:lnTo>
                  <a:lnTo>
                    <a:pt x="2132" y="12955"/>
                  </a:lnTo>
                  <a:cubicBezTo>
                    <a:pt x="2712" y="12839"/>
                    <a:pt x="3198" y="12654"/>
                    <a:pt x="3569" y="12376"/>
                  </a:cubicBezTo>
                  <a:lnTo>
                    <a:pt x="4728" y="13048"/>
                  </a:lnTo>
                  <a:lnTo>
                    <a:pt x="6466" y="11310"/>
                  </a:lnTo>
                  <a:lnTo>
                    <a:pt x="5794" y="10151"/>
                  </a:lnTo>
                  <a:cubicBezTo>
                    <a:pt x="6095" y="9664"/>
                    <a:pt x="6281" y="9178"/>
                    <a:pt x="6373" y="8691"/>
                  </a:cubicBezTo>
                  <a:lnTo>
                    <a:pt x="7741" y="8320"/>
                  </a:lnTo>
                  <a:lnTo>
                    <a:pt x="7741" y="6003"/>
                  </a:lnTo>
                  <a:lnTo>
                    <a:pt x="6373" y="5609"/>
                  </a:lnTo>
                  <a:cubicBezTo>
                    <a:pt x="6281" y="5029"/>
                    <a:pt x="6095" y="4543"/>
                    <a:pt x="5794" y="4149"/>
                  </a:cubicBezTo>
                  <a:lnTo>
                    <a:pt x="6466" y="2990"/>
                  </a:lnTo>
                  <a:lnTo>
                    <a:pt x="4728" y="1252"/>
                  </a:lnTo>
                  <a:lnTo>
                    <a:pt x="3569" y="1947"/>
                  </a:lnTo>
                  <a:cubicBezTo>
                    <a:pt x="3198" y="1646"/>
                    <a:pt x="2712" y="1460"/>
                    <a:pt x="2132" y="1368"/>
                  </a:cubicBezTo>
                  <a:lnTo>
                    <a:pt x="17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0"/>
            <p:cNvSpPr/>
            <p:nvPr/>
          </p:nvSpPr>
          <p:spPr>
            <a:xfrm>
              <a:off x="3075107" y="3758147"/>
              <a:ext cx="204193" cy="409016"/>
            </a:xfrm>
            <a:custGeom>
              <a:avLst/>
              <a:gdLst/>
              <a:ahLst/>
              <a:cxnLst/>
              <a:rect l="l" t="t" r="r" b="b"/>
              <a:pathLst>
                <a:path w="7139" h="14300" extrusionOk="0">
                  <a:moveTo>
                    <a:pt x="5980" y="0"/>
                  </a:moveTo>
                  <a:lnTo>
                    <a:pt x="5609" y="1368"/>
                  </a:lnTo>
                  <a:cubicBezTo>
                    <a:pt x="5030" y="1460"/>
                    <a:pt x="4636" y="1646"/>
                    <a:pt x="4149" y="1947"/>
                  </a:cubicBezTo>
                  <a:lnTo>
                    <a:pt x="2990" y="1252"/>
                  </a:lnTo>
                  <a:lnTo>
                    <a:pt x="1252" y="2990"/>
                  </a:lnTo>
                  <a:lnTo>
                    <a:pt x="1924" y="4149"/>
                  </a:lnTo>
                  <a:cubicBezTo>
                    <a:pt x="1646" y="4543"/>
                    <a:pt x="1437" y="5029"/>
                    <a:pt x="1345" y="5609"/>
                  </a:cubicBezTo>
                  <a:lnTo>
                    <a:pt x="1" y="6003"/>
                  </a:lnTo>
                  <a:lnTo>
                    <a:pt x="1" y="8320"/>
                  </a:lnTo>
                  <a:lnTo>
                    <a:pt x="1345" y="8691"/>
                  </a:lnTo>
                  <a:cubicBezTo>
                    <a:pt x="1437" y="9178"/>
                    <a:pt x="1646" y="9664"/>
                    <a:pt x="1924" y="10151"/>
                  </a:cubicBezTo>
                  <a:lnTo>
                    <a:pt x="1252" y="11310"/>
                  </a:lnTo>
                  <a:lnTo>
                    <a:pt x="2990" y="13048"/>
                  </a:lnTo>
                  <a:lnTo>
                    <a:pt x="4149" y="12376"/>
                  </a:lnTo>
                  <a:cubicBezTo>
                    <a:pt x="4636" y="12654"/>
                    <a:pt x="5030" y="12839"/>
                    <a:pt x="5609" y="12955"/>
                  </a:cubicBezTo>
                  <a:lnTo>
                    <a:pt x="5980" y="14299"/>
                  </a:lnTo>
                  <a:lnTo>
                    <a:pt x="7138" y="14299"/>
                  </a:lnTo>
                  <a:lnTo>
                    <a:pt x="7138" y="10522"/>
                  </a:lnTo>
                  <a:cubicBezTo>
                    <a:pt x="5308" y="10522"/>
                    <a:pt x="3755" y="8992"/>
                    <a:pt x="3755" y="7161"/>
                  </a:cubicBezTo>
                  <a:cubicBezTo>
                    <a:pt x="3755" y="5215"/>
                    <a:pt x="5308" y="3778"/>
                    <a:pt x="7138" y="3778"/>
                  </a:cubicBezTo>
                  <a:lnTo>
                    <a:pt x="7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5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50"/>
          <p:cNvGrpSpPr/>
          <p:nvPr/>
        </p:nvGrpSpPr>
        <p:grpSpPr>
          <a:xfrm>
            <a:off x="7819199" y="752550"/>
            <a:ext cx="604800" cy="147600"/>
            <a:chOff x="7688649" y="828750"/>
            <a:chExt cx="604800" cy="147600"/>
          </a:xfrm>
        </p:grpSpPr>
        <p:sp>
          <p:nvSpPr>
            <p:cNvPr id="993" name="Google Shape;993;p5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4" descr="Logo, company name&#10;&#10;Description automatically generated">
            <a:extLst>
              <a:ext uri="{FF2B5EF4-FFF2-40B4-BE49-F238E27FC236}">
                <a16:creationId xmlns:a16="http://schemas.microsoft.com/office/drawing/2014/main" id="{76EB9C66-338B-C331-AD3D-A4697FD02716}"/>
              </a:ext>
            </a:extLst>
          </p:cNvPr>
          <p:cNvPicPr>
            <a:picLocks noChangeAspect="1"/>
          </p:cNvPicPr>
          <p:nvPr/>
        </p:nvPicPr>
        <p:blipFill>
          <a:blip r:embed="rId4"/>
          <a:stretch>
            <a:fillRect/>
          </a:stretch>
        </p:blipFill>
        <p:spPr>
          <a:xfrm>
            <a:off x="4913062" y="1585816"/>
            <a:ext cx="962567" cy="627514"/>
          </a:xfrm>
          <a:prstGeom prst="rect">
            <a:avLst/>
          </a:prstGeom>
        </p:spPr>
      </p:pic>
      <p:pic>
        <p:nvPicPr>
          <p:cNvPr id="8" name="Picture 6" descr="Diagram&#10;&#10;Description automatically generated">
            <a:extLst>
              <a:ext uri="{FF2B5EF4-FFF2-40B4-BE49-F238E27FC236}">
                <a16:creationId xmlns:a16="http://schemas.microsoft.com/office/drawing/2014/main" id="{1830587A-42AC-1963-5A3F-382E813A1F9F}"/>
              </a:ext>
            </a:extLst>
          </p:cNvPr>
          <p:cNvPicPr>
            <a:picLocks noChangeAspect="1"/>
          </p:cNvPicPr>
          <p:nvPr/>
        </p:nvPicPr>
        <p:blipFill>
          <a:blip r:embed="rId5"/>
          <a:stretch>
            <a:fillRect/>
          </a:stretch>
        </p:blipFill>
        <p:spPr>
          <a:xfrm>
            <a:off x="4913062" y="3117711"/>
            <a:ext cx="1315657" cy="673626"/>
          </a:xfrm>
          <a:prstGeom prst="rect">
            <a:avLst/>
          </a:prstGeom>
        </p:spPr>
      </p:pic>
      <p:pic>
        <p:nvPicPr>
          <p:cNvPr id="9" name="Picture 7" descr="Letter&#10;&#10;Description automatically generated">
            <a:extLst>
              <a:ext uri="{FF2B5EF4-FFF2-40B4-BE49-F238E27FC236}">
                <a16:creationId xmlns:a16="http://schemas.microsoft.com/office/drawing/2014/main" id="{6928D685-D4D3-DE93-1F30-E7AF58F8BF3D}"/>
              </a:ext>
            </a:extLst>
          </p:cNvPr>
          <p:cNvPicPr>
            <a:picLocks noChangeAspect="1"/>
          </p:cNvPicPr>
          <p:nvPr/>
        </p:nvPicPr>
        <p:blipFill>
          <a:blip r:embed="rId6"/>
          <a:stretch>
            <a:fillRect/>
          </a:stretch>
        </p:blipFill>
        <p:spPr>
          <a:xfrm>
            <a:off x="6311625" y="1165131"/>
            <a:ext cx="1964774" cy="1473581"/>
          </a:xfrm>
          <a:prstGeom prst="rect">
            <a:avLst/>
          </a:prstGeom>
        </p:spPr>
      </p:pic>
      <p:pic>
        <p:nvPicPr>
          <p:cNvPr id="15" name="Picture 14" descr="Icon&#10;&#10;Description automatically generated">
            <a:extLst>
              <a:ext uri="{FF2B5EF4-FFF2-40B4-BE49-F238E27FC236}">
                <a16:creationId xmlns:a16="http://schemas.microsoft.com/office/drawing/2014/main" id="{CD7C5606-9475-92E9-BABC-E9B7FCACA7D7}"/>
              </a:ext>
            </a:extLst>
          </p:cNvPr>
          <p:cNvPicPr>
            <a:picLocks noChangeAspect="1"/>
          </p:cNvPicPr>
          <p:nvPr/>
        </p:nvPicPr>
        <p:blipFill>
          <a:blip r:embed="rId7"/>
          <a:stretch>
            <a:fillRect/>
          </a:stretch>
        </p:blipFill>
        <p:spPr>
          <a:xfrm>
            <a:off x="6838950" y="2891787"/>
            <a:ext cx="1208849" cy="12088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7" name="Google Shape;537;p35"/>
          <p:cNvSpPr txBox="1">
            <a:spLocks noGrp="1"/>
          </p:cNvSpPr>
          <p:nvPr>
            <p:ph type="subTitle" idx="1"/>
          </p:nvPr>
        </p:nvSpPr>
        <p:spPr>
          <a:xfrm>
            <a:off x="1312183" y="1352120"/>
            <a:ext cx="2997354" cy="3251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Accessible Information panel for Day Care Manager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Easier to monitor the annual registration renewal for teachers and students.</a:t>
            </a:r>
          </a:p>
          <a:p>
            <a:pPr marL="0" indent="0"/>
            <a:endParaRPr lang="en-US" dirty="0"/>
          </a:p>
          <a:p>
            <a:pPr marL="0" indent="0"/>
            <a:r>
              <a:rPr lang="en-US" dirty="0"/>
              <a:t>Daycare manager can send reminder email to parents of the students whose immunization date is due within 15 days.</a:t>
            </a:r>
          </a:p>
          <a:p>
            <a:pPr marL="0" lvl="0" indent="0" algn="l" rtl="0">
              <a:spcBef>
                <a:spcPts val="0"/>
              </a:spcBef>
              <a:spcAft>
                <a:spcPts val="0"/>
              </a:spcAft>
              <a:buNone/>
            </a:pPr>
            <a:endParaRPr dirty="0"/>
          </a:p>
        </p:txBody>
      </p:sp>
      <p:sp>
        <p:nvSpPr>
          <p:cNvPr id="540" name="Google Shape;540;p35"/>
          <p:cNvSpPr txBox="1">
            <a:spLocks noGrp="1"/>
          </p:cNvSpPr>
          <p:nvPr>
            <p:ph type="subTitle" idx="5"/>
          </p:nvPr>
        </p:nvSpPr>
        <p:spPr>
          <a:xfrm>
            <a:off x="4995098" y="1974367"/>
            <a:ext cx="3126501" cy="17073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indent="0"/>
            <a:r>
              <a:rPr lang="en-US" dirty="0"/>
              <a:t>Easy to enroll students and teachers and capture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Simple record keeping for immunizations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Assign pupils to teachers in accordance with the laws of the state.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Group students and teachers into classrooms in accordance with the laws of the state.</a:t>
            </a:r>
            <a:endParaRPr dirty="0"/>
          </a:p>
        </p:txBody>
      </p:sp>
      <p:sp>
        <p:nvSpPr>
          <p:cNvPr id="547" name="Google Shape;547;p35"/>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a:t>
            </a:r>
            <a:r>
              <a:rPr lang="en-US" sz="4000" dirty="0">
                <a:latin typeface="Fira Code" panose="020B0809050000020004" pitchFamily="49" charset="0"/>
                <a:ea typeface="Fira Code" panose="020B0809050000020004" pitchFamily="49" charset="0"/>
                <a:cs typeface="Fira Code" panose="020B0809050000020004" pitchFamily="49" charset="0"/>
              </a:rPr>
              <a:t>Features</a:t>
            </a:r>
            <a:endParaRPr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549" name="Google Shape;549;p35"/>
          <p:cNvGrpSpPr/>
          <p:nvPr/>
        </p:nvGrpSpPr>
        <p:grpSpPr>
          <a:xfrm>
            <a:off x="299286" y="189025"/>
            <a:ext cx="133205" cy="119344"/>
            <a:chOff x="222150" y="185025"/>
            <a:chExt cx="170100" cy="152400"/>
          </a:xfrm>
        </p:grpSpPr>
        <p:cxnSp>
          <p:nvCxnSpPr>
            <p:cNvPr id="550" name="Google Shape;550;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1" name="Google Shape;551;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2" name="Google Shape;552;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53" name="Google Shape;553;p35"/>
          <p:cNvGrpSpPr/>
          <p:nvPr/>
        </p:nvGrpSpPr>
        <p:grpSpPr>
          <a:xfrm>
            <a:off x="286625" y="3999999"/>
            <a:ext cx="145867" cy="958251"/>
            <a:chOff x="286625" y="3923799"/>
            <a:chExt cx="145867" cy="958251"/>
          </a:xfrm>
        </p:grpSpPr>
        <p:sp>
          <p:nvSpPr>
            <p:cNvPr id="554" name="Google Shape;554;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p:cNvGrpSpPr/>
            <p:nvPr/>
          </p:nvGrpSpPr>
          <p:grpSpPr>
            <a:xfrm>
              <a:off x="298112" y="4342643"/>
              <a:ext cx="110182" cy="126862"/>
              <a:chOff x="281100" y="2027800"/>
              <a:chExt cx="140700" cy="162000"/>
            </a:xfrm>
          </p:grpSpPr>
          <p:sp>
            <p:nvSpPr>
              <p:cNvPr id="556" name="Google Shape;556;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5"/>
              <p:cNvGrpSpPr/>
              <p:nvPr/>
            </p:nvGrpSpPr>
            <p:grpSpPr>
              <a:xfrm>
                <a:off x="308875" y="2088450"/>
                <a:ext cx="85200" cy="40700"/>
                <a:chOff x="308875" y="2087000"/>
                <a:chExt cx="85200" cy="40700"/>
              </a:xfrm>
            </p:grpSpPr>
            <p:cxnSp>
              <p:nvCxnSpPr>
                <p:cNvPr id="558" name="Google Shape;558;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60" name="Google Shape;560;p35"/>
            <p:cNvGrpSpPr/>
            <p:nvPr/>
          </p:nvGrpSpPr>
          <p:grpSpPr>
            <a:xfrm>
              <a:off x="286625" y="3923799"/>
              <a:ext cx="133200" cy="133200"/>
              <a:chOff x="286625" y="3648899"/>
              <a:chExt cx="133200" cy="133200"/>
            </a:xfrm>
          </p:grpSpPr>
          <p:sp>
            <p:nvSpPr>
              <p:cNvPr id="561" name="Google Shape;561;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4" name="Google Shape;564;p35"/>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565" name="Google Shape;565;p35"/>
          <p:cNvSpPr/>
          <p:nvPr/>
        </p:nvSpPr>
        <p:spPr>
          <a:xfrm>
            <a:off x="4796304" y="140350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6" name="Google Shape;566;p35"/>
          <p:cNvSpPr/>
          <p:nvPr/>
        </p:nvSpPr>
        <p:spPr>
          <a:xfrm>
            <a:off x="1189159" y="151818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7" name="Google Shape;567;p35"/>
          <p:cNvSpPr/>
          <p:nvPr/>
        </p:nvSpPr>
        <p:spPr>
          <a:xfrm>
            <a:off x="4801926" y="2212897"/>
            <a:ext cx="70700" cy="144456"/>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8" name="Google Shape;568;p35"/>
          <p:cNvSpPr/>
          <p:nvPr/>
        </p:nvSpPr>
        <p:spPr>
          <a:xfrm>
            <a:off x="4796304" y="374369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9" name="Google Shape;569;p3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5"/>
          <p:cNvGrpSpPr/>
          <p:nvPr/>
        </p:nvGrpSpPr>
        <p:grpSpPr>
          <a:xfrm>
            <a:off x="7819199" y="752550"/>
            <a:ext cx="604800" cy="147600"/>
            <a:chOff x="7688649" y="828750"/>
            <a:chExt cx="604800" cy="147600"/>
          </a:xfrm>
        </p:grpSpPr>
        <p:sp>
          <p:nvSpPr>
            <p:cNvPr id="574" name="Google Shape;574;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66;p35">
            <a:extLst>
              <a:ext uri="{FF2B5EF4-FFF2-40B4-BE49-F238E27FC236}">
                <a16:creationId xmlns:a16="http://schemas.microsoft.com/office/drawing/2014/main" id="{E1FC7631-E406-6AAB-2DC6-28D57504707A}"/>
              </a:ext>
            </a:extLst>
          </p:cNvPr>
          <p:cNvSpPr/>
          <p:nvPr/>
        </p:nvSpPr>
        <p:spPr>
          <a:xfrm>
            <a:off x="1180885" y="208676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9" name="Google Shape;567;p35">
            <a:extLst>
              <a:ext uri="{FF2B5EF4-FFF2-40B4-BE49-F238E27FC236}">
                <a16:creationId xmlns:a16="http://schemas.microsoft.com/office/drawing/2014/main" id="{FF0F43BB-DBA3-04E5-9DEE-D7573891A646}"/>
              </a:ext>
            </a:extLst>
          </p:cNvPr>
          <p:cNvSpPr/>
          <p:nvPr/>
        </p:nvSpPr>
        <p:spPr>
          <a:xfrm>
            <a:off x="4796304" y="285837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20" name="Google Shape;566;p35">
            <a:extLst>
              <a:ext uri="{FF2B5EF4-FFF2-40B4-BE49-F238E27FC236}">
                <a16:creationId xmlns:a16="http://schemas.microsoft.com/office/drawing/2014/main" id="{61B0FFD4-214A-B5A9-7D84-26EB3198FE58}"/>
              </a:ext>
            </a:extLst>
          </p:cNvPr>
          <p:cNvSpPr/>
          <p:nvPr/>
        </p:nvSpPr>
        <p:spPr>
          <a:xfrm>
            <a:off x="1183645" y="322663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181181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4" name="Google Shape;934;p50"/>
          <p:cNvGrpSpPr/>
          <p:nvPr/>
        </p:nvGrpSpPr>
        <p:grpSpPr>
          <a:xfrm>
            <a:off x="748423" y="1223238"/>
            <a:ext cx="737100" cy="737100"/>
            <a:chOff x="991075" y="1881675"/>
            <a:chExt cx="737100" cy="737100"/>
          </a:xfrm>
        </p:grpSpPr>
        <p:sp>
          <p:nvSpPr>
            <p:cNvPr id="935" name="Google Shape;935;p5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50"/>
          <p:cNvGrpSpPr/>
          <p:nvPr/>
        </p:nvGrpSpPr>
        <p:grpSpPr>
          <a:xfrm>
            <a:off x="299286" y="189025"/>
            <a:ext cx="133205" cy="119344"/>
            <a:chOff x="222150" y="185025"/>
            <a:chExt cx="170100" cy="152400"/>
          </a:xfrm>
        </p:grpSpPr>
        <p:cxnSp>
          <p:nvCxnSpPr>
            <p:cNvPr id="939" name="Google Shape;93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0" name="Google Shape;94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1" name="Google Shape;94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2" name="Google Shape;942;p50"/>
          <p:cNvGrpSpPr/>
          <p:nvPr/>
        </p:nvGrpSpPr>
        <p:grpSpPr>
          <a:xfrm>
            <a:off x="286625" y="3999999"/>
            <a:ext cx="145867" cy="958251"/>
            <a:chOff x="286625" y="3923799"/>
            <a:chExt cx="145867" cy="958251"/>
          </a:xfrm>
        </p:grpSpPr>
        <p:sp>
          <p:nvSpPr>
            <p:cNvPr id="943" name="Google Shape;94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50"/>
            <p:cNvGrpSpPr/>
            <p:nvPr/>
          </p:nvGrpSpPr>
          <p:grpSpPr>
            <a:xfrm>
              <a:off x="298112" y="4342643"/>
              <a:ext cx="110182" cy="126862"/>
              <a:chOff x="281100" y="2027800"/>
              <a:chExt cx="140700" cy="162000"/>
            </a:xfrm>
          </p:grpSpPr>
          <p:sp>
            <p:nvSpPr>
              <p:cNvPr id="945" name="Google Shape;94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50"/>
              <p:cNvGrpSpPr/>
              <p:nvPr/>
            </p:nvGrpSpPr>
            <p:grpSpPr>
              <a:xfrm>
                <a:off x="308875" y="2088450"/>
                <a:ext cx="85200" cy="40700"/>
                <a:chOff x="308875" y="2087000"/>
                <a:chExt cx="85200" cy="40700"/>
              </a:xfrm>
            </p:grpSpPr>
            <p:cxnSp>
              <p:nvCxnSpPr>
                <p:cNvPr id="947" name="Google Shape;94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49" name="Google Shape;949;p50"/>
            <p:cNvGrpSpPr/>
            <p:nvPr/>
          </p:nvGrpSpPr>
          <p:grpSpPr>
            <a:xfrm>
              <a:off x="286625" y="3923799"/>
              <a:ext cx="133200" cy="133200"/>
              <a:chOff x="286625" y="3648899"/>
              <a:chExt cx="133200" cy="133200"/>
            </a:xfrm>
          </p:grpSpPr>
          <p:sp>
            <p:nvSpPr>
              <p:cNvPr id="950" name="Google Shape;95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a:t>
            </a:r>
            <a:r>
              <a:rPr lang="en-US" dirty="0">
                <a:latin typeface="Fira Code" panose="020B0809050000020004" pitchFamily="49" charset="0"/>
                <a:ea typeface="Fira Code" panose="020B0809050000020004" pitchFamily="49" charset="0"/>
                <a:cs typeface="Fira Code" panose="020B0809050000020004" pitchFamily="49" charset="0"/>
              </a:rPr>
              <a:t>Object </a:t>
            </a:r>
            <a:r>
              <a:rPr lang="en-US" sz="4000" dirty="0">
                <a:latin typeface="Fira Code" panose="020B0809050000020004" pitchFamily="49" charset="0"/>
                <a:ea typeface="Fira Code" panose="020B0809050000020004" pitchFamily="49" charset="0"/>
                <a:cs typeface="Fira Code" panose="020B0809050000020004" pitchFamily="49" charset="0"/>
              </a:rPr>
              <a:t>Oriented</a:t>
            </a:r>
            <a:r>
              <a:rPr lang="en-US" dirty="0">
                <a:latin typeface="Fira Code" panose="020B0809050000020004" pitchFamily="49" charset="0"/>
                <a:ea typeface="Fira Code" panose="020B0809050000020004" pitchFamily="49" charset="0"/>
                <a:cs typeface="Fira Code" panose="020B0809050000020004" pitchFamily="49" charset="0"/>
              </a:rPr>
              <a:t> Design</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952" name="Google Shape;952;p50">
            <a:hlinkClick r:id="rId3" action="ppaction://hlinksldjump"/>
          </p:cNvPr>
          <p:cNvSpPr txBox="1">
            <a:spLocks noGrp="1"/>
          </p:cNvSpPr>
          <p:nvPr>
            <p:ph type="body" idx="1"/>
          </p:nvPr>
        </p:nvSpPr>
        <p:spPr>
          <a:xfrm>
            <a:off x="1980497" y="2049102"/>
            <a:ext cx="3492000" cy="1602918"/>
          </a:xfrm>
          <a:prstGeom prst="rect">
            <a:avLst/>
          </a:prstGeom>
        </p:spPr>
        <p:txBody>
          <a:bodyPr spcFirstLastPara="1" wrap="square" lIns="91425" tIns="91425" rIns="0" bIns="91425" anchor="ctr" anchorCtr="0">
            <a:noAutofit/>
          </a:bodyPr>
          <a:lstStyle/>
          <a:p>
            <a:pPr marL="0" indent="0">
              <a:buNone/>
            </a:pPr>
            <a:r>
              <a:rPr lang="en-US" sz="1600" dirty="0">
                <a:ea typeface="+mn-lt"/>
                <a:cs typeface="+mn-lt"/>
              </a:rPr>
              <a:t>Encapsulation</a:t>
            </a:r>
          </a:p>
          <a:p>
            <a:pPr marL="285750" indent="-285750">
              <a:buFont typeface="Arial" panose="020B0604020202020204" pitchFamily="34" charset="0"/>
              <a:buChar char="•"/>
            </a:pPr>
            <a:endParaRPr lang="en-US" sz="1600" dirty="0"/>
          </a:p>
          <a:p>
            <a:pPr marL="0" indent="0">
              <a:buNone/>
            </a:pPr>
            <a:r>
              <a:rPr lang="en-US" sz="1600" dirty="0">
                <a:ea typeface="+mn-lt"/>
                <a:cs typeface="+mn-lt"/>
              </a:rPr>
              <a:t>Abstraction</a:t>
            </a:r>
          </a:p>
          <a:p>
            <a:pPr marL="285750" indent="-285750">
              <a:buFont typeface="Arial" panose="020B0604020202020204" pitchFamily="34" charset="0"/>
              <a:buChar char="•"/>
            </a:pPr>
            <a:endParaRPr lang="en-US" sz="1600" dirty="0"/>
          </a:p>
          <a:p>
            <a:pPr marL="0" indent="0">
              <a:buNone/>
            </a:pPr>
            <a:r>
              <a:rPr lang="en-US" sz="1600" dirty="0">
                <a:ea typeface="+mn-lt"/>
                <a:cs typeface="+mn-lt"/>
              </a:rPr>
              <a:t>Inheritance</a:t>
            </a:r>
          </a:p>
          <a:p>
            <a:pPr marL="285750" indent="-285750">
              <a:buFont typeface="Arial" panose="020B0604020202020204" pitchFamily="34" charset="0"/>
              <a:buChar char="•"/>
            </a:pPr>
            <a:endParaRPr lang="en-US" sz="1600" dirty="0"/>
          </a:p>
          <a:p>
            <a:pPr marL="0" indent="0">
              <a:buNone/>
            </a:pPr>
            <a:r>
              <a:rPr lang="en-US" sz="1600" dirty="0">
                <a:ea typeface="+mn-lt"/>
                <a:cs typeface="+mn-lt"/>
              </a:rPr>
              <a:t>Polymorphism</a:t>
            </a:r>
            <a:endParaRPr lang="en-US" sz="1600" dirty="0"/>
          </a:p>
          <a:p>
            <a:pPr marL="0" lvl="0" indent="0" algn="r" rtl="0">
              <a:spcBef>
                <a:spcPts val="0"/>
              </a:spcBef>
              <a:spcAft>
                <a:spcPts val="0"/>
              </a:spcAft>
              <a:buNone/>
            </a:pPr>
            <a:endParaRPr sz="1600" b="0" dirty="0">
              <a:solidFill>
                <a:schemeClr val="dk2"/>
              </a:solidFill>
            </a:endParaRPr>
          </a:p>
        </p:txBody>
      </p:sp>
      <p:grpSp>
        <p:nvGrpSpPr>
          <p:cNvPr id="957" name="Google Shape;957;p50"/>
          <p:cNvGrpSpPr/>
          <p:nvPr/>
        </p:nvGrpSpPr>
        <p:grpSpPr>
          <a:xfrm>
            <a:off x="912467" y="1383484"/>
            <a:ext cx="409009" cy="409016"/>
            <a:chOff x="3075107" y="3758147"/>
            <a:chExt cx="409009" cy="409016"/>
          </a:xfrm>
        </p:grpSpPr>
        <p:sp>
          <p:nvSpPr>
            <p:cNvPr id="958" name="Google Shape;958;p50"/>
            <p:cNvSpPr/>
            <p:nvPr/>
          </p:nvSpPr>
          <p:spPr>
            <a:xfrm>
              <a:off x="3262704" y="3888056"/>
              <a:ext cx="91499" cy="146531"/>
            </a:xfrm>
            <a:custGeom>
              <a:avLst/>
              <a:gdLst/>
              <a:ahLst/>
              <a:cxnLst/>
              <a:rect l="l" t="t" r="r" b="b"/>
              <a:pathLst>
                <a:path w="3199" h="5123" extrusionOk="0">
                  <a:moveTo>
                    <a:pt x="579" y="1"/>
                  </a:moveTo>
                  <a:lnTo>
                    <a:pt x="0" y="2619"/>
                  </a:lnTo>
                  <a:lnTo>
                    <a:pt x="579" y="5122"/>
                  </a:lnTo>
                  <a:cubicBezTo>
                    <a:pt x="2040" y="5122"/>
                    <a:pt x="3198" y="4056"/>
                    <a:pt x="3198" y="2619"/>
                  </a:cubicBezTo>
                  <a:cubicBezTo>
                    <a:pt x="3198" y="1159"/>
                    <a:pt x="2040" y="1"/>
                    <a:pt x="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0"/>
            <p:cNvSpPr/>
            <p:nvPr/>
          </p:nvSpPr>
          <p:spPr>
            <a:xfrm>
              <a:off x="3205015" y="3888056"/>
              <a:ext cx="74281" cy="146531"/>
            </a:xfrm>
            <a:custGeom>
              <a:avLst/>
              <a:gdLst/>
              <a:ahLst/>
              <a:cxnLst/>
              <a:rect l="l" t="t" r="r" b="b"/>
              <a:pathLst>
                <a:path w="2597" h="5123" extrusionOk="0">
                  <a:moveTo>
                    <a:pt x="2596" y="1"/>
                  </a:moveTo>
                  <a:cubicBezTo>
                    <a:pt x="1160" y="1"/>
                    <a:pt x="1" y="1159"/>
                    <a:pt x="1" y="2619"/>
                  </a:cubicBezTo>
                  <a:cubicBezTo>
                    <a:pt x="1" y="4056"/>
                    <a:pt x="1160" y="5122"/>
                    <a:pt x="2596" y="5122"/>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0"/>
            <p:cNvSpPr/>
            <p:nvPr/>
          </p:nvSpPr>
          <p:spPr>
            <a:xfrm>
              <a:off x="3262704" y="3758147"/>
              <a:ext cx="221412" cy="409016"/>
            </a:xfrm>
            <a:custGeom>
              <a:avLst/>
              <a:gdLst/>
              <a:ahLst/>
              <a:cxnLst/>
              <a:rect l="l" t="t" r="r" b="b"/>
              <a:pathLst>
                <a:path w="7741" h="14300" extrusionOk="0">
                  <a:moveTo>
                    <a:pt x="579" y="0"/>
                  </a:moveTo>
                  <a:lnTo>
                    <a:pt x="0" y="2225"/>
                  </a:lnTo>
                  <a:lnTo>
                    <a:pt x="579" y="3778"/>
                  </a:lnTo>
                  <a:cubicBezTo>
                    <a:pt x="2410" y="3778"/>
                    <a:pt x="3963" y="5215"/>
                    <a:pt x="3963" y="7161"/>
                  </a:cubicBezTo>
                  <a:cubicBezTo>
                    <a:pt x="3963" y="8992"/>
                    <a:pt x="2410" y="10522"/>
                    <a:pt x="579" y="10522"/>
                  </a:cubicBezTo>
                  <a:lnTo>
                    <a:pt x="0" y="11982"/>
                  </a:lnTo>
                  <a:lnTo>
                    <a:pt x="579" y="14299"/>
                  </a:lnTo>
                  <a:lnTo>
                    <a:pt x="1738" y="14299"/>
                  </a:lnTo>
                  <a:lnTo>
                    <a:pt x="2132" y="12955"/>
                  </a:lnTo>
                  <a:cubicBezTo>
                    <a:pt x="2712" y="12839"/>
                    <a:pt x="3198" y="12654"/>
                    <a:pt x="3569" y="12376"/>
                  </a:cubicBezTo>
                  <a:lnTo>
                    <a:pt x="4728" y="13048"/>
                  </a:lnTo>
                  <a:lnTo>
                    <a:pt x="6466" y="11310"/>
                  </a:lnTo>
                  <a:lnTo>
                    <a:pt x="5794" y="10151"/>
                  </a:lnTo>
                  <a:cubicBezTo>
                    <a:pt x="6095" y="9664"/>
                    <a:pt x="6281" y="9178"/>
                    <a:pt x="6373" y="8691"/>
                  </a:cubicBezTo>
                  <a:lnTo>
                    <a:pt x="7741" y="8320"/>
                  </a:lnTo>
                  <a:lnTo>
                    <a:pt x="7741" y="6003"/>
                  </a:lnTo>
                  <a:lnTo>
                    <a:pt x="6373" y="5609"/>
                  </a:lnTo>
                  <a:cubicBezTo>
                    <a:pt x="6281" y="5029"/>
                    <a:pt x="6095" y="4543"/>
                    <a:pt x="5794" y="4149"/>
                  </a:cubicBezTo>
                  <a:lnTo>
                    <a:pt x="6466" y="2990"/>
                  </a:lnTo>
                  <a:lnTo>
                    <a:pt x="4728" y="1252"/>
                  </a:lnTo>
                  <a:lnTo>
                    <a:pt x="3569" y="1947"/>
                  </a:lnTo>
                  <a:cubicBezTo>
                    <a:pt x="3198" y="1646"/>
                    <a:pt x="2712" y="1460"/>
                    <a:pt x="2132" y="1368"/>
                  </a:cubicBezTo>
                  <a:lnTo>
                    <a:pt x="17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0"/>
            <p:cNvSpPr/>
            <p:nvPr/>
          </p:nvSpPr>
          <p:spPr>
            <a:xfrm>
              <a:off x="3075107" y="3758147"/>
              <a:ext cx="204193" cy="409016"/>
            </a:xfrm>
            <a:custGeom>
              <a:avLst/>
              <a:gdLst/>
              <a:ahLst/>
              <a:cxnLst/>
              <a:rect l="l" t="t" r="r" b="b"/>
              <a:pathLst>
                <a:path w="7139" h="14300" extrusionOk="0">
                  <a:moveTo>
                    <a:pt x="5980" y="0"/>
                  </a:moveTo>
                  <a:lnTo>
                    <a:pt x="5609" y="1368"/>
                  </a:lnTo>
                  <a:cubicBezTo>
                    <a:pt x="5030" y="1460"/>
                    <a:pt x="4636" y="1646"/>
                    <a:pt x="4149" y="1947"/>
                  </a:cubicBezTo>
                  <a:lnTo>
                    <a:pt x="2990" y="1252"/>
                  </a:lnTo>
                  <a:lnTo>
                    <a:pt x="1252" y="2990"/>
                  </a:lnTo>
                  <a:lnTo>
                    <a:pt x="1924" y="4149"/>
                  </a:lnTo>
                  <a:cubicBezTo>
                    <a:pt x="1646" y="4543"/>
                    <a:pt x="1437" y="5029"/>
                    <a:pt x="1345" y="5609"/>
                  </a:cubicBezTo>
                  <a:lnTo>
                    <a:pt x="1" y="6003"/>
                  </a:lnTo>
                  <a:lnTo>
                    <a:pt x="1" y="8320"/>
                  </a:lnTo>
                  <a:lnTo>
                    <a:pt x="1345" y="8691"/>
                  </a:lnTo>
                  <a:cubicBezTo>
                    <a:pt x="1437" y="9178"/>
                    <a:pt x="1646" y="9664"/>
                    <a:pt x="1924" y="10151"/>
                  </a:cubicBezTo>
                  <a:lnTo>
                    <a:pt x="1252" y="11310"/>
                  </a:lnTo>
                  <a:lnTo>
                    <a:pt x="2990" y="13048"/>
                  </a:lnTo>
                  <a:lnTo>
                    <a:pt x="4149" y="12376"/>
                  </a:lnTo>
                  <a:cubicBezTo>
                    <a:pt x="4636" y="12654"/>
                    <a:pt x="5030" y="12839"/>
                    <a:pt x="5609" y="12955"/>
                  </a:cubicBezTo>
                  <a:lnTo>
                    <a:pt x="5980" y="14299"/>
                  </a:lnTo>
                  <a:lnTo>
                    <a:pt x="7138" y="14299"/>
                  </a:lnTo>
                  <a:lnTo>
                    <a:pt x="7138" y="10522"/>
                  </a:lnTo>
                  <a:cubicBezTo>
                    <a:pt x="5308" y="10522"/>
                    <a:pt x="3755" y="8992"/>
                    <a:pt x="3755" y="7161"/>
                  </a:cubicBezTo>
                  <a:cubicBezTo>
                    <a:pt x="3755" y="5215"/>
                    <a:pt x="5308" y="3778"/>
                    <a:pt x="7138" y="3778"/>
                  </a:cubicBezTo>
                  <a:lnTo>
                    <a:pt x="7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5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50"/>
          <p:cNvGrpSpPr/>
          <p:nvPr/>
        </p:nvGrpSpPr>
        <p:grpSpPr>
          <a:xfrm>
            <a:off x="7819199" y="752550"/>
            <a:ext cx="604800" cy="147600"/>
            <a:chOff x="7688649" y="828750"/>
            <a:chExt cx="604800" cy="147600"/>
          </a:xfrm>
        </p:grpSpPr>
        <p:sp>
          <p:nvSpPr>
            <p:cNvPr id="993" name="Google Shape;993;p5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5;p35">
            <a:extLst>
              <a:ext uri="{FF2B5EF4-FFF2-40B4-BE49-F238E27FC236}">
                <a16:creationId xmlns:a16="http://schemas.microsoft.com/office/drawing/2014/main" id="{E48AA8EC-75AA-58EA-D2DB-205A1F66BFC6}"/>
              </a:ext>
            </a:extLst>
          </p:cNvPr>
          <p:cNvSpPr/>
          <p:nvPr/>
        </p:nvSpPr>
        <p:spPr>
          <a:xfrm>
            <a:off x="1892036" y="1897253"/>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3" name="Google Shape;565;p35">
            <a:extLst>
              <a:ext uri="{FF2B5EF4-FFF2-40B4-BE49-F238E27FC236}">
                <a16:creationId xmlns:a16="http://schemas.microsoft.com/office/drawing/2014/main" id="{8098FCBB-0B91-6A22-A473-E6CDB1DFABC4}"/>
              </a:ext>
            </a:extLst>
          </p:cNvPr>
          <p:cNvSpPr/>
          <p:nvPr/>
        </p:nvSpPr>
        <p:spPr>
          <a:xfrm>
            <a:off x="1896946" y="2390694"/>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4" name="Google Shape;565;p35">
            <a:extLst>
              <a:ext uri="{FF2B5EF4-FFF2-40B4-BE49-F238E27FC236}">
                <a16:creationId xmlns:a16="http://schemas.microsoft.com/office/drawing/2014/main" id="{563FECE0-1A83-E5B2-411B-486F09777050}"/>
              </a:ext>
            </a:extLst>
          </p:cNvPr>
          <p:cNvSpPr/>
          <p:nvPr/>
        </p:nvSpPr>
        <p:spPr>
          <a:xfrm>
            <a:off x="1862400" y="2914994"/>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 name="Google Shape;565;p35">
            <a:extLst>
              <a:ext uri="{FF2B5EF4-FFF2-40B4-BE49-F238E27FC236}">
                <a16:creationId xmlns:a16="http://schemas.microsoft.com/office/drawing/2014/main" id="{7A67D12C-34FF-711F-4A16-D7A100006159}"/>
              </a:ext>
            </a:extLst>
          </p:cNvPr>
          <p:cNvSpPr/>
          <p:nvPr/>
        </p:nvSpPr>
        <p:spPr>
          <a:xfrm>
            <a:off x="1873817" y="3408435"/>
            <a:ext cx="45719"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110387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grpSp>
        <p:nvGrpSpPr>
          <p:cNvPr id="588" name="Google Shape;588;p37"/>
          <p:cNvGrpSpPr/>
          <p:nvPr/>
        </p:nvGrpSpPr>
        <p:grpSpPr>
          <a:xfrm>
            <a:off x="299286" y="189025"/>
            <a:ext cx="133205" cy="119344"/>
            <a:chOff x="222150" y="185025"/>
            <a:chExt cx="170100" cy="152400"/>
          </a:xfrm>
        </p:grpSpPr>
        <p:cxnSp>
          <p:nvCxnSpPr>
            <p:cNvPr id="589" name="Google Shape;589;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0" name="Google Shape;590;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1" name="Google Shape;591;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92" name="Google Shape;592;p37"/>
          <p:cNvGrpSpPr/>
          <p:nvPr/>
        </p:nvGrpSpPr>
        <p:grpSpPr>
          <a:xfrm>
            <a:off x="286625" y="3999999"/>
            <a:ext cx="145867" cy="958251"/>
            <a:chOff x="286625" y="3923799"/>
            <a:chExt cx="145867" cy="958251"/>
          </a:xfrm>
        </p:grpSpPr>
        <p:sp>
          <p:nvSpPr>
            <p:cNvPr id="593" name="Google Shape;593;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37"/>
            <p:cNvGrpSpPr/>
            <p:nvPr/>
          </p:nvGrpSpPr>
          <p:grpSpPr>
            <a:xfrm>
              <a:off x="298112" y="4342643"/>
              <a:ext cx="110182" cy="126862"/>
              <a:chOff x="281100" y="2027800"/>
              <a:chExt cx="140700" cy="162000"/>
            </a:xfrm>
          </p:grpSpPr>
          <p:sp>
            <p:nvSpPr>
              <p:cNvPr id="595" name="Google Shape;595;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7"/>
              <p:cNvGrpSpPr/>
              <p:nvPr/>
            </p:nvGrpSpPr>
            <p:grpSpPr>
              <a:xfrm>
                <a:off x="308875" y="2088450"/>
                <a:ext cx="85200" cy="40700"/>
                <a:chOff x="308875" y="2087000"/>
                <a:chExt cx="85200" cy="40700"/>
              </a:xfrm>
            </p:grpSpPr>
            <p:cxnSp>
              <p:nvCxnSpPr>
                <p:cNvPr id="597" name="Google Shape;597;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99" name="Google Shape;599;p37"/>
            <p:cNvGrpSpPr/>
            <p:nvPr/>
          </p:nvGrpSpPr>
          <p:grpSpPr>
            <a:xfrm>
              <a:off x="286625" y="3923799"/>
              <a:ext cx="133200" cy="133200"/>
              <a:chOff x="286625" y="3648899"/>
              <a:chExt cx="133200" cy="133200"/>
            </a:xfrm>
          </p:grpSpPr>
          <p:sp>
            <p:nvSpPr>
              <p:cNvPr id="600" name="Google Shape;600;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3" name="Google Shape;603;p37"/>
          <p:cNvSpPr txBox="1">
            <a:spLocks noGrp="1"/>
          </p:cNvSpPr>
          <p:nvPr>
            <p:ph type="title"/>
          </p:nvPr>
        </p:nvSpPr>
        <p:spPr>
          <a:xfrm>
            <a:off x="751292" y="915264"/>
            <a:ext cx="3303048"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Fira Code" panose="020B0809050000020004" pitchFamily="49" charset="0"/>
                <a:ea typeface="Fira Code" panose="020B0809050000020004" pitchFamily="49" charset="0"/>
                <a:cs typeface="Fira Code" panose="020B0809050000020004" pitchFamily="49" charset="0"/>
              </a:rPr>
              <a:t>/</a:t>
            </a:r>
            <a:r>
              <a:rPr lang="en-US" sz="4000" dirty="0">
                <a:latin typeface="Fira Code" panose="020B0809050000020004" pitchFamily="49" charset="0"/>
                <a:ea typeface="Fira Code" panose="020B0809050000020004" pitchFamily="49" charset="0"/>
                <a:cs typeface="Fira Code" panose="020B0809050000020004" pitchFamily="49" charset="0"/>
              </a:rPr>
              <a:t>Design Patterns</a:t>
            </a:r>
            <a:endParaRPr sz="4000" dirty="0">
              <a:latin typeface="Fira Code" panose="020B0809050000020004" pitchFamily="49" charset="0"/>
              <a:ea typeface="Fira Code" panose="020B0809050000020004" pitchFamily="49" charset="0"/>
              <a:cs typeface="Fira Code" panose="020B0809050000020004" pitchFamily="49" charset="0"/>
            </a:endParaRPr>
          </a:p>
        </p:txBody>
      </p:sp>
      <p:sp>
        <p:nvSpPr>
          <p:cNvPr id="606" name="Google Shape;606;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7" name="Google Shape;607;p37"/>
          <p:cNvCxnSpPr/>
          <p:nvPr/>
        </p:nvCxnSpPr>
        <p:spPr>
          <a:xfrm>
            <a:off x="1620933" y="4066586"/>
            <a:ext cx="792600" cy="0"/>
          </a:xfrm>
          <a:prstGeom prst="straightConnector1">
            <a:avLst/>
          </a:prstGeom>
          <a:noFill/>
          <a:ln w="9525" cap="flat" cmpd="sng">
            <a:solidFill>
              <a:schemeClr val="dk2"/>
            </a:solidFill>
            <a:prstDash val="solid"/>
            <a:round/>
            <a:headEnd type="none" w="med" len="med"/>
            <a:tailEnd type="stealth" w="med" len="med"/>
          </a:ln>
        </p:spPr>
      </p:cxnSp>
      <p:sp>
        <p:nvSpPr>
          <p:cNvPr id="647" name="Google Shape;647;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Diagram 1">
            <a:extLst>
              <a:ext uri="{FF2B5EF4-FFF2-40B4-BE49-F238E27FC236}">
                <a16:creationId xmlns:a16="http://schemas.microsoft.com/office/drawing/2014/main" id="{79F86D9D-CAEE-B1A5-16BB-F6A611C69ED5}"/>
              </a:ext>
            </a:extLst>
          </p:cNvPr>
          <p:cNvGraphicFramePr/>
          <p:nvPr>
            <p:extLst>
              <p:ext uri="{D42A27DB-BD31-4B8C-83A1-F6EECF244321}">
                <p14:modId xmlns:p14="http://schemas.microsoft.com/office/powerpoint/2010/main" val="50586283"/>
              </p:ext>
            </p:extLst>
          </p:nvPr>
        </p:nvGraphicFramePr>
        <p:xfrm>
          <a:off x="4054339" y="915264"/>
          <a:ext cx="4321170" cy="3312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924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0" name="Google Shape;480;p32"/>
          <p:cNvSpPr txBox="1">
            <a:spLocks noGrp="1"/>
          </p:cNvSpPr>
          <p:nvPr>
            <p:ph type="title"/>
          </p:nvPr>
        </p:nvSpPr>
        <p:spPr>
          <a:xfrm>
            <a:off x="609600" y="387600"/>
            <a:ext cx="7814400" cy="72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Code" panose="020B0809050000020004" pitchFamily="49" charset="0"/>
                <a:ea typeface="Fira Code" panose="020B0809050000020004" pitchFamily="49" charset="0"/>
                <a:cs typeface="Fira Code" panose="020B0809050000020004" pitchFamily="49" charset="0"/>
              </a:rPr>
              <a:t>/</a:t>
            </a:r>
            <a:r>
              <a:rPr lang="en-US" sz="3200" dirty="0">
                <a:latin typeface="Fira Code" panose="020B0809050000020004" pitchFamily="49" charset="0"/>
                <a:ea typeface="Fira Code" panose="020B0809050000020004" pitchFamily="49" charset="0"/>
                <a:cs typeface="Fira Code" panose="020B0809050000020004" pitchFamily="49" charset="0"/>
              </a:rPr>
              <a:t>MVC Design Pattern</a:t>
            </a:r>
            <a:r>
              <a:rPr lang="en-US" sz="1600" b="1" dirty="0">
                <a:latin typeface="Fira Code" panose="020B0809050000020004" pitchFamily="49" charset="0"/>
                <a:ea typeface="Fira Code" panose="020B0809050000020004" pitchFamily="49" charset="0"/>
                <a:cs typeface="Fira Code" panose="020B0809050000020004" pitchFamily="49" charset="0"/>
              </a:rPr>
              <a:t>(Model-View-Controller)</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482" name="Google Shape;482;p32">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8252750" y="7501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Diagram 3">
            <a:extLst>
              <a:ext uri="{FF2B5EF4-FFF2-40B4-BE49-F238E27FC236}">
                <a16:creationId xmlns:a16="http://schemas.microsoft.com/office/drawing/2014/main" id="{FE40EE5C-0805-CE6B-FB4A-A2F56B3BC35F}"/>
              </a:ext>
            </a:extLst>
          </p:cNvPr>
          <p:cNvGraphicFramePr/>
          <p:nvPr>
            <p:extLst>
              <p:ext uri="{D42A27DB-BD31-4B8C-83A1-F6EECF244321}">
                <p14:modId xmlns:p14="http://schemas.microsoft.com/office/powerpoint/2010/main" val="2447944666"/>
              </p:ext>
            </p:extLst>
          </p:nvPr>
        </p:nvGraphicFramePr>
        <p:xfrm>
          <a:off x="1824900" y="1576843"/>
          <a:ext cx="5597673" cy="28894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545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40"/>
          <p:cNvSpPr txBox="1">
            <a:spLocks noGrp="1"/>
          </p:cNvSpPr>
          <p:nvPr>
            <p:ph type="title"/>
          </p:nvPr>
        </p:nvSpPr>
        <p:spPr>
          <a:xfrm>
            <a:off x="583846" y="-214988"/>
            <a:ext cx="2718636" cy="13429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Fira Code" panose="020B0809050000020004" pitchFamily="49" charset="0"/>
                <a:ea typeface="Fira Code" panose="020B0809050000020004" pitchFamily="49" charset="0"/>
                <a:cs typeface="Fira Code" panose="020B0809050000020004" pitchFamily="49" charset="0"/>
              </a:rPr>
              <a:t>/Database</a:t>
            </a:r>
            <a:endParaRPr sz="3600" dirty="0">
              <a:latin typeface="Fira Code" panose="020B0809050000020004" pitchFamily="49" charset="0"/>
              <a:ea typeface="Fira Code" panose="020B0809050000020004" pitchFamily="49" charset="0"/>
              <a:cs typeface="Fira Code" panose="020B0809050000020004" pitchFamily="49" charset="0"/>
            </a:endParaRPr>
          </a:p>
        </p:txBody>
      </p: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screenshot of a computer&#10;&#10;Description automatically generated with medium confidence">
            <a:extLst>
              <a:ext uri="{FF2B5EF4-FFF2-40B4-BE49-F238E27FC236}">
                <a16:creationId xmlns:a16="http://schemas.microsoft.com/office/drawing/2014/main" id="{DF2DD181-2201-BC69-6D2F-948162BCF321}"/>
              </a:ext>
            </a:extLst>
          </p:cNvPr>
          <p:cNvPicPr>
            <a:picLocks noChangeAspect="1"/>
          </p:cNvPicPr>
          <p:nvPr/>
        </p:nvPicPr>
        <p:blipFill>
          <a:blip r:embed="rId4"/>
          <a:stretch>
            <a:fillRect/>
          </a:stretch>
        </p:blipFill>
        <p:spPr>
          <a:xfrm>
            <a:off x="1042365" y="888738"/>
            <a:ext cx="6145835" cy="3422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74" name="Google Shape;674;p40"/>
          <p:cNvGrpSpPr/>
          <p:nvPr/>
        </p:nvGrpSpPr>
        <p:grpSpPr>
          <a:xfrm>
            <a:off x="299286" y="189025"/>
            <a:ext cx="133205" cy="119344"/>
            <a:chOff x="222150" y="185025"/>
            <a:chExt cx="170100" cy="152400"/>
          </a:xfrm>
        </p:grpSpPr>
        <p:cxnSp>
          <p:nvCxnSpPr>
            <p:cNvPr id="675" name="Google Shape;675;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7" name="Google Shape;677;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8" name="Google Shape;678;p40"/>
          <p:cNvGrpSpPr/>
          <p:nvPr/>
        </p:nvGrpSpPr>
        <p:grpSpPr>
          <a:xfrm>
            <a:off x="286625" y="3999999"/>
            <a:ext cx="145867" cy="958251"/>
            <a:chOff x="286625" y="3923799"/>
            <a:chExt cx="145867" cy="958251"/>
          </a:xfrm>
        </p:grpSpPr>
        <p:sp>
          <p:nvSpPr>
            <p:cNvPr id="679" name="Google Shape;679;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298112" y="4342643"/>
              <a:ext cx="110182" cy="126862"/>
              <a:chOff x="281100" y="2027800"/>
              <a:chExt cx="140700" cy="162000"/>
            </a:xfrm>
          </p:grpSpPr>
          <p:sp>
            <p:nvSpPr>
              <p:cNvPr id="681" name="Google Shape;681;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0"/>
              <p:cNvGrpSpPr/>
              <p:nvPr/>
            </p:nvGrpSpPr>
            <p:grpSpPr>
              <a:xfrm>
                <a:off x="308875" y="2088450"/>
                <a:ext cx="85200" cy="40700"/>
                <a:chOff x="308875" y="2087000"/>
                <a:chExt cx="85200" cy="40700"/>
              </a:xfrm>
            </p:grpSpPr>
            <p:cxnSp>
              <p:nvCxnSpPr>
                <p:cNvPr id="683" name="Google Shape;683;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85" name="Google Shape;685;p40"/>
            <p:cNvGrpSpPr/>
            <p:nvPr/>
          </p:nvGrpSpPr>
          <p:grpSpPr>
            <a:xfrm>
              <a:off x="286625" y="3923799"/>
              <a:ext cx="133200" cy="133200"/>
              <a:chOff x="286625" y="3648899"/>
              <a:chExt cx="133200" cy="133200"/>
            </a:xfrm>
          </p:grpSpPr>
          <p:sp>
            <p:nvSpPr>
              <p:cNvPr id="686" name="Google Shape;686;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40"/>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809050000020004" pitchFamily="49" charset="0"/>
                <a:ea typeface="Fira Code" panose="020B0809050000020004" pitchFamily="49" charset="0"/>
                <a:cs typeface="Fira Code" panose="020B0809050000020004" pitchFamily="49" charset="0"/>
              </a:rPr>
              <a:t>/Sign in Page</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690" name="Google Shape;690;p40"/>
          <p:cNvSpPr txBox="1">
            <a:spLocks noGrp="1"/>
          </p:cNvSpPr>
          <p:nvPr>
            <p:ph type="subTitle" idx="1"/>
          </p:nvPr>
        </p:nvSpPr>
        <p:spPr>
          <a:xfrm>
            <a:off x="4437900" y="2183600"/>
            <a:ext cx="3617700" cy="15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the Sign in page of the project</a:t>
            </a:r>
            <a:endParaRPr dirty="0"/>
          </a:p>
        </p:txBody>
      </p:sp>
      <p:cxnSp>
        <p:nvCxnSpPr>
          <p:cNvPr id="691" name="Google Shape;691;p40"/>
          <p:cNvCxnSpPr/>
          <p:nvPr/>
        </p:nvCxnSpPr>
        <p:spPr>
          <a:xfrm>
            <a:off x="3558000" y="1207138"/>
            <a:ext cx="740100" cy="0"/>
          </a:xfrm>
          <a:prstGeom prst="straightConnector1">
            <a:avLst/>
          </a:prstGeom>
          <a:noFill/>
          <a:ln w="9525" cap="flat" cmpd="sng">
            <a:solidFill>
              <a:schemeClr val="dk2"/>
            </a:solidFill>
            <a:prstDash val="solid"/>
            <a:round/>
            <a:headEnd type="none" w="med" len="med"/>
            <a:tailEnd type="stealth" w="med" len="med"/>
          </a:ln>
        </p:spPr>
      </p:cxnSp>
      <p:sp>
        <p:nvSpPr>
          <p:cNvPr id="722" name="Google Shape;722;p4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795B16-E132-ADB5-832B-41C8ECCE1AE0}"/>
              </a:ext>
            </a:extLst>
          </p:cNvPr>
          <p:cNvPicPr>
            <a:picLocks noChangeAspect="1"/>
          </p:cNvPicPr>
          <p:nvPr/>
        </p:nvPicPr>
        <p:blipFill>
          <a:blip r:embed="rId4"/>
          <a:stretch>
            <a:fillRect/>
          </a:stretch>
        </p:blipFill>
        <p:spPr>
          <a:xfrm>
            <a:off x="849747" y="1567075"/>
            <a:ext cx="3553722" cy="1725690"/>
          </a:xfrm>
          <a:prstGeom prst="rect">
            <a:avLst/>
          </a:prstGeom>
        </p:spPr>
      </p:pic>
    </p:spTree>
    <p:extLst>
      <p:ext uri="{BB962C8B-B14F-4D97-AF65-F5344CB8AC3E}">
        <p14:creationId xmlns:p14="http://schemas.microsoft.com/office/powerpoint/2010/main" val="571141712"/>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1515</TotalTime>
  <Words>604</Words>
  <Application>Microsoft Macintosh PowerPoint</Application>
  <PresentationFormat>On-screen Show (16:9)</PresentationFormat>
  <Paragraphs>102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Fira Code Light</vt:lpstr>
      <vt:lpstr>Open Sans</vt:lpstr>
      <vt:lpstr>Roboto Condensed Light</vt:lpstr>
      <vt:lpstr>Fira Code</vt:lpstr>
      <vt:lpstr>Bebas Neue</vt:lpstr>
      <vt:lpstr>Oswald</vt:lpstr>
      <vt:lpstr>How to Code Workshop by Slidesgo</vt:lpstr>
      <vt:lpstr>/Day Care Project </vt:lpstr>
      <vt:lpstr>/CONTRIBUTION</vt:lpstr>
      <vt:lpstr>/Technologies Used</vt:lpstr>
      <vt:lpstr>/Features</vt:lpstr>
      <vt:lpstr>/Object Oriented Design</vt:lpstr>
      <vt:lpstr>/Design Patterns</vt:lpstr>
      <vt:lpstr>/MVC Design Pattern(Model-View-Controller)</vt:lpstr>
      <vt:lpstr>/Database</vt:lpstr>
      <vt:lpstr>/Sign in Page</vt:lpstr>
      <vt:lpstr>/Sign Up Page</vt:lpstr>
      <vt:lpstr>/Home Page</vt:lpstr>
      <vt:lpstr>/Teacher Registration Page</vt:lpstr>
      <vt:lpstr>/Student Registration Page</vt:lpstr>
      <vt:lpstr>/Student Details Page</vt:lpstr>
      <vt:lpstr>/Student Immunization Management Page</vt:lpstr>
      <vt:lpstr>/Student Immunization Management Page</vt:lpstr>
      <vt:lpstr>/Student Class Assignment Page</vt:lpstr>
      <vt:lpstr>/Teachers Details Page</vt:lpstr>
      <vt:lpstr>/Class Rooms Details Page</vt:lpstr>
      <vt:lpstr>/Student Registration Page</vt:lpstr>
      <vt:lpstr>/Student Details Page</vt:lpstr>
      <vt:lpstr>/Student Class Assignment Page</vt:lpstr>
      <vt:lpstr>/Class Room Page</vt:lpstr>
      <vt:lpstr>/Future enhancements</vt:lpstr>
      <vt:lpstr>&lt;Thank You!&gt;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Care project</dc:title>
  <dc:creator>Abhishek Krishna</dc:creator>
  <cp:lastModifiedBy>Prem Kumar Raghava Manoharan</cp:lastModifiedBy>
  <cp:revision>86</cp:revision>
  <dcterms:modified xsi:type="dcterms:W3CDTF">2022-12-16T00:19:21Z</dcterms:modified>
</cp:coreProperties>
</file>