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4" r:id="rId4"/>
    <p:sldId id="263" r:id="rId5"/>
    <p:sldId id="258" r:id="rId6"/>
    <p:sldId id="259" r:id="rId7"/>
    <p:sldId id="260"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96366D-582A-4048-A69E-3D923D9E212A}">
          <p14:sldIdLst>
            <p14:sldId id="256"/>
            <p14:sldId id="257"/>
            <p14:sldId id="264"/>
            <p14:sldId id="263"/>
            <p14:sldId id="258"/>
            <p14:sldId id="259"/>
            <p14:sldId id="260"/>
            <p14:sldId id="261"/>
            <p14:sldId id="26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C1843B5-DE9C-45DB-9B65-F5087E6C691B}"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190CB-7568-4C45-8655-8721A2860C1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99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843B5-DE9C-45DB-9B65-F5087E6C691B}"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190CB-7568-4C45-8655-8721A2860C15}" type="slidenum">
              <a:rPr lang="en-IN" smtClean="0"/>
              <a:t>‹#›</a:t>
            </a:fld>
            <a:endParaRPr lang="en-IN"/>
          </a:p>
        </p:txBody>
      </p:sp>
    </p:spTree>
    <p:extLst>
      <p:ext uri="{BB962C8B-B14F-4D97-AF65-F5344CB8AC3E}">
        <p14:creationId xmlns:p14="http://schemas.microsoft.com/office/powerpoint/2010/main" val="3657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843B5-DE9C-45DB-9B65-F5087E6C691B}"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190CB-7568-4C45-8655-8721A2860C1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732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843B5-DE9C-45DB-9B65-F5087E6C691B}"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190CB-7568-4C45-8655-8721A2860C15}" type="slidenum">
              <a:rPr lang="en-IN" smtClean="0"/>
              <a:t>‹#›</a:t>
            </a:fld>
            <a:endParaRPr lang="en-IN"/>
          </a:p>
        </p:txBody>
      </p:sp>
    </p:spTree>
    <p:extLst>
      <p:ext uri="{BB962C8B-B14F-4D97-AF65-F5344CB8AC3E}">
        <p14:creationId xmlns:p14="http://schemas.microsoft.com/office/powerpoint/2010/main" val="77625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1843B5-DE9C-45DB-9B65-F5087E6C691B}"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190CB-7568-4C45-8655-8721A2860C1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404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1843B5-DE9C-45DB-9B65-F5087E6C691B}"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190CB-7568-4C45-8655-8721A2860C15}" type="slidenum">
              <a:rPr lang="en-IN" smtClean="0"/>
              <a:t>‹#›</a:t>
            </a:fld>
            <a:endParaRPr lang="en-IN"/>
          </a:p>
        </p:txBody>
      </p:sp>
    </p:spTree>
    <p:extLst>
      <p:ext uri="{BB962C8B-B14F-4D97-AF65-F5344CB8AC3E}">
        <p14:creationId xmlns:p14="http://schemas.microsoft.com/office/powerpoint/2010/main" val="87079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1843B5-DE9C-45DB-9B65-F5087E6C691B}" type="datetimeFigureOut">
              <a:rPr lang="en-IN" smtClean="0"/>
              <a:t>22-02-2024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0190CB-7568-4C45-8655-8721A2860C15}" type="slidenum">
              <a:rPr lang="en-IN" smtClean="0"/>
              <a:t>‹#›</a:t>
            </a:fld>
            <a:endParaRPr lang="en-IN"/>
          </a:p>
        </p:txBody>
      </p:sp>
    </p:spTree>
    <p:extLst>
      <p:ext uri="{BB962C8B-B14F-4D97-AF65-F5344CB8AC3E}">
        <p14:creationId xmlns:p14="http://schemas.microsoft.com/office/powerpoint/2010/main" val="275301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1843B5-DE9C-45DB-9B65-F5087E6C691B}" type="datetimeFigureOut">
              <a:rPr lang="en-IN" smtClean="0"/>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0190CB-7568-4C45-8655-8721A2860C15}" type="slidenum">
              <a:rPr lang="en-IN" smtClean="0"/>
              <a:t>‹#›</a:t>
            </a:fld>
            <a:endParaRPr lang="en-IN"/>
          </a:p>
        </p:txBody>
      </p:sp>
    </p:spTree>
    <p:extLst>
      <p:ext uri="{BB962C8B-B14F-4D97-AF65-F5344CB8AC3E}">
        <p14:creationId xmlns:p14="http://schemas.microsoft.com/office/powerpoint/2010/main" val="307589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843B5-DE9C-45DB-9B65-F5087E6C691B}" type="datetimeFigureOut">
              <a:rPr lang="en-IN" smtClean="0"/>
              <a:t>22-02-2024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0190CB-7568-4C45-8655-8721A2860C15}" type="slidenum">
              <a:rPr lang="en-IN" smtClean="0"/>
              <a:t>‹#›</a:t>
            </a:fld>
            <a:endParaRPr lang="en-IN"/>
          </a:p>
        </p:txBody>
      </p:sp>
    </p:spTree>
    <p:extLst>
      <p:ext uri="{BB962C8B-B14F-4D97-AF65-F5344CB8AC3E}">
        <p14:creationId xmlns:p14="http://schemas.microsoft.com/office/powerpoint/2010/main" val="360674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1843B5-DE9C-45DB-9B65-F5087E6C691B}"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190CB-7568-4C45-8655-8721A2860C15}" type="slidenum">
              <a:rPr lang="en-IN" smtClean="0"/>
              <a:t>‹#›</a:t>
            </a:fld>
            <a:endParaRPr lang="en-IN"/>
          </a:p>
        </p:txBody>
      </p:sp>
    </p:spTree>
    <p:extLst>
      <p:ext uri="{BB962C8B-B14F-4D97-AF65-F5344CB8AC3E}">
        <p14:creationId xmlns:p14="http://schemas.microsoft.com/office/powerpoint/2010/main" val="329204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1843B5-DE9C-45DB-9B65-F5087E6C691B}"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190CB-7568-4C45-8655-8721A2860C1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51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C1843B5-DE9C-45DB-9B65-F5087E6C691B}" type="datetimeFigureOut">
              <a:rPr lang="en-IN" smtClean="0"/>
              <a:t>22-02-2024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E0190CB-7568-4C45-8655-8721A2860C1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7061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9900-94F1-FF68-74A7-7385E061292A}"/>
              </a:ext>
            </a:extLst>
          </p:cNvPr>
          <p:cNvSpPr>
            <a:spLocks noGrp="1"/>
          </p:cNvSpPr>
          <p:nvPr>
            <p:ph type="ctrTitle"/>
          </p:nvPr>
        </p:nvSpPr>
        <p:spPr>
          <a:xfrm>
            <a:off x="0" y="4742737"/>
            <a:ext cx="8100291" cy="1214718"/>
          </a:xfrm>
        </p:spPr>
        <p:txBody>
          <a:bodyPr>
            <a:normAutofit fontScale="90000"/>
          </a:bodyPr>
          <a:lstStyle/>
          <a:p>
            <a:pPr algn="l"/>
            <a:r>
              <a:rPr lang="en-US" dirty="0"/>
              <a:t>Real-Time Sign Language Translation</a:t>
            </a:r>
            <a:br>
              <a:rPr lang="en-US" dirty="0"/>
            </a:br>
            <a:r>
              <a:rPr lang="en-US" dirty="0"/>
              <a:t>to Coherent English Output</a:t>
            </a:r>
            <a:endParaRPr lang="en-IN" dirty="0"/>
          </a:p>
        </p:txBody>
      </p:sp>
      <p:sp>
        <p:nvSpPr>
          <p:cNvPr id="3" name="Subtitle 2">
            <a:extLst>
              <a:ext uri="{FF2B5EF4-FFF2-40B4-BE49-F238E27FC236}">
                <a16:creationId xmlns:a16="http://schemas.microsoft.com/office/drawing/2014/main" id="{447FD0DF-5C9B-86F8-3346-9379DCEBACF7}"/>
              </a:ext>
            </a:extLst>
          </p:cNvPr>
          <p:cNvSpPr>
            <a:spLocks noGrp="1"/>
          </p:cNvSpPr>
          <p:nvPr>
            <p:ph type="subTitle" idx="1"/>
          </p:nvPr>
        </p:nvSpPr>
        <p:spPr>
          <a:xfrm>
            <a:off x="9190182" y="5024582"/>
            <a:ext cx="5323675" cy="1573442"/>
          </a:xfrm>
        </p:spPr>
        <p:txBody>
          <a:bodyPr>
            <a:normAutofit fontScale="77500" lnSpcReduction="20000"/>
          </a:bodyPr>
          <a:lstStyle/>
          <a:p>
            <a:r>
              <a:rPr lang="en-IN" dirty="0"/>
              <a:t>- Shravan Venkatraman</a:t>
            </a:r>
            <a:br>
              <a:rPr lang="en-IN" dirty="0"/>
            </a:br>
            <a:r>
              <a:rPr lang="en-IN" dirty="0"/>
              <a:t>21BCE1235</a:t>
            </a:r>
          </a:p>
          <a:p>
            <a:r>
              <a:rPr lang="en-IN" dirty="0"/>
              <a:t>- </a:t>
            </a:r>
            <a:r>
              <a:rPr lang="en-IN" dirty="0" err="1"/>
              <a:t>Rethik</a:t>
            </a:r>
            <a:r>
              <a:rPr lang="en-IN" dirty="0"/>
              <a:t> Manoharan</a:t>
            </a:r>
            <a:br>
              <a:rPr lang="en-IN" dirty="0"/>
            </a:br>
            <a:r>
              <a:rPr lang="en-IN" dirty="0"/>
              <a:t>21BCE1153</a:t>
            </a:r>
          </a:p>
          <a:p>
            <a:r>
              <a:rPr lang="en-IN" dirty="0"/>
              <a:t>- </a:t>
            </a:r>
            <a:r>
              <a:rPr lang="en-IN" dirty="0" err="1"/>
              <a:t>Jayasankar</a:t>
            </a:r>
            <a:r>
              <a:rPr lang="en-IN" dirty="0"/>
              <a:t> K S</a:t>
            </a:r>
            <a:br>
              <a:rPr lang="en-IN" dirty="0"/>
            </a:br>
            <a:r>
              <a:rPr lang="en-IN" dirty="0"/>
              <a:t>21BCE1290</a:t>
            </a:r>
          </a:p>
          <a:p>
            <a:r>
              <a:rPr lang="en-IN" dirty="0"/>
              <a:t>- Pranay </a:t>
            </a:r>
            <a:r>
              <a:rPr lang="en-IN" dirty="0" err="1"/>
              <a:t>Jiljith</a:t>
            </a:r>
            <a:r>
              <a:rPr lang="en-IN" dirty="0"/>
              <a:t> </a:t>
            </a:r>
            <a:br>
              <a:rPr lang="en-IN" dirty="0"/>
            </a:br>
            <a:r>
              <a:rPr lang="en-IN" dirty="0"/>
              <a:t>21BCE1476</a:t>
            </a:r>
          </a:p>
        </p:txBody>
      </p:sp>
    </p:spTree>
    <p:extLst>
      <p:ext uri="{BB962C8B-B14F-4D97-AF65-F5344CB8AC3E}">
        <p14:creationId xmlns:p14="http://schemas.microsoft.com/office/powerpoint/2010/main" val="13687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2B62-7D40-9996-98C3-5FE2819650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CBD76A-8608-EA67-39B8-E949B771231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9986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04C9-9019-2B37-04E6-4170C5BF62F7}"/>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D49E7F84-9868-FABD-9538-4C6E5562DF90}"/>
              </a:ext>
            </a:extLst>
          </p:cNvPr>
          <p:cNvSpPr>
            <a:spLocks noGrp="1"/>
          </p:cNvSpPr>
          <p:nvPr>
            <p:ph idx="1"/>
          </p:nvPr>
        </p:nvSpPr>
        <p:spPr>
          <a:xfrm>
            <a:off x="932872" y="1874982"/>
            <a:ext cx="10898909" cy="3011054"/>
          </a:xfrm>
        </p:spPr>
        <p:txBody>
          <a:bodyPr>
            <a:noAutofit/>
          </a:bodyPr>
          <a:lstStyle/>
          <a:p>
            <a:pPr marL="0" indent="0">
              <a:buNone/>
            </a:pPr>
            <a:r>
              <a:rPr lang="en-US" sz="2000" dirty="0"/>
              <a:t>This research paper introduces a unique methodology for achieving real-time sign language translation to coherent English output. The proposed approach utilizes a word-level sign language dataset for word classification, employing the You Only Look Once (YOLO) algorithm. The dataset enables accurate identification and classification of individual signs, laying the foundation for the translation process. Following the classification of words, Natural Language Processing (NLP) techniques are employed to assemble these words into meaningful sentences. This step involves syntactic and semantic analysis to ensure grammatical correctness and coherence in the resultant English sentences. Finally, the synthesized sentences are converted into speech using Text-to-Speech (TTS) APIs, facilitating seamless communication between sign language users and English speakers. The methodology integrates computer vision, machine learning, NLP, and speech synthesis technologies to bridge the gap between sign language and spoken language, enhancing accessibility and inclusivity for the deaf and hard of hearing community.</a:t>
            </a:r>
          </a:p>
          <a:p>
            <a:pPr marL="0" indent="0">
              <a:buNone/>
            </a:pPr>
            <a:endParaRPr lang="en-US" sz="2000" dirty="0"/>
          </a:p>
          <a:p>
            <a:pPr marL="0" indent="0">
              <a:buNone/>
            </a:pPr>
            <a:r>
              <a:rPr lang="en-US" sz="2000" dirty="0"/>
              <a:t>Keywords: Sign language translation, Real-time translation, YOLO, Natural Language Processing, Text-to-Speech API.</a:t>
            </a:r>
          </a:p>
        </p:txBody>
      </p:sp>
    </p:spTree>
    <p:extLst>
      <p:ext uri="{BB962C8B-B14F-4D97-AF65-F5344CB8AC3E}">
        <p14:creationId xmlns:p14="http://schemas.microsoft.com/office/powerpoint/2010/main" val="352123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86BF-2082-6758-A398-06E377FE1A4E}"/>
              </a:ext>
            </a:extLst>
          </p:cNvPr>
          <p:cNvSpPr>
            <a:spLocks noGrp="1"/>
          </p:cNvSpPr>
          <p:nvPr>
            <p:ph type="title"/>
          </p:nvPr>
        </p:nvSpPr>
        <p:spPr/>
        <p:txBody>
          <a:bodyPr/>
          <a:lstStyle/>
          <a:p>
            <a:r>
              <a:rPr lang="en-IN" dirty="0"/>
              <a:t>overall project architecture</a:t>
            </a:r>
          </a:p>
        </p:txBody>
      </p:sp>
      <p:pic>
        <p:nvPicPr>
          <p:cNvPr id="5" name="Content Placeholder 4">
            <a:extLst>
              <a:ext uri="{FF2B5EF4-FFF2-40B4-BE49-F238E27FC236}">
                <a16:creationId xmlns:a16="http://schemas.microsoft.com/office/drawing/2014/main" id="{14C71096-366B-6565-92CF-411139411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031" y="2055067"/>
            <a:ext cx="7712170" cy="3279889"/>
          </a:xfrm>
        </p:spPr>
      </p:pic>
    </p:spTree>
    <p:extLst>
      <p:ext uri="{BB962C8B-B14F-4D97-AF65-F5344CB8AC3E}">
        <p14:creationId xmlns:p14="http://schemas.microsoft.com/office/powerpoint/2010/main" val="182175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B938A-A909-DA3D-6BF3-4E5F243332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02D3A1-A3DE-E2F4-F70B-CAF9C302D1E1}"/>
              </a:ext>
            </a:extLst>
          </p:cNvPr>
          <p:cNvSpPr>
            <a:spLocks noGrp="1"/>
          </p:cNvSpPr>
          <p:nvPr>
            <p:ph type="title"/>
          </p:nvPr>
        </p:nvSpPr>
        <p:spPr/>
        <p:txBody>
          <a:bodyPr/>
          <a:lstStyle/>
          <a:p>
            <a:r>
              <a:rPr lang="en-IN" dirty="0"/>
              <a:t>Visual Analysis of Humans</a:t>
            </a:r>
          </a:p>
        </p:txBody>
      </p:sp>
      <p:sp>
        <p:nvSpPr>
          <p:cNvPr id="3" name="Content Placeholder 2">
            <a:extLst>
              <a:ext uri="{FF2B5EF4-FFF2-40B4-BE49-F238E27FC236}">
                <a16:creationId xmlns:a16="http://schemas.microsoft.com/office/drawing/2014/main" id="{1395033E-10A8-6B97-EE92-BE1E49A23644}"/>
              </a:ext>
            </a:extLst>
          </p:cNvPr>
          <p:cNvSpPr>
            <a:spLocks noGrp="1"/>
          </p:cNvSpPr>
          <p:nvPr>
            <p:ph idx="1"/>
          </p:nvPr>
        </p:nvSpPr>
        <p:spPr>
          <a:xfrm>
            <a:off x="473242" y="719973"/>
            <a:ext cx="11245516" cy="5418054"/>
          </a:xfrm>
        </p:spPr>
        <p:txBody>
          <a:bodyPr>
            <a:noAutofit/>
          </a:bodyPr>
          <a:lstStyle/>
          <a:p>
            <a:pPr marL="0" indent="0">
              <a:buNone/>
            </a:pPr>
            <a:endParaRPr lang="en-US" sz="2600" dirty="0"/>
          </a:p>
          <a:p>
            <a:pPr marL="0" indent="0">
              <a:buNone/>
            </a:pPr>
            <a:endParaRPr lang="en-US" sz="2600" dirty="0"/>
          </a:p>
          <a:p>
            <a:pPr marL="0" indent="0">
              <a:buNone/>
            </a:pPr>
            <a:r>
              <a:rPr lang="en-US" sz="2600" b="1" dirty="0"/>
              <a:t>Journal Name: </a:t>
            </a:r>
            <a:r>
              <a:rPr lang="en-US" sz="2600" dirty="0"/>
              <a:t>Visual Analysis of Humans</a:t>
            </a:r>
          </a:p>
          <a:p>
            <a:pPr marL="0" indent="0">
              <a:buNone/>
            </a:pPr>
            <a:r>
              <a:rPr lang="en-US" sz="2600" b="1" dirty="0"/>
              <a:t>Paper Title: </a:t>
            </a:r>
            <a:r>
              <a:rPr lang="en-US" sz="2600" dirty="0"/>
              <a:t>Sign Language Recognition</a:t>
            </a:r>
          </a:p>
          <a:p>
            <a:pPr marL="0" indent="0">
              <a:buNone/>
            </a:pPr>
            <a:r>
              <a:rPr lang="en-US" sz="2600" b="1" dirty="0"/>
              <a:t>Authors: </a:t>
            </a:r>
            <a:r>
              <a:rPr lang="en-US" sz="2600" dirty="0"/>
              <a:t>Helen Cooper, Brian Holt &amp; Richard Bowden</a:t>
            </a:r>
          </a:p>
          <a:p>
            <a:pPr marL="0" indent="0">
              <a:buNone/>
            </a:pPr>
            <a:endParaRPr lang="en-US" sz="2600" dirty="0"/>
          </a:p>
          <a:p>
            <a:pPr marL="0" indent="0">
              <a:buNone/>
            </a:pPr>
            <a:r>
              <a:rPr lang="en-US" sz="2600" b="1" dirty="0"/>
              <a:t>Methodology: </a:t>
            </a:r>
            <a:r>
              <a:rPr lang="en-US" sz="2600" dirty="0"/>
              <a:t>The paper provides an overview of sign-language recognition (SLR), including discussions on sign linguistics, data types, feature extraction, manual and non-manual aspects classification, and combining sign classification results. It explores tracking and non-tracking viewpoints for classifying manual aspects of sign, as well as approaches to non-manual aspects. The paper also discusses techniques for combining sign classification into full SLR, drawing parallels with speech recognition techniques, and addressing signer independence and modality combination.</a:t>
            </a:r>
          </a:p>
          <a:p>
            <a:pPr marL="0" indent="0">
              <a:buNone/>
            </a:pPr>
            <a:endParaRPr lang="en-US" sz="2600" dirty="0"/>
          </a:p>
          <a:p>
            <a:pPr marL="0" indent="0">
              <a:buNone/>
            </a:pPr>
            <a:endParaRPr lang="en-US" sz="2600" dirty="0"/>
          </a:p>
        </p:txBody>
      </p:sp>
    </p:spTree>
    <p:extLst>
      <p:ext uri="{BB962C8B-B14F-4D97-AF65-F5344CB8AC3E}">
        <p14:creationId xmlns:p14="http://schemas.microsoft.com/office/powerpoint/2010/main" val="187370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7D140-FC04-E5A9-D5F1-29C3CCC5F6FC}"/>
              </a:ext>
            </a:extLst>
          </p:cNvPr>
          <p:cNvSpPr>
            <a:spLocks noGrp="1"/>
          </p:cNvSpPr>
          <p:nvPr>
            <p:ph idx="1"/>
          </p:nvPr>
        </p:nvSpPr>
        <p:spPr>
          <a:xfrm>
            <a:off x="453190" y="397877"/>
            <a:ext cx="11113168" cy="5200818"/>
          </a:xfrm>
        </p:spPr>
        <p:txBody>
          <a:bodyPr>
            <a:normAutofit fontScale="85000" lnSpcReduction="20000"/>
          </a:bodyPr>
          <a:lstStyle/>
          <a:p>
            <a:pPr marL="0" indent="0">
              <a:buNone/>
            </a:pPr>
            <a:r>
              <a:rPr lang="en-US" sz="2800" b="1" dirty="0"/>
              <a:t>Advantages:</a:t>
            </a:r>
          </a:p>
          <a:p>
            <a:pPr marL="0" indent="0">
              <a:buNone/>
            </a:pPr>
            <a:endParaRPr lang="en-US" sz="2800" dirty="0"/>
          </a:p>
          <a:p>
            <a:pPr marL="0" indent="0">
              <a:buNone/>
            </a:pPr>
            <a:r>
              <a:rPr lang="en-US" sz="2800" dirty="0"/>
              <a:t>    Comprehensive overview of SLR from linguistic and technical perspectives.</a:t>
            </a:r>
          </a:p>
          <a:p>
            <a:pPr marL="0" indent="0">
              <a:buNone/>
            </a:pPr>
            <a:r>
              <a:rPr lang="en-US" sz="2800" dirty="0"/>
              <a:t>Addresses challenges in feature extraction and classification.</a:t>
            </a:r>
          </a:p>
          <a:p>
            <a:pPr marL="0" indent="0">
              <a:buNone/>
            </a:pPr>
            <a:r>
              <a:rPr lang="en-US" sz="2800" dirty="0"/>
              <a:t>Discusses advancements towards continuous sign recognition and signer independence.</a:t>
            </a:r>
          </a:p>
          <a:p>
            <a:pPr marL="0" indent="0">
              <a:buNone/>
            </a:pPr>
            <a:r>
              <a:rPr lang="en-US" sz="2800" dirty="0"/>
              <a:t>Highlights the importance of adapting to larger, noisy datasets.</a:t>
            </a:r>
          </a:p>
          <a:p>
            <a:pPr marL="0" indent="0">
              <a:buNone/>
            </a:pPr>
            <a:endParaRPr lang="en-US" sz="2800" dirty="0"/>
          </a:p>
          <a:p>
            <a:pPr marL="0" indent="0">
              <a:buNone/>
            </a:pPr>
            <a:endParaRPr lang="en-US" sz="2800" b="1" dirty="0"/>
          </a:p>
          <a:p>
            <a:pPr marL="0" indent="0">
              <a:buNone/>
            </a:pPr>
            <a:r>
              <a:rPr lang="en-US" sz="2800" b="1" dirty="0"/>
              <a:t>Drawbacks:</a:t>
            </a:r>
          </a:p>
          <a:p>
            <a:pPr marL="0" indent="0">
              <a:buNone/>
            </a:pPr>
            <a:endParaRPr lang="en-US" sz="2800" dirty="0"/>
          </a:p>
          <a:p>
            <a:pPr marL="0" indent="0">
              <a:buNone/>
            </a:pPr>
            <a:r>
              <a:rPr lang="en-US" sz="2800" dirty="0"/>
              <a:t>Lack of specific details regarding the techniques discussed.</a:t>
            </a:r>
          </a:p>
          <a:p>
            <a:pPr marL="0" indent="0">
              <a:buNone/>
            </a:pPr>
            <a:r>
              <a:rPr lang="en-US" sz="2800" dirty="0"/>
              <a:t>Limited information on the experimental validation of the approaches proposed.</a:t>
            </a:r>
            <a:endParaRPr lang="en-IN" sz="2800" dirty="0"/>
          </a:p>
          <a:p>
            <a:endParaRPr lang="en-IN" dirty="0"/>
          </a:p>
        </p:txBody>
      </p:sp>
    </p:spTree>
    <p:extLst>
      <p:ext uri="{BB962C8B-B14F-4D97-AF65-F5344CB8AC3E}">
        <p14:creationId xmlns:p14="http://schemas.microsoft.com/office/powerpoint/2010/main" val="199342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838B-5B1C-7598-D799-FDD9E73AB633}"/>
              </a:ext>
            </a:extLst>
          </p:cNvPr>
          <p:cNvSpPr>
            <a:spLocks noGrp="1"/>
          </p:cNvSpPr>
          <p:nvPr>
            <p:ph type="title"/>
          </p:nvPr>
        </p:nvSpPr>
        <p:spPr/>
        <p:txBody>
          <a:bodyPr/>
          <a:lstStyle/>
          <a:p>
            <a:r>
              <a:rPr lang="en-IN" dirty="0"/>
              <a:t>Machine Vision and Applications</a:t>
            </a:r>
          </a:p>
        </p:txBody>
      </p:sp>
      <p:sp>
        <p:nvSpPr>
          <p:cNvPr id="3" name="Content Placeholder 2">
            <a:extLst>
              <a:ext uri="{FF2B5EF4-FFF2-40B4-BE49-F238E27FC236}">
                <a16:creationId xmlns:a16="http://schemas.microsoft.com/office/drawing/2014/main" id="{10A65C90-57A5-9BB9-BFC2-18FBCED31B88}"/>
              </a:ext>
            </a:extLst>
          </p:cNvPr>
          <p:cNvSpPr>
            <a:spLocks noGrp="1"/>
          </p:cNvSpPr>
          <p:nvPr>
            <p:ph idx="1"/>
          </p:nvPr>
        </p:nvSpPr>
        <p:spPr>
          <a:xfrm>
            <a:off x="513347" y="1379620"/>
            <a:ext cx="11438021" cy="5478379"/>
          </a:xfrm>
        </p:spPr>
        <p:txBody>
          <a:bodyPr>
            <a:normAutofit/>
          </a:bodyPr>
          <a:lstStyle/>
          <a:p>
            <a:pPr marL="0" indent="0">
              <a:buNone/>
            </a:pPr>
            <a:endParaRPr lang="en-US" dirty="0"/>
          </a:p>
          <a:p>
            <a:pPr marL="0" indent="0">
              <a:buNone/>
            </a:pPr>
            <a:r>
              <a:rPr lang="en-US" b="1" dirty="0"/>
              <a:t>Journal Name: </a:t>
            </a:r>
            <a:r>
              <a:rPr lang="en-US" dirty="0"/>
              <a:t>Machine Vision and Applications</a:t>
            </a:r>
          </a:p>
          <a:p>
            <a:pPr marL="0" indent="0">
              <a:buNone/>
            </a:pPr>
            <a:r>
              <a:rPr lang="en-US" b="1" dirty="0"/>
              <a:t>Paper Title</a:t>
            </a:r>
            <a:r>
              <a:rPr lang="en-US" dirty="0"/>
              <a:t>: Australian sign language recognition</a:t>
            </a:r>
          </a:p>
          <a:p>
            <a:pPr marL="0" indent="0">
              <a:buNone/>
            </a:pPr>
            <a:r>
              <a:rPr lang="en-US" b="1" dirty="0"/>
              <a:t>Authors: </a:t>
            </a:r>
            <a:r>
              <a:rPr lang="en-US" dirty="0"/>
              <a:t>Eun-Jung Holden, Gareth Lee &amp; Robyn Owens</a:t>
            </a:r>
          </a:p>
          <a:p>
            <a:pPr marL="0" indent="0">
              <a:buNone/>
            </a:pPr>
            <a:endParaRPr lang="en-US" dirty="0"/>
          </a:p>
          <a:p>
            <a:pPr marL="0" indent="0">
              <a:buNone/>
            </a:pPr>
            <a:r>
              <a:rPr lang="en-US" b="1" dirty="0"/>
              <a:t>Methodology: </a:t>
            </a:r>
            <a:r>
              <a:rPr lang="en-US" dirty="0"/>
              <a:t>The paper presents an automatic Australian sign language (</a:t>
            </a:r>
            <a:r>
              <a:rPr lang="en-US" dirty="0" err="1"/>
              <a:t>Auslan</a:t>
            </a:r>
            <a:r>
              <a:rPr lang="en-US" dirty="0"/>
              <a:t>) recognition system that employs tracking of face and hands, feature extraction, and Hidden Markov Models (HMMs) for recognition. Tracking utilizes simple geometrical features between current and previous frames. The system addresses occlusion by detecting contours using motion cues and the snake algorithm. Features invariant to scaling, rotation, and signing speed are used for recognition, capturing geometrical positioning, shapes, and motion directions. HMMs are utilized for </a:t>
            </a:r>
            <a:r>
              <a:rPr lang="en-US" dirty="0" err="1"/>
              <a:t>Auslan</a:t>
            </a:r>
            <a:r>
              <a:rPr lang="en-US" dirty="0"/>
              <a:t> phrase recognition.</a:t>
            </a:r>
            <a:endParaRPr lang="en-IN" dirty="0"/>
          </a:p>
        </p:txBody>
      </p:sp>
    </p:spTree>
    <p:extLst>
      <p:ext uri="{BB962C8B-B14F-4D97-AF65-F5344CB8AC3E}">
        <p14:creationId xmlns:p14="http://schemas.microsoft.com/office/powerpoint/2010/main" val="248433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08A89-902C-E4EF-CEF2-64C600AF2E15}"/>
              </a:ext>
            </a:extLst>
          </p:cNvPr>
          <p:cNvSpPr>
            <a:spLocks noGrp="1"/>
          </p:cNvSpPr>
          <p:nvPr>
            <p:ph idx="1"/>
          </p:nvPr>
        </p:nvSpPr>
        <p:spPr>
          <a:xfrm>
            <a:off x="887506" y="672353"/>
            <a:ext cx="10743019" cy="5872825"/>
          </a:xfrm>
        </p:spPr>
        <p:txBody>
          <a:bodyPr>
            <a:normAutofit/>
          </a:bodyPr>
          <a:lstStyle/>
          <a:p>
            <a:pPr marL="0" indent="0">
              <a:buNone/>
            </a:pPr>
            <a:r>
              <a:rPr lang="en-US" b="1" dirty="0"/>
              <a:t>Advantages:</a:t>
            </a:r>
          </a:p>
          <a:p>
            <a:pPr marL="0" indent="0">
              <a:buNone/>
            </a:pPr>
            <a:r>
              <a:rPr lang="en-US" dirty="0"/>
              <a:t>High recognition rates achieved at both sentence and word levels.</a:t>
            </a:r>
          </a:p>
          <a:p>
            <a:pPr marL="0" indent="0">
              <a:buNone/>
            </a:pPr>
            <a:r>
              <a:rPr lang="en-US" dirty="0"/>
              <a:t>Robustness to occlusion and variations in signing speed.</a:t>
            </a:r>
          </a:p>
          <a:p>
            <a:pPr marL="0" indent="0">
              <a:buNone/>
            </a:pPr>
            <a:r>
              <a:rPr lang="en-US" dirty="0"/>
              <a:t>Utilization of HMMs for modeling sign phrases.</a:t>
            </a:r>
          </a:p>
          <a:p>
            <a:pPr marL="0" indent="0">
              <a:buNone/>
            </a:pPr>
            <a:r>
              <a:rPr lang="en-US" dirty="0"/>
              <a:t>Invariance to scaling and rotation enhances system performance.</a:t>
            </a:r>
          </a:p>
          <a:p>
            <a:pPr marL="0" indent="0">
              <a:buNone/>
            </a:pPr>
            <a:endParaRPr lang="en-US" dirty="0"/>
          </a:p>
          <a:p>
            <a:pPr marL="0" indent="0">
              <a:buNone/>
            </a:pPr>
            <a:r>
              <a:rPr lang="en-US" b="1" dirty="0"/>
              <a:t>Drawbacks:</a:t>
            </a:r>
          </a:p>
          <a:p>
            <a:pPr marL="0" indent="0">
              <a:buNone/>
            </a:pPr>
            <a:r>
              <a:rPr lang="en-US" dirty="0"/>
              <a:t>Relatively small dataset used for experiments.</a:t>
            </a:r>
          </a:p>
          <a:p>
            <a:pPr marL="0" indent="0">
              <a:buNone/>
            </a:pPr>
            <a:r>
              <a:rPr lang="en-US" dirty="0"/>
              <a:t>Limited discussion on real-world deployment and scalability.</a:t>
            </a:r>
          </a:p>
          <a:p>
            <a:pPr marL="0" indent="0">
              <a:buNone/>
            </a:pPr>
            <a:r>
              <a:rPr lang="en-US" dirty="0"/>
              <a:t>Potential challenges with complex sign phrases or dynamic signing.</a:t>
            </a:r>
            <a:endParaRPr lang="en-IN" dirty="0"/>
          </a:p>
        </p:txBody>
      </p:sp>
    </p:spTree>
    <p:extLst>
      <p:ext uri="{BB962C8B-B14F-4D97-AF65-F5344CB8AC3E}">
        <p14:creationId xmlns:p14="http://schemas.microsoft.com/office/powerpoint/2010/main" val="3405129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6CC7-8BBA-E718-6915-32B0EC1E8650}"/>
              </a:ext>
            </a:extLst>
          </p:cNvPr>
          <p:cNvSpPr>
            <a:spLocks noGrp="1"/>
          </p:cNvSpPr>
          <p:nvPr>
            <p:ph type="title"/>
          </p:nvPr>
        </p:nvSpPr>
        <p:spPr/>
        <p:txBody>
          <a:bodyPr/>
          <a:lstStyle/>
          <a:p>
            <a:r>
              <a:rPr lang="en-US" dirty="0"/>
              <a:t>Computer Vision - ECCV 2014 Workshops</a:t>
            </a:r>
            <a:endParaRPr lang="en-IN" dirty="0"/>
          </a:p>
        </p:txBody>
      </p:sp>
      <p:sp>
        <p:nvSpPr>
          <p:cNvPr id="3" name="Content Placeholder 2">
            <a:extLst>
              <a:ext uri="{FF2B5EF4-FFF2-40B4-BE49-F238E27FC236}">
                <a16:creationId xmlns:a16="http://schemas.microsoft.com/office/drawing/2014/main" id="{F2D5097E-16E4-06AF-F787-8E17EB92E2D1}"/>
              </a:ext>
            </a:extLst>
          </p:cNvPr>
          <p:cNvSpPr>
            <a:spLocks noGrp="1"/>
          </p:cNvSpPr>
          <p:nvPr>
            <p:ph idx="1"/>
          </p:nvPr>
        </p:nvSpPr>
        <p:spPr>
          <a:xfrm>
            <a:off x="673768" y="1690688"/>
            <a:ext cx="10924674" cy="4802187"/>
          </a:xfrm>
        </p:spPr>
        <p:txBody>
          <a:bodyPr>
            <a:normAutofit/>
          </a:bodyPr>
          <a:lstStyle/>
          <a:p>
            <a:pPr marL="0" indent="0">
              <a:buNone/>
            </a:pPr>
            <a:r>
              <a:rPr lang="en-IN" b="1" dirty="0"/>
              <a:t>Journal Name</a:t>
            </a:r>
            <a:r>
              <a:rPr lang="en-IN" dirty="0"/>
              <a:t>: Computer Vision - ECCV 2014 Workshops</a:t>
            </a:r>
          </a:p>
          <a:p>
            <a:pPr marL="0" indent="0">
              <a:buNone/>
            </a:pPr>
            <a:r>
              <a:rPr lang="en-IN" b="1" dirty="0"/>
              <a:t>Paper Title</a:t>
            </a:r>
            <a:r>
              <a:rPr lang="en-IN" dirty="0"/>
              <a:t>: Sign Language Recognition Using Convolutional Neural Networks</a:t>
            </a:r>
          </a:p>
          <a:p>
            <a:pPr marL="0" indent="0">
              <a:buNone/>
            </a:pPr>
            <a:r>
              <a:rPr lang="en-IN" b="1" dirty="0"/>
              <a:t>Authors: </a:t>
            </a:r>
            <a:r>
              <a:rPr lang="en-IN" dirty="0"/>
              <a:t>Lionel Pigou, Sander Dieleman, Pieter-Jan </a:t>
            </a:r>
            <a:r>
              <a:rPr lang="en-IN" dirty="0" err="1"/>
              <a:t>Kindermans</a:t>
            </a:r>
            <a:r>
              <a:rPr lang="en-IN" dirty="0"/>
              <a:t> &amp; Benjamin </a:t>
            </a:r>
            <a:r>
              <a:rPr lang="en-IN" dirty="0" err="1"/>
              <a:t>Schrauwen</a:t>
            </a:r>
            <a:endParaRPr lang="en-IN" dirty="0"/>
          </a:p>
          <a:p>
            <a:pPr marL="0" indent="0">
              <a:buNone/>
            </a:pPr>
            <a:endParaRPr lang="en-IN" b="1" dirty="0"/>
          </a:p>
          <a:p>
            <a:pPr marL="0" indent="0">
              <a:buNone/>
            </a:pPr>
            <a:r>
              <a:rPr lang="en-IN" b="1" dirty="0"/>
              <a:t>Methodology: </a:t>
            </a:r>
            <a:r>
              <a:rPr lang="en-IN" dirty="0"/>
              <a:t>The paper proposes a sign language recognition system using the Microsoft Kinect, convolutional neural networks (CNNs), and GPU acceleration. CNNs automate feature construction, replacing handcrafted features. The system achieves high accuracy in recognizing 20 Italian gestures, with cross-validation accuracy of 91.7%. It also performs well in the </a:t>
            </a:r>
            <a:r>
              <a:rPr lang="en-IN" dirty="0" err="1"/>
              <a:t>ChaLearn</a:t>
            </a:r>
            <a:r>
              <a:rPr lang="en-IN" dirty="0"/>
              <a:t> 2014 Looking at People gesture spotting competition, achieving a mean Jaccard Index of 0.789.</a:t>
            </a:r>
          </a:p>
        </p:txBody>
      </p:sp>
    </p:spTree>
    <p:extLst>
      <p:ext uri="{BB962C8B-B14F-4D97-AF65-F5344CB8AC3E}">
        <p14:creationId xmlns:p14="http://schemas.microsoft.com/office/powerpoint/2010/main" val="412643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E1AB7-4DAC-16B0-AEC8-42EC8D4F5C8D}"/>
              </a:ext>
            </a:extLst>
          </p:cNvPr>
          <p:cNvSpPr>
            <a:spLocks noGrp="1"/>
          </p:cNvSpPr>
          <p:nvPr>
            <p:ph idx="1"/>
          </p:nvPr>
        </p:nvSpPr>
        <p:spPr>
          <a:xfrm>
            <a:off x="932328" y="457199"/>
            <a:ext cx="10421471" cy="5719763"/>
          </a:xfrm>
        </p:spPr>
        <p:txBody>
          <a:bodyPr>
            <a:normAutofit/>
          </a:bodyPr>
          <a:lstStyle/>
          <a:p>
            <a:pPr marL="0" indent="0">
              <a:buNone/>
            </a:pPr>
            <a:r>
              <a:rPr lang="en-US" b="1" dirty="0"/>
              <a:t>Advantages:</a:t>
            </a:r>
          </a:p>
          <a:p>
            <a:pPr marL="0" indent="0">
              <a:buNone/>
            </a:pPr>
            <a:r>
              <a:rPr lang="en-US" dirty="0"/>
              <a:t>Utilization of CNNs for automated feature construction.</a:t>
            </a:r>
          </a:p>
          <a:p>
            <a:pPr marL="0" indent="0">
              <a:buNone/>
            </a:pPr>
            <a:r>
              <a:rPr lang="en-US" dirty="0"/>
              <a:t>High recognition accuracy achieved across Italian gestures.</a:t>
            </a:r>
          </a:p>
          <a:p>
            <a:pPr marL="0" indent="0">
              <a:buNone/>
            </a:pPr>
            <a:r>
              <a:rPr lang="en-US" dirty="0"/>
              <a:t>Generalization capability demonstrated on unseen users and environments.</a:t>
            </a:r>
          </a:p>
          <a:p>
            <a:pPr marL="0" indent="0">
              <a:buNone/>
            </a:pPr>
            <a:r>
              <a:rPr lang="en-US" dirty="0"/>
              <a:t>Success in gesture spotting competitions indicates system effectiveness.</a:t>
            </a:r>
          </a:p>
          <a:p>
            <a:pPr marL="0" indent="0">
              <a:buNone/>
            </a:pPr>
            <a:endParaRPr lang="en-US" dirty="0"/>
          </a:p>
          <a:p>
            <a:pPr marL="0" indent="0">
              <a:buNone/>
            </a:pPr>
            <a:r>
              <a:rPr lang="en-US" b="1" dirty="0"/>
              <a:t>Drawbacks:</a:t>
            </a:r>
          </a:p>
          <a:p>
            <a:pPr marL="0" indent="0">
              <a:buNone/>
            </a:pPr>
            <a:r>
              <a:rPr lang="en-US" dirty="0"/>
              <a:t>Dependency on the Microsoft Kinect may limit portability and scalability.</a:t>
            </a:r>
          </a:p>
          <a:p>
            <a:pPr marL="0" indent="0">
              <a:buNone/>
            </a:pPr>
            <a:r>
              <a:rPr lang="en-US" dirty="0"/>
              <a:t>Limited discussion on the generalizability of the approach to other sign languages.</a:t>
            </a:r>
          </a:p>
          <a:p>
            <a:pPr marL="0" indent="0">
              <a:buNone/>
            </a:pPr>
            <a:r>
              <a:rPr lang="en-US" dirty="0"/>
              <a:t>Challenges related to real-time processing and hardware requirements.</a:t>
            </a:r>
            <a:endParaRPr lang="en-IN" dirty="0"/>
          </a:p>
        </p:txBody>
      </p:sp>
    </p:spTree>
    <p:extLst>
      <p:ext uri="{BB962C8B-B14F-4D97-AF65-F5344CB8AC3E}">
        <p14:creationId xmlns:p14="http://schemas.microsoft.com/office/powerpoint/2010/main" val="2366071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85</TotalTime>
  <Words>772</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Real-Time Sign Language Translation to Coherent English Output</vt:lpstr>
      <vt:lpstr>Proposed work:</vt:lpstr>
      <vt:lpstr>overall project architecture</vt:lpstr>
      <vt:lpstr>Visual Analysis of Humans</vt:lpstr>
      <vt:lpstr>PowerPoint Presentation</vt:lpstr>
      <vt:lpstr>Machine Vision and Applications</vt:lpstr>
      <vt:lpstr>PowerPoint Presentation</vt:lpstr>
      <vt:lpstr>Computer Vision - ECCV 2014 Workshops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Sign Language Translation to Coherent English Output</dc:title>
  <dc:creator>S Swathisree</dc:creator>
  <cp:lastModifiedBy>Shravan Venkatraman</cp:lastModifiedBy>
  <cp:revision>5</cp:revision>
  <dcterms:created xsi:type="dcterms:W3CDTF">2024-02-19T16:44:56Z</dcterms:created>
  <dcterms:modified xsi:type="dcterms:W3CDTF">2024-02-22T01:11:46Z</dcterms:modified>
</cp:coreProperties>
</file>