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omic Sans" panose="020B0604020202020204" charset="0"/>
      <p:regular r:id="rId17"/>
    </p:embeddedFont>
    <p:embeddedFont>
      <p:font typeface="Libre Baskerville" panose="02000000000000000000" pitchFamily="2" charset="0"/>
      <p:regular r:id="rId18"/>
      <p:bold r:id="rId19"/>
      <p:italic r:id="rId20"/>
    </p:embeddedFont>
    <p:embeddedFont>
      <p:font typeface="Libre Baskerville Bold" panose="02000000000000000000" pitchFamily="2" charset="0"/>
      <p:regular r:id="rId21"/>
      <p:bold r:id="rId22"/>
    </p:embeddedFont>
    <p:embeddedFont>
      <p:font typeface="Now" panose="020B0604020202020204" charset="0"/>
      <p:regular r:id="rId23"/>
    </p:embeddedFont>
    <p:embeddedFont>
      <p:font typeface="Now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sarHQQiqBN2clJ2QEU4-hFfAcYF7Pxqi?usp=sharing" TargetMode="External"/><Relationship Id="rId2" Type="http://schemas.openxmlformats.org/officeDocument/2006/relationships/hyperlink" Target="https://colab.research.google.com/drive/14CKItbXtE3FprIXAEaDP38H6LMwgOx3t?usp=shari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599506" y="2502158"/>
            <a:ext cx="11088988" cy="3190875"/>
          </a:xfrm>
          <a:prstGeom prst="rect">
            <a:avLst/>
          </a:prstGeom>
        </p:spPr>
        <p:txBody>
          <a:bodyPr lIns="0" tIns="0" rIns="0" bIns="0" rtlCol="0" anchor="t">
            <a:spAutoFit/>
          </a:bodyPr>
          <a:lstStyle/>
          <a:p>
            <a:pPr algn="ctr">
              <a:lnSpc>
                <a:spcPts val="8400"/>
              </a:lnSpc>
            </a:pPr>
            <a:r>
              <a:rPr lang="en-US" sz="6000" spc="168">
                <a:solidFill>
                  <a:srgbClr val="404040"/>
                </a:solidFill>
                <a:latin typeface="Now Bold"/>
                <a:ea typeface="Now Bold"/>
                <a:cs typeface="Now Bold"/>
                <a:sym typeface="Now Bold"/>
              </a:rPr>
              <a:t>LAB 2 - HYPERPARAMETER TUNING AND REGULARIZATION</a:t>
            </a:r>
          </a:p>
        </p:txBody>
      </p:sp>
      <p:sp>
        <p:nvSpPr>
          <p:cNvPr id="3" name="TextBox 3"/>
          <p:cNvSpPr txBox="1"/>
          <p:nvPr/>
        </p:nvSpPr>
        <p:spPr>
          <a:xfrm>
            <a:off x="4614700" y="6081602"/>
            <a:ext cx="9058600" cy="1441780"/>
          </a:xfrm>
          <a:prstGeom prst="rect">
            <a:avLst/>
          </a:prstGeom>
        </p:spPr>
        <p:txBody>
          <a:bodyPr lIns="0" tIns="0" rIns="0" bIns="0" rtlCol="0" anchor="t">
            <a:spAutoFit/>
          </a:bodyPr>
          <a:lstStyle/>
          <a:p>
            <a:pPr algn="ctr">
              <a:lnSpc>
                <a:spcPts val="2891"/>
              </a:lnSpc>
            </a:pPr>
            <a:r>
              <a:rPr lang="en-US" sz="2370">
                <a:solidFill>
                  <a:srgbClr val="000000"/>
                </a:solidFill>
                <a:latin typeface="Comic Sans"/>
                <a:ea typeface="Comic Sans"/>
                <a:cs typeface="Comic Sans"/>
                <a:sym typeface="Comic Sans"/>
              </a:rPr>
              <a:t>Dr. Pandiyaraju V</a:t>
            </a:r>
          </a:p>
          <a:p>
            <a:pPr algn="ctr">
              <a:lnSpc>
                <a:spcPts val="2891"/>
              </a:lnSpc>
            </a:pPr>
            <a:r>
              <a:rPr lang="en-US" sz="2370">
                <a:solidFill>
                  <a:srgbClr val="000000"/>
                </a:solidFill>
                <a:latin typeface="Comic Sans"/>
                <a:ea typeface="Comic Sans"/>
                <a:cs typeface="Comic Sans"/>
                <a:sym typeface="Comic Sans"/>
              </a:rPr>
              <a:t>Shravan Venkatraman</a:t>
            </a:r>
          </a:p>
          <a:p>
            <a:pPr algn="ctr">
              <a:lnSpc>
                <a:spcPts val="2891"/>
              </a:lnSpc>
            </a:pPr>
            <a:endParaRPr lang="en-US" sz="2370">
              <a:solidFill>
                <a:srgbClr val="000000"/>
              </a:solidFill>
              <a:latin typeface="Comic Sans"/>
              <a:ea typeface="Comic Sans"/>
              <a:cs typeface="Comic Sans"/>
              <a:sym typeface="Comic Sans"/>
            </a:endParaRPr>
          </a:p>
          <a:p>
            <a:pPr algn="ctr">
              <a:lnSpc>
                <a:spcPts val="2891"/>
              </a:lnSpc>
            </a:pPr>
            <a:r>
              <a:rPr lang="en-US" sz="2370">
                <a:solidFill>
                  <a:srgbClr val="000000"/>
                </a:solidFill>
                <a:latin typeface="Comic Sans"/>
                <a:ea typeface="Comic Sans"/>
                <a:cs typeface="Comic Sans"/>
                <a:sym typeface="Comic Sans"/>
              </a:rPr>
              <a:t>July 26,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5795946"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DROPOUT</a:t>
            </a:r>
          </a:p>
        </p:txBody>
      </p:sp>
      <p:sp>
        <p:nvSpPr>
          <p:cNvPr id="3" name="TextBox 3"/>
          <p:cNvSpPr txBox="1"/>
          <p:nvPr/>
        </p:nvSpPr>
        <p:spPr>
          <a:xfrm>
            <a:off x="1028700" y="2654617"/>
            <a:ext cx="15795946" cy="7182231"/>
          </a:xfrm>
          <a:prstGeom prst="rect">
            <a:avLst/>
          </a:prstGeom>
        </p:spPr>
        <p:txBody>
          <a:bodyPr lIns="0" tIns="0" rIns="0" bIns="0" rtlCol="0" anchor="t">
            <a:spAutoFit/>
          </a:bodyPr>
          <a:lstStyle/>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During training, dropout randomly sets a fraction of the neurons' output to zero in each layer, excluding the output layer.</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This "dropout" happens independently for each neuron on each forward pass.</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Prevents neurons from co-adapting too much, which promotes the development of more robust and diverse feature representations.</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Common dropout values - typically between 0.2 to 0.5</a:t>
            </a:r>
          </a:p>
          <a:p>
            <a:pPr algn="l">
              <a:lnSpc>
                <a:spcPts val="4392"/>
              </a:lnSpc>
            </a:pPr>
            <a:endParaRPr lang="en-US" sz="36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2654617"/>
            <a:ext cx="16230600" cy="6811264"/>
          </a:xfrm>
          <a:prstGeom prst="rect">
            <a:avLst/>
          </a:prstGeom>
        </p:spPr>
        <p:txBody>
          <a:bodyPr lIns="0" tIns="0" rIns="0" bIns="0" rtlCol="0" anchor="t">
            <a:spAutoFit/>
          </a:bodyPr>
          <a:lstStyle/>
          <a:p>
            <a:pPr marL="734061" lvl="1" indent="-367031" algn="l">
              <a:lnSpc>
                <a:spcPts val="4148"/>
              </a:lnSpc>
              <a:buFont typeface="Arial"/>
              <a:buChar char="•"/>
            </a:pPr>
            <a:r>
              <a:rPr lang="en-US" sz="3400">
                <a:solidFill>
                  <a:srgbClr val="000000"/>
                </a:solidFill>
                <a:latin typeface="Libre Baskerville"/>
                <a:ea typeface="Libre Baskerville"/>
                <a:cs typeface="Libre Baskerville"/>
                <a:sym typeface="Libre Baskerville"/>
              </a:rPr>
              <a:t>L1 regularization adds a penalty equal to the absolute value of the magnitude of coefficients to the loss function.</a:t>
            </a:r>
          </a:p>
          <a:p>
            <a:pPr algn="l">
              <a:lnSpc>
                <a:spcPts val="4148"/>
              </a:lnSpc>
            </a:pPr>
            <a:endParaRPr lang="en-US" sz="3400">
              <a:solidFill>
                <a:srgbClr val="000000"/>
              </a:solidFill>
              <a:latin typeface="Libre Baskerville"/>
              <a:ea typeface="Libre Baskerville"/>
              <a:cs typeface="Libre Baskerville"/>
              <a:sym typeface="Libre Baskerville"/>
            </a:endParaRPr>
          </a:p>
          <a:p>
            <a:pPr algn="l">
              <a:lnSpc>
                <a:spcPts val="4148"/>
              </a:lnSpc>
            </a:pPr>
            <a:endParaRPr lang="en-US" sz="3400">
              <a:solidFill>
                <a:srgbClr val="000000"/>
              </a:solidFill>
              <a:latin typeface="Libre Baskerville"/>
              <a:ea typeface="Libre Baskerville"/>
              <a:cs typeface="Libre Baskerville"/>
              <a:sym typeface="Libre Baskerville"/>
            </a:endParaRPr>
          </a:p>
          <a:p>
            <a:pPr algn="l">
              <a:lnSpc>
                <a:spcPts val="4148"/>
              </a:lnSpc>
            </a:pPr>
            <a:endParaRPr lang="en-US" sz="3400">
              <a:solidFill>
                <a:srgbClr val="000000"/>
              </a:solidFill>
              <a:latin typeface="Libre Baskerville"/>
              <a:ea typeface="Libre Baskerville"/>
              <a:cs typeface="Libre Baskerville"/>
              <a:sym typeface="Libre Baskerville"/>
            </a:endParaRPr>
          </a:p>
          <a:p>
            <a:pPr algn="l">
              <a:lnSpc>
                <a:spcPts val="4148"/>
              </a:lnSpc>
            </a:pPr>
            <a:r>
              <a:rPr lang="en-US" sz="3400">
                <a:solidFill>
                  <a:srgbClr val="000000"/>
                </a:solidFill>
                <a:latin typeface="Libre Baskerville"/>
                <a:ea typeface="Libre Baskerville"/>
                <a:cs typeface="Libre Baskerville"/>
                <a:sym typeface="Libre Baskerville"/>
              </a:rPr>
              <a:t>      where λ is the regularization parameter and Wi are the model    </a:t>
            </a:r>
          </a:p>
          <a:p>
            <a:pPr algn="l">
              <a:lnSpc>
                <a:spcPts val="4148"/>
              </a:lnSpc>
            </a:pPr>
            <a:r>
              <a:rPr lang="en-US" sz="3400">
                <a:solidFill>
                  <a:srgbClr val="000000"/>
                </a:solidFill>
                <a:latin typeface="Libre Baskerville"/>
                <a:ea typeface="Libre Baskerville"/>
                <a:cs typeface="Libre Baskerville"/>
                <a:sym typeface="Libre Baskerville"/>
              </a:rPr>
              <a:t>      weights</a:t>
            </a:r>
          </a:p>
          <a:p>
            <a:pPr algn="l">
              <a:lnSpc>
                <a:spcPts val="4148"/>
              </a:lnSpc>
            </a:pPr>
            <a:endParaRPr lang="en-US" sz="3400">
              <a:solidFill>
                <a:srgbClr val="000000"/>
              </a:solidFill>
              <a:latin typeface="Libre Baskerville"/>
              <a:ea typeface="Libre Baskerville"/>
              <a:cs typeface="Libre Baskerville"/>
              <a:sym typeface="Libre Baskerville"/>
            </a:endParaRPr>
          </a:p>
          <a:p>
            <a:pPr marL="734061" lvl="1" indent="-367031" algn="l">
              <a:lnSpc>
                <a:spcPts val="4148"/>
              </a:lnSpc>
              <a:buFont typeface="Arial"/>
              <a:buChar char="•"/>
            </a:pPr>
            <a:r>
              <a:rPr lang="en-US" sz="3400">
                <a:solidFill>
                  <a:srgbClr val="000000"/>
                </a:solidFill>
                <a:latin typeface="Libre Baskerville"/>
                <a:ea typeface="Libre Baskerville"/>
                <a:cs typeface="Libre Baskerville"/>
                <a:sym typeface="Libre Baskerville"/>
              </a:rPr>
              <a:t>Encourages sparsity in the model weights, leading to feature selection by shrinking less important features' coefficients to zero.</a:t>
            </a:r>
          </a:p>
          <a:p>
            <a:pPr algn="l">
              <a:lnSpc>
                <a:spcPts val="4148"/>
              </a:lnSpc>
            </a:pPr>
            <a:endParaRPr lang="en-US" sz="3400">
              <a:solidFill>
                <a:srgbClr val="000000"/>
              </a:solidFill>
              <a:latin typeface="Libre Baskerville"/>
              <a:ea typeface="Libre Baskerville"/>
              <a:cs typeface="Libre Baskerville"/>
              <a:sym typeface="Libre Baskerville"/>
            </a:endParaRPr>
          </a:p>
          <a:p>
            <a:pPr marL="734061" lvl="1" indent="-367031" algn="l">
              <a:lnSpc>
                <a:spcPts val="4148"/>
              </a:lnSpc>
              <a:buFont typeface="Arial"/>
              <a:buChar char="•"/>
            </a:pPr>
            <a:r>
              <a:rPr lang="en-US" sz="3400">
                <a:solidFill>
                  <a:srgbClr val="000000"/>
                </a:solidFill>
                <a:latin typeface="Libre Baskerville"/>
                <a:ea typeface="Libre Baskerville"/>
                <a:cs typeface="Libre Baskerville"/>
                <a:sym typeface="Libre Baskerville"/>
              </a:rPr>
              <a:t>Helps in reducing overfitting, especially when the number of features is large.</a:t>
            </a:r>
          </a:p>
        </p:txBody>
      </p:sp>
      <p:sp>
        <p:nvSpPr>
          <p:cNvPr id="3" name="Freeform 3"/>
          <p:cNvSpPr/>
          <p:nvPr/>
        </p:nvSpPr>
        <p:spPr>
          <a:xfrm>
            <a:off x="4265788" y="4018345"/>
            <a:ext cx="9756424" cy="1009732"/>
          </a:xfrm>
          <a:custGeom>
            <a:avLst/>
            <a:gdLst/>
            <a:ahLst/>
            <a:cxnLst/>
            <a:rect l="l" t="t" r="r" b="b"/>
            <a:pathLst>
              <a:path w="9756424" h="1009732">
                <a:moveTo>
                  <a:pt x="0" y="0"/>
                </a:moveTo>
                <a:lnTo>
                  <a:pt x="9756424" y="0"/>
                </a:lnTo>
                <a:lnTo>
                  <a:pt x="9756424" y="1009732"/>
                </a:lnTo>
                <a:lnTo>
                  <a:pt x="0" y="1009732"/>
                </a:lnTo>
                <a:lnTo>
                  <a:pt x="0" y="0"/>
                </a:lnTo>
                <a:close/>
              </a:path>
            </a:pathLst>
          </a:custGeom>
          <a:blipFill>
            <a:blip r:embed="rId2"/>
            <a:stretch>
              <a:fillRect t="-130028" b="-345789"/>
            </a:stretch>
          </a:blipFill>
        </p:spPr>
        <p:txBody>
          <a:bodyPr/>
          <a:lstStyle/>
          <a:p>
            <a:endParaRPr lang="en-IN"/>
          </a:p>
        </p:txBody>
      </p:sp>
      <p:sp>
        <p:nvSpPr>
          <p:cNvPr id="4" name="TextBox 4"/>
          <p:cNvSpPr txBox="1"/>
          <p:nvPr/>
        </p:nvSpPr>
        <p:spPr>
          <a:xfrm>
            <a:off x="1028700" y="1019175"/>
            <a:ext cx="15795946"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L1 REGULARIZATION (LASSO)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2654617"/>
            <a:ext cx="15795946" cy="7335139"/>
          </a:xfrm>
          <a:prstGeom prst="rect">
            <a:avLst/>
          </a:prstGeom>
        </p:spPr>
        <p:txBody>
          <a:bodyPr lIns="0" tIns="0" rIns="0" bIns="0" rtlCol="0" anchor="t">
            <a:spAutoFit/>
          </a:bodyPr>
          <a:lstStyle/>
          <a:p>
            <a:pPr marL="734059" lvl="1" indent="-367030" algn="l">
              <a:lnSpc>
                <a:spcPts val="4147"/>
              </a:lnSpc>
              <a:buFont typeface="Arial"/>
              <a:buChar char="•"/>
            </a:pPr>
            <a:r>
              <a:rPr lang="en-US" sz="3399">
                <a:solidFill>
                  <a:srgbClr val="000000"/>
                </a:solidFill>
                <a:latin typeface="Libre Baskerville"/>
                <a:ea typeface="Libre Baskerville"/>
                <a:cs typeface="Libre Baskerville"/>
                <a:sym typeface="Libre Baskerville"/>
              </a:rPr>
              <a:t>L2 regularization involves adding a penalty equal to the squared magnitude of coefficients to the loss function.</a:t>
            </a:r>
          </a:p>
          <a:p>
            <a:pPr algn="l">
              <a:lnSpc>
                <a:spcPts val="4147"/>
              </a:lnSpc>
            </a:pPr>
            <a:endParaRPr lang="en-US" sz="3399">
              <a:solidFill>
                <a:srgbClr val="000000"/>
              </a:solidFill>
              <a:latin typeface="Libre Baskerville"/>
              <a:ea typeface="Libre Baskerville"/>
              <a:cs typeface="Libre Baskerville"/>
              <a:sym typeface="Libre Baskerville"/>
            </a:endParaRPr>
          </a:p>
          <a:p>
            <a:pPr algn="l">
              <a:lnSpc>
                <a:spcPts val="4147"/>
              </a:lnSpc>
            </a:pPr>
            <a:endParaRPr lang="en-US" sz="3399">
              <a:solidFill>
                <a:srgbClr val="000000"/>
              </a:solidFill>
              <a:latin typeface="Libre Baskerville"/>
              <a:ea typeface="Libre Baskerville"/>
              <a:cs typeface="Libre Baskerville"/>
              <a:sym typeface="Libre Baskerville"/>
            </a:endParaRPr>
          </a:p>
          <a:p>
            <a:pPr algn="l">
              <a:lnSpc>
                <a:spcPts val="4147"/>
              </a:lnSpc>
            </a:pPr>
            <a:endParaRPr lang="en-US" sz="3399">
              <a:solidFill>
                <a:srgbClr val="000000"/>
              </a:solidFill>
              <a:latin typeface="Libre Baskerville"/>
              <a:ea typeface="Libre Baskerville"/>
              <a:cs typeface="Libre Baskerville"/>
              <a:sym typeface="Libre Baskerville"/>
            </a:endParaRPr>
          </a:p>
          <a:p>
            <a:pPr algn="l">
              <a:lnSpc>
                <a:spcPts val="4147"/>
              </a:lnSpc>
            </a:pPr>
            <a:r>
              <a:rPr lang="en-US" sz="3399">
                <a:solidFill>
                  <a:srgbClr val="000000"/>
                </a:solidFill>
                <a:latin typeface="Libre Baskerville"/>
                <a:ea typeface="Libre Baskerville"/>
                <a:cs typeface="Libre Baskerville"/>
                <a:sym typeface="Libre Baskerville"/>
              </a:rPr>
              <a:t>      where λ is the regularization parameter and Wi are the model    </a:t>
            </a:r>
          </a:p>
          <a:p>
            <a:pPr algn="l">
              <a:lnSpc>
                <a:spcPts val="4147"/>
              </a:lnSpc>
            </a:pPr>
            <a:r>
              <a:rPr lang="en-US" sz="3399">
                <a:solidFill>
                  <a:srgbClr val="000000"/>
                </a:solidFill>
                <a:latin typeface="Libre Baskerville"/>
                <a:ea typeface="Libre Baskerville"/>
                <a:cs typeface="Libre Baskerville"/>
                <a:sym typeface="Libre Baskerville"/>
              </a:rPr>
              <a:t>      weights</a:t>
            </a:r>
          </a:p>
          <a:p>
            <a:pPr algn="l">
              <a:lnSpc>
                <a:spcPts val="4147"/>
              </a:lnSpc>
            </a:pPr>
            <a:endParaRPr lang="en-US" sz="3399">
              <a:solidFill>
                <a:srgbClr val="000000"/>
              </a:solidFill>
              <a:latin typeface="Libre Baskerville"/>
              <a:ea typeface="Libre Baskerville"/>
              <a:cs typeface="Libre Baskerville"/>
              <a:sym typeface="Libre Baskerville"/>
            </a:endParaRPr>
          </a:p>
          <a:p>
            <a:pPr marL="734059" lvl="1" indent="-367030" algn="l">
              <a:lnSpc>
                <a:spcPts val="4147"/>
              </a:lnSpc>
              <a:buFont typeface="Arial"/>
              <a:buChar char="•"/>
            </a:pPr>
            <a:r>
              <a:rPr lang="en-US" sz="3399">
                <a:solidFill>
                  <a:srgbClr val="000000"/>
                </a:solidFill>
                <a:latin typeface="Libre Baskerville"/>
                <a:ea typeface="Libre Baskerville"/>
                <a:cs typeface="Libre Baskerville"/>
                <a:sym typeface="Libre Baskerville"/>
              </a:rPr>
              <a:t>Unlike L1, L2 regularization shrinks all coefficients by the same factor but doesn’t set any coefficients to zero.</a:t>
            </a:r>
          </a:p>
          <a:p>
            <a:pPr algn="l">
              <a:lnSpc>
                <a:spcPts val="4147"/>
              </a:lnSpc>
            </a:pPr>
            <a:endParaRPr lang="en-US" sz="3399">
              <a:solidFill>
                <a:srgbClr val="000000"/>
              </a:solidFill>
              <a:latin typeface="Libre Baskerville"/>
              <a:ea typeface="Libre Baskerville"/>
              <a:cs typeface="Libre Baskerville"/>
              <a:sym typeface="Libre Baskerville"/>
            </a:endParaRPr>
          </a:p>
          <a:p>
            <a:pPr marL="734059" lvl="1" indent="-367030" algn="l">
              <a:lnSpc>
                <a:spcPts val="4147"/>
              </a:lnSpc>
              <a:buFont typeface="Arial"/>
              <a:buChar char="•"/>
            </a:pPr>
            <a:r>
              <a:rPr lang="en-US" sz="3399">
                <a:solidFill>
                  <a:srgbClr val="000000"/>
                </a:solidFill>
                <a:latin typeface="Libre Baskerville"/>
                <a:ea typeface="Libre Baskerville"/>
                <a:cs typeface="Libre Baskerville"/>
                <a:sym typeface="Libre Baskerville"/>
              </a:rPr>
              <a:t>Helps in reducing overfitting by discouraging large weights, leading to a smoother and more generalized model.</a:t>
            </a:r>
          </a:p>
          <a:p>
            <a:pPr algn="ctr">
              <a:lnSpc>
                <a:spcPts val="4147"/>
              </a:lnSpc>
            </a:pPr>
            <a:endParaRPr lang="en-US" sz="3399">
              <a:solidFill>
                <a:srgbClr val="000000"/>
              </a:solidFill>
              <a:latin typeface="Libre Baskerville"/>
              <a:ea typeface="Libre Baskerville"/>
              <a:cs typeface="Libre Baskerville"/>
              <a:sym typeface="Libre Baskerville"/>
            </a:endParaRPr>
          </a:p>
        </p:txBody>
      </p:sp>
      <p:sp>
        <p:nvSpPr>
          <p:cNvPr id="3" name="TextBox 3"/>
          <p:cNvSpPr txBox="1"/>
          <p:nvPr/>
        </p:nvSpPr>
        <p:spPr>
          <a:xfrm>
            <a:off x="1028700" y="1019175"/>
            <a:ext cx="15795946"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L2 REGULARIZATION (RIDGE)</a:t>
            </a:r>
          </a:p>
        </p:txBody>
      </p:sp>
      <p:sp>
        <p:nvSpPr>
          <p:cNvPr id="4" name="Freeform 4"/>
          <p:cNvSpPr/>
          <p:nvPr/>
        </p:nvSpPr>
        <p:spPr>
          <a:xfrm>
            <a:off x="4265788" y="4047201"/>
            <a:ext cx="9756424" cy="1009732"/>
          </a:xfrm>
          <a:custGeom>
            <a:avLst/>
            <a:gdLst/>
            <a:ahLst/>
            <a:cxnLst/>
            <a:rect l="l" t="t" r="r" b="b"/>
            <a:pathLst>
              <a:path w="9756424" h="1009732">
                <a:moveTo>
                  <a:pt x="0" y="0"/>
                </a:moveTo>
                <a:lnTo>
                  <a:pt x="9756424" y="0"/>
                </a:lnTo>
                <a:lnTo>
                  <a:pt x="9756424" y="1009732"/>
                </a:lnTo>
                <a:lnTo>
                  <a:pt x="0" y="1009732"/>
                </a:lnTo>
                <a:lnTo>
                  <a:pt x="0" y="0"/>
                </a:lnTo>
                <a:close/>
              </a:path>
            </a:pathLst>
          </a:custGeom>
          <a:blipFill>
            <a:blip r:embed="rId2"/>
            <a:stretch>
              <a:fillRect t="-130028" b="-345789"/>
            </a:stretch>
          </a:blipFill>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246027" y="3691034"/>
            <a:ext cx="15795946" cy="3668014"/>
          </a:xfrm>
          <a:prstGeom prst="rect">
            <a:avLst/>
          </a:prstGeom>
        </p:spPr>
        <p:txBody>
          <a:bodyPr lIns="0" tIns="0" rIns="0" bIns="0" rtlCol="0" anchor="t">
            <a:spAutoFit/>
          </a:bodyPr>
          <a:lstStyle/>
          <a:p>
            <a:pPr algn="ctr">
              <a:lnSpc>
                <a:spcPts val="4147"/>
              </a:lnSpc>
            </a:pPr>
            <a:r>
              <a:rPr lang="en-US" sz="3399">
                <a:solidFill>
                  <a:srgbClr val="010101"/>
                </a:solidFill>
                <a:latin typeface="Libre Baskerville Bold"/>
                <a:ea typeface="Libre Baskerville Bold"/>
                <a:cs typeface="Libre Baskerville Bold"/>
                <a:sym typeface="Libre Baskerville Bold"/>
              </a:rPr>
              <a:t>MBGD and Hyperparameter Tuning:</a:t>
            </a:r>
            <a:r>
              <a:rPr lang="en-US" sz="3399">
                <a:solidFill>
                  <a:srgbClr val="8C52FF"/>
                </a:solidFill>
                <a:latin typeface="Libre Baskerville Bold"/>
                <a:ea typeface="Libre Baskerville Bold"/>
                <a:cs typeface="Libre Baskerville Bold"/>
                <a:sym typeface="Libre Baskerville Bold"/>
              </a:rPr>
              <a:t> </a:t>
            </a:r>
            <a:r>
              <a:rPr lang="en-US" sz="3399" u="sng">
                <a:solidFill>
                  <a:srgbClr val="8C52FF"/>
                </a:solidFill>
                <a:latin typeface="Libre Baskerville Bold"/>
                <a:ea typeface="Libre Baskerville Bold"/>
                <a:cs typeface="Libre Baskerville Bold"/>
                <a:sym typeface="Libre Baskerville Bold"/>
                <a:hlinkClick r:id="rId2" tooltip="https://colab.research.google.com/drive/14CKItbXtE3FprIXAEaDP38H6LMwgOx3t?usp=sharing"/>
              </a:rPr>
              <a:t>https://colab.research.google.com/drive/14CKItbXtE3FprIXAEaDP38H6LMwgOx3t?usp=sharing&amp;authuser=2#scrollTo=YbLarQ5d6yXb</a:t>
            </a:r>
          </a:p>
          <a:p>
            <a:pPr algn="ctr">
              <a:lnSpc>
                <a:spcPts val="4147"/>
              </a:lnSpc>
            </a:pPr>
            <a:endParaRPr lang="en-US" sz="3399" u="sng">
              <a:solidFill>
                <a:srgbClr val="8C52FF"/>
              </a:solidFill>
              <a:latin typeface="Libre Baskerville Bold"/>
              <a:ea typeface="Libre Baskerville Bold"/>
              <a:cs typeface="Libre Baskerville Bold"/>
              <a:sym typeface="Libre Baskerville Bold"/>
              <a:hlinkClick r:id="rId2" tooltip="https://colab.research.google.com/drive/14CKItbXtE3FprIXAEaDP38H6LMwgOx3t?usp=sharing"/>
            </a:endParaRPr>
          </a:p>
          <a:p>
            <a:pPr algn="ctr">
              <a:lnSpc>
                <a:spcPts val="4147"/>
              </a:lnSpc>
            </a:pPr>
            <a:r>
              <a:rPr lang="en-US" sz="3399">
                <a:solidFill>
                  <a:srgbClr val="010101"/>
                </a:solidFill>
                <a:latin typeface="Libre Baskerville Bold"/>
                <a:ea typeface="Libre Baskerville Bold"/>
                <a:cs typeface="Libre Baskerville Bold"/>
                <a:sym typeface="Libre Baskerville Bold"/>
              </a:rPr>
              <a:t>Regularization:</a:t>
            </a:r>
            <a:r>
              <a:rPr lang="en-US" sz="3399">
                <a:solidFill>
                  <a:srgbClr val="8C52FF"/>
                </a:solidFill>
                <a:latin typeface="Libre Baskerville Bold"/>
                <a:ea typeface="Libre Baskerville Bold"/>
                <a:cs typeface="Libre Baskerville Bold"/>
                <a:sym typeface="Libre Baskerville Bold"/>
              </a:rPr>
              <a:t> </a:t>
            </a:r>
            <a:r>
              <a:rPr lang="en-US" sz="3399" u="sng">
                <a:solidFill>
                  <a:srgbClr val="8C52FF"/>
                </a:solidFill>
                <a:latin typeface="Libre Baskerville Bold"/>
                <a:ea typeface="Libre Baskerville Bold"/>
                <a:cs typeface="Libre Baskerville Bold"/>
                <a:sym typeface="Libre Baskerville Bold"/>
                <a:hlinkClick r:id="rId3" tooltip="https://colab.research.google.com/drive/1sarHQQiqBN2clJ2QEU4-hFfAcYF7Pxqi?usp=sharing"/>
              </a:rPr>
              <a:t>https://colab.research.google.com/drive/1sarHQQiqBN2clJ2QEU4-hFfAcYF7Pxqi?usp=sharing</a:t>
            </a:r>
          </a:p>
        </p:txBody>
      </p:sp>
      <p:sp>
        <p:nvSpPr>
          <p:cNvPr id="3" name="TextBox 3"/>
          <p:cNvSpPr txBox="1"/>
          <p:nvPr/>
        </p:nvSpPr>
        <p:spPr>
          <a:xfrm>
            <a:off x="1028700" y="1019175"/>
            <a:ext cx="15795946"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HANDS 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246027" y="2733892"/>
            <a:ext cx="15795946" cy="7193280"/>
          </a:xfrm>
          <a:prstGeom prst="rect">
            <a:avLst/>
          </a:prstGeom>
        </p:spPr>
        <p:txBody>
          <a:bodyPr lIns="0" tIns="0" rIns="0" bIns="0" rtlCol="0" anchor="t">
            <a:spAutoFit/>
          </a:bodyPr>
          <a:lstStyle/>
          <a:p>
            <a:pPr algn="l">
              <a:lnSpc>
                <a:spcPts val="3659"/>
              </a:lnSpc>
            </a:pPr>
            <a:r>
              <a:rPr lang="en-US" sz="2999">
                <a:solidFill>
                  <a:srgbClr val="FF3131"/>
                </a:solidFill>
                <a:latin typeface="Libre Baskerville Bold"/>
                <a:ea typeface="Libre Baskerville Bold"/>
                <a:cs typeface="Libre Baskerville Bold"/>
                <a:sym typeface="Libre Baskerville Bold"/>
              </a:rPr>
              <a:t>Task 1: Image Classification with CIFAR-10 Dataset</a:t>
            </a:r>
          </a:p>
          <a:p>
            <a:pPr algn="l">
              <a:lnSpc>
                <a:spcPts val="3659"/>
              </a:lnSpc>
            </a:pPr>
            <a:r>
              <a:rPr lang="en-US" sz="2999">
                <a:solidFill>
                  <a:srgbClr val="010101"/>
                </a:solidFill>
                <a:latin typeface="Libre Baskerville"/>
                <a:ea typeface="Libre Baskerville"/>
                <a:cs typeface="Libre Baskerville"/>
                <a:sym typeface="Libre Baskerville"/>
              </a:rPr>
              <a:t>Train two artificial neural networks (ANNs) on the CIFAR-10 dataset using mini-batch gradient descent. Apply hyperparameter tuning to both models, using different regularization techniques for each. Evaluate the model's performance with visualizations of loss and accuracy, and display with reasoning as to which model performed better.</a:t>
            </a:r>
          </a:p>
          <a:p>
            <a:pPr algn="l">
              <a:lnSpc>
                <a:spcPts val="3659"/>
              </a:lnSpc>
            </a:pPr>
            <a:endParaRPr lang="en-US" sz="2999">
              <a:solidFill>
                <a:srgbClr val="010101"/>
              </a:solidFill>
              <a:latin typeface="Libre Baskerville"/>
              <a:ea typeface="Libre Baskerville"/>
              <a:cs typeface="Libre Baskerville"/>
              <a:sym typeface="Libre Baskerville"/>
            </a:endParaRPr>
          </a:p>
          <a:p>
            <a:pPr algn="l">
              <a:lnSpc>
                <a:spcPts val="3659"/>
              </a:lnSpc>
            </a:pPr>
            <a:endParaRPr lang="en-US" sz="2999">
              <a:solidFill>
                <a:srgbClr val="010101"/>
              </a:solidFill>
              <a:latin typeface="Libre Baskerville"/>
              <a:ea typeface="Libre Baskerville"/>
              <a:cs typeface="Libre Baskerville"/>
              <a:sym typeface="Libre Baskerville"/>
            </a:endParaRPr>
          </a:p>
          <a:p>
            <a:pPr algn="l">
              <a:lnSpc>
                <a:spcPts val="3659"/>
              </a:lnSpc>
            </a:pPr>
            <a:r>
              <a:rPr lang="en-US" sz="2999">
                <a:solidFill>
                  <a:srgbClr val="FF3131"/>
                </a:solidFill>
                <a:latin typeface="Libre Baskerville Bold"/>
                <a:ea typeface="Libre Baskerville Bold"/>
                <a:cs typeface="Libre Baskerville Bold"/>
                <a:sym typeface="Libre Baskerville Bold"/>
              </a:rPr>
              <a:t>Task 2: Predicting House Prices with the Boston Housing Dataset</a:t>
            </a:r>
          </a:p>
          <a:p>
            <a:pPr algn="l">
              <a:lnSpc>
                <a:spcPts val="3659"/>
              </a:lnSpc>
            </a:pPr>
            <a:r>
              <a:rPr lang="en-US" sz="2999">
                <a:solidFill>
                  <a:srgbClr val="010101"/>
                </a:solidFill>
                <a:latin typeface="Libre Baskerville"/>
                <a:ea typeface="Libre Baskerville"/>
                <a:cs typeface="Libre Baskerville"/>
                <a:sym typeface="Libre Baskerville"/>
              </a:rPr>
              <a:t>Implement an artificial neural network (ANN) for regression on the Boston Housing dataset, applying minibatch gradient descent, hyperparameter tuning, and various regularization techniques. Assess the model using Mean Squared Error and visualize training progress.</a:t>
            </a:r>
          </a:p>
          <a:p>
            <a:pPr algn="l">
              <a:lnSpc>
                <a:spcPts val="3172"/>
              </a:lnSpc>
            </a:pPr>
            <a:r>
              <a:rPr lang="en-US" sz="2600">
                <a:solidFill>
                  <a:srgbClr val="7F7EF9"/>
                </a:solidFill>
                <a:latin typeface="Libre Baskerville"/>
                <a:ea typeface="Libre Baskerville"/>
                <a:cs typeface="Libre Baskerville"/>
                <a:sym typeface="Libre Baskerville"/>
              </a:rPr>
              <a:t>Dataset link: https://www.kaggle.com/code/prasadperera/the-boston-housing-dataset</a:t>
            </a:r>
          </a:p>
          <a:p>
            <a:pPr algn="l">
              <a:lnSpc>
                <a:spcPts val="3172"/>
              </a:lnSpc>
            </a:pPr>
            <a:endParaRPr lang="en-US" sz="2600">
              <a:solidFill>
                <a:srgbClr val="7F7EF9"/>
              </a:solidFill>
              <a:latin typeface="Libre Baskerville"/>
              <a:ea typeface="Libre Baskerville"/>
              <a:cs typeface="Libre Baskerville"/>
              <a:sym typeface="Libre Baskerville"/>
            </a:endParaRPr>
          </a:p>
          <a:p>
            <a:pPr algn="l">
              <a:lnSpc>
                <a:spcPts val="3659"/>
              </a:lnSpc>
            </a:pPr>
            <a:r>
              <a:rPr lang="en-US" sz="2999">
                <a:solidFill>
                  <a:srgbClr val="010101"/>
                </a:solidFill>
                <a:latin typeface="Libre Baskerville"/>
                <a:ea typeface="Libre Baskerville"/>
                <a:cs typeface="Libre Baskerville"/>
                <a:sym typeface="Libre Baskerville"/>
              </a:rPr>
              <a:t>You can load the datasets via TensorFlow/Kaggle API. </a:t>
            </a:r>
          </a:p>
        </p:txBody>
      </p:sp>
      <p:sp>
        <p:nvSpPr>
          <p:cNvPr id="3" name="TextBox 3"/>
          <p:cNvSpPr txBox="1"/>
          <p:nvPr/>
        </p:nvSpPr>
        <p:spPr>
          <a:xfrm>
            <a:off x="1028700" y="1019175"/>
            <a:ext cx="15795946"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CHALLENGE TASK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5795946"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REFERENCES</a:t>
            </a:r>
          </a:p>
        </p:txBody>
      </p:sp>
      <p:sp>
        <p:nvSpPr>
          <p:cNvPr id="3" name="TextBox 3"/>
          <p:cNvSpPr txBox="1"/>
          <p:nvPr/>
        </p:nvSpPr>
        <p:spPr>
          <a:xfrm>
            <a:off x="1028700" y="2654617"/>
            <a:ext cx="15795946" cy="6384163"/>
          </a:xfrm>
          <a:prstGeom prst="rect">
            <a:avLst/>
          </a:prstGeom>
        </p:spPr>
        <p:txBody>
          <a:bodyPr lIns="0" tIns="0" rIns="0" bIns="0" rtlCol="0" anchor="t">
            <a:spAutoFit/>
          </a:bodyPr>
          <a:lstStyle/>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https://www.analyticsvidhya.com/blog/2020/10/how-does-the-gradient-descent-algorithm-work-in-machine-learning/</a:t>
            </a:r>
          </a:p>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https://www.geeksforgeeks.org/ml-mini-batch-gradient-descent-with-python/</a:t>
            </a:r>
          </a:p>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https://machinelearningmastery.com/gentle-introduction-mini-batch-gradient-descent-configure-batch-size/</a:t>
            </a:r>
          </a:p>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https://www.geeksforgeeks.org/regularization-in-machine-learning/</a:t>
            </a:r>
          </a:p>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https://theaisummer.com/regularization/</a:t>
            </a:r>
          </a:p>
          <a:p>
            <a:pPr marL="777240" lvl="1" indent="-388620" algn="l">
              <a:lnSpc>
                <a:spcPts val="4392"/>
              </a:lnSpc>
              <a:buFont typeface="Arial"/>
              <a:buChar char="•"/>
            </a:pPr>
            <a:r>
              <a:rPr lang="en-US" sz="3600">
                <a:solidFill>
                  <a:srgbClr val="000000"/>
                </a:solidFill>
                <a:latin typeface="Libre Baskerville"/>
                <a:ea typeface="Libre Baskerville"/>
                <a:cs typeface="Libre Baskerville"/>
                <a:sym typeface="Libre Baskerville"/>
              </a:rPr>
              <a:t>https://medium.com/data-science-365/how-to-apply-l1-and-l2-regularization-techniques-to-keras-models-da6249d8a469</a:t>
            </a:r>
          </a:p>
          <a:p>
            <a:pPr algn="ctr">
              <a:lnSpc>
                <a:spcPts val="2440"/>
              </a:lnSpc>
            </a:pPr>
            <a:endParaRPr lang="en-US" sz="36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568735" y="2768640"/>
            <a:ext cx="4275272" cy="356108"/>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INTRODUCTION</a:t>
            </a:r>
          </a:p>
        </p:txBody>
      </p:sp>
      <p:grpSp>
        <p:nvGrpSpPr>
          <p:cNvPr id="3" name="Group 3"/>
          <p:cNvGrpSpPr/>
          <p:nvPr/>
        </p:nvGrpSpPr>
        <p:grpSpPr>
          <a:xfrm>
            <a:off x="2234239" y="2508111"/>
            <a:ext cx="886691" cy="88669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5" name="TextBox 5"/>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6" name="TextBox 6"/>
          <p:cNvSpPr txBox="1"/>
          <p:nvPr/>
        </p:nvSpPr>
        <p:spPr>
          <a:xfrm>
            <a:off x="2308711" y="2616923"/>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ea typeface="Now"/>
                <a:cs typeface="Now"/>
                <a:sym typeface="Now"/>
              </a:rPr>
              <a:t>01</a:t>
            </a:r>
          </a:p>
        </p:txBody>
      </p:sp>
      <p:grpSp>
        <p:nvGrpSpPr>
          <p:cNvPr id="7" name="Group 7"/>
          <p:cNvGrpSpPr/>
          <p:nvPr/>
        </p:nvGrpSpPr>
        <p:grpSpPr>
          <a:xfrm>
            <a:off x="2234239" y="8478600"/>
            <a:ext cx="886691" cy="88669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9" name="TextBox 9"/>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10" name="TextBox 10"/>
          <p:cNvSpPr txBox="1"/>
          <p:nvPr/>
        </p:nvSpPr>
        <p:spPr>
          <a:xfrm>
            <a:off x="2308711" y="8587412"/>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ea typeface="Now"/>
                <a:cs typeface="Now"/>
                <a:sym typeface="Now"/>
              </a:rPr>
              <a:t>05</a:t>
            </a:r>
          </a:p>
        </p:txBody>
      </p:sp>
      <p:grpSp>
        <p:nvGrpSpPr>
          <p:cNvPr id="11" name="Group 11"/>
          <p:cNvGrpSpPr/>
          <p:nvPr/>
        </p:nvGrpSpPr>
        <p:grpSpPr>
          <a:xfrm>
            <a:off x="2234239" y="3975827"/>
            <a:ext cx="886691" cy="88669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13" name="TextBox 13"/>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14" name="TextBox 14"/>
          <p:cNvSpPr txBox="1"/>
          <p:nvPr/>
        </p:nvSpPr>
        <p:spPr>
          <a:xfrm>
            <a:off x="2234239" y="4084740"/>
            <a:ext cx="886691" cy="602189"/>
          </a:xfrm>
          <a:prstGeom prst="rect">
            <a:avLst/>
          </a:prstGeom>
        </p:spPr>
        <p:txBody>
          <a:bodyPr lIns="0" tIns="0" rIns="0" bIns="0" rtlCol="0" anchor="t">
            <a:spAutoFit/>
          </a:bodyPr>
          <a:lstStyle/>
          <a:p>
            <a:pPr algn="ctr">
              <a:lnSpc>
                <a:spcPts val="4932"/>
              </a:lnSpc>
            </a:pPr>
            <a:r>
              <a:rPr lang="en-US" sz="3522">
                <a:solidFill>
                  <a:srgbClr val="8B9684"/>
                </a:solidFill>
                <a:latin typeface="Now"/>
                <a:ea typeface="Now"/>
                <a:cs typeface="Now"/>
                <a:sym typeface="Now"/>
              </a:rPr>
              <a:t>02</a:t>
            </a:r>
          </a:p>
        </p:txBody>
      </p:sp>
      <p:grpSp>
        <p:nvGrpSpPr>
          <p:cNvPr id="15" name="Group 15"/>
          <p:cNvGrpSpPr/>
          <p:nvPr/>
        </p:nvGrpSpPr>
        <p:grpSpPr>
          <a:xfrm>
            <a:off x="2234239" y="5442849"/>
            <a:ext cx="876404" cy="87640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17" name="TextBox 17"/>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18" name="TextBox 18"/>
          <p:cNvSpPr txBox="1"/>
          <p:nvPr/>
        </p:nvSpPr>
        <p:spPr>
          <a:xfrm>
            <a:off x="2234239" y="5559250"/>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ea typeface="Now"/>
                <a:cs typeface="Now"/>
                <a:sym typeface="Now"/>
              </a:rPr>
              <a:t>03</a:t>
            </a:r>
          </a:p>
        </p:txBody>
      </p:sp>
      <p:grpSp>
        <p:nvGrpSpPr>
          <p:cNvPr id="19" name="Group 19"/>
          <p:cNvGrpSpPr/>
          <p:nvPr/>
        </p:nvGrpSpPr>
        <p:grpSpPr>
          <a:xfrm>
            <a:off x="2234239" y="6954728"/>
            <a:ext cx="876404" cy="87640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21" name="TextBox 21"/>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22" name="TextBox 22"/>
          <p:cNvSpPr txBox="1"/>
          <p:nvPr/>
        </p:nvSpPr>
        <p:spPr>
          <a:xfrm>
            <a:off x="2234239" y="7071129"/>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ea typeface="Now"/>
                <a:cs typeface="Now"/>
                <a:sym typeface="Now"/>
              </a:rPr>
              <a:t>04</a:t>
            </a:r>
          </a:p>
        </p:txBody>
      </p:sp>
      <p:sp>
        <p:nvSpPr>
          <p:cNvPr id="23" name="TextBox 23"/>
          <p:cNvSpPr txBox="1"/>
          <p:nvPr/>
        </p:nvSpPr>
        <p:spPr>
          <a:xfrm>
            <a:off x="3568735" y="4236356"/>
            <a:ext cx="4275272" cy="356108"/>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MLP RECAP</a:t>
            </a:r>
          </a:p>
        </p:txBody>
      </p:sp>
      <p:sp>
        <p:nvSpPr>
          <p:cNvPr id="24" name="TextBox 24"/>
          <p:cNvSpPr txBox="1"/>
          <p:nvPr/>
        </p:nvSpPr>
        <p:spPr>
          <a:xfrm>
            <a:off x="3568735" y="5551225"/>
            <a:ext cx="4275272" cy="708533"/>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MINI BATCH GRADIENT DESCENT</a:t>
            </a:r>
          </a:p>
        </p:txBody>
      </p:sp>
      <p:sp>
        <p:nvSpPr>
          <p:cNvPr id="25" name="TextBox 25"/>
          <p:cNvSpPr txBox="1"/>
          <p:nvPr/>
        </p:nvSpPr>
        <p:spPr>
          <a:xfrm>
            <a:off x="3568735" y="7210113"/>
            <a:ext cx="4275272" cy="356108"/>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HYPERPARAMETER TUNING</a:t>
            </a:r>
          </a:p>
        </p:txBody>
      </p:sp>
      <p:sp>
        <p:nvSpPr>
          <p:cNvPr id="26" name="TextBox 26"/>
          <p:cNvSpPr txBox="1"/>
          <p:nvPr/>
        </p:nvSpPr>
        <p:spPr>
          <a:xfrm>
            <a:off x="3568735" y="8739129"/>
            <a:ext cx="4275272" cy="356108"/>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TUNING TECHNIQUES</a:t>
            </a:r>
          </a:p>
        </p:txBody>
      </p:sp>
      <p:sp>
        <p:nvSpPr>
          <p:cNvPr id="27" name="TextBox 27"/>
          <p:cNvSpPr txBox="1"/>
          <p:nvPr/>
        </p:nvSpPr>
        <p:spPr>
          <a:xfrm>
            <a:off x="12984028" y="2768640"/>
            <a:ext cx="4275272" cy="356108"/>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INTRODUCTION</a:t>
            </a:r>
          </a:p>
        </p:txBody>
      </p:sp>
      <p:grpSp>
        <p:nvGrpSpPr>
          <p:cNvPr id="28" name="Group 28"/>
          <p:cNvGrpSpPr/>
          <p:nvPr/>
        </p:nvGrpSpPr>
        <p:grpSpPr>
          <a:xfrm>
            <a:off x="11649532" y="2508111"/>
            <a:ext cx="886691" cy="88669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30" name="TextBox 30"/>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31" name="TextBox 31"/>
          <p:cNvSpPr txBox="1"/>
          <p:nvPr/>
        </p:nvSpPr>
        <p:spPr>
          <a:xfrm>
            <a:off x="11724004" y="2616923"/>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ea typeface="Now"/>
                <a:cs typeface="Now"/>
                <a:sym typeface="Now"/>
              </a:rPr>
              <a:t>01</a:t>
            </a:r>
          </a:p>
        </p:txBody>
      </p:sp>
      <p:grpSp>
        <p:nvGrpSpPr>
          <p:cNvPr id="32" name="Group 32"/>
          <p:cNvGrpSpPr/>
          <p:nvPr/>
        </p:nvGrpSpPr>
        <p:grpSpPr>
          <a:xfrm>
            <a:off x="11649532" y="8478600"/>
            <a:ext cx="886691" cy="886691"/>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34" name="TextBox 34"/>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35" name="TextBox 35"/>
          <p:cNvSpPr txBox="1"/>
          <p:nvPr/>
        </p:nvSpPr>
        <p:spPr>
          <a:xfrm>
            <a:off x="11724004" y="8587412"/>
            <a:ext cx="737747" cy="602391"/>
          </a:xfrm>
          <a:prstGeom prst="rect">
            <a:avLst/>
          </a:prstGeom>
        </p:spPr>
        <p:txBody>
          <a:bodyPr lIns="0" tIns="0" rIns="0" bIns="0" rtlCol="0" anchor="t">
            <a:spAutoFit/>
          </a:bodyPr>
          <a:lstStyle/>
          <a:p>
            <a:pPr algn="ctr">
              <a:lnSpc>
                <a:spcPts val="4935"/>
              </a:lnSpc>
            </a:pPr>
            <a:r>
              <a:rPr lang="en-US" sz="3525">
                <a:solidFill>
                  <a:srgbClr val="8B9684">
                    <a:alpha val="82745"/>
                  </a:srgbClr>
                </a:solidFill>
                <a:latin typeface="Now"/>
                <a:ea typeface="Now"/>
                <a:cs typeface="Now"/>
                <a:sym typeface="Now"/>
              </a:rPr>
              <a:t>05</a:t>
            </a:r>
          </a:p>
        </p:txBody>
      </p:sp>
      <p:grpSp>
        <p:nvGrpSpPr>
          <p:cNvPr id="36" name="Group 36"/>
          <p:cNvGrpSpPr/>
          <p:nvPr/>
        </p:nvGrpSpPr>
        <p:grpSpPr>
          <a:xfrm>
            <a:off x="11649532" y="3975827"/>
            <a:ext cx="886691" cy="886691"/>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38" name="TextBox 38"/>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39" name="TextBox 39"/>
          <p:cNvSpPr txBox="1"/>
          <p:nvPr/>
        </p:nvSpPr>
        <p:spPr>
          <a:xfrm>
            <a:off x="11649532" y="4084740"/>
            <a:ext cx="886691" cy="602189"/>
          </a:xfrm>
          <a:prstGeom prst="rect">
            <a:avLst/>
          </a:prstGeom>
        </p:spPr>
        <p:txBody>
          <a:bodyPr lIns="0" tIns="0" rIns="0" bIns="0" rtlCol="0" anchor="t">
            <a:spAutoFit/>
          </a:bodyPr>
          <a:lstStyle/>
          <a:p>
            <a:pPr algn="ctr">
              <a:lnSpc>
                <a:spcPts val="4932"/>
              </a:lnSpc>
            </a:pPr>
            <a:r>
              <a:rPr lang="en-US" sz="3522">
                <a:solidFill>
                  <a:srgbClr val="8B9684"/>
                </a:solidFill>
                <a:latin typeface="Now"/>
                <a:ea typeface="Now"/>
                <a:cs typeface="Now"/>
                <a:sym typeface="Now"/>
              </a:rPr>
              <a:t>02</a:t>
            </a:r>
          </a:p>
        </p:txBody>
      </p:sp>
      <p:grpSp>
        <p:nvGrpSpPr>
          <p:cNvPr id="40" name="Group 40"/>
          <p:cNvGrpSpPr/>
          <p:nvPr/>
        </p:nvGrpSpPr>
        <p:grpSpPr>
          <a:xfrm>
            <a:off x="11649532" y="5442849"/>
            <a:ext cx="876404" cy="876404"/>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42" name="TextBox 42"/>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43" name="TextBox 43"/>
          <p:cNvSpPr txBox="1"/>
          <p:nvPr/>
        </p:nvSpPr>
        <p:spPr>
          <a:xfrm>
            <a:off x="11649532" y="5559250"/>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ea typeface="Now"/>
                <a:cs typeface="Now"/>
                <a:sym typeface="Now"/>
              </a:rPr>
              <a:t>03</a:t>
            </a:r>
          </a:p>
        </p:txBody>
      </p:sp>
      <p:grpSp>
        <p:nvGrpSpPr>
          <p:cNvPr id="44" name="Group 44"/>
          <p:cNvGrpSpPr/>
          <p:nvPr/>
        </p:nvGrpSpPr>
        <p:grpSpPr>
          <a:xfrm>
            <a:off x="11649532" y="6954728"/>
            <a:ext cx="876404" cy="876404"/>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IN"/>
            </a:p>
          </p:txBody>
        </p:sp>
        <p:sp>
          <p:nvSpPr>
            <p:cNvPr id="46" name="TextBox 46"/>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47" name="TextBox 47"/>
          <p:cNvSpPr txBox="1"/>
          <p:nvPr/>
        </p:nvSpPr>
        <p:spPr>
          <a:xfrm>
            <a:off x="11649532" y="7071129"/>
            <a:ext cx="876404" cy="586451"/>
          </a:xfrm>
          <a:prstGeom prst="rect">
            <a:avLst/>
          </a:prstGeom>
        </p:spPr>
        <p:txBody>
          <a:bodyPr lIns="0" tIns="0" rIns="0" bIns="0" rtlCol="0" anchor="t">
            <a:spAutoFit/>
          </a:bodyPr>
          <a:lstStyle/>
          <a:p>
            <a:pPr algn="ctr">
              <a:lnSpc>
                <a:spcPts val="4874"/>
              </a:lnSpc>
            </a:pPr>
            <a:r>
              <a:rPr lang="en-US" sz="3482">
                <a:solidFill>
                  <a:srgbClr val="8B9684"/>
                </a:solidFill>
                <a:latin typeface="Now"/>
                <a:ea typeface="Now"/>
                <a:cs typeface="Now"/>
                <a:sym typeface="Now"/>
              </a:rPr>
              <a:t>04</a:t>
            </a:r>
          </a:p>
        </p:txBody>
      </p:sp>
      <p:sp>
        <p:nvSpPr>
          <p:cNvPr id="48" name="TextBox 48"/>
          <p:cNvSpPr txBox="1"/>
          <p:nvPr/>
        </p:nvSpPr>
        <p:spPr>
          <a:xfrm>
            <a:off x="12984028" y="4236356"/>
            <a:ext cx="4275272" cy="356108"/>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MLP RECAP</a:t>
            </a:r>
          </a:p>
        </p:txBody>
      </p:sp>
      <p:sp>
        <p:nvSpPr>
          <p:cNvPr id="49" name="TextBox 49"/>
          <p:cNvSpPr txBox="1"/>
          <p:nvPr/>
        </p:nvSpPr>
        <p:spPr>
          <a:xfrm>
            <a:off x="12984028" y="5551225"/>
            <a:ext cx="4275272" cy="708533"/>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MINI BATCH GRADIENT DESCENT</a:t>
            </a:r>
          </a:p>
        </p:txBody>
      </p:sp>
      <p:sp>
        <p:nvSpPr>
          <p:cNvPr id="50" name="TextBox 50"/>
          <p:cNvSpPr txBox="1"/>
          <p:nvPr/>
        </p:nvSpPr>
        <p:spPr>
          <a:xfrm>
            <a:off x="12984028" y="7210113"/>
            <a:ext cx="4275272" cy="356108"/>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HYPERPARAMETER TUNING</a:t>
            </a:r>
          </a:p>
        </p:txBody>
      </p:sp>
      <p:sp>
        <p:nvSpPr>
          <p:cNvPr id="51" name="TextBox 51"/>
          <p:cNvSpPr txBox="1"/>
          <p:nvPr/>
        </p:nvSpPr>
        <p:spPr>
          <a:xfrm>
            <a:off x="12984028" y="8739129"/>
            <a:ext cx="4275272" cy="356108"/>
          </a:xfrm>
          <a:prstGeom prst="rect">
            <a:avLst/>
          </a:prstGeom>
        </p:spPr>
        <p:txBody>
          <a:bodyPr lIns="0" tIns="0" rIns="0" bIns="0" rtlCol="0" anchor="t">
            <a:spAutoFit/>
          </a:bodyPr>
          <a:lstStyle/>
          <a:p>
            <a:pPr algn="l">
              <a:lnSpc>
                <a:spcPts val="2805"/>
              </a:lnSpc>
              <a:spcBef>
                <a:spcPct val="0"/>
              </a:spcBef>
            </a:pPr>
            <a:r>
              <a:rPr lang="en-US" sz="2299">
                <a:solidFill>
                  <a:srgbClr val="000000"/>
                </a:solidFill>
                <a:latin typeface="Now Bold"/>
                <a:ea typeface="Now Bold"/>
                <a:cs typeface="Now Bold"/>
                <a:sym typeface="Now Bold"/>
              </a:rPr>
              <a:t>TUNING TECHNIQUES</a:t>
            </a:r>
          </a:p>
        </p:txBody>
      </p:sp>
      <p:sp>
        <p:nvSpPr>
          <p:cNvPr id="52" name="TextBox 52"/>
          <p:cNvSpPr txBox="1"/>
          <p:nvPr/>
        </p:nvSpPr>
        <p:spPr>
          <a:xfrm>
            <a:off x="3419955" y="1019175"/>
            <a:ext cx="11448090"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TABLE OF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0893963" y="2464873"/>
            <a:ext cx="7394037" cy="5357254"/>
          </a:xfrm>
          <a:custGeom>
            <a:avLst/>
            <a:gdLst/>
            <a:ahLst/>
            <a:cxnLst/>
            <a:rect l="l" t="t" r="r" b="b"/>
            <a:pathLst>
              <a:path w="7394037" h="5357254">
                <a:moveTo>
                  <a:pt x="0" y="0"/>
                </a:moveTo>
                <a:lnTo>
                  <a:pt x="7394037" y="0"/>
                </a:lnTo>
                <a:lnTo>
                  <a:pt x="7394037" y="5357254"/>
                </a:lnTo>
                <a:lnTo>
                  <a:pt x="0" y="5357254"/>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5324434" y="1019175"/>
            <a:ext cx="7639132"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MLP RECAP</a:t>
            </a:r>
          </a:p>
        </p:txBody>
      </p:sp>
      <p:sp>
        <p:nvSpPr>
          <p:cNvPr id="4" name="TextBox 4"/>
          <p:cNvSpPr txBox="1"/>
          <p:nvPr/>
        </p:nvSpPr>
        <p:spPr>
          <a:xfrm>
            <a:off x="1028700" y="2928747"/>
            <a:ext cx="10313370" cy="5524881"/>
          </a:xfrm>
          <a:prstGeom prst="rect">
            <a:avLst/>
          </a:prstGeom>
        </p:spPr>
        <p:txBody>
          <a:bodyPr lIns="0" tIns="0" rIns="0" bIns="0" rtlCol="0" anchor="t">
            <a:spAutoFit/>
          </a:bodyPr>
          <a:lstStyle/>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Architecture: </a:t>
            </a:r>
            <a:r>
              <a:rPr lang="en-US" sz="3600">
                <a:solidFill>
                  <a:srgbClr val="000000"/>
                </a:solidFill>
                <a:latin typeface="Libre Baskerville"/>
                <a:ea typeface="Libre Baskerville"/>
                <a:cs typeface="Libre Baskerville"/>
                <a:sym typeface="Libre Baskerville"/>
              </a:rPr>
              <a:t>Consists of input layer, hidden layers, and output layer.</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Activation Functions: </a:t>
            </a:r>
            <a:r>
              <a:rPr lang="en-US" sz="3600">
                <a:solidFill>
                  <a:srgbClr val="000000"/>
                </a:solidFill>
                <a:latin typeface="Libre Baskerville"/>
                <a:ea typeface="Libre Baskerville"/>
                <a:cs typeface="Libre Baskerville"/>
                <a:sym typeface="Libre Baskerville"/>
              </a:rPr>
              <a:t>Common functions include ReLU, Sigmoid, and Tanh.</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Backpropagation: </a:t>
            </a:r>
            <a:r>
              <a:rPr lang="en-US" sz="3600">
                <a:solidFill>
                  <a:srgbClr val="000000"/>
                </a:solidFill>
                <a:latin typeface="Libre Baskerville"/>
                <a:ea typeface="Libre Baskerville"/>
                <a:cs typeface="Libre Baskerville"/>
                <a:sym typeface="Libre Baskerville"/>
              </a:rPr>
              <a:t>Algorithm for training MLPs, involves calculating gradients and updating weights.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5324434" y="1019175"/>
            <a:ext cx="7639132"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INTRODUCTION</a:t>
            </a:r>
          </a:p>
        </p:txBody>
      </p:sp>
      <p:sp>
        <p:nvSpPr>
          <p:cNvPr id="3" name="TextBox 3"/>
          <p:cNvSpPr txBox="1"/>
          <p:nvPr/>
        </p:nvSpPr>
        <p:spPr>
          <a:xfrm>
            <a:off x="1028700" y="2928747"/>
            <a:ext cx="15795946" cy="7182231"/>
          </a:xfrm>
          <a:prstGeom prst="rect">
            <a:avLst/>
          </a:prstGeom>
        </p:spPr>
        <p:txBody>
          <a:bodyPr lIns="0" tIns="0" rIns="0" bIns="0" rtlCol="0" anchor="t">
            <a:spAutoFit/>
          </a:bodyPr>
          <a:lstStyle/>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Mini-Batch Gradient Descent: </a:t>
            </a:r>
            <a:r>
              <a:rPr lang="en-US" sz="3600">
                <a:solidFill>
                  <a:srgbClr val="000000"/>
                </a:solidFill>
                <a:latin typeface="Libre Baskerville"/>
                <a:ea typeface="Libre Baskerville"/>
                <a:cs typeface="Libre Baskerville"/>
                <a:sym typeface="Libre Baskerville"/>
              </a:rPr>
              <a:t>An optimization technique that splits the training dataset into small batches, allowing the model to update its weights more frequently and improve convergence.</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Hyperparameters:</a:t>
            </a:r>
            <a:r>
              <a:rPr lang="en-US" sz="3600">
                <a:solidFill>
                  <a:srgbClr val="000000"/>
                </a:solidFill>
                <a:latin typeface="Libre Baskerville"/>
                <a:ea typeface="Libre Baskerville"/>
                <a:cs typeface="Libre Baskerville"/>
                <a:sym typeface="Libre Baskerville"/>
              </a:rPr>
              <a:t> Parameters whose values are set before the learning process begins.</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Regularization: </a:t>
            </a:r>
            <a:r>
              <a:rPr lang="en-US" sz="3600">
                <a:solidFill>
                  <a:srgbClr val="000000"/>
                </a:solidFill>
                <a:latin typeface="Libre Baskerville"/>
                <a:ea typeface="Libre Baskerville"/>
                <a:cs typeface="Libre Baskerville"/>
                <a:sym typeface="Libre Baskerville"/>
              </a:rPr>
              <a:t>Techniques to prevent overfitting by adding additional information to constrain the model.</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Importance:</a:t>
            </a:r>
            <a:r>
              <a:rPr lang="en-US" sz="3600">
                <a:solidFill>
                  <a:srgbClr val="000000"/>
                </a:solidFill>
                <a:latin typeface="Libre Baskerville"/>
                <a:ea typeface="Libre Baskerville"/>
                <a:cs typeface="Libre Baskerville"/>
                <a:sym typeface="Libre Baskerville"/>
              </a:rPr>
              <a:t> Improves model performance and generalization.</a:t>
            </a:r>
          </a:p>
          <a:p>
            <a:pPr algn="ctr">
              <a:lnSpc>
                <a:spcPts val="4392"/>
              </a:lnSpc>
            </a:pPr>
            <a:endParaRPr lang="en-US" sz="36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5795946"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MINI-BATCH GRADIENT DESCENT</a:t>
            </a:r>
          </a:p>
        </p:txBody>
      </p:sp>
      <p:sp>
        <p:nvSpPr>
          <p:cNvPr id="3" name="TextBox 3"/>
          <p:cNvSpPr txBox="1"/>
          <p:nvPr/>
        </p:nvSpPr>
        <p:spPr>
          <a:xfrm>
            <a:off x="1028700" y="2447036"/>
            <a:ext cx="15795946" cy="7182231"/>
          </a:xfrm>
          <a:prstGeom prst="rect">
            <a:avLst/>
          </a:prstGeom>
        </p:spPr>
        <p:txBody>
          <a:bodyPr lIns="0" tIns="0" rIns="0" bIns="0" rtlCol="0" anchor="t">
            <a:spAutoFit/>
          </a:bodyPr>
          <a:lstStyle/>
          <a:p>
            <a:pPr marL="777238" lvl="1" indent="-388619" algn="l">
              <a:lnSpc>
                <a:spcPts val="4391"/>
              </a:lnSpc>
              <a:buFont typeface="Arial"/>
              <a:buChar char="•"/>
            </a:pPr>
            <a:r>
              <a:rPr lang="en-US" sz="3599">
                <a:solidFill>
                  <a:srgbClr val="000000"/>
                </a:solidFill>
                <a:latin typeface="Libre Baskerville Bold"/>
                <a:ea typeface="Libre Baskerville Bold"/>
                <a:cs typeface="Libre Baskerville Bold"/>
                <a:sym typeface="Libre Baskerville Bold"/>
              </a:rPr>
              <a:t>Gradient Descent: </a:t>
            </a:r>
            <a:r>
              <a:rPr lang="en-US" sz="3599">
                <a:solidFill>
                  <a:srgbClr val="000000"/>
                </a:solidFill>
                <a:latin typeface="Libre Baskerville"/>
                <a:ea typeface="Libre Baskerville"/>
                <a:cs typeface="Libre Baskerville"/>
                <a:sym typeface="Libre Baskerville"/>
              </a:rPr>
              <a:t>Optimization algorithm for finding the minimum of a function.</a:t>
            </a:r>
          </a:p>
          <a:p>
            <a:pPr algn="l">
              <a:lnSpc>
                <a:spcPts val="4391"/>
              </a:lnSpc>
            </a:pPr>
            <a:endParaRPr lang="en-US" sz="3599">
              <a:solidFill>
                <a:srgbClr val="000000"/>
              </a:solidFill>
              <a:latin typeface="Libre Baskerville"/>
              <a:ea typeface="Libre Baskerville"/>
              <a:cs typeface="Libre Baskerville"/>
              <a:sym typeface="Libre Baskerville"/>
            </a:endParaRPr>
          </a:p>
          <a:p>
            <a:pPr marL="777238" lvl="1" indent="-388619" algn="l">
              <a:lnSpc>
                <a:spcPts val="4391"/>
              </a:lnSpc>
              <a:buFont typeface="Arial"/>
              <a:buChar char="•"/>
            </a:pPr>
            <a:r>
              <a:rPr lang="en-US" sz="3599">
                <a:solidFill>
                  <a:srgbClr val="000000"/>
                </a:solidFill>
                <a:latin typeface="Libre Baskerville Bold"/>
                <a:ea typeface="Libre Baskerville Bold"/>
                <a:cs typeface="Libre Baskerville Bold"/>
                <a:sym typeface="Libre Baskerville Bold"/>
              </a:rPr>
              <a:t>Mini-batch Gradient Descent (MBGD): </a:t>
            </a:r>
            <a:r>
              <a:rPr lang="en-US" sz="3599">
                <a:solidFill>
                  <a:srgbClr val="000000"/>
                </a:solidFill>
                <a:latin typeface="Libre Baskerville"/>
                <a:ea typeface="Libre Baskerville"/>
                <a:cs typeface="Libre Baskerville"/>
                <a:sym typeface="Libre Baskerville"/>
              </a:rPr>
              <a:t>Updates model parameters using gradients calculated from a small subset of the training dataset, known as a mini-batch.</a:t>
            </a:r>
          </a:p>
          <a:p>
            <a:pPr algn="l">
              <a:lnSpc>
                <a:spcPts val="4391"/>
              </a:lnSpc>
            </a:pPr>
            <a:endParaRPr lang="en-US" sz="3599">
              <a:solidFill>
                <a:srgbClr val="000000"/>
              </a:solidFill>
              <a:latin typeface="Libre Baskerville"/>
              <a:ea typeface="Libre Baskerville"/>
              <a:cs typeface="Libre Baskerville"/>
              <a:sym typeface="Libre Baskerville"/>
            </a:endParaRPr>
          </a:p>
          <a:p>
            <a:pPr marL="777238" lvl="1" indent="-388619" algn="l">
              <a:lnSpc>
                <a:spcPts val="4391"/>
              </a:lnSpc>
              <a:buFont typeface="Arial"/>
              <a:buChar char="•"/>
            </a:pPr>
            <a:r>
              <a:rPr lang="en-US" sz="3599">
                <a:solidFill>
                  <a:srgbClr val="000000"/>
                </a:solidFill>
                <a:latin typeface="Libre Baskerville Bold"/>
                <a:ea typeface="Libre Baskerville Bold"/>
                <a:cs typeface="Libre Baskerville Bold"/>
                <a:sym typeface="Libre Baskerville Bold"/>
              </a:rPr>
              <a:t>Why MBGD: </a:t>
            </a:r>
            <a:r>
              <a:rPr lang="en-US" sz="3599">
                <a:solidFill>
                  <a:srgbClr val="000000"/>
                </a:solidFill>
                <a:latin typeface="Libre Baskerville"/>
                <a:ea typeface="Libre Baskerville"/>
                <a:cs typeface="Libre Baskerville"/>
                <a:sym typeface="Libre Baskerville"/>
              </a:rPr>
              <a:t>Provides balance between computation efficiency and model performance.</a:t>
            </a:r>
          </a:p>
          <a:p>
            <a:pPr algn="l">
              <a:lnSpc>
                <a:spcPts val="4391"/>
              </a:lnSpc>
            </a:pPr>
            <a:endParaRPr lang="en-US" sz="3599">
              <a:solidFill>
                <a:srgbClr val="000000"/>
              </a:solidFill>
              <a:latin typeface="Libre Baskerville"/>
              <a:ea typeface="Libre Baskerville"/>
              <a:cs typeface="Libre Baskerville"/>
              <a:sym typeface="Libre Baskerville"/>
            </a:endParaRPr>
          </a:p>
          <a:p>
            <a:pPr marL="777238" lvl="1" indent="-388619" algn="l">
              <a:lnSpc>
                <a:spcPts val="4391"/>
              </a:lnSpc>
              <a:buFont typeface="Arial"/>
              <a:buChar char="•"/>
            </a:pPr>
            <a:r>
              <a:rPr lang="en-US" sz="3599">
                <a:solidFill>
                  <a:srgbClr val="000000"/>
                </a:solidFill>
                <a:latin typeface="Libre Baskerville Bold"/>
                <a:ea typeface="Libre Baskerville Bold"/>
                <a:cs typeface="Libre Baskerville Bold"/>
                <a:sym typeface="Libre Baskerville Bold"/>
              </a:rPr>
              <a:t>Batch size selection: S</a:t>
            </a:r>
            <a:r>
              <a:rPr lang="en-US" sz="3599">
                <a:solidFill>
                  <a:srgbClr val="000000"/>
                </a:solidFill>
                <a:latin typeface="Libre Baskerville"/>
                <a:ea typeface="Libre Baskerville"/>
                <a:cs typeface="Libre Baskerville"/>
                <a:sym typeface="Libre Baskerville"/>
              </a:rPr>
              <a:t>maller sizes introduce noise aiding escape from local minima, while larger sizes offer more stable gradient estimates.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603872" y="1019175"/>
            <a:ext cx="12645603"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HYPERPARAMETER TUNING</a:t>
            </a:r>
          </a:p>
        </p:txBody>
      </p:sp>
      <p:sp>
        <p:nvSpPr>
          <p:cNvPr id="3" name="TextBox 3"/>
          <p:cNvSpPr txBox="1"/>
          <p:nvPr/>
        </p:nvSpPr>
        <p:spPr>
          <a:xfrm>
            <a:off x="1028700" y="2928747"/>
            <a:ext cx="15795946" cy="6629781"/>
          </a:xfrm>
          <a:prstGeom prst="rect">
            <a:avLst/>
          </a:prstGeom>
        </p:spPr>
        <p:txBody>
          <a:bodyPr lIns="0" tIns="0" rIns="0" bIns="0" rtlCol="0" anchor="t">
            <a:spAutoFit/>
          </a:bodyPr>
          <a:lstStyle/>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Learning Rate: </a:t>
            </a:r>
            <a:r>
              <a:rPr lang="en-US" sz="3600">
                <a:solidFill>
                  <a:srgbClr val="000000"/>
                </a:solidFill>
                <a:latin typeface="Libre Baskerville"/>
                <a:ea typeface="Libre Baskerville"/>
                <a:cs typeface="Libre Baskerville"/>
                <a:sym typeface="Libre Baskerville"/>
              </a:rPr>
              <a:t>Controls how much to adjust the model in response to the estimated error each time the model weights are updated.</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Batch Size:</a:t>
            </a:r>
            <a:r>
              <a:rPr lang="en-US" sz="3600">
                <a:solidFill>
                  <a:srgbClr val="000000"/>
                </a:solidFill>
                <a:latin typeface="Libre Baskerville"/>
                <a:ea typeface="Libre Baskerville"/>
                <a:cs typeface="Libre Baskerville"/>
                <a:sym typeface="Libre Baskerville"/>
              </a:rPr>
              <a:t> Number of samples processed before the model is updated.</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Number of Epochs: </a:t>
            </a:r>
            <a:r>
              <a:rPr lang="en-US" sz="3600">
                <a:solidFill>
                  <a:srgbClr val="000000"/>
                </a:solidFill>
                <a:latin typeface="Libre Baskerville"/>
                <a:ea typeface="Libre Baskerville"/>
                <a:cs typeface="Libre Baskerville"/>
                <a:sym typeface="Libre Baskerville"/>
              </a:rPr>
              <a:t>The number of complete passes through the training dataset.</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Activation Functions:</a:t>
            </a:r>
            <a:r>
              <a:rPr lang="en-US" sz="3600">
                <a:solidFill>
                  <a:srgbClr val="000000"/>
                </a:solidFill>
                <a:latin typeface="Libre Baskerville"/>
                <a:ea typeface="Libre Baskerville"/>
                <a:cs typeface="Libre Baskerville"/>
                <a:sym typeface="Libre Baskerville"/>
              </a:rPr>
              <a:t> Determines the output of a neuron given an input or set of inputs.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603872" y="1019175"/>
            <a:ext cx="12645603"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 TUNING TECHNIQUES</a:t>
            </a:r>
          </a:p>
        </p:txBody>
      </p:sp>
      <p:sp>
        <p:nvSpPr>
          <p:cNvPr id="3" name="TextBox 3"/>
          <p:cNvSpPr txBox="1"/>
          <p:nvPr/>
        </p:nvSpPr>
        <p:spPr>
          <a:xfrm>
            <a:off x="1028700" y="2598166"/>
            <a:ext cx="15795946" cy="6660134"/>
          </a:xfrm>
          <a:prstGeom prst="rect">
            <a:avLst/>
          </a:prstGeom>
        </p:spPr>
        <p:txBody>
          <a:bodyPr lIns="0" tIns="0" rIns="0" bIns="0" rtlCol="0" anchor="t">
            <a:spAutoFit/>
          </a:bodyPr>
          <a:lstStyle/>
          <a:p>
            <a:pPr marL="734059" lvl="1" indent="-367030" algn="l">
              <a:lnSpc>
                <a:spcPts val="4147"/>
              </a:lnSpc>
              <a:buFont typeface="Arial"/>
              <a:buChar char="•"/>
            </a:pPr>
            <a:r>
              <a:rPr lang="en-US" sz="3399">
                <a:solidFill>
                  <a:srgbClr val="000000"/>
                </a:solidFill>
                <a:latin typeface="Libre Baskerville Bold"/>
                <a:ea typeface="Libre Baskerville Bold"/>
                <a:cs typeface="Libre Baskerville Bold"/>
                <a:sym typeface="Libre Baskerville Bold"/>
              </a:rPr>
              <a:t>Grid Search Cross-Validation (CV): </a:t>
            </a:r>
            <a:r>
              <a:rPr lang="en-US" sz="3399">
                <a:solidFill>
                  <a:srgbClr val="000000"/>
                </a:solidFill>
                <a:latin typeface="Libre Baskerville"/>
                <a:ea typeface="Libre Baskerville"/>
                <a:cs typeface="Libre Baskerville"/>
                <a:sym typeface="Libre Baskerville"/>
              </a:rPr>
              <a:t>Systematically explores a predefined subset of hyperparameters by exhaustively training models for every combination of hyperparameters.</a:t>
            </a:r>
          </a:p>
          <a:p>
            <a:pPr algn="l">
              <a:lnSpc>
                <a:spcPts val="4147"/>
              </a:lnSpc>
            </a:pPr>
            <a:endParaRPr lang="en-US" sz="3399">
              <a:solidFill>
                <a:srgbClr val="000000"/>
              </a:solidFill>
              <a:latin typeface="Libre Baskerville"/>
              <a:ea typeface="Libre Baskerville"/>
              <a:cs typeface="Libre Baskerville"/>
              <a:sym typeface="Libre Baskerville"/>
            </a:endParaRPr>
          </a:p>
          <a:p>
            <a:pPr marL="734059" lvl="1" indent="-367030" algn="l">
              <a:lnSpc>
                <a:spcPts val="4147"/>
              </a:lnSpc>
              <a:buFont typeface="Arial"/>
              <a:buChar char="•"/>
            </a:pPr>
            <a:r>
              <a:rPr lang="en-US" sz="3399">
                <a:solidFill>
                  <a:srgbClr val="000000"/>
                </a:solidFill>
                <a:latin typeface="Libre Baskerville Bold"/>
                <a:ea typeface="Libre Baskerville Bold"/>
                <a:cs typeface="Libre Baskerville Bold"/>
                <a:sym typeface="Libre Baskerville Bold"/>
              </a:rPr>
              <a:t>Random Search CV:</a:t>
            </a:r>
            <a:r>
              <a:rPr lang="en-US" sz="3399">
                <a:solidFill>
                  <a:srgbClr val="000000"/>
                </a:solidFill>
                <a:latin typeface="Libre Baskerville"/>
                <a:ea typeface="Libre Baskerville"/>
                <a:cs typeface="Libre Baskerville"/>
                <a:sym typeface="Libre Baskerville"/>
              </a:rPr>
              <a:t> Selects hyperparameters randomly from a specified distribution or range, training a fixed number of models.</a:t>
            </a:r>
          </a:p>
          <a:p>
            <a:pPr algn="l">
              <a:lnSpc>
                <a:spcPts val="4147"/>
              </a:lnSpc>
            </a:pPr>
            <a:endParaRPr lang="en-US" sz="3399">
              <a:solidFill>
                <a:srgbClr val="000000"/>
              </a:solidFill>
              <a:latin typeface="Libre Baskerville"/>
              <a:ea typeface="Libre Baskerville"/>
              <a:cs typeface="Libre Baskerville"/>
              <a:sym typeface="Libre Baskerville"/>
            </a:endParaRPr>
          </a:p>
          <a:p>
            <a:pPr marL="734059" lvl="1" indent="-367030" algn="l">
              <a:lnSpc>
                <a:spcPts val="4147"/>
              </a:lnSpc>
              <a:buFont typeface="Arial"/>
              <a:buChar char="•"/>
            </a:pPr>
            <a:r>
              <a:rPr lang="en-US" sz="3399">
                <a:solidFill>
                  <a:srgbClr val="000000"/>
                </a:solidFill>
                <a:latin typeface="Libre Baskerville Bold"/>
                <a:ea typeface="Libre Baskerville Bold"/>
                <a:cs typeface="Libre Baskerville Bold"/>
                <a:sym typeface="Libre Baskerville Bold"/>
              </a:rPr>
              <a:t>Learning Rate Scheduling: </a:t>
            </a:r>
            <a:r>
              <a:rPr lang="en-US" sz="3399">
                <a:solidFill>
                  <a:srgbClr val="000000"/>
                </a:solidFill>
                <a:latin typeface="Libre Baskerville"/>
                <a:ea typeface="Libre Baskerville"/>
                <a:cs typeface="Libre Baskerville"/>
                <a:sym typeface="Libre Baskerville"/>
              </a:rPr>
              <a:t>Dynamically adjusts the learning rate during training to improve convergence.</a:t>
            </a:r>
          </a:p>
          <a:p>
            <a:pPr algn="l">
              <a:lnSpc>
                <a:spcPts val="4147"/>
              </a:lnSpc>
            </a:pPr>
            <a:endParaRPr lang="en-US" sz="3399">
              <a:solidFill>
                <a:srgbClr val="000000"/>
              </a:solidFill>
              <a:latin typeface="Libre Baskerville"/>
              <a:ea typeface="Libre Baskerville"/>
              <a:cs typeface="Libre Baskerville"/>
              <a:sym typeface="Libre Baskerville"/>
            </a:endParaRPr>
          </a:p>
          <a:p>
            <a:pPr marL="734059" lvl="1" indent="-367030" algn="l">
              <a:lnSpc>
                <a:spcPts val="4147"/>
              </a:lnSpc>
              <a:buFont typeface="Arial"/>
              <a:buChar char="•"/>
            </a:pPr>
            <a:r>
              <a:rPr lang="en-US" sz="3399">
                <a:solidFill>
                  <a:srgbClr val="000000"/>
                </a:solidFill>
                <a:latin typeface="Libre Baskerville Bold"/>
                <a:ea typeface="Libre Baskerville Bold"/>
                <a:cs typeface="Libre Baskerville Bold"/>
                <a:sym typeface="Libre Baskerville Bold"/>
              </a:rPr>
              <a:t>Early Stopping:</a:t>
            </a:r>
            <a:r>
              <a:rPr lang="en-US" sz="3399">
                <a:solidFill>
                  <a:srgbClr val="000000"/>
                </a:solidFill>
                <a:latin typeface="Libre Baskerville"/>
                <a:ea typeface="Libre Baskerville"/>
                <a:cs typeface="Libre Baskerville"/>
                <a:sym typeface="Libre Baskerville"/>
              </a:rPr>
              <a:t> Stops training when a monitored metric has stopped improving, preventing overfitting.</a:t>
            </a:r>
          </a:p>
          <a:p>
            <a:pPr algn="ctr">
              <a:lnSpc>
                <a:spcPts val="2928"/>
              </a:lnSpc>
            </a:pPr>
            <a:endParaRPr lang="en-US" sz="3399">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603872" y="1019175"/>
            <a:ext cx="12645603"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REGULARIZATION</a:t>
            </a:r>
          </a:p>
        </p:txBody>
      </p:sp>
      <p:sp>
        <p:nvSpPr>
          <p:cNvPr id="3" name="TextBox 3"/>
          <p:cNvSpPr txBox="1"/>
          <p:nvPr/>
        </p:nvSpPr>
        <p:spPr>
          <a:xfrm>
            <a:off x="1028700" y="2928747"/>
            <a:ext cx="15795946" cy="6077331"/>
          </a:xfrm>
          <a:prstGeom prst="rect">
            <a:avLst/>
          </a:prstGeom>
        </p:spPr>
        <p:txBody>
          <a:bodyPr lIns="0" tIns="0" rIns="0" bIns="0" rtlCol="0" anchor="t">
            <a:spAutoFit/>
          </a:bodyPr>
          <a:lstStyle/>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Fitting:</a:t>
            </a:r>
            <a:r>
              <a:rPr lang="en-US" sz="3600">
                <a:solidFill>
                  <a:srgbClr val="000000"/>
                </a:solidFill>
                <a:latin typeface="Libre Baskerville"/>
                <a:ea typeface="Libre Baskerville"/>
                <a:cs typeface="Libre Baskerville"/>
                <a:sym typeface="Libre Baskerville"/>
              </a:rPr>
              <a:t> Aims to reduce errors by fitting the function appropriately on the given training set and avoiding overfitting, thereby improving model generalization.</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Penalty Term:</a:t>
            </a:r>
            <a:r>
              <a:rPr lang="en-US" sz="3600">
                <a:solidFill>
                  <a:srgbClr val="000000"/>
                </a:solidFill>
                <a:latin typeface="Libre Baskerville"/>
                <a:ea typeface="Libre Baskerville"/>
                <a:cs typeface="Libre Baskerville"/>
                <a:sym typeface="Libre Baskerville"/>
              </a:rPr>
              <a:t> Prevents overfitting by adding a penalty term to the loss function, discouraging the model from assigning too much importance to individual features or coefficients.</a:t>
            </a:r>
          </a:p>
          <a:p>
            <a:pPr algn="l">
              <a:lnSpc>
                <a:spcPts val="4392"/>
              </a:lnSpc>
            </a:pPr>
            <a:endParaRPr lang="en-US" sz="360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a:solidFill>
                  <a:srgbClr val="000000"/>
                </a:solidFill>
                <a:latin typeface="Libre Baskerville Bold"/>
                <a:ea typeface="Libre Baskerville Bold"/>
                <a:cs typeface="Libre Baskerville Bold"/>
                <a:sym typeface="Libre Baskerville Bold"/>
              </a:rPr>
              <a:t>Consistency: </a:t>
            </a:r>
            <a:r>
              <a:rPr lang="en-US" sz="3600">
                <a:solidFill>
                  <a:srgbClr val="000000"/>
                </a:solidFill>
                <a:latin typeface="Libre Baskerville"/>
                <a:ea typeface="Libre Baskerville"/>
                <a:cs typeface="Libre Baskerville"/>
                <a:sym typeface="Libre Baskerville"/>
              </a:rPr>
              <a:t>Promotes consistent model performance across different datasets, reducing the risk of dramatic performance changes when encountering new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5795946" cy="1107366"/>
          </a:xfrm>
          <a:prstGeom prst="rect">
            <a:avLst/>
          </a:prstGeom>
        </p:spPr>
        <p:txBody>
          <a:bodyPr lIns="0" tIns="0" rIns="0" bIns="0" rtlCol="0" anchor="t">
            <a:spAutoFit/>
          </a:bodyPr>
          <a:lstStyle/>
          <a:p>
            <a:pPr algn="ctr">
              <a:lnSpc>
                <a:spcPts val="8696"/>
              </a:lnSpc>
              <a:spcBef>
                <a:spcPct val="0"/>
              </a:spcBef>
            </a:pPr>
            <a:r>
              <a:rPr lang="en-US" sz="7128">
                <a:solidFill>
                  <a:srgbClr val="404040"/>
                </a:solidFill>
                <a:latin typeface="Now Bold"/>
                <a:ea typeface="Now Bold"/>
                <a:cs typeface="Now Bold"/>
                <a:sym typeface="Now Bold"/>
              </a:rPr>
              <a:t>REGULARIZATION TECHNIQUES</a:t>
            </a:r>
          </a:p>
        </p:txBody>
      </p:sp>
      <p:sp>
        <p:nvSpPr>
          <p:cNvPr id="3" name="TextBox 3"/>
          <p:cNvSpPr txBox="1"/>
          <p:nvPr/>
        </p:nvSpPr>
        <p:spPr>
          <a:xfrm>
            <a:off x="1028700" y="2654617"/>
            <a:ext cx="15795946" cy="6186374"/>
          </a:xfrm>
          <a:prstGeom prst="rect">
            <a:avLst/>
          </a:prstGeom>
        </p:spPr>
        <p:txBody>
          <a:bodyPr lIns="0" tIns="0" rIns="0" bIns="0" rtlCol="0" anchor="t">
            <a:spAutoFit/>
          </a:bodyPr>
          <a:lstStyle/>
          <a:p>
            <a:pPr marL="777240" lvl="1" indent="-388620" algn="l">
              <a:lnSpc>
                <a:spcPts val="4392"/>
              </a:lnSpc>
              <a:buFont typeface="Arial"/>
              <a:buChar char="•"/>
            </a:pPr>
            <a:r>
              <a:rPr lang="en-US" sz="3600" dirty="0">
                <a:solidFill>
                  <a:srgbClr val="000000"/>
                </a:solidFill>
                <a:latin typeface="Libre Baskerville Bold"/>
                <a:ea typeface="Libre Baskerville Bold"/>
                <a:cs typeface="Libre Baskerville Bold"/>
                <a:sym typeface="Libre Baskerville Bold"/>
              </a:rPr>
              <a:t>Dropout: </a:t>
            </a:r>
            <a:r>
              <a:rPr lang="en-US" sz="3600" dirty="0">
                <a:solidFill>
                  <a:srgbClr val="000000"/>
                </a:solidFill>
                <a:latin typeface="Libre Baskerville"/>
                <a:ea typeface="Libre Baskerville"/>
                <a:cs typeface="Libre Baskerville"/>
                <a:sym typeface="Libre Baskerville"/>
              </a:rPr>
              <a:t>Randomly disables some percent of neurons in each layer during training to extract robust features and prevent overfitting. Not applied during inference phase.</a:t>
            </a:r>
          </a:p>
          <a:p>
            <a:pPr algn="l">
              <a:lnSpc>
                <a:spcPts val="4392"/>
              </a:lnSpc>
            </a:pPr>
            <a:endParaRPr lang="en-US" sz="3600" dirty="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dirty="0">
                <a:solidFill>
                  <a:srgbClr val="000000"/>
                </a:solidFill>
                <a:latin typeface="Libre Baskerville Bold"/>
                <a:ea typeface="Libre Baskerville Bold"/>
                <a:cs typeface="Libre Baskerville Bold"/>
                <a:sym typeface="Libre Baskerville Bold"/>
              </a:rPr>
              <a:t>L1/Lasso Regularization: </a:t>
            </a:r>
            <a:r>
              <a:rPr lang="en-US" sz="3600" dirty="0">
                <a:solidFill>
                  <a:srgbClr val="000000"/>
                </a:solidFill>
                <a:latin typeface="Libre Baskerville"/>
                <a:ea typeface="Libre Baskerville"/>
                <a:cs typeface="Libre Baskerville"/>
                <a:sym typeface="Libre Baskerville"/>
              </a:rPr>
              <a:t>Simplifies models and improves interpretability by reducing coefficients of less important features to zero.</a:t>
            </a:r>
          </a:p>
          <a:p>
            <a:pPr algn="l">
              <a:lnSpc>
                <a:spcPts val="4392"/>
              </a:lnSpc>
            </a:pPr>
            <a:endParaRPr lang="en-US" sz="3600" dirty="0">
              <a:solidFill>
                <a:srgbClr val="000000"/>
              </a:solidFill>
              <a:latin typeface="Libre Baskerville"/>
              <a:ea typeface="Libre Baskerville"/>
              <a:cs typeface="Libre Baskerville"/>
              <a:sym typeface="Libre Baskerville"/>
            </a:endParaRPr>
          </a:p>
          <a:p>
            <a:pPr marL="777240" lvl="1" indent="-388620" algn="l">
              <a:lnSpc>
                <a:spcPts val="4392"/>
              </a:lnSpc>
              <a:buFont typeface="Arial"/>
              <a:buChar char="•"/>
            </a:pPr>
            <a:r>
              <a:rPr lang="en-US" sz="3600" dirty="0">
                <a:solidFill>
                  <a:srgbClr val="000000"/>
                </a:solidFill>
                <a:latin typeface="Libre Baskerville Bold"/>
                <a:ea typeface="Libre Baskerville Bold"/>
                <a:cs typeface="Libre Baskerville Bold"/>
                <a:sym typeface="Libre Baskerville Bold"/>
              </a:rPr>
              <a:t>L2 Regularization: </a:t>
            </a:r>
            <a:r>
              <a:rPr lang="en-US" sz="3600" dirty="0">
                <a:solidFill>
                  <a:srgbClr val="000000"/>
                </a:solidFill>
                <a:latin typeface="Libre Baskerville"/>
                <a:ea typeface="Libre Baskerville"/>
                <a:cs typeface="Libre Baskerville"/>
                <a:sym typeface="Libre Baskerville"/>
              </a:rPr>
              <a:t>Penalizes large coefficients and constrains their magnitudes, preventing models from becoming overly complex.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999</Words>
  <Application>Microsoft Office PowerPoint</Application>
  <PresentationFormat>Custom</PresentationFormat>
  <Paragraphs>127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Comic Sans</vt:lpstr>
      <vt:lpstr>Now</vt:lpstr>
      <vt:lpstr>Libre Baskerville Bold</vt:lpstr>
      <vt:lpstr>Now Bold</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Modern Clean Minimalism Presentation</dc:title>
  <cp:lastModifiedBy>Shravan Venkatraman</cp:lastModifiedBy>
  <cp:revision>2</cp:revision>
  <dcterms:created xsi:type="dcterms:W3CDTF">2006-08-16T00:00:00Z</dcterms:created>
  <dcterms:modified xsi:type="dcterms:W3CDTF">2024-07-26T08:30:30Z</dcterms:modified>
  <dc:identifier>DAGLixQkQ1E</dc:identifier>
</cp:coreProperties>
</file>