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Now Bold" charset="1" panose="00000800000000000000"/>
      <p:regular r:id="rId21"/>
    </p:embeddedFont>
    <p:embeddedFont>
      <p:font typeface="Comic Sans" charset="1" panose="03000702030302020204"/>
      <p:regular r:id="rId22"/>
    </p:embeddedFont>
    <p:embeddedFont>
      <p:font typeface="Now" charset="1" panose="00000500000000000000"/>
      <p:regular r:id="rId23"/>
    </p:embeddedFont>
    <p:embeddedFont>
      <p:font typeface="Libre Baskerville Bold" charset="1" panose="02000000000000000000"/>
      <p:regular r:id="rId24"/>
    </p:embeddedFont>
    <p:embeddedFont>
      <p:font typeface="Libre Baskerville" charset="1" panose="02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599506" y="2502158"/>
            <a:ext cx="11088988" cy="3190875"/>
          </a:xfrm>
          <a:prstGeom prst="rect">
            <a:avLst/>
          </a:prstGeom>
        </p:spPr>
        <p:txBody>
          <a:bodyPr anchor="t" rtlCol="false" tIns="0" lIns="0" bIns="0" rIns="0">
            <a:spAutoFit/>
          </a:bodyPr>
          <a:lstStyle/>
          <a:p>
            <a:pPr algn="ctr">
              <a:lnSpc>
                <a:spcPts val="8400"/>
              </a:lnSpc>
            </a:pPr>
            <a:r>
              <a:rPr lang="en-US" sz="6000" spc="168">
                <a:solidFill>
                  <a:srgbClr val="404040"/>
                </a:solidFill>
                <a:latin typeface="Now Bold"/>
                <a:ea typeface="Now Bold"/>
                <a:cs typeface="Now Bold"/>
                <a:sym typeface="Now Bold"/>
              </a:rPr>
              <a:t>LAB 2 - HYPERPARAMETER TUNING AND REGULARIZATION</a:t>
            </a:r>
          </a:p>
        </p:txBody>
      </p:sp>
      <p:sp>
        <p:nvSpPr>
          <p:cNvPr name="TextBox 3" id="3"/>
          <p:cNvSpPr txBox="true"/>
          <p:nvPr/>
        </p:nvSpPr>
        <p:spPr>
          <a:xfrm rot="0">
            <a:off x="4614700" y="6081602"/>
            <a:ext cx="9058600" cy="1441780"/>
          </a:xfrm>
          <a:prstGeom prst="rect">
            <a:avLst/>
          </a:prstGeom>
        </p:spPr>
        <p:txBody>
          <a:bodyPr anchor="t" rtlCol="false" tIns="0" lIns="0" bIns="0" rIns="0">
            <a:spAutoFit/>
          </a:bodyPr>
          <a:lstStyle/>
          <a:p>
            <a:pPr algn="ctr">
              <a:lnSpc>
                <a:spcPts val="2891"/>
              </a:lnSpc>
            </a:pPr>
            <a:r>
              <a:rPr lang="en-US" sz="2370">
                <a:solidFill>
                  <a:srgbClr val="000000"/>
                </a:solidFill>
                <a:latin typeface="Comic Sans"/>
                <a:ea typeface="Comic Sans"/>
                <a:cs typeface="Comic Sans"/>
                <a:sym typeface="Comic Sans"/>
              </a:rPr>
              <a:t>Dr. Pandiyaraju V</a:t>
            </a:r>
          </a:p>
          <a:p>
            <a:pPr algn="ctr">
              <a:lnSpc>
                <a:spcPts val="2891"/>
              </a:lnSpc>
            </a:pPr>
            <a:r>
              <a:rPr lang="en-US" sz="2370">
                <a:solidFill>
                  <a:srgbClr val="000000"/>
                </a:solidFill>
                <a:latin typeface="Comic Sans"/>
                <a:ea typeface="Comic Sans"/>
                <a:cs typeface="Comic Sans"/>
                <a:sym typeface="Comic Sans"/>
              </a:rPr>
              <a:t>Shravan Venkatraman</a:t>
            </a:r>
          </a:p>
          <a:p>
            <a:pPr algn="ctr">
              <a:lnSpc>
                <a:spcPts val="2891"/>
              </a:lnSpc>
            </a:pPr>
          </a:p>
          <a:p>
            <a:pPr algn="ctr">
              <a:lnSpc>
                <a:spcPts val="2891"/>
              </a:lnSpc>
            </a:pPr>
            <a:r>
              <a:rPr lang="en-US" sz="2370">
                <a:solidFill>
                  <a:srgbClr val="000000"/>
                </a:solidFill>
                <a:latin typeface="Comic Sans"/>
                <a:ea typeface="Comic Sans"/>
                <a:cs typeface="Comic Sans"/>
                <a:sym typeface="Comic Sans"/>
              </a:rPr>
              <a:t>July 26, 2024</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DROPOUT</a:t>
            </a:r>
          </a:p>
        </p:txBody>
      </p:sp>
      <p:sp>
        <p:nvSpPr>
          <p:cNvPr name="TextBox 3" id="3"/>
          <p:cNvSpPr txBox="true"/>
          <p:nvPr/>
        </p:nvSpPr>
        <p:spPr>
          <a:xfrm rot="0">
            <a:off x="1028700" y="2654617"/>
            <a:ext cx="15795946" cy="7182231"/>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During training, dropout randomly sets a fraction of the neurons' output to zero in each layer, excluding the output layer.</a:t>
            </a:r>
          </a:p>
          <a:p>
            <a:pPr algn="l">
              <a:lnSpc>
                <a:spcPts val="4392"/>
              </a:lnSpc>
            </a:pP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This "dropout" happens independently for each neuron on each forward pass.</a:t>
            </a:r>
          </a:p>
          <a:p>
            <a:pPr algn="l">
              <a:lnSpc>
                <a:spcPts val="4392"/>
              </a:lnSpc>
            </a:pP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Prevents neurons from co-adapting too much, which promotes the development of more robust and diverse feature representations.</a:t>
            </a:r>
          </a:p>
          <a:p>
            <a:pPr algn="l">
              <a:lnSpc>
                <a:spcPts val="4392"/>
              </a:lnSpc>
            </a:pP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Common dropout values - typically between 0.2 to 0.5</a:t>
            </a:r>
          </a:p>
          <a:p>
            <a:pPr algn="l">
              <a:lnSpc>
                <a:spcPts val="439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654617"/>
            <a:ext cx="16230600" cy="6811264"/>
          </a:xfrm>
          <a:prstGeom prst="rect">
            <a:avLst/>
          </a:prstGeom>
        </p:spPr>
        <p:txBody>
          <a:bodyPr anchor="t" rtlCol="false" tIns="0" lIns="0" bIns="0" rIns="0">
            <a:spAutoFit/>
          </a:bodyPr>
          <a:lstStyle/>
          <a:p>
            <a:pPr algn="l" marL="734061" indent="-367031" lvl="1">
              <a:lnSpc>
                <a:spcPts val="4148"/>
              </a:lnSpc>
              <a:buFont typeface="Arial"/>
              <a:buChar char="•"/>
            </a:pPr>
            <a:r>
              <a:rPr lang="en-US" sz="3400">
                <a:solidFill>
                  <a:srgbClr val="000000"/>
                </a:solidFill>
                <a:latin typeface="Libre Baskerville"/>
                <a:ea typeface="Libre Baskerville"/>
                <a:cs typeface="Libre Baskerville"/>
                <a:sym typeface="Libre Baskerville"/>
              </a:rPr>
              <a:t>L1 regularization adds a penalty equal to the absolute value of the magnitude of coefficients to the loss function.</a:t>
            </a:r>
          </a:p>
          <a:p>
            <a:pPr algn="l">
              <a:lnSpc>
                <a:spcPts val="4148"/>
              </a:lnSpc>
            </a:pPr>
          </a:p>
          <a:p>
            <a:pPr algn="l">
              <a:lnSpc>
                <a:spcPts val="4148"/>
              </a:lnSpc>
            </a:pPr>
          </a:p>
          <a:p>
            <a:pPr algn="l">
              <a:lnSpc>
                <a:spcPts val="4148"/>
              </a:lnSpc>
            </a:pPr>
          </a:p>
          <a:p>
            <a:pPr algn="l">
              <a:lnSpc>
                <a:spcPts val="4148"/>
              </a:lnSpc>
            </a:pPr>
            <a:r>
              <a:rPr lang="en-US" sz="3400">
                <a:solidFill>
                  <a:srgbClr val="000000"/>
                </a:solidFill>
                <a:latin typeface="Libre Baskerville"/>
                <a:ea typeface="Libre Baskerville"/>
                <a:cs typeface="Libre Baskerville"/>
                <a:sym typeface="Libre Baskerville"/>
              </a:rPr>
              <a:t>      where λ is the regularization parameter and Wi are the model    </a:t>
            </a:r>
          </a:p>
          <a:p>
            <a:pPr algn="l">
              <a:lnSpc>
                <a:spcPts val="4148"/>
              </a:lnSpc>
            </a:pPr>
            <a:r>
              <a:rPr lang="en-US" sz="3400">
                <a:solidFill>
                  <a:srgbClr val="000000"/>
                </a:solidFill>
                <a:latin typeface="Libre Baskerville"/>
                <a:ea typeface="Libre Baskerville"/>
                <a:cs typeface="Libre Baskerville"/>
                <a:sym typeface="Libre Baskerville"/>
              </a:rPr>
              <a:t>      weights</a:t>
            </a:r>
          </a:p>
          <a:p>
            <a:pPr algn="l">
              <a:lnSpc>
                <a:spcPts val="4148"/>
              </a:lnSpc>
            </a:pPr>
          </a:p>
          <a:p>
            <a:pPr algn="l" marL="734061" indent="-367031" lvl="1">
              <a:lnSpc>
                <a:spcPts val="4148"/>
              </a:lnSpc>
              <a:buFont typeface="Arial"/>
              <a:buChar char="•"/>
            </a:pPr>
            <a:r>
              <a:rPr lang="en-US" sz="3400">
                <a:solidFill>
                  <a:srgbClr val="000000"/>
                </a:solidFill>
                <a:latin typeface="Libre Baskerville"/>
                <a:ea typeface="Libre Baskerville"/>
                <a:cs typeface="Libre Baskerville"/>
                <a:sym typeface="Libre Baskerville"/>
              </a:rPr>
              <a:t>Encourages sparsity in the model weights, leading to feature selection by shrinking less important features' coefficients to zero.</a:t>
            </a:r>
          </a:p>
          <a:p>
            <a:pPr algn="l">
              <a:lnSpc>
                <a:spcPts val="4148"/>
              </a:lnSpc>
            </a:pPr>
          </a:p>
          <a:p>
            <a:pPr algn="l" marL="734061" indent="-367031" lvl="1">
              <a:lnSpc>
                <a:spcPts val="4148"/>
              </a:lnSpc>
              <a:buFont typeface="Arial"/>
              <a:buChar char="•"/>
            </a:pPr>
            <a:r>
              <a:rPr lang="en-US" sz="3400">
                <a:solidFill>
                  <a:srgbClr val="000000"/>
                </a:solidFill>
                <a:latin typeface="Libre Baskerville"/>
                <a:ea typeface="Libre Baskerville"/>
                <a:cs typeface="Libre Baskerville"/>
                <a:sym typeface="Libre Baskerville"/>
              </a:rPr>
              <a:t>Helps in reducing overfitting, especially when the number of features is large.</a:t>
            </a:r>
          </a:p>
        </p:txBody>
      </p:sp>
      <p:sp>
        <p:nvSpPr>
          <p:cNvPr name="Freeform 3" id="3"/>
          <p:cNvSpPr/>
          <p:nvPr/>
        </p:nvSpPr>
        <p:spPr>
          <a:xfrm flipH="false" flipV="false" rot="0">
            <a:off x="4265788" y="4018345"/>
            <a:ext cx="9756424" cy="1009732"/>
          </a:xfrm>
          <a:custGeom>
            <a:avLst/>
            <a:gdLst/>
            <a:ahLst/>
            <a:cxnLst/>
            <a:rect r="r" b="b" t="t" l="l"/>
            <a:pathLst>
              <a:path h="1009732" w="9756424">
                <a:moveTo>
                  <a:pt x="0" y="0"/>
                </a:moveTo>
                <a:lnTo>
                  <a:pt x="9756424" y="0"/>
                </a:lnTo>
                <a:lnTo>
                  <a:pt x="9756424" y="1009732"/>
                </a:lnTo>
                <a:lnTo>
                  <a:pt x="0" y="1009732"/>
                </a:lnTo>
                <a:lnTo>
                  <a:pt x="0" y="0"/>
                </a:lnTo>
                <a:close/>
              </a:path>
            </a:pathLst>
          </a:custGeom>
          <a:blipFill>
            <a:blip r:embed="rId2"/>
            <a:stretch>
              <a:fillRect l="0" t="-130028" r="0" b="-345789"/>
            </a:stretch>
          </a:blipFill>
        </p:spPr>
      </p:sp>
      <p:sp>
        <p:nvSpPr>
          <p:cNvPr name="TextBox 4" id="4"/>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L1 REGULARIZATION (LASSO)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654617"/>
            <a:ext cx="15795946" cy="7335139"/>
          </a:xfrm>
          <a:prstGeom prst="rect">
            <a:avLst/>
          </a:prstGeom>
        </p:spPr>
        <p:txBody>
          <a:bodyPr anchor="t" rtlCol="false" tIns="0" lIns="0" bIns="0" rIns="0">
            <a:spAutoFit/>
          </a:bodyPr>
          <a:lstStyle/>
          <a:p>
            <a:pPr algn="l" marL="734059" indent="-367030" lvl="1">
              <a:lnSpc>
                <a:spcPts val="4147"/>
              </a:lnSpc>
              <a:buFont typeface="Arial"/>
              <a:buChar char="•"/>
            </a:pPr>
            <a:r>
              <a:rPr lang="en-US" sz="3399">
                <a:solidFill>
                  <a:srgbClr val="000000"/>
                </a:solidFill>
                <a:latin typeface="Libre Baskerville"/>
                <a:ea typeface="Libre Baskerville"/>
                <a:cs typeface="Libre Baskerville"/>
                <a:sym typeface="Libre Baskerville"/>
              </a:rPr>
              <a:t>L2 regularization involves adding a penalty equal to the squared magnitude of coefficients to the loss function.</a:t>
            </a:r>
          </a:p>
          <a:p>
            <a:pPr algn="l">
              <a:lnSpc>
                <a:spcPts val="4147"/>
              </a:lnSpc>
            </a:pPr>
          </a:p>
          <a:p>
            <a:pPr algn="l">
              <a:lnSpc>
                <a:spcPts val="4147"/>
              </a:lnSpc>
            </a:pPr>
          </a:p>
          <a:p>
            <a:pPr algn="l">
              <a:lnSpc>
                <a:spcPts val="4147"/>
              </a:lnSpc>
            </a:pPr>
          </a:p>
          <a:p>
            <a:pPr algn="l">
              <a:lnSpc>
                <a:spcPts val="4147"/>
              </a:lnSpc>
            </a:pPr>
            <a:r>
              <a:rPr lang="en-US" sz="3399">
                <a:solidFill>
                  <a:srgbClr val="000000"/>
                </a:solidFill>
                <a:latin typeface="Libre Baskerville"/>
                <a:ea typeface="Libre Baskerville"/>
                <a:cs typeface="Libre Baskerville"/>
                <a:sym typeface="Libre Baskerville"/>
              </a:rPr>
              <a:t>      where λ is the regularization parameter and Wi are the model    </a:t>
            </a:r>
          </a:p>
          <a:p>
            <a:pPr algn="l">
              <a:lnSpc>
                <a:spcPts val="4147"/>
              </a:lnSpc>
            </a:pPr>
            <a:r>
              <a:rPr lang="en-US" sz="3399">
                <a:solidFill>
                  <a:srgbClr val="000000"/>
                </a:solidFill>
                <a:latin typeface="Libre Baskerville"/>
                <a:ea typeface="Libre Baskerville"/>
                <a:cs typeface="Libre Baskerville"/>
                <a:sym typeface="Libre Baskerville"/>
              </a:rPr>
              <a:t>      weights</a:t>
            </a:r>
          </a:p>
          <a:p>
            <a:pPr algn="l">
              <a:lnSpc>
                <a:spcPts val="4147"/>
              </a:lnSpc>
            </a:pPr>
          </a:p>
          <a:p>
            <a:pPr algn="l" marL="734059" indent="-367030" lvl="1">
              <a:lnSpc>
                <a:spcPts val="4147"/>
              </a:lnSpc>
              <a:buFont typeface="Arial"/>
              <a:buChar char="•"/>
            </a:pPr>
            <a:r>
              <a:rPr lang="en-US" sz="3399">
                <a:solidFill>
                  <a:srgbClr val="000000"/>
                </a:solidFill>
                <a:latin typeface="Libre Baskerville"/>
                <a:ea typeface="Libre Baskerville"/>
                <a:cs typeface="Libre Baskerville"/>
                <a:sym typeface="Libre Baskerville"/>
              </a:rPr>
              <a:t>Unlike L1, L2 regularization shrinks all coefficients by the same factor but doesn’t set any coefficients to zero.</a:t>
            </a:r>
          </a:p>
          <a:p>
            <a:pPr algn="l">
              <a:lnSpc>
                <a:spcPts val="4147"/>
              </a:lnSpc>
            </a:pPr>
          </a:p>
          <a:p>
            <a:pPr algn="l" marL="734059" indent="-367030" lvl="1">
              <a:lnSpc>
                <a:spcPts val="4147"/>
              </a:lnSpc>
              <a:buFont typeface="Arial"/>
              <a:buChar char="•"/>
            </a:pPr>
            <a:r>
              <a:rPr lang="en-US" sz="3399">
                <a:solidFill>
                  <a:srgbClr val="000000"/>
                </a:solidFill>
                <a:latin typeface="Libre Baskerville"/>
                <a:ea typeface="Libre Baskerville"/>
                <a:cs typeface="Libre Baskerville"/>
                <a:sym typeface="Libre Baskerville"/>
              </a:rPr>
              <a:t>Helps in reducing overfitting by discouraging large weights, leading to a smoother and more generalized model.</a:t>
            </a:r>
          </a:p>
          <a:p>
            <a:pPr algn="ctr">
              <a:lnSpc>
                <a:spcPts val="4147"/>
              </a:lnSpc>
            </a:pPr>
          </a:p>
        </p:txBody>
      </p:sp>
      <p:sp>
        <p:nvSpPr>
          <p:cNvPr name="TextBox 3" id="3"/>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L2 REGULARIZATION (RIDGE)</a:t>
            </a:r>
          </a:p>
        </p:txBody>
      </p:sp>
      <p:sp>
        <p:nvSpPr>
          <p:cNvPr name="Freeform 4" id="4"/>
          <p:cNvSpPr/>
          <p:nvPr/>
        </p:nvSpPr>
        <p:spPr>
          <a:xfrm flipH="false" flipV="false" rot="0">
            <a:off x="4265788" y="4047201"/>
            <a:ext cx="9756424" cy="1009732"/>
          </a:xfrm>
          <a:custGeom>
            <a:avLst/>
            <a:gdLst/>
            <a:ahLst/>
            <a:cxnLst/>
            <a:rect r="r" b="b" t="t" l="l"/>
            <a:pathLst>
              <a:path h="1009732" w="9756424">
                <a:moveTo>
                  <a:pt x="0" y="0"/>
                </a:moveTo>
                <a:lnTo>
                  <a:pt x="9756424" y="0"/>
                </a:lnTo>
                <a:lnTo>
                  <a:pt x="9756424" y="1009732"/>
                </a:lnTo>
                <a:lnTo>
                  <a:pt x="0" y="1009732"/>
                </a:lnTo>
                <a:lnTo>
                  <a:pt x="0" y="0"/>
                </a:lnTo>
                <a:close/>
              </a:path>
            </a:pathLst>
          </a:custGeom>
          <a:blipFill>
            <a:blip r:embed="rId2"/>
            <a:stretch>
              <a:fillRect l="0" t="-130028" r="0" b="-345789"/>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246027" y="3691034"/>
            <a:ext cx="15795946" cy="3668014"/>
          </a:xfrm>
          <a:prstGeom prst="rect">
            <a:avLst/>
          </a:prstGeom>
        </p:spPr>
        <p:txBody>
          <a:bodyPr anchor="t" rtlCol="false" tIns="0" lIns="0" bIns="0" rIns="0">
            <a:spAutoFit/>
          </a:bodyPr>
          <a:lstStyle/>
          <a:p>
            <a:pPr algn="ctr">
              <a:lnSpc>
                <a:spcPts val="4147"/>
              </a:lnSpc>
            </a:pPr>
            <a:r>
              <a:rPr lang="en-US" sz="3399">
                <a:solidFill>
                  <a:srgbClr val="010101"/>
                </a:solidFill>
                <a:latin typeface="Libre Baskerville Bold"/>
                <a:ea typeface="Libre Baskerville Bold"/>
                <a:cs typeface="Libre Baskerville Bold"/>
                <a:sym typeface="Libre Baskerville Bold"/>
              </a:rPr>
              <a:t>MBGD and Hyperparameter Tuning:</a:t>
            </a:r>
            <a:r>
              <a:rPr lang="en-US" sz="3399">
                <a:solidFill>
                  <a:srgbClr val="8C52FF"/>
                </a:solidFill>
                <a:latin typeface="Libre Baskerville Bold"/>
                <a:ea typeface="Libre Baskerville Bold"/>
                <a:cs typeface="Libre Baskerville Bold"/>
                <a:sym typeface="Libre Baskerville Bold"/>
              </a:rPr>
              <a:t> </a:t>
            </a:r>
            <a:r>
              <a:rPr lang="en-US" sz="3399">
                <a:solidFill>
                  <a:srgbClr val="FF3131"/>
                </a:solidFill>
                <a:latin typeface="Libre Baskerville Bold"/>
                <a:ea typeface="Libre Baskerville Bold"/>
                <a:cs typeface="Libre Baskerville Bold"/>
                <a:sym typeface="Libre Baskerville Bold"/>
              </a:rPr>
              <a:t>https://colab.research.google.com/drive/14CKItbXtE3FprIXAEaDP38H6LMwgOx3t?usp=sharing&amp;authuser=2#scrollTo=YbLarQ5d6yXb</a:t>
            </a:r>
          </a:p>
          <a:p>
            <a:pPr algn="ctr">
              <a:lnSpc>
                <a:spcPts val="4147"/>
              </a:lnSpc>
            </a:pPr>
          </a:p>
          <a:p>
            <a:pPr algn="ctr">
              <a:lnSpc>
                <a:spcPts val="4147"/>
              </a:lnSpc>
            </a:pPr>
            <a:r>
              <a:rPr lang="en-US" sz="3399">
                <a:solidFill>
                  <a:srgbClr val="010101"/>
                </a:solidFill>
                <a:latin typeface="Libre Baskerville Bold"/>
                <a:ea typeface="Libre Baskerville Bold"/>
                <a:cs typeface="Libre Baskerville Bold"/>
                <a:sym typeface="Libre Baskerville Bold"/>
              </a:rPr>
              <a:t>Regularization:</a:t>
            </a:r>
            <a:r>
              <a:rPr lang="en-US" sz="3399">
                <a:solidFill>
                  <a:srgbClr val="8C52FF"/>
                </a:solidFill>
                <a:latin typeface="Libre Baskerville Bold"/>
                <a:ea typeface="Libre Baskerville Bold"/>
                <a:cs typeface="Libre Baskerville Bold"/>
                <a:sym typeface="Libre Baskerville Bold"/>
              </a:rPr>
              <a:t> </a:t>
            </a:r>
            <a:r>
              <a:rPr lang="en-US" sz="3399">
                <a:solidFill>
                  <a:srgbClr val="FF3131"/>
                </a:solidFill>
                <a:latin typeface="Libre Baskerville Bold"/>
                <a:ea typeface="Libre Baskerville Bold"/>
                <a:cs typeface="Libre Baskerville Bold"/>
                <a:sym typeface="Libre Baskerville Bold"/>
              </a:rPr>
              <a:t>https://colab.research.google.com/drive/1sarHQQiqBN2clJ2QEU4-hFfAcYF7Pxqi?usp=sharing</a:t>
            </a:r>
          </a:p>
        </p:txBody>
      </p:sp>
      <p:sp>
        <p:nvSpPr>
          <p:cNvPr name="TextBox 3" id="3"/>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HANDS 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246027" y="2733892"/>
            <a:ext cx="15795946" cy="7193280"/>
          </a:xfrm>
          <a:prstGeom prst="rect">
            <a:avLst/>
          </a:prstGeom>
        </p:spPr>
        <p:txBody>
          <a:bodyPr anchor="t" rtlCol="false" tIns="0" lIns="0" bIns="0" rIns="0">
            <a:spAutoFit/>
          </a:bodyPr>
          <a:lstStyle/>
          <a:p>
            <a:pPr algn="l">
              <a:lnSpc>
                <a:spcPts val="3659"/>
              </a:lnSpc>
            </a:pPr>
            <a:r>
              <a:rPr lang="en-US" sz="2999">
                <a:solidFill>
                  <a:srgbClr val="FF3131"/>
                </a:solidFill>
                <a:latin typeface="Libre Baskerville Bold"/>
                <a:ea typeface="Libre Baskerville Bold"/>
                <a:cs typeface="Libre Baskerville Bold"/>
                <a:sym typeface="Libre Baskerville Bold"/>
              </a:rPr>
              <a:t>Task 1: Image Classification with CIFAR-10 Dataset</a:t>
            </a:r>
          </a:p>
          <a:p>
            <a:pPr algn="l">
              <a:lnSpc>
                <a:spcPts val="3659"/>
              </a:lnSpc>
            </a:pPr>
            <a:r>
              <a:rPr lang="en-US" sz="2999">
                <a:solidFill>
                  <a:srgbClr val="010101"/>
                </a:solidFill>
                <a:latin typeface="Libre Baskerville"/>
                <a:ea typeface="Libre Baskerville"/>
                <a:cs typeface="Libre Baskerville"/>
                <a:sym typeface="Libre Baskerville"/>
              </a:rPr>
              <a:t>Train two artificial neural networks (ANNs) on the CIFAR-10 dataset using mini-batch gradient descent. Apply hyperparameter tuning to both models, using different regularization techniques for each. Evaluate the model's performance with visualizations of loss and accuracy, and display with reasoning as to which model performed better.</a:t>
            </a:r>
          </a:p>
          <a:p>
            <a:pPr algn="l">
              <a:lnSpc>
                <a:spcPts val="3659"/>
              </a:lnSpc>
            </a:pPr>
          </a:p>
          <a:p>
            <a:pPr algn="l">
              <a:lnSpc>
                <a:spcPts val="3659"/>
              </a:lnSpc>
            </a:pPr>
          </a:p>
          <a:p>
            <a:pPr algn="l">
              <a:lnSpc>
                <a:spcPts val="3659"/>
              </a:lnSpc>
            </a:pPr>
            <a:r>
              <a:rPr lang="en-US" sz="2999">
                <a:solidFill>
                  <a:srgbClr val="FF3131"/>
                </a:solidFill>
                <a:latin typeface="Libre Baskerville Bold"/>
                <a:ea typeface="Libre Baskerville Bold"/>
                <a:cs typeface="Libre Baskerville Bold"/>
                <a:sym typeface="Libre Baskerville Bold"/>
              </a:rPr>
              <a:t>Task 2: Predicting House Prices with the Boston Housing Dataset</a:t>
            </a:r>
          </a:p>
          <a:p>
            <a:pPr algn="l">
              <a:lnSpc>
                <a:spcPts val="3659"/>
              </a:lnSpc>
            </a:pPr>
            <a:r>
              <a:rPr lang="en-US" sz="2999">
                <a:solidFill>
                  <a:srgbClr val="010101"/>
                </a:solidFill>
                <a:latin typeface="Libre Baskerville"/>
                <a:ea typeface="Libre Baskerville"/>
                <a:cs typeface="Libre Baskerville"/>
                <a:sym typeface="Libre Baskerville"/>
              </a:rPr>
              <a:t>Implement an artificial neural network (ANN) for regression on the Boston Housing dataset, applying minibatch gradient descent, hyperparameter tuning, and various regularization techniques. Assess the model using Mean Squared Error and visualize training progress.</a:t>
            </a:r>
          </a:p>
          <a:p>
            <a:pPr algn="l">
              <a:lnSpc>
                <a:spcPts val="3172"/>
              </a:lnSpc>
            </a:pPr>
            <a:r>
              <a:rPr lang="en-US" sz="2600">
                <a:solidFill>
                  <a:srgbClr val="7F7EF9"/>
                </a:solidFill>
                <a:latin typeface="Libre Baskerville"/>
                <a:ea typeface="Libre Baskerville"/>
                <a:cs typeface="Libre Baskerville"/>
                <a:sym typeface="Libre Baskerville"/>
              </a:rPr>
              <a:t>Dataset link: https://www.kaggle.com/code/prasadperera/the-boston-housing-dataset</a:t>
            </a:r>
          </a:p>
          <a:p>
            <a:pPr algn="l">
              <a:lnSpc>
                <a:spcPts val="3172"/>
              </a:lnSpc>
            </a:pPr>
          </a:p>
          <a:p>
            <a:pPr algn="l">
              <a:lnSpc>
                <a:spcPts val="3659"/>
              </a:lnSpc>
            </a:pPr>
            <a:r>
              <a:rPr lang="en-US" sz="2999">
                <a:solidFill>
                  <a:srgbClr val="010101"/>
                </a:solidFill>
                <a:latin typeface="Libre Baskerville"/>
                <a:ea typeface="Libre Baskerville"/>
                <a:cs typeface="Libre Baskerville"/>
                <a:sym typeface="Libre Baskerville"/>
              </a:rPr>
              <a:t>You can load the datasets via TensorFlow/Kaggle API. </a:t>
            </a:r>
          </a:p>
        </p:txBody>
      </p:sp>
      <p:sp>
        <p:nvSpPr>
          <p:cNvPr name="TextBox 3" id="3"/>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CHALLENGE TASK</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REFERENCES</a:t>
            </a:r>
          </a:p>
        </p:txBody>
      </p:sp>
      <p:sp>
        <p:nvSpPr>
          <p:cNvPr name="TextBox 3" id="3"/>
          <p:cNvSpPr txBox="true"/>
          <p:nvPr/>
        </p:nvSpPr>
        <p:spPr>
          <a:xfrm rot="0">
            <a:off x="1028700" y="2654617"/>
            <a:ext cx="15795946" cy="6384163"/>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https://www.analyticsvidhya.com/blog/2020/10/how-does-the-gradient-descent-algorithm-work-in-machine-learning/</a:t>
            </a: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https://www.geeksforgeeks.org/ml-mini-batch-gradient-descent-with-python/</a:t>
            </a: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https://machinelearningmastery.com/gentle-introduction-mini-batch-gradient-descent-configure-batch-size/</a:t>
            </a: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https://www.geeksforgeeks.org/regularization-in-machine-learning/</a:t>
            </a: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https://theaisummer.com/regularization/</a:t>
            </a:r>
          </a:p>
          <a:p>
            <a:pPr algn="l" marL="777240" indent="-388620" lvl="1">
              <a:lnSpc>
                <a:spcPts val="4392"/>
              </a:lnSpc>
              <a:buFont typeface="Arial"/>
              <a:buChar char="•"/>
            </a:pPr>
            <a:r>
              <a:rPr lang="en-US" sz="3600">
                <a:solidFill>
                  <a:srgbClr val="000000"/>
                </a:solidFill>
                <a:latin typeface="Libre Baskerville"/>
                <a:ea typeface="Libre Baskerville"/>
                <a:cs typeface="Libre Baskerville"/>
                <a:sym typeface="Libre Baskerville"/>
              </a:rPr>
              <a:t>https://medium.com/data-science-365/how-to-apply-l1-and-l2-regularization-techniques-to-keras-models-da6249d8a469</a:t>
            </a:r>
          </a:p>
          <a:p>
            <a:pPr algn="ctr">
              <a:lnSpc>
                <a:spcPts val="244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568735" y="2768640"/>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INTRODUCTION</a:t>
            </a:r>
          </a:p>
        </p:txBody>
      </p:sp>
      <p:grpSp>
        <p:nvGrpSpPr>
          <p:cNvPr name="Group 3" id="3"/>
          <p:cNvGrpSpPr/>
          <p:nvPr/>
        </p:nvGrpSpPr>
        <p:grpSpPr>
          <a:xfrm rot="0">
            <a:off x="2234239" y="2508111"/>
            <a:ext cx="886691" cy="88669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5" id="5"/>
            <p:cNvSpPr txBox="true"/>
            <p:nvPr/>
          </p:nvSpPr>
          <p:spPr>
            <a:xfrm>
              <a:off x="76200" y="66675"/>
              <a:ext cx="660400" cy="669925"/>
            </a:xfrm>
            <a:prstGeom prst="rect">
              <a:avLst/>
            </a:prstGeom>
          </p:spPr>
          <p:txBody>
            <a:bodyPr anchor="ctr" rtlCol="false" tIns="39682" lIns="39682" bIns="39682" rIns="39682"/>
            <a:lstStyle/>
            <a:p>
              <a:pPr algn="ctr">
                <a:lnSpc>
                  <a:spcPts val="2123"/>
                </a:lnSpc>
              </a:pPr>
            </a:p>
          </p:txBody>
        </p:sp>
      </p:grpSp>
      <p:sp>
        <p:nvSpPr>
          <p:cNvPr name="TextBox 6" id="6"/>
          <p:cNvSpPr txBox="true"/>
          <p:nvPr/>
        </p:nvSpPr>
        <p:spPr>
          <a:xfrm rot="0">
            <a:off x="2308711" y="2616923"/>
            <a:ext cx="737747" cy="602391"/>
          </a:xfrm>
          <a:prstGeom prst="rect">
            <a:avLst/>
          </a:prstGeom>
        </p:spPr>
        <p:txBody>
          <a:bodyPr anchor="t" rtlCol="false" tIns="0" lIns="0" bIns="0" rIns="0">
            <a:spAutoFit/>
          </a:bodyPr>
          <a:lstStyle/>
          <a:p>
            <a:pPr algn="ctr">
              <a:lnSpc>
                <a:spcPts val="4935"/>
              </a:lnSpc>
            </a:pPr>
            <a:r>
              <a:rPr lang="en-US" sz="3525">
                <a:solidFill>
                  <a:srgbClr val="8B9684">
                    <a:alpha val="82745"/>
                  </a:srgbClr>
                </a:solidFill>
                <a:latin typeface="Now"/>
                <a:ea typeface="Now"/>
                <a:cs typeface="Now"/>
                <a:sym typeface="Now"/>
              </a:rPr>
              <a:t>01</a:t>
            </a:r>
          </a:p>
        </p:txBody>
      </p:sp>
      <p:grpSp>
        <p:nvGrpSpPr>
          <p:cNvPr name="Group 7" id="7"/>
          <p:cNvGrpSpPr/>
          <p:nvPr/>
        </p:nvGrpSpPr>
        <p:grpSpPr>
          <a:xfrm rot="0">
            <a:off x="2234239" y="8478600"/>
            <a:ext cx="886691" cy="8866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9" id="9"/>
            <p:cNvSpPr txBox="true"/>
            <p:nvPr/>
          </p:nvSpPr>
          <p:spPr>
            <a:xfrm>
              <a:off x="76200" y="66675"/>
              <a:ext cx="660400" cy="669925"/>
            </a:xfrm>
            <a:prstGeom prst="rect">
              <a:avLst/>
            </a:prstGeom>
          </p:spPr>
          <p:txBody>
            <a:bodyPr anchor="ctr" rtlCol="false" tIns="39682" lIns="39682" bIns="39682" rIns="39682"/>
            <a:lstStyle/>
            <a:p>
              <a:pPr algn="ctr">
                <a:lnSpc>
                  <a:spcPts val="2123"/>
                </a:lnSpc>
              </a:pPr>
            </a:p>
          </p:txBody>
        </p:sp>
      </p:grpSp>
      <p:sp>
        <p:nvSpPr>
          <p:cNvPr name="TextBox 10" id="10"/>
          <p:cNvSpPr txBox="true"/>
          <p:nvPr/>
        </p:nvSpPr>
        <p:spPr>
          <a:xfrm rot="0">
            <a:off x="2308711" y="8587412"/>
            <a:ext cx="737747" cy="602391"/>
          </a:xfrm>
          <a:prstGeom prst="rect">
            <a:avLst/>
          </a:prstGeom>
        </p:spPr>
        <p:txBody>
          <a:bodyPr anchor="t" rtlCol="false" tIns="0" lIns="0" bIns="0" rIns="0">
            <a:spAutoFit/>
          </a:bodyPr>
          <a:lstStyle/>
          <a:p>
            <a:pPr algn="ctr">
              <a:lnSpc>
                <a:spcPts val="4935"/>
              </a:lnSpc>
            </a:pPr>
            <a:r>
              <a:rPr lang="en-US" sz="3525">
                <a:solidFill>
                  <a:srgbClr val="8B9684">
                    <a:alpha val="82745"/>
                  </a:srgbClr>
                </a:solidFill>
                <a:latin typeface="Now"/>
                <a:ea typeface="Now"/>
                <a:cs typeface="Now"/>
                <a:sym typeface="Now"/>
              </a:rPr>
              <a:t>05</a:t>
            </a:r>
          </a:p>
        </p:txBody>
      </p:sp>
      <p:grpSp>
        <p:nvGrpSpPr>
          <p:cNvPr name="Group 11" id="11"/>
          <p:cNvGrpSpPr/>
          <p:nvPr/>
        </p:nvGrpSpPr>
        <p:grpSpPr>
          <a:xfrm rot="0">
            <a:off x="2234239" y="3975827"/>
            <a:ext cx="886691" cy="88669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14" id="14"/>
          <p:cNvSpPr txBox="true"/>
          <p:nvPr/>
        </p:nvSpPr>
        <p:spPr>
          <a:xfrm rot="0">
            <a:off x="2234239" y="4084740"/>
            <a:ext cx="886691" cy="602189"/>
          </a:xfrm>
          <a:prstGeom prst="rect">
            <a:avLst/>
          </a:prstGeom>
        </p:spPr>
        <p:txBody>
          <a:bodyPr anchor="t" rtlCol="false" tIns="0" lIns="0" bIns="0" rIns="0">
            <a:spAutoFit/>
          </a:bodyPr>
          <a:lstStyle/>
          <a:p>
            <a:pPr algn="ctr">
              <a:lnSpc>
                <a:spcPts val="4932"/>
              </a:lnSpc>
            </a:pPr>
            <a:r>
              <a:rPr lang="en-US" sz="3522">
                <a:solidFill>
                  <a:srgbClr val="8B9684"/>
                </a:solidFill>
                <a:latin typeface="Now"/>
                <a:ea typeface="Now"/>
                <a:cs typeface="Now"/>
                <a:sym typeface="Now"/>
              </a:rPr>
              <a:t>02</a:t>
            </a:r>
          </a:p>
        </p:txBody>
      </p:sp>
      <p:grpSp>
        <p:nvGrpSpPr>
          <p:cNvPr name="Group 15" id="15"/>
          <p:cNvGrpSpPr/>
          <p:nvPr/>
        </p:nvGrpSpPr>
        <p:grpSpPr>
          <a:xfrm rot="0">
            <a:off x="2234239" y="5442849"/>
            <a:ext cx="876404" cy="87640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18" id="18"/>
          <p:cNvSpPr txBox="true"/>
          <p:nvPr/>
        </p:nvSpPr>
        <p:spPr>
          <a:xfrm rot="0">
            <a:off x="2234239" y="5559250"/>
            <a:ext cx="876404" cy="586451"/>
          </a:xfrm>
          <a:prstGeom prst="rect">
            <a:avLst/>
          </a:prstGeom>
        </p:spPr>
        <p:txBody>
          <a:bodyPr anchor="t" rtlCol="false" tIns="0" lIns="0" bIns="0" rIns="0">
            <a:spAutoFit/>
          </a:bodyPr>
          <a:lstStyle/>
          <a:p>
            <a:pPr algn="ctr">
              <a:lnSpc>
                <a:spcPts val="4874"/>
              </a:lnSpc>
            </a:pPr>
            <a:r>
              <a:rPr lang="en-US" sz="3482">
                <a:solidFill>
                  <a:srgbClr val="8B9684"/>
                </a:solidFill>
                <a:latin typeface="Now"/>
                <a:ea typeface="Now"/>
                <a:cs typeface="Now"/>
                <a:sym typeface="Now"/>
              </a:rPr>
              <a:t>03</a:t>
            </a:r>
          </a:p>
        </p:txBody>
      </p:sp>
      <p:grpSp>
        <p:nvGrpSpPr>
          <p:cNvPr name="Group 19" id="19"/>
          <p:cNvGrpSpPr/>
          <p:nvPr/>
        </p:nvGrpSpPr>
        <p:grpSpPr>
          <a:xfrm rot="0">
            <a:off x="2234239" y="6954728"/>
            <a:ext cx="876404" cy="87640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21" id="21"/>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22" id="22"/>
          <p:cNvSpPr txBox="true"/>
          <p:nvPr/>
        </p:nvSpPr>
        <p:spPr>
          <a:xfrm rot="0">
            <a:off x="2234239" y="7071129"/>
            <a:ext cx="876404" cy="586451"/>
          </a:xfrm>
          <a:prstGeom prst="rect">
            <a:avLst/>
          </a:prstGeom>
        </p:spPr>
        <p:txBody>
          <a:bodyPr anchor="t" rtlCol="false" tIns="0" lIns="0" bIns="0" rIns="0">
            <a:spAutoFit/>
          </a:bodyPr>
          <a:lstStyle/>
          <a:p>
            <a:pPr algn="ctr">
              <a:lnSpc>
                <a:spcPts val="4874"/>
              </a:lnSpc>
            </a:pPr>
            <a:r>
              <a:rPr lang="en-US" sz="3482">
                <a:solidFill>
                  <a:srgbClr val="8B9684"/>
                </a:solidFill>
                <a:latin typeface="Now"/>
                <a:ea typeface="Now"/>
                <a:cs typeface="Now"/>
                <a:sym typeface="Now"/>
              </a:rPr>
              <a:t>04</a:t>
            </a:r>
          </a:p>
        </p:txBody>
      </p:sp>
      <p:sp>
        <p:nvSpPr>
          <p:cNvPr name="TextBox 23" id="23"/>
          <p:cNvSpPr txBox="true"/>
          <p:nvPr/>
        </p:nvSpPr>
        <p:spPr>
          <a:xfrm rot="0">
            <a:off x="3568735" y="4236356"/>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MLP RECAP</a:t>
            </a:r>
          </a:p>
        </p:txBody>
      </p:sp>
      <p:sp>
        <p:nvSpPr>
          <p:cNvPr name="TextBox 24" id="24"/>
          <p:cNvSpPr txBox="true"/>
          <p:nvPr/>
        </p:nvSpPr>
        <p:spPr>
          <a:xfrm rot="0">
            <a:off x="3568735" y="5551225"/>
            <a:ext cx="4275272" cy="708533"/>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MINI BATCH GRADIENT DESCENT</a:t>
            </a:r>
          </a:p>
        </p:txBody>
      </p:sp>
      <p:sp>
        <p:nvSpPr>
          <p:cNvPr name="TextBox 25" id="25"/>
          <p:cNvSpPr txBox="true"/>
          <p:nvPr/>
        </p:nvSpPr>
        <p:spPr>
          <a:xfrm rot="0">
            <a:off x="3568735" y="7210113"/>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HYPERPARAMETER TUNING</a:t>
            </a:r>
          </a:p>
        </p:txBody>
      </p:sp>
      <p:sp>
        <p:nvSpPr>
          <p:cNvPr name="TextBox 26" id="26"/>
          <p:cNvSpPr txBox="true"/>
          <p:nvPr/>
        </p:nvSpPr>
        <p:spPr>
          <a:xfrm rot="0">
            <a:off x="3568735" y="8739129"/>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TUNING TECHNIQUES</a:t>
            </a:r>
          </a:p>
        </p:txBody>
      </p:sp>
      <p:sp>
        <p:nvSpPr>
          <p:cNvPr name="TextBox 27" id="27"/>
          <p:cNvSpPr txBox="true"/>
          <p:nvPr/>
        </p:nvSpPr>
        <p:spPr>
          <a:xfrm rot="0">
            <a:off x="12984028" y="2768640"/>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INTRODUCTION</a:t>
            </a:r>
          </a:p>
        </p:txBody>
      </p:sp>
      <p:grpSp>
        <p:nvGrpSpPr>
          <p:cNvPr name="Group 28" id="28"/>
          <p:cNvGrpSpPr/>
          <p:nvPr/>
        </p:nvGrpSpPr>
        <p:grpSpPr>
          <a:xfrm rot="0">
            <a:off x="11649532" y="2508111"/>
            <a:ext cx="886691" cy="886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30" id="30"/>
            <p:cNvSpPr txBox="true"/>
            <p:nvPr/>
          </p:nvSpPr>
          <p:spPr>
            <a:xfrm>
              <a:off x="76200" y="66675"/>
              <a:ext cx="660400" cy="669925"/>
            </a:xfrm>
            <a:prstGeom prst="rect">
              <a:avLst/>
            </a:prstGeom>
          </p:spPr>
          <p:txBody>
            <a:bodyPr anchor="ctr" rtlCol="false" tIns="39682" lIns="39682" bIns="39682" rIns="39682"/>
            <a:lstStyle/>
            <a:p>
              <a:pPr algn="ctr">
                <a:lnSpc>
                  <a:spcPts val="2123"/>
                </a:lnSpc>
              </a:pPr>
            </a:p>
          </p:txBody>
        </p:sp>
      </p:grpSp>
      <p:sp>
        <p:nvSpPr>
          <p:cNvPr name="TextBox 31" id="31"/>
          <p:cNvSpPr txBox="true"/>
          <p:nvPr/>
        </p:nvSpPr>
        <p:spPr>
          <a:xfrm rot="0">
            <a:off x="11724004" y="2616923"/>
            <a:ext cx="737747" cy="602391"/>
          </a:xfrm>
          <a:prstGeom prst="rect">
            <a:avLst/>
          </a:prstGeom>
        </p:spPr>
        <p:txBody>
          <a:bodyPr anchor="t" rtlCol="false" tIns="0" lIns="0" bIns="0" rIns="0">
            <a:spAutoFit/>
          </a:bodyPr>
          <a:lstStyle/>
          <a:p>
            <a:pPr algn="ctr">
              <a:lnSpc>
                <a:spcPts val="4935"/>
              </a:lnSpc>
            </a:pPr>
            <a:r>
              <a:rPr lang="en-US" sz="3525">
                <a:solidFill>
                  <a:srgbClr val="8B9684">
                    <a:alpha val="82745"/>
                  </a:srgbClr>
                </a:solidFill>
                <a:latin typeface="Now"/>
                <a:ea typeface="Now"/>
                <a:cs typeface="Now"/>
                <a:sym typeface="Now"/>
              </a:rPr>
              <a:t>01</a:t>
            </a:r>
          </a:p>
        </p:txBody>
      </p:sp>
      <p:grpSp>
        <p:nvGrpSpPr>
          <p:cNvPr name="Group 32" id="32"/>
          <p:cNvGrpSpPr/>
          <p:nvPr/>
        </p:nvGrpSpPr>
        <p:grpSpPr>
          <a:xfrm rot="0">
            <a:off x="11649532" y="8478600"/>
            <a:ext cx="886691" cy="88669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34" id="34"/>
            <p:cNvSpPr txBox="true"/>
            <p:nvPr/>
          </p:nvSpPr>
          <p:spPr>
            <a:xfrm>
              <a:off x="76200" y="66675"/>
              <a:ext cx="660400" cy="669925"/>
            </a:xfrm>
            <a:prstGeom prst="rect">
              <a:avLst/>
            </a:prstGeom>
          </p:spPr>
          <p:txBody>
            <a:bodyPr anchor="ctr" rtlCol="false" tIns="39682" lIns="39682" bIns="39682" rIns="39682"/>
            <a:lstStyle/>
            <a:p>
              <a:pPr algn="ctr">
                <a:lnSpc>
                  <a:spcPts val="2123"/>
                </a:lnSpc>
              </a:pPr>
            </a:p>
          </p:txBody>
        </p:sp>
      </p:grpSp>
      <p:sp>
        <p:nvSpPr>
          <p:cNvPr name="TextBox 35" id="35"/>
          <p:cNvSpPr txBox="true"/>
          <p:nvPr/>
        </p:nvSpPr>
        <p:spPr>
          <a:xfrm rot="0">
            <a:off x="11724004" y="8587412"/>
            <a:ext cx="737747" cy="602391"/>
          </a:xfrm>
          <a:prstGeom prst="rect">
            <a:avLst/>
          </a:prstGeom>
        </p:spPr>
        <p:txBody>
          <a:bodyPr anchor="t" rtlCol="false" tIns="0" lIns="0" bIns="0" rIns="0">
            <a:spAutoFit/>
          </a:bodyPr>
          <a:lstStyle/>
          <a:p>
            <a:pPr algn="ctr">
              <a:lnSpc>
                <a:spcPts val="4935"/>
              </a:lnSpc>
            </a:pPr>
            <a:r>
              <a:rPr lang="en-US" sz="3525">
                <a:solidFill>
                  <a:srgbClr val="8B9684">
                    <a:alpha val="82745"/>
                  </a:srgbClr>
                </a:solidFill>
                <a:latin typeface="Now"/>
                <a:ea typeface="Now"/>
                <a:cs typeface="Now"/>
                <a:sym typeface="Now"/>
              </a:rPr>
              <a:t>05</a:t>
            </a:r>
          </a:p>
        </p:txBody>
      </p:sp>
      <p:grpSp>
        <p:nvGrpSpPr>
          <p:cNvPr name="Group 36" id="36"/>
          <p:cNvGrpSpPr/>
          <p:nvPr/>
        </p:nvGrpSpPr>
        <p:grpSpPr>
          <a:xfrm rot="0">
            <a:off x="11649532" y="3975827"/>
            <a:ext cx="886691" cy="88669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38" id="38"/>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39" id="39"/>
          <p:cNvSpPr txBox="true"/>
          <p:nvPr/>
        </p:nvSpPr>
        <p:spPr>
          <a:xfrm rot="0">
            <a:off x="11649532" y="4084740"/>
            <a:ext cx="886691" cy="602189"/>
          </a:xfrm>
          <a:prstGeom prst="rect">
            <a:avLst/>
          </a:prstGeom>
        </p:spPr>
        <p:txBody>
          <a:bodyPr anchor="t" rtlCol="false" tIns="0" lIns="0" bIns="0" rIns="0">
            <a:spAutoFit/>
          </a:bodyPr>
          <a:lstStyle/>
          <a:p>
            <a:pPr algn="ctr">
              <a:lnSpc>
                <a:spcPts val="4932"/>
              </a:lnSpc>
            </a:pPr>
            <a:r>
              <a:rPr lang="en-US" sz="3522">
                <a:solidFill>
                  <a:srgbClr val="8B9684"/>
                </a:solidFill>
                <a:latin typeface="Now"/>
                <a:ea typeface="Now"/>
                <a:cs typeface="Now"/>
                <a:sym typeface="Now"/>
              </a:rPr>
              <a:t>02</a:t>
            </a:r>
          </a:p>
        </p:txBody>
      </p:sp>
      <p:grpSp>
        <p:nvGrpSpPr>
          <p:cNvPr name="Group 40" id="40"/>
          <p:cNvGrpSpPr/>
          <p:nvPr/>
        </p:nvGrpSpPr>
        <p:grpSpPr>
          <a:xfrm rot="0">
            <a:off x="11649532" y="5442849"/>
            <a:ext cx="876404" cy="876404"/>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42" id="42"/>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43" id="43"/>
          <p:cNvSpPr txBox="true"/>
          <p:nvPr/>
        </p:nvSpPr>
        <p:spPr>
          <a:xfrm rot="0">
            <a:off x="11649532" y="5559250"/>
            <a:ext cx="876404" cy="586451"/>
          </a:xfrm>
          <a:prstGeom prst="rect">
            <a:avLst/>
          </a:prstGeom>
        </p:spPr>
        <p:txBody>
          <a:bodyPr anchor="t" rtlCol="false" tIns="0" lIns="0" bIns="0" rIns="0">
            <a:spAutoFit/>
          </a:bodyPr>
          <a:lstStyle/>
          <a:p>
            <a:pPr algn="ctr">
              <a:lnSpc>
                <a:spcPts val="4874"/>
              </a:lnSpc>
            </a:pPr>
            <a:r>
              <a:rPr lang="en-US" sz="3482">
                <a:solidFill>
                  <a:srgbClr val="8B9684"/>
                </a:solidFill>
                <a:latin typeface="Now"/>
                <a:ea typeface="Now"/>
                <a:cs typeface="Now"/>
                <a:sym typeface="Now"/>
              </a:rPr>
              <a:t>03</a:t>
            </a:r>
          </a:p>
        </p:txBody>
      </p:sp>
      <p:grpSp>
        <p:nvGrpSpPr>
          <p:cNvPr name="Group 44" id="44"/>
          <p:cNvGrpSpPr/>
          <p:nvPr/>
        </p:nvGrpSpPr>
        <p:grpSpPr>
          <a:xfrm rot="0">
            <a:off x="11649532" y="6954728"/>
            <a:ext cx="876404" cy="876404"/>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name="TextBox 46" id="46"/>
            <p:cNvSpPr txBox="true"/>
            <p:nvPr/>
          </p:nvSpPr>
          <p:spPr>
            <a:xfrm>
              <a:off x="76200" y="66675"/>
              <a:ext cx="660400" cy="669925"/>
            </a:xfrm>
            <a:prstGeom prst="rect">
              <a:avLst/>
            </a:prstGeom>
          </p:spPr>
          <p:txBody>
            <a:bodyPr anchor="ctr" rtlCol="false" tIns="50800" lIns="50800" bIns="50800" rIns="50800"/>
            <a:lstStyle/>
            <a:p>
              <a:pPr algn="ctr">
                <a:lnSpc>
                  <a:spcPts val="2123"/>
                </a:lnSpc>
              </a:pPr>
            </a:p>
          </p:txBody>
        </p:sp>
      </p:grpSp>
      <p:sp>
        <p:nvSpPr>
          <p:cNvPr name="TextBox 47" id="47"/>
          <p:cNvSpPr txBox="true"/>
          <p:nvPr/>
        </p:nvSpPr>
        <p:spPr>
          <a:xfrm rot="0">
            <a:off x="11649532" y="7071129"/>
            <a:ext cx="876404" cy="586451"/>
          </a:xfrm>
          <a:prstGeom prst="rect">
            <a:avLst/>
          </a:prstGeom>
        </p:spPr>
        <p:txBody>
          <a:bodyPr anchor="t" rtlCol="false" tIns="0" lIns="0" bIns="0" rIns="0">
            <a:spAutoFit/>
          </a:bodyPr>
          <a:lstStyle/>
          <a:p>
            <a:pPr algn="ctr">
              <a:lnSpc>
                <a:spcPts val="4874"/>
              </a:lnSpc>
            </a:pPr>
            <a:r>
              <a:rPr lang="en-US" sz="3482">
                <a:solidFill>
                  <a:srgbClr val="8B9684"/>
                </a:solidFill>
                <a:latin typeface="Now"/>
                <a:ea typeface="Now"/>
                <a:cs typeface="Now"/>
                <a:sym typeface="Now"/>
              </a:rPr>
              <a:t>04</a:t>
            </a:r>
          </a:p>
        </p:txBody>
      </p:sp>
      <p:sp>
        <p:nvSpPr>
          <p:cNvPr name="TextBox 48" id="48"/>
          <p:cNvSpPr txBox="true"/>
          <p:nvPr/>
        </p:nvSpPr>
        <p:spPr>
          <a:xfrm rot="0">
            <a:off x="12984028" y="4236356"/>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MLP RECAP</a:t>
            </a:r>
          </a:p>
        </p:txBody>
      </p:sp>
      <p:sp>
        <p:nvSpPr>
          <p:cNvPr name="TextBox 49" id="49"/>
          <p:cNvSpPr txBox="true"/>
          <p:nvPr/>
        </p:nvSpPr>
        <p:spPr>
          <a:xfrm rot="0">
            <a:off x="12984028" y="5551225"/>
            <a:ext cx="4275272" cy="708533"/>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MINI BATCH GRADIENT DESCENT</a:t>
            </a:r>
          </a:p>
        </p:txBody>
      </p:sp>
      <p:sp>
        <p:nvSpPr>
          <p:cNvPr name="TextBox 50" id="50"/>
          <p:cNvSpPr txBox="true"/>
          <p:nvPr/>
        </p:nvSpPr>
        <p:spPr>
          <a:xfrm rot="0">
            <a:off x="12984028" y="7210113"/>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HYPERPARAMETER TUNING</a:t>
            </a:r>
          </a:p>
        </p:txBody>
      </p:sp>
      <p:sp>
        <p:nvSpPr>
          <p:cNvPr name="TextBox 51" id="51"/>
          <p:cNvSpPr txBox="true"/>
          <p:nvPr/>
        </p:nvSpPr>
        <p:spPr>
          <a:xfrm rot="0">
            <a:off x="12984028" y="8739129"/>
            <a:ext cx="4275272" cy="356108"/>
          </a:xfrm>
          <a:prstGeom prst="rect">
            <a:avLst/>
          </a:prstGeom>
        </p:spPr>
        <p:txBody>
          <a:bodyPr anchor="t" rtlCol="false" tIns="0" lIns="0" bIns="0" rIns="0">
            <a:spAutoFit/>
          </a:bodyPr>
          <a:lstStyle/>
          <a:p>
            <a:pPr algn="l">
              <a:lnSpc>
                <a:spcPts val="2805"/>
              </a:lnSpc>
              <a:spcBef>
                <a:spcPct val="0"/>
              </a:spcBef>
            </a:pPr>
            <a:r>
              <a:rPr lang="en-US" sz="2299">
                <a:solidFill>
                  <a:srgbClr val="000000"/>
                </a:solidFill>
                <a:latin typeface="Now Bold"/>
                <a:ea typeface="Now Bold"/>
                <a:cs typeface="Now Bold"/>
                <a:sym typeface="Now Bold"/>
              </a:rPr>
              <a:t>TUNING TECHNIQUES</a:t>
            </a:r>
          </a:p>
        </p:txBody>
      </p:sp>
      <p:sp>
        <p:nvSpPr>
          <p:cNvPr name="TextBox 52" id="52"/>
          <p:cNvSpPr txBox="true"/>
          <p:nvPr/>
        </p:nvSpPr>
        <p:spPr>
          <a:xfrm rot="0">
            <a:off x="3419955" y="1019175"/>
            <a:ext cx="11448090"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TABLE OF 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0893963" y="2464873"/>
            <a:ext cx="7394037" cy="5357254"/>
          </a:xfrm>
          <a:custGeom>
            <a:avLst/>
            <a:gdLst/>
            <a:ahLst/>
            <a:cxnLst/>
            <a:rect r="r" b="b" t="t" l="l"/>
            <a:pathLst>
              <a:path h="5357254" w="7394037">
                <a:moveTo>
                  <a:pt x="0" y="0"/>
                </a:moveTo>
                <a:lnTo>
                  <a:pt x="7394037" y="0"/>
                </a:lnTo>
                <a:lnTo>
                  <a:pt x="7394037" y="5357254"/>
                </a:lnTo>
                <a:lnTo>
                  <a:pt x="0" y="5357254"/>
                </a:lnTo>
                <a:lnTo>
                  <a:pt x="0" y="0"/>
                </a:lnTo>
                <a:close/>
              </a:path>
            </a:pathLst>
          </a:custGeom>
          <a:blipFill>
            <a:blip r:embed="rId2"/>
            <a:stretch>
              <a:fillRect l="0" t="0" r="0" b="0"/>
            </a:stretch>
          </a:blipFill>
        </p:spPr>
      </p:sp>
      <p:sp>
        <p:nvSpPr>
          <p:cNvPr name="TextBox 3" id="3"/>
          <p:cNvSpPr txBox="true"/>
          <p:nvPr/>
        </p:nvSpPr>
        <p:spPr>
          <a:xfrm rot="0">
            <a:off x="5324434" y="1019175"/>
            <a:ext cx="7639132"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MLP RECAP</a:t>
            </a:r>
          </a:p>
        </p:txBody>
      </p:sp>
      <p:sp>
        <p:nvSpPr>
          <p:cNvPr name="TextBox 4" id="4"/>
          <p:cNvSpPr txBox="true"/>
          <p:nvPr/>
        </p:nvSpPr>
        <p:spPr>
          <a:xfrm rot="0">
            <a:off x="1028700" y="2928747"/>
            <a:ext cx="10313370" cy="5524881"/>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Architecture: </a:t>
            </a:r>
            <a:r>
              <a:rPr lang="en-US" sz="3600">
                <a:solidFill>
                  <a:srgbClr val="000000"/>
                </a:solidFill>
                <a:latin typeface="Libre Baskerville"/>
                <a:ea typeface="Libre Baskerville"/>
                <a:cs typeface="Libre Baskerville"/>
                <a:sym typeface="Libre Baskerville"/>
              </a:rPr>
              <a:t>Consists of input layer, hidden layers, and output layer.</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Activation Functions: </a:t>
            </a:r>
            <a:r>
              <a:rPr lang="en-US" sz="3600">
                <a:solidFill>
                  <a:srgbClr val="000000"/>
                </a:solidFill>
                <a:latin typeface="Libre Baskerville"/>
                <a:ea typeface="Libre Baskerville"/>
                <a:cs typeface="Libre Baskerville"/>
                <a:sym typeface="Libre Baskerville"/>
              </a:rPr>
              <a:t>Common functions include ReLU, Sigmoid, and Tanh.</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Backpropagation: </a:t>
            </a:r>
            <a:r>
              <a:rPr lang="en-US" sz="3600">
                <a:solidFill>
                  <a:srgbClr val="000000"/>
                </a:solidFill>
                <a:latin typeface="Libre Baskerville"/>
                <a:ea typeface="Libre Baskerville"/>
                <a:cs typeface="Libre Baskerville"/>
                <a:sym typeface="Libre Baskerville"/>
              </a:rPr>
              <a:t>Algorithm for training MLPs, involves calculating gradients and updating weights.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5324434" y="1019175"/>
            <a:ext cx="7639132"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INTRODUCTION</a:t>
            </a:r>
          </a:p>
        </p:txBody>
      </p:sp>
      <p:sp>
        <p:nvSpPr>
          <p:cNvPr name="TextBox 3" id="3"/>
          <p:cNvSpPr txBox="true"/>
          <p:nvPr/>
        </p:nvSpPr>
        <p:spPr>
          <a:xfrm rot="0">
            <a:off x="1028700" y="2928747"/>
            <a:ext cx="15795946" cy="7182231"/>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Mini-Batch Gradient Descent: </a:t>
            </a:r>
            <a:r>
              <a:rPr lang="en-US" sz="3600">
                <a:solidFill>
                  <a:srgbClr val="000000"/>
                </a:solidFill>
                <a:latin typeface="Libre Baskerville"/>
                <a:ea typeface="Libre Baskerville"/>
                <a:cs typeface="Libre Baskerville"/>
                <a:sym typeface="Libre Baskerville"/>
              </a:rPr>
              <a:t>An optimization technique that splits the training dataset into small batches, allowing the model to update its weights more frequently and improve convergence.</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Hyperparameters:</a:t>
            </a:r>
            <a:r>
              <a:rPr lang="en-US" sz="3600">
                <a:solidFill>
                  <a:srgbClr val="000000"/>
                </a:solidFill>
                <a:latin typeface="Libre Baskerville"/>
                <a:ea typeface="Libre Baskerville"/>
                <a:cs typeface="Libre Baskerville"/>
                <a:sym typeface="Libre Baskerville"/>
              </a:rPr>
              <a:t> Parameters whose values are set before the learning process begins.</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Regularization: </a:t>
            </a:r>
            <a:r>
              <a:rPr lang="en-US" sz="3600">
                <a:solidFill>
                  <a:srgbClr val="000000"/>
                </a:solidFill>
                <a:latin typeface="Libre Baskerville"/>
                <a:ea typeface="Libre Baskerville"/>
                <a:cs typeface="Libre Baskerville"/>
                <a:sym typeface="Libre Baskerville"/>
              </a:rPr>
              <a:t>Techniques to prevent overfitting by adding</a:t>
            </a:r>
            <a:r>
              <a:rPr lang="en-US" sz="3600">
                <a:solidFill>
                  <a:srgbClr val="000000"/>
                </a:solidFill>
                <a:latin typeface="Libre Baskerville"/>
                <a:ea typeface="Libre Baskerville"/>
                <a:cs typeface="Libre Baskerville"/>
                <a:sym typeface="Libre Baskerville"/>
              </a:rPr>
              <a:t> addi</a:t>
            </a:r>
            <a:r>
              <a:rPr lang="en-US" sz="3600">
                <a:solidFill>
                  <a:srgbClr val="000000"/>
                </a:solidFill>
                <a:latin typeface="Libre Baskerville"/>
                <a:ea typeface="Libre Baskerville"/>
                <a:cs typeface="Libre Baskerville"/>
                <a:sym typeface="Libre Baskerville"/>
              </a:rPr>
              <a:t>tional information to constrain the model.</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Importance:</a:t>
            </a:r>
            <a:r>
              <a:rPr lang="en-US" sz="3600">
                <a:solidFill>
                  <a:srgbClr val="000000"/>
                </a:solidFill>
                <a:latin typeface="Libre Baskerville"/>
                <a:ea typeface="Libre Baskerville"/>
                <a:cs typeface="Libre Baskerville"/>
                <a:sym typeface="Libre Baskerville"/>
              </a:rPr>
              <a:t> Improves model performance and generalization.</a:t>
            </a:r>
          </a:p>
          <a:p>
            <a:pPr algn="ctr">
              <a:lnSpc>
                <a:spcPts val="4392"/>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MINI-BATCH GRADIENT DESCENT</a:t>
            </a:r>
          </a:p>
        </p:txBody>
      </p:sp>
      <p:sp>
        <p:nvSpPr>
          <p:cNvPr name="TextBox 3" id="3"/>
          <p:cNvSpPr txBox="true"/>
          <p:nvPr/>
        </p:nvSpPr>
        <p:spPr>
          <a:xfrm rot="0">
            <a:off x="1028700" y="2447036"/>
            <a:ext cx="15795946" cy="7182231"/>
          </a:xfrm>
          <a:prstGeom prst="rect">
            <a:avLst/>
          </a:prstGeom>
        </p:spPr>
        <p:txBody>
          <a:bodyPr anchor="t" rtlCol="false" tIns="0" lIns="0" bIns="0" rIns="0">
            <a:spAutoFit/>
          </a:bodyPr>
          <a:lstStyle/>
          <a:p>
            <a:pPr algn="l" marL="777238" indent="-388619" lvl="1">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Gradient Descent: </a:t>
            </a:r>
            <a:r>
              <a:rPr lang="en-US" sz="3599">
                <a:solidFill>
                  <a:srgbClr val="000000"/>
                </a:solidFill>
                <a:latin typeface="Libre Baskerville"/>
                <a:ea typeface="Libre Baskerville"/>
                <a:cs typeface="Libre Baskerville"/>
                <a:sym typeface="Libre Baskerville"/>
              </a:rPr>
              <a:t>Optimization algorithm for finding the minimum of a function.</a:t>
            </a:r>
          </a:p>
          <a:p>
            <a:pPr algn="l">
              <a:lnSpc>
                <a:spcPts val="4391"/>
              </a:lnSpc>
            </a:pPr>
          </a:p>
          <a:p>
            <a:pPr algn="l" marL="777238" indent="-388619" lvl="1">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Mini-batch Gradient Descent (MBGD): </a:t>
            </a:r>
            <a:r>
              <a:rPr lang="en-US" sz="3599">
                <a:solidFill>
                  <a:srgbClr val="000000"/>
                </a:solidFill>
                <a:latin typeface="Libre Baskerville"/>
                <a:ea typeface="Libre Baskerville"/>
                <a:cs typeface="Libre Baskerville"/>
                <a:sym typeface="Libre Baskerville"/>
              </a:rPr>
              <a:t>Updates model parameters using gradients calculated from a small subset of the training dataset, known as a mini-batch.</a:t>
            </a:r>
          </a:p>
          <a:p>
            <a:pPr algn="l">
              <a:lnSpc>
                <a:spcPts val="4391"/>
              </a:lnSpc>
            </a:pPr>
          </a:p>
          <a:p>
            <a:pPr algn="l" marL="777238" indent="-388619" lvl="1">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Why MBGD: </a:t>
            </a:r>
            <a:r>
              <a:rPr lang="en-US" sz="3599">
                <a:solidFill>
                  <a:srgbClr val="000000"/>
                </a:solidFill>
                <a:latin typeface="Libre Baskerville"/>
                <a:ea typeface="Libre Baskerville"/>
                <a:cs typeface="Libre Baskerville"/>
                <a:sym typeface="Libre Baskerville"/>
              </a:rPr>
              <a:t>Provides balance between computation efficiency and model performance.</a:t>
            </a:r>
          </a:p>
          <a:p>
            <a:pPr algn="l">
              <a:lnSpc>
                <a:spcPts val="4391"/>
              </a:lnSpc>
            </a:pPr>
          </a:p>
          <a:p>
            <a:pPr algn="l" marL="777238" indent="-388619" lvl="1">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Batch size selection: S</a:t>
            </a:r>
            <a:r>
              <a:rPr lang="en-US" sz="3599">
                <a:solidFill>
                  <a:srgbClr val="000000"/>
                </a:solidFill>
                <a:latin typeface="Libre Baskerville"/>
                <a:ea typeface="Libre Baskerville"/>
                <a:cs typeface="Libre Baskerville"/>
                <a:sym typeface="Libre Baskerville"/>
              </a:rPr>
              <a:t>maller sizes introduce noise aiding escape from local minima, while larger sizes offer more stable gradient estimates.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2603872" y="1019175"/>
            <a:ext cx="12645603"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HYPERPARAMETER TUNING</a:t>
            </a:r>
          </a:p>
        </p:txBody>
      </p:sp>
      <p:sp>
        <p:nvSpPr>
          <p:cNvPr name="TextBox 3" id="3"/>
          <p:cNvSpPr txBox="true"/>
          <p:nvPr/>
        </p:nvSpPr>
        <p:spPr>
          <a:xfrm rot="0">
            <a:off x="1028700" y="2928747"/>
            <a:ext cx="15795946" cy="6629781"/>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Learning Rate: </a:t>
            </a:r>
            <a:r>
              <a:rPr lang="en-US" sz="3600">
                <a:solidFill>
                  <a:srgbClr val="000000"/>
                </a:solidFill>
                <a:latin typeface="Libre Baskerville"/>
                <a:ea typeface="Libre Baskerville"/>
                <a:cs typeface="Libre Baskerville"/>
                <a:sym typeface="Libre Baskerville"/>
              </a:rPr>
              <a:t>Controls how much to adjust the model in response to the estimated error each time the model weights are updated.</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Batch Size:</a:t>
            </a:r>
            <a:r>
              <a:rPr lang="en-US" sz="3600">
                <a:solidFill>
                  <a:srgbClr val="000000"/>
                </a:solidFill>
                <a:latin typeface="Libre Baskerville"/>
                <a:ea typeface="Libre Baskerville"/>
                <a:cs typeface="Libre Baskerville"/>
                <a:sym typeface="Libre Baskerville"/>
              </a:rPr>
              <a:t> Number of samples processed before the model is updated.</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Number of Epochs: </a:t>
            </a:r>
            <a:r>
              <a:rPr lang="en-US" sz="3600">
                <a:solidFill>
                  <a:srgbClr val="000000"/>
                </a:solidFill>
                <a:latin typeface="Libre Baskerville"/>
                <a:ea typeface="Libre Baskerville"/>
                <a:cs typeface="Libre Baskerville"/>
                <a:sym typeface="Libre Baskerville"/>
              </a:rPr>
              <a:t>The number of complete passes through the training dataset.</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Activation Functions:</a:t>
            </a:r>
            <a:r>
              <a:rPr lang="en-US" sz="3600">
                <a:solidFill>
                  <a:srgbClr val="000000"/>
                </a:solidFill>
                <a:latin typeface="Libre Baskerville"/>
                <a:ea typeface="Libre Baskerville"/>
                <a:cs typeface="Libre Baskerville"/>
                <a:sym typeface="Libre Baskerville"/>
              </a:rPr>
              <a:t> Determines the output of a neuron given an input or set of inputs.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2603872" y="1019175"/>
            <a:ext cx="12645603"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 TUNING TECHNIQUES</a:t>
            </a:r>
          </a:p>
        </p:txBody>
      </p:sp>
      <p:sp>
        <p:nvSpPr>
          <p:cNvPr name="TextBox 3" id="3"/>
          <p:cNvSpPr txBox="true"/>
          <p:nvPr/>
        </p:nvSpPr>
        <p:spPr>
          <a:xfrm rot="0">
            <a:off x="1028700" y="2598166"/>
            <a:ext cx="15795946" cy="6660134"/>
          </a:xfrm>
          <a:prstGeom prst="rect">
            <a:avLst/>
          </a:prstGeom>
        </p:spPr>
        <p:txBody>
          <a:bodyPr anchor="t" rtlCol="false" tIns="0" lIns="0" bIns="0" rIns="0">
            <a:spAutoFit/>
          </a:bodyPr>
          <a:lstStyle/>
          <a:p>
            <a:pPr algn="l" marL="734059" indent="-367030" lvl="1">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Grid Search Cross-Validation (CV): </a:t>
            </a:r>
            <a:r>
              <a:rPr lang="en-US" sz="3399">
                <a:solidFill>
                  <a:srgbClr val="000000"/>
                </a:solidFill>
                <a:latin typeface="Libre Baskerville"/>
                <a:ea typeface="Libre Baskerville"/>
                <a:cs typeface="Libre Baskerville"/>
                <a:sym typeface="Libre Baskerville"/>
              </a:rPr>
              <a:t>Systematically explores a predefined subset of hyperparameters by exhaustively training models for every combination of hyperparameters.</a:t>
            </a:r>
          </a:p>
          <a:p>
            <a:pPr algn="l">
              <a:lnSpc>
                <a:spcPts val="4147"/>
              </a:lnSpc>
            </a:pPr>
          </a:p>
          <a:p>
            <a:pPr algn="l" marL="734059" indent="-367030" lvl="1">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Random Search CV:</a:t>
            </a:r>
            <a:r>
              <a:rPr lang="en-US" sz="3399">
                <a:solidFill>
                  <a:srgbClr val="000000"/>
                </a:solidFill>
                <a:latin typeface="Libre Baskerville"/>
                <a:ea typeface="Libre Baskerville"/>
                <a:cs typeface="Libre Baskerville"/>
                <a:sym typeface="Libre Baskerville"/>
              </a:rPr>
              <a:t> Selects hyperparameters randomly from a specified distribution or range, training a fixed number of models.</a:t>
            </a:r>
          </a:p>
          <a:p>
            <a:pPr algn="l">
              <a:lnSpc>
                <a:spcPts val="4147"/>
              </a:lnSpc>
            </a:pPr>
          </a:p>
          <a:p>
            <a:pPr algn="l" marL="734059" indent="-367030" lvl="1">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Learning Rate Scheduling</a:t>
            </a:r>
            <a:r>
              <a:rPr lang="en-US" sz="3399">
                <a:solidFill>
                  <a:srgbClr val="000000"/>
                </a:solidFill>
                <a:latin typeface="Libre Baskerville Bold"/>
                <a:ea typeface="Libre Baskerville Bold"/>
                <a:cs typeface="Libre Baskerville Bold"/>
                <a:sym typeface="Libre Baskerville Bold"/>
              </a:rPr>
              <a:t>: </a:t>
            </a:r>
            <a:r>
              <a:rPr lang="en-US" sz="3399">
                <a:solidFill>
                  <a:srgbClr val="000000"/>
                </a:solidFill>
                <a:latin typeface="Libre Baskerville"/>
                <a:ea typeface="Libre Baskerville"/>
                <a:cs typeface="Libre Baskerville"/>
                <a:sym typeface="Libre Baskerville"/>
              </a:rPr>
              <a:t>Dynamically adjusts the learning rate during training to improve convergence.</a:t>
            </a:r>
          </a:p>
          <a:p>
            <a:pPr algn="l">
              <a:lnSpc>
                <a:spcPts val="4147"/>
              </a:lnSpc>
            </a:pPr>
          </a:p>
          <a:p>
            <a:pPr algn="l" marL="734059" indent="-367030" lvl="1">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Early Stopping</a:t>
            </a:r>
            <a:r>
              <a:rPr lang="en-US" sz="3399">
                <a:solidFill>
                  <a:srgbClr val="000000"/>
                </a:solidFill>
                <a:latin typeface="Libre Baskerville Bold"/>
                <a:ea typeface="Libre Baskerville Bold"/>
                <a:cs typeface="Libre Baskerville Bold"/>
                <a:sym typeface="Libre Baskerville Bold"/>
              </a:rPr>
              <a:t>:</a:t>
            </a:r>
            <a:r>
              <a:rPr lang="en-US" sz="3399">
                <a:solidFill>
                  <a:srgbClr val="000000"/>
                </a:solidFill>
                <a:latin typeface="Libre Baskerville"/>
                <a:ea typeface="Libre Baskerville"/>
                <a:cs typeface="Libre Baskerville"/>
                <a:sym typeface="Libre Baskerville"/>
              </a:rPr>
              <a:t> Stops training when a monitored metric has stopped improving, preventing overfitting.</a:t>
            </a:r>
          </a:p>
          <a:p>
            <a:pPr algn="ctr">
              <a:lnSpc>
                <a:spcPts val="2928"/>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2603872" y="1019175"/>
            <a:ext cx="12645603"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REGULARIZATION</a:t>
            </a:r>
          </a:p>
        </p:txBody>
      </p:sp>
      <p:sp>
        <p:nvSpPr>
          <p:cNvPr name="TextBox 3" id="3"/>
          <p:cNvSpPr txBox="true"/>
          <p:nvPr/>
        </p:nvSpPr>
        <p:spPr>
          <a:xfrm rot="0">
            <a:off x="1028700" y="2928747"/>
            <a:ext cx="15795946" cy="6077331"/>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Fitting:</a:t>
            </a:r>
            <a:r>
              <a:rPr lang="en-US" sz="3600">
                <a:solidFill>
                  <a:srgbClr val="000000"/>
                </a:solidFill>
                <a:latin typeface="Libre Baskerville"/>
                <a:ea typeface="Libre Baskerville"/>
                <a:cs typeface="Libre Baskerville"/>
                <a:sym typeface="Libre Baskerville"/>
              </a:rPr>
              <a:t> Aims to reduce errors by fitting the function appropriately on the given training set and avoiding overfitting, thereby improving model generalization.</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Penalty Term:</a:t>
            </a:r>
            <a:r>
              <a:rPr lang="en-US" sz="3600">
                <a:solidFill>
                  <a:srgbClr val="000000"/>
                </a:solidFill>
                <a:latin typeface="Libre Baskerville"/>
                <a:ea typeface="Libre Baskerville"/>
                <a:cs typeface="Libre Baskerville"/>
                <a:sym typeface="Libre Baskerville"/>
              </a:rPr>
              <a:t> Prevents overfitting by adding a penalty term to the loss function, discouraging the model from assigning too much importance to individual features or coefficients.</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Consistency: </a:t>
            </a:r>
            <a:r>
              <a:rPr lang="en-US" sz="3600">
                <a:solidFill>
                  <a:srgbClr val="000000"/>
                </a:solidFill>
                <a:latin typeface="Libre Baskerville"/>
                <a:ea typeface="Libre Baskerville"/>
                <a:cs typeface="Libre Baskerville"/>
                <a:sym typeface="Libre Baskerville"/>
              </a:rPr>
              <a:t>Promotes consistent model performance across different datasets, reducing the risk of dramatic performance changes when encountering new data.</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5795946" cy="1107366"/>
          </a:xfrm>
          <a:prstGeom prst="rect">
            <a:avLst/>
          </a:prstGeom>
        </p:spPr>
        <p:txBody>
          <a:bodyPr anchor="t" rtlCol="false" tIns="0" lIns="0" bIns="0" rIns="0">
            <a:spAutoFit/>
          </a:bodyPr>
          <a:lstStyle/>
          <a:p>
            <a:pPr algn="ctr">
              <a:lnSpc>
                <a:spcPts val="8696"/>
              </a:lnSpc>
              <a:spcBef>
                <a:spcPct val="0"/>
              </a:spcBef>
            </a:pPr>
            <a:r>
              <a:rPr lang="en-US" sz="7128">
                <a:solidFill>
                  <a:srgbClr val="404040"/>
                </a:solidFill>
                <a:latin typeface="Now Bold"/>
                <a:ea typeface="Now Bold"/>
                <a:cs typeface="Now Bold"/>
                <a:sym typeface="Now Bold"/>
              </a:rPr>
              <a:t>REGULARIZATION TECHNIQUES</a:t>
            </a:r>
          </a:p>
        </p:txBody>
      </p:sp>
      <p:sp>
        <p:nvSpPr>
          <p:cNvPr name="TextBox 3" id="3"/>
          <p:cNvSpPr txBox="true"/>
          <p:nvPr/>
        </p:nvSpPr>
        <p:spPr>
          <a:xfrm rot="0">
            <a:off x="1028700" y="2654617"/>
            <a:ext cx="15795946" cy="6936613"/>
          </a:xfrm>
          <a:prstGeom prst="rect">
            <a:avLst/>
          </a:prstGeom>
        </p:spPr>
        <p:txBody>
          <a:bodyPr anchor="t" rtlCol="false" tIns="0" lIns="0" bIns="0" rIns="0">
            <a:spAutoFit/>
          </a:bodyPr>
          <a:lstStyle/>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Dropout: </a:t>
            </a:r>
            <a:r>
              <a:rPr lang="en-US" sz="3600">
                <a:solidFill>
                  <a:srgbClr val="000000"/>
                </a:solidFill>
                <a:latin typeface="Libre Baskerville"/>
                <a:ea typeface="Libre Baskerville"/>
                <a:cs typeface="Libre Baskerville"/>
                <a:sym typeface="Libre Baskerville"/>
              </a:rPr>
              <a:t>Randomly disables some percent of neurons in each layer during training to extract robust features and prevent overfitting. Not applied during inference phase.</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L1/Lasso Regularization: </a:t>
            </a:r>
            <a:r>
              <a:rPr lang="en-US" sz="3600">
                <a:solidFill>
                  <a:srgbClr val="000000"/>
                </a:solidFill>
                <a:latin typeface="Libre Baskerville"/>
                <a:ea typeface="Libre Baskerville"/>
                <a:cs typeface="Libre Baskerville"/>
                <a:sym typeface="Libre Baskerville"/>
              </a:rPr>
              <a:t>Simplifies models and improves interpretability by reducing coefficients of less important features to zero.</a:t>
            </a:r>
          </a:p>
          <a:p>
            <a:pPr algn="l">
              <a:lnSpc>
                <a:spcPts val="4392"/>
              </a:lnSpc>
            </a:pPr>
          </a:p>
          <a:p>
            <a:pPr algn="l" marL="777240" indent="-388620" lvl="1">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L2 Regularization: </a:t>
            </a:r>
            <a:r>
              <a:rPr lang="en-US" sz="3600">
                <a:solidFill>
                  <a:srgbClr val="000000"/>
                </a:solidFill>
                <a:latin typeface="Libre Baskerville"/>
                <a:ea typeface="Libre Baskerville"/>
                <a:cs typeface="Libre Baskerville"/>
                <a:sym typeface="Libre Baskerville"/>
              </a:rPr>
              <a:t>Penalizes large coefficients and constrains their magnitudes, preventing models from becoming overly complex.</a:t>
            </a:r>
          </a:p>
          <a:p>
            <a:pPr algn="l">
              <a:lnSpc>
                <a:spcPts val="4392"/>
              </a:lnSpc>
            </a:pPr>
          </a:p>
          <a:p>
            <a:pPr algn="ctr">
              <a:lnSpc>
                <a:spcPts val="2440"/>
              </a:lnSpc>
            </a:pPr>
            <a:r>
              <a:rPr lang="en-US" sz="2000">
                <a:solidFill>
                  <a:srgbClr val="8C52FF"/>
                </a:solidFill>
                <a:latin typeface="Libre Baskerville Bold"/>
                <a:ea typeface="Libre Baskerville Bold"/>
                <a:cs typeface="Libre Baskerville Bold"/>
                <a:sym typeface="Libre Baskerville Bold"/>
              </a:rPr>
              <a:t>https://colab.research.google.com/drive/14CKItbXtE3FprIXAEaDP38H6LMwgOx3t?usp=sharing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DAGLixQkQ1E</dc:identifier>
  <dcterms:modified xsi:type="dcterms:W3CDTF">2011-08-01T06:04:30Z</dcterms:modified>
  <cp:revision>1</cp:revision>
  <dc:title>White Modern Clean Minimalism Presentation</dc:title>
</cp:coreProperties>
</file>