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57" r:id="rId4"/>
    <p:sldId id="265" r:id="rId5"/>
    <p:sldId id="258" r:id="rId6"/>
    <p:sldId id="259" r:id="rId7"/>
    <p:sldId id="260" r:id="rId8"/>
    <p:sldId id="268" r:id="rId9"/>
    <p:sldId id="269" r:id="rId10"/>
    <p:sldId id="270" r:id="rId11"/>
    <p:sldId id="273" r:id="rId12"/>
    <p:sldId id="27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AD6"/>
    <a:srgbClr val="E8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1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DF22-FA17-4B46-808C-32D8B0D7ABD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204CA5-6C11-4C38-8247-34E928E31F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01" y="2148839"/>
            <a:ext cx="3729825" cy="32004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7398: Advances in deep learning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3" y="2148839"/>
            <a:ext cx="6128292" cy="3200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HARMONIZATION THROUGH ATTENTION ENHANCED U-NET WITH COMPOUND LOSS </a:t>
            </a:r>
          </a:p>
        </p:txBody>
      </p:sp>
    </p:spTree>
    <p:extLst>
      <p:ext uri="{BB962C8B-B14F-4D97-AF65-F5344CB8AC3E}">
        <p14:creationId xmlns:p14="http://schemas.microsoft.com/office/powerpoint/2010/main" val="31882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10330954" cy="321945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 The style loss is computed from the gram matrix, which is the result of multiplying a given matrix by its transposed matrix</a:t>
            </a:r>
            <a:r>
              <a:rPr lang="en-US" dirty="0">
                <a:solidFill>
                  <a:srgbClr val="262626"/>
                </a:solidFill>
                <a:latin typeface="FreightSans"/>
              </a:rPr>
              <a:t>, and the MSE loss is calculated from this.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62626"/>
                </a:solidFill>
                <a:latin typeface="FreightSans"/>
                <a:cs typeface="Times New Roman" panose="02020603050405020304" pitchFamily="18" charset="0"/>
              </a:rPr>
              <a:t>The style differences between the color shifted foreground and the target image are captured. The image is cropped according to the mask and the style loss is calculated.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62626"/>
                </a:solidFill>
                <a:latin typeface="FreightSans"/>
                <a:cs typeface="Times New Roman" panose="02020603050405020304" pitchFamily="18" charset="0"/>
              </a:rPr>
              <a:t>Adding a style loss multiplied by a weight (0.01) in our studies, we saw an improvement in the evaluation of the model.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D5E7B2-BAC1-3814-8B4D-447F74B7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0" y="4362449"/>
            <a:ext cx="5540220" cy="1966130"/>
          </a:xfrm>
          <a:prstGeom prst="rect">
            <a:avLst/>
          </a:prstGeom>
          <a:solidFill>
            <a:srgbClr val="DDDAD6"/>
          </a:solidFill>
        </p:spPr>
      </p:pic>
    </p:spTree>
    <p:extLst>
      <p:ext uri="{BB962C8B-B14F-4D97-AF65-F5344CB8AC3E}">
        <p14:creationId xmlns:p14="http://schemas.microsoft.com/office/powerpoint/2010/main" val="31666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5984809" cy="498935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multiple neural network models and combining their results into one is called Ensemble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multiple bargain-net models with slightly different architecture models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models to reduce variance of predictions, thereby leading to better generalization.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the corresponding pixel average for each channel respectively to ensemble the results.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690F30-7740-D3FC-6D5B-43D98271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45" y="1305733"/>
            <a:ext cx="3622075" cy="42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96981"/>
            <a:ext cx="9479708" cy="83646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990600"/>
            <a:ext cx="10306049" cy="5111620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80F76FF-8888-B760-A079-2030B9CE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444293"/>
              </p:ext>
            </p:extLst>
          </p:nvPr>
        </p:nvGraphicFramePr>
        <p:xfrm>
          <a:off x="1087191" y="1357164"/>
          <a:ext cx="9581221" cy="385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111">
                  <a:extLst>
                    <a:ext uri="{9D8B030D-6E8A-4147-A177-3AD203B41FA5}">
                      <a16:colId xmlns:a16="http://schemas.microsoft.com/office/drawing/2014/main" val="1686436822"/>
                    </a:ext>
                  </a:extLst>
                </a:gridCol>
                <a:gridCol w="2941366">
                  <a:extLst>
                    <a:ext uri="{9D8B030D-6E8A-4147-A177-3AD203B41FA5}">
                      <a16:colId xmlns:a16="http://schemas.microsoft.com/office/drawing/2014/main" val="1855162109"/>
                    </a:ext>
                  </a:extLst>
                </a:gridCol>
                <a:gridCol w="2930744">
                  <a:extLst>
                    <a:ext uri="{9D8B030D-6E8A-4147-A177-3AD203B41FA5}">
                      <a16:colId xmlns:a16="http://schemas.microsoft.com/office/drawing/2014/main" val="769790664"/>
                    </a:ext>
                  </a:extLst>
                </a:gridCol>
              </a:tblGrid>
              <a:tr h="428065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PSNR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80037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r>
                        <a:rPr lang="en-US" dirty="0"/>
                        <a:t>Lalonde and </a:t>
                      </a:r>
                      <a:r>
                        <a:rPr lang="en-US" dirty="0" err="1"/>
                        <a:t>Efros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5826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r>
                        <a:rPr lang="en-US" dirty="0" err="1"/>
                        <a:t>Xue</a:t>
                      </a:r>
                      <a:r>
                        <a:rPr lang="en-US" dirty="0"/>
                        <a:t>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67990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r>
                        <a:rPr lang="en-US" dirty="0" err="1"/>
                        <a:t>DoveNet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093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r>
                        <a:rPr lang="en-US" dirty="0" err="1"/>
                        <a:t>BargainNet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672074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Unet-3Plus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25718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Unet</a:t>
                      </a:r>
                      <a:r>
                        <a:rPr lang="en-US" dirty="0"/>
                        <a:t> + VGG(RGB)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096342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Unet</a:t>
                      </a:r>
                      <a:r>
                        <a:rPr lang="en-US" dirty="0"/>
                        <a:t> + VGG(HSV)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69554"/>
                  </a:ext>
                </a:extLst>
              </a:tr>
              <a:tr h="428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3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8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942824" y="800100"/>
            <a:ext cx="10306049" cy="5111620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B4A31-B82F-858F-153E-CE3AD3AB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05" y="2844408"/>
            <a:ext cx="3758596" cy="2137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71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– image composition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60773"/>
            <a:ext cx="10330954" cy="2535399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10330954" cy="50639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Image composition aims to cut the foreground from one image and paste it on another image, resulting in a composite image</a:t>
            </a:r>
            <a:endParaRPr lang="zh-CN" alt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After compositing a new image with foreground and background, there exist many issues that could make the composite image unrealistic and thus significantly degrade its quality.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There has been no attempt to address all issues with one unified model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of color statistics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B2774-ECC4-D9A1-C41B-E4634D80D807}"/>
              </a:ext>
            </a:extLst>
          </p:cNvPr>
          <p:cNvSpPr txBox="1"/>
          <p:nvPr/>
        </p:nvSpPr>
        <p:spPr>
          <a:xfrm flipH="1">
            <a:off x="2982889" y="6465831"/>
            <a:ext cx="487151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Issue and subtask</a:t>
            </a:r>
            <a:endParaRPr lang="zh-CN" altLang="en-US"/>
          </a:p>
        </p:txBody>
      </p:sp>
      <p:pic>
        <p:nvPicPr>
          <p:cNvPr id="6" name="图片 10" descr="图示&#10;&#10;已自动生成说明">
            <a:extLst>
              <a:ext uri="{FF2B5EF4-FFF2-40B4-BE49-F238E27FC236}">
                <a16:creationId xmlns:a16="http://schemas.microsoft.com/office/drawing/2014/main" id="{8257D20A-21E2-B61F-0930-765EFD20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6" y="3574290"/>
            <a:ext cx="10350909" cy="27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– Image harmonization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60773"/>
            <a:ext cx="10330954" cy="2535399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10330954" cy="50639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Harmonization is the process of transforming a composite image by adjusting its foreground appearances to be consistent with the background region to improve realism.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applications, for instance, in movies when objects are to be added to scenes, and color corrected to match the background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of color statistics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AE41E92-F700-2C15-84BB-856A69F2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3465038"/>
            <a:ext cx="10330954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B2774-ECC4-D9A1-C41B-E4634D80D807}"/>
              </a:ext>
            </a:extLst>
          </p:cNvPr>
          <p:cNvSpPr txBox="1"/>
          <p:nvPr/>
        </p:nvSpPr>
        <p:spPr>
          <a:xfrm flipH="1">
            <a:off x="3143482" y="6000437"/>
            <a:ext cx="4871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Examples of composite and harmonized foreground from iHarmony4 </a:t>
            </a:r>
            <a:r>
              <a:rPr lang="en-US" sz="1200" dirty="0" err="1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9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5"/>
            <a:ext cx="10330954" cy="267536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Reinhard et al. align the means and variances of the color histograms of the two image regions. Adobe Photoshop’s widely used “Match Color” feature is based on this concept.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identify image statistics that are correlated with composite realism and conclude that the most correlated features are found in luminance, saturation and CCT.</a:t>
            </a:r>
          </a:p>
        </p:txBody>
      </p:sp>
      <p:pic>
        <p:nvPicPr>
          <p:cNvPr id="6" name="Picture 5" descr="A picture containing text, grass&#10;&#10;Description automatically generated">
            <a:extLst>
              <a:ext uri="{FF2B5EF4-FFF2-40B4-BE49-F238E27FC236}">
                <a16:creationId xmlns:a16="http://schemas.microsoft.com/office/drawing/2014/main" id="{4A3728B4-8F5A-DF78-D2F6-7B8CFEE0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5" y="3592285"/>
            <a:ext cx="4628549" cy="2227489"/>
          </a:xfrm>
          <a:prstGeom prst="rect">
            <a:avLst/>
          </a:prstGeom>
        </p:spPr>
      </p:pic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C274A84E-A326-1FBE-DAE3-57A57262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73" y="3592285"/>
            <a:ext cx="3747947" cy="2231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90EC8-32B4-97FB-7D68-BF4E3612546F}"/>
              </a:ext>
            </a:extLst>
          </p:cNvPr>
          <p:cNvSpPr txBox="1"/>
          <p:nvPr/>
        </p:nvSpPr>
        <p:spPr>
          <a:xfrm>
            <a:off x="1847461" y="5819774"/>
            <a:ext cx="301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from </a:t>
            </a:r>
            <a:r>
              <a:rPr lang="en-US" sz="1200" dirty="0" err="1"/>
              <a:t>Xue</a:t>
            </a:r>
            <a:r>
              <a:rPr lang="en-US" sz="1200" dirty="0"/>
              <a:t> et al correlation correction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F92EB-C8C7-663E-C1AB-86AD29B705BF}"/>
              </a:ext>
            </a:extLst>
          </p:cNvPr>
          <p:cNvSpPr txBox="1"/>
          <p:nvPr/>
        </p:nvSpPr>
        <p:spPr>
          <a:xfrm>
            <a:off x="6636073" y="5835516"/>
            <a:ext cx="374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Quantitative results showing deviation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119171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– deep learning based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5"/>
            <a:ext cx="10330954" cy="32004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 et al. proposed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novel deep image harmonization method using an attention enhanced U-net generator and a domain verification discriminator.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 et al. introduce Region-aware Adaptive Instance Normalization as an alternative to Instance normalization used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provides learnable parameters and normalization done separately in the background and foreground areas.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BargainNet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 attention enhanced generator and a 6-layer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features from the foreground and background separately using partial convolution and computes a loss function.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FDEEA8CC-D21A-382C-15A9-4C62CFCA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7" y="4181980"/>
            <a:ext cx="8000761" cy="1920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88443-6AE5-81C5-85ED-8959ABBF4143}"/>
              </a:ext>
            </a:extLst>
          </p:cNvPr>
          <p:cNvSpPr txBox="1"/>
          <p:nvPr/>
        </p:nvSpPr>
        <p:spPr>
          <a:xfrm flipH="1">
            <a:off x="4057882" y="6133130"/>
            <a:ext cx="5152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U-net generator used by all methods above</a:t>
            </a:r>
          </a:p>
        </p:txBody>
      </p:sp>
    </p:spTree>
    <p:extLst>
      <p:ext uri="{BB962C8B-B14F-4D97-AF65-F5344CB8AC3E}">
        <p14:creationId xmlns:p14="http://schemas.microsoft.com/office/powerpoint/2010/main" val="21623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10330954" cy="50639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 to solve this problem stems from these related works and involves combining some ideas from previously mentioned research.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foreground and background areas are vastly different in out input, separating the feature maps by their masks in normalization proved to be effective in Rain-Net.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do a similar separation while computing the loss function since the desired output is only changes in the foreground area?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color transfer methods that rely on color representations of the foreground and background image provide decent results when compared to other non deep learning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use these to compute a loss function more representative of the problem at hand?</a:t>
            </a:r>
          </a:p>
        </p:txBody>
      </p:sp>
    </p:spTree>
    <p:extLst>
      <p:ext uri="{BB962C8B-B14F-4D97-AF65-F5344CB8AC3E}">
        <p14:creationId xmlns:p14="http://schemas.microsoft.com/office/powerpoint/2010/main" val="26360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ideas /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10330954" cy="50639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is to use the attention enhanced U-net architecture and formulate a compound loss function that involves the L1 loss for reconstruction along with one or more losses.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VGG with partial convolutions to extract feature maps from hue, saturation maps and comparing the respective feature maps to produce a loss function to be fed to the generator.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gram matrix for to find the differences between the input and target foregrounds as used in style transfer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enhanced U-Net architecture such as the U-Net 3Plus to improve generator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ensemble of the above-mentioned models to generate more realistic composites.</a:t>
            </a:r>
          </a:p>
        </p:txBody>
      </p:sp>
    </p:spTree>
    <p:extLst>
      <p:ext uri="{BB962C8B-B14F-4D97-AF65-F5344CB8AC3E}">
        <p14:creationId xmlns:p14="http://schemas.microsoft.com/office/powerpoint/2010/main" val="212256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60866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4"/>
            <a:ext cx="6899209" cy="506399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U-net 3Plus has an enhancement over U-net in changing the skip connections.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skip connections, instead of directly passing through the input feature maps, they are passed through a convolutional layer, along with activation and is then concatenated.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this architecture as a generator in the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showed better results than instance normalization in the skip layers.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and therefore training time are increased while training.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702D5B-65C5-F545-178F-A6A1BAF4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35" y="2148839"/>
            <a:ext cx="2998399" cy="24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A67E1-0BFD-C5F1-0ADA-10FEFF8D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4" y="104774"/>
            <a:ext cx="9502616" cy="82867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Hue saturation value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16C031-5DC4-88A4-A10D-1E5137FA1F1C}"/>
              </a:ext>
            </a:extLst>
          </p:cNvPr>
          <p:cNvSpPr/>
          <p:nvPr/>
        </p:nvSpPr>
        <p:spPr>
          <a:xfrm>
            <a:off x="723901" y="1038224"/>
            <a:ext cx="10330954" cy="5063996"/>
          </a:xfrm>
          <a:prstGeom prst="rect">
            <a:avLst/>
          </a:prstGeom>
          <a:solidFill>
            <a:srgbClr val="DDDAD6"/>
          </a:solidFill>
          <a:ln>
            <a:solidFill>
              <a:srgbClr val="DDD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0213-2889-BB3E-74E7-F239F9B4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38225"/>
            <a:ext cx="6705599" cy="5063995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passed images in the HSV color space to the discriminator. The hue and saturation brings out a good similarity between the composite and real image for the task at hand.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discriminator used a VGG type architecture, with 6 layers of partial convolutions and instance normalization.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composite image, real target image, generator output was passed along with the mask and a triplet loss was used with these 3 values.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the inclusion of HSV data gave improved results over passing RGB data to the VGG with partial convolutions.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908BE-BF3C-E7A2-47CF-CA7A41E5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1" y="4148631"/>
            <a:ext cx="6030458" cy="80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18893-FD73-A6CA-61CA-0317B8DF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46" y="2385208"/>
            <a:ext cx="349026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4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954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FreightSans</vt:lpstr>
      <vt:lpstr>Gill Sans MT</vt:lpstr>
      <vt:lpstr>Times New Roman</vt:lpstr>
      <vt:lpstr>Wingdings</vt:lpstr>
      <vt:lpstr>Gallery</vt:lpstr>
      <vt:lpstr>EECE 7398: Advances in deep learning </vt:lpstr>
      <vt:lpstr>Introduction – image composition </vt:lpstr>
      <vt:lpstr>Introduction – Image harmonization</vt:lpstr>
      <vt:lpstr>Related work</vt:lpstr>
      <vt:lpstr>Related work – deep learning based</vt:lpstr>
      <vt:lpstr>motivation</vt:lpstr>
      <vt:lpstr>Initial ideas / methods</vt:lpstr>
      <vt:lpstr>unet3</vt:lpstr>
      <vt:lpstr>Hue saturation value </vt:lpstr>
      <vt:lpstr>Style loss</vt:lpstr>
      <vt:lpstr>Ensemble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7398: Advances in deep learning</dc:title>
  <dc:creator>Shravan Dinakaran</dc:creator>
  <cp:lastModifiedBy>Shravan Dinakaran</cp:lastModifiedBy>
  <cp:revision>49</cp:revision>
  <dcterms:created xsi:type="dcterms:W3CDTF">2022-12-02T14:09:00Z</dcterms:created>
  <dcterms:modified xsi:type="dcterms:W3CDTF">2022-12-17T15:30:15Z</dcterms:modified>
</cp:coreProperties>
</file>