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9" r:id="rId7"/>
    <p:sldId id="271" r:id="rId8"/>
    <p:sldId id="284" r:id="rId9"/>
    <p:sldId id="272" r:id="rId10"/>
    <p:sldId id="288" r:id="rId11"/>
    <p:sldId id="289" r:id="rId12"/>
    <p:sldId id="290" r:id="rId13"/>
    <p:sldId id="273" r:id="rId14"/>
    <p:sldId id="287" r:id="rId15"/>
    <p:sldId id="268" r:id="rId16"/>
    <p:sldId id="267" r:id="rId17"/>
    <p:sldId id="266" r:id="rId18"/>
    <p:sldId id="265" r:id="rId19"/>
    <p:sldId id="283" r:id="rId20"/>
    <p:sldId id="261" r:id="rId21"/>
    <p:sldId id="264" r:id="rId22"/>
    <p:sldId id="263" r:id="rId23"/>
    <p:sldId id="262"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FA9811D-CAE4-4A30-A5BB-3F680640697A}" type="datetimeFigureOut">
              <a:rPr lang="en-US" smtClean="0"/>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E79E4B5-F709-4D47-9284-654B5D06B743}" type="slidenum">
              <a:rPr lang="en-GB" smtClean="0"/>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A9811D-CAE4-4A30-A5BB-3F680640697A}"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9E4B5-F709-4D47-9284-654B5D06B743}"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A9811D-CAE4-4A30-A5BB-3F680640697A}"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9E4B5-F709-4D47-9284-654B5D06B743}"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FA9811D-CAE4-4A30-A5BB-3F680640697A}"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9E4B5-F709-4D47-9284-654B5D06B743}" type="slidenum">
              <a:rPr lang="en-GB" smtClean="0"/>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AFA9811D-CAE4-4A30-A5BB-3F680640697A}" type="datetimeFigureOut">
              <a:rPr lang="en-US" smtClean="0"/>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E79E4B5-F709-4D47-9284-654B5D06B743}"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FA9811D-CAE4-4A30-A5BB-3F680640697A}"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79E4B5-F709-4D47-9284-654B5D06B743}" type="slidenum">
              <a:rPr lang="en-GB" smtClean="0"/>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AFA9811D-CAE4-4A30-A5BB-3F680640697A}"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79E4B5-F709-4D47-9284-654B5D06B743}" type="slidenum">
              <a:rPr lang="en-GB" smtClean="0"/>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A9811D-CAE4-4A30-A5BB-3F680640697A}"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79E4B5-F709-4D47-9284-654B5D06B743}"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9811D-CAE4-4A30-A5BB-3F680640697A}"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79E4B5-F709-4D47-9284-654B5D06B743}"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AFA9811D-CAE4-4A30-A5BB-3F680640697A}"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79E4B5-F709-4D47-9284-654B5D06B743}" type="slidenum">
              <a:rPr lang="en-GB" smtClean="0"/>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AFA9811D-CAE4-4A30-A5BB-3F680640697A}" type="datetimeFigureOut">
              <a:rPr lang="en-US" smtClean="0"/>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2E79E4B5-F709-4D47-9284-654B5D06B743}" type="slidenum">
              <a:rPr lang="en-GB" smtClean="0"/>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FA9811D-CAE4-4A30-A5BB-3F680640697A}" type="datetimeFigureOut">
              <a:rPr lang="en-US" smtClean="0"/>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E79E4B5-F709-4D47-9284-654B5D06B743}"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228996"/>
          </a:xfrm>
        </p:spPr>
        <p:txBody>
          <a:bodyPr>
            <a:normAutofit lnSpcReduction="20000"/>
          </a:bodyPr>
          <a:lstStyle/>
          <a:p>
            <a:r>
              <a:rPr lang="en-GB" sz="2300" smtClean="0">
                <a:sym typeface="+mn-ea"/>
              </a:rPr>
              <a:t>Koustubh Masurkar  405082</a:t>
            </a:r>
            <a:endParaRPr lang="en-GB" sz="2300" smtClean="0"/>
          </a:p>
          <a:p>
            <a:r>
              <a:rPr lang="en-GB" sz="2300" smtClean="0">
                <a:sym typeface="+mn-ea"/>
              </a:rPr>
              <a:t>Abhishek Lavhale   405078</a:t>
            </a:r>
            <a:endParaRPr lang="en-GB" sz="2300" smtClean="0"/>
          </a:p>
          <a:p>
            <a:r>
              <a:rPr lang="en-GB" sz="2300" smtClean="0">
                <a:sym typeface="+mn-ea"/>
              </a:rPr>
              <a:t>Shravan Honade     405055</a:t>
            </a:r>
            <a:endParaRPr lang="en-GB" sz="2300" dirty="0" smtClean="0"/>
          </a:p>
          <a:p>
            <a:endParaRPr lang="en-GB" dirty="0" smtClean="0">
              <a:sym typeface="+mn-ea"/>
            </a:endParaRPr>
          </a:p>
          <a:p>
            <a:r>
              <a:rPr lang="en-GB" sz="2300" dirty="0" smtClean="0">
                <a:sym typeface="+mn-ea"/>
              </a:rPr>
              <a:t>Department of Computer Engineering</a:t>
            </a:r>
            <a:endParaRPr lang="en-GB" sz="2300" dirty="0" smtClean="0"/>
          </a:p>
          <a:p>
            <a:r>
              <a:rPr lang="en-GB" sz="2300" dirty="0" err="1" smtClean="0">
                <a:sym typeface="+mn-ea"/>
              </a:rPr>
              <a:t>Sinhgad</a:t>
            </a:r>
            <a:r>
              <a:rPr lang="en-GB" sz="2300" dirty="0" smtClean="0">
                <a:sym typeface="+mn-ea"/>
              </a:rPr>
              <a:t> College of Engineering, Pune-41</a:t>
            </a:r>
            <a:endParaRPr lang="en-GB" sz="2300" dirty="0" smtClean="0"/>
          </a:p>
          <a:p>
            <a:r>
              <a:rPr lang="en-GB" sz="2300" b="1" dirty="0" smtClean="0">
                <a:sym typeface="+mn-ea"/>
              </a:rPr>
              <a:t>Accredited by NAAC with grade ‘A’</a:t>
            </a:r>
            <a:endParaRPr lang="en-GB" dirty="0" smtClean="0"/>
          </a:p>
          <a:p>
            <a:endParaRPr lang="en-GB" dirty="0" smtClean="0"/>
          </a:p>
          <a:p>
            <a:endParaRPr lang="en-GB" dirty="0"/>
          </a:p>
        </p:txBody>
      </p:sp>
      <p:sp>
        <p:nvSpPr>
          <p:cNvPr id="2" name="Title 1"/>
          <p:cNvSpPr>
            <a:spLocks noGrp="1"/>
          </p:cNvSpPr>
          <p:nvPr>
            <p:ph type="ctrTitle"/>
          </p:nvPr>
        </p:nvSpPr>
        <p:spPr/>
        <p:txBody>
          <a:bodyPr/>
          <a:lstStyle/>
          <a:p>
            <a:r>
              <a:rPr lang="en-GB" sz="3600" dirty="0" smtClean="0"/>
              <a:t>Analysis of various classification algorithms on SUV dataset</a:t>
            </a:r>
            <a:endParaRPr lang="en-GB" sz="3600" dirty="0" smtClean="0"/>
          </a:p>
        </p:txBody>
      </p:sp>
      <p:graphicFrame>
        <p:nvGraphicFramePr>
          <p:cNvPr id="4" name="Object -2147482621"/>
          <p:cNvGraphicFramePr>
            <a:graphicFrameLocks noChangeAspect="1"/>
          </p:cNvGraphicFramePr>
          <p:nvPr/>
        </p:nvGraphicFramePr>
        <p:xfrm>
          <a:off x="6738620" y="175260"/>
          <a:ext cx="2178685" cy="1083945"/>
        </p:xfrm>
        <a:graphic>
          <a:graphicData uri="http://schemas.openxmlformats.org/presentationml/2006/ole">
            <mc:AlternateContent xmlns:mc="http://schemas.openxmlformats.org/markup-compatibility/2006">
              <mc:Choice xmlns:v="urn:schemas-microsoft-com:vml" Requires="v">
                <p:oleObj spid="_x0000_s3076" name="" r:id="rId1" imgW="1593850" imgH="925195" progId="StaticMetafile">
                  <p:embed/>
                </p:oleObj>
              </mc:Choice>
              <mc:Fallback>
                <p:oleObj name="" r:id="rId1" imgW="1593850" imgH="925195" progId="StaticMetafile">
                  <p:embed/>
                  <p:pic>
                    <p:nvPicPr>
                      <p:cNvPr id="0" name="Picture 3075"/>
                      <p:cNvPicPr/>
                      <p:nvPr/>
                    </p:nvPicPr>
                    <p:blipFill>
                      <a:blip r:embed="rId2"/>
                      <a:stretch>
                        <a:fillRect/>
                      </a:stretch>
                    </p:blipFill>
                    <p:spPr>
                      <a:xfrm>
                        <a:off x="6738620" y="175260"/>
                        <a:ext cx="2178685" cy="1083945"/>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nb2"/>
          <p:cNvPicPr>
            <a:picLocks noChangeAspect="1"/>
          </p:cNvPicPr>
          <p:nvPr>
            <p:ph sz="quarter" idx="1"/>
          </p:nvPr>
        </p:nvPicPr>
        <p:blipFill>
          <a:blip r:embed="rId1"/>
          <a:stretch>
            <a:fillRect/>
          </a:stretch>
        </p:blipFill>
        <p:spPr>
          <a:xfrm>
            <a:off x="489585" y="612140"/>
            <a:ext cx="8051165" cy="563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nb1"/>
          <p:cNvPicPr>
            <a:picLocks noChangeAspect="1"/>
          </p:cNvPicPr>
          <p:nvPr>
            <p:ph sz="quarter" idx="1"/>
          </p:nvPr>
        </p:nvPicPr>
        <p:blipFill>
          <a:blip r:embed="rId1"/>
          <a:stretch>
            <a:fillRect/>
          </a:stretch>
        </p:blipFill>
        <p:spPr>
          <a:xfrm>
            <a:off x="462280" y="430530"/>
            <a:ext cx="8224520" cy="5847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IN" dirty="0" smtClean="0"/>
          </a:p>
          <a:p>
            <a:r>
              <a:rPr lang="en-IN" b="1" u="sng" dirty="0" smtClean="0"/>
              <a:t>Logistic Regression</a:t>
            </a:r>
            <a:endParaRPr lang="en-IN" b="1" u="sng" dirty="0" smtClean="0"/>
          </a:p>
          <a:p>
            <a:r>
              <a:rPr lang="en-GB" dirty="0" smtClean="0"/>
              <a:t>Logistic regression is a statistical method for analysing a dataset in which there are one or more independent variables that determine an outcome. The outcome is measured with a dichotomous variable (in which there are only two possible outcomes). It is used to predict a binary outcome (1 / 0, Yes / No, True / False) given a set of independent variables.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lr1"/>
          <p:cNvPicPr>
            <a:picLocks noChangeAspect="1"/>
          </p:cNvPicPr>
          <p:nvPr>
            <p:ph sz="quarter" idx="1"/>
          </p:nvPr>
        </p:nvPicPr>
        <p:blipFill>
          <a:blip r:embed="rId1"/>
          <a:stretch>
            <a:fillRect/>
          </a:stretch>
        </p:blipFill>
        <p:spPr>
          <a:xfrm>
            <a:off x="366395" y="538480"/>
            <a:ext cx="8410575" cy="5604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GB" dirty="0"/>
          </a:p>
        </p:txBody>
      </p:sp>
      <p:sp>
        <p:nvSpPr>
          <p:cNvPr id="3" name="Content Placeholder 2"/>
          <p:cNvSpPr>
            <a:spLocks noGrp="1"/>
          </p:cNvSpPr>
          <p:nvPr>
            <p:ph sz="quarter" idx="1"/>
          </p:nvPr>
        </p:nvSpPr>
        <p:spPr/>
        <p:txBody>
          <a:bodyPr/>
          <a:lstStyle/>
          <a:p>
            <a:endParaRPr lang="en-IN" dirty="0" smtClean="0"/>
          </a:p>
          <a:p>
            <a:r>
              <a:rPr lang="en-GB" dirty="0" smtClean="0"/>
              <a:t># Fitting Logistic Regression to the Training set</a:t>
            </a:r>
            <a:endParaRPr lang="en-GB" dirty="0" smtClean="0"/>
          </a:p>
          <a:p>
            <a:r>
              <a:rPr lang="en-GB" dirty="0" smtClean="0"/>
              <a:t>	from </a:t>
            </a:r>
            <a:r>
              <a:rPr lang="en-GB" dirty="0" err="1" smtClean="0"/>
              <a:t>sklearn.linear_model</a:t>
            </a:r>
            <a:r>
              <a:rPr lang="en-GB" dirty="0" smtClean="0"/>
              <a:t> import </a:t>
            </a:r>
            <a:r>
              <a:rPr lang="en-GB" dirty="0" err="1" smtClean="0"/>
              <a:t>LogisticRegression</a:t>
            </a:r>
            <a:endParaRPr lang="en-GB" dirty="0" smtClean="0"/>
          </a:p>
          <a:p>
            <a:r>
              <a:rPr lang="en-GB" dirty="0" smtClean="0"/>
              <a:t>	classifier = </a:t>
            </a:r>
            <a:r>
              <a:rPr lang="en-GB" dirty="0" err="1" smtClean="0"/>
              <a:t>LogisticRegression</a:t>
            </a:r>
            <a:r>
              <a:rPr lang="en-GB" dirty="0" smtClean="0"/>
              <a:t>(</a:t>
            </a:r>
            <a:r>
              <a:rPr lang="en-GB" dirty="0" err="1" smtClean="0"/>
              <a:t>random_state</a:t>
            </a:r>
            <a:r>
              <a:rPr lang="en-GB" dirty="0" smtClean="0"/>
              <a:t>= 0)</a:t>
            </a:r>
            <a:endParaRPr lang="en-GB" dirty="0" smtClean="0"/>
          </a:p>
          <a:p>
            <a:r>
              <a:rPr lang="en-GB" dirty="0" smtClean="0"/>
              <a:t>	classifier.fit(</a:t>
            </a:r>
            <a:r>
              <a:rPr lang="en-GB" dirty="0" err="1" smtClean="0"/>
              <a:t>X_train</a:t>
            </a:r>
            <a:r>
              <a:rPr lang="en-GB" dirty="0" smtClean="0"/>
              <a:t>, </a:t>
            </a:r>
            <a:r>
              <a:rPr lang="en-GB" dirty="0" err="1" smtClean="0"/>
              <a:t>y_train</a:t>
            </a:r>
            <a:r>
              <a:rPr lang="en-GB" dirty="0" smtClean="0"/>
              <a:t>)</a:t>
            </a:r>
            <a:endParaRPr lang="en-GB" dirty="0" smtClean="0"/>
          </a:p>
          <a:p>
            <a:r>
              <a:rPr lang="en-GB" dirty="0" smtClean="0"/>
              <a:t>	</a:t>
            </a:r>
            <a:r>
              <a:rPr lang="en-GB" dirty="0" err="1" smtClean="0"/>
              <a:t>y_pred</a:t>
            </a:r>
            <a:r>
              <a:rPr lang="en-GB" dirty="0" smtClean="0"/>
              <a:t> = </a:t>
            </a:r>
            <a:r>
              <a:rPr lang="en-GB" dirty="0" err="1" smtClean="0"/>
              <a:t>classifier.predict</a:t>
            </a:r>
            <a:r>
              <a:rPr lang="en-GB" dirty="0" smtClean="0"/>
              <a:t>(</a:t>
            </a:r>
            <a:r>
              <a:rPr lang="en-GB" dirty="0" err="1" smtClean="0"/>
              <a:t>X_test</a:t>
            </a:r>
            <a:r>
              <a:rPr lang="en-GB" dirty="0" smtClean="0"/>
              <a:t>)</a:t>
            </a:r>
            <a:endParaRPr lang="en-GB"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IN" dirty="0" smtClean="0"/>
          </a:p>
          <a:p>
            <a:r>
              <a:rPr lang="en-GB" dirty="0" smtClean="0"/>
              <a:t># Fitting KNN to the Training set</a:t>
            </a:r>
            <a:endParaRPr lang="en-GB" dirty="0" smtClean="0"/>
          </a:p>
          <a:p>
            <a:r>
              <a:rPr lang="en-GB" dirty="0" smtClean="0"/>
              <a:t>         from </a:t>
            </a:r>
            <a:r>
              <a:rPr lang="en-GB" dirty="0" err="1" smtClean="0"/>
              <a:t>sklearn.neighbors</a:t>
            </a:r>
            <a:r>
              <a:rPr lang="en-GB" dirty="0" smtClean="0"/>
              <a:t> import </a:t>
            </a:r>
            <a:r>
              <a:rPr lang="en-GB" dirty="0" err="1" smtClean="0"/>
              <a:t>KNeighborsClassifier</a:t>
            </a:r>
            <a:endParaRPr lang="en-GB" dirty="0" smtClean="0"/>
          </a:p>
          <a:p>
            <a:r>
              <a:rPr lang="en-GB" dirty="0" smtClean="0"/>
              <a:t>	classifier = </a:t>
            </a:r>
            <a:r>
              <a:rPr lang="en-GB" dirty="0" err="1" smtClean="0"/>
              <a:t>KNeighborsClassifier</a:t>
            </a:r>
            <a:r>
              <a:rPr lang="en-GB" dirty="0" smtClean="0"/>
              <a:t>(</a:t>
            </a:r>
            <a:r>
              <a:rPr lang="en-GB" dirty="0" err="1" smtClean="0"/>
              <a:t>n_neighbors</a:t>
            </a:r>
            <a:r>
              <a:rPr lang="en-GB" dirty="0" smtClean="0"/>
              <a:t> = 5, metric = '</a:t>
            </a:r>
            <a:r>
              <a:rPr lang="en-GB" dirty="0" err="1" smtClean="0"/>
              <a:t>minkowski</a:t>
            </a:r>
            <a:r>
              <a:rPr lang="en-GB" dirty="0" smtClean="0"/>
              <a:t>', p = 2)</a:t>
            </a:r>
            <a:endParaRPr lang="en-GB" dirty="0" smtClean="0"/>
          </a:p>
          <a:p>
            <a:r>
              <a:rPr lang="en-GB" dirty="0" smtClean="0"/>
              <a:t>	classifier.fit(</a:t>
            </a:r>
            <a:r>
              <a:rPr lang="en-GB" dirty="0" err="1" smtClean="0"/>
              <a:t>X_train</a:t>
            </a:r>
            <a:r>
              <a:rPr lang="en-GB" dirty="0" smtClean="0"/>
              <a:t>, </a:t>
            </a:r>
            <a:r>
              <a:rPr lang="en-GB" dirty="0" err="1" smtClean="0"/>
              <a:t>y_train</a:t>
            </a:r>
            <a:r>
              <a:rPr lang="en-GB" dirty="0" smtClean="0"/>
              <a:t>)</a:t>
            </a:r>
            <a:endParaRPr lang="en-GB" dirty="0" smtClean="0"/>
          </a:p>
          <a:p>
            <a:r>
              <a:rPr lang="en-GB" dirty="0" smtClean="0"/>
              <a:t>	</a:t>
            </a:r>
            <a:r>
              <a:rPr lang="en-GB" dirty="0" err="1" smtClean="0"/>
              <a:t>y_pred</a:t>
            </a:r>
            <a:r>
              <a:rPr lang="en-GB" dirty="0" smtClean="0"/>
              <a:t> = </a:t>
            </a:r>
            <a:r>
              <a:rPr lang="en-GB" dirty="0" err="1" smtClean="0"/>
              <a:t>classifier.predict</a:t>
            </a:r>
            <a:r>
              <a:rPr lang="en-GB" dirty="0" smtClean="0"/>
              <a:t>(</a:t>
            </a:r>
            <a:r>
              <a:rPr lang="en-GB" dirty="0" err="1" smtClean="0"/>
              <a:t>X_test</a:t>
            </a:r>
            <a:r>
              <a:rPr lang="en-GB" dirty="0" smtClean="0"/>
              <a:t>)</a:t>
            </a:r>
            <a:endParaRPr lang="en-GB"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IN" dirty="0" smtClean="0"/>
          </a:p>
          <a:p>
            <a:r>
              <a:rPr lang="en-GB" dirty="0" smtClean="0"/>
              <a:t># Fitting Naive </a:t>
            </a:r>
            <a:r>
              <a:rPr lang="en-GB" dirty="0" err="1" smtClean="0"/>
              <a:t>Bayes</a:t>
            </a:r>
            <a:r>
              <a:rPr lang="en-GB" dirty="0" smtClean="0"/>
              <a:t> to the Training set</a:t>
            </a:r>
            <a:endParaRPr lang="en-GB" dirty="0" smtClean="0"/>
          </a:p>
          <a:p>
            <a:r>
              <a:rPr lang="en-GB" dirty="0" smtClean="0"/>
              <a:t>         from </a:t>
            </a:r>
            <a:r>
              <a:rPr lang="en-GB" dirty="0" err="1" smtClean="0"/>
              <a:t>sklearn.naive_bayes</a:t>
            </a:r>
            <a:r>
              <a:rPr lang="en-GB" dirty="0" smtClean="0"/>
              <a:t> import </a:t>
            </a:r>
            <a:r>
              <a:rPr lang="en-GB" dirty="0" err="1" smtClean="0"/>
              <a:t>GaussianNB</a:t>
            </a:r>
            <a:endParaRPr lang="en-GB" dirty="0" smtClean="0"/>
          </a:p>
          <a:p>
            <a:r>
              <a:rPr lang="en-GB" dirty="0" smtClean="0"/>
              <a:t>	classifier = </a:t>
            </a:r>
            <a:r>
              <a:rPr lang="en-GB" dirty="0" err="1" smtClean="0"/>
              <a:t>GaussianNB</a:t>
            </a:r>
            <a:r>
              <a:rPr lang="en-GB" dirty="0" smtClean="0"/>
              <a:t>()</a:t>
            </a:r>
            <a:endParaRPr lang="en-GB" dirty="0" smtClean="0"/>
          </a:p>
          <a:p>
            <a:r>
              <a:rPr lang="en-GB" dirty="0" smtClean="0"/>
              <a:t>	classifier.fit(</a:t>
            </a:r>
            <a:r>
              <a:rPr lang="en-GB" dirty="0" err="1" smtClean="0"/>
              <a:t>X_train</a:t>
            </a:r>
            <a:r>
              <a:rPr lang="en-GB" dirty="0" smtClean="0"/>
              <a:t>, </a:t>
            </a:r>
            <a:r>
              <a:rPr lang="en-GB" dirty="0" err="1" smtClean="0"/>
              <a:t>y_train</a:t>
            </a:r>
            <a:r>
              <a:rPr lang="en-GB" dirty="0" smtClean="0"/>
              <a:t>)</a:t>
            </a:r>
            <a:endParaRPr lang="en-GB" dirty="0" smtClean="0"/>
          </a:p>
          <a:p>
            <a:r>
              <a:rPr lang="en-GB" dirty="0" smtClean="0"/>
              <a:t>	</a:t>
            </a:r>
            <a:r>
              <a:rPr lang="en-GB" dirty="0" err="1" smtClean="0"/>
              <a:t>y_pred</a:t>
            </a:r>
            <a:r>
              <a:rPr lang="en-GB" dirty="0" smtClean="0"/>
              <a:t> = </a:t>
            </a:r>
            <a:r>
              <a:rPr lang="en-GB" dirty="0" err="1" smtClean="0"/>
              <a:t>classifier.predict</a:t>
            </a:r>
            <a:r>
              <a:rPr lang="en-GB" dirty="0" smtClean="0"/>
              <a:t>(</a:t>
            </a:r>
            <a:r>
              <a:rPr lang="en-GB" dirty="0" err="1" smtClean="0"/>
              <a:t>X_test</a:t>
            </a:r>
            <a:r>
              <a:rPr lang="en-GB" dirty="0" smtClean="0"/>
              <a:t>)</a:t>
            </a:r>
            <a:endParaRPr lang="en-GB" dirty="0" smtClean="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Gui</a:t>
            </a:r>
            <a:r>
              <a:rPr lang="en-IN" dirty="0" smtClean="0"/>
              <a:t> Design</a:t>
            </a:r>
            <a:endParaRPr lang="en-GB" dirty="0"/>
          </a:p>
        </p:txBody>
      </p:sp>
      <p:pic>
        <p:nvPicPr>
          <p:cNvPr id="5" name="Content Placeholder 4" descr="Screenshot from 2018-10-21 19-47-30"/>
          <p:cNvPicPr>
            <a:picLocks noChangeAspect="1"/>
          </p:cNvPicPr>
          <p:nvPr>
            <p:ph sz="quarter" idx="1"/>
          </p:nvPr>
        </p:nvPicPr>
        <p:blipFill>
          <a:blip r:embed="rId1"/>
          <a:stretch>
            <a:fillRect/>
          </a:stretch>
        </p:blipFill>
        <p:spPr>
          <a:xfrm>
            <a:off x="448945" y="1548765"/>
            <a:ext cx="8237855" cy="4848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Confusion matrix and accuracy</a:t>
            </a:r>
            <a:endParaRPr lang="en-US"/>
          </a:p>
        </p:txBody>
      </p:sp>
      <p:pic>
        <p:nvPicPr>
          <p:cNvPr id="4" name="Content Placeholder 3" descr="Screenshot from 2018-10-21 19-47-56"/>
          <p:cNvPicPr>
            <a:picLocks noChangeAspect="1"/>
          </p:cNvPicPr>
          <p:nvPr>
            <p:ph sz="quarter" idx="1"/>
          </p:nvPr>
        </p:nvPicPr>
        <p:blipFill>
          <a:blip r:embed="rId1"/>
          <a:stretch>
            <a:fillRect/>
          </a:stretch>
        </p:blipFill>
        <p:spPr>
          <a:xfrm>
            <a:off x="648335" y="1548765"/>
            <a:ext cx="8038465" cy="4781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Graphs</a:t>
            </a:r>
            <a:endParaRPr lang="en-GB" dirty="0"/>
          </a:p>
        </p:txBody>
      </p:sp>
      <p:pic>
        <p:nvPicPr>
          <p:cNvPr id="4" name="Content Placeholder 3" descr="E:\miniproject_final\Mini_project\figure_1.png"/>
          <p:cNvPicPr>
            <a:picLocks noGrp="1"/>
          </p:cNvPicPr>
          <p:nvPr>
            <p:ph sz="quarter" idx="1"/>
          </p:nvPr>
        </p:nvPicPr>
        <p:blipFill>
          <a:blip r:embed="rId1"/>
          <a:srcRect/>
          <a:stretch>
            <a:fillRect/>
          </a:stretch>
        </p:blipFill>
        <p:spPr bwMode="auto">
          <a:xfrm>
            <a:off x="785786" y="1500174"/>
            <a:ext cx="8143932" cy="50006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Find out whether a person will buy an SUV or not based on age and salary. Use various classification algorithms to train your data and test the result.</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descr="E:\miniproject_final\Mini_project\figure_1-1.png"/>
          <p:cNvPicPr>
            <a:picLocks noGrp="1"/>
          </p:cNvPicPr>
          <p:nvPr>
            <p:ph sz="quarter" idx="1"/>
          </p:nvPr>
        </p:nvPicPr>
        <p:blipFill>
          <a:blip r:embed="rId1"/>
          <a:srcRect/>
          <a:stretch>
            <a:fillRect/>
          </a:stretch>
        </p:blipFill>
        <p:spPr bwMode="auto">
          <a:xfrm>
            <a:off x="357158" y="357167"/>
            <a:ext cx="8358246" cy="628654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E:\miniproject_final\Mini_project\figure_1-2.png"/>
          <p:cNvPicPr>
            <a:picLocks noGrp="1"/>
          </p:cNvPicPr>
          <p:nvPr>
            <p:ph sz="quarter" idx="1"/>
          </p:nvPr>
        </p:nvPicPr>
        <p:blipFill>
          <a:blip r:embed="rId1"/>
          <a:srcRect/>
          <a:stretch>
            <a:fillRect/>
          </a:stretch>
        </p:blipFill>
        <p:spPr bwMode="auto">
          <a:xfrm>
            <a:off x="214282" y="357166"/>
            <a:ext cx="8643998" cy="614366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GB" dirty="0"/>
          </a:p>
        </p:txBody>
      </p:sp>
      <p:sp>
        <p:nvSpPr>
          <p:cNvPr id="3" name="Content Placeholder 2"/>
          <p:cNvSpPr>
            <a:spLocks noGrp="1"/>
          </p:cNvSpPr>
          <p:nvPr>
            <p:ph sz="quarter" idx="1"/>
          </p:nvPr>
        </p:nvSpPr>
        <p:spPr/>
        <p:txBody>
          <a:bodyPr/>
          <a:lstStyle/>
          <a:p>
            <a:endParaRPr lang="en-IN" dirty="0" smtClean="0"/>
          </a:p>
          <a:p>
            <a:r>
              <a:rPr lang="en-GB" dirty="0" smtClean="0"/>
              <a:t>Based on the analysis we found out the whether a person will buy an SUV or not using various classification algorithms.</a:t>
            </a:r>
            <a:endParaRPr lang="en-GB" dirty="0" smtClean="0"/>
          </a:p>
          <a:p>
            <a:endParaRPr lang="en-GB" dirty="0" smtClean="0"/>
          </a:p>
          <a:p>
            <a:pPr marL="0" indent="0">
              <a:buNone/>
            </a:pPr>
            <a:r>
              <a:rPr lang="en-US" altLang="en-GB" dirty="0" smtClean="0"/>
              <a:t>Accuracy:</a:t>
            </a:r>
            <a:endParaRPr lang="en-GB" dirty="0" smtClean="0"/>
          </a:p>
          <a:p>
            <a:r>
              <a:rPr lang="en-US" altLang="en-GB" dirty="0" smtClean="0"/>
              <a:t>Logistic Regression - 89%</a:t>
            </a:r>
            <a:endParaRPr lang="en-US" altLang="en-GB" dirty="0" smtClean="0"/>
          </a:p>
          <a:p>
            <a:r>
              <a:rPr lang="en-US" altLang="en-GB" dirty="0" smtClean="0"/>
              <a:t>Naive Bayes         - 90%</a:t>
            </a:r>
            <a:endParaRPr lang="en-US" altLang="en-GB" dirty="0" smtClean="0"/>
          </a:p>
          <a:p>
            <a:r>
              <a:rPr lang="en-US" altLang="en-GB" dirty="0" smtClean="0"/>
              <a:t>K Nearest Neighbour - 93%</a:t>
            </a:r>
            <a:endParaRPr lang="en-US" altLang="en-GB"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GB" dirty="0"/>
          </a:p>
        </p:txBody>
      </p:sp>
      <p:sp>
        <p:nvSpPr>
          <p:cNvPr id="3" name="Content Placeholder 2"/>
          <p:cNvSpPr>
            <a:spLocks noGrp="1"/>
          </p:cNvSpPr>
          <p:nvPr>
            <p:ph sz="quarter" idx="1"/>
          </p:nvPr>
        </p:nvSpPr>
        <p:spPr/>
        <p:txBody>
          <a:bodyPr/>
          <a:lstStyle/>
          <a:p>
            <a:pPr>
              <a:buNone/>
            </a:pPr>
            <a:r>
              <a:rPr lang="en-GB" dirty="0" smtClean="0"/>
              <a:t> </a:t>
            </a:r>
            <a:endParaRPr lang="en-GB" dirty="0" smtClean="0"/>
          </a:p>
          <a:p>
            <a:pPr lvl="0"/>
            <a:r>
              <a:rPr lang="en-GB" dirty="0" smtClean="0"/>
              <a:t>An introduction to classification algorithms by </a:t>
            </a:r>
            <a:r>
              <a:rPr lang="en-GB" dirty="0" err="1" smtClean="0"/>
              <a:t>kevin</a:t>
            </a:r>
            <a:r>
              <a:rPr lang="en-GB" dirty="0" smtClean="0"/>
              <a:t> gurney.</a:t>
            </a:r>
            <a:endParaRPr lang="en-GB" dirty="0" smtClean="0"/>
          </a:p>
          <a:p>
            <a:pPr lvl="0"/>
            <a:r>
              <a:rPr lang="en-GB" dirty="0" smtClean="0"/>
              <a:t>pandas.org</a:t>
            </a:r>
            <a:endParaRPr lang="en-GB" dirty="0" smtClean="0"/>
          </a:p>
          <a:p>
            <a:pPr lvl="0"/>
            <a:r>
              <a:rPr lang="en-GB" dirty="0" smtClean="0"/>
              <a:t>matplotlib.org</a:t>
            </a:r>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GB" dirty="0"/>
          </a:p>
        </p:txBody>
      </p:sp>
      <p:sp>
        <p:nvSpPr>
          <p:cNvPr id="3" name="Content Placeholder 2"/>
          <p:cNvSpPr>
            <a:spLocks noGrp="1"/>
          </p:cNvSpPr>
          <p:nvPr>
            <p:ph sz="quarter" idx="1"/>
          </p:nvPr>
        </p:nvSpPr>
        <p:spPr/>
        <p:txBody>
          <a:bodyPr/>
          <a:lstStyle/>
          <a:p>
            <a:endParaRPr lang="en-IN" dirty="0" smtClean="0"/>
          </a:p>
          <a:p>
            <a:r>
              <a:rPr lang="en-IN" dirty="0" smtClean="0"/>
              <a:t>Train data for :</a:t>
            </a:r>
            <a:endParaRPr lang="en-IN" dirty="0" smtClean="0"/>
          </a:p>
          <a:p>
            <a:pPr lvl="1"/>
            <a:r>
              <a:rPr lang="en-IN" dirty="0" smtClean="0"/>
              <a:t>Naive </a:t>
            </a:r>
            <a:r>
              <a:rPr lang="en-IN" dirty="0" err="1" smtClean="0"/>
              <a:t>Bayes</a:t>
            </a:r>
            <a:r>
              <a:rPr lang="en-IN" dirty="0" smtClean="0"/>
              <a:t> Classifier</a:t>
            </a:r>
            <a:endParaRPr lang="en-IN" dirty="0" smtClean="0"/>
          </a:p>
          <a:p>
            <a:pPr lvl="1"/>
            <a:r>
              <a:rPr lang="en-IN" dirty="0" smtClean="0"/>
              <a:t> KNN Classifier</a:t>
            </a:r>
            <a:endParaRPr lang="en-IN" dirty="0" smtClean="0"/>
          </a:p>
          <a:p>
            <a:pPr lvl="1"/>
            <a:r>
              <a:rPr lang="en-IN" dirty="0" smtClean="0"/>
              <a:t>Logistic Regression</a:t>
            </a:r>
            <a:endParaRPr lang="en-GB" dirty="0" smtClean="0"/>
          </a:p>
          <a:p>
            <a:pPr lvl="1">
              <a:buNone/>
            </a:pPr>
            <a:endParaRPr lang="en-IN" dirty="0" smtClean="0"/>
          </a:p>
          <a:p>
            <a:r>
              <a:rPr lang="en-IN" dirty="0" smtClean="0"/>
              <a:t>Test the algorithms on testing data</a:t>
            </a:r>
            <a:endParaRPr lang="en-IN" dirty="0" smtClean="0"/>
          </a:p>
          <a:p>
            <a:endParaRPr lang="en-IN" dirty="0" smtClean="0"/>
          </a:p>
          <a:p>
            <a:r>
              <a:rPr lang="en-IN" dirty="0" smtClean="0"/>
              <a:t>Analyse the accuracy</a:t>
            </a:r>
            <a:endParaRPr lang="en-IN" dirty="0" smtClean="0"/>
          </a:p>
          <a:p>
            <a:pPr lvl="1">
              <a:buNone/>
            </a:pP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GB" dirty="0"/>
          </a:p>
        </p:txBody>
      </p:sp>
      <p:sp>
        <p:nvSpPr>
          <p:cNvPr id="3" name="Content Placeholder 2"/>
          <p:cNvSpPr>
            <a:spLocks noGrp="1"/>
          </p:cNvSpPr>
          <p:nvPr>
            <p:ph sz="quarter" idx="1"/>
          </p:nvPr>
        </p:nvSpPr>
        <p:spPr/>
        <p:txBody>
          <a:bodyPr/>
          <a:lstStyle/>
          <a:p>
            <a:endParaRPr lang="en-IN" dirty="0" smtClean="0"/>
          </a:p>
          <a:p>
            <a:r>
              <a:rPr lang="en-GB" dirty="0" smtClean="0"/>
              <a:t>In this project, we have a dataset of people who bought a specific SUV and their age and salary. We used this data to train various classifiers and tested them on test data.</a:t>
            </a:r>
            <a:endParaRPr lang="en-GB" dirty="0" smtClean="0"/>
          </a:p>
          <a:p>
            <a:endParaRPr lang="en-GB" dirty="0" smtClean="0"/>
          </a:p>
          <a:p>
            <a:pPr marL="0" indent="0">
              <a:buNone/>
            </a:pPr>
            <a:r>
              <a:rPr lang="en-US" altLang="en-GB" dirty="0"/>
              <a:t>Classifiers used :</a:t>
            </a:r>
            <a:endParaRPr lang="en-GB" dirty="0"/>
          </a:p>
          <a:p>
            <a:r>
              <a:rPr lang="en-US" altLang="en-GB" dirty="0" smtClean="0">
                <a:sym typeface="+mn-ea"/>
              </a:rPr>
              <a:t>Logistic Regression </a:t>
            </a:r>
            <a:endParaRPr lang="en-US" altLang="en-GB" dirty="0" smtClean="0"/>
          </a:p>
          <a:p>
            <a:r>
              <a:rPr lang="en-US" altLang="en-GB" dirty="0" smtClean="0">
                <a:sym typeface="+mn-ea"/>
              </a:rPr>
              <a:t>Naive Bayes         </a:t>
            </a:r>
            <a:endParaRPr lang="en-US" altLang="en-GB" dirty="0" smtClean="0"/>
          </a:p>
          <a:p>
            <a:r>
              <a:rPr lang="en-US" altLang="en-GB" dirty="0" smtClean="0">
                <a:sym typeface="+mn-ea"/>
              </a:rPr>
              <a:t>K Nearest Neighbour </a:t>
            </a:r>
            <a:endParaRPr lang="en-US" alt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GB" dirty="0"/>
          </a:p>
        </p:txBody>
      </p:sp>
      <p:sp>
        <p:nvSpPr>
          <p:cNvPr id="3" name="Content Placeholder 2"/>
          <p:cNvSpPr>
            <a:spLocks noGrp="1"/>
          </p:cNvSpPr>
          <p:nvPr>
            <p:ph sz="quarter" idx="1"/>
          </p:nvPr>
        </p:nvSpPr>
        <p:spPr/>
        <p:txBody>
          <a:bodyPr>
            <a:normAutofit lnSpcReduction="10000"/>
          </a:bodyPr>
          <a:lstStyle/>
          <a:p>
            <a:endParaRPr lang="en-IN" dirty="0" smtClean="0"/>
          </a:p>
          <a:p>
            <a:r>
              <a:rPr lang="en-GB" dirty="0" smtClean="0"/>
              <a:t>1. Operating system: Mac OS, Microsoft Windows 7/10, </a:t>
            </a:r>
            <a:r>
              <a:rPr lang="en-GB" dirty="0" err="1" smtClean="0"/>
              <a:t>Ubuntu</a:t>
            </a:r>
            <a:r>
              <a:rPr lang="en-GB" dirty="0" smtClean="0"/>
              <a:t> and all other Linux distributions</a:t>
            </a:r>
            <a:endParaRPr lang="en-GB" dirty="0" smtClean="0"/>
          </a:p>
          <a:p>
            <a:endParaRPr lang="en-GB" dirty="0" smtClean="0"/>
          </a:p>
          <a:p>
            <a:r>
              <a:rPr lang="en-GB" dirty="0" smtClean="0"/>
              <a:t>2. MS-Excel, </a:t>
            </a:r>
            <a:r>
              <a:rPr lang="en-GB" dirty="0" err="1" smtClean="0"/>
              <a:t>Libre</a:t>
            </a:r>
            <a:r>
              <a:rPr lang="en-GB" dirty="0" smtClean="0"/>
              <a:t>-Office etc.</a:t>
            </a:r>
            <a:endParaRPr lang="en-GB" dirty="0" smtClean="0"/>
          </a:p>
          <a:p>
            <a:endParaRPr lang="en-GB" dirty="0" smtClean="0"/>
          </a:p>
          <a:p>
            <a:r>
              <a:rPr lang="en-GB" dirty="0" smtClean="0"/>
              <a:t>3. Anaconda, Python 3.4 or above</a:t>
            </a:r>
            <a:endParaRPr lang="en-GB" dirty="0" smtClean="0"/>
          </a:p>
          <a:p>
            <a:endParaRPr lang="en-GB" dirty="0" smtClean="0"/>
          </a:p>
          <a:p>
            <a:r>
              <a:rPr lang="en-GB" dirty="0" smtClean="0"/>
              <a:t>4. Modules required: </a:t>
            </a:r>
            <a:r>
              <a:rPr lang="en-GB" dirty="0" err="1" smtClean="0"/>
              <a:t>Numpy</a:t>
            </a:r>
            <a:r>
              <a:rPr lang="en-GB" dirty="0" smtClean="0"/>
              <a:t>, </a:t>
            </a:r>
            <a:r>
              <a:rPr lang="en-GB" dirty="0" err="1" smtClean="0"/>
              <a:t>Matplotlib</a:t>
            </a:r>
            <a:r>
              <a:rPr lang="en-GB" dirty="0" smtClean="0"/>
              <a:t>, Panda</a:t>
            </a:r>
            <a:r>
              <a:rPr lang="en-US" altLang="en-GB" dirty="0" smtClean="0"/>
              <a:t>s, SciKit Learn</a:t>
            </a:r>
            <a:endParaRPr lang="en-GB" dirty="0" smtClean="0"/>
          </a:p>
          <a:p>
            <a:endParaRPr lang="en-GB"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GB" dirty="0"/>
          </a:p>
        </p:txBody>
      </p:sp>
      <p:sp>
        <p:nvSpPr>
          <p:cNvPr id="3" name="Content Placeholder 2"/>
          <p:cNvSpPr>
            <a:spLocks noGrp="1"/>
          </p:cNvSpPr>
          <p:nvPr>
            <p:ph sz="quarter" idx="1"/>
          </p:nvPr>
        </p:nvSpPr>
        <p:spPr/>
        <p:txBody>
          <a:bodyPr/>
          <a:lstStyle/>
          <a:p>
            <a:endParaRPr lang="en-IN" dirty="0" smtClean="0"/>
          </a:p>
          <a:p>
            <a:r>
              <a:rPr lang="en-IN" b="1" u="sng" dirty="0" smtClean="0"/>
              <a:t>K Nearest Neighbours</a:t>
            </a:r>
            <a:endParaRPr lang="en-IN" b="1" u="sng" dirty="0" smtClean="0"/>
          </a:p>
          <a:p>
            <a:r>
              <a:rPr lang="en-GB" dirty="0" smtClean="0"/>
              <a:t>KNN can be used for both classification and regression predictive problems. However, it is more widely used in classification problems in the industry. To evaluate any technique we generally look at 3 important aspects:</a:t>
            </a:r>
            <a:endParaRPr lang="en-GB" dirty="0" smtClean="0"/>
          </a:p>
          <a:p>
            <a:r>
              <a:rPr lang="en-GB" dirty="0" smtClean="0"/>
              <a:t>1. Ease to interpret output</a:t>
            </a:r>
            <a:endParaRPr lang="en-GB" dirty="0" smtClean="0"/>
          </a:p>
          <a:p>
            <a:r>
              <a:rPr lang="en-GB" dirty="0" smtClean="0"/>
              <a:t>2. Calculation time</a:t>
            </a:r>
            <a:endParaRPr lang="en-GB" dirty="0" smtClean="0"/>
          </a:p>
          <a:p>
            <a:r>
              <a:rPr lang="en-GB" dirty="0" smtClean="0"/>
              <a:t>3. Predictive Power</a:t>
            </a:r>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knn"/>
          <p:cNvPicPr>
            <a:picLocks noChangeAspect="1"/>
          </p:cNvPicPr>
          <p:nvPr>
            <p:ph sz="quarter" idx="1"/>
          </p:nvPr>
        </p:nvPicPr>
        <p:blipFill>
          <a:blip r:embed="rId1"/>
          <a:stretch>
            <a:fillRect/>
          </a:stretch>
        </p:blipFill>
        <p:spPr>
          <a:xfrm>
            <a:off x="595630" y="581025"/>
            <a:ext cx="8103235" cy="5844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dirty="0" smtClean="0"/>
          </a:p>
          <a:p>
            <a:r>
              <a:rPr lang="en-IN" b="1" u="sng" dirty="0" smtClean="0"/>
              <a:t>Naive </a:t>
            </a:r>
            <a:r>
              <a:rPr lang="en-IN" b="1" u="sng" dirty="0" err="1" smtClean="0"/>
              <a:t>Bayes</a:t>
            </a:r>
            <a:r>
              <a:rPr lang="en-IN" b="1" u="sng" dirty="0" smtClean="0"/>
              <a:t> Classifier</a:t>
            </a:r>
            <a:endParaRPr lang="en-GB" b="1" u="sng" dirty="0" smtClean="0"/>
          </a:p>
          <a:p>
            <a:r>
              <a:rPr lang="en-GB" dirty="0" smtClean="0"/>
              <a:t>The Naive </a:t>
            </a:r>
            <a:r>
              <a:rPr lang="en-GB" dirty="0" err="1" smtClean="0"/>
              <a:t>Bayes</a:t>
            </a:r>
            <a:r>
              <a:rPr lang="en-GB" dirty="0" smtClean="0"/>
              <a:t> Classifier technique is based on the so-called Bayesian theorem and is particularly suited when the dimensionality of the inputs is high. Despite its simplicity, Naive </a:t>
            </a:r>
            <a:r>
              <a:rPr lang="en-GB" dirty="0" err="1" smtClean="0"/>
              <a:t>Bayes</a:t>
            </a:r>
            <a:r>
              <a:rPr lang="en-GB" dirty="0" smtClean="0"/>
              <a:t> can often outperform more sophisticated classification methods.</a:t>
            </a:r>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pic>
        <p:nvPicPr>
          <p:cNvPr id="7" name="Content Placeholder 6" descr="np3"/>
          <p:cNvPicPr>
            <a:picLocks noChangeAspect="1"/>
          </p:cNvPicPr>
          <p:nvPr>
            <p:ph sz="quarter" idx="1"/>
          </p:nvPr>
        </p:nvPicPr>
        <p:blipFill>
          <a:blip r:embed="rId1"/>
          <a:stretch>
            <a:fillRect/>
          </a:stretch>
        </p:blipFill>
        <p:spPr>
          <a:xfrm>
            <a:off x="347345" y="499745"/>
            <a:ext cx="8449945" cy="565531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3032</Words>
  <Application>WPS Presentation</Application>
  <PresentationFormat>On-screen Show (4:3)</PresentationFormat>
  <Paragraphs>112</Paragraphs>
  <Slides>23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Arial</vt:lpstr>
      <vt:lpstr>SimSun</vt:lpstr>
      <vt:lpstr>Wingdings</vt:lpstr>
      <vt:lpstr>Wingdings 2</vt:lpstr>
      <vt:lpstr>Perpetua</vt:lpstr>
      <vt:lpstr>Franklin Gothic Book</vt:lpstr>
      <vt:lpstr>Microsoft YaHei</vt:lpstr>
      <vt:lpstr>Arial Unicode MS</vt:lpstr>
      <vt:lpstr>Calibri</vt:lpstr>
      <vt:lpstr>Wingdings</vt:lpstr>
      <vt:lpstr>Equity</vt:lpstr>
      <vt:lpstr>StaticMetafile</vt:lpstr>
      <vt:lpstr>Analysis of various classification algorithms on SUV dataset</vt:lpstr>
      <vt:lpstr>Problem Statement</vt:lpstr>
      <vt:lpstr>Objective</vt:lpstr>
      <vt:lpstr>Introduction</vt:lpstr>
      <vt:lpstr>Software Requirements</vt:lpstr>
      <vt:lpstr>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Algorithms</vt:lpstr>
      <vt:lpstr>PowerPoint 演示文稿</vt:lpstr>
      <vt:lpstr>PowerPoint 演示文稿</vt:lpstr>
      <vt:lpstr>Gui Design</vt:lpstr>
      <vt:lpstr>Confusion matrix and accuracy</vt:lpstr>
      <vt:lpstr>Graphs</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various classification algorithms on SUV dataset</dc:title>
  <dc:creator>UE</dc:creator>
  <cp:lastModifiedBy>Koustubh</cp:lastModifiedBy>
  <cp:revision>31</cp:revision>
  <dcterms:created xsi:type="dcterms:W3CDTF">2018-10-15T06:29:00Z</dcterms:created>
  <dcterms:modified xsi:type="dcterms:W3CDTF">2018-10-21T14:51:23Z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