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3"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4" d="100"/>
          <a:sy n="94" d="100"/>
        </p:scale>
        <p:origin x="-240" y="53"/>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300A04-08A4-4521-BA82-16A305359D85}" type="datetimeFigureOut">
              <a:rPr lang="en-IN" smtClean="0"/>
              <a:pPr/>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50D79-6A92-4BC8-A898-0F94BC1FDD3E}"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42824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300A04-08A4-4521-BA82-16A305359D85}" type="datetimeFigureOut">
              <a:rPr lang="en-IN" smtClean="0"/>
              <a:pPr/>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50D79-6A92-4BC8-A898-0F94BC1FDD3E}" type="slidenum">
              <a:rPr lang="en-IN" smtClean="0"/>
              <a:pPr/>
              <a:t>‹#›</a:t>
            </a:fld>
            <a:endParaRPr lang="en-IN"/>
          </a:p>
        </p:txBody>
      </p:sp>
    </p:spTree>
    <p:extLst>
      <p:ext uri="{BB962C8B-B14F-4D97-AF65-F5344CB8AC3E}">
        <p14:creationId xmlns:p14="http://schemas.microsoft.com/office/powerpoint/2010/main" xmlns="" val="21258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300A04-08A4-4521-BA82-16A305359D85}" type="datetimeFigureOut">
              <a:rPr lang="en-IN" smtClean="0"/>
              <a:pPr/>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50D79-6A92-4BC8-A898-0F94BC1FDD3E}" type="slidenum">
              <a:rPr lang="en-IN" smtClean="0"/>
              <a:pPr/>
              <a:t>‹#›</a:t>
            </a:fld>
            <a:endParaRPr lang="en-IN"/>
          </a:p>
        </p:txBody>
      </p:sp>
    </p:spTree>
    <p:extLst>
      <p:ext uri="{BB962C8B-B14F-4D97-AF65-F5344CB8AC3E}">
        <p14:creationId xmlns:p14="http://schemas.microsoft.com/office/powerpoint/2010/main" xmlns="" val="154613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300A04-08A4-4521-BA82-16A305359D85}" type="datetimeFigureOut">
              <a:rPr lang="en-IN" smtClean="0"/>
              <a:pPr/>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50D79-6A92-4BC8-A898-0F94BC1FDD3E}" type="slidenum">
              <a:rPr lang="en-IN" smtClean="0"/>
              <a:pPr/>
              <a:t>‹#›</a:t>
            </a:fld>
            <a:endParaRPr lang="en-IN"/>
          </a:p>
        </p:txBody>
      </p:sp>
    </p:spTree>
    <p:extLst>
      <p:ext uri="{BB962C8B-B14F-4D97-AF65-F5344CB8AC3E}">
        <p14:creationId xmlns:p14="http://schemas.microsoft.com/office/powerpoint/2010/main" xmlns="" val="19371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00A04-08A4-4521-BA82-16A305359D85}" type="datetimeFigureOut">
              <a:rPr lang="en-IN" smtClean="0"/>
              <a:pPr/>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50D79-6A92-4BC8-A898-0F94BC1FDD3E}"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32642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300A04-08A4-4521-BA82-16A305359D85}" type="datetimeFigureOut">
              <a:rPr lang="en-IN" smtClean="0"/>
              <a:pPr/>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50D79-6A92-4BC8-A898-0F94BC1FDD3E}" type="slidenum">
              <a:rPr lang="en-IN" smtClean="0"/>
              <a:pPr/>
              <a:t>‹#›</a:t>
            </a:fld>
            <a:endParaRPr lang="en-IN"/>
          </a:p>
        </p:txBody>
      </p:sp>
    </p:spTree>
    <p:extLst>
      <p:ext uri="{BB962C8B-B14F-4D97-AF65-F5344CB8AC3E}">
        <p14:creationId xmlns:p14="http://schemas.microsoft.com/office/powerpoint/2010/main" xmlns="" val="167140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300A04-08A4-4521-BA82-16A305359D85}" type="datetimeFigureOut">
              <a:rPr lang="en-IN" smtClean="0"/>
              <a:pPr/>
              <a:t>29-09-2020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450D79-6A92-4BC8-A898-0F94BC1FDD3E}" type="slidenum">
              <a:rPr lang="en-IN" smtClean="0"/>
              <a:pPr/>
              <a:t>‹#›</a:t>
            </a:fld>
            <a:endParaRPr lang="en-IN"/>
          </a:p>
        </p:txBody>
      </p:sp>
    </p:spTree>
    <p:extLst>
      <p:ext uri="{BB962C8B-B14F-4D97-AF65-F5344CB8AC3E}">
        <p14:creationId xmlns:p14="http://schemas.microsoft.com/office/powerpoint/2010/main" xmlns="" val="36064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300A04-08A4-4521-BA82-16A305359D85}" type="datetimeFigureOut">
              <a:rPr lang="en-IN" smtClean="0"/>
              <a:pPr/>
              <a:t>29-09-2020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450D79-6A92-4BC8-A898-0F94BC1FDD3E}" type="slidenum">
              <a:rPr lang="en-IN" smtClean="0"/>
              <a:pPr/>
              <a:t>‹#›</a:t>
            </a:fld>
            <a:endParaRPr lang="en-IN"/>
          </a:p>
        </p:txBody>
      </p:sp>
    </p:spTree>
    <p:extLst>
      <p:ext uri="{BB962C8B-B14F-4D97-AF65-F5344CB8AC3E}">
        <p14:creationId xmlns:p14="http://schemas.microsoft.com/office/powerpoint/2010/main" xmlns="" val="2688447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300A04-08A4-4521-BA82-16A305359D85}" type="datetimeFigureOut">
              <a:rPr lang="en-IN" smtClean="0"/>
              <a:pPr/>
              <a:t>29-09-2020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7450D79-6A92-4BC8-A898-0F94BC1FDD3E}" type="slidenum">
              <a:rPr lang="en-IN" smtClean="0"/>
              <a:pPr/>
              <a:t>‹#›</a:t>
            </a:fld>
            <a:endParaRPr lang="en-IN"/>
          </a:p>
        </p:txBody>
      </p:sp>
    </p:spTree>
    <p:extLst>
      <p:ext uri="{BB962C8B-B14F-4D97-AF65-F5344CB8AC3E}">
        <p14:creationId xmlns:p14="http://schemas.microsoft.com/office/powerpoint/2010/main" xmlns="" val="357887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300A04-08A4-4521-BA82-16A305359D85}" type="datetimeFigureOut">
              <a:rPr lang="en-IN" smtClean="0"/>
              <a:pPr/>
              <a:t>29-09-2020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450D79-6A92-4BC8-A898-0F94BC1FDD3E}" type="slidenum">
              <a:rPr lang="en-IN" smtClean="0"/>
              <a:pPr/>
              <a:t>‹#›</a:t>
            </a:fld>
            <a:endParaRPr lang="en-IN"/>
          </a:p>
        </p:txBody>
      </p:sp>
    </p:spTree>
    <p:extLst>
      <p:ext uri="{BB962C8B-B14F-4D97-AF65-F5344CB8AC3E}">
        <p14:creationId xmlns:p14="http://schemas.microsoft.com/office/powerpoint/2010/main" xmlns="" val="16937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300A04-08A4-4521-BA82-16A305359D85}" type="datetimeFigureOut">
              <a:rPr lang="en-IN" smtClean="0"/>
              <a:pPr/>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50D79-6A92-4BC8-A898-0F94BC1FDD3E}" type="slidenum">
              <a:rPr lang="en-IN" smtClean="0"/>
              <a:pPr/>
              <a:t>‹#›</a:t>
            </a:fld>
            <a:endParaRPr lang="en-IN"/>
          </a:p>
        </p:txBody>
      </p:sp>
    </p:spTree>
    <p:extLst>
      <p:ext uri="{BB962C8B-B14F-4D97-AF65-F5344CB8AC3E}">
        <p14:creationId xmlns:p14="http://schemas.microsoft.com/office/powerpoint/2010/main" xmlns="" val="181297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300A04-08A4-4521-BA82-16A305359D85}" type="datetimeFigureOut">
              <a:rPr lang="en-IN" smtClean="0"/>
              <a:pPr/>
              <a:t>29-09-2020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450D79-6A92-4BC8-A898-0F94BC1FDD3E}"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178450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B7A69-2A76-4DA2-86E4-0729432DEAA8}"/>
              </a:ext>
            </a:extLst>
          </p:cNvPr>
          <p:cNvSpPr>
            <a:spLocks noGrp="1"/>
          </p:cNvSpPr>
          <p:nvPr>
            <p:ph type="ctrTitle"/>
          </p:nvPr>
        </p:nvSpPr>
        <p:spPr>
          <a:xfrm>
            <a:off x="964115" y="169601"/>
            <a:ext cx="10058400" cy="1614811"/>
          </a:xfrm>
        </p:spPr>
        <p:txBody>
          <a:bodyPr>
            <a:normAutofit/>
          </a:bodyPr>
          <a:lstStyle/>
          <a:p>
            <a:r>
              <a:rPr lang="en-US" sz="4400" dirty="0">
                <a:latin typeface="Cambria" panose="02040503050406030204" pitchFamily="18" charset="0"/>
                <a:ea typeface="Cambria" panose="02040503050406030204" pitchFamily="18" charset="0"/>
              </a:rPr>
              <a:t>AI Recruiter- Short list a suitable candidate for a specific job</a:t>
            </a:r>
            <a:endParaRPr lang="en-IN" sz="44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xmlns="" id="{DF22CCCE-3350-4EC5-9675-91BDD3F7309D}"/>
              </a:ext>
            </a:extLst>
          </p:cNvPr>
          <p:cNvSpPr>
            <a:spLocks noGrp="1"/>
          </p:cNvSpPr>
          <p:nvPr>
            <p:ph type="subTitle" idx="1"/>
          </p:nvPr>
        </p:nvSpPr>
        <p:spPr>
          <a:xfrm>
            <a:off x="964115" y="1953087"/>
            <a:ext cx="10058400" cy="2358270"/>
          </a:xfrm>
        </p:spPr>
        <p:txBody>
          <a:bodyPr>
            <a:normAutofit fontScale="62500" lnSpcReduction="20000"/>
          </a:bodyPr>
          <a:lstStyle/>
          <a:p>
            <a:endParaRPr lang="en-US" dirty="0"/>
          </a:p>
          <a:p>
            <a:r>
              <a:rPr lang="en-IN">
                <a:latin typeface="Cambria" panose="02040503050406030204" pitchFamily="18" charset="0"/>
                <a:ea typeface="Cambria" panose="02040503050406030204" pitchFamily="18" charset="0"/>
              </a:rPr>
              <a:t>Team5: </a:t>
            </a:r>
            <a:r>
              <a:rPr lang="en-IN" dirty="0">
                <a:latin typeface="Cambria" panose="02040503050406030204" pitchFamily="18" charset="0"/>
                <a:ea typeface="Cambria" panose="02040503050406030204" pitchFamily="18" charset="0"/>
              </a:rPr>
              <a:t>Unagi</a:t>
            </a:r>
          </a:p>
          <a:p>
            <a:r>
              <a:rPr lang="en-IN" dirty="0">
                <a:latin typeface="Cambria" panose="02040503050406030204" pitchFamily="18" charset="0"/>
                <a:ea typeface="Cambria" panose="02040503050406030204" pitchFamily="18" charset="0"/>
              </a:rPr>
              <a:t>Shravan Srinivasan</a:t>
            </a:r>
          </a:p>
          <a:p>
            <a:r>
              <a:rPr lang="en-IN" dirty="0">
                <a:latin typeface="Cambria" panose="02040503050406030204" pitchFamily="18" charset="0"/>
                <a:ea typeface="Cambria" panose="02040503050406030204" pitchFamily="18" charset="0"/>
              </a:rPr>
              <a:t>Vaishali M</a:t>
            </a:r>
          </a:p>
          <a:p>
            <a:r>
              <a:rPr lang="en-IN" dirty="0">
                <a:latin typeface="Cambria" panose="02040503050406030204" pitchFamily="18" charset="0"/>
                <a:ea typeface="Cambria" panose="02040503050406030204" pitchFamily="18" charset="0"/>
              </a:rPr>
              <a:t>Kalaiarasi Natarajan</a:t>
            </a:r>
          </a:p>
          <a:p>
            <a:r>
              <a:rPr lang="en-IN" dirty="0">
                <a:latin typeface="Cambria" panose="02040503050406030204" pitchFamily="18" charset="0"/>
                <a:ea typeface="Cambria" panose="02040503050406030204" pitchFamily="18" charset="0"/>
              </a:rPr>
              <a:t>Joann Nittika </a:t>
            </a:r>
          </a:p>
          <a:p>
            <a:r>
              <a:rPr lang="en-IN" dirty="0">
                <a:latin typeface="Cambria" panose="02040503050406030204" pitchFamily="18" charset="0"/>
                <a:ea typeface="Cambria" panose="02040503050406030204" pitchFamily="18" charset="0"/>
              </a:rPr>
              <a:t>College: Sri </a:t>
            </a:r>
            <a:r>
              <a:rPr lang="en-IN" dirty="0" err="1">
                <a:latin typeface="Cambria" panose="02040503050406030204" pitchFamily="18" charset="0"/>
                <a:ea typeface="Cambria" panose="02040503050406030204" pitchFamily="18" charset="0"/>
              </a:rPr>
              <a:t>Venkateswara</a:t>
            </a:r>
            <a:r>
              <a:rPr lang="en-IN" dirty="0">
                <a:latin typeface="Cambria" panose="02040503050406030204" pitchFamily="18" charset="0"/>
                <a:ea typeface="Cambria" panose="02040503050406030204" pitchFamily="18" charset="0"/>
              </a:rPr>
              <a:t> College of Engineering</a:t>
            </a:r>
          </a:p>
        </p:txBody>
      </p:sp>
    </p:spTree>
    <p:extLst>
      <p:ext uri="{BB962C8B-B14F-4D97-AF65-F5344CB8AC3E}">
        <p14:creationId xmlns:p14="http://schemas.microsoft.com/office/powerpoint/2010/main" xmlns="" val="1678067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C96F3-F75C-4D9D-B133-A543A1185E51}"/>
              </a:ext>
            </a:extLst>
          </p:cNvPr>
          <p:cNvSpPr>
            <a:spLocks noGrp="1"/>
          </p:cNvSpPr>
          <p:nvPr>
            <p:ph type="title"/>
          </p:nvPr>
        </p:nvSpPr>
        <p:spPr/>
        <p:txBody>
          <a:bodyPr/>
          <a:lstStyle/>
          <a:p>
            <a:r>
              <a:rPr lang="en-US" dirty="0"/>
              <a:t>              	Problem Statement</a:t>
            </a:r>
            <a:endParaRPr lang="en-IN" dirty="0"/>
          </a:p>
        </p:txBody>
      </p:sp>
      <p:sp>
        <p:nvSpPr>
          <p:cNvPr id="3" name="Content Placeholder 2">
            <a:extLst>
              <a:ext uri="{FF2B5EF4-FFF2-40B4-BE49-F238E27FC236}">
                <a16:creationId xmlns:a16="http://schemas.microsoft.com/office/drawing/2014/main" xmlns="" id="{06214D09-0661-43D5-AA31-E738A32F6EB5}"/>
              </a:ext>
            </a:extLst>
          </p:cNvPr>
          <p:cNvSpPr>
            <a:spLocks noGrp="1"/>
          </p:cNvSpPr>
          <p:nvPr>
            <p:ph idx="1"/>
          </p:nvPr>
        </p:nvSpPr>
        <p:spPr/>
        <p:txBody>
          <a:bodyPr/>
          <a:lstStyle/>
          <a:p>
            <a:r>
              <a:rPr lang="en-US" sz="1800" b="1" i="0" u="none" strike="noStrike" dirty="0">
                <a:solidFill>
                  <a:srgbClr val="1A1A1A"/>
                </a:solidFill>
                <a:effectLst/>
                <a:latin typeface="Cambria" panose="02040503050406030204" pitchFamily="18" charset="0"/>
                <a:ea typeface="Cambria" panose="02040503050406030204" pitchFamily="18" charset="0"/>
              </a:rPr>
              <a:t>AI Recruiter – Shortlist a Suitable candidate for specific Job Role:</a:t>
            </a:r>
          </a:p>
          <a:p>
            <a:endParaRPr lang="en-US" sz="4400" b="1" dirty="0">
              <a:solidFill>
                <a:srgbClr val="1A1A1A"/>
              </a:solidFill>
              <a:latin typeface="Cambria" panose="02040503050406030204" pitchFamily="18" charset="0"/>
              <a:ea typeface="Cambria" panose="02040503050406030204" pitchFamily="18" charset="0"/>
            </a:endParaRPr>
          </a:p>
          <a:p>
            <a:pPr rtl="0">
              <a:spcBef>
                <a:spcPts val="0"/>
              </a:spcBef>
              <a:spcAft>
                <a:spcPts val="1600"/>
              </a:spcAft>
            </a:pPr>
            <a:r>
              <a:rPr lang="en-US" sz="1800" b="0" i="0" u="none" strike="noStrike" dirty="0">
                <a:solidFill>
                  <a:srgbClr val="000000"/>
                </a:solidFill>
                <a:effectLst/>
                <a:latin typeface="Cambria" panose="02040503050406030204" pitchFamily="18" charset="0"/>
                <a:ea typeface="Cambria" panose="02040503050406030204" pitchFamily="18" charset="0"/>
              </a:rPr>
              <a:t>Talent acquisition leaders say that the most difficult part of their job is to shortlist the right candidate and few of the candidates never hear back from a company after one touchpoint. On the flip side, it’s a challenge for employers to communicate well with all their candidates. For high volume recruiting, this would require communicating with thousands of candidates, in addition to a recruiter’s normal screening functions and other duties. Artificial Intelligence enabled software bots can definitely provide a solution for this problem.</a:t>
            </a:r>
            <a:endParaRPr lang="en-US" b="0" dirty="0">
              <a:effectLst/>
              <a:latin typeface="Cambria" panose="02040503050406030204" pitchFamily="18" charset="0"/>
              <a:ea typeface="Cambria" panose="02040503050406030204" pitchFamily="18" charset="0"/>
            </a:endParaRPr>
          </a:p>
          <a:p>
            <a:pPr rtl="0">
              <a:spcBef>
                <a:spcPts val="0"/>
              </a:spcBef>
              <a:spcAft>
                <a:spcPts val="1600"/>
              </a:spcAft>
            </a:pPr>
            <a:r>
              <a:rPr lang="en-US" sz="1800" b="0" i="0" u="none" strike="noStrike" dirty="0">
                <a:solidFill>
                  <a:srgbClr val="000000"/>
                </a:solidFill>
                <a:effectLst/>
                <a:latin typeface="Cambria" panose="02040503050406030204" pitchFamily="18" charset="0"/>
                <a:ea typeface="Cambria" panose="02040503050406030204" pitchFamily="18" charset="0"/>
              </a:rPr>
              <a:t>Build a AI system to shortlist the candidates and conduct interviews to select the suitable candidate.</a:t>
            </a:r>
            <a:endParaRPr lang="en-US" b="0" dirty="0">
              <a:effectLst/>
              <a:latin typeface="Cambria" panose="02040503050406030204" pitchFamily="18" charset="0"/>
              <a:ea typeface="Cambria" panose="02040503050406030204" pitchFamily="18" charset="0"/>
            </a:endParaRPr>
          </a:p>
          <a:p>
            <a:r>
              <a:rPr lang="en-US" dirty="0"/>
              <a:t/>
            </a:r>
            <a:br>
              <a:rPr lang="en-US" dirty="0"/>
            </a:br>
            <a:endParaRPr lang="en-IN" dirty="0"/>
          </a:p>
        </p:txBody>
      </p:sp>
    </p:spTree>
    <p:extLst>
      <p:ext uri="{BB962C8B-B14F-4D97-AF65-F5344CB8AC3E}">
        <p14:creationId xmlns:p14="http://schemas.microsoft.com/office/powerpoint/2010/main" xmlns="" val="560989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26D66-921D-48AC-A138-E9C24FAB91B3}"/>
              </a:ext>
            </a:extLst>
          </p:cNvPr>
          <p:cNvSpPr>
            <a:spLocks noGrp="1"/>
          </p:cNvSpPr>
          <p:nvPr>
            <p:ph type="title"/>
          </p:nvPr>
        </p:nvSpPr>
        <p:spPr/>
        <p:txBody>
          <a:bodyPr/>
          <a:lstStyle/>
          <a:p>
            <a:pPr algn="ctr"/>
            <a:r>
              <a:rPr lang="en-US" dirty="0"/>
              <a:t>Proposed Solution</a:t>
            </a:r>
            <a:endParaRPr lang="en-IN" dirty="0"/>
          </a:p>
        </p:txBody>
      </p:sp>
      <p:sp>
        <p:nvSpPr>
          <p:cNvPr id="3" name="Content Placeholder 2">
            <a:extLst>
              <a:ext uri="{FF2B5EF4-FFF2-40B4-BE49-F238E27FC236}">
                <a16:creationId xmlns:a16="http://schemas.microsoft.com/office/drawing/2014/main" xmlns="" id="{0D177C10-91E5-4523-81D6-57E8A9003499}"/>
              </a:ext>
            </a:extLst>
          </p:cNvPr>
          <p:cNvSpPr>
            <a:spLocks noGrp="1"/>
          </p:cNvSpPr>
          <p:nvPr>
            <p:ph idx="1"/>
          </p:nvPr>
        </p:nvSpPr>
        <p:spPr/>
        <p:txBody>
          <a:bodyPr/>
          <a:lstStyle/>
          <a:p>
            <a:pPr>
              <a:buNone/>
            </a:pPr>
            <a:endParaRPr lang="en-US" dirty="0"/>
          </a:p>
          <a:p>
            <a:pPr>
              <a:buNone/>
            </a:pPr>
            <a:endParaRPr lang="en-US" dirty="0"/>
          </a:p>
          <a:p>
            <a:r>
              <a:rPr lang="en-US" sz="2400" dirty="0"/>
              <a:t>Through AI recruiter we are able to achieve an unbiased selection process for an industry role. Placements are made easier and more efficient to filter out the candidates who might not be able to fit the company requirements. A three module evaluation  process is to be taken up by the candidate to go through the interview process. A chatbot conducts the interview and their overall performance score is calculated and the candidate will be selected or rejected based on the score. </a:t>
            </a:r>
            <a:endParaRPr lang="en-IN" sz="2400" dirty="0"/>
          </a:p>
        </p:txBody>
      </p:sp>
    </p:spTree>
    <p:extLst>
      <p:ext uri="{BB962C8B-B14F-4D97-AF65-F5344CB8AC3E}">
        <p14:creationId xmlns:p14="http://schemas.microsoft.com/office/powerpoint/2010/main" xmlns="" val="900870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3A9A0-664B-4A03-912E-884DBB6A3521}"/>
              </a:ext>
            </a:extLst>
          </p:cNvPr>
          <p:cNvSpPr>
            <a:spLocks noGrp="1"/>
          </p:cNvSpPr>
          <p:nvPr>
            <p:ph type="title"/>
          </p:nvPr>
        </p:nvSpPr>
        <p:spPr>
          <a:xfrm>
            <a:off x="1017381" y="73540"/>
            <a:ext cx="9697967" cy="539020"/>
          </a:xfrm>
        </p:spPr>
        <p:txBody>
          <a:bodyPr>
            <a:normAutofit fontScale="90000"/>
          </a:bodyPr>
          <a:lstStyle/>
          <a:p>
            <a:pPr algn="ctr"/>
            <a:r>
              <a:rPr lang="en-US" dirty="0"/>
              <a:t>MODULE</a:t>
            </a:r>
            <a:endParaRPr lang="en-IN" dirty="0"/>
          </a:p>
        </p:txBody>
      </p:sp>
      <p:pic>
        <p:nvPicPr>
          <p:cNvPr id="1026" name="Picture 2" descr="C:\Users\Vaishali\Desktop\WhatsApp Image 2020-09-29 at 12.05.48 AM.jpeg"/>
          <p:cNvPicPr>
            <a:picLocks noGrp="1" noChangeAspect="1" noChangeArrowheads="1"/>
          </p:cNvPicPr>
          <p:nvPr>
            <p:ph idx="1"/>
          </p:nvPr>
        </p:nvPicPr>
        <p:blipFill>
          <a:blip r:embed="rId2" cstate="print"/>
          <a:srcRect/>
          <a:stretch>
            <a:fillRect/>
          </a:stretch>
        </p:blipFill>
        <p:spPr bwMode="auto">
          <a:xfrm>
            <a:off x="733246" y="656276"/>
            <a:ext cx="10783019" cy="5804907"/>
          </a:xfrm>
          <a:prstGeom prst="rect">
            <a:avLst/>
          </a:prstGeom>
          <a:noFill/>
        </p:spPr>
      </p:pic>
    </p:spTree>
    <p:extLst>
      <p:ext uri="{BB962C8B-B14F-4D97-AF65-F5344CB8AC3E}">
        <p14:creationId xmlns:p14="http://schemas.microsoft.com/office/powerpoint/2010/main" xmlns="" val="268821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Technical Stacks</a:t>
            </a:r>
            <a:endParaRPr lang="en-US" dirty="0"/>
          </a:p>
        </p:txBody>
      </p:sp>
      <p:sp>
        <p:nvSpPr>
          <p:cNvPr id="3" name="Content Placeholder 2"/>
          <p:cNvSpPr>
            <a:spLocks noGrp="1"/>
          </p:cNvSpPr>
          <p:nvPr>
            <p:ph idx="1"/>
          </p:nvPr>
        </p:nvSpPr>
        <p:spPr/>
        <p:txBody>
          <a:bodyPr/>
          <a:lstStyle/>
          <a:p>
            <a:pPr>
              <a:buFont typeface="Arial" pitchFamily="34" charset="0"/>
              <a:buChar char="•"/>
            </a:pPr>
            <a:endParaRPr lang="en-US" dirty="0" smtClean="0"/>
          </a:p>
          <a:p>
            <a:pPr>
              <a:buNone/>
            </a:pPr>
            <a:r>
              <a:rPr lang="en-US" dirty="0" smtClean="0"/>
              <a:t>	The main technical stack we have used are:</a:t>
            </a:r>
          </a:p>
          <a:p>
            <a:pPr>
              <a:buFont typeface="Arial" pitchFamily="34" charset="0"/>
              <a:buChar char="•"/>
            </a:pPr>
            <a:r>
              <a:rPr lang="en-US" dirty="0" smtClean="0"/>
              <a:t> Python Programming Language.</a:t>
            </a:r>
          </a:p>
          <a:p>
            <a:pPr>
              <a:buFont typeface="Arial" pitchFamily="34" charset="0"/>
              <a:buChar char="•"/>
            </a:pPr>
            <a:r>
              <a:rPr lang="en-US" dirty="0" smtClean="0"/>
              <a:t> NLP – Natural Language Processing.</a:t>
            </a:r>
          </a:p>
          <a:p>
            <a:pPr>
              <a:buFont typeface="Arial" pitchFamily="34" charset="0"/>
              <a:buChar char="•"/>
            </a:pPr>
            <a:r>
              <a:rPr lang="en-US" dirty="0" smtClean="0"/>
              <a:t> Speech to text Recognition.</a:t>
            </a:r>
          </a:p>
          <a:p>
            <a:pPr>
              <a:buFont typeface="Arial" pitchFamily="34" charset="0"/>
              <a:buChar char="•"/>
            </a:pPr>
            <a:r>
              <a:rPr lang="en-US" dirty="0" smtClean="0"/>
              <a:t> </a:t>
            </a:r>
            <a:r>
              <a:rPr lang="en-US" dirty="0" err="1" smtClean="0"/>
              <a:t>OpenCV</a:t>
            </a:r>
            <a:r>
              <a:rPr lang="en-US" dirty="0" smtClean="0"/>
              <a:t> – Online Monitoring </a:t>
            </a:r>
            <a:endParaRPr lang="en-US" dirty="0" smtClean="0"/>
          </a:p>
          <a:p>
            <a:pPr>
              <a:buFont typeface="Arial" pitchFamily="34" charset="0"/>
              <a:buChar char="•"/>
            </a:pPr>
            <a:r>
              <a:rPr lang="en-US" dirty="0" smtClean="0"/>
              <a:t> </a:t>
            </a:r>
            <a:r>
              <a:rPr lang="en-US" dirty="0" err="1" smtClean="0"/>
              <a:t>Django</a:t>
            </a:r>
            <a:r>
              <a:rPr lang="en-US" smtClean="0"/>
              <a:t> framework</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66158" y="439947"/>
            <a:ext cx="10189522" cy="5429147"/>
          </a:xfrm>
          <a:prstGeom prst="rect">
            <a:avLst/>
          </a:prstGeom>
        </p:spPr>
        <p:txBody>
          <a:bodyPr/>
          <a:lstStyle/>
          <a:p>
            <a:pPr marL="91440" marR="0" lvl="0" indent="-91440" algn="l" defTabSz="914400" rtl="0" eaLnBrk="1" fontAlgn="auto" latinLnBrk="0" hangingPunct="1">
              <a:lnSpc>
                <a:spcPct val="90000"/>
              </a:lnSpc>
              <a:spcBef>
                <a:spcPts val="1200"/>
              </a:spcBef>
              <a:spcAft>
                <a:spcPts val="200"/>
              </a:spcAft>
              <a:buClr>
                <a:schemeClr val="accent1"/>
              </a:buClr>
              <a:buSzPct val="100000"/>
              <a:tabLst/>
              <a:defRPr/>
            </a:pPr>
            <a:r>
              <a:rPr kumimoji="0" lang="en-US" sz="2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Module</a:t>
            </a:r>
            <a:r>
              <a:rPr kumimoji="0" lang="en-US" sz="2200" b="0" i="0" u="none" strike="noStrike" kern="1200" cap="none" spc="0" normalizeH="0" noProof="0" dirty="0" smtClean="0">
                <a:ln>
                  <a:noFill/>
                </a:ln>
                <a:solidFill>
                  <a:schemeClr val="tx1">
                    <a:lumMod val="75000"/>
                    <a:lumOff val="25000"/>
                  </a:schemeClr>
                </a:solidFill>
                <a:effectLst/>
                <a:uLnTx/>
                <a:uFillTx/>
                <a:latin typeface="+mn-lt"/>
                <a:ea typeface="+mn-ea"/>
                <a:cs typeface="+mn-cs"/>
              </a:rPr>
              <a:t> 1 – Resume </a:t>
            </a:r>
            <a:r>
              <a:rPr kumimoji="0" lang="en-US" sz="2200" b="0" i="0" u="none" strike="noStrike" kern="1200" cap="none" spc="0" normalizeH="0" noProof="0" dirty="0" err="1" smtClean="0">
                <a:ln>
                  <a:noFill/>
                </a:ln>
                <a:solidFill>
                  <a:schemeClr val="tx1">
                    <a:lumMod val="75000"/>
                    <a:lumOff val="25000"/>
                  </a:schemeClr>
                </a:solidFill>
                <a:effectLst/>
                <a:uLnTx/>
                <a:uFillTx/>
                <a:latin typeface="+mn-lt"/>
                <a:ea typeface="+mn-ea"/>
                <a:cs typeface="+mn-cs"/>
              </a:rPr>
              <a:t>shortlisting</a:t>
            </a:r>
            <a:r>
              <a:rPr kumimoji="0" lang="en-US" sz="2200" b="0" i="0" u="none" strike="noStrike" kern="1200" cap="none" spc="0" normalizeH="0" noProof="0" dirty="0" smtClean="0">
                <a:ln>
                  <a:noFill/>
                </a:ln>
                <a:solidFill>
                  <a:schemeClr val="tx1">
                    <a:lumMod val="75000"/>
                    <a:lumOff val="25000"/>
                  </a:schemeClr>
                </a:solidFill>
                <a:effectLst/>
                <a:uLnTx/>
                <a:uFillTx/>
                <a:latin typeface="+mn-lt"/>
                <a:ea typeface="+mn-ea"/>
                <a:cs typeface="+mn-cs"/>
              </a:rPr>
              <a:t>:</a:t>
            </a:r>
          </a:p>
          <a:p>
            <a:pPr marL="91440" marR="0" lvl="0" indent="-91440" algn="l" defTabSz="914400" rtl="0" eaLnBrk="1" fontAlgn="auto" latinLnBrk="0" hangingPunct="1">
              <a:lnSpc>
                <a:spcPct val="90000"/>
              </a:lnSpc>
              <a:spcBef>
                <a:spcPts val="1200"/>
              </a:spcBef>
              <a:spcAft>
                <a:spcPts val="200"/>
              </a:spcAft>
              <a:buClr>
                <a:schemeClr val="accent1"/>
              </a:buClr>
              <a:buSzPct val="100000"/>
              <a:tabLst/>
              <a:defRPr/>
            </a:pPr>
            <a:r>
              <a:rPr lang="en-US" sz="2200" dirty="0" smtClean="0">
                <a:solidFill>
                  <a:schemeClr val="tx1">
                    <a:lumMod val="75000"/>
                    <a:lumOff val="25000"/>
                  </a:schemeClr>
                </a:solidFill>
              </a:rPr>
              <a:t>Used </a:t>
            </a:r>
            <a:r>
              <a:rPr lang="en-US" sz="2200" dirty="0" err="1" smtClean="0">
                <a:solidFill>
                  <a:schemeClr val="tx1">
                    <a:lumMod val="75000"/>
                    <a:lumOff val="25000"/>
                  </a:schemeClr>
                </a:solidFill>
              </a:rPr>
              <a:t>pytesseract</a:t>
            </a:r>
            <a:r>
              <a:rPr lang="en-US" sz="2200" dirty="0" smtClean="0">
                <a:solidFill>
                  <a:schemeClr val="tx1">
                    <a:lumMod val="75000"/>
                    <a:lumOff val="25000"/>
                  </a:schemeClr>
                </a:solidFill>
              </a:rPr>
              <a:t> library to convert </a:t>
            </a:r>
            <a:r>
              <a:rPr lang="en-US" sz="2200" dirty="0" err="1" smtClean="0">
                <a:solidFill>
                  <a:schemeClr val="tx1">
                    <a:lumMod val="75000"/>
                    <a:lumOff val="25000"/>
                  </a:schemeClr>
                </a:solidFill>
              </a:rPr>
              <a:t>pdf</a:t>
            </a:r>
            <a:r>
              <a:rPr lang="en-US" sz="2200" dirty="0" smtClean="0">
                <a:solidFill>
                  <a:schemeClr val="tx1">
                    <a:lumMod val="75000"/>
                    <a:lumOff val="25000"/>
                  </a:schemeClr>
                </a:solidFill>
              </a:rPr>
              <a:t> into text, and used Term frequency Inverse document method to find if the candidate is suitable for the given role. </a:t>
            </a:r>
            <a:endParaRPr kumimoji="0" lang="en-US" sz="2200" b="0" i="0" u="none" strike="noStrike" kern="1200" cap="none" spc="0" normalizeH="0" noProof="0" dirty="0" smtClean="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tabLst/>
              <a:defRPr/>
            </a:pPr>
            <a:r>
              <a:rPr lang="en-US" sz="2200" dirty="0" smtClean="0">
                <a:solidFill>
                  <a:schemeClr val="tx1">
                    <a:lumMod val="75000"/>
                    <a:lumOff val="25000"/>
                  </a:schemeClr>
                </a:solidFill>
              </a:rPr>
              <a:t>Module 2 – Aptitude round: </a:t>
            </a:r>
          </a:p>
          <a:p>
            <a:pPr marL="91440" lvl="0" indent="-91440" defTabSz="914400">
              <a:lnSpc>
                <a:spcPct val="90000"/>
              </a:lnSpc>
              <a:spcBef>
                <a:spcPts val="1200"/>
              </a:spcBef>
              <a:spcAft>
                <a:spcPts val="200"/>
              </a:spcAft>
              <a:buClr>
                <a:schemeClr val="accent1"/>
              </a:buClr>
              <a:buSzPct val="100000"/>
            </a:pPr>
            <a:r>
              <a:rPr kumimoji="0" lang="en-US" sz="2200" b="0" i="0" u="none" strike="noStrike" kern="1200" cap="none" spc="0" normalizeH="0" noProof="0" dirty="0" smtClean="0">
                <a:ln>
                  <a:noFill/>
                </a:ln>
                <a:solidFill>
                  <a:schemeClr val="tx1">
                    <a:lumMod val="75000"/>
                    <a:lumOff val="25000"/>
                  </a:schemeClr>
                </a:solidFill>
                <a:effectLst/>
                <a:uLnTx/>
                <a:uFillTx/>
                <a:latin typeface="+mn-lt"/>
                <a:ea typeface="+mn-ea"/>
                <a:cs typeface="+mn-cs"/>
              </a:rPr>
              <a:t>The aptitude round is conducted in Google forms and the test environment is monitored automatically. Using tab proctor </a:t>
            </a:r>
            <a:r>
              <a:rPr lang="en-US" sz="2200" dirty="0" smtClean="0">
                <a:solidFill>
                  <a:schemeClr val="tx1">
                    <a:lumMod val="75000"/>
                    <a:lumOff val="25000"/>
                  </a:schemeClr>
                </a:solidFill>
              </a:rPr>
              <a:t>and web cam surveillance </a:t>
            </a:r>
          </a:p>
          <a:p>
            <a:pPr marL="91440" lvl="0" indent="-91440" defTabSz="914400">
              <a:lnSpc>
                <a:spcPct val="90000"/>
              </a:lnSpc>
              <a:spcBef>
                <a:spcPts val="1200"/>
              </a:spcBef>
              <a:spcAft>
                <a:spcPts val="200"/>
              </a:spcAft>
              <a:buClr>
                <a:schemeClr val="accent1"/>
              </a:buClr>
              <a:buSzPct val="100000"/>
            </a:pPr>
            <a:r>
              <a:rPr kumimoji="0" lang="en-US" sz="2200" b="0" i="0" u="none" strike="noStrike" kern="1200" cap="none" spc="0" normalizeH="0" noProof="0" dirty="0" smtClean="0">
                <a:ln>
                  <a:noFill/>
                </a:ln>
                <a:solidFill>
                  <a:schemeClr val="tx1">
                    <a:lumMod val="75000"/>
                    <a:lumOff val="25000"/>
                  </a:schemeClr>
                </a:solidFill>
                <a:effectLst/>
                <a:uLnTx/>
                <a:uFillTx/>
                <a:latin typeface="+mn-lt"/>
                <a:ea typeface="+mn-ea"/>
                <a:cs typeface="+mn-cs"/>
              </a:rPr>
              <a:t>Module 3 – AI-Assistant interview:</a:t>
            </a:r>
          </a:p>
          <a:p>
            <a:pPr marL="91440" lvl="0" indent="-91440" defTabSz="914400">
              <a:lnSpc>
                <a:spcPct val="90000"/>
              </a:lnSpc>
              <a:spcBef>
                <a:spcPts val="1200"/>
              </a:spcBef>
              <a:spcAft>
                <a:spcPts val="200"/>
              </a:spcAft>
              <a:buClr>
                <a:schemeClr val="accent1"/>
              </a:buClr>
              <a:buSzPct val="100000"/>
            </a:pPr>
            <a:r>
              <a:rPr lang="en-US" sz="2200" dirty="0" smtClean="0">
                <a:solidFill>
                  <a:schemeClr val="tx1">
                    <a:lumMod val="75000"/>
                    <a:lumOff val="25000"/>
                  </a:schemeClr>
                </a:solidFill>
              </a:rPr>
              <a:t>A </a:t>
            </a:r>
            <a:r>
              <a:rPr lang="en-US" sz="2200" dirty="0" err="1" smtClean="0">
                <a:solidFill>
                  <a:schemeClr val="tx1">
                    <a:lumMod val="75000"/>
                    <a:lumOff val="25000"/>
                  </a:schemeClr>
                </a:solidFill>
              </a:rPr>
              <a:t>chatbot</a:t>
            </a:r>
            <a:r>
              <a:rPr lang="en-US" sz="2200" dirty="0" smtClean="0">
                <a:solidFill>
                  <a:schemeClr val="tx1">
                    <a:lumMod val="75000"/>
                    <a:lumOff val="25000"/>
                  </a:schemeClr>
                </a:solidFill>
              </a:rPr>
              <a:t> is created using RASA in which the interview will be conducted. Technical questions will be asked to the candidate and he/she must answer using microphone. The audio is converted to text (Speech to text) and the answer is evaluated using </a:t>
            </a:r>
            <a:r>
              <a:rPr lang="en-US" sz="2200" dirty="0" err="1" smtClean="0">
                <a:solidFill>
                  <a:schemeClr val="tx1">
                    <a:lumMod val="75000"/>
                    <a:lumOff val="25000"/>
                  </a:schemeClr>
                </a:solidFill>
              </a:rPr>
              <a:t>Spacy</a:t>
            </a:r>
            <a:r>
              <a:rPr lang="en-US" sz="2200" dirty="0" smtClean="0">
                <a:solidFill>
                  <a:schemeClr val="tx1">
                    <a:lumMod val="75000"/>
                    <a:lumOff val="25000"/>
                  </a:schemeClr>
                </a:solidFill>
              </a:rPr>
              <a:t> library, checking the similarities between the correct answer and the answer given by the candidate.</a:t>
            </a:r>
          </a:p>
          <a:p>
            <a:pPr marL="91440" lvl="0" indent="-91440" defTabSz="914400">
              <a:lnSpc>
                <a:spcPct val="90000"/>
              </a:lnSpc>
              <a:spcBef>
                <a:spcPts val="1200"/>
              </a:spcBef>
              <a:spcAft>
                <a:spcPts val="200"/>
              </a:spcAft>
              <a:buClr>
                <a:schemeClr val="accent1"/>
              </a:buClr>
              <a:buSzPct val="100000"/>
            </a:pPr>
            <a:r>
              <a:rPr lang="en-US" sz="2200" dirty="0" smtClean="0">
                <a:solidFill>
                  <a:schemeClr val="tx1">
                    <a:lumMod val="75000"/>
                    <a:lumOff val="25000"/>
                  </a:schemeClr>
                </a:solidFill>
              </a:rPr>
              <a:t>Also, the candidate can ask any queries about the company or the job role to the </a:t>
            </a:r>
            <a:r>
              <a:rPr lang="en-US" sz="2200" dirty="0" err="1" smtClean="0">
                <a:solidFill>
                  <a:schemeClr val="tx1">
                    <a:lumMod val="75000"/>
                    <a:lumOff val="25000"/>
                  </a:schemeClr>
                </a:solidFill>
              </a:rPr>
              <a:t>chatbot</a:t>
            </a:r>
            <a:r>
              <a:rPr lang="en-US" sz="2200" dirty="0" smtClean="0">
                <a:solidFill>
                  <a:schemeClr val="tx1">
                    <a:lumMod val="75000"/>
                    <a:lumOff val="25000"/>
                  </a:schemeClr>
                </a:solidFill>
              </a:rPr>
              <a:t>. The chat </a:t>
            </a:r>
            <a:r>
              <a:rPr lang="en-US" sz="2200" dirty="0" err="1" smtClean="0">
                <a:solidFill>
                  <a:schemeClr val="tx1">
                    <a:lumMod val="75000"/>
                    <a:lumOff val="25000"/>
                  </a:schemeClr>
                </a:solidFill>
              </a:rPr>
              <a:t>bot</a:t>
            </a:r>
            <a:r>
              <a:rPr lang="en-US" sz="2200" dirty="0" smtClean="0">
                <a:solidFill>
                  <a:schemeClr val="tx1">
                    <a:lumMod val="75000"/>
                    <a:lumOff val="25000"/>
                  </a:schemeClr>
                </a:solidFill>
              </a:rPr>
              <a:t> will automatically answer to the queries.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604D67-0D39-459C-B75B-97F1A402F094}"/>
              </a:ext>
            </a:extLst>
          </p:cNvPr>
          <p:cNvSpPr>
            <a:spLocks noGrp="1"/>
          </p:cNvSpPr>
          <p:nvPr>
            <p:ph idx="1"/>
          </p:nvPr>
        </p:nvSpPr>
        <p:spPr/>
        <p:txBody>
          <a:bodyPr/>
          <a:lstStyle/>
          <a:p>
            <a:endParaRPr lang="en-US" dirty="0"/>
          </a:p>
          <a:p>
            <a:endParaRPr lang="en-US" dirty="0"/>
          </a:p>
          <a:p>
            <a:endParaRPr lang="en-US" dirty="0"/>
          </a:p>
          <a:p>
            <a:pPr marL="0" indent="0" algn="ctr">
              <a:buNone/>
            </a:pPr>
            <a:r>
              <a:rPr lang="en-US" sz="6000" dirty="0"/>
              <a:t>SUGGESTIONS ?</a:t>
            </a:r>
            <a:endParaRPr lang="en-IN" sz="6000" dirty="0"/>
          </a:p>
        </p:txBody>
      </p:sp>
    </p:spTree>
    <p:extLst>
      <p:ext uri="{BB962C8B-B14F-4D97-AF65-F5344CB8AC3E}">
        <p14:creationId xmlns:p14="http://schemas.microsoft.com/office/powerpoint/2010/main" xmlns="" val="3911196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68</TotalTime>
  <Words>404</Words>
  <Application>Microsoft Office PowerPoint</Application>
  <PresentationFormat>Custom</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lpstr>
      <vt:lpstr>AI Recruiter- Short list a suitable candidate for a specific job</vt:lpstr>
      <vt:lpstr>               Problem Statement</vt:lpstr>
      <vt:lpstr>Proposed Solution</vt:lpstr>
      <vt:lpstr>MODULE</vt:lpstr>
      <vt:lpstr>Technical Stacks</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Recruiter- Short list a suitable candidate for a specific job</dc:title>
  <dc:creator>Joann Nittika</dc:creator>
  <cp:lastModifiedBy>Vaishali</cp:lastModifiedBy>
  <cp:revision>12</cp:revision>
  <dcterms:created xsi:type="dcterms:W3CDTF">2020-09-28T12:50:26Z</dcterms:created>
  <dcterms:modified xsi:type="dcterms:W3CDTF">2020-09-29T05:35:52Z</dcterms:modified>
</cp:coreProperties>
</file>