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ITC Franklin Gothic LT" charset="1" panose="020B0504030503020204"/>
      <p:regular r:id="rId21"/>
    </p:embeddedFont>
    <p:embeddedFont>
      <p:font typeface="Arial Bold" charset="1" panose="020B0802020202020204"/>
      <p:regular r:id="rId22"/>
    </p:embeddedFont>
    <p:embeddedFont>
      <p:font typeface="Arial" charset="1" panose="020B0502020202020204"/>
      <p:regular r:id="rId23"/>
    </p:embeddedFont>
    <p:embeddedFont>
      <p:font typeface="Times New Roman Bold" charset="1" panose="02030802070405020303"/>
      <p:regular r:id="rId24"/>
    </p:embeddedFont>
    <p:embeddedFont>
      <p:font typeface="Times New Roman" charset="1" panose="02030502070405020303"/>
      <p:regular r:id="rId25"/>
    </p:embeddedFont>
    <p:embeddedFont>
      <p:font typeface="ITC Franklin Gothic LT Semi-Bold" charset="1" panose="020B0704030502020204"/>
      <p:regular r:id="rId26"/>
    </p:embeddedFont>
    <p:embeddedFont>
      <p:font typeface="ITC Franklin Gothic LT Italics" charset="1" panose="020B050403050309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3"/>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95250"/>
              <a:ext cx="18288000" cy="2050806"/>
            </a:xfrm>
            <a:prstGeom prst="rect">
              <a:avLst/>
            </a:prstGeom>
          </p:spPr>
          <p:txBody>
            <a:bodyPr anchor="b" rtlCol="false" tIns="0" lIns="0" bIns="0" rIns="0"/>
            <a:lstStyle/>
            <a:p>
              <a:pPr algn="ctr">
                <a:lnSpc>
                  <a:spcPts val="5831"/>
                </a:lnSpc>
              </a:pPr>
              <a:r>
                <a:rPr lang="en-US" sz="4859">
                  <a:solidFill>
                    <a:srgbClr val="404040"/>
                  </a:solidFill>
                  <a:latin typeface="ITC Franklin Gothic LT"/>
                  <a:ea typeface="ITC Franklin Gothic LT"/>
                  <a:cs typeface="ITC Franklin Gothic LT"/>
                  <a:sym typeface="ITC Franklin Gothic LT"/>
                </a:rPr>
                <a:t> Intelligent classification of rural infrastructure</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4767734" y="6858592"/>
            <a:ext cx="11787394" cy="1895475"/>
          </a:xfrm>
          <a:prstGeom prst="rect">
            <a:avLst/>
          </a:prstGeom>
        </p:spPr>
        <p:txBody>
          <a:bodyPr anchor="t" rtlCol="false" tIns="0" lIns="0" bIns="0" rIns="0">
            <a:spAutoFit/>
          </a:bodyPr>
          <a:lstStyle/>
          <a:p>
            <a:pPr algn="l">
              <a:lnSpc>
                <a:spcPts val="3600"/>
              </a:lnSpc>
            </a:pPr>
            <a:r>
              <a:rPr lang="en-US" sz="3000" b="true">
                <a:solidFill>
                  <a:srgbClr val="1482AC"/>
                </a:solidFill>
                <a:latin typeface="Arial Bold"/>
                <a:ea typeface="Arial Bold"/>
                <a:cs typeface="Arial Bold"/>
                <a:sym typeface="Arial Bold"/>
              </a:rPr>
              <a:t>Presented By:</a:t>
            </a:r>
          </a:p>
          <a:p>
            <a:pPr algn="l" marL="542925" indent="-271462" lvl="1">
              <a:lnSpc>
                <a:spcPts val="3600"/>
              </a:lnSpc>
              <a:buAutoNum type="arabicPeriod" startAt="1"/>
            </a:pPr>
            <a:r>
              <a:rPr lang="en-US" b="true" sz="3000">
                <a:solidFill>
                  <a:srgbClr val="1482AC"/>
                </a:solidFill>
                <a:latin typeface="Arial Bold"/>
                <a:ea typeface="Arial Bold"/>
                <a:cs typeface="Arial Bold"/>
                <a:sym typeface="Arial Bold"/>
              </a:rPr>
              <a:t>Student Name-Shravan Sambhaji Mole</a:t>
            </a:r>
          </a:p>
          <a:p>
            <a:pPr algn="l" marL="542925" indent="-271462" lvl="1">
              <a:lnSpc>
                <a:spcPts val="3600"/>
              </a:lnSpc>
              <a:buAutoNum type="arabicPeriod" startAt="1"/>
            </a:pPr>
            <a:r>
              <a:rPr lang="en-US" b="true" sz="3000">
                <a:solidFill>
                  <a:srgbClr val="1482AC"/>
                </a:solidFill>
                <a:latin typeface="Arial Bold"/>
                <a:ea typeface="Arial Bold"/>
                <a:cs typeface="Arial Bold"/>
                <a:sym typeface="Arial Bold"/>
              </a:rPr>
              <a:t>College Name-MIT Academy Of Engineering</a:t>
            </a:r>
          </a:p>
          <a:p>
            <a:pPr algn="l" marL="542925" indent="-271462" lvl="1">
              <a:lnSpc>
                <a:spcPts val="3600"/>
              </a:lnSpc>
              <a:buAutoNum type="arabicPeriod" startAt="1"/>
            </a:pPr>
            <a:r>
              <a:rPr lang="en-US" b="true" sz="3000">
                <a:solidFill>
                  <a:srgbClr val="1482AC"/>
                </a:solidFill>
                <a:latin typeface="Arial Bold"/>
                <a:ea typeface="Arial Bold"/>
                <a:cs typeface="Arial Bold"/>
                <a:sym typeface="Arial Bold"/>
              </a:rPr>
              <a:t>Department-Computer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03505" y="1266988"/>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grpSp>
        <p:nvGrpSpPr>
          <p:cNvPr name="Group 13" id="13"/>
          <p:cNvGrpSpPr/>
          <p:nvPr/>
        </p:nvGrpSpPr>
        <p:grpSpPr>
          <a:xfrm rot="0">
            <a:off x="1214438" y="2799636"/>
            <a:ext cx="14830425" cy="2215992"/>
            <a:chOff x="0" y="0"/>
            <a:chExt cx="19773900" cy="2954656"/>
          </a:xfrm>
        </p:grpSpPr>
        <p:sp>
          <p:nvSpPr>
            <p:cNvPr name="Freeform 14" id="14"/>
            <p:cNvSpPr/>
            <p:nvPr/>
          </p:nvSpPr>
          <p:spPr>
            <a:xfrm flipH="false" flipV="false" rot="0">
              <a:off x="0" y="0"/>
              <a:ext cx="19773900" cy="2954656"/>
            </a:xfrm>
            <a:custGeom>
              <a:avLst/>
              <a:gdLst/>
              <a:ahLst/>
              <a:cxnLst/>
              <a:rect r="r" b="b" t="t" l="l"/>
              <a:pathLst>
                <a:path h="2954656" w="19773900">
                  <a:moveTo>
                    <a:pt x="0" y="0"/>
                  </a:moveTo>
                  <a:lnTo>
                    <a:pt x="19773900" y="0"/>
                  </a:lnTo>
                  <a:lnTo>
                    <a:pt x="19773900" y="2954656"/>
                  </a:lnTo>
                  <a:lnTo>
                    <a:pt x="0" y="2954656"/>
                  </a:lnTo>
                  <a:close/>
                </a:path>
              </a:pathLst>
            </a:custGeom>
            <a:solidFill>
              <a:srgbClr val="000000">
                <a:alpha val="0"/>
              </a:srgbClr>
            </a:solidFill>
          </p:spPr>
        </p:sp>
        <p:sp>
          <p:nvSpPr>
            <p:cNvPr name="TextBox 15" id="15"/>
            <p:cNvSpPr txBox="true"/>
            <p:nvPr/>
          </p:nvSpPr>
          <p:spPr>
            <a:xfrm>
              <a:off x="0" y="-57150"/>
              <a:ext cx="19773900" cy="3011806"/>
            </a:xfrm>
            <a:prstGeom prst="rect">
              <a:avLst/>
            </a:prstGeom>
          </p:spPr>
          <p:txBody>
            <a:bodyPr anchor="ctr" rtlCol="false" tIns="0" lIns="0" bIns="0" rIns="0"/>
            <a:lstStyle/>
            <a:p>
              <a:pPr algn="l">
                <a:lnSpc>
                  <a:spcPts val="3240"/>
                </a:lnSpc>
              </a:pPr>
              <a:r>
                <a:rPr lang="en-US" sz="2700" b="true">
                  <a:solidFill>
                    <a:srgbClr val="000000"/>
                  </a:solidFill>
                  <a:latin typeface="ITC Franklin Gothic LT Semi-Bold"/>
                  <a:ea typeface="ITC Franklin Gothic LT Semi-Bold"/>
                  <a:cs typeface="ITC Franklin Gothic LT Semi-Bold"/>
                  <a:sym typeface="ITC Franklin Gothic LT Semi-Bold"/>
                </a:rPr>
                <a:t>Future Scope</a:t>
              </a:r>
            </a:p>
            <a:p>
              <a:pPr algn="l" marL="488632" indent="-244316" lvl="1">
                <a:lnSpc>
                  <a:spcPts val="3240"/>
                </a:lnSpc>
                <a:buFont typeface="Arial"/>
                <a:buChar char="•"/>
              </a:pPr>
              <a:r>
                <a:rPr lang="en-US" sz="2700">
                  <a:solidFill>
                    <a:srgbClr val="000000"/>
                  </a:solidFill>
                  <a:latin typeface="ITC Franklin Gothic LT"/>
                  <a:ea typeface="ITC Franklin Gothic LT"/>
                  <a:cs typeface="ITC Franklin Gothic LT"/>
                  <a:sym typeface="ITC Franklin Gothic LT"/>
                </a:rPr>
                <a:t>Extend model to transmission grid faults</a:t>
              </a:r>
            </a:p>
            <a:p>
              <a:pPr algn="l" marL="488632" indent="-244316" lvl="1">
                <a:lnSpc>
                  <a:spcPts val="3240"/>
                </a:lnSpc>
                <a:buFont typeface="Arial"/>
                <a:buChar char="•"/>
              </a:pPr>
              <a:r>
                <a:rPr lang="en-US" sz="2700">
                  <a:solidFill>
                    <a:srgbClr val="000000"/>
                  </a:solidFill>
                  <a:latin typeface="ITC Franklin Gothic LT"/>
                  <a:ea typeface="ITC Franklin Gothic LT"/>
                  <a:cs typeface="ITC Franklin Gothic LT"/>
                  <a:sym typeface="ITC Franklin Gothic LT"/>
                </a:rPr>
                <a:t>Integrate real-time IoT sensor data</a:t>
              </a:r>
            </a:p>
            <a:p>
              <a:pPr algn="l" marL="488632" indent="-244316" lvl="1">
                <a:lnSpc>
                  <a:spcPts val="3240"/>
                </a:lnSpc>
                <a:buFont typeface="Arial"/>
                <a:buChar char="•"/>
              </a:pPr>
              <a:r>
                <a:rPr lang="en-US" sz="2700">
                  <a:solidFill>
                    <a:srgbClr val="000000"/>
                  </a:solidFill>
                  <a:latin typeface="ITC Franklin Gothic LT"/>
                  <a:ea typeface="ITC Franklin Gothic LT"/>
                  <a:cs typeface="ITC Franklin Gothic LT"/>
                  <a:sym typeface="ITC Franklin Gothic LT"/>
                </a:rPr>
                <a:t>Use LSTM for better time-based predictions</a:t>
              </a:r>
            </a:p>
            <a:p>
              <a:pPr algn="l" marL="488632" indent="-244316" lvl="1">
                <a:lnSpc>
                  <a:spcPts val="3240"/>
                </a:lnSpc>
                <a:buFont typeface="Arial"/>
                <a:buChar char="•"/>
              </a:pPr>
              <a:r>
                <a:rPr lang="en-US" sz="2700">
                  <a:solidFill>
                    <a:srgbClr val="000000"/>
                  </a:solidFill>
                  <a:latin typeface="ITC Franklin Gothic LT"/>
                  <a:ea typeface="ITC Franklin Gothic LT"/>
                  <a:cs typeface="ITC Franklin Gothic LT"/>
                  <a:sym typeface="ITC Franklin Gothic LT"/>
                </a:rPr>
                <a:t>Add predictive maintenance capabilities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References</a:t>
              </a:r>
            </a:p>
          </p:txBody>
        </p:sp>
      </p:grpSp>
      <p:grpSp>
        <p:nvGrpSpPr>
          <p:cNvPr name="Group 13" id="13"/>
          <p:cNvGrpSpPr/>
          <p:nvPr/>
        </p:nvGrpSpPr>
        <p:grpSpPr>
          <a:xfrm rot="0">
            <a:off x="1043448" y="3693786"/>
            <a:ext cx="11539218" cy="4293483"/>
            <a:chOff x="0" y="0"/>
            <a:chExt cx="15385624" cy="5724644"/>
          </a:xfrm>
        </p:grpSpPr>
        <p:sp>
          <p:nvSpPr>
            <p:cNvPr name="Freeform 14" id="14"/>
            <p:cNvSpPr/>
            <p:nvPr/>
          </p:nvSpPr>
          <p:spPr>
            <a:xfrm flipH="false" flipV="false" rot="0">
              <a:off x="0" y="0"/>
              <a:ext cx="15385624" cy="5724644"/>
            </a:xfrm>
            <a:custGeom>
              <a:avLst/>
              <a:gdLst/>
              <a:ahLst/>
              <a:cxnLst/>
              <a:rect r="r" b="b" t="t" l="l"/>
              <a:pathLst>
                <a:path h="5724644" w="15385624">
                  <a:moveTo>
                    <a:pt x="0" y="0"/>
                  </a:moveTo>
                  <a:lnTo>
                    <a:pt x="15385624" y="0"/>
                  </a:lnTo>
                  <a:lnTo>
                    <a:pt x="15385624" y="5724644"/>
                  </a:lnTo>
                  <a:lnTo>
                    <a:pt x="0" y="5724644"/>
                  </a:lnTo>
                  <a:close/>
                </a:path>
              </a:pathLst>
            </a:custGeom>
            <a:solidFill>
              <a:srgbClr val="000000">
                <a:alpha val="0"/>
              </a:srgbClr>
            </a:solidFill>
          </p:spPr>
        </p:sp>
        <p:sp>
          <p:nvSpPr>
            <p:cNvPr name="TextBox 15" id="15"/>
            <p:cNvSpPr txBox="true"/>
            <p:nvPr/>
          </p:nvSpPr>
          <p:spPr>
            <a:xfrm>
              <a:off x="0" y="-57150"/>
              <a:ext cx="15385624" cy="5781794"/>
            </a:xfrm>
            <a:prstGeom prst="rect">
              <a:avLst/>
            </a:prstGeom>
          </p:spPr>
          <p:txBody>
            <a:bodyPr anchor="ctr" rtlCol="false" tIns="0" lIns="0" bIns="0" rIns="0"/>
            <a:lstStyle/>
            <a:p>
              <a:pPr algn="l">
                <a:lnSpc>
                  <a:spcPts val="3240"/>
                </a:lnSpc>
              </a:pPr>
              <a:r>
                <a:rPr lang="en-US" sz="2700" b="true">
                  <a:solidFill>
                    <a:srgbClr val="000000"/>
                  </a:solidFill>
                  <a:latin typeface="ITC Franklin Gothic LT Semi-Bold"/>
                  <a:ea typeface="ITC Franklin Gothic LT Semi-Bold"/>
                  <a:cs typeface="ITC Franklin Gothic LT Semi-Bold"/>
                  <a:sym typeface="ITC Franklin Gothic LT Semi-Bold"/>
                </a:rPr>
                <a:t>IBM Cloud Documentation</a:t>
              </a:r>
            </a:p>
            <a:p>
              <a:pPr algn="l">
                <a:lnSpc>
                  <a:spcPts val="3240"/>
                </a:lnSpc>
              </a:pPr>
              <a:r>
                <a:rPr lang="en-US" sz="2700">
                  <a:solidFill>
                    <a:srgbClr val="000000"/>
                  </a:solidFill>
                  <a:latin typeface="ITC Franklin Gothic LT"/>
                  <a:ea typeface="ITC Franklin Gothic LT"/>
                  <a:cs typeface="ITC Franklin Gothic LT"/>
                  <a:sym typeface="ITC Franklin Gothic LT"/>
                </a:rPr>
                <a:t>IBM Corporation. </a:t>
              </a:r>
              <a:r>
                <a:rPr lang="en-US" sz="2700" i="true">
                  <a:solidFill>
                    <a:srgbClr val="000000"/>
                  </a:solidFill>
                  <a:latin typeface="ITC Franklin Gothic LT Italics"/>
                  <a:ea typeface="ITC Franklin Gothic LT Italics"/>
                  <a:cs typeface="ITC Franklin Gothic LT Italics"/>
                  <a:sym typeface="ITC Franklin Gothic LT Italics"/>
                </a:rPr>
                <a:t>IBM Cloud Lite Services and Watson Studio Documentation</a:t>
              </a:r>
              <a:r>
                <a:rPr lang="en-US" sz="2700">
                  <a:solidFill>
                    <a:srgbClr val="000000"/>
                  </a:solidFill>
                  <a:latin typeface="ITC Franklin Gothic LT"/>
                  <a:ea typeface="ITC Franklin Gothic LT"/>
                  <a:cs typeface="ITC Franklin Gothic LT"/>
                  <a:sym typeface="ITC Franklin Gothic LT"/>
                </a:rPr>
                <a:t>.</a:t>
              </a:r>
            </a:p>
            <a:p>
              <a:pPr algn="l">
                <a:lnSpc>
                  <a:spcPts val="3240"/>
                </a:lnSpc>
              </a:pPr>
              <a:r>
                <a:rPr lang="en-US" sz="2700">
                  <a:solidFill>
                    <a:srgbClr val="000000"/>
                  </a:solidFill>
                  <a:latin typeface="ITC Franklin Gothic LT"/>
                  <a:ea typeface="ITC Franklin Gothic LT"/>
                  <a:cs typeface="ITC Franklin Gothic LT"/>
                  <a:sym typeface="ITC Franklin Gothic LT"/>
                </a:rPr>
                <a:t>https://cloud.ibm.com/docs</a:t>
              </a:r>
            </a:p>
            <a:p>
              <a:pPr algn="l">
                <a:lnSpc>
                  <a:spcPts val="3240"/>
                </a:lnSpc>
              </a:pPr>
              <a:r>
                <a:rPr lang="en-US" sz="2700" b="true">
                  <a:solidFill>
                    <a:srgbClr val="000000"/>
                  </a:solidFill>
                  <a:latin typeface="ITC Franklin Gothic LT Semi-Bold"/>
                  <a:ea typeface="ITC Franklin Gothic LT Semi-Bold"/>
                  <a:cs typeface="ITC Franklin Gothic LT Semi-Bold"/>
                  <a:sym typeface="ITC Franklin Gothic LT Semi-Bold"/>
                </a:rPr>
                <a:t>Scikit-learn: Machine Learning in Python</a:t>
              </a:r>
            </a:p>
            <a:p>
              <a:pPr algn="l">
                <a:lnSpc>
                  <a:spcPts val="3240"/>
                </a:lnSpc>
              </a:pPr>
              <a:r>
                <a:rPr lang="en-US" sz="2700">
                  <a:solidFill>
                    <a:srgbClr val="000000"/>
                  </a:solidFill>
                  <a:latin typeface="ITC Franklin Gothic LT"/>
                  <a:ea typeface="ITC Franklin Gothic LT"/>
                  <a:cs typeface="ITC Franklin Gothic LT"/>
                  <a:sym typeface="ITC Franklin Gothic LT"/>
                </a:rPr>
                <a:t>Pedregosa, F. et al., </a:t>
              </a:r>
              <a:r>
                <a:rPr lang="en-US" sz="2700" i="true">
                  <a:solidFill>
                    <a:srgbClr val="000000"/>
                  </a:solidFill>
                  <a:latin typeface="ITC Franklin Gothic LT Italics"/>
                  <a:ea typeface="ITC Franklin Gothic LT Italics"/>
                  <a:cs typeface="ITC Franklin Gothic LT Italics"/>
                  <a:sym typeface="ITC Franklin Gothic LT Italics"/>
                </a:rPr>
                <a:t>Scikit-learn: Machine Learning Library</a:t>
              </a:r>
              <a:r>
                <a:rPr lang="en-US" sz="2700">
                  <a:solidFill>
                    <a:srgbClr val="000000"/>
                  </a:solidFill>
                  <a:latin typeface="ITC Franklin Gothic LT"/>
                  <a:ea typeface="ITC Franklin Gothic LT"/>
                  <a:cs typeface="ITC Franklin Gothic LT"/>
                  <a:sym typeface="ITC Franklin Gothic LT"/>
                </a:rPr>
                <a:t>.</a:t>
              </a:r>
            </a:p>
            <a:p>
              <a:pPr algn="l">
                <a:lnSpc>
                  <a:spcPts val="3240"/>
                </a:lnSpc>
              </a:pPr>
              <a:r>
                <a:rPr lang="en-US" sz="2700" b="true">
                  <a:solidFill>
                    <a:srgbClr val="000000"/>
                  </a:solidFill>
                  <a:latin typeface="ITC Franklin Gothic LT Semi-Bold"/>
                  <a:ea typeface="ITC Franklin Gothic LT Semi-Bold"/>
                  <a:cs typeface="ITC Franklin Gothic LT Semi-Bold"/>
                  <a:sym typeface="ITC Franklin Gothic LT Semi-Bold"/>
                </a:rPr>
                <a:t>TensorFlow: End-to-End Machine Learning Platform</a:t>
              </a:r>
            </a:p>
            <a:p>
              <a:pPr algn="l">
                <a:lnSpc>
                  <a:spcPts val="3240"/>
                </a:lnSpc>
              </a:pPr>
              <a:r>
                <a:rPr lang="en-US" sz="2700">
                  <a:solidFill>
                    <a:srgbClr val="000000"/>
                  </a:solidFill>
                  <a:latin typeface="ITC Franklin Gothic LT"/>
                  <a:ea typeface="ITC Franklin Gothic LT"/>
                  <a:cs typeface="ITC Franklin Gothic LT"/>
                  <a:sym typeface="ITC Franklin Gothic LT"/>
                </a:rPr>
                <a:t>TensorFlow Developers. </a:t>
              </a:r>
              <a:r>
                <a:rPr lang="en-US" sz="2700" i="true">
                  <a:solidFill>
                    <a:srgbClr val="000000"/>
                  </a:solidFill>
                  <a:latin typeface="ITC Franklin Gothic LT Italics"/>
                  <a:ea typeface="ITC Franklin Gothic LT Italics"/>
                  <a:cs typeface="ITC Franklin Gothic LT Italics"/>
                  <a:sym typeface="ITC Franklin Gothic LT Italics"/>
                </a:rPr>
                <a:t>Open Source ML Framework</a:t>
              </a:r>
              <a:r>
                <a:rPr lang="en-US" sz="2700">
                  <a:solidFill>
                    <a:srgbClr val="000000"/>
                  </a:solidFill>
                  <a:latin typeface="ITC Franklin Gothic LT"/>
                  <a:ea typeface="ITC Franklin Gothic LT"/>
                  <a:cs typeface="ITC Franklin Gothic LT"/>
                  <a:sym typeface="ITC Franklin Gothic LT"/>
                </a:rPr>
                <a:t>.</a:t>
              </a:r>
            </a:p>
            <a:p>
              <a:pPr algn="l">
                <a:lnSpc>
                  <a:spcPts val="3240"/>
                </a:lnSpc>
              </a:pPr>
              <a:r>
                <a:rPr lang="en-US" sz="2700" b="true">
                  <a:solidFill>
                    <a:srgbClr val="000000"/>
                  </a:solidFill>
                  <a:latin typeface="ITC Franklin Gothic LT Semi-Bold"/>
                  <a:ea typeface="ITC Franklin Gothic LT Semi-Bold"/>
                  <a:cs typeface="ITC Franklin Gothic LT Semi-Bold"/>
                  <a:sym typeface="ITC Franklin Gothic LT Semi-Bold"/>
                </a:rPr>
                <a:t>Government of India – PMGSY Scheme Overview</a:t>
              </a:r>
            </a:p>
            <a:p>
              <a:pPr algn="l">
                <a:lnSpc>
                  <a:spcPts val="3240"/>
                </a:lnSpc>
              </a:pPr>
              <a:r>
                <a:rPr lang="en-US" sz="2700">
                  <a:solidFill>
                    <a:srgbClr val="000000"/>
                  </a:solidFill>
                  <a:latin typeface="ITC Franklin Gothic LT"/>
                  <a:ea typeface="ITC Franklin Gothic LT"/>
                  <a:cs typeface="ITC Franklin Gothic LT"/>
                  <a:sym typeface="ITC Franklin Gothic LT"/>
                </a:rPr>
                <a:t>Ministry of Rural Development, Government of India.</a:t>
              </a:r>
            </a:p>
            <a:p>
              <a:pPr algn="l">
                <a:lnSpc>
                  <a:spcPts val="3240"/>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2887892" y="1848678"/>
            <a:ext cx="10299888" cy="7737791"/>
          </a:xfrm>
          <a:custGeom>
            <a:avLst/>
            <a:gdLst/>
            <a:ahLst/>
            <a:cxnLst/>
            <a:rect r="r" b="b" t="t" l="l"/>
            <a:pathLst>
              <a:path h="7737791" w="10299888">
                <a:moveTo>
                  <a:pt x="0" y="0"/>
                </a:moveTo>
                <a:lnTo>
                  <a:pt x="10299888" y="0"/>
                </a:lnTo>
                <a:lnTo>
                  <a:pt x="10299888" y="7737791"/>
                </a:lnTo>
                <a:lnTo>
                  <a:pt x="0" y="7737791"/>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2612143" y="1805816"/>
            <a:ext cx="10003335" cy="7452484"/>
          </a:xfrm>
          <a:custGeom>
            <a:avLst/>
            <a:gdLst/>
            <a:ahLst/>
            <a:cxnLst/>
            <a:rect r="r" b="b" t="t" l="l"/>
            <a:pathLst>
              <a:path h="7452484" w="10003335">
                <a:moveTo>
                  <a:pt x="0" y="0"/>
                </a:moveTo>
                <a:lnTo>
                  <a:pt x="10003335" y="0"/>
                </a:lnTo>
                <a:lnTo>
                  <a:pt x="10003335" y="7452484"/>
                </a:lnTo>
                <a:lnTo>
                  <a:pt x="0" y="7452484"/>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2557314" y="1862196"/>
            <a:ext cx="12099966" cy="7396104"/>
          </a:xfrm>
          <a:custGeom>
            <a:avLst/>
            <a:gdLst/>
            <a:ahLst/>
            <a:cxnLst/>
            <a:rect r="r" b="b" t="t" l="l"/>
            <a:pathLst>
              <a:path h="7396104" w="12099966">
                <a:moveTo>
                  <a:pt x="0" y="0"/>
                </a:moveTo>
                <a:lnTo>
                  <a:pt x="12099966" y="0"/>
                </a:lnTo>
                <a:lnTo>
                  <a:pt x="12099966" y="7396104"/>
                </a:lnTo>
                <a:lnTo>
                  <a:pt x="0" y="7396104"/>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r>
              <a:rPr lang="en-US" sz="3000">
                <a:solidFill>
                  <a:srgbClr val="404040"/>
                </a:solidFill>
                <a:latin typeface="Arial"/>
                <a:ea typeface="Arial"/>
                <a:cs typeface="Arial"/>
                <a:sym typeface="Arial"/>
              </a:rPr>
              <a:t>(Should not include solution)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Proposed System/Solution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System Development Approach </a:t>
            </a:r>
            <a:r>
              <a:rPr lang="en-US" sz="3000">
                <a:solidFill>
                  <a:srgbClr val="404040"/>
                </a:solidFill>
                <a:latin typeface="Arial"/>
                <a:ea typeface="Arial"/>
                <a:cs typeface="Arial"/>
                <a:sym typeface="Arial"/>
              </a:rPr>
              <a:t>(Technology Used)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Algorithm &amp; Deployment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 (Output Image)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78604" y="185644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95250"/>
              <a:ext cx="22059230" cy="9441898"/>
            </a:xfrm>
            <a:prstGeom prst="rect">
              <a:avLst/>
            </a:prstGeom>
          </p:spPr>
          <p:txBody>
            <a:bodyPr anchor="ctr" rtlCol="false" tIns="0" lIns="0" bIns="0" rIns="0"/>
            <a:lstStyle/>
            <a:p>
              <a:pPr algn="l" marL="542925" indent="-271463" lvl="1">
                <a:lnSpc>
                  <a:spcPts val="3960"/>
                </a:lnSpc>
                <a:buFont typeface="Arial"/>
                <a:buChar char="•"/>
              </a:pPr>
              <a:r>
                <a:rPr lang="en-US" b="true" sz="3000">
                  <a:solidFill>
                    <a:srgbClr val="404040"/>
                  </a:solidFill>
                  <a:latin typeface="Times New Roman Bold"/>
                  <a:ea typeface="Times New Roman Bold"/>
                  <a:cs typeface="Times New Roman Bold"/>
                  <a:sym typeface="Times New Roman Bold"/>
                </a:rPr>
                <a:t>Rural infrastructure projects</a:t>
              </a:r>
              <a:r>
                <a:rPr lang="en-US" sz="3000">
                  <a:solidFill>
                    <a:srgbClr val="404040"/>
                  </a:solidFill>
                  <a:latin typeface="Times New Roman"/>
                  <a:ea typeface="Times New Roman"/>
                  <a:cs typeface="Times New Roman"/>
                  <a:sym typeface="Times New Roman"/>
                </a:rPr>
                <a:t> encompass diverse initiatives such as roads, water supply, sanitation, irrigation, and electrification. These projects often vary widely in scope, impact, and urgency. Traditional classification methods are manual, inconsistent, and lack real-time adaptability. This leads to delays, misallocation of resources, and inefficiencies in planning and implementation. Intelligent classification using data-driven techniques is crucial for prioritizing projects, optimizing funding, and ensuring sustainable rural development.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Proposed Solution</a:t>
              </a:r>
            </a:p>
          </p:txBody>
        </p:sp>
      </p:grpSp>
      <p:sp>
        <p:nvSpPr>
          <p:cNvPr name="TextBox 13" id="13"/>
          <p:cNvSpPr txBox="true"/>
          <p:nvPr/>
        </p:nvSpPr>
        <p:spPr>
          <a:xfrm rot="0">
            <a:off x="1191578" y="2367019"/>
            <a:ext cx="15495117" cy="6610350"/>
          </a:xfrm>
          <a:prstGeom prst="rect">
            <a:avLst/>
          </a:prstGeom>
        </p:spPr>
        <p:txBody>
          <a:bodyPr anchor="t" rtlCol="false" tIns="0" lIns="0" bIns="0" rIns="0">
            <a:spAutoFit/>
          </a:bodyPr>
          <a:lstStyle/>
          <a:p>
            <a:pPr algn="l">
              <a:lnSpc>
                <a:spcPts val="3240"/>
              </a:lnSpc>
            </a:pPr>
            <a:r>
              <a:rPr lang="en-US" sz="2700">
                <a:solidFill>
                  <a:srgbClr val="000000"/>
                </a:solidFill>
                <a:latin typeface="Times New Roman"/>
                <a:ea typeface="Times New Roman"/>
                <a:cs typeface="Times New Roman"/>
                <a:sym typeface="Times New Roman"/>
              </a:rPr>
              <a:t>The proposed system leverages machine learning techniques deployed on </a:t>
            </a:r>
            <a:r>
              <a:rPr lang="en-US" sz="2700" b="true">
                <a:solidFill>
                  <a:srgbClr val="000000"/>
                </a:solidFill>
                <a:latin typeface="Times New Roman Bold"/>
                <a:ea typeface="Times New Roman Bold"/>
                <a:cs typeface="Times New Roman Bold"/>
                <a:sym typeface="Times New Roman Bold"/>
              </a:rPr>
              <a:t>IBM Cloud Lite services</a:t>
            </a:r>
            <a:r>
              <a:rPr lang="en-US" sz="2700">
                <a:solidFill>
                  <a:srgbClr val="000000"/>
                </a:solidFill>
                <a:latin typeface="Times New Roman"/>
                <a:ea typeface="Times New Roman"/>
                <a:cs typeface="Times New Roman"/>
                <a:sym typeface="Times New Roman"/>
              </a:rPr>
              <a:t> to automatically classify rural road and bridge construction projects under the appropriate </a:t>
            </a:r>
            <a:r>
              <a:rPr lang="en-US" sz="2700" b="true">
                <a:solidFill>
                  <a:srgbClr val="000000"/>
                </a:solidFill>
                <a:latin typeface="Times New Roman Bold"/>
                <a:ea typeface="Times New Roman Bold"/>
                <a:cs typeface="Times New Roman Bold"/>
                <a:sym typeface="Times New Roman Bold"/>
              </a:rPr>
              <a:t>PMGSY scheme</a:t>
            </a:r>
            <a:r>
              <a:rPr lang="en-US" sz="2700">
                <a:solidFill>
                  <a:srgbClr val="000000"/>
                </a:solidFill>
                <a:latin typeface="Times New Roman"/>
                <a:ea typeface="Times New Roman"/>
                <a:cs typeface="Times New Roman"/>
                <a:sym typeface="Times New Roman"/>
              </a:rPr>
              <a:t> (e.g., PMGSY-I, PMGSY-II, RCPLWEA).</a:t>
            </a:r>
          </a:p>
          <a:p>
            <a:pPr algn="l">
              <a:lnSpc>
                <a:spcPts val="3240"/>
              </a:lnSpc>
            </a:pPr>
            <a:r>
              <a:rPr lang="en-US" sz="2700">
                <a:solidFill>
                  <a:srgbClr val="000000"/>
                </a:solidFill>
                <a:latin typeface="Times New Roman"/>
                <a:ea typeface="Times New Roman"/>
                <a:cs typeface="Times New Roman"/>
                <a:sym typeface="Times New Roman"/>
              </a:rPr>
              <a:t>The system analyzes key </a:t>
            </a:r>
            <a:r>
              <a:rPr lang="en-US" sz="2700" b="true">
                <a:solidFill>
                  <a:srgbClr val="000000"/>
                </a:solidFill>
                <a:latin typeface="Times New Roman Bold"/>
                <a:ea typeface="Times New Roman Bold"/>
                <a:cs typeface="Times New Roman Bold"/>
                <a:sym typeface="Times New Roman Bold"/>
              </a:rPr>
              <a:t>physical and financial characteristics</a:t>
            </a:r>
            <a:r>
              <a:rPr lang="en-US" sz="2700">
                <a:solidFill>
                  <a:srgbClr val="000000"/>
                </a:solidFill>
                <a:latin typeface="Times New Roman"/>
                <a:ea typeface="Times New Roman"/>
                <a:cs typeface="Times New Roman"/>
                <a:sym typeface="Times New Roman"/>
              </a:rPr>
              <a:t> of each project using a supervised learning approach to improve accuracy, consistency, and scalability over manual classification.</a:t>
            </a:r>
          </a:p>
          <a:p>
            <a:pPr algn="l">
              <a:lnSpc>
                <a:spcPts val="3240"/>
              </a:lnSpc>
            </a:pPr>
            <a:r>
              <a:rPr lang="en-US" sz="2700" b="true">
                <a:solidFill>
                  <a:srgbClr val="000000"/>
                </a:solidFill>
                <a:latin typeface="Times New Roman Bold"/>
                <a:ea typeface="Times New Roman Bold"/>
                <a:cs typeface="Times New Roman Bold"/>
                <a:sym typeface="Times New Roman Bold"/>
              </a:rPr>
              <a:t>Key Components:</a:t>
            </a:r>
          </a:p>
          <a:p>
            <a:pPr algn="l">
              <a:lnSpc>
                <a:spcPts val="3240"/>
              </a:lnSpc>
            </a:pPr>
            <a:r>
              <a:rPr lang="en-US" sz="2700" b="true">
                <a:solidFill>
                  <a:srgbClr val="000000"/>
                </a:solidFill>
                <a:latin typeface="Times New Roman Bold"/>
                <a:ea typeface="Times New Roman Bold"/>
                <a:cs typeface="Times New Roman Bold"/>
                <a:sym typeface="Times New Roman Bold"/>
              </a:rPr>
              <a:t>Data Collection</a:t>
            </a:r>
          </a:p>
          <a:p>
            <a:pPr algn="l">
              <a:lnSpc>
                <a:spcPts val="3240"/>
              </a:lnSpc>
            </a:pPr>
            <a:r>
              <a:rPr lang="en-US" sz="2700">
                <a:solidFill>
                  <a:srgbClr val="000000"/>
                </a:solidFill>
                <a:latin typeface="Times New Roman"/>
                <a:ea typeface="Times New Roman"/>
                <a:cs typeface="Times New Roman"/>
                <a:sym typeface="Times New Roman"/>
              </a:rPr>
              <a:t>Uses the AI Kosh dataset containing structured information on PMGSY projects.</a:t>
            </a:r>
          </a:p>
          <a:p>
            <a:pPr algn="l">
              <a:lnSpc>
                <a:spcPts val="3240"/>
              </a:lnSpc>
            </a:pPr>
            <a:r>
              <a:rPr lang="en-US" sz="2700" b="true">
                <a:solidFill>
                  <a:srgbClr val="000000"/>
                </a:solidFill>
                <a:latin typeface="Times New Roman Bold"/>
                <a:ea typeface="Times New Roman Bold"/>
                <a:cs typeface="Times New Roman Bold"/>
                <a:sym typeface="Times New Roman Bold"/>
              </a:rPr>
              <a:t>Feature Extraction</a:t>
            </a:r>
          </a:p>
          <a:p>
            <a:pPr algn="l">
              <a:lnSpc>
                <a:spcPts val="3240"/>
              </a:lnSpc>
            </a:pPr>
            <a:r>
              <a:rPr lang="en-US" sz="2700">
                <a:solidFill>
                  <a:srgbClr val="000000"/>
                </a:solidFill>
                <a:latin typeface="Times New Roman"/>
                <a:ea typeface="Times New Roman"/>
                <a:cs typeface="Times New Roman"/>
                <a:sym typeface="Times New Roman"/>
              </a:rPr>
              <a:t>Identifies relevant features (e.g., project length, cost, location, work type) from the dataset.</a:t>
            </a:r>
          </a:p>
          <a:p>
            <a:pPr algn="l">
              <a:lnSpc>
                <a:spcPts val="3240"/>
              </a:lnSpc>
            </a:pPr>
            <a:r>
              <a:rPr lang="en-US" sz="2700" b="true">
                <a:solidFill>
                  <a:srgbClr val="000000"/>
                </a:solidFill>
                <a:latin typeface="Times New Roman Bold"/>
                <a:ea typeface="Times New Roman Bold"/>
                <a:cs typeface="Times New Roman Bold"/>
                <a:sym typeface="Times New Roman Bold"/>
              </a:rPr>
              <a:t>Model Training</a:t>
            </a:r>
          </a:p>
          <a:p>
            <a:pPr algn="l">
              <a:lnSpc>
                <a:spcPts val="3240"/>
              </a:lnSpc>
            </a:pPr>
            <a:r>
              <a:rPr lang="en-US" sz="2700">
                <a:solidFill>
                  <a:srgbClr val="000000"/>
                </a:solidFill>
                <a:latin typeface="Times New Roman"/>
                <a:ea typeface="Times New Roman"/>
                <a:cs typeface="Times New Roman"/>
                <a:sym typeface="Times New Roman"/>
              </a:rPr>
              <a:t>Applies machine learning algorithms (e.g., Random Forest, SVM) to learn patterns from labeled data.</a:t>
            </a:r>
          </a:p>
          <a:p>
            <a:pPr algn="l">
              <a:lnSpc>
                <a:spcPts val="3240"/>
              </a:lnSpc>
            </a:pPr>
            <a:r>
              <a:rPr lang="en-US" sz="2700" b="true">
                <a:solidFill>
                  <a:srgbClr val="000000"/>
                </a:solidFill>
                <a:latin typeface="Times New Roman Bold"/>
                <a:ea typeface="Times New Roman Bold"/>
                <a:cs typeface="Times New Roman Bold"/>
                <a:sym typeface="Times New Roman Bold"/>
              </a:rPr>
              <a:t>Automatic Classification</a:t>
            </a:r>
          </a:p>
          <a:p>
            <a:pPr algn="l">
              <a:lnSpc>
                <a:spcPts val="3240"/>
              </a:lnSpc>
            </a:pPr>
            <a:r>
              <a:rPr lang="en-US" sz="2700">
                <a:solidFill>
                  <a:srgbClr val="000000"/>
                </a:solidFill>
                <a:latin typeface="Times New Roman"/>
                <a:ea typeface="Times New Roman"/>
                <a:cs typeface="Times New Roman"/>
                <a:sym typeface="Times New Roman"/>
              </a:rPr>
              <a:t>Predicts the correct PMGSY scheme for new or existing project entries based on learned patterns.</a:t>
            </a:r>
          </a:p>
          <a:p>
            <a:pPr algn="l">
              <a:lnSpc>
                <a:spcPts val="3240"/>
              </a:lnSpc>
            </a:pPr>
            <a:r>
              <a:rPr lang="en-US" sz="2700" b="true">
                <a:solidFill>
                  <a:srgbClr val="000000"/>
                </a:solidFill>
                <a:latin typeface="Times New Roman Bold"/>
                <a:ea typeface="Times New Roman Bold"/>
                <a:cs typeface="Times New Roman Bold"/>
                <a:sym typeface="Times New Roman Bold"/>
              </a:rPr>
              <a:t>Cloud Deployment</a:t>
            </a:r>
          </a:p>
          <a:p>
            <a:pPr algn="l">
              <a:lnSpc>
                <a:spcPts val="3240"/>
              </a:lnSpc>
            </a:pPr>
            <a:r>
              <a:rPr lang="en-US" sz="2700">
                <a:solidFill>
                  <a:srgbClr val="000000"/>
                </a:solidFill>
                <a:latin typeface="Times New Roman"/>
                <a:ea typeface="Times New Roman"/>
                <a:cs typeface="Times New Roman"/>
                <a:sym typeface="Times New Roman"/>
              </a:rPr>
              <a:t>Deploys the trained model using </a:t>
            </a:r>
            <a:r>
              <a:rPr lang="en-US" sz="2700" b="true">
                <a:solidFill>
                  <a:srgbClr val="000000"/>
                </a:solidFill>
                <a:latin typeface="Times New Roman Bold"/>
                <a:ea typeface="Times New Roman Bold"/>
                <a:cs typeface="Times New Roman Bold"/>
                <a:sym typeface="Times New Roman Bold"/>
              </a:rPr>
              <a:t>IBM Watson Studio</a:t>
            </a:r>
            <a:r>
              <a:rPr lang="en-US" sz="2700">
                <a:solidFill>
                  <a:srgbClr val="000000"/>
                </a:solidFill>
                <a:latin typeface="Times New Roman"/>
                <a:ea typeface="Times New Roman"/>
                <a:cs typeface="Times New Roman"/>
                <a:sym typeface="Times New Roman"/>
              </a:rPr>
              <a:t>, accessible via REST API for real-time classification.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82296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System  Approach</a:t>
              </a:r>
            </a:p>
          </p:txBody>
        </p:sp>
      </p:grpSp>
      <p:sp>
        <p:nvSpPr>
          <p:cNvPr name="TextBox 13" id="13"/>
          <p:cNvSpPr txBox="true"/>
          <p:nvPr/>
        </p:nvSpPr>
        <p:spPr>
          <a:xfrm rot="0">
            <a:off x="1028700" y="1979715"/>
            <a:ext cx="16387512" cy="7677150"/>
          </a:xfrm>
          <a:prstGeom prst="rect">
            <a:avLst/>
          </a:prstGeom>
        </p:spPr>
        <p:txBody>
          <a:bodyPr anchor="t" rtlCol="false" tIns="0" lIns="0" bIns="0" rIns="0">
            <a:spAutoFit/>
          </a:bodyPr>
          <a:lstStyle/>
          <a:p>
            <a:pPr algn="l">
              <a:lnSpc>
                <a:spcPts val="3000"/>
              </a:lnSpc>
            </a:pPr>
            <a:r>
              <a:rPr lang="en-US" sz="2500" b="true">
                <a:solidFill>
                  <a:srgbClr val="000000"/>
                </a:solidFill>
                <a:latin typeface="ITC Franklin Gothic LT Semi-Bold"/>
                <a:ea typeface="ITC Franklin Gothic LT Semi-Bold"/>
                <a:cs typeface="ITC Franklin Gothic LT Semi-Bold"/>
                <a:sym typeface="ITC Franklin Gothic LT Semi-Bold"/>
              </a:rPr>
              <a:t>System Approach</a:t>
            </a:r>
          </a:p>
          <a:p>
            <a:pPr algn="l">
              <a:lnSpc>
                <a:spcPts val="3000"/>
              </a:lnSpc>
            </a:pPr>
            <a:r>
              <a:rPr lang="en-US" sz="2500">
                <a:solidFill>
                  <a:srgbClr val="000000"/>
                </a:solidFill>
                <a:latin typeface="ITC Franklin Gothic LT"/>
                <a:ea typeface="ITC Franklin Gothic LT"/>
                <a:cs typeface="ITC Franklin Gothic LT"/>
                <a:sym typeface="ITC Franklin Gothic LT"/>
              </a:rPr>
              <a:t>The proposed system is designed to automatically classify rural infrastructure projects under various </a:t>
            </a:r>
            <a:r>
              <a:rPr lang="en-US" sz="2500" b="true">
                <a:solidFill>
                  <a:srgbClr val="000000"/>
                </a:solidFill>
                <a:latin typeface="ITC Franklin Gothic LT Semi-Bold"/>
                <a:ea typeface="ITC Franklin Gothic LT Semi-Bold"/>
                <a:cs typeface="ITC Franklin Gothic LT Semi-Bold"/>
                <a:sym typeface="ITC Franklin Gothic LT Semi-Bold"/>
              </a:rPr>
              <a:t>PMGSY schemes</a:t>
            </a:r>
            <a:r>
              <a:rPr lang="en-US" sz="2500">
                <a:solidFill>
                  <a:srgbClr val="000000"/>
                </a:solidFill>
                <a:latin typeface="ITC Franklin Gothic LT"/>
                <a:ea typeface="ITC Franklin Gothic LT"/>
                <a:cs typeface="ITC Franklin Gothic LT"/>
                <a:sym typeface="ITC Franklin Gothic LT"/>
              </a:rPr>
              <a:t> using machine learning, with deployment on </a:t>
            </a:r>
            <a:r>
              <a:rPr lang="en-US" sz="2500" b="true">
                <a:solidFill>
                  <a:srgbClr val="000000"/>
                </a:solidFill>
                <a:latin typeface="ITC Franklin Gothic LT Semi-Bold"/>
                <a:ea typeface="ITC Franklin Gothic LT Semi-Bold"/>
                <a:cs typeface="ITC Franklin Gothic LT Semi-Bold"/>
                <a:sym typeface="ITC Franklin Gothic LT Semi-Bold"/>
              </a:rPr>
              <a:t>IBM Cloud Lite services</a:t>
            </a:r>
            <a:r>
              <a:rPr lang="en-US" sz="2500">
                <a:solidFill>
                  <a:srgbClr val="000000"/>
                </a:solidFill>
                <a:latin typeface="ITC Franklin Gothic LT"/>
                <a:ea typeface="ITC Franklin Gothic LT"/>
                <a:cs typeface="ITC Franklin Gothic LT"/>
                <a:sym typeface="ITC Franklin Gothic LT"/>
              </a:rPr>
              <a:t>. The approach involves data preparation, model training, and real-time classification through cloud-based services.</a:t>
            </a:r>
          </a:p>
          <a:p>
            <a:pPr algn="l">
              <a:lnSpc>
                <a:spcPts val="3000"/>
              </a:lnSpc>
            </a:pPr>
          </a:p>
          <a:p>
            <a:pPr algn="l">
              <a:lnSpc>
                <a:spcPts val="3000"/>
              </a:lnSpc>
            </a:pPr>
            <a:r>
              <a:rPr lang="en-US" sz="2500" b="true">
                <a:solidFill>
                  <a:srgbClr val="000000"/>
                </a:solidFill>
                <a:latin typeface="ITC Franklin Gothic LT Semi-Bold"/>
                <a:ea typeface="ITC Franklin Gothic LT Semi-Bold"/>
                <a:cs typeface="ITC Franklin Gothic LT Semi-Bold"/>
                <a:sym typeface="ITC Franklin Gothic LT Semi-Bold"/>
              </a:rPr>
              <a:t>1. System Requirements</a:t>
            </a:r>
          </a:p>
          <a:p>
            <a:pPr algn="l">
              <a:lnSpc>
                <a:spcPts val="3000"/>
              </a:lnSpc>
            </a:pPr>
            <a:r>
              <a:rPr lang="en-US" sz="2500">
                <a:solidFill>
                  <a:srgbClr val="000000"/>
                </a:solidFill>
                <a:latin typeface="ITC Franklin Gothic LT"/>
                <a:ea typeface="ITC Franklin Gothic LT"/>
                <a:cs typeface="ITC Franklin Gothic LT"/>
                <a:sym typeface="ITC Franklin Gothic LT"/>
              </a:rPr>
              <a:t>To ensure smooth development, training, and deployment, the following IBM Cloud services are used:</a:t>
            </a:r>
          </a:p>
          <a:p>
            <a:pPr algn="l">
              <a:lnSpc>
                <a:spcPts val="3000"/>
              </a:lnSpc>
            </a:pPr>
            <a:r>
              <a:rPr lang="en-US" sz="2500" b="true">
                <a:solidFill>
                  <a:srgbClr val="000000"/>
                </a:solidFill>
                <a:latin typeface="ITC Franklin Gothic LT Semi-Bold"/>
                <a:ea typeface="ITC Franklin Gothic LT Semi-Bold"/>
                <a:cs typeface="ITC Franklin Gothic LT Semi-Bold"/>
                <a:sym typeface="ITC Franklin Gothic LT Semi-Bold"/>
              </a:rPr>
              <a:t>a. IBM Cloud</a:t>
            </a:r>
          </a:p>
          <a:p>
            <a:pPr algn="l">
              <a:lnSpc>
                <a:spcPts val="3000"/>
              </a:lnSpc>
            </a:pPr>
            <a:r>
              <a:rPr lang="en-US" sz="2500">
                <a:solidFill>
                  <a:srgbClr val="000000"/>
                </a:solidFill>
                <a:latin typeface="ITC Franklin Gothic LT"/>
                <a:ea typeface="ITC Franklin Gothic LT"/>
                <a:cs typeface="ITC Franklin Gothic LT"/>
                <a:sym typeface="ITC Franklin Gothic LT"/>
              </a:rPr>
              <a:t>Provides a scalable and secure platform to host the machine learning model</a:t>
            </a:r>
          </a:p>
          <a:p>
            <a:pPr algn="l">
              <a:lnSpc>
                <a:spcPts val="3000"/>
              </a:lnSpc>
            </a:pPr>
            <a:r>
              <a:rPr lang="en-US" sz="2500">
                <a:solidFill>
                  <a:srgbClr val="000000"/>
                </a:solidFill>
                <a:latin typeface="ITC Franklin Gothic LT"/>
                <a:ea typeface="ITC Franklin Gothic LT"/>
                <a:cs typeface="ITC Franklin Gothic LT"/>
                <a:sym typeface="ITC Franklin Gothic LT"/>
              </a:rPr>
              <a:t>Ensures high availability and API-based access to classification services</a:t>
            </a:r>
          </a:p>
          <a:p>
            <a:pPr algn="l">
              <a:lnSpc>
                <a:spcPts val="3000"/>
              </a:lnSpc>
            </a:pPr>
            <a:r>
              <a:rPr lang="en-US" sz="2500" b="true">
                <a:solidFill>
                  <a:srgbClr val="000000"/>
                </a:solidFill>
                <a:latin typeface="ITC Franklin Gothic LT Semi-Bold"/>
                <a:ea typeface="ITC Franklin Gothic LT Semi-Bold"/>
                <a:cs typeface="ITC Franklin Gothic LT Semi-Bold"/>
                <a:sym typeface="ITC Franklin Gothic LT Semi-Bold"/>
              </a:rPr>
              <a:t>b. IBM Watson Studio</a:t>
            </a:r>
          </a:p>
          <a:p>
            <a:pPr algn="l">
              <a:lnSpc>
                <a:spcPts val="3000"/>
              </a:lnSpc>
            </a:pPr>
            <a:r>
              <a:rPr lang="en-US" sz="2500">
                <a:solidFill>
                  <a:srgbClr val="000000"/>
                </a:solidFill>
                <a:latin typeface="ITC Franklin Gothic LT"/>
                <a:ea typeface="ITC Franklin Gothic LT"/>
                <a:cs typeface="ITC Franklin Gothic LT"/>
                <a:sym typeface="ITC Franklin Gothic LT"/>
              </a:rPr>
              <a:t>Used to build, train, evaluate, and deploy the classification model</a:t>
            </a:r>
          </a:p>
          <a:p>
            <a:pPr algn="l">
              <a:lnSpc>
                <a:spcPts val="3000"/>
              </a:lnSpc>
            </a:pPr>
            <a:r>
              <a:rPr lang="en-US" sz="2500">
                <a:solidFill>
                  <a:srgbClr val="000000"/>
                </a:solidFill>
                <a:latin typeface="ITC Franklin Gothic LT"/>
                <a:ea typeface="ITC Franklin Gothic LT"/>
                <a:cs typeface="ITC Franklin Gothic LT"/>
                <a:sym typeface="ITC Franklin Gothic LT"/>
              </a:rPr>
              <a:t>Offers Jupyter Notebooks, AutoAI, and visual tools for collaborative development</a:t>
            </a:r>
          </a:p>
          <a:p>
            <a:pPr algn="l">
              <a:lnSpc>
                <a:spcPts val="3000"/>
              </a:lnSpc>
            </a:pPr>
            <a:r>
              <a:rPr lang="en-US" sz="2500">
                <a:solidFill>
                  <a:srgbClr val="000000"/>
                </a:solidFill>
                <a:latin typeface="ITC Franklin Gothic LT"/>
                <a:ea typeface="ITC Franklin Gothic LT"/>
                <a:cs typeface="ITC Franklin Gothic LT"/>
                <a:sym typeface="ITC Franklin Gothic LT"/>
              </a:rPr>
              <a:t>Supports version control and smooth deployment pipelines</a:t>
            </a:r>
          </a:p>
          <a:p>
            <a:pPr algn="l">
              <a:lnSpc>
                <a:spcPts val="3000"/>
              </a:lnSpc>
            </a:pPr>
            <a:r>
              <a:rPr lang="en-US" sz="2500" b="true">
                <a:solidFill>
                  <a:srgbClr val="000000"/>
                </a:solidFill>
                <a:latin typeface="ITC Franklin Gothic LT Semi-Bold"/>
                <a:ea typeface="ITC Franklin Gothic LT Semi-Bold"/>
                <a:cs typeface="ITC Franklin Gothic LT Semi-Bold"/>
                <a:sym typeface="ITC Franklin Gothic LT Semi-Bold"/>
              </a:rPr>
              <a:t>c. IBM Cloud Object Storage</a:t>
            </a:r>
          </a:p>
          <a:p>
            <a:pPr algn="l">
              <a:lnSpc>
                <a:spcPts val="3000"/>
              </a:lnSpc>
            </a:pPr>
            <a:r>
              <a:rPr lang="en-US" sz="2500">
                <a:solidFill>
                  <a:srgbClr val="000000"/>
                </a:solidFill>
                <a:latin typeface="ITC Franklin Gothic LT"/>
                <a:ea typeface="ITC Franklin Gothic LT"/>
                <a:cs typeface="ITC Franklin Gothic LT"/>
                <a:sym typeface="ITC Franklin Gothic LT"/>
              </a:rPr>
              <a:t>Stores the PMGSY dataset securely in CSV/JSON formats</a:t>
            </a:r>
          </a:p>
          <a:p>
            <a:pPr algn="l">
              <a:lnSpc>
                <a:spcPts val="3000"/>
              </a:lnSpc>
            </a:pPr>
            <a:r>
              <a:rPr lang="en-US" sz="2500">
                <a:solidFill>
                  <a:srgbClr val="000000"/>
                </a:solidFill>
                <a:latin typeface="ITC Franklin Gothic LT"/>
                <a:ea typeface="ITC Franklin Gothic LT"/>
                <a:cs typeface="ITC Franklin Gothic LT"/>
                <a:sym typeface="ITC Franklin Gothic LT"/>
              </a:rPr>
              <a:t>Enables direct access and integration with Watson Studio for training and validation</a:t>
            </a:r>
          </a:p>
          <a:p>
            <a:pPr algn="l">
              <a:lnSpc>
                <a:spcPts val="3000"/>
              </a:lnSpc>
            </a:pPr>
            <a:r>
              <a:rPr lang="en-US" sz="2500">
                <a:solidFill>
                  <a:srgbClr val="000000"/>
                </a:solidFill>
                <a:latin typeface="ITC Franklin Gothic LT"/>
                <a:ea typeface="ITC Franklin Gothic LT"/>
                <a:cs typeface="ITC Franklin Gothic LT"/>
                <a:sym typeface="ITC Franklin Gothic LT"/>
              </a:rPr>
              <a:t>Ensures scalability for handling large government datasets</a:t>
            </a:r>
          </a:p>
          <a:p>
            <a:pPr algn="l">
              <a:lnSpc>
                <a:spcPts val="3000"/>
              </a:lnSpc>
            </a:pPr>
          </a:p>
          <a:p>
            <a:pPr algn="l">
              <a:lnSpc>
                <a:spcPts val="30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Algorithm &amp; Deployment</a:t>
              </a:r>
            </a:p>
          </p:txBody>
        </p:sp>
      </p:grpSp>
      <p:grpSp>
        <p:nvGrpSpPr>
          <p:cNvPr name="Group 13" id="13"/>
          <p:cNvGrpSpPr/>
          <p:nvPr/>
        </p:nvGrpSpPr>
        <p:grpSpPr>
          <a:xfrm rot="0">
            <a:off x="871788" y="1953038"/>
            <a:ext cx="17047503" cy="7721902"/>
            <a:chOff x="0" y="0"/>
            <a:chExt cx="22730004" cy="10295870"/>
          </a:xfrm>
        </p:grpSpPr>
        <p:sp>
          <p:nvSpPr>
            <p:cNvPr name="Freeform 14" id="14"/>
            <p:cNvSpPr/>
            <p:nvPr/>
          </p:nvSpPr>
          <p:spPr>
            <a:xfrm flipH="false" flipV="false" rot="0">
              <a:off x="0" y="0"/>
              <a:ext cx="22730005" cy="10295870"/>
            </a:xfrm>
            <a:custGeom>
              <a:avLst/>
              <a:gdLst/>
              <a:ahLst/>
              <a:cxnLst/>
              <a:rect r="r" b="b" t="t" l="l"/>
              <a:pathLst>
                <a:path h="10295870" w="22730005">
                  <a:moveTo>
                    <a:pt x="0" y="0"/>
                  </a:moveTo>
                  <a:lnTo>
                    <a:pt x="22730005" y="0"/>
                  </a:lnTo>
                  <a:lnTo>
                    <a:pt x="22730005" y="10295870"/>
                  </a:lnTo>
                  <a:lnTo>
                    <a:pt x="0" y="10295870"/>
                  </a:lnTo>
                  <a:close/>
                </a:path>
              </a:pathLst>
            </a:custGeom>
            <a:solidFill>
              <a:srgbClr val="000000">
                <a:alpha val="0"/>
              </a:srgbClr>
            </a:solidFill>
          </p:spPr>
        </p:sp>
        <p:sp>
          <p:nvSpPr>
            <p:cNvPr name="TextBox 15" id="15"/>
            <p:cNvSpPr txBox="true"/>
            <p:nvPr/>
          </p:nvSpPr>
          <p:spPr>
            <a:xfrm>
              <a:off x="0" y="-19050"/>
              <a:ext cx="22730004" cy="10314920"/>
            </a:xfrm>
            <a:prstGeom prst="rect">
              <a:avLst/>
            </a:prstGeom>
          </p:spPr>
          <p:txBody>
            <a:bodyPr anchor="ctr" rtlCol="false" tIns="0" lIns="0" bIns="0" rIns="0"/>
            <a:lstStyle/>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Algorithm and Deployment</a:t>
              </a:r>
            </a:p>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 Algorithm:</a:t>
              </a:r>
            </a:p>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Model</a:t>
              </a:r>
              <a:r>
                <a:rPr lang="en-US" sz="2599">
                  <a:solidFill>
                    <a:srgbClr val="404040"/>
                  </a:solidFill>
                  <a:latin typeface="Times New Roman"/>
                  <a:ea typeface="Times New Roman"/>
                  <a:cs typeface="Times New Roman"/>
                  <a:sym typeface="Times New Roman"/>
                </a:rPr>
                <a:t>: Random Forest Classifier (or SVM based on accuracy)</a:t>
              </a:r>
            </a:p>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Reason</a:t>
              </a:r>
              <a:r>
                <a:rPr lang="en-US" sz="2599">
                  <a:solidFill>
                    <a:srgbClr val="404040"/>
                  </a:solidFill>
                  <a:latin typeface="Times New Roman"/>
                  <a:ea typeface="Times New Roman"/>
                  <a:cs typeface="Times New Roman"/>
                  <a:sym typeface="Times New Roman"/>
                </a:rPr>
                <a:t>: Handles complex fault patterns and gives good performance on classification tasks.</a:t>
              </a:r>
            </a:p>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 Data Input:</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Voltage, current, and phasor measurements</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Taken from the provided labeled dataset</a:t>
              </a:r>
            </a:p>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 Training:</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Supervised learning using labeled data</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Fault types:</a:t>
              </a:r>
            </a:p>
            <a:p>
              <a:pPr algn="l" marL="1246938" indent="-415646" lvl="2">
                <a:lnSpc>
                  <a:spcPts val="3119"/>
                </a:lnSpc>
                <a:buFont typeface="Arial"/>
                <a:buChar char="⚬"/>
              </a:pPr>
              <a:r>
                <a:rPr lang="en-US" sz="2599">
                  <a:solidFill>
                    <a:srgbClr val="404040"/>
                  </a:solidFill>
                  <a:latin typeface="Times New Roman"/>
                  <a:ea typeface="Times New Roman"/>
                  <a:cs typeface="Times New Roman"/>
                  <a:sym typeface="Times New Roman"/>
                </a:rPr>
                <a:t>Normal</a:t>
              </a:r>
            </a:p>
            <a:p>
              <a:pPr algn="l" marL="1246938" indent="-415646" lvl="2">
                <a:lnSpc>
                  <a:spcPts val="3119"/>
                </a:lnSpc>
                <a:buFont typeface="Arial"/>
                <a:buChar char="⚬"/>
              </a:pPr>
              <a:r>
                <a:rPr lang="en-US" sz="2599">
                  <a:solidFill>
                    <a:srgbClr val="404040"/>
                  </a:solidFill>
                  <a:latin typeface="Times New Roman"/>
                  <a:ea typeface="Times New Roman"/>
                  <a:cs typeface="Times New Roman"/>
                  <a:sym typeface="Times New Roman"/>
                </a:rPr>
                <a:t>Line-to-Ground</a:t>
              </a:r>
            </a:p>
            <a:p>
              <a:pPr algn="l" marL="1246938" indent="-415646" lvl="2">
                <a:lnSpc>
                  <a:spcPts val="3119"/>
                </a:lnSpc>
                <a:buFont typeface="Arial"/>
                <a:buChar char="⚬"/>
              </a:pPr>
              <a:r>
                <a:rPr lang="en-US" sz="2599">
                  <a:solidFill>
                    <a:srgbClr val="404040"/>
                  </a:solidFill>
                  <a:latin typeface="Times New Roman"/>
                  <a:ea typeface="Times New Roman"/>
                  <a:cs typeface="Times New Roman"/>
                  <a:sym typeface="Times New Roman"/>
                </a:rPr>
                <a:t>Line-to-Line</a:t>
              </a:r>
            </a:p>
            <a:p>
              <a:pPr algn="l" marL="1246938" indent="-415646" lvl="2">
                <a:lnSpc>
                  <a:spcPts val="3119"/>
                </a:lnSpc>
                <a:buFont typeface="Arial"/>
                <a:buChar char="⚬"/>
              </a:pPr>
              <a:r>
                <a:rPr lang="en-US" sz="2599">
                  <a:solidFill>
                    <a:srgbClr val="404040"/>
                  </a:solidFill>
                  <a:latin typeface="Times New Roman"/>
                  <a:ea typeface="Times New Roman"/>
                  <a:cs typeface="Times New Roman"/>
                  <a:sym typeface="Times New Roman"/>
                </a:rPr>
                <a:t>Three-Phase</a:t>
              </a:r>
            </a:p>
            <a:p>
              <a:pPr algn="l" marL="470534" indent="-235267" lvl="1">
                <a:lnSpc>
                  <a:spcPts val="2745"/>
                </a:lnSpc>
                <a:buFont typeface="Arial"/>
                <a:buChar char="•"/>
              </a:pPr>
              <a:r>
                <a:rPr lang="en-US" b="true" sz="2599">
                  <a:solidFill>
                    <a:srgbClr val="404040"/>
                  </a:solidFill>
                  <a:latin typeface="Times New Roman Bold"/>
                  <a:ea typeface="Times New Roman Bold"/>
                  <a:cs typeface="Times New Roman Bold"/>
                  <a:sym typeface="Times New Roman Bold"/>
                </a:rPr>
                <a:t>🔹 Deployment:</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Model trained and deployed using </a:t>
              </a:r>
              <a:r>
                <a:rPr lang="en-US" b="true" sz="2599">
                  <a:solidFill>
                    <a:srgbClr val="404040"/>
                  </a:solidFill>
                  <a:latin typeface="Times New Roman Bold"/>
                  <a:ea typeface="Times New Roman Bold"/>
                  <a:cs typeface="Times New Roman Bold"/>
                  <a:sym typeface="Times New Roman Bold"/>
                </a:rPr>
                <a:t>IBM Watson Studio</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Accessible via </a:t>
              </a:r>
              <a:r>
                <a:rPr lang="en-US" b="true" sz="2599">
                  <a:solidFill>
                    <a:srgbClr val="404040"/>
                  </a:solidFill>
                  <a:latin typeface="Times New Roman Bold"/>
                  <a:ea typeface="Times New Roman Bold"/>
                  <a:cs typeface="Times New Roman Bold"/>
                  <a:sym typeface="Times New Roman Bold"/>
                </a:rPr>
                <a:t>API endpoint</a:t>
              </a:r>
              <a:r>
                <a:rPr lang="en-US" sz="2599">
                  <a:solidFill>
                    <a:srgbClr val="404040"/>
                  </a:solidFill>
                  <a:latin typeface="Times New Roman"/>
                  <a:ea typeface="Times New Roman"/>
                  <a:cs typeface="Times New Roman"/>
                  <a:sym typeface="Times New Roman"/>
                </a:rPr>
                <a:t> for real-time predictions</a:t>
              </a:r>
            </a:p>
            <a:p>
              <a:pPr algn="l" marL="470534" indent="-235267" lvl="1">
                <a:lnSpc>
                  <a:spcPts val="2745"/>
                </a:lnSpc>
                <a:buFont typeface="Arial"/>
                <a:buChar char="•"/>
              </a:pPr>
              <a:r>
                <a:rPr lang="en-US" sz="2599">
                  <a:solidFill>
                    <a:srgbClr val="404040"/>
                  </a:solidFill>
                  <a:latin typeface="Times New Roman"/>
                  <a:ea typeface="Times New Roman"/>
                  <a:cs typeface="Times New Roman"/>
                  <a:sym typeface="Times New Roman"/>
                </a:rPr>
                <a:t>Integrated with </a:t>
              </a:r>
              <a:r>
                <a:rPr lang="en-US" b="true" sz="2599">
                  <a:solidFill>
                    <a:srgbClr val="404040"/>
                  </a:solidFill>
                  <a:latin typeface="Times New Roman Bold"/>
                  <a:ea typeface="Times New Roman Bold"/>
                  <a:cs typeface="Times New Roman Bold"/>
                  <a:sym typeface="Times New Roman Bold"/>
                </a:rPr>
                <a:t>IBM Cloud Object Storage</a:t>
              </a:r>
              <a:r>
                <a:rPr lang="en-US" sz="2599">
                  <a:solidFill>
                    <a:srgbClr val="404040"/>
                  </a:solidFill>
                  <a:latin typeface="Times New Roman"/>
                  <a:ea typeface="Times New Roman"/>
                  <a:cs typeface="Times New Roman"/>
                  <a:sym typeface="Times New Roman"/>
                </a:rPr>
                <a:t> for dataset access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Result</a:t>
              </a:r>
            </a:p>
          </p:txBody>
        </p:sp>
      </p:grpSp>
      <p:grpSp>
        <p:nvGrpSpPr>
          <p:cNvPr name="Group 13" id="13"/>
          <p:cNvGrpSpPr>
            <a:grpSpLocks noChangeAspect="true"/>
          </p:cNvGrpSpPr>
          <p:nvPr/>
        </p:nvGrpSpPr>
        <p:grpSpPr>
          <a:xfrm rot="0">
            <a:off x="1482120" y="1952625"/>
            <a:ext cx="15323758" cy="7010400"/>
            <a:chOff x="0" y="0"/>
            <a:chExt cx="20431678" cy="9347200"/>
          </a:xfrm>
        </p:grpSpPr>
        <p:sp>
          <p:nvSpPr>
            <p:cNvPr name="Freeform 14" id="14"/>
            <p:cNvSpPr/>
            <p:nvPr/>
          </p:nvSpPr>
          <p:spPr>
            <a:xfrm flipH="false" flipV="false" rot="0">
              <a:off x="0" y="0"/>
              <a:ext cx="20431633" cy="9347200"/>
            </a:xfrm>
            <a:custGeom>
              <a:avLst/>
              <a:gdLst/>
              <a:ahLst/>
              <a:cxnLst/>
              <a:rect r="r" b="b" t="t" l="l"/>
              <a:pathLst>
                <a:path h="9347200" w="20431633">
                  <a:moveTo>
                    <a:pt x="0" y="0"/>
                  </a:moveTo>
                  <a:lnTo>
                    <a:pt x="20431633" y="0"/>
                  </a:lnTo>
                  <a:lnTo>
                    <a:pt x="20431633" y="9347200"/>
                  </a:lnTo>
                  <a:lnTo>
                    <a:pt x="0" y="9347200"/>
                  </a:lnTo>
                  <a:lnTo>
                    <a:pt x="0" y="0"/>
                  </a:lnTo>
                  <a:close/>
                </a:path>
              </a:pathLst>
            </a:custGeom>
            <a:blipFill>
              <a:blip r:embed="rId3"/>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Conclusion</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95250"/>
              <a:ext cx="22059230" cy="9441898"/>
            </a:xfrm>
            <a:prstGeom prst="rect">
              <a:avLst/>
            </a:prstGeom>
          </p:spPr>
          <p:txBody>
            <a:bodyPr anchor="ctr" rtlCol="false" tIns="0" lIns="0" bIns="0" rIns="0"/>
            <a:lstStyle/>
            <a:p>
              <a:pPr algn="l" marL="542925" indent="-271462" lvl="1">
                <a:lnSpc>
                  <a:spcPts val="3960"/>
                </a:lnSpc>
                <a:buFont typeface="Arial"/>
                <a:buChar char="•"/>
              </a:pPr>
              <a:r>
                <a:rPr lang="en-US" sz="3000">
                  <a:solidFill>
                    <a:srgbClr val="404040"/>
                  </a:solidFill>
                  <a:latin typeface="ITC Franklin Gothic LT"/>
                  <a:ea typeface="ITC Franklin Gothic LT"/>
                  <a:cs typeface="ITC Franklin Gothic LT"/>
                  <a:sym typeface="ITC Franklin Gothic LT"/>
                </a:rPr>
                <a:t>The proposed machine learning model successfully automates the classification of PMGSY road and bridge projects based on physical and financial attributes. By deploying the solution on IBM Cloud Lite services, the system ensures scalability, real-time accessibility, and improved decision-making. This AI-driven approach reduces manual effort, enhances data accuracy, and supports better planning and monitoring of rural infrastructure under various PMGSY schemes.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b="true">
                  <a:solidFill>
                    <a:srgbClr val="1CADE4"/>
                  </a:solidFill>
                  <a:latin typeface="ITC Franklin Gothic LT Semi-Bold"/>
                  <a:ea typeface="ITC Franklin Gothic LT Semi-Bold"/>
                  <a:cs typeface="ITC Franklin Gothic LT Semi-Bold"/>
                  <a:sym typeface="ITC Franklin Gothic LT Semi-Bold"/>
                </a:rPr>
                <a:t>Github Link:</a:t>
              </a:r>
            </a:p>
          </p:txBody>
        </p:sp>
      </p:grpSp>
      <p:grpSp>
        <p:nvGrpSpPr>
          <p:cNvPr name="Group 13" id="13"/>
          <p:cNvGrpSpPr/>
          <p:nvPr/>
        </p:nvGrpSpPr>
        <p:grpSpPr>
          <a:xfrm rot="0">
            <a:off x="1057526" y="2338080"/>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95250"/>
              <a:ext cx="22059230" cy="9441898"/>
            </a:xfrm>
            <a:prstGeom prst="rect">
              <a:avLst/>
            </a:prstGeom>
          </p:spPr>
          <p:txBody>
            <a:bodyPr anchor="ctr" rtlCol="false" tIns="0" lIns="0" bIns="0" rIns="0"/>
            <a:lstStyle/>
            <a:p>
              <a:pPr algn="l">
                <a:lnSpc>
                  <a:spcPts val="3960"/>
                </a:lnSpc>
              </a:pPr>
            </a:p>
            <a:p>
              <a:pPr algn="l">
                <a:lnSpc>
                  <a:spcPts val="3960"/>
                </a:lnSpc>
              </a:pPr>
              <a:r>
                <a:rPr lang="en-US" sz="3000">
                  <a:solidFill>
                    <a:srgbClr val="404040"/>
                  </a:solidFill>
                  <a:latin typeface="Times New Roman"/>
                  <a:ea typeface="Times New Roman"/>
                  <a:cs typeface="Times New Roman"/>
                  <a:sym typeface="Times New Roman"/>
                </a:rPr>
                <a:t>https://github.com/shravan12092005/Intelligent-Classification-of-Rural-Infrastructure-Projects.git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DAGvIXvhz6o</dc:identifier>
  <dcterms:modified xsi:type="dcterms:W3CDTF">2011-08-01T06:04:30Z</dcterms:modified>
  <cp:revision>1</cp:revision>
  <dc:title>Intelligent classification of rural infrastructure.pptx</dc:title>
</cp:coreProperties>
</file>