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panose="02000000000000000000" pitchFamily="2" charset="0"/>
      <p:regular r:id="rId8"/>
      <p:bold r:id="rId9"/>
      <p:italic r:id="rId10"/>
      <p:boldItalic r:id="rId11"/>
    </p:embeddedFont>
    <p:embeddedFont>
      <p:font typeface="Roboto Slab"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yckjadE/K9ewMvHyegKBsR4Fa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7"/>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7"/>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4" name="Google Shape;14;p7"/>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6"/>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3" name="Google Shape;5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7"/>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7"/>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17"/>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8" name="Google Shape;5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
        <p:cNvGrpSpPr/>
        <p:nvPr/>
      </p:nvGrpSpPr>
      <p:grpSpPr>
        <a:xfrm>
          <a:off x="0" y="0"/>
          <a:ext cx="0" cy="0"/>
          <a:chOff x="0" y="0"/>
          <a:chExt cx="0" cy="0"/>
        </a:xfrm>
      </p:grpSpPr>
      <p:sp>
        <p:nvSpPr>
          <p:cNvPr id="17" name="Google Shape;17;p8"/>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 name="Google Shape;18;p8"/>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19" name="Google Shape;19;p8"/>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20" name="Google Shape;20;p8"/>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21" name="Google Shape;21;p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cxnSp>
        <p:nvCxnSpPr>
          <p:cNvPr id="24" name="Google Shape;24;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5" name="Google Shape;25;p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9"/>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7" name="Google Shape;2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cxnSp>
        <p:nvCxnSpPr>
          <p:cNvPr id="31" name="Google Shape;31;p1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11"/>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cxnSp>
        <p:nvCxnSpPr>
          <p:cNvPr id="35" name="Google Shape;35;p1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1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7" name="Google Shape;37;p12"/>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12"/>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9" name="Google Shape;3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2" name="Google Shape;4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cxnSp>
        <p:nvCxnSpPr>
          <p:cNvPr id="44" name="Google Shape;44;p14"/>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5" name="Google Shape;45;p14"/>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14"/>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0" name="Google Shape;5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680300" y="729150"/>
            <a:ext cx="6567000" cy="1917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
              <a:t>House Price Prediction using Machine learning </a:t>
            </a:r>
            <a:endParaRPr/>
          </a:p>
        </p:txBody>
      </p:sp>
      <p:sp>
        <p:nvSpPr>
          <p:cNvPr id="64" name="Google Shape;64;p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Shravan Sobhani</a:t>
            </a:r>
            <a:endParaRPr/>
          </a:p>
        </p:txBody>
      </p:sp>
      <p:pic>
        <p:nvPicPr>
          <p:cNvPr id="11" name="Audio 10">
            <a:hlinkClick r:id="" action="ppaction://media"/>
            <a:extLst>
              <a:ext uri="{FF2B5EF4-FFF2-40B4-BE49-F238E27FC236}">
                <a16:creationId xmlns:a16="http://schemas.microsoft.com/office/drawing/2014/main" id="{C6D3223D-9394-0BD0-5E79-0488ACE4CAA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92075" y="4584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7053"/>
    </mc:Choice>
    <mc:Fallback>
      <p:transition spd="slow" advTm="70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body" idx="2"/>
          </p:nvPr>
        </p:nvSpPr>
        <p:spPr>
          <a:xfrm>
            <a:off x="4939500" y="335025"/>
            <a:ext cx="3837000" cy="40842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Char char="★"/>
            </a:pPr>
            <a:r>
              <a:rPr lang="en"/>
              <a:t>Predicting the prices of Houses on the basis of their location.</a:t>
            </a:r>
            <a:endParaRPr/>
          </a:p>
          <a:p>
            <a:pPr marL="9144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To find out the houses which are near to the coastal area so we have given the  ocean approximately and the longitude latitude of the houses based on the analysis we can define how many houses are near to the ocean.</a:t>
            </a:r>
            <a:endParaRPr/>
          </a:p>
        </p:txBody>
      </p:sp>
      <p:sp>
        <p:nvSpPr>
          <p:cNvPr id="70" name="Google Shape;70;p2"/>
          <p:cNvSpPr txBox="1">
            <a:spLocks noGrp="1"/>
          </p:cNvSpPr>
          <p:nvPr>
            <p:ph type="title"/>
          </p:nvPr>
        </p:nvSpPr>
        <p:spPr>
          <a:xfrm>
            <a:off x="265500" y="1912650"/>
            <a:ext cx="4045200" cy="131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a:t>Objective</a:t>
            </a:r>
            <a:endParaRPr/>
          </a:p>
        </p:txBody>
      </p:sp>
      <p:pic>
        <p:nvPicPr>
          <p:cNvPr id="5" name="Audio 4">
            <a:hlinkClick r:id="" action="ppaction://media"/>
            <a:extLst>
              <a:ext uri="{FF2B5EF4-FFF2-40B4-BE49-F238E27FC236}">
                <a16:creationId xmlns:a16="http://schemas.microsoft.com/office/drawing/2014/main" id="{2F30AE0B-5F53-2332-4E37-AA22F6F591D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4584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178"/>
    </mc:Choice>
    <mc:Fallback>
      <p:transition spd="slow" advTm="21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299200" y="142700"/>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Approach</a:t>
            </a:r>
            <a:endParaRPr/>
          </a:p>
        </p:txBody>
      </p:sp>
      <p:sp>
        <p:nvSpPr>
          <p:cNvPr id="76" name="Google Shape;76;p3"/>
          <p:cNvSpPr txBox="1">
            <a:spLocks noGrp="1"/>
          </p:cNvSpPr>
          <p:nvPr>
            <p:ph type="body" idx="1"/>
          </p:nvPr>
        </p:nvSpPr>
        <p:spPr>
          <a:xfrm>
            <a:off x="299200" y="1032299"/>
            <a:ext cx="8368200" cy="30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1.)Analyzing the dataset through looking at the summary.</a:t>
            </a:r>
            <a:endParaRPr/>
          </a:p>
          <a:p>
            <a:pPr marL="0" lvl="0" indent="0" algn="l" rtl="0">
              <a:lnSpc>
                <a:spcPct val="115000"/>
              </a:lnSpc>
              <a:spcBef>
                <a:spcPts val="1600"/>
              </a:spcBef>
              <a:spcAft>
                <a:spcPts val="0"/>
              </a:spcAft>
              <a:buSzPts val="1800"/>
              <a:buNone/>
            </a:pPr>
            <a:r>
              <a:rPr lang="en"/>
              <a:t>2.) Looking for Null values and outliers in the dataset.</a:t>
            </a:r>
            <a:endParaRPr/>
          </a:p>
          <a:p>
            <a:pPr marL="0" lvl="0" indent="0" algn="l" rtl="0">
              <a:lnSpc>
                <a:spcPct val="115000"/>
              </a:lnSpc>
              <a:spcBef>
                <a:spcPts val="1600"/>
              </a:spcBef>
              <a:spcAft>
                <a:spcPts val="0"/>
              </a:spcAft>
              <a:buSzPts val="1800"/>
              <a:buNone/>
            </a:pPr>
            <a:r>
              <a:rPr lang="en"/>
              <a:t>3.)Cleaning the data by replacing all the NA with Median value in total bedrooms instead of mean as it is less influenced by extreme outliers.</a:t>
            </a:r>
            <a:endParaRPr/>
          </a:p>
          <a:p>
            <a:pPr marL="0" lvl="0" indent="0" algn="l" rtl="0">
              <a:lnSpc>
                <a:spcPct val="115000"/>
              </a:lnSpc>
              <a:spcBef>
                <a:spcPts val="1600"/>
              </a:spcBef>
              <a:spcAft>
                <a:spcPts val="0"/>
              </a:spcAft>
              <a:buSzPts val="1800"/>
              <a:buNone/>
            </a:pPr>
            <a:r>
              <a:rPr lang="en"/>
              <a:t>4.)Turning categorical values into boolean.</a:t>
            </a:r>
            <a:endParaRPr/>
          </a:p>
          <a:p>
            <a:pPr marL="0" lvl="0" indent="0" algn="l" rtl="0">
              <a:lnSpc>
                <a:spcPct val="115000"/>
              </a:lnSpc>
              <a:spcBef>
                <a:spcPts val="1600"/>
              </a:spcBef>
              <a:spcAft>
                <a:spcPts val="0"/>
              </a:spcAft>
              <a:buSzPts val="1800"/>
              <a:buNone/>
            </a:pPr>
            <a:r>
              <a:rPr lang="en"/>
              <a:t>5.)splitting up the dataset into two Test and train.</a:t>
            </a:r>
            <a:endParaRPr/>
          </a:p>
          <a:p>
            <a:pPr marL="0" lvl="0" indent="0" algn="l" rtl="0">
              <a:lnSpc>
                <a:spcPct val="115000"/>
              </a:lnSpc>
              <a:spcBef>
                <a:spcPts val="1600"/>
              </a:spcBef>
              <a:spcAft>
                <a:spcPts val="0"/>
              </a:spcAft>
              <a:buSzPts val="1800"/>
              <a:buNone/>
            </a:pPr>
            <a:r>
              <a:rPr lang="en"/>
              <a:t>6.) Building a simple linear model and applying Random forest algorithm.</a:t>
            </a:r>
            <a:endParaRPr/>
          </a:p>
          <a:p>
            <a:pPr marL="0" lvl="0" indent="0" algn="l" rtl="0">
              <a:lnSpc>
                <a:spcPct val="115000"/>
              </a:lnSpc>
              <a:spcBef>
                <a:spcPts val="1600"/>
              </a:spcBef>
              <a:spcAft>
                <a:spcPts val="0"/>
              </a:spcAft>
              <a:buSzPts val="1800"/>
              <a:buNone/>
            </a:pPr>
            <a:r>
              <a:rPr lang="en"/>
              <a:t>7.) Cross validating the training dataset.</a:t>
            </a:r>
            <a:endParaRPr/>
          </a:p>
          <a:p>
            <a:pPr marL="0" lvl="0" indent="0" algn="l" rtl="0">
              <a:lnSpc>
                <a:spcPct val="115000"/>
              </a:lnSpc>
              <a:spcBef>
                <a:spcPts val="1600"/>
              </a:spcBef>
              <a:spcAft>
                <a:spcPts val="1600"/>
              </a:spcAft>
              <a:buSzPts val="1800"/>
              <a:buNone/>
            </a:pPr>
            <a:endParaRPr/>
          </a:p>
        </p:txBody>
      </p:sp>
      <p:pic>
        <p:nvPicPr>
          <p:cNvPr id="77" name="Google Shape;77;p3"/>
          <p:cNvPicPr preferRelativeResize="0"/>
          <p:nvPr/>
        </p:nvPicPr>
        <p:blipFill rotWithShape="1">
          <a:blip r:embed="rId5">
            <a:alphaModFix/>
          </a:blip>
          <a:srcRect/>
          <a:stretch/>
        </p:blipFill>
        <p:spPr>
          <a:xfrm>
            <a:off x="6679575" y="280575"/>
            <a:ext cx="2076525" cy="1609324"/>
          </a:xfrm>
          <a:prstGeom prst="rect">
            <a:avLst/>
          </a:prstGeom>
          <a:noFill/>
          <a:ln>
            <a:noFill/>
          </a:ln>
        </p:spPr>
      </p:pic>
      <p:pic>
        <p:nvPicPr>
          <p:cNvPr id="3" name="Audio 2">
            <a:hlinkClick r:id="" action="ppaction://media"/>
            <a:extLst>
              <a:ext uri="{FF2B5EF4-FFF2-40B4-BE49-F238E27FC236}">
                <a16:creationId xmlns:a16="http://schemas.microsoft.com/office/drawing/2014/main" id="{0CA65106-ADE0-D797-BCCC-ED1DF45A94B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85200" y="4584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1965"/>
    </mc:Choice>
    <mc:Fallback>
      <p:transition spd="slow" advTm="419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a:spLocks noGrp="1"/>
          </p:cNvSpPr>
          <p:nvPr>
            <p:ph type="title" idx="4294967295"/>
          </p:nvPr>
        </p:nvSpPr>
        <p:spPr>
          <a:xfrm>
            <a:off x="311700" y="372500"/>
            <a:ext cx="8520600" cy="73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Conclusion</a:t>
            </a:r>
            <a:endParaRPr/>
          </a:p>
        </p:txBody>
      </p:sp>
      <p:cxnSp>
        <p:nvCxnSpPr>
          <p:cNvPr id="83" name="Google Shape;83;p4"/>
          <p:cNvCxnSpPr/>
          <p:nvPr/>
        </p:nvCxnSpPr>
        <p:spPr>
          <a:xfrm>
            <a:off x="556600" y="1106008"/>
            <a:ext cx="270900" cy="0"/>
          </a:xfrm>
          <a:prstGeom prst="straightConnector1">
            <a:avLst/>
          </a:prstGeom>
          <a:noFill/>
          <a:ln w="9525" cap="flat" cmpd="sng">
            <a:solidFill>
              <a:schemeClr val="lt2"/>
            </a:solidFill>
            <a:prstDash val="solid"/>
            <a:round/>
            <a:headEnd type="none" w="sm" len="sm"/>
            <a:tailEnd type="none" w="sm" len="sm"/>
          </a:ln>
        </p:spPr>
      </p:cxnSp>
      <p:sp>
        <p:nvSpPr>
          <p:cNvPr id="84" name="Google Shape;84;p4"/>
          <p:cNvSpPr txBox="1">
            <a:spLocks noGrp="1"/>
          </p:cNvSpPr>
          <p:nvPr>
            <p:ph type="body" idx="4294967295"/>
          </p:nvPr>
        </p:nvSpPr>
        <p:spPr>
          <a:xfrm>
            <a:off x="311700" y="1613000"/>
            <a:ext cx="8153100" cy="3138900"/>
          </a:xfrm>
          <a:prstGeom prst="rect">
            <a:avLst/>
          </a:prstGeom>
          <a:noFill/>
          <a:ln>
            <a:noFill/>
          </a:ln>
        </p:spPr>
        <p:txBody>
          <a:bodyPr spcFirstLastPara="1" wrap="square" lIns="91425" tIns="91425" rIns="91425" bIns="91425" anchor="t" anchorCtr="0">
            <a:noAutofit/>
          </a:bodyPr>
          <a:lstStyle/>
          <a:p>
            <a:pPr marL="457200" lvl="0" indent="-387350" algn="l" rtl="0">
              <a:lnSpc>
                <a:spcPct val="115000"/>
              </a:lnSpc>
              <a:spcBef>
                <a:spcPts val="0"/>
              </a:spcBef>
              <a:spcAft>
                <a:spcPts val="0"/>
              </a:spcAft>
              <a:buSzPts val="2500"/>
              <a:buChar char="●"/>
            </a:pPr>
            <a:r>
              <a:rPr lang="en" sz="2500"/>
              <a:t>Model build scored roughly the same on the training and testing data, suggesting that it is not overfit and that it makes good predictions.</a:t>
            </a:r>
            <a:endParaRPr sz="2500"/>
          </a:p>
          <a:p>
            <a:pPr marL="457200" lvl="0" indent="-387350" algn="l" rtl="0">
              <a:lnSpc>
                <a:spcPct val="115000"/>
              </a:lnSpc>
              <a:spcBef>
                <a:spcPts val="0"/>
              </a:spcBef>
              <a:spcAft>
                <a:spcPts val="0"/>
              </a:spcAft>
              <a:buSzPts val="2500"/>
              <a:buChar char="●"/>
            </a:pPr>
            <a:r>
              <a:rPr lang="en" sz="2500"/>
              <a:t>The model explains houses near to ocean are costly and average median house cost is around 47625$.</a:t>
            </a:r>
            <a:endParaRPr sz="2500"/>
          </a:p>
          <a:p>
            <a:pPr marL="457200" lvl="0" indent="-387350" algn="l" rtl="0">
              <a:lnSpc>
                <a:spcPct val="115000"/>
              </a:lnSpc>
              <a:spcBef>
                <a:spcPts val="0"/>
              </a:spcBef>
              <a:spcAft>
                <a:spcPts val="0"/>
              </a:spcAft>
              <a:buSzPts val="2500"/>
              <a:buChar char="●"/>
            </a:pPr>
            <a:r>
              <a:rPr lang="en" sz="2500"/>
              <a:t>As the distance from ocean increases the house price decreases.</a:t>
            </a:r>
            <a:endParaRPr sz="2500"/>
          </a:p>
          <a:p>
            <a:pPr marL="0" lvl="0" indent="0" algn="l" rtl="0">
              <a:lnSpc>
                <a:spcPct val="115000"/>
              </a:lnSpc>
              <a:spcBef>
                <a:spcPts val="1600"/>
              </a:spcBef>
              <a:spcAft>
                <a:spcPts val="1600"/>
              </a:spcAft>
              <a:buSzPts val="1800"/>
              <a:buNone/>
            </a:pPr>
            <a:endParaRPr sz="1400"/>
          </a:p>
        </p:txBody>
      </p:sp>
      <p:pic>
        <p:nvPicPr>
          <p:cNvPr id="3" name="Audio 2">
            <a:hlinkClick r:id="" action="ppaction://media"/>
            <a:extLst>
              <a:ext uri="{FF2B5EF4-FFF2-40B4-BE49-F238E27FC236}">
                <a16:creationId xmlns:a16="http://schemas.microsoft.com/office/drawing/2014/main" id="{F49405D5-6CF5-E013-090B-62CD830B612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4584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3943"/>
    </mc:Choice>
    <mc:Fallback>
      <p:transition spd="slow" advTm="339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
          <p:cNvSpPr txBox="1">
            <a:spLocks noGrp="1"/>
          </p:cNvSpPr>
          <p:nvPr>
            <p:ph type="title" idx="4294967295"/>
          </p:nvPr>
        </p:nvSpPr>
        <p:spPr>
          <a:xfrm>
            <a:off x="311700" y="372500"/>
            <a:ext cx="8520600" cy="73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a:solidFill>
                  <a:schemeClr val="accent1"/>
                </a:solidFill>
              </a:rPr>
              <a:t>Review</a:t>
            </a:r>
            <a:endParaRPr>
              <a:solidFill>
                <a:schemeClr val="accent1"/>
              </a:solidFill>
            </a:endParaRPr>
          </a:p>
        </p:txBody>
      </p:sp>
      <p:grpSp>
        <p:nvGrpSpPr>
          <p:cNvPr id="91" name="Google Shape;91;p5"/>
          <p:cNvGrpSpPr/>
          <p:nvPr/>
        </p:nvGrpSpPr>
        <p:grpSpPr>
          <a:xfrm>
            <a:off x="1211307" y="1705030"/>
            <a:ext cx="1233485" cy="1233485"/>
            <a:chOff x="1700550" y="1498632"/>
            <a:chExt cx="1053900" cy="1053900"/>
          </a:xfrm>
        </p:grpSpPr>
        <p:sp>
          <p:nvSpPr>
            <p:cNvPr id="92" name="Google Shape;92;p5"/>
            <p:cNvSpPr/>
            <p:nvPr/>
          </p:nvSpPr>
          <p:spPr>
            <a:xfrm>
              <a:off x="1700550" y="1498632"/>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1956450" y="1729405"/>
              <a:ext cx="542100" cy="5154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 name="Google Shape;94;p5"/>
          <p:cNvGrpSpPr/>
          <p:nvPr/>
        </p:nvGrpSpPr>
        <p:grpSpPr>
          <a:xfrm>
            <a:off x="2583323" y="1705030"/>
            <a:ext cx="1233485" cy="1233485"/>
            <a:chOff x="2872812" y="1498619"/>
            <a:chExt cx="1053900" cy="1053900"/>
          </a:xfrm>
        </p:grpSpPr>
        <p:sp>
          <p:nvSpPr>
            <p:cNvPr id="95" name="Google Shape;95;p5"/>
            <p:cNvSpPr/>
            <p:nvPr/>
          </p:nvSpPr>
          <p:spPr>
            <a:xfrm>
              <a:off x="2872812" y="1498619"/>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
            <p:cNvSpPr/>
            <p:nvPr/>
          </p:nvSpPr>
          <p:spPr>
            <a:xfrm>
              <a:off x="3128712" y="1729418"/>
              <a:ext cx="542100" cy="5154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 name="Google Shape;97;p5"/>
          <p:cNvGrpSpPr/>
          <p:nvPr/>
        </p:nvGrpSpPr>
        <p:grpSpPr>
          <a:xfrm>
            <a:off x="3955309" y="1705030"/>
            <a:ext cx="1233485" cy="1233485"/>
            <a:chOff x="4045050" y="1484544"/>
            <a:chExt cx="1053900" cy="1053900"/>
          </a:xfrm>
        </p:grpSpPr>
        <p:sp>
          <p:nvSpPr>
            <p:cNvPr id="98" name="Google Shape;98;p5"/>
            <p:cNvSpPr/>
            <p:nvPr/>
          </p:nvSpPr>
          <p:spPr>
            <a:xfrm>
              <a:off x="4045050" y="1484544"/>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4300950" y="1715343"/>
              <a:ext cx="542100" cy="5154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 name="Google Shape;100;p5"/>
          <p:cNvGrpSpPr/>
          <p:nvPr/>
        </p:nvGrpSpPr>
        <p:grpSpPr>
          <a:xfrm>
            <a:off x="5327311" y="1705030"/>
            <a:ext cx="1233485" cy="1233485"/>
            <a:chOff x="5217300" y="1498632"/>
            <a:chExt cx="1053900" cy="1053900"/>
          </a:xfrm>
        </p:grpSpPr>
        <p:sp>
          <p:nvSpPr>
            <p:cNvPr id="101" name="Google Shape;101;p5"/>
            <p:cNvSpPr/>
            <p:nvPr/>
          </p:nvSpPr>
          <p:spPr>
            <a:xfrm>
              <a:off x="5217300" y="1498632"/>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
            <p:cNvSpPr/>
            <p:nvPr/>
          </p:nvSpPr>
          <p:spPr>
            <a:xfrm>
              <a:off x="5473200" y="1729430"/>
              <a:ext cx="542100" cy="5154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 name="Google Shape;103;p5"/>
          <p:cNvGrpSpPr/>
          <p:nvPr/>
        </p:nvGrpSpPr>
        <p:grpSpPr>
          <a:xfrm>
            <a:off x="6699312" y="1705030"/>
            <a:ext cx="1233485" cy="1233485"/>
            <a:chOff x="6389550" y="1498632"/>
            <a:chExt cx="1053900" cy="1053900"/>
          </a:xfrm>
        </p:grpSpPr>
        <p:sp>
          <p:nvSpPr>
            <p:cNvPr id="104" name="Google Shape;104;p5"/>
            <p:cNvSpPr/>
            <p:nvPr/>
          </p:nvSpPr>
          <p:spPr>
            <a:xfrm>
              <a:off x="6389550" y="1498632"/>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
            <p:cNvSpPr/>
            <p:nvPr/>
          </p:nvSpPr>
          <p:spPr>
            <a:xfrm>
              <a:off x="6645450" y="1729430"/>
              <a:ext cx="542100" cy="515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5"/>
          <p:cNvSpPr txBox="1">
            <a:spLocks noGrp="1"/>
          </p:cNvSpPr>
          <p:nvPr>
            <p:ph type="body" idx="4294967295"/>
          </p:nvPr>
        </p:nvSpPr>
        <p:spPr>
          <a:xfrm>
            <a:off x="311700" y="3198825"/>
            <a:ext cx="8520600" cy="1609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2400"/>
              <a:t>Thank You!</a:t>
            </a:r>
            <a:endParaRPr sz="240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Words>
  <Application>Microsoft Office PowerPoint</Application>
  <PresentationFormat>On-screen Show (16:9)</PresentationFormat>
  <Paragraphs>20</Paragraphs>
  <Slides>5</Slides>
  <Notes>5</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Roboto Slab</vt:lpstr>
      <vt:lpstr>Roboto</vt:lpstr>
      <vt:lpstr>Arial</vt:lpstr>
      <vt:lpstr>Marina</vt:lpstr>
      <vt:lpstr>House Price Prediction using Machine learning </vt:lpstr>
      <vt:lpstr>Objective</vt:lpstr>
      <vt:lpstr>Approach</vt:lpstr>
      <vt:lpstr>Conclusion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Machine learning </dc:title>
  <cp:lastModifiedBy>Suraj Rao</cp:lastModifiedBy>
  <cp:revision>1</cp:revision>
  <dcterms:modified xsi:type="dcterms:W3CDTF">2022-12-19T04:23:05Z</dcterms:modified>
</cp:coreProperties>
</file>