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5627369c5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5627369c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5627369c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627369c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5627369c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5627369c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5627369c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5627369c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5627369c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5627369c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5627369c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5627369c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5627369c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627369c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5627369c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5627369c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5627369c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5627369c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627369c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627369c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627369c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627369c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627369c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5627369c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627369c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627369c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5627369c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5627369c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5627369c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5627369c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5627369c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5627369c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5627369c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5627369c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colah.github.io/posts/2015-08-Understanding-LSTMs/" TargetMode="External"/><Relationship Id="rId4" Type="http://schemas.openxmlformats.org/officeDocument/2006/relationships/hyperlink" Target="https://builtin.com/data-science/recurrent-neural-networks-and-ls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a:t>
            </a:r>
            <a:r>
              <a:rPr lang="en"/>
              <a:t>Recurrent</a:t>
            </a:r>
            <a:r>
              <a:rPr lang="en"/>
              <a:t> Neural Networks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Shravan Chandrashekharaiah</a:t>
            </a:r>
            <a:endParaRPr/>
          </a:p>
          <a:p>
            <a:pPr indent="0" lvl="0" marL="0" rtl="0" algn="l">
              <a:spcBef>
                <a:spcPts val="0"/>
              </a:spcBef>
              <a:spcAft>
                <a:spcPts val="0"/>
              </a:spcAft>
              <a:buNone/>
            </a:pPr>
            <a:r>
              <a:rPr lang="en"/>
              <a:t>ID: 18043038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RNN looks like</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22"/>
          <p:cNvPicPr preferRelativeResize="0"/>
          <p:nvPr/>
        </p:nvPicPr>
        <p:blipFill>
          <a:blip r:embed="rId3">
            <a:alphaModFix/>
          </a:blip>
          <a:stretch>
            <a:fillRect/>
          </a:stretch>
        </p:blipFill>
        <p:spPr>
          <a:xfrm>
            <a:off x="1224900" y="1567550"/>
            <a:ext cx="7111499" cy="30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RNN looks like</a:t>
            </a:r>
            <a:endParaRPr/>
          </a:p>
          <a:p>
            <a:pPr indent="0" lvl="0" marL="0" rtl="0" algn="l">
              <a:spcBef>
                <a:spcPts val="0"/>
              </a:spcBef>
              <a:spcAft>
                <a:spcPts val="0"/>
              </a:spcAft>
              <a:buNone/>
            </a:pPr>
            <a:r>
              <a:t/>
            </a:r>
            <a:endParaRPr/>
          </a:p>
        </p:txBody>
      </p:sp>
      <p:sp>
        <p:nvSpPr>
          <p:cNvPr id="199" name="Google Shape;199;p23"/>
          <p:cNvSpPr txBox="1"/>
          <p:nvPr>
            <p:ph idx="1" type="body"/>
          </p:nvPr>
        </p:nvSpPr>
        <p:spPr>
          <a:xfrm>
            <a:off x="1158175" y="15269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23"/>
          <p:cNvPicPr preferRelativeResize="0"/>
          <p:nvPr/>
        </p:nvPicPr>
        <p:blipFill>
          <a:blip r:embed="rId3">
            <a:alphaModFix/>
          </a:blip>
          <a:stretch>
            <a:fillRect/>
          </a:stretch>
        </p:blipFill>
        <p:spPr>
          <a:xfrm>
            <a:off x="1158175" y="1526900"/>
            <a:ext cx="7038900" cy="2911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RNN</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46524"/>
              </a:buClr>
              <a:buSzPts val="1300"/>
              <a:buFont typeface="Raleway"/>
              <a:buChar char="➔"/>
            </a:pPr>
            <a:r>
              <a:rPr b="1" lang="en">
                <a:solidFill>
                  <a:srgbClr val="F46524"/>
                </a:solidFill>
              </a:rPr>
              <a:t>One to One</a:t>
            </a:r>
            <a:br>
              <a:rPr lang="en">
                <a:solidFill>
                  <a:srgbClr val="000000"/>
                </a:solidFill>
              </a:rPr>
            </a:br>
            <a:r>
              <a:rPr lang="en"/>
              <a:t>one to one network is known as the vanilla neural network. Used for regular machine learning problems</a:t>
            </a:r>
            <a:endParaRPr/>
          </a:p>
          <a:p>
            <a:pPr indent="-311150" lvl="0" marL="457200" rtl="0" algn="l">
              <a:spcBef>
                <a:spcPts val="1000"/>
              </a:spcBef>
              <a:spcAft>
                <a:spcPts val="0"/>
              </a:spcAft>
              <a:buClr>
                <a:srgbClr val="F46524"/>
              </a:buClr>
              <a:buSzPts val="1300"/>
              <a:buFont typeface="Raleway"/>
              <a:buChar char="➔"/>
            </a:pPr>
            <a:r>
              <a:rPr b="1" lang="en">
                <a:solidFill>
                  <a:srgbClr val="F46524"/>
                </a:solidFill>
              </a:rPr>
              <a:t>One to Many</a:t>
            </a:r>
            <a:br>
              <a:rPr lang="en">
                <a:solidFill>
                  <a:srgbClr val="000000"/>
                </a:solidFill>
              </a:rPr>
            </a:br>
            <a:r>
              <a:rPr lang="en"/>
              <a:t>one to many network generated sequence if outputs. Example: image processing</a:t>
            </a:r>
            <a:endParaRPr/>
          </a:p>
          <a:p>
            <a:pPr indent="-311150" lvl="0" marL="457200" rtl="0" algn="l">
              <a:spcBef>
                <a:spcPts val="1000"/>
              </a:spcBef>
              <a:spcAft>
                <a:spcPts val="0"/>
              </a:spcAft>
              <a:buClr>
                <a:srgbClr val="F46524"/>
              </a:buClr>
              <a:buSzPts val="1300"/>
              <a:buFont typeface="Raleway"/>
              <a:buChar char="➔"/>
            </a:pPr>
            <a:r>
              <a:rPr b="1" lang="en">
                <a:solidFill>
                  <a:srgbClr val="F46524"/>
                </a:solidFill>
              </a:rPr>
              <a:t>Many to one</a:t>
            </a:r>
            <a:br>
              <a:rPr lang="en">
                <a:solidFill>
                  <a:srgbClr val="000000"/>
                </a:solidFill>
              </a:rPr>
            </a:br>
            <a:r>
              <a:rPr lang="en"/>
              <a:t>many to one networks takes in a sequence of inputs. Examples: sentiment analysis where a given sentence can be classified as expressing positive or negative sentiments</a:t>
            </a:r>
            <a:endParaRPr/>
          </a:p>
          <a:p>
            <a:pPr indent="-311150" lvl="0" marL="457200" rtl="0" algn="l">
              <a:spcBef>
                <a:spcPts val="1000"/>
              </a:spcBef>
              <a:spcAft>
                <a:spcPts val="1000"/>
              </a:spcAft>
              <a:buClr>
                <a:srgbClr val="F46524"/>
              </a:buClr>
              <a:buSzPts val="1300"/>
              <a:buFont typeface="Raleway"/>
              <a:buChar char="➔"/>
            </a:pPr>
            <a:r>
              <a:rPr b="1" lang="en">
                <a:solidFill>
                  <a:srgbClr val="F46524"/>
                </a:solidFill>
              </a:rPr>
              <a:t>Many to Many</a:t>
            </a:r>
            <a:br>
              <a:rPr lang="en">
                <a:solidFill>
                  <a:srgbClr val="000000"/>
                </a:solidFill>
              </a:rPr>
            </a:br>
            <a:r>
              <a:rPr lang="en"/>
              <a:t>many to many network takes in a sequence if inputs and generates a sequence of outputs. Example: Machine Translation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Vanishing Gradient Problem</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can't deal with long term dependencies and struggle with the problem of vanishing gradients. After a certain gap, it will not be able to contain the context information.</a:t>
            </a:r>
            <a:endParaRPr/>
          </a:p>
          <a:p>
            <a:pPr indent="0" lvl="0" marL="0" rtl="0" algn="l">
              <a:spcBef>
                <a:spcPts val="1600"/>
              </a:spcBef>
              <a:spcAft>
                <a:spcPts val="1600"/>
              </a:spcAft>
              <a:buNone/>
            </a:pPr>
            <a:r>
              <a:t/>
            </a:r>
            <a:endParaRPr/>
          </a:p>
        </p:txBody>
      </p:sp>
      <p:pic>
        <p:nvPicPr>
          <p:cNvPr id="213" name="Google Shape;213;p25"/>
          <p:cNvPicPr preferRelativeResize="0"/>
          <p:nvPr/>
        </p:nvPicPr>
        <p:blipFill>
          <a:blip r:embed="rId3">
            <a:alphaModFix/>
          </a:blip>
          <a:stretch>
            <a:fillRect/>
          </a:stretch>
        </p:blipFill>
        <p:spPr>
          <a:xfrm>
            <a:off x="1297500" y="2210475"/>
            <a:ext cx="7038901" cy="285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Short-Term Memory Networks (LSTM)</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LSTMs are special kind of Recurrent Neural Networks, capable of learning long-term dependencies. Remembering information for long periods of time is their default behavior.</a:t>
            </a:r>
            <a:endParaRPr/>
          </a:p>
          <a:p>
            <a:pPr indent="0" lvl="0" marL="0" rtl="0" algn="l">
              <a:spcBef>
                <a:spcPts val="1600"/>
              </a:spcBef>
              <a:spcAft>
                <a:spcPts val="0"/>
              </a:spcAft>
              <a:buNone/>
            </a:pPr>
            <a:r>
              <a:rPr lang="en"/>
              <a:t>All recurrent neural networks have the form of a chain of repeating modules of neural network. In standard RNNs, this repeating module will have a very simple structure, such as a single tanh layer.</a:t>
            </a:r>
            <a:endParaRPr/>
          </a:p>
          <a:p>
            <a:pPr indent="0" lvl="0" marL="0" rtl="0" algn="l">
              <a:spcBef>
                <a:spcPts val="1600"/>
              </a:spcBef>
              <a:spcAft>
                <a:spcPts val="0"/>
              </a:spcAft>
              <a:buNone/>
            </a:pPr>
            <a:r>
              <a:rPr lang="en"/>
              <a:t>LSTMS also have a chain like structures, but the repeating module has a different structure. Instead of having a single neural network layer, there are four interacting layers communicating in a very special way.</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Short-Term Memory Networks (LSTM)</a:t>
            </a:r>
            <a:endParaRPr/>
          </a:p>
          <a:p>
            <a:pPr indent="0" lvl="0" marL="0" rtl="0" algn="l">
              <a:spcBef>
                <a:spcPts val="0"/>
              </a:spcBef>
              <a:spcAft>
                <a:spcPts val="0"/>
              </a:spcAft>
              <a:buNone/>
            </a:pPr>
            <a:r>
              <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27"/>
          <p:cNvPicPr preferRelativeResize="0"/>
          <p:nvPr/>
        </p:nvPicPr>
        <p:blipFill>
          <a:blip r:embed="rId3">
            <a:alphaModFix/>
          </a:blip>
          <a:stretch>
            <a:fillRect/>
          </a:stretch>
        </p:blipFill>
        <p:spPr>
          <a:xfrm>
            <a:off x="1305000" y="1307850"/>
            <a:ext cx="6534000" cy="3531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of LSTM</a:t>
            </a:r>
            <a:endParaRPr/>
          </a:p>
        </p:txBody>
      </p:sp>
      <p:sp>
        <p:nvSpPr>
          <p:cNvPr id="232" name="Google Shape;232;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46524"/>
              </a:buClr>
              <a:buSzPts val="1300"/>
              <a:buFont typeface="Raleway"/>
              <a:buChar char="➔"/>
            </a:pPr>
            <a:r>
              <a:rPr b="1" lang="en">
                <a:solidFill>
                  <a:srgbClr val="F46524"/>
                </a:solidFill>
              </a:rPr>
              <a:t>Step one</a:t>
            </a:r>
            <a:br>
              <a:rPr lang="en">
                <a:solidFill>
                  <a:srgbClr val="000000"/>
                </a:solidFill>
              </a:rPr>
            </a:br>
            <a:r>
              <a:rPr b="1" lang="en"/>
              <a:t>Decide how much of the past it should remember.</a:t>
            </a:r>
            <a:r>
              <a:rPr lang="en"/>
              <a:t> Decide which information to be omitted  in from the cell in that particular time step. It is decided by the sigmoid function. It looks at the previous state and current input and compute the function</a:t>
            </a:r>
            <a:endParaRPr/>
          </a:p>
          <a:p>
            <a:pPr indent="-311150" lvl="0" marL="457200" rtl="0" algn="l">
              <a:spcBef>
                <a:spcPts val="1000"/>
              </a:spcBef>
              <a:spcAft>
                <a:spcPts val="0"/>
              </a:spcAft>
              <a:buClr>
                <a:srgbClr val="F46524"/>
              </a:buClr>
              <a:buSzPts val="1300"/>
              <a:buFont typeface="Raleway"/>
              <a:buChar char="➔"/>
            </a:pPr>
            <a:r>
              <a:rPr b="1" lang="en">
                <a:solidFill>
                  <a:srgbClr val="F46524"/>
                </a:solidFill>
              </a:rPr>
              <a:t>Step two</a:t>
            </a:r>
            <a:br>
              <a:rPr lang="en">
                <a:solidFill>
                  <a:srgbClr val="000000"/>
                </a:solidFill>
              </a:rPr>
            </a:br>
            <a:r>
              <a:rPr b="1" lang="en"/>
              <a:t>Decide how much this unit add to the current state</a:t>
            </a:r>
            <a:r>
              <a:rPr lang="en"/>
              <a:t>. In second layer there are two layers. One is sigmoid function and the other is the tanh. In the sigmoid function, it decides which values to let through. Tanh function gives the weightage to the values which are passed deciding their level of importance.</a:t>
            </a:r>
            <a:endParaRPr/>
          </a:p>
          <a:p>
            <a:pPr indent="-311150" lvl="0" marL="457200" rtl="0" algn="l">
              <a:spcBef>
                <a:spcPts val="1000"/>
              </a:spcBef>
              <a:spcAft>
                <a:spcPts val="1000"/>
              </a:spcAft>
              <a:buClr>
                <a:srgbClr val="F46524"/>
              </a:buClr>
              <a:buSzPts val="1300"/>
              <a:buFont typeface="Raleway"/>
              <a:buChar char="➔"/>
            </a:pPr>
            <a:r>
              <a:rPr b="1" lang="en">
                <a:solidFill>
                  <a:srgbClr val="F46524"/>
                </a:solidFill>
              </a:rPr>
              <a:t>Step three</a:t>
            </a:r>
            <a:br>
              <a:rPr lang="en">
                <a:solidFill>
                  <a:srgbClr val="000000"/>
                </a:solidFill>
              </a:rPr>
            </a:br>
            <a:r>
              <a:rPr b="1" lang="en"/>
              <a:t>Decides what part of the current cell state makes it to the output</a:t>
            </a:r>
            <a:r>
              <a:rPr lang="en"/>
              <a:t>. First we run a sigmoid layer which decides what part of the cell state make it to the output.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of LSTM</a:t>
            </a:r>
            <a:endParaRPr/>
          </a:p>
        </p:txBody>
      </p:sp>
      <p:sp>
        <p:nvSpPr>
          <p:cNvPr id="238" name="Google Shape;238;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9" name="Google Shape;239;p29"/>
          <p:cNvPicPr preferRelativeResize="0"/>
          <p:nvPr/>
        </p:nvPicPr>
        <p:blipFill>
          <a:blip r:embed="rId3">
            <a:alphaModFix/>
          </a:blip>
          <a:stretch>
            <a:fillRect/>
          </a:stretch>
        </p:blipFill>
        <p:spPr>
          <a:xfrm>
            <a:off x="748121" y="1567550"/>
            <a:ext cx="7632703" cy="3307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45" name="Google Shape;245;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http://colah.github.io/posts/2015-08-Understanding-LSTMs/</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4"/>
              </a:rPr>
              <a:t>https://builtin.com/data-science/recurrent-neural-networks-and-lstm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is Neural Network</a:t>
            </a:r>
            <a:endParaRPr/>
          </a:p>
          <a:p>
            <a:pPr indent="-311150" lvl="0" marL="457200" rtl="0" algn="l">
              <a:spcBef>
                <a:spcPts val="0"/>
              </a:spcBef>
              <a:spcAft>
                <a:spcPts val="0"/>
              </a:spcAft>
              <a:buSzPts val="1300"/>
              <a:buChar char="●"/>
            </a:pPr>
            <a:r>
              <a:rPr lang="en"/>
              <a:t>Popular Neural Network</a:t>
            </a:r>
            <a:endParaRPr/>
          </a:p>
          <a:p>
            <a:pPr indent="-311150" lvl="0" marL="457200" rtl="0" algn="l">
              <a:spcBef>
                <a:spcPts val="0"/>
              </a:spcBef>
              <a:spcAft>
                <a:spcPts val="0"/>
              </a:spcAft>
              <a:buSzPts val="1300"/>
              <a:buChar char="●"/>
            </a:pPr>
            <a:r>
              <a:rPr lang="en"/>
              <a:t>Why </a:t>
            </a:r>
            <a:r>
              <a:rPr lang="en"/>
              <a:t>Recurrent</a:t>
            </a:r>
            <a:r>
              <a:rPr lang="en"/>
              <a:t> Neural Network</a:t>
            </a:r>
            <a:endParaRPr/>
          </a:p>
          <a:p>
            <a:pPr indent="-311150" lvl="0" marL="457200" rtl="0" algn="l">
              <a:spcBef>
                <a:spcPts val="0"/>
              </a:spcBef>
              <a:spcAft>
                <a:spcPts val="0"/>
              </a:spcAft>
              <a:buSzPts val="1300"/>
              <a:buChar char="●"/>
            </a:pPr>
            <a:r>
              <a:rPr lang="en"/>
              <a:t>What is Recurrent Neural Network</a:t>
            </a:r>
            <a:endParaRPr/>
          </a:p>
          <a:p>
            <a:pPr indent="-311150" lvl="0" marL="457200" rtl="0" algn="l">
              <a:spcBef>
                <a:spcPts val="0"/>
              </a:spcBef>
              <a:spcAft>
                <a:spcPts val="0"/>
              </a:spcAft>
              <a:buSzPts val="1300"/>
              <a:buChar char="●"/>
            </a:pPr>
            <a:r>
              <a:rPr lang="en"/>
              <a:t>How does a RNN work</a:t>
            </a:r>
            <a:endParaRPr/>
          </a:p>
          <a:p>
            <a:pPr indent="-311150" lvl="0" marL="457200" rtl="0" algn="l">
              <a:spcBef>
                <a:spcPts val="0"/>
              </a:spcBef>
              <a:spcAft>
                <a:spcPts val="0"/>
              </a:spcAft>
              <a:buSzPts val="1300"/>
              <a:buChar char="●"/>
            </a:pPr>
            <a:r>
              <a:rPr lang="en"/>
              <a:t>Vanishing Gradient Problem</a:t>
            </a:r>
            <a:endParaRPr/>
          </a:p>
          <a:p>
            <a:pPr indent="-311150" lvl="0" marL="457200" rtl="0" algn="l">
              <a:spcBef>
                <a:spcPts val="0"/>
              </a:spcBef>
              <a:spcAft>
                <a:spcPts val="0"/>
              </a:spcAft>
              <a:buSzPts val="1300"/>
              <a:buChar char="●"/>
            </a:pPr>
            <a:r>
              <a:rPr lang="en"/>
              <a:t>Long Short Term Memory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Neural Network</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Google’s autocomplete feature to predict the next word user is typing.</a:t>
            </a:r>
            <a:endParaRPr/>
          </a:p>
          <a:p>
            <a:pPr indent="-311150" lvl="0" marL="457200" rtl="0" algn="l">
              <a:spcBef>
                <a:spcPts val="1600"/>
              </a:spcBef>
              <a:spcAft>
                <a:spcPts val="0"/>
              </a:spcAft>
              <a:buClr>
                <a:srgbClr val="F46524"/>
              </a:buClr>
              <a:buSzPts val="1300"/>
              <a:buFont typeface="Raleway"/>
              <a:buChar char="➔"/>
            </a:pPr>
            <a:r>
              <a:rPr b="1" lang="en">
                <a:solidFill>
                  <a:srgbClr val="F46524"/>
                </a:solidFill>
              </a:rPr>
              <a:t>Collect Huge amount of data</a:t>
            </a:r>
            <a:br>
              <a:rPr lang="en">
                <a:solidFill>
                  <a:srgbClr val="000000"/>
                </a:solidFill>
              </a:rPr>
            </a:br>
            <a:r>
              <a:rPr lang="en"/>
              <a:t>Collection of Large volume of most frequently occuring words</a:t>
            </a:r>
            <a:endParaRPr/>
          </a:p>
          <a:p>
            <a:pPr indent="-311150" lvl="0" marL="457200" rtl="0" algn="l">
              <a:spcBef>
                <a:spcPts val="1000"/>
              </a:spcBef>
              <a:spcAft>
                <a:spcPts val="0"/>
              </a:spcAft>
              <a:buClr>
                <a:srgbClr val="F46524"/>
              </a:buClr>
              <a:buSzPts val="1300"/>
              <a:buFont typeface="Raleway"/>
              <a:buChar char="➔"/>
            </a:pPr>
            <a:r>
              <a:rPr b="1" lang="en">
                <a:solidFill>
                  <a:srgbClr val="F46524"/>
                </a:solidFill>
              </a:rPr>
              <a:t>Fed to RNN</a:t>
            </a:r>
            <a:br>
              <a:rPr lang="en">
                <a:solidFill>
                  <a:srgbClr val="000000"/>
                </a:solidFill>
              </a:rPr>
            </a:br>
            <a:r>
              <a:rPr lang="en"/>
              <a:t>Analyses the data by finding the sequence of words occurring frequently and builds a model to predict the next word in the sentence</a:t>
            </a:r>
            <a:endParaRPr/>
          </a:p>
          <a:p>
            <a:pPr indent="-311150" lvl="0" marL="457200" rtl="0" algn="l">
              <a:spcBef>
                <a:spcPts val="1000"/>
              </a:spcBef>
              <a:spcAft>
                <a:spcPts val="1000"/>
              </a:spcAft>
              <a:buClr>
                <a:srgbClr val="F46524"/>
              </a:buClr>
              <a:buSzPts val="1300"/>
              <a:buFont typeface="Raleway"/>
              <a:buChar char="➔"/>
            </a:pPr>
            <a:r>
              <a:rPr b="1" lang="en">
                <a:solidFill>
                  <a:srgbClr val="F46524"/>
                </a:solidFill>
              </a:rPr>
              <a:t>Evaluate</a:t>
            </a:r>
            <a:br>
              <a:rPr lang="en">
                <a:solidFill>
                  <a:srgbClr val="000000"/>
                </a:solidFill>
              </a:rPr>
            </a:br>
            <a:r>
              <a:rPr lang="en"/>
              <a:t>Where do you get best food in Las ____</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Neural Network?</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b="1" lang="en"/>
              <a:t>Neural Network used in Deep Learning, consists of different layers connected to each other and work on the structure and functions of human brain. It learns from huge volumes of data and uses complex algorithms to train a neural network.</a:t>
            </a:r>
            <a:endParaRPr b="1"/>
          </a:p>
          <a:p>
            <a:pPr indent="-311150" lvl="0" marL="457200" rtl="0" algn="l">
              <a:lnSpc>
                <a:spcPct val="100000"/>
              </a:lnSpc>
              <a:spcBef>
                <a:spcPts val="0"/>
              </a:spcBef>
              <a:spcAft>
                <a:spcPts val="0"/>
              </a:spcAft>
              <a:buSzPts val="1300"/>
              <a:buChar char="●"/>
            </a:pPr>
            <a:r>
              <a:rPr b="1" lang="en"/>
              <a:t>Important point here is, such networks do not require to memorize the past input</a:t>
            </a:r>
            <a:endParaRPr b="1"/>
          </a:p>
          <a:p>
            <a:pPr indent="0" lvl="0" marL="0" rtl="0" algn="l">
              <a:lnSpc>
                <a:spcPct val="100000"/>
              </a:lnSpc>
              <a:spcBef>
                <a:spcPts val="0"/>
              </a:spcBef>
              <a:spcAft>
                <a:spcPts val="0"/>
              </a:spcAft>
              <a:buNone/>
            </a:pPr>
            <a:r>
              <a:t/>
            </a:r>
            <a:endParaRPr b="1"/>
          </a:p>
        </p:txBody>
      </p:sp>
      <p:pic>
        <p:nvPicPr>
          <p:cNvPr id="154" name="Google Shape;154;p16"/>
          <p:cNvPicPr preferRelativeResize="0"/>
          <p:nvPr/>
        </p:nvPicPr>
        <p:blipFill>
          <a:blip r:embed="rId3">
            <a:alphaModFix/>
          </a:blip>
          <a:stretch>
            <a:fillRect/>
          </a:stretch>
        </p:blipFill>
        <p:spPr>
          <a:xfrm>
            <a:off x="2171288" y="2652638"/>
            <a:ext cx="4562475" cy="246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 Neural Networks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46524"/>
              </a:buClr>
              <a:buSzPts val="1300"/>
              <a:buFont typeface="Raleway"/>
              <a:buChar char="➔"/>
            </a:pPr>
            <a:r>
              <a:rPr b="1" lang="en">
                <a:solidFill>
                  <a:srgbClr val="F46524"/>
                </a:solidFill>
              </a:rPr>
              <a:t>Feed Forward Neural Network</a:t>
            </a:r>
            <a:br>
              <a:rPr lang="en">
                <a:solidFill>
                  <a:srgbClr val="000000"/>
                </a:solidFill>
              </a:rPr>
            </a:br>
            <a:r>
              <a:rPr lang="en"/>
              <a:t>Used in general Regression and Classification problems</a:t>
            </a:r>
            <a:endParaRPr/>
          </a:p>
          <a:p>
            <a:pPr indent="-311150" lvl="0" marL="457200" rtl="0" algn="l">
              <a:spcBef>
                <a:spcPts val="1000"/>
              </a:spcBef>
              <a:spcAft>
                <a:spcPts val="0"/>
              </a:spcAft>
              <a:buClr>
                <a:srgbClr val="F46524"/>
              </a:buClr>
              <a:buSzPts val="1300"/>
              <a:buFont typeface="Raleway"/>
              <a:buChar char="➔"/>
            </a:pPr>
            <a:r>
              <a:rPr b="1" lang="en">
                <a:solidFill>
                  <a:srgbClr val="F46524"/>
                </a:solidFill>
              </a:rPr>
              <a:t>Convolution Neural Network</a:t>
            </a:r>
            <a:br>
              <a:rPr lang="en">
                <a:solidFill>
                  <a:srgbClr val="000000"/>
                </a:solidFill>
              </a:rPr>
            </a:br>
            <a:r>
              <a:rPr lang="en"/>
              <a:t>Used for Image Recognition</a:t>
            </a:r>
            <a:endParaRPr/>
          </a:p>
          <a:p>
            <a:pPr indent="-311150" lvl="0" marL="457200" rtl="0" algn="l">
              <a:spcBef>
                <a:spcPts val="1000"/>
              </a:spcBef>
              <a:spcAft>
                <a:spcPts val="0"/>
              </a:spcAft>
              <a:buClr>
                <a:srgbClr val="F46524"/>
              </a:buClr>
              <a:buSzPts val="1300"/>
              <a:buFont typeface="Raleway"/>
              <a:buChar char="➔"/>
            </a:pPr>
            <a:r>
              <a:rPr b="1" lang="en">
                <a:solidFill>
                  <a:srgbClr val="F46524"/>
                </a:solidFill>
              </a:rPr>
              <a:t>Deep Neural Network</a:t>
            </a:r>
            <a:br>
              <a:rPr lang="en">
                <a:solidFill>
                  <a:srgbClr val="000000"/>
                </a:solidFill>
              </a:rPr>
            </a:br>
            <a:r>
              <a:rPr lang="en"/>
              <a:t>Used for Acoustic Modeling</a:t>
            </a:r>
            <a:endParaRPr/>
          </a:p>
          <a:p>
            <a:pPr indent="-311150" lvl="0" marL="457200" rtl="0" algn="l">
              <a:spcBef>
                <a:spcPts val="1000"/>
              </a:spcBef>
              <a:spcAft>
                <a:spcPts val="0"/>
              </a:spcAft>
              <a:buClr>
                <a:srgbClr val="F46524"/>
              </a:buClr>
              <a:buSzPts val="1300"/>
              <a:buFont typeface="Raleway"/>
              <a:buChar char="➔"/>
            </a:pPr>
            <a:r>
              <a:rPr b="1" lang="en">
                <a:solidFill>
                  <a:srgbClr val="F46524"/>
                </a:solidFill>
              </a:rPr>
              <a:t>Deep Belief Network</a:t>
            </a:r>
            <a:br>
              <a:rPr lang="en">
                <a:solidFill>
                  <a:srgbClr val="000000"/>
                </a:solidFill>
              </a:rPr>
            </a:br>
            <a:r>
              <a:rPr lang="en"/>
              <a:t>Used for Cancer Detection</a:t>
            </a:r>
            <a:endParaRPr/>
          </a:p>
          <a:p>
            <a:pPr indent="-311150" lvl="0" marL="457200" rtl="0" algn="l">
              <a:spcBef>
                <a:spcPts val="1000"/>
              </a:spcBef>
              <a:spcAft>
                <a:spcPts val="1000"/>
              </a:spcAft>
              <a:buClr>
                <a:srgbClr val="F46524"/>
              </a:buClr>
              <a:buSzPts val="1300"/>
              <a:buFont typeface="Raleway"/>
              <a:buChar char="➔"/>
            </a:pPr>
            <a:r>
              <a:rPr b="1" lang="en">
                <a:solidFill>
                  <a:srgbClr val="F46524"/>
                </a:solidFill>
              </a:rPr>
              <a:t>Recurrent Neural Network</a:t>
            </a:r>
            <a:br>
              <a:rPr lang="en">
                <a:solidFill>
                  <a:srgbClr val="000000"/>
                </a:solidFill>
              </a:rPr>
            </a:br>
            <a:r>
              <a:rPr lang="en"/>
              <a:t>Used for Speech Recognition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 Forward Neural Network</a:t>
            </a:r>
            <a:endParaRPr/>
          </a:p>
        </p:txBody>
      </p:sp>
      <p:sp>
        <p:nvSpPr>
          <p:cNvPr id="166" name="Google Shape;166;p18"/>
          <p:cNvSpPr txBox="1"/>
          <p:nvPr>
            <p:ph idx="1" type="body"/>
          </p:nvPr>
        </p:nvSpPr>
        <p:spPr>
          <a:xfrm>
            <a:off x="1216225" y="1196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Feed-Forward Network, information flows only in forward direction, from the input nodes, through the hidden layers (if any) and to the output nodes. There are no cycles or loops in the network</a:t>
            </a:r>
            <a:endParaRPr/>
          </a:p>
          <a:p>
            <a:pPr indent="-311150" lvl="0" marL="457200" rtl="0" algn="l">
              <a:spcBef>
                <a:spcPts val="1600"/>
              </a:spcBef>
              <a:spcAft>
                <a:spcPts val="0"/>
              </a:spcAft>
              <a:buSzPts val="1300"/>
              <a:buChar char="●"/>
            </a:pPr>
            <a:r>
              <a:rPr lang="en"/>
              <a:t> Decisions are based in current input</a:t>
            </a:r>
            <a:endParaRPr/>
          </a:p>
          <a:p>
            <a:pPr indent="-311150" lvl="0" marL="457200" rtl="0" algn="l">
              <a:spcBef>
                <a:spcPts val="0"/>
              </a:spcBef>
              <a:spcAft>
                <a:spcPts val="0"/>
              </a:spcAft>
              <a:buSzPts val="1300"/>
              <a:buChar char="●"/>
            </a:pPr>
            <a:r>
              <a:rPr lang="en"/>
              <a:t> No memory about the past</a:t>
            </a:r>
            <a:endParaRPr/>
          </a:p>
          <a:p>
            <a:pPr indent="-311150" lvl="0" marL="457200" rtl="0" algn="l">
              <a:spcBef>
                <a:spcPts val="0"/>
              </a:spcBef>
              <a:spcAft>
                <a:spcPts val="0"/>
              </a:spcAft>
              <a:buSzPts val="1300"/>
              <a:buChar char="●"/>
            </a:pPr>
            <a:r>
              <a:rPr lang="en"/>
              <a:t> No future scope</a:t>
            </a:r>
            <a:endParaRPr/>
          </a:p>
          <a:p>
            <a:pPr indent="0" lvl="0" marL="0" rtl="0" algn="l">
              <a:spcBef>
                <a:spcPts val="160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674425" y="2923950"/>
            <a:ext cx="7534275" cy="214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t>
            </a:r>
            <a:r>
              <a:rPr lang="en"/>
              <a:t>Recurrent</a:t>
            </a:r>
            <a:r>
              <a:rPr lang="en"/>
              <a:t> Neural Network</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 in Feed Forward Neural Network</a:t>
            </a:r>
            <a:endParaRPr/>
          </a:p>
          <a:p>
            <a:pPr indent="-311150" lvl="0" marL="457200" rtl="0" algn="l">
              <a:spcBef>
                <a:spcPts val="1600"/>
              </a:spcBef>
              <a:spcAft>
                <a:spcPts val="0"/>
              </a:spcAft>
              <a:buSzPts val="1300"/>
              <a:buChar char="●"/>
            </a:pPr>
            <a:r>
              <a:rPr lang="en"/>
              <a:t>Cannot handle sequential data</a:t>
            </a:r>
            <a:endParaRPr/>
          </a:p>
          <a:p>
            <a:pPr indent="-311150" lvl="0" marL="457200" rtl="0" algn="l">
              <a:spcBef>
                <a:spcPts val="0"/>
              </a:spcBef>
              <a:spcAft>
                <a:spcPts val="0"/>
              </a:spcAft>
              <a:buSzPts val="1300"/>
              <a:buChar char="●"/>
            </a:pPr>
            <a:r>
              <a:rPr lang="en"/>
              <a:t>Considers only the current input</a:t>
            </a:r>
            <a:endParaRPr/>
          </a:p>
          <a:p>
            <a:pPr indent="-311150" lvl="0" marL="457200" rtl="0" algn="l">
              <a:spcBef>
                <a:spcPts val="0"/>
              </a:spcBef>
              <a:spcAft>
                <a:spcPts val="0"/>
              </a:spcAft>
              <a:buSzPts val="1300"/>
              <a:buChar char="●"/>
            </a:pPr>
            <a:r>
              <a:rPr lang="en"/>
              <a:t>Cannot memorize previous inputs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t>
            </a:r>
            <a:r>
              <a:rPr lang="en"/>
              <a:t>Recurrent</a:t>
            </a:r>
            <a:r>
              <a:rPr lang="en"/>
              <a:t> Neural Network</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to Feed Forward Neural Network</a:t>
            </a:r>
            <a:endParaRPr/>
          </a:p>
          <a:p>
            <a:pPr indent="-311150" lvl="0" marL="457200" rtl="0" algn="l">
              <a:spcBef>
                <a:spcPts val="1600"/>
              </a:spcBef>
              <a:spcAft>
                <a:spcPts val="0"/>
              </a:spcAft>
              <a:buSzPts val="1300"/>
              <a:buChar char="●"/>
            </a:pPr>
            <a:r>
              <a:rPr lang="en"/>
              <a:t>Can handle sequential data</a:t>
            </a:r>
            <a:endParaRPr/>
          </a:p>
          <a:p>
            <a:pPr indent="-311150" lvl="0" marL="457200" rtl="0" algn="l">
              <a:spcBef>
                <a:spcPts val="0"/>
              </a:spcBef>
              <a:spcAft>
                <a:spcPts val="0"/>
              </a:spcAft>
              <a:buSzPts val="1300"/>
              <a:buChar char="●"/>
            </a:pPr>
            <a:r>
              <a:rPr lang="en"/>
              <a:t>Considers the current input and also the previously received inputs</a:t>
            </a:r>
            <a:endParaRPr/>
          </a:p>
          <a:p>
            <a:pPr indent="-311150" lvl="0" marL="457200" rtl="0" algn="l">
              <a:spcBef>
                <a:spcPts val="0"/>
              </a:spcBef>
              <a:spcAft>
                <a:spcPts val="0"/>
              </a:spcAft>
              <a:buSzPts val="1300"/>
              <a:buChar char="●"/>
            </a:pPr>
            <a:r>
              <a:rPr lang="en"/>
              <a:t>Can memorize previous inputs due to its internal memory</a:t>
            </a:r>
            <a:endParaRPr/>
          </a:p>
          <a:p>
            <a:pPr indent="0" lvl="0" marL="0" rtl="0" algn="l">
              <a:spcBef>
                <a:spcPts val="1600"/>
              </a:spcBef>
              <a:spcAft>
                <a:spcPts val="1600"/>
              </a:spcAft>
              <a:buNone/>
            </a:pPr>
            <a:r>
              <a:t/>
            </a:r>
            <a:endParaRPr/>
          </a:p>
        </p:txBody>
      </p:sp>
      <p:pic>
        <p:nvPicPr>
          <p:cNvPr id="180" name="Google Shape;180;p20"/>
          <p:cNvPicPr preferRelativeResize="0"/>
          <p:nvPr/>
        </p:nvPicPr>
        <p:blipFill>
          <a:blip r:embed="rId3">
            <a:alphaModFix/>
          </a:blip>
          <a:stretch>
            <a:fillRect/>
          </a:stretch>
        </p:blipFill>
        <p:spPr>
          <a:xfrm>
            <a:off x="1000125" y="2821875"/>
            <a:ext cx="7143750" cy="218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RNN</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46524"/>
              </a:buClr>
              <a:buSzPts val="1300"/>
              <a:buFont typeface="Raleway"/>
              <a:buChar char="➔"/>
            </a:pPr>
            <a:r>
              <a:rPr b="1" lang="en">
                <a:solidFill>
                  <a:srgbClr val="F46524"/>
                </a:solidFill>
              </a:rPr>
              <a:t>Image Captioning</a:t>
            </a:r>
            <a:br>
              <a:rPr lang="en">
                <a:solidFill>
                  <a:srgbClr val="000000"/>
                </a:solidFill>
              </a:rPr>
            </a:br>
            <a:r>
              <a:rPr lang="en"/>
              <a:t>RNN is used to caption an image by analyzing the activities present in it</a:t>
            </a:r>
            <a:endParaRPr/>
          </a:p>
          <a:p>
            <a:pPr indent="-311150" lvl="0" marL="457200" rtl="0" algn="l">
              <a:spcBef>
                <a:spcPts val="1000"/>
              </a:spcBef>
              <a:spcAft>
                <a:spcPts val="0"/>
              </a:spcAft>
              <a:buClr>
                <a:srgbClr val="F46524"/>
              </a:buClr>
              <a:buSzPts val="1300"/>
              <a:buFont typeface="Raleway"/>
              <a:buChar char="➔"/>
            </a:pPr>
            <a:r>
              <a:rPr b="1" lang="en">
                <a:solidFill>
                  <a:srgbClr val="F46524"/>
                </a:solidFill>
              </a:rPr>
              <a:t>Time Series Prediction</a:t>
            </a:r>
            <a:br>
              <a:rPr lang="en">
                <a:solidFill>
                  <a:srgbClr val="000000"/>
                </a:solidFill>
              </a:rPr>
            </a:br>
            <a:r>
              <a:rPr lang="en"/>
              <a:t>Any time series problem like predicting the prices of stocks in a particular month can be solved using RNN</a:t>
            </a:r>
            <a:endParaRPr/>
          </a:p>
          <a:p>
            <a:pPr indent="-311150" lvl="0" marL="457200" rtl="0" algn="l">
              <a:spcBef>
                <a:spcPts val="1000"/>
              </a:spcBef>
              <a:spcAft>
                <a:spcPts val="0"/>
              </a:spcAft>
              <a:buClr>
                <a:srgbClr val="F46524"/>
              </a:buClr>
              <a:buSzPts val="1300"/>
              <a:buFont typeface="Raleway"/>
              <a:buChar char="➔"/>
            </a:pPr>
            <a:r>
              <a:rPr b="1" lang="en">
                <a:solidFill>
                  <a:srgbClr val="F46524"/>
                </a:solidFill>
              </a:rPr>
              <a:t>Natural Language Processing</a:t>
            </a:r>
            <a:br>
              <a:rPr lang="en">
                <a:solidFill>
                  <a:srgbClr val="000000"/>
                </a:solidFill>
              </a:rPr>
            </a:br>
            <a:r>
              <a:rPr lang="en"/>
              <a:t>Text mining and sentiment analysis can be carried out using RNN for Natural Language Processing</a:t>
            </a:r>
            <a:endParaRPr/>
          </a:p>
          <a:p>
            <a:pPr indent="-311150" lvl="0" marL="457200" rtl="0" algn="l">
              <a:spcBef>
                <a:spcPts val="1000"/>
              </a:spcBef>
              <a:spcAft>
                <a:spcPts val="1000"/>
              </a:spcAft>
              <a:buClr>
                <a:srgbClr val="F46524"/>
              </a:buClr>
              <a:buSzPts val="1300"/>
              <a:buFont typeface="Raleway"/>
              <a:buChar char="➔"/>
            </a:pPr>
            <a:r>
              <a:rPr b="1" lang="en">
                <a:solidFill>
                  <a:srgbClr val="F46524"/>
                </a:solidFill>
              </a:rPr>
              <a:t>Machine Translation</a:t>
            </a:r>
            <a:br>
              <a:rPr lang="en">
                <a:solidFill>
                  <a:srgbClr val="000000"/>
                </a:solidFill>
              </a:rPr>
            </a:br>
            <a:r>
              <a:rPr lang="en"/>
              <a:t>Given an input in one language, RNN can be used to translate the input into different languages as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