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CC00"/>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096000" y="6477000"/>
            <a:ext cx="2895600" cy="228600"/>
          </a:xfrm>
          <a:prstGeom prst="rect">
            <a:avLst/>
          </a:prstGeom>
          <a:noFill/>
          <a:ln w="9525">
            <a:noFill/>
            <a:miter lim="800000"/>
            <a:headEnd/>
            <a:tailEnd/>
          </a:ln>
        </p:spPr>
        <p:txBody>
          <a:bodyPr>
            <a:spAutoFit/>
          </a:bodyPr>
          <a:lstStyle/>
          <a:p>
            <a:pPr>
              <a:spcBef>
                <a:spcPct val="50000"/>
              </a:spcBef>
            </a:pPr>
            <a:r>
              <a:rPr lang="en-US" sz="900"/>
              <a:t>Copyright 2003 - ATR Labs - All Rights Reserved.</a:t>
            </a:r>
          </a:p>
        </p:txBody>
      </p:sp>
      <p:sp>
        <p:nvSpPr>
          <p:cNvPr id="6147" name="WordArt 4"/>
          <p:cNvSpPr>
            <a:spLocks noChangeArrowheads="1" noChangeShapeType="1" noTextEdit="1"/>
          </p:cNvSpPr>
          <p:nvPr/>
        </p:nvSpPr>
        <p:spPr bwMode="auto">
          <a:xfrm>
            <a:off x="1143000" y="2819400"/>
            <a:ext cx="2286000" cy="9144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Subject : </a:t>
            </a:r>
          </a:p>
        </p:txBody>
      </p:sp>
      <p:sp>
        <p:nvSpPr>
          <p:cNvPr id="6148" name="Text Box 5"/>
          <p:cNvSpPr txBox="1">
            <a:spLocks noChangeArrowheads="1"/>
          </p:cNvSpPr>
          <p:nvPr/>
        </p:nvSpPr>
        <p:spPr bwMode="auto">
          <a:xfrm>
            <a:off x="3581400" y="2971800"/>
            <a:ext cx="5105400" cy="641350"/>
          </a:xfrm>
          <a:prstGeom prst="rect">
            <a:avLst/>
          </a:prstGeom>
          <a:noFill/>
          <a:ln w="9525">
            <a:noFill/>
            <a:miter lim="800000"/>
            <a:headEnd/>
            <a:tailEnd/>
          </a:ln>
        </p:spPr>
        <p:txBody>
          <a:bodyPr>
            <a:spAutoFit/>
          </a:bodyPr>
          <a:lstStyle/>
          <a:p>
            <a:pPr>
              <a:spcBef>
                <a:spcPct val="50000"/>
              </a:spcBef>
            </a:pPr>
            <a:r>
              <a:rPr lang="en-US" sz="3600"/>
              <a:t>The Linux File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172200" y="381000"/>
            <a:ext cx="2971800" cy="641350"/>
          </a:xfrm>
          <a:prstGeom prst="rect">
            <a:avLst/>
          </a:prstGeom>
          <a:noFill/>
          <a:ln w="9525">
            <a:noFill/>
            <a:miter lim="800000"/>
            <a:headEnd/>
            <a:tailEnd/>
          </a:ln>
        </p:spPr>
        <p:txBody>
          <a:bodyPr wrap="square">
            <a:spAutoFit/>
          </a:bodyPr>
          <a:lstStyle/>
          <a:p>
            <a:pPr algn="r">
              <a:spcBef>
                <a:spcPct val="50000"/>
              </a:spcBef>
            </a:pPr>
            <a:r>
              <a:rPr lang="en-US" sz="3600">
                <a:solidFill>
                  <a:srgbClr val="FFFF00"/>
                </a:solidFill>
              </a:rPr>
              <a:t>Mounting</a:t>
            </a:r>
          </a:p>
        </p:txBody>
      </p:sp>
      <p:sp>
        <p:nvSpPr>
          <p:cNvPr id="15364" name="Text Box 4"/>
          <p:cNvSpPr txBox="1">
            <a:spLocks noChangeArrowheads="1"/>
          </p:cNvSpPr>
          <p:nvPr/>
        </p:nvSpPr>
        <p:spPr bwMode="auto">
          <a:xfrm>
            <a:off x="228600" y="1377950"/>
            <a:ext cx="8686800" cy="5355312"/>
          </a:xfrm>
          <a:prstGeom prst="rect">
            <a:avLst/>
          </a:prstGeom>
          <a:noFill/>
          <a:ln w="9525">
            <a:noFill/>
            <a:miter lim="800000"/>
            <a:headEnd/>
            <a:tailEnd/>
          </a:ln>
        </p:spPr>
        <p:txBody>
          <a:bodyPr>
            <a:spAutoFit/>
          </a:bodyPr>
          <a:lstStyle/>
          <a:p>
            <a:pPr>
              <a:spcBef>
                <a:spcPct val="50000"/>
              </a:spcBef>
            </a:pPr>
            <a:r>
              <a:rPr lang="en-US" sz="1900" dirty="0"/>
              <a:t>Before a file system can be accessed, the file system containing the file must be mounted. This can be done using either the system call </a:t>
            </a:r>
            <a:r>
              <a:rPr lang="en-US" sz="1900" i="1" dirty="0"/>
              <a:t>mount </a:t>
            </a:r>
            <a:r>
              <a:rPr lang="en-US" sz="1900" dirty="0"/>
              <a:t>or the function </a:t>
            </a:r>
            <a:r>
              <a:rPr lang="en-US" sz="1900" dirty="0" err="1"/>
              <a:t>mount_root</a:t>
            </a:r>
            <a:r>
              <a:rPr lang="en-US" sz="1900" dirty="0"/>
              <a:t>().</a:t>
            </a:r>
          </a:p>
          <a:p>
            <a:pPr>
              <a:spcBef>
                <a:spcPct val="50000"/>
              </a:spcBef>
            </a:pPr>
            <a:r>
              <a:rPr lang="en-US" sz="1900" dirty="0"/>
              <a:t>The </a:t>
            </a:r>
            <a:r>
              <a:rPr lang="en-US" sz="1900" dirty="0" err="1"/>
              <a:t>mount_root</a:t>
            </a:r>
            <a:r>
              <a:rPr lang="en-US" sz="1900" dirty="0"/>
              <a:t>() function takes care of mounting the first </a:t>
            </a:r>
            <a:r>
              <a:rPr lang="en-US" sz="1900" dirty="0" err="1"/>
              <a:t>filesystem</a:t>
            </a:r>
            <a:r>
              <a:rPr lang="en-US" sz="1900" dirty="0"/>
              <a:t> (The Root </a:t>
            </a:r>
            <a:r>
              <a:rPr lang="en-US" sz="1900" dirty="0" err="1"/>
              <a:t>Filesystem</a:t>
            </a:r>
            <a:r>
              <a:rPr lang="en-US" sz="1900" dirty="0"/>
              <a:t>) and is called by the system call </a:t>
            </a:r>
            <a:r>
              <a:rPr lang="en-US" sz="1900" i="1" dirty="0"/>
              <a:t>setup() </a:t>
            </a:r>
            <a:r>
              <a:rPr lang="en-US" sz="1900" dirty="0"/>
              <a:t>after all the file system implementations permanently included in the kernel have been registered.</a:t>
            </a:r>
          </a:p>
          <a:p>
            <a:pPr>
              <a:spcBef>
                <a:spcPct val="50000"/>
              </a:spcBef>
            </a:pPr>
            <a:r>
              <a:rPr lang="en-US" sz="1900" dirty="0"/>
              <a:t>Every mounted file system is represented by a </a:t>
            </a:r>
            <a:r>
              <a:rPr lang="en-US" sz="1900" dirty="0" err="1"/>
              <a:t>super_block</a:t>
            </a:r>
            <a:r>
              <a:rPr lang="en-US" sz="1900" dirty="0"/>
              <a:t> structure. These structures are held in the static table </a:t>
            </a:r>
            <a:r>
              <a:rPr lang="en-US" sz="1900" dirty="0" err="1"/>
              <a:t>super_blocks</a:t>
            </a:r>
            <a:r>
              <a:rPr lang="en-US" sz="1900" dirty="0"/>
              <a:t>[] and limited in number to NR_SUPER ( = 256 )</a:t>
            </a:r>
          </a:p>
          <a:p>
            <a:pPr>
              <a:spcBef>
                <a:spcPct val="50000"/>
              </a:spcBef>
            </a:pPr>
            <a:r>
              <a:rPr lang="en-US" sz="1900" dirty="0"/>
              <a:t>The superblock's contents are initialized by the </a:t>
            </a:r>
            <a:r>
              <a:rPr lang="en-US" sz="1900" dirty="0" err="1">
                <a:solidFill>
                  <a:schemeClr val="accent2"/>
                </a:solidFill>
              </a:rPr>
              <a:t>read_super</a:t>
            </a:r>
            <a:r>
              <a:rPr lang="en-US" sz="1900" dirty="0">
                <a:solidFill>
                  <a:schemeClr val="accent2"/>
                </a:solidFill>
              </a:rPr>
              <a:t>()</a:t>
            </a:r>
            <a:r>
              <a:rPr lang="en-US" sz="1900" dirty="0"/>
              <a:t> function in the VFS. This function interrogates floppy disks and CD-ROM for a change of media, tests whether the superblock is already present and if so, returns it. If it finds no superblock in existence, it searches for a new entry in the superblock table and calls the function to create a superblock which is provided by every file system implementation. This </a:t>
            </a:r>
            <a:r>
              <a:rPr lang="en-US" sz="1900" dirty="0" err="1"/>
              <a:t>filesystem</a:t>
            </a:r>
            <a:r>
              <a:rPr lang="en-US" sz="1900" dirty="0"/>
              <a:t> specific function will have been made known on registering the implementation with VFS.</a:t>
            </a:r>
          </a:p>
          <a:p>
            <a:pPr>
              <a:spcBef>
                <a:spcPct val="50000"/>
              </a:spcBef>
            </a:pPr>
            <a:endParaRPr lang="en-US" sz="19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429000" y="191869"/>
            <a:ext cx="5638800" cy="646331"/>
          </a:xfrm>
          <a:prstGeom prst="rect">
            <a:avLst/>
          </a:prstGeom>
          <a:noFill/>
          <a:ln w="9525">
            <a:noFill/>
            <a:miter lim="800000"/>
            <a:headEnd/>
            <a:tailEnd/>
          </a:ln>
        </p:spPr>
        <p:txBody>
          <a:bodyPr wrap="square">
            <a:spAutoFit/>
          </a:bodyPr>
          <a:lstStyle/>
          <a:p>
            <a:pPr algn="r">
              <a:spcBef>
                <a:spcPct val="50000"/>
              </a:spcBef>
            </a:pPr>
            <a:r>
              <a:rPr lang="en-US" sz="3600">
                <a:solidFill>
                  <a:srgbClr val="FFFF00"/>
                </a:solidFill>
              </a:rPr>
              <a:t>The superblock structure</a:t>
            </a:r>
          </a:p>
        </p:txBody>
      </p:sp>
      <p:sp>
        <p:nvSpPr>
          <p:cNvPr id="16388" name="Text Box 4"/>
          <p:cNvSpPr txBox="1">
            <a:spLocks noChangeArrowheads="1"/>
          </p:cNvSpPr>
          <p:nvPr/>
        </p:nvSpPr>
        <p:spPr bwMode="auto">
          <a:xfrm>
            <a:off x="228600" y="1237595"/>
            <a:ext cx="6629400" cy="4401205"/>
          </a:xfrm>
          <a:prstGeom prst="rect">
            <a:avLst/>
          </a:prstGeom>
          <a:noFill/>
          <a:ln w="9525">
            <a:noFill/>
            <a:miter lim="800000"/>
            <a:headEnd/>
            <a:tailEnd/>
          </a:ln>
        </p:spPr>
        <p:txBody>
          <a:bodyPr wrap="square">
            <a:spAutoFit/>
          </a:bodyPr>
          <a:lstStyle/>
          <a:p>
            <a:pPr>
              <a:spcBef>
                <a:spcPct val="50000"/>
              </a:spcBef>
            </a:pPr>
            <a:r>
              <a:rPr lang="en-US" sz="1400" dirty="0" err="1"/>
              <a:t>struct</a:t>
            </a:r>
            <a:r>
              <a:rPr lang="en-US" sz="1400" dirty="0"/>
              <a:t> </a:t>
            </a:r>
            <a:r>
              <a:rPr lang="en-US" sz="1400" dirty="0" err="1"/>
              <a:t>super_block</a:t>
            </a:r>
            <a:r>
              <a:rPr lang="en-US" sz="1400" dirty="0"/>
              <a:t> {</a:t>
            </a:r>
            <a:br>
              <a:rPr lang="en-US" sz="1400" dirty="0"/>
            </a:br>
            <a:r>
              <a:rPr lang="en-US" sz="1400" dirty="0"/>
              <a:t>	</a:t>
            </a:r>
            <a:r>
              <a:rPr lang="en-US" sz="1400" dirty="0" err="1"/>
              <a:t>dev_t</a:t>
            </a:r>
            <a:r>
              <a:rPr lang="en-US" sz="1400" dirty="0"/>
              <a:t>  </a:t>
            </a:r>
            <a:r>
              <a:rPr lang="en-US" sz="1400" dirty="0" err="1"/>
              <a:t>s_dev</a:t>
            </a:r>
            <a:r>
              <a:rPr lang="en-US" sz="1400" dirty="0"/>
              <a:t>;		/* device for file system */</a:t>
            </a:r>
            <a:br>
              <a:rPr lang="en-US" sz="1400" dirty="0"/>
            </a:br>
            <a:r>
              <a:rPr lang="en-US" sz="1400" dirty="0"/>
              <a:t>	unsigned long </a:t>
            </a:r>
            <a:r>
              <a:rPr lang="en-US" sz="1400" dirty="0" err="1"/>
              <a:t>s_blocksize</a:t>
            </a:r>
            <a:r>
              <a:rPr lang="en-US" sz="1400" dirty="0"/>
              <a:t>;	/* block size */</a:t>
            </a:r>
            <a:br>
              <a:rPr lang="en-US" sz="1400" dirty="0"/>
            </a:br>
            <a:r>
              <a:rPr lang="en-US" sz="1400" dirty="0"/>
              <a:t>	unsigned char </a:t>
            </a:r>
            <a:r>
              <a:rPr lang="en-US" sz="1400" dirty="0" err="1"/>
              <a:t>s_blocksize_bits</a:t>
            </a:r>
            <a:r>
              <a:rPr lang="en-US" sz="1400" dirty="0"/>
              <a:t>;	/* ld (</a:t>
            </a:r>
            <a:r>
              <a:rPr lang="en-US" sz="1400" dirty="0" err="1"/>
              <a:t>block_size</a:t>
            </a:r>
            <a:r>
              <a:rPr lang="en-US" sz="1400" dirty="0"/>
              <a:t>) */</a:t>
            </a:r>
            <a:br>
              <a:rPr lang="en-US" sz="1400" dirty="0"/>
            </a:br>
            <a:r>
              <a:rPr lang="en-US" sz="1400" dirty="0"/>
              <a:t>	unsigned char </a:t>
            </a:r>
            <a:r>
              <a:rPr lang="en-US" sz="1400" dirty="0" err="1"/>
              <a:t>s_lock</a:t>
            </a:r>
            <a:r>
              <a:rPr lang="en-US" sz="1400" dirty="0"/>
              <a:t>;		/* superblock lock */</a:t>
            </a:r>
            <a:br>
              <a:rPr lang="en-US" sz="1400" dirty="0"/>
            </a:br>
            <a:r>
              <a:rPr lang="en-US" sz="1400" dirty="0"/>
              <a:t>	unsigned char </a:t>
            </a:r>
            <a:r>
              <a:rPr lang="en-US" sz="1400" dirty="0" err="1"/>
              <a:t>s_rd_only</a:t>
            </a:r>
            <a:r>
              <a:rPr lang="en-US" sz="1400" dirty="0"/>
              <a:t>;		/* not used ( = 0 ) */</a:t>
            </a:r>
            <a:br>
              <a:rPr lang="en-US" sz="1400" dirty="0"/>
            </a:br>
            <a:r>
              <a:rPr lang="en-US" sz="1400" dirty="0"/>
              <a:t>	unsigned char </a:t>
            </a:r>
            <a:r>
              <a:rPr lang="en-US" sz="1400" dirty="0" err="1"/>
              <a:t>s_dirty</a:t>
            </a:r>
            <a:r>
              <a:rPr lang="en-US" sz="1400" dirty="0"/>
              <a:t>;		/* superblock changed */</a:t>
            </a:r>
            <a:br>
              <a:rPr lang="en-US" sz="1400" dirty="0"/>
            </a:br>
            <a:r>
              <a:rPr lang="en-US" sz="1400" dirty="0"/>
              <a:t>	</a:t>
            </a:r>
            <a:r>
              <a:rPr lang="en-US" sz="1400" dirty="0" err="1"/>
              <a:t>struct</a:t>
            </a:r>
            <a:r>
              <a:rPr lang="en-US" sz="1400" dirty="0"/>
              <a:t> </a:t>
            </a:r>
            <a:r>
              <a:rPr lang="en-US" sz="1400" dirty="0" err="1"/>
              <a:t>file_system_type</a:t>
            </a:r>
            <a:r>
              <a:rPr lang="en-US" sz="1400" dirty="0"/>
              <a:t> *</a:t>
            </a:r>
            <a:r>
              <a:rPr lang="en-US" sz="1400" dirty="0" err="1"/>
              <a:t>s_type</a:t>
            </a:r>
            <a:r>
              <a:rPr lang="en-US" sz="1400" dirty="0"/>
              <a:t>;	/* file system type */</a:t>
            </a:r>
            <a:br>
              <a:rPr lang="en-US" sz="1400" dirty="0"/>
            </a:br>
            <a:r>
              <a:rPr lang="en-US" sz="1400" dirty="0"/>
              <a:t>	</a:t>
            </a:r>
            <a:r>
              <a:rPr lang="en-US" sz="1400" dirty="0" err="1">
                <a:solidFill>
                  <a:schemeClr val="accent2"/>
                </a:solidFill>
              </a:rPr>
              <a:t>struct</a:t>
            </a:r>
            <a:r>
              <a:rPr lang="en-US" sz="1400" dirty="0">
                <a:solidFill>
                  <a:schemeClr val="accent2"/>
                </a:solidFill>
              </a:rPr>
              <a:t> </a:t>
            </a:r>
            <a:r>
              <a:rPr lang="en-US" sz="1400" dirty="0" err="1">
                <a:solidFill>
                  <a:schemeClr val="accent2"/>
                </a:solidFill>
              </a:rPr>
              <a:t>super_operations</a:t>
            </a:r>
            <a:r>
              <a:rPr lang="en-US" sz="1400" dirty="0">
                <a:solidFill>
                  <a:schemeClr val="accent2"/>
                </a:solidFill>
              </a:rPr>
              <a:t> *</a:t>
            </a:r>
            <a:r>
              <a:rPr lang="en-US" sz="1400" dirty="0" err="1">
                <a:solidFill>
                  <a:schemeClr val="accent2"/>
                </a:solidFill>
              </a:rPr>
              <a:t>s_op</a:t>
            </a:r>
            <a:r>
              <a:rPr lang="en-US" sz="1400" dirty="0">
                <a:solidFill>
                  <a:schemeClr val="accent2"/>
                </a:solidFill>
              </a:rPr>
              <a:t>;	/* superblock operations */</a:t>
            </a:r>
            <a:r>
              <a:rPr lang="en-US" sz="1400" dirty="0"/>
              <a:t/>
            </a:r>
            <a:br>
              <a:rPr lang="en-US" sz="1400" dirty="0"/>
            </a:br>
            <a:r>
              <a:rPr lang="en-US" sz="1400" dirty="0"/>
              <a:t>	unsigned long </a:t>
            </a:r>
            <a:r>
              <a:rPr lang="en-US" sz="1400" dirty="0" err="1"/>
              <a:t>s_flags</a:t>
            </a:r>
            <a:r>
              <a:rPr lang="en-US" sz="1400" dirty="0"/>
              <a:t>;		/* flags */</a:t>
            </a:r>
            <a:br>
              <a:rPr lang="en-US" sz="1400" dirty="0"/>
            </a:br>
            <a:r>
              <a:rPr lang="en-US" sz="1400" dirty="0"/>
              <a:t>	unsigned long </a:t>
            </a:r>
            <a:r>
              <a:rPr lang="en-US" sz="1400" dirty="0" err="1"/>
              <a:t>s_magic</a:t>
            </a:r>
            <a:r>
              <a:rPr lang="en-US" sz="1400" dirty="0"/>
              <a:t>;		/* file system identifier */</a:t>
            </a:r>
            <a:br>
              <a:rPr lang="en-US" sz="1400" dirty="0"/>
            </a:br>
            <a:r>
              <a:rPr lang="en-US" sz="1400" dirty="0"/>
              <a:t>	unsigned long </a:t>
            </a:r>
            <a:r>
              <a:rPr lang="en-US" sz="1400" dirty="0" err="1"/>
              <a:t>s_time</a:t>
            </a:r>
            <a:r>
              <a:rPr lang="en-US" sz="1400" dirty="0"/>
              <a:t>;		/* time of change */</a:t>
            </a:r>
            <a:br>
              <a:rPr lang="en-US" sz="1400" dirty="0"/>
            </a:br>
            <a:r>
              <a:rPr lang="en-US" sz="1400" dirty="0"/>
              <a:t>	</a:t>
            </a:r>
            <a:r>
              <a:rPr lang="en-US" sz="1400" dirty="0" err="1"/>
              <a:t>struct</a:t>
            </a:r>
            <a:r>
              <a:rPr lang="en-US" sz="1400" dirty="0"/>
              <a:t> </a:t>
            </a:r>
            <a:r>
              <a:rPr lang="en-US" sz="1400" dirty="0" err="1"/>
              <a:t>inode</a:t>
            </a:r>
            <a:r>
              <a:rPr lang="en-US" sz="1400" dirty="0"/>
              <a:t> *</a:t>
            </a:r>
            <a:r>
              <a:rPr lang="en-US" sz="1400" dirty="0" err="1"/>
              <a:t>s_covered</a:t>
            </a:r>
            <a:r>
              <a:rPr lang="en-US" sz="1400" dirty="0"/>
              <a:t>;		/* mount point */</a:t>
            </a:r>
            <a:br>
              <a:rPr lang="en-US" sz="1400" dirty="0"/>
            </a:br>
            <a:r>
              <a:rPr lang="en-US" sz="1400" dirty="0"/>
              <a:t>	</a:t>
            </a:r>
            <a:r>
              <a:rPr lang="en-US" sz="1400" dirty="0" err="1">
                <a:solidFill>
                  <a:srgbClr val="FF0000"/>
                </a:solidFill>
              </a:rPr>
              <a:t>struct</a:t>
            </a:r>
            <a:r>
              <a:rPr lang="en-US" sz="1400" dirty="0">
                <a:solidFill>
                  <a:srgbClr val="FF0000"/>
                </a:solidFill>
              </a:rPr>
              <a:t> </a:t>
            </a:r>
            <a:r>
              <a:rPr lang="en-US" sz="1400" dirty="0" err="1">
                <a:solidFill>
                  <a:srgbClr val="FF0000"/>
                </a:solidFill>
              </a:rPr>
              <a:t>inode</a:t>
            </a:r>
            <a:r>
              <a:rPr lang="en-US" sz="1400" dirty="0">
                <a:solidFill>
                  <a:srgbClr val="FF0000"/>
                </a:solidFill>
              </a:rPr>
              <a:t> *</a:t>
            </a:r>
            <a:r>
              <a:rPr lang="en-US" sz="1400" dirty="0" err="1">
                <a:solidFill>
                  <a:srgbClr val="FF0000"/>
                </a:solidFill>
              </a:rPr>
              <a:t>s_mounted</a:t>
            </a:r>
            <a:r>
              <a:rPr lang="en-US" sz="1400" dirty="0">
                <a:solidFill>
                  <a:srgbClr val="FF0000"/>
                </a:solidFill>
              </a:rPr>
              <a:t>;		/* root </a:t>
            </a:r>
            <a:r>
              <a:rPr lang="en-US" sz="1400" dirty="0" err="1">
                <a:solidFill>
                  <a:srgbClr val="FF0000"/>
                </a:solidFill>
              </a:rPr>
              <a:t>inode</a:t>
            </a:r>
            <a:r>
              <a:rPr lang="en-US" sz="1400" dirty="0">
                <a:solidFill>
                  <a:srgbClr val="FF0000"/>
                </a:solidFill>
              </a:rPr>
              <a:t> */</a:t>
            </a:r>
            <a:r>
              <a:rPr lang="en-US" sz="1400" dirty="0"/>
              <a:t/>
            </a:r>
            <a:br>
              <a:rPr lang="en-US" sz="1400" dirty="0"/>
            </a:br>
            <a:r>
              <a:rPr lang="en-US" sz="1400" dirty="0"/>
              <a:t>	</a:t>
            </a:r>
            <a:r>
              <a:rPr lang="en-US" sz="1400" dirty="0" err="1"/>
              <a:t>struct</a:t>
            </a:r>
            <a:r>
              <a:rPr lang="en-US" sz="1400" dirty="0"/>
              <a:t> </a:t>
            </a:r>
            <a:r>
              <a:rPr lang="en-US" sz="1400" dirty="0" err="1"/>
              <a:t>wait_queue</a:t>
            </a:r>
            <a:r>
              <a:rPr lang="en-US" sz="1400" dirty="0"/>
              <a:t> *</a:t>
            </a:r>
            <a:r>
              <a:rPr lang="en-US" sz="1400" dirty="0" err="1"/>
              <a:t>s_wait</a:t>
            </a:r>
            <a:r>
              <a:rPr lang="en-US" sz="1400" dirty="0"/>
              <a:t>;	/* </a:t>
            </a:r>
            <a:r>
              <a:rPr lang="en-US" sz="1400" dirty="0" err="1"/>
              <a:t>s_lock</a:t>
            </a:r>
            <a:r>
              <a:rPr lang="en-US" sz="1400" dirty="0"/>
              <a:t> wait queue */</a:t>
            </a:r>
            <a:br>
              <a:rPr lang="en-US" sz="1400" dirty="0"/>
            </a:br>
            <a:r>
              <a:rPr lang="en-US" sz="1400" dirty="0"/>
              <a:t>	union {</a:t>
            </a:r>
            <a:br>
              <a:rPr lang="en-US" sz="1400" dirty="0"/>
            </a:br>
            <a:r>
              <a:rPr lang="en-US" sz="1400" dirty="0"/>
              <a:t>	   </a:t>
            </a:r>
            <a:r>
              <a:rPr lang="en-US" sz="1400" dirty="0" err="1"/>
              <a:t>struct</a:t>
            </a:r>
            <a:r>
              <a:rPr lang="en-US" sz="1400" dirty="0"/>
              <a:t> </a:t>
            </a:r>
            <a:r>
              <a:rPr lang="en-US" sz="1400" dirty="0" err="1"/>
              <a:t>minix_sb_info</a:t>
            </a:r>
            <a:r>
              <a:rPr lang="en-US" sz="1400" dirty="0"/>
              <a:t> </a:t>
            </a:r>
            <a:r>
              <a:rPr lang="en-US" sz="1400" dirty="0" err="1"/>
              <a:t>minix_sb</a:t>
            </a:r>
            <a:r>
              <a:rPr lang="en-US" sz="1400" dirty="0"/>
              <a:t>;</a:t>
            </a:r>
            <a:br>
              <a:rPr lang="en-US" sz="1400" dirty="0"/>
            </a:br>
            <a:r>
              <a:rPr lang="en-US" sz="1400" dirty="0"/>
              <a:t>	   void *</a:t>
            </a:r>
            <a:r>
              <a:rPr lang="en-US" sz="1400" dirty="0" err="1"/>
              <a:t>generic_sdp</a:t>
            </a:r>
            <a:r>
              <a:rPr lang="en-US" sz="1400" dirty="0"/>
              <a:t>;</a:t>
            </a:r>
            <a:br>
              <a:rPr lang="en-US" sz="1400" dirty="0"/>
            </a:br>
            <a:r>
              <a:rPr lang="en-US" sz="1400" dirty="0"/>
              <a:t>	} u;			/* file system specific information */</a:t>
            </a:r>
            <a:br>
              <a:rPr lang="en-US" sz="1400" dirty="0"/>
            </a:br>
            <a:r>
              <a:rPr lang="en-US" sz="1400" dirty="0" smtClean="0"/>
              <a:t>};</a:t>
            </a:r>
            <a:endParaRPr lang="en-US" sz="1400" dirty="0"/>
          </a:p>
        </p:txBody>
      </p:sp>
      <p:sp>
        <p:nvSpPr>
          <p:cNvPr id="16389" name="Text Box 5"/>
          <p:cNvSpPr txBox="1">
            <a:spLocks noChangeArrowheads="1"/>
          </p:cNvSpPr>
          <p:nvPr/>
        </p:nvSpPr>
        <p:spPr bwMode="auto">
          <a:xfrm>
            <a:off x="152400" y="5530850"/>
            <a:ext cx="8839200" cy="923330"/>
          </a:xfrm>
          <a:prstGeom prst="rect">
            <a:avLst/>
          </a:prstGeom>
          <a:noFill/>
          <a:ln w="9525">
            <a:noFill/>
            <a:miter lim="800000"/>
            <a:headEnd/>
            <a:tailEnd/>
          </a:ln>
        </p:spPr>
        <p:txBody>
          <a:bodyPr>
            <a:spAutoFit/>
          </a:bodyPr>
          <a:lstStyle/>
          <a:p>
            <a:pPr>
              <a:spcBef>
                <a:spcPct val="50000"/>
              </a:spcBef>
            </a:pPr>
            <a:r>
              <a:rPr lang="en-US" dirty="0"/>
              <a:t>The components </a:t>
            </a:r>
            <a:r>
              <a:rPr lang="en-US" dirty="0" err="1"/>
              <a:t>s_lock</a:t>
            </a:r>
            <a:r>
              <a:rPr lang="en-US" dirty="0"/>
              <a:t> and </a:t>
            </a:r>
            <a:r>
              <a:rPr lang="en-US" dirty="0" err="1"/>
              <a:t>s_wait</a:t>
            </a:r>
            <a:r>
              <a:rPr lang="en-US" dirty="0"/>
              <a:t> ensure access to the superblock is synchronized.  This uses the functions </a:t>
            </a:r>
            <a:r>
              <a:rPr lang="en-US" dirty="0" err="1"/>
              <a:t>lock_super</a:t>
            </a:r>
            <a:r>
              <a:rPr lang="en-US" dirty="0"/>
              <a:t>() and </a:t>
            </a:r>
            <a:r>
              <a:rPr lang="en-US" dirty="0" err="1"/>
              <a:t>unlock_super</a:t>
            </a:r>
            <a:r>
              <a:rPr lang="en-US" dirty="0"/>
              <a:t>() which are defined in the file &lt;</a:t>
            </a:r>
            <a:r>
              <a:rPr lang="en-US" dirty="0" err="1"/>
              <a:t>linux</a:t>
            </a:r>
            <a:r>
              <a:rPr lang="en-US" dirty="0"/>
              <a:t>/</a:t>
            </a:r>
            <a:r>
              <a:rPr lang="en-US" dirty="0" err="1"/>
              <a:t>locks.h</a:t>
            </a:r>
            <a:r>
              <a:rPr lang="en-US" dirty="0"/>
              <a: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352800" y="76200"/>
            <a:ext cx="5638800" cy="1077218"/>
          </a:xfrm>
          <a:prstGeom prst="rect">
            <a:avLst/>
          </a:prstGeom>
          <a:noFill/>
          <a:ln w="9525">
            <a:noFill/>
            <a:miter lim="800000"/>
            <a:headEnd/>
            <a:tailEnd/>
          </a:ln>
        </p:spPr>
        <p:txBody>
          <a:bodyPr wrap="square">
            <a:spAutoFit/>
          </a:bodyPr>
          <a:lstStyle/>
          <a:p>
            <a:pPr algn="r">
              <a:spcBef>
                <a:spcPct val="50000"/>
              </a:spcBef>
            </a:pPr>
            <a:r>
              <a:rPr lang="en-US" sz="3200">
                <a:solidFill>
                  <a:srgbClr val="FFFF00"/>
                </a:solidFill>
              </a:rPr>
              <a:t>The superblock kernel synchronization...</a:t>
            </a:r>
          </a:p>
        </p:txBody>
      </p:sp>
      <p:sp>
        <p:nvSpPr>
          <p:cNvPr id="17412" name="Text Box 4"/>
          <p:cNvSpPr txBox="1">
            <a:spLocks noChangeArrowheads="1"/>
          </p:cNvSpPr>
          <p:nvPr/>
        </p:nvSpPr>
        <p:spPr bwMode="auto">
          <a:xfrm>
            <a:off x="304800" y="1395412"/>
            <a:ext cx="8229600" cy="3938588"/>
          </a:xfrm>
          <a:prstGeom prst="rect">
            <a:avLst/>
          </a:prstGeom>
          <a:noFill/>
          <a:ln w="9525">
            <a:noFill/>
            <a:miter lim="800000"/>
            <a:headEnd/>
            <a:tailEnd/>
          </a:ln>
        </p:spPr>
        <p:txBody>
          <a:bodyPr>
            <a:spAutoFit/>
          </a:bodyPr>
          <a:lstStyle/>
          <a:p>
            <a:pPr>
              <a:spcBef>
                <a:spcPct val="50000"/>
              </a:spcBef>
            </a:pPr>
            <a:r>
              <a:rPr lang="en-US" sz="1800" dirty="0"/>
              <a:t>extern inline void </a:t>
            </a:r>
            <a:r>
              <a:rPr lang="en-US" sz="1800" dirty="0" err="1"/>
              <a:t>lock_super</a:t>
            </a:r>
            <a:r>
              <a:rPr lang="en-US" sz="1800" dirty="0"/>
              <a:t>(</a:t>
            </a:r>
            <a:r>
              <a:rPr lang="en-US" sz="1800" dirty="0" err="1"/>
              <a:t>struct</a:t>
            </a:r>
            <a:r>
              <a:rPr lang="en-US" sz="1800" dirty="0"/>
              <a:t> </a:t>
            </a:r>
            <a:r>
              <a:rPr lang="en-US" sz="1800" dirty="0" err="1"/>
              <a:t>super_block</a:t>
            </a:r>
            <a:r>
              <a:rPr lang="en-US" sz="1800" dirty="0"/>
              <a:t> *</a:t>
            </a:r>
            <a:r>
              <a:rPr lang="en-US" sz="1800" dirty="0" err="1"/>
              <a:t>sb</a:t>
            </a:r>
            <a:r>
              <a:rPr lang="en-US" sz="1800" dirty="0"/>
              <a:t>) </a:t>
            </a:r>
            <a:br>
              <a:rPr lang="en-US" sz="1800" dirty="0"/>
            </a:br>
            <a:r>
              <a:rPr lang="en-US" sz="1800" dirty="0"/>
              <a:t>{</a:t>
            </a:r>
            <a:br>
              <a:rPr lang="en-US" sz="1800" dirty="0"/>
            </a:br>
            <a:r>
              <a:rPr lang="en-US" sz="1800" dirty="0"/>
              <a:t>	if ( </a:t>
            </a:r>
            <a:r>
              <a:rPr lang="en-US" sz="1800" dirty="0" err="1"/>
              <a:t>sb</a:t>
            </a:r>
            <a:r>
              <a:rPr lang="en-US" sz="1800" dirty="0"/>
              <a:t> -&gt; </a:t>
            </a:r>
            <a:r>
              <a:rPr lang="en-US" sz="1800" dirty="0" err="1"/>
              <a:t>s_lock</a:t>
            </a:r>
            <a:r>
              <a:rPr lang="en-US" sz="1800" dirty="0"/>
              <a:t> )</a:t>
            </a:r>
            <a:br>
              <a:rPr lang="en-US" sz="1800" dirty="0"/>
            </a:br>
            <a:r>
              <a:rPr lang="en-US" sz="1800" dirty="0"/>
              <a:t>	    __</a:t>
            </a:r>
            <a:r>
              <a:rPr lang="en-US" sz="1800" dirty="0" err="1"/>
              <a:t>wait_on_super</a:t>
            </a:r>
            <a:r>
              <a:rPr lang="en-US" sz="1800" dirty="0"/>
              <a:t>(</a:t>
            </a:r>
            <a:r>
              <a:rPr lang="en-US" sz="1800" dirty="0" err="1"/>
              <a:t>sb</a:t>
            </a:r>
            <a:r>
              <a:rPr lang="en-US" sz="1800" dirty="0"/>
              <a:t>);</a:t>
            </a:r>
            <a:br>
              <a:rPr lang="en-US" sz="1800" dirty="0"/>
            </a:br>
            <a:r>
              <a:rPr lang="en-US" sz="1800" dirty="0"/>
              <a:t>	</a:t>
            </a:r>
            <a:r>
              <a:rPr lang="en-US" sz="1800" dirty="0" err="1"/>
              <a:t>sb</a:t>
            </a:r>
            <a:r>
              <a:rPr lang="en-US" sz="1800" dirty="0"/>
              <a:t> -&gt; </a:t>
            </a:r>
            <a:r>
              <a:rPr lang="en-US" sz="1800" dirty="0" err="1"/>
              <a:t>s_lock</a:t>
            </a:r>
            <a:r>
              <a:rPr lang="en-US" sz="1800" dirty="0"/>
              <a:t>  = 1;</a:t>
            </a:r>
            <a:br>
              <a:rPr lang="en-US" sz="1800" dirty="0"/>
            </a:br>
            <a:r>
              <a:rPr lang="en-US" sz="1800" dirty="0"/>
              <a:t>}</a:t>
            </a:r>
          </a:p>
          <a:p>
            <a:pPr>
              <a:spcBef>
                <a:spcPct val="50000"/>
              </a:spcBef>
            </a:pPr>
            <a:r>
              <a:rPr lang="en-US" sz="1800" dirty="0"/>
              <a:t>extern inline void </a:t>
            </a:r>
            <a:r>
              <a:rPr lang="en-US" sz="1800" dirty="0" err="1"/>
              <a:t>unlock_super</a:t>
            </a:r>
            <a:r>
              <a:rPr lang="en-US" sz="1800" dirty="0"/>
              <a:t>(</a:t>
            </a:r>
            <a:r>
              <a:rPr lang="en-US" sz="1800" dirty="0" err="1"/>
              <a:t>struct</a:t>
            </a:r>
            <a:r>
              <a:rPr lang="en-US" sz="1800" dirty="0"/>
              <a:t> </a:t>
            </a:r>
            <a:r>
              <a:rPr lang="en-US" sz="1800" dirty="0" err="1"/>
              <a:t>super_block</a:t>
            </a:r>
            <a:r>
              <a:rPr lang="en-US" sz="1800" dirty="0"/>
              <a:t> *</a:t>
            </a:r>
            <a:r>
              <a:rPr lang="en-US" sz="1800" dirty="0" err="1"/>
              <a:t>sb</a:t>
            </a:r>
            <a:r>
              <a:rPr lang="en-US" sz="1800" dirty="0"/>
              <a:t> )</a:t>
            </a:r>
            <a:br>
              <a:rPr lang="en-US" sz="1800" dirty="0"/>
            </a:br>
            <a:r>
              <a:rPr lang="en-US" sz="1800" dirty="0"/>
              <a:t>{</a:t>
            </a:r>
            <a:br>
              <a:rPr lang="en-US" sz="1800" dirty="0"/>
            </a:br>
            <a:r>
              <a:rPr lang="en-US" sz="1800" dirty="0"/>
              <a:t>	</a:t>
            </a:r>
            <a:r>
              <a:rPr lang="en-US" sz="1800" dirty="0" err="1"/>
              <a:t>sb</a:t>
            </a:r>
            <a:r>
              <a:rPr lang="en-US" sz="1800" dirty="0"/>
              <a:t> -&gt; </a:t>
            </a:r>
            <a:r>
              <a:rPr lang="en-US" sz="1800" dirty="0" err="1"/>
              <a:t>s_lock</a:t>
            </a:r>
            <a:r>
              <a:rPr lang="en-US" sz="1800" dirty="0"/>
              <a:t> = 0;</a:t>
            </a:r>
            <a:br>
              <a:rPr lang="en-US" sz="1800" dirty="0"/>
            </a:br>
            <a:r>
              <a:rPr lang="en-US" sz="1800" dirty="0"/>
              <a:t>	</a:t>
            </a:r>
            <a:r>
              <a:rPr lang="en-US" sz="1800" dirty="0" err="1"/>
              <a:t>wake_up</a:t>
            </a:r>
            <a:r>
              <a:rPr lang="en-US" sz="1800" dirty="0"/>
              <a:t>(&amp;</a:t>
            </a:r>
            <a:r>
              <a:rPr lang="en-US" sz="1800" dirty="0" err="1"/>
              <a:t>sb</a:t>
            </a:r>
            <a:r>
              <a:rPr lang="en-US" sz="1800" dirty="0"/>
              <a:t> -&gt; </a:t>
            </a:r>
            <a:r>
              <a:rPr lang="en-US" sz="1800" dirty="0" err="1"/>
              <a:t>s_wait</a:t>
            </a:r>
            <a:r>
              <a:rPr lang="en-US" sz="1800" dirty="0"/>
              <a:t>);</a:t>
            </a:r>
            <a:br>
              <a:rPr lang="en-US" sz="1800" dirty="0"/>
            </a:br>
            <a:r>
              <a:rPr lang="en-US" sz="1800" dirty="0"/>
              <a:t>}</a:t>
            </a:r>
          </a:p>
          <a:p>
            <a:pPr>
              <a:spcBef>
                <a:spcPct val="50000"/>
              </a:spcBef>
            </a:pPr>
            <a:r>
              <a:rPr lang="en-US" sz="1800" dirty="0"/>
              <a:t>The superblock also holds pointers to the root </a:t>
            </a:r>
            <a:r>
              <a:rPr lang="en-US" sz="1800" dirty="0" err="1"/>
              <a:t>inode</a:t>
            </a:r>
            <a:r>
              <a:rPr lang="en-US" sz="1800" dirty="0"/>
              <a:t> (</a:t>
            </a:r>
            <a:r>
              <a:rPr lang="en-US" sz="1800" dirty="0" err="1"/>
              <a:t>s_mounted</a:t>
            </a:r>
            <a:r>
              <a:rPr lang="en-US" sz="1800" dirty="0"/>
              <a:t>)  and the mount point (</a:t>
            </a:r>
            <a:r>
              <a:rPr lang="en-US" sz="1800" dirty="0" err="1"/>
              <a:t>s_covered</a:t>
            </a:r>
            <a:r>
              <a:rPr lang="en-US" sz="18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038600" y="268069"/>
            <a:ext cx="5105400" cy="646331"/>
          </a:xfrm>
          <a:prstGeom prst="rect">
            <a:avLst/>
          </a:prstGeom>
          <a:noFill/>
          <a:ln w="9525">
            <a:noFill/>
            <a:miter lim="800000"/>
            <a:headEnd/>
            <a:tailEnd/>
          </a:ln>
        </p:spPr>
        <p:txBody>
          <a:bodyPr wrap="square">
            <a:spAutoFit/>
          </a:bodyPr>
          <a:lstStyle/>
          <a:p>
            <a:pPr algn="r">
              <a:spcBef>
                <a:spcPct val="50000"/>
              </a:spcBef>
            </a:pPr>
            <a:r>
              <a:rPr lang="en-US" sz="3600" dirty="0">
                <a:solidFill>
                  <a:srgbClr val="FFFF00"/>
                </a:solidFill>
              </a:rPr>
              <a:t>The superblock operations</a:t>
            </a:r>
          </a:p>
        </p:txBody>
      </p:sp>
      <p:sp>
        <p:nvSpPr>
          <p:cNvPr id="18436" name="Text Box 4"/>
          <p:cNvSpPr txBox="1">
            <a:spLocks noChangeArrowheads="1"/>
          </p:cNvSpPr>
          <p:nvPr/>
        </p:nvSpPr>
        <p:spPr bwMode="auto">
          <a:xfrm>
            <a:off x="304800" y="1347787"/>
            <a:ext cx="8229600" cy="4900613"/>
          </a:xfrm>
          <a:prstGeom prst="rect">
            <a:avLst/>
          </a:prstGeom>
          <a:noFill/>
          <a:ln w="9525">
            <a:noFill/>
            <a:miter lim="800000"/>
            <a:headEnd/>
            <a:tailEnd/>
          </a:ln>
        </p:spPr>
        <p:txBody>
          <a:bodyPr>
            <a:spAutoFit/>
          </a:bodyPr>
          <a:lstStyle/>
          <a:p>
            <a:pPr>
              <a:spcBef>
                <a:spcPct val="50000"/>
              </a:spcBef>
            </a:pPr>
            <a:r>
              <a:rPr lang="en-US" sz="1800" dirty="0"/>
              <a:t>The superblock structure contains a pointer to a structure containing a list of functions for accessing the file system.</a:t>
            </a:r>
          </a:p>
          <a:p>
            <a:pPr>
              <a:spcBef>
                <a:spcPct val="50000"/>
              </a:spcBef>
            </a:pPr>
            <a:r>
              <a:rPr lang="en-US" sz="1800" dirty="0" err="1"/>
              <a:t>struct</a:t>
            </a:r>
            <a:r>
              <a:rPr lang="en-US" sz="1800" dirty="0"/>
              <a:t> </a:t>
            </a:r>
            <a:r>
              <a:rPr lang="en-US" sz="1800" dirty="0" err="1"/>
              <a:t>super_operations</a:t>
            </a:r>
            <a:r>
              <a:rPr lang="en-US" sz="1800" dirty="0"/>
              <a:t> {</a:t>
            </a:r>
            <a:br>
              <a:rPr lang="en-US" sz="1800" dirty="0"/>
            </a:br>
            <a:r>
              <a:rPr lang="en-US" sz="1800" dirty="0"/>
              <a:t>	void (*</a:t>
            </a:r>
            <a:r>
              <a:rPr lang="en-US" sz="1800" dirty="0" err="1"/>
              <a:t>read_inode</a:t>
            </a:r>
            <a:r>
              <a:rPr lang="en-US" sz="1800" dirty="0"/>
              <a:t>) (</a:t>
            </a:r>
            <a:r>
              <a:rPr lang="en-US" sz="1800" dirty="0" err="1"/>
              <a:t>struct</a:t>
            </a:r>
            <a:r>
              <a:rPr lang="en-US" sz="1800" dirty="0"/>
              <a:t> </a:t>
            </a:r>
            <a:r>
              <a:rPr lang="en-US" sz="1800" dirty="0" err="1"/>
              <a:t>inode</a:t>
            </a:r>
            <a:r>
              <a:rPr lang="en-US" sz="1800" dirty="0"/>
              <a:t> *);</a:t>
            </a:r>
            <a:br>
              <a:rPr lang="en-US" sz="1800" dirty="0"/>
            </a:br>
            <a:r>
              <a:rPr lang="en-US" sz="1800" dirty="0"/>
              <a:t>	void (*</a:t>
            </a:r>
            <a:r>
              <a:rPr lang="en-US" sz="1800" dirty="0" err="1"/>
              <a:t>notify_change</a:t>
            </a:r>
            <a:r>
              <a:rPr lang="en-US" sz="1800" dirty="0"/>
              <a:t>) (</a:t>
            </a:r>
            <a:r>
              <a:rPr lang="en-US" sz="1800" dirty="0" err="1"/>
              <a:t>struct</a:t>
            </a:r>
            <a:r>
              <a:rPr lang="en-US" sz="1800" dirty="0"/>
              <a:t> </a:t>
            </a:r>
            <a:r>
              <a:rPr lang="en-US" sz="1800" dirty="0" err="1"/>
              <a:t>inode</a:t>
            </a:r>
            <a:r>
              <a:rPr lang="en-US" sz="1800" dirty="0"/>
              <a:t> *, </a:t>
            </a:r>
            <a:r>
              <a:rPr lang="en-US" sz="1800" dirty="0" err="1"/>
              <a:t>struct</a:t>
            </a:r>
            <a:r>
              <a:rPr lang="en-US" sz="1800" dirty="0"/>
              <a:t> </a:t>
            </a:r>
            <a:r>
              <a:rPr lang="en-US" sz="1800" dirty="0" err="1"/>
              <a:t>iattr</a:t>
            </a:r>
            <a:r>
              <a:rPr lang="en-US" sz="1800" dirty="0"/>
              <a:t> *);</a:t>
            </a:r>
            <a:br>
              <a:rPr lang="en-US" sz="1800" dirty="0"/>
            </a:br>
            <a:r>
              <a:rPr lang="en-US" sz="1800" dirty="0"/>
              <a:t>	void (*</a:t>
            </a:r>
            <a:r>
              <a:rPr lang="en-US" sz="1800" dirty="0" err="1"/>
              <a:t>write_inode</a:t>
            </a:r>
            <a:r>
              <a:rPr lang="en-US" sz="1800" dirty="0"/>
              <a:t>) (</a:t>
            </a:r>
            <a:r>
              <a:rPr lang="en-US" sz="1800" dirty="0" err="1"/>
              <a:t>struct</a:t>
            </a:r>
            <a:r>
              <a:rPr lang="en-US" sz="1800" dirty="0"/>
              <a:t> </a:t>
            </a:r>
            <a:r>
              <a:rPr lang="en-US" sz="1800" dirty="0" err="1"/>
              <a:t>inode</a:t>
            </a:r>
            <a:r>
              <a:rPr lang="en-US" sz="1800" dirty="0"/>
              <a:t> *);</a:t>
            </a:r>
            <a:br>
              <a:rPr lang="en-US" sz="1800" dirty="0"/>
            </a:br>
            <a:r>
              <a:rPr lang="en-US" sz="1800" dirty="0"/>
              <a:t>	void (*</a:t>
            </a:r>
            <a:r>
              <a:rPr lang="en-US" sz="1800" dirty="0" err="1"/>
              <a:t>put_inode</a:t>
            </a:r>
            <a:r>
              <a:rPr lang="en-US" sz="1800" dirty="0"/>
              <a:t>) (</a:t>
            </a:r>
            <a:r>
              <a:rPr lang="en-US" sz="1800" dirty="0" err="1"/>
              <a:t>struct</a:t>
            </a:r>
            <a:r>
              <a:rPr lang="en-US" sz="1800" dirty="0"/>
              <a:t> </a:t>
            </a:r>
            <a:r>
              <a:rPr lang="en-US" sz="1800" dirty="0" err="1"/>
              <a:t>inode</a:t>
            </a:r>
            <a:r>
              <a:rPr lang="en-US" sz="1800" dirty="0"/>
              <a:t> *);</a:t>
            </a:r>
            <a:br>
              <a:rPr lang="en-US" sz="1800" dirty="0"/>
            </a:br>
            <a:r>
              <a:rPr lang="en-US" sz="1800" dirty="0"/>
              <a:t>	void (*</a:t>
            </a:r>
            <a:r>
              <a:rPr lang="en-US" sz="1800" dirty="0" err="1"/>
              <a:t>put_super</a:t>
            </a:r>
            <a:r>
              <a:rPr lang="en-US" sz="1800" dirty="0"/>
              <a:t>) (</a:t>
            </a:r>
            <a:r>
              <a:rPr lang="en-US" sz="1800" dirty="0" err="1"/>
              <a:t>struct</a:t>
            </a:r>
            <a:r>
              <a:rPr lang="en-US" sz="1800" dirty="0"/>
              <a:t> </a:t>
            </a:r>
            <a:r>
              <a:rPr lang="en-US" sz="1800" dirty="0" err="1"/>
              <a:t>super_block</a:t>
            </a:r>
            <a:r>
              <a:rPr lang="en-US" sz="1800" dirty="0"/>
              <a:t> *);</a:t>
            </a:r>
            <a:br>
              <a:rPr lang="en-US" sz="1800" dirty="0"/>
            </a:br>
            <a:r>
              <a:rPr lang="en-US" sz="1800" dirty="0"/>
              <a:t>	void (*</a:t>
            </a:r>
            <a:r>
              <a:rPr lang="en-US" sz="1800" dirty="0" err="1"/>
              <a:t>write_super</a:t>
            </a:r>
            <a:r>
              <a:rPr lang="en-US" sz="1800" dirty="0"/>
              <a:t>) (</a:t>
            </a:r>
            <a:r>
              <a:rPr lang="en-US" sz="1800" dirty="0" err="1"/>
              <a:t>struct</a:t>
            </a:r>
            <a:r>
              <a:rPr lang="en-US" sz="1800" dirty="0"/>
              <a:t> </a:t>
            </a:r>
            <a:r>
              <a:rPr lang="en-US" sz="1800" dirty="0" err="1"/>
              <a:t>super_block</a:t>
            </a:r>
            <a:r>
              <a:rPr lang="en-US" sz="1800" dirty="0"/>
              <a:t> *);</a:t>
            </a:r>
            <a:br>
              <a:rPr lang="en-US" sz="1800" dirty="0"/>
            </a:br>
            <a:r>
              <a:rPr lang="en-US" sz="1800" dirty="0"/>
              <a:t>	void (*</a:t>
            </a:r>
            <a:r>
              <a:rPr lang="en-US" sz="1800" dirty="0" err="1"/>
              <a:t>statfs</a:t>
            </a:r>
            <a:r>
              <a:rPr lang="en-US" sz="1800" dirty="0"/>
              <a:t>) (</a:t>
            </a:r>
            <a:r>
              <a:rPr lang="en-US" sz="1800" dirty="0" err="1"/>
              <a:t>struct</a:t>
            </a:r>
            <a:r>
              <a:rPr lang="en-US" sz="1800" dirty="0"/>
              <a:t> </a:t>
            </a:r>
            <a:r>
              <a:rPr lang="en-US" sz="1800" dirty="0" err="1"/>
              <a:t>super_block</a:t>
            </a:r>
            <a:r>
              <a:rPr lang="en-US" sz="1800" dirty="0"/>
              <a:t> *, </a:t>
            </a:r>
            <a:r>
              <a:rPr lang="en-US" sz="1800" dirty="0" err="1"/>
              <a:t>struct</a:t>
            </a:r>
            <a:r>
              <a:rPr lang="en-US" sz="1800" dirty="0"/>
              <a:t> </a:t>
            </a:r>
            <a:r>
              <a:rPr lang="en-US" sz="1800" dirty="0" err="1"/>
              <a:t>statfs</a:t>
            </a:r>
            <a:r>
              <a:rPr lang="en-US" sz="1800" dirty="0"/>
              <a:t> *);</a:t>
            </a:r>
            <a:br>
              <a:rPr lang="en-US" sz="1800" dirty="0"/>
            </a:br>
            <a:r>
              <a:rPr lang="en-US" sz="1800" dirty="0"/>
              <a:t>	int (*</a:t>
            </a:r>
            <a:r>
              <a:rPr lang="en-US" sz="1800" dirty="0" err="1"/>
              <a:t>remount_fs</a:t>
            </a:r>
            <a:r>
              <a:rPr lang="en-US" sz="1800" dirty="0"/>
              <a:t>) (</a:t>
            </a:r>
            <a:r>
              <a:rPr lang="en-US" sz="1800" dirty="0" err="1"/>
              <a:t>struct</a:t>
            </a:r>
            <a:r>
              <a:rPr lang="en-US" sz="1800" dirty="0"/>
              <a:t> </a:t>
            </a:r>
            <a:r>
              <a:rPr lang="en-US" sz="1800" dirty="0" err="1"/>
              <a:t>super_block</a:t>
            </a:r>
            <a:r>
              <a:rPr lang="en-US" sz="1800" dirty="0"/>
              <a:t> *, int *, char *);</a:t>
            </a:r>
            <a:br>
              <a:rPr lang="en-US" sz="1800" dirty="0"/>
            </a:br>
            <a:r>
              <a:rPr lang="en-US" sz="1800" dirty="0"/>
              <a:t>};</a:t>
            </a:r>
          </a:p>
          <a:p>
            <a:pPr>
              <a:spcBef>
                <a:spcPct val="50000"/>
              </a:spcBef>
            </a:pPr>
            <a:r>
              <a:rPr lang="en-US" sz="1800" dirty="0"/>
              <a:t>The </a:t>
            </a:r>
            <a:r>
              <a:rPr lang="en-US" sz="1800" dirty="0" err="1"/>
              <a:t>read_inode</a:t>
            </a:r>
            <a:r>
              <a:rPr lang="en-US" sz="1800" dirty="0"/>
              <a:t>() function is responsible for filling in the </a:t>
            </a:r>
            <a:r>
              <a:rPr lang="en-US" sz="1800" dirty="0" err="1"/>
              <a:t>inode</a:t>
            </a:r>
            <a:r>
              <a:rPr lang="en-US" sz="1800" dirty="0"/>
              <a:t> structure it has been passed.  The main purpose of this function is to mark the different file types  by entering </a:t>
            </a:r>
            <a:r>
              <a:rPr lang="en-US" sz="1800" dirty="0" err="1"/>
              <a:t>inode</a:t>
            </a:r>
            <a:r>
              <a:rPr lang="en-US" sz="1800" dirty="0"/>
              <a:t> operations in the </a:t>
            </a:r>
            <a:r>
              <a:rPr lang="en-US" sz="1800" dirty="0" err="1"/>
              <a:t>inode</a:t>
            </a:r>
            <a:r>
              <a:rPr lang="en-US" sz="1800" dirty="0"/>
              <a:t> according to the file type.</a:t>
            </a:r>
          </a:p>
          <a:p>
            <a:pPr>
              <a:spcBef>
                <a:spcPct val="50000"/>
              </a:spcBef>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429000" y="268069"/>
            <a:ext cx="5638800" cy="646331"/>
          </a:xfrm>
          <a:prstGeom prst="rect">
            <a:avLst/>
          </a:prstGeom>
          <a:noFill/>
          <a:ln w="9525">
            <a:noFill/>
            <a:miter lim="800000"/>
            <a:headEnd/>
            <a:tailEnd/>
          </a:ln>
        </p:spPr>
        <p:txBody>
          <a:bodyPr wrap="square">
            <a:spAutoFit/>
          </a:bodyPr>
          <a:lstStyle/>
          <a:p>
            <a:pPr algn="r">
              <a:spcBef>
                <a:spcPct val="50000"/>
              </a:spcBef>
            </a:pPr>
            <a:r>
              <a:rPr lang="en-US" sz="3600">
                <a:solidFill>
                  <a:srgbClr val="FFFF00"/>
                </a:solidFill>
              </a:rPr>
              <a:t>The read_inode() function</a:t>
            </a:r>
          </a:p>
        </p:txBody>
      </p:sp>
      <p:sp>
        <p:nvSpPr>
          <p:cNvPr id="19460" name="Text Box 4"/>
          <p:cNvSpPr txBox="1">
            <a:spLocks noChangeArrowheads="1"/>
          </p:cNvSpPr>
          <p:nvPr/>
        </p:nvSpPr>
        <p:spPr bwMode="auto">
          <a:xfrm>
            <a:off x="304800" y="1411287"/>
            <a:ext cx="8229600" cy="4075113"/>
          </a:xfrm>
          <a:prstGeom prst="rect">
            <a:avLst/>
          </a:prstGeom>
          <a:noFill/>
          <a:ln w="9525">
            <a:noFill/>
            <a:miter lim="800000"/>
            <a:headEnd/>
            <a:tailEnd/>
          </a:ln>
        </p:spPr>
        <p:txBody>
          <a:bodyPr>
            <a:spAutoFit/>
          </a:bodyPr>
          <a:lstStyle/>
          <a:p>
            <a:pPr>
              <a:spcBef>
                <a:spcPct val="50000"/>
              </a:spcBef>
            </a:pPr>
            <a:r>
              <a:rPr lang="en-US" sz="1800" dirty="0"/>
              <a:t>Almost every </a:t>
            </a:r>
            <a:r>
              <a:rPr lang="en-US" sz="1800" dirty="0" err="1"/>
              <a:t>read_inode</a:t>
            </a:r>
            <a:r>
              <a:rPr lang="en-US" sz="1800" dirty="0"/>
              <a:t>() function will have the following lines :</a:t>
            </a:r>
          </a:p>
          <a:p>
            <a:pPr>
              <a:spcBef>
                <a:spcPct val="50000"/>
              </a:spcBef>
            </a:pPr>
            <a:r>
              <a:rPr lang="en-US" sz="1800" dirty="0"/>
              <a:t>if ( S_ISREG(</a:t>
            </a:r>
            <a:r>
              <a:rPr lang="en-US" sz="1800" dirty="0" err="1"/>
              <a:t>inode</a:t>
            </a:r>
            <a:r>
              <a:rPr lang="en-US" sz="1800" dirty="0"/>
              <a:t> -&gt; </a:t>
            </a:r>
            <a:r>
              <a:rPr lang="en-US" sz="1800" dirty="0" err="1"/>
              <a:t>i_mode</a:t>
            </a:r>
            <a:r>
              <a:rPr lang="en-US" sz="1800" dirty="0"/>
              <a:t>))</a:t>
            </a:r>
            <a:br>
              <a:rPr lang="en-US" sz="1800" dirty="0"/>
            </a:br>
            <a:r>
              <a:rPr lang="en-US" sz="1800" dirty="0"/>
              <a:t>     </a:t>
            </a:r>
            <a:r>
              <a:rPr lang="en-US" sz="1800" dirty="0" err="1"/>
              <a:t>inode</a:t>
            </a:r>
            <a:r>
              <a:rPr lang="en-US" sz="1800" dirty="0"/>
              <a:t> -&gt; </a:t>
            </a:r>
            <a:r>
              <a:rPr lang="en-US" sz="1800" dirty="0" err="1"/>
              <a:t>i_op</a:t>
            </a:r>
            <a:r>
              <a:rPr lang="en-US" sz="1800" dirty="0"/>
              <a:t> = &amp;ext2_file_inode_operations;</a:t>
            </a:r>
            <a:br>
              <a:rPr lang="en-US" sz="1800" dirty="0"/>
            </a:br>
            <a:r>
              <a:rPr lang="en-US" sz="1800" dirty="0"/>
              <a:t>else if (S_ISDIR(</a:t>
            </a:r>
            <a:r>
              <a:rPr lang="en-US" sz="1800" dirty="0" err="1"/>
              <a:t>Inode</a:t>
            </a:r>
            <a:r>
              <a:rPr lang="en-US" sz="1800" dirty="0"/>
              <a:t> -&gt; </a:t>
            </a:r>
            <a:r>
              <a:rPr lang="en-US" sz="1800" dirty="0" err="1"/>
              <a:t>i_mode</a:t>
            </a:r>
            <a:r>
              <a:rPr lang="en-US" sz="1800" dirty="0"/>
              <a:t>))</a:t>
            </a:r>
            <a:br>
              <a:rPr lang="en-US" sz="1800" dirty="0"/>
            </a:br>
            <a:r>
              <a:rPr lang="en-US" sz="1800" dirty="0"/>
              <a:t>     </a:t>
            </a:r>
            <a:r>
              <a:rPr lang="en-US" sz="1800" dirty="0" err="1"/>
              <a:t>inode</a:t>
            </a:r>
            <a:r>
              <a:rPr lang="en-US" sz="1800" dirty="0"/>
              <a:t> -&gt; </a:t>
            </a:r>
            <a:r>
              <a:rPr lang="en-US" sz="1800" dirty="0" err="1"/>
              <a:t>i_op</a:t>
            </a:r>
            <a:r>
              <a:rPr lang="en-US" sz="1800" dirty="0"/>
              <a:t> = &amp;ext2_dir_inode_operations;</a:t>
            </a:r>
            <a:br>
              <a:rPr lang="en-US" sz="1800" dirty="0"/>
            </a:br>
            <a:r>
              <a:rPr lang="en-US" sz="1800" dirty="0"/>
              <a:t>else if (S_ISLNK(</a:t>
            </a:r>
            <a:r>
              <a:rPr lang="en-US" sz="1800" dirty="0" err="1"/>
              <a:t>Inode</a:t>
            </a:r>
            <a:r>
              <a:rPr lang="en-US" sz="1800" dirty="0"/>
              <a:t> -&gt; </a:t>
            </a:r>
            <a:r>
              <a:rPr lang="en-US" sz="1800" dirty="0" err="1"/>
              <a:t>i_mode</a:t>
            </a:r>
            <a:r>
              <a:rPr lang="en-US" sz="1800" dirty="0"/>
              <a:t>))</a:t>
            </a:r>
            <a:br>
              <a:rPr lang="en-US" sz="1800" dirty="0"/>
            </a:br>
            <a:r>
              <a:rPr lang="en-US" sz="1800" dirty="0"/>
              <a:t>     </a:t>
            </a:r>
            <a:r>
              <a:rPr lang="en-US" sz="1800" dirty="0" err="1"/>
              <a:t>inode</a:t>
            </a:r>
            <a:r>
              <a:rPr lang="en-US" sz="1800" dirty="0"/>
              <a:t> -&gt; </a:t>
            </a:r>
            <a:r>
              <a:rPr lang="en-US" sz="1800" dirty="0" err="1"/>
              <a:t>i_op</a:t>
            </a:r>
            <a:r>
              <a:rPr lang="en-US" sz="1800" dirty="0"/>
              <a:t> = &amp;ext2_symlink_inode_operations;</a:t>
            </a:r>
            <a:br>
              <a:rPr lang="en-US" sz="1800" dirty="0"/>
            </a:br>
            <a:r>
              <a:rPr lang="en-US" sz="1800" dirty="0"/>
              <a:t>else if (S_ISCHR(</a:t>
            </a:r>
            <a:r>
              <a:rPr lang="en-US" sz="1800" dirty="0" err="1"/>
              <a:t>Inode</a:t>
            </a:r>
            <a:r>
              <a:rPr lang="en-US" sz="1800" dirty="0"/>
              <a:t> -&gt; </a:t>
            </a:r>
            <a:r>
              <a:rPr lang="en-US" sz="1800" dirty="0" err="1"/>
              <a:t>i_mode</a:t>
            </a:r>
            <a:r>
              <a:rPr lang="en-US" sz="1800" dirty="0"/>
              <a:t>))</a:t>
            </a:r>
            <a:br>
              <a:rPr lang="en-US" sz="1800" dirty="0"/>
            </a:br>
            <a:r>
              <a:rPr lang="en-US" sz="1800" dirty="0"/>
              <a:t>     </a:t>
            </a:r>
            <a:r>
              <a:rPr lang="en-US" sz="1800" dirty="0" err="1"/>
              <a:t>inode</a:t>
            </a:r>
            <a:r>
              <a:rPr lang="en-US" sz="1800" dirty="0"/>
              <a:t> -&gt; </a:t>
            </a:r>
            <a:r>
              <a:rPr lang="en-US" sz="1800" dirty="0" err="1"/>
              <a:t>i_op</a:t>
            </a:r>
            <a:r>
              <a:rPr lang="en-US" sz="1800" dirty="0"/>
              <a:t> = &amp;</a:t>
            </a:r>
            <a:r>
              <a:rPr lang="en-US" sz="1800" dirty="0" err="1"/>
              <a:t>chrdev_inode_operations</a:t>
            </a:r>
            <a:r>
              <a:rPr lang="en-US" sz="1800" dirty="0"/>
              <a:t>;</a:t>
            </a:r>
            <a:br>
              <a:rPr lang="en-US" sz="1800" dirty="0"/>
            </a:br>
            <a:r>
              <a:rPr lang="en-US" sz="1800" dirty="0"/>
              <a:t>else if (S_ISBLK(</a:t>
            </a:r>
            <a:r>
              <a:rPr lang="en-US" sz="1800" dirty="0" err="1"/>
              <a:t>Inode</a:t>
            </a:r>
            <a:r>
              <a:rPr lang="en-US" sz="1800" dirty="0"/>
              <a:t> -&gt; </a:t>
            </a:r>
            <a:r>
              <a:rPr lang="en-US" sz="1800" dirty="0" err="1"/>
              <a:t>i_mode</a:t>
            </a:r>
            <a:r>
              <a:rPr lang="en-US" sz="1800" dirty="0"/>
              <a:t>))</a:t>
            </a:r>
            <a:br>
              <a:rPr lang="en-US" sz="1800" dirty="0"/>
            </a:br>
            <a:r>
              <a:rPr lang="en-US" sz="1800" dirty="0"/>
              <a:t>     </a:t>
            </a:r>
            <a:r>
              <a:rPr lang="en-US" sz="1800" dirty="0" err="1"/>
              <a:t>inode</a:t>
            </a:r>
            <a:r>
              <a:rPr lang="en-US" sz="1800" dirty="0"/>
              <a:t> -&gt; </a:t>
            </a:r>
            <a:r>
              <a:rPr lang="en-US" sz="1800" dirty="0" err="1"/>
              <a:t>i_op</a:t>
            </a:r>
            <a:r>
              <a:rPr lang="en-US" sz="1800" dirty="0"/>
              <a:t> = &amp;</a:t>
            </a:r>
            <a:r>
              <a:rPr lang="en-US" sz="1800" dirty="0" err="1"/>
              <a:t>blkdev_inode_operations</a:t>
            </a:r>
            <a:r>
              <a:rPr lang="en-US" sz="1800" dirty="0"/>
              <a:t>;</a:t>
            </a:r>
            <a:br>
              <a:rPr lang="en-US" sz="1800" dirty="0"/>
            </a:br>
            <a:r>
              <a:rPr lang="en-US" sz="1800" dirty="0"/>
              <a:t>else if (S_ISFIFO(</a:t>
            </a:r>
            <a:r>
              <a:rPr lang="en-US" sz="1800" dirty="0" err="1"/>
              <a:t>Inode</a:t>
            </a:r>
            <a:r>
              <a:rPr lang="en-US" sz="1800" dirty="0"/>
              <a:t> -&gt; </a:t>
            </a:r>
            <a:r>
              <a:rPr lang="en-US" sz="1800" dirty="0" err="1"/>
              <a:t>i_mode</a:t>
            </a:r>
            <a:r>
              <a:rPr lang="en-US" sz="1800" dirty="0"/>
              <a:t>))</a:t>
            </a:r>
            <a:br>
              <a:rPr lang="en-US" sz="1800" dirty="0"/>
            </a:br>
            <a:r>
              <a:rPr lang="en-US" sz="1800" dirty="0"/>
              <a:t>     </a:t>
            </a:r>
            <a:r>
              <a:rPr lang="en-US" sz="1800" dirty="0" err="1"/>
              <a:t>init_fifo</a:t>
            </a:r>
            <a:r>
              <a:rPr lang="en-US" sz="1800" dirty="0"/>
              <a:t>(</a:t>
            </a:r>
            <a:r>
              <a:rPr lang="en-US" sz="1800" dirty="0" err="1"/>
              <a:t>inode</a:t>
            </a:r>
            <a:r>
              <a:rPr lang="en-US" sz="1800" dirty="0"/>
              <a:t>);</a:t>
            </a:r>
            <a:br>
              <a:rPr lang="en-US" sz="1800" dirty="0"/>
            </a:b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1400175"/>
            <a:ext cx="8839200" cy="369332"/>
          </a:xfrm>
          <a:prstGeom prst="rect">
            <a:avLst/>
          </a:prstGeom>
          <a:solidFill>
            <a:srgbClr val="800000"/>
          </a:solidFill>
          <a:ln w="9525">
            <a:noFill/>
            <a:miter lim="800000"/>
            <a:headEnd/>
            <a:tailEnd/>
          </a:ln>
        </p:spPr>
        <p:txBody>
          <a:bodyPr>
            <a:spAutoFit/>
          </a:bodyPr>
          <a:lstStyle/>
          <a:p>
            <a:pPr>
              <a:spcBef>
                <a:spcPts val="600"/>
              </a:spcBef>
            </a:pPr>
            <a:r>
              <a:rPr lang="en-US">
                <a:solidFill>
                  <a:srgbClr val="FFFF00"/>
                </a:solidFill>
              </a:rPr>
              <a:t>The notify_change() function</a:t>
            </a:r>
          </a:p>
        </p:txBody>
      </p:sp>
      <p:sp>
        <p:nvSpPr>
          <p:cNvPr id="20484" name="Text Box 4"/>
          <p:cNvSpPr txBox="1">
            <a:spLocks noChangeArrowheads="1"/>
          </p:cNvSpPr>
          <p:nvPr/>
        </p:nvSpPr>
        <p:spPr bwMode="auto">
          <a:xfrm>
            <a:off x="228600" y="1828800"/>
            <a:ext cx="8229600" cy="923330"/>
          </a:xfrm>
          <a:prstGeom prst="rect">
            <a:avLst/>
          </a:prstGeom>
          <a:noFill/>
          <a:ln w="9525">
            <a:noFill/>
            <a:miter lim="800000"/>
            <a:headEnd/>
            <a:tailEnd/>
          </a:ln>
        </p:spPr>
        <p:txBody>
          <a:bodyPr>
            <a:spAutoFit/>
          </a:bodyPr>
          <a:lstStyle/>
          <a:p>
            <a:pPr>
              <a:spcBef>
                <a:spcPts val="600"/>
              </a:spcBef>
            </a:pPr>
            <a:r>
              <a:rPr lang="en-US" dirty="0"/>
              <a:t>The changes made to the </a:t>
            </a:r>
            <a:r>
              <a:rPr lang="en-US" dirty="0" err="1"/>
              <a:t>inode</a:t>
            </a:r>
            <a:r>
              <a:rPr lang="en-US" dirty="0"/>
              <a:t> via system calls are acknowledged by </a:t>
            </a:r>
            <a:r>
              <a:rPr lang="en-US" dirty="0" err="1"/>
              <a:t>notify_change</a:t>
            </a:r>
            <a:r>
              <a:rPr lang="en-US" dirty="0"/>
              <a:t>(). This operation is missing from a number of actual file system implementations except NFS ( which has a sort of local </a:t>
            </a:r>
            <a:r>
              <a:rPr lang="en-US" dirty="0" err="1"/>
              <a:t>inode</a:t>
            </a:r>
            <a:r>
              <a:rPr lang="en-US" dirty="0"/>
              <a:t> and an external </a:t>
            </a:r>
            <a:r>
              <a:rPr lang="en-US" dirty="0" err="1"/>
              <a:t>inode</a:t>
            </a:r>
            <a:r>
              <a:rPr lang="en-US" dirty="0"/>
              <a:t>, so to speak ).</a:t>
            </a:r>
          </a:p>
        </p:txBody>
      </p:sp>
      <p:sp>
        <p:nvSpPr>
          <p:cNvPr id="20485" name="Text Box 5"/>
          <p:cNvSpPr txBox="1">
            <a:spLocks noChangeArrowheads="1"/>
          </p:cNvSpPr>
          <p:nvPr/>
        </p:nvSpPr>
        <p:spPr bwMode="auto">
          <a:xfrm>
            <a:off x="304800" y="2743200"/>
            <a:ext cx="8686800" cy="369332"/>
          </a:xfrm>
          <a:prstGeom prst="rect">
            <a:avLst/>
          </a:prstGeom>
          <a:solidFill>
            <a:srgbClr val="800000"/>
          </a:solidFill>
          <a:ln w="9525">
            <a:noFill/>
            <a:miter lim="800000"/>
            <a:headEnd/>
            <a:tailEnd/>
          </a:ln>
        </p:spPr>
        <p:txBody>
          <a:bodyPr>
            <a:spAutoFit/>
          </a:bodyPr>
          <a:lstStyle/>
          <a:p>
            <a:pPr>
              <a:spcBef>
                <a:spcPts val="600"/>
              </a:spcBef>
            </a:pPr>
            <a:r>
              <a:rPr lang="en-US" dirty="0">
                <a:solidFill>
                  <a:srgbClr val="FFFF00"/>
                </a:solidFill>
              </a:rPr>
              <a:t>The </a:t>
            </a:r>
            <a:r>
              <a:rPr lang="en-US" dirty="0" err="1">
                <a:solidFill>
                  <a:srgbClr val="FFFF00"/>
                </a:solidFill>
              </a:rPr>
              <a:t>write_inode</a:t>
            </a:r>
            <a:r>
              <a:rPr lang="en-US" dirty="0">
                <a:solidFill>
                  <a:srgbClr val="FFFF00"/>
                </a:solidFill>
              </a:rPr>
              <a:t>() function</a:t>
            </a:r>
          </a:p>
        </p:txBody>
      </p:sp>
      <p:sp>
        <p:nvSpPr>
          <p:cNvPr id="20486" name="Text Box 6"/>
          <p:cNvSpPr txBox="1">
            <a:spLocks noChangeArrowheads="1"/>
          </p:cNvSpPr>
          <p:nvPr/>
        </p:nvSpPr>
        <p:spPr bwMode="auto">
          <a:xfrm>
            <a:off x="304800" y="3200400"/>
            <a:ext cx="8229600" cy="369332"/>
          </a:xfrm>
          <a:prstGeom prst="rect">
            <a:avLst/>
          </a:prstGeom>
          <a:noFill/>
          <a:ln w="9525">
            <a:noFill/>
            <a:miter lim="800000"/>
            <a:headEnd/>
            <a:tailEnd/>
          </a:ln>
        </p:spPr>
        <p:txBody>
          <a:bodyPr>
            <a:spAutoFit/>
          </a:bodyPr>
          <a:lstStyle/>
          <a:p>
            <a:pPr>
              <a:spcBef>
                <a:spcPts val="600"/>
              </a:spcBef>
            </a:pPr>
            <a:r>
              <a:rPr lang="en-US" dirty="0"/>
              <a:t>This function saves the </a:t>
            </a:r>
            <a:r>
              <a:rPr lang="en-US" dirty="0" err="1"/>
              <a:t>inode</a:t>
            </a:r>
            <a:r>
              <a:rPr lang="en-US" dirty="0"/>
              <a:t> structure analogous to </a:t>
            </a:r>
            <a:r>
              <a:rPr lang="en-US" dirty="0" err="1"/>
              <a:t>write_super</a:t>
            </a:r>
            <a:r>
              <a:rPr lang="en-US" dirty="0"/>
              <a:t>().</a:t>
            </a:r>
          </a:p>
        </p:txBody>
      </p:sp>
      <p:sp>
        <p:nvSpPr>
          <p:cNvPr id="20487" name="Text Box 7"/>
          <p:cNvSpPr txBox="1">
            <a:spLocks noChangeArrowheads="1"/>
          </p:cNvSpPr>
          <p:nvPr/>
        </p:nvSpPr>
        <p:spPr bwMode="auto">
          <a:xfrm>
            <a:off x="228600" y="3581400"/>
            <a:ext cx="8686800" cy="369332"/>
          </a:xfrm>
          <a:prstGeom prst="rect">
            <a:avLst/>
          </a:prstGeom>
          <a:solidFill>
            <a:srgbClr val="800000"/>
          </a:solidFill>
          <a:ln w="9525">
            <a:noFill/>
            <a:miter lim="800000"/>
            <a:headEnd/>
            <a:tailEnd/>
          </a:ln>
        </p:spPr>
        <p:txBody>
          <a:bodyPr>
            <a:spAutoFit/>
          </a:bodyPr>
          <a:lstStyle/>
          <a:p>
            <a:pPr>
              <a:spcBef>
                <a:spcPts val="600"/>
              </a:spcBef>
            </a:pPr>
            <a:r>
              <a:rPr lang="en-US">
                <a:solidFill>
                  <a:srgbClr val="FFFF00"/>
                </a:solidFill>
              </a:rPr>
              <a:t>The put_inode() function</a:t>
            </a:r>
          </a:p>
        </p:txBody>
      </p:sp>
      <p:sp>
        <p:nvSpPr>
          <p:cNvPr id="20488" name="Text Box 8"/>
          <p:cNvSpPr txBox="1">
            <a:spLocks noChangeArrowheads="1"/>
          </p:cNvSpPr>
          <p:nvPr/>
        </p:nvSpPr>
        <p:spPr bwMode="auto">
          <a:xfrm>
            <a:off x="304800" y="4038600"/>
            <a:ext cx="8229600" cy="646331"/>
          </a:xfrm>
          <a:prstGeom prst="rect">
            <a:avLst/>
          </a:prstGeom>
          <a:noFill/>
          <a:ln w="9525">
            <a:noFill/>
            <a:miter lim="800000"/>
            <a:headEnd/>
            <a:tailEnd/>
          </a:ln>
        </p:spPr>
        <p:txBody>
          <a:bodyPr>
            <a:spAutoFit/>
          </a:bodyPr>
          <a:lstStyle/>
          <a:p>
            <a:pPr>
              <a:spcBef>
                <a:spcPts val="600"/>
              </a:spcBef>
            </a:pPr>
            <a:r>
              <a:rPr lang="en-US" dirty="0"/>
              <a:t>This function is called by </a:t>
            </a:r>
            <a:r>
              <a:rPr lang="en-US" dirty="0" err="1"/>
              <a:t>iput</a:t>
            </a:r>
            <a:r>
              <a:rPr lang="en-US" dirty="0"/>
              <a:t>() if the </a:t>
            </a:r>
            <a:r>
              <a:rPr lang="en-US" dirty="0" err="1"/>
              <a:t>inode</a:t>
            </a:r>
            <a:r>
              <a:rPr lang="en-US" dirty="0"/>
              <a:t> is no longer required. Its main task is to delete the file physically and release its blocks if </a:t>
            </a:r>
            <a:r>
              <a:rPr lang="en-US" dirty="0" err="1"/>
              <a:t>i_nlink</a:t>
            </a:r>
            <a:r>
              <a:rPr lang="en-US" dirty="0"/>
              <a:t> is zero.</a:t>
            </a:r>
          </a:p>
        </p:txBody>
      </p:sp>
      <p:sp>
        <p:nvSpPr>
          <p:cNvPr id="20489" name="Text Box 9"/>
          <p:cNvSpPr txBox="1">
            <a:spLocks noChangeArrowheads="1"/>
          </p:cNvSpPr>
          <p:nvPr/>
        </p:nvSpPr>
        <p:spPr bwMode="auto">
          <a:xfrm>
            <a:off x="228600" y="4695646"/>
            <a:ext cx="8686800" cy="369332"/>
          </a:xfrm>
          <a:prstGeom prst="rect">
            <a:avLst/>
          </a:prstGeom>
          <a:solidFill>
            <a:srgbClr val="800000"/>
          </a:solidFill>
          <a:ln w="9525">
            <a:noFill/>
            <a:miter lim="800000"/>
            <a:headEnd/>
            <a:tailEnd/>
          </a:ln>
        </p:spPr>
        <p:txBody>
          <a:bodyPr>
            <a:spAutoFit/>
          </a:bodyPr>
          <a:lstStyle/>
          <a:p>
            <a:pPr>
              <a:spcBef>
                <a:spcPts val="600"/>
              </a:spcBef>
            </a:pPr>
            <a:r>
              <a:rPr lang="en-US">
                <a:solidFill>
                  <a:srgbClr val="FFFF00"/>
                </a:solidFill>
              </a:rPr>
              <a:t>The put_super() function</a:t>
            </a:r>
          </a:p>
        </p:txBody>
      </p:sp>
      <p:sp>
        <p:nvSpPr>
          <p:cNvPr id="20490" name="Text Box 10"/>
          <p:cNvSpPr txBox="1">
            <a:spLocks noChangeArrowheads="1"/>
          </p:cNvSpPr>
          <p:nvPr/>
        </p:nvSpPr>
        <p:spPr bwMode="auto">
          <a:xfrm>
            <a:off x="304800" y="5124271"/>
            <a:ext cx="8229600" cy="1200329"/>
          </a:xfrm>
          <a:prstGeom prst="rect">
            <a:avLst/>
          </a:prstGeom>
          <a:noFill/>
          <a:ln w="9525">
            <a:noFill/>
            <a:miter lim="800000"/>
            <a:headEnd/>
            <a:tailEnd/>
          </a:ln>
        </p:spPr>
        <p:txBody>
          <a:bodyPr>
            <a:spAutoFit/>
          </a:bodyPr>
          <a:lstStyle/>
          <a:p>
            <a:pPr>
              <a:spcBef>
                <a:spcPts val="600"/>
              </a:spcBef>
            </a:pPr>
            <a:r>
              <a:rPr lang="en-US" dirty="0"/>
              <a:t>The VFS calls this function when </a:t>
            </a:r>
            <a:r>
              <a:rPr lang="en-US" dirty="0" err="1"/>
              <a:t>unmounting</a:t>
            </a:r>
            <a:r>
              <a:rPr lang="en-US" dirty="0"/>
              <a:t> file systems, when it should also release the superblock and other information buffers and / or restore the consistency of the file system.  In addition the </a:t>
            </a:r>
            <a:r>
              <a:rPr lang="en-US" dirty="0" err="1"/>
              <a:t>s_dev</a:t>
            </a:r>
            <a:r>
              <a:rPr lang="en-US" dirty="0"/>
              <a:t> entry in the superblock structure must be set to 0 to ensure that the superblock is once again available after </a:t>
            </a:r>
            <a:r>
              <a:rPr lang="en-US" dirty="0" err="1"/>
              <a:t>unmounting</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1536700"/>
            <a:ext cx="8839200" cy="457200"/>
          </a:xfrm>
          <a:prstGeom prst="rect">
            <a:avLst/>
          </a:prstGeom>
          <a:solidFill>
            <a:srgbClr val="800000"/>
          </a:solidFill>
          <a:ln w="9525">
            <a:noFill/>
            <a:miter lim="800000"/>
            <a:headEnd/>
            <a:tailEnd/>
          </a:ln>
        </p:spPr>
        <p:txBody>
          <a:bodyPr>
            <a:spAutoFit/>
          </a:bodyPr>
          <a:lstStyle/>
          <a:p>
            <a:pPr>
              <a:spcBef>
                <a:spcPct val="50000"/>
              </a:spcBef>
            </a:pPr>
            <a:r>
              <a:rPr lang="en-US">
                <a:solidFill>
                  <a:srgbClr val="FFFF00"/>
                </a:solidFill>
              </a:rPr>
              <a:t>The write_super() function</a:t>
            </a:r>
          </a:p>
        </p:txBody>
      </p:sp>
      <p:sp>
        <p:nvSpPr>
          <p:cNvPr id="21508" name="Text Box 4"/>
          <p:cNvSpPr txBox="1">
            <a:spLocks noChangeArrowheads="1"/>
          </p:cNvSpPr>
          <p:nvPr/>
        </p:nvSpPr>
        <p:spPr bwMode="auto">
          <a:xfrm>
            <a:off x="228600" y="2222500"/>
            <a:ext cx="8229600" cy="1739900"/>
          </a:xfrm>
          <a:prstGeom prst="rect">
            <a:avLst/>
          </a:prstGeom>
          <a:noFill/>
          <a:ln w="9525">
            <a:noFill/>
            <a:miter lim="800000"/>
            <a:headEnd/>
            <a:tailEnd/>
          </a:ln>
        </p:spPr>
        <p:txBody>
          <a:bodyPr>
            <a:spAutoFit/>
          </a:bodyPr>
          <a:lstStyle/>
          <a:p>
            <a:pPr>
              <a:spcBef>
                <a:spcPct val="50000"/>
              </a:spcBef>
            </a:pPr>
            <a:r>
              <a:rPr lang="en-US" sz="1800" dirty="0"/>
              <a:t>The </a:t>
            </a:r>
            <a:r>
              <a:rPr lang="en-US" sz="1800" dirty="0" err="1"/>
              <a:t>write_super</a:t>
            </a:r>
            <a:r>
              <a:rPr lang="en-US" sz="1800" dirty="0"/>
              <a:t>() function is used to save the information of the superblock. This need not necessarily guarantee the consistency of the file system. If the current file system </a:t>
            </a:r>
            <a:r>
              <a:rPr lang="en-US" sz="1800" dirty="0" err="1"/>
              <a:t>spports</a:t>
            </a:r>
            <a:r>
              <a:rPr lang="en-US" sz="1800" dirty="0"/>
              <a:t> a flag indicating inconsistency (valid flag) this should be set. In normal cases the function will cause the cache to write back the buffer for the superblock. This is ensured by setting the buffers </a:t>
            </a:r>
            <a:r>
              <a:rPr lang="en-US" sz="1800" dirty="0" err="1"/>
              <a:t>b_dirt</a:t>
            </a:r>
            <a:r>
              <a:rPr lang="en-US" sz="1800" dirty="0"/>
              <a:t> flag. The function is used in synchronizing the device and is ignored by </a:t>
            </a:r>
            <a:r>
              <a:rPr lang="en-US" sz="1800" dirty="0" err="1"/>
              <a:t>read_only</a:t>
            </a:r>
            <a:r>
              <a:rPr lang="en-US" sz="1800" dirty="0"/>
              <a:t> systems such as </a:t>
            </a:r>
            <a:r>
              <a:rPr lang="en-US" sz="1800" dirty="0" err="1"/>
              <a:t>isofs</a:t>
            </a:r>
            <a:r>
              <a:rPr lang="en-US" sz="1800" dirty="0"/>
              <a:t>.</a:t>
            </a:r>
          </a:p>
        </p:txBody>
      </p:sp>
      <p:sp>
        <p:nvSpPr>
          <p:cNvPr id="21509" name="Text Box 5"/>
          <p:cNvSpPr txBox="1">
            <a:spLocks noChangeArrowheads="1"/>
          </p:cNvSpPr>
          <p:nvPr/>
        </p:nvSpPr>
        <p:spPr bwMode="auto">
          <a:xfrm>
            <a:off x="304800" y="4343400"/>
            <a:ext cx="8534400" cy="457200"/>
          </a:xfrm>
          <a:prstGeom prst="rect">
            <a:avLst/>
          </a:prstGeom>
          <a:solidFill>
            <a:srgbClr val="800000"/>
          </a:solidFill>
          <a:ln w="9525">
            <a:noFill/>
            <a:miter lim="800000"/>
            <a:headEnd/>
            <a:tailEnd/>
          </a:ln>
        </p:spPr>
        <p:txBody>
          <a:bodyPr>
            <a:spAutoFit/>
          </a:bodyPr>
          <a:lstStyle/>
          <a:p>
            <a:pPr>
              <a:spcBef>
                <a:spcPct val="50000"/>
              </a:spcBef>
            </a:pPr>
            <a:r>
              <a:rPr lang="en-US">
                <a:solidFill>
                  <a:srgbClr val="FFFF00"/>
                </a:solidFill>
              </a:rPr>
              <a:t>The statfs() function</a:t>
            </a:r>
          </a:p>
        </p:txBody>
      </p:sp>
      <p:sp>
        <p:nvSpPr>
          <p:cNvPr id="21510" name="Text Box 6"/>
          <p:cNvSpPr txBox="1">
            <a:spLocks noChangeArrowheads="1"/>
          </p:cNvSpPr>
          <p:nvPr/>
        </p:nvSpPr>
        <p:spPr bwMode="auto">
          <a:xfrm>
            <a:off x="381000" y="4876800"/>
            <a:ext cx="8229600" cy="1741488"/>
          </a:xfrm>
          <a:prstGeom prst="rect">
            <a:avLst/>
          </a:prstGeom>
          <a:noFill/>
          <a:ln w="9525">
            <a:noFill/>
            <a:miter lim="800000"/>
            <a:headEnd/>
            <a:tailEnd/>
          </a:ln>
        </p:spPr>
        <p:txBody>
          <a:bodyPr>
            <a:spAutoFit/>
          </a:bodyPr>
          <a:lstStyle/>
          <a:p>
            <a:pPr>
              <a:spcBef>
                <a:spcPct val="50000"/>
              </a:spcBef>
            </a:pPr>
            <a:r>
              <a:rPr lang="en-US" sz="1800"/>
              <a:t>The system call statfs() calls this superblock function which in fact does no more than fill in the statfs structure. This structure provides information on the file system, the number of free blocks, and the preferred block size.</a:t>
            </a:r>
          </a:p>
          <a:p>
            <a:pPr>
              <a:spcBef>
                <a:spcPct val="50000"/>
              </a:spcBef>
            </a:pPr>
            <a:r>
              <a:rPr lang="en-US" sz="1800"/>
              <a:t>Note that this structure is located in the user address space.</a:t>
            </a:r>
          </a:p>
          <a:p>
            <a:pPr>
              <a:spcBef>
                <a:spcPct val="50000"/>
              </a:spcBef>
            </a:pP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572000" y="344269"/>
            <a:ext cx="4419600" cy="646331"/>
          </a:xfrm>
          <a:prstGeom prst="rect">
            <a:avLst/>
          </a:prstGeom>
          <a:noFill/>
          <a:ln w="9525">
            <a:noFill/>
            <a:miter lim="800000"/>
            <a:headEnd/>
            <a:tailEnd/>
          </a:ln>
        </p:spPr>
        <p:txBody>
          <a:bodyPr wrap="square">
            <a:spAutoFit/>
          </a:bodyPr>
          <a:lstStyle/>
          <a:p>
            <a:pPr algn="r">
              <a:spcBef>
                <a:spcPct val="50000"/>
              </a:spcBef>
            </a:pPr>
            <a:r>
              <a:rPr lang="en-US" sz="3600">
                <a:solidFill>
                  <a:srgbClr val="FFFF00"/>
                </a:solidFill>
              </a:rPr>
              <a:t>The inode structure</a:t>
            </a:r>
          </a:p>
        </p:txBody>
      </p:sp>
      <p:sp>
        <p:nvSpPr>
          <p:cNvPr id="22532" name="Text Box 4"/>
          <p:cNvSpPr txBox="1">
            <a:spLocks noChangeArrowheads="1"/>
          </p:cNvSpPr>
          <p:nvPr/>
        </p:nvSpPr>
        <p:spPr bwMode="auto">
          <a:xfrm>
            <a:off x="228600" y="1307842"/>
            <a:ext cx="8686800" cy="5016758"/>
          </a:xfrm>
          <a:prstGeom prst="rect">
            <a:avLst/>
          </a:prstGeom>
          <a:noFill/>
          <a:ln w="9525">
            <a:noFill/>
            <a:miter lim="800000"/>
            <a:headEnd/>
            <a:tailEnd/>
          </a:ln>
        </p:spPr>
        <p:txBody>
          <a:bodyPr wrap="square">
            <a:spAutoFit/>
          </a:bodyPr>
          <a:lstStyle/>
          <a:p>
            <a:pPr>
              <a:spcBef>
                <a:spcPct val="50000"/>
              </a:spcBef>
            </a:pPr>
            <a:r>
              <a:rPr lang="en-US" sz="1600" dirty="0" err="1"/>
              <a:t>struct</a:t>
            </a:r>
            <a:r>
              <a:rPr lang="en-US" sz="1600" dirty="0"/>
              <a:t> </a:t>
            </a:r>
            <a:r>
              <a:rPr lang="en-US" sz="1600" dirty="0" err="1"/>
              <a:t>inode</a:t>
            </a:r>
            <a:r>
              <a:rPr lang="en-US" sz="1600" dirty="0"/>
              <a:t> {</a:t>
            </a:r>
            <a:br>
              <a:rPr lang="en-US" sz="1600" dirty="0"/>
            </a:br>
            <a:r>
              <a:rPr lang="en-US" sz="1600" dirty="0"/>
              <a:t>	</a:t>
            </a:r>
            <a:r>
              <a:rPr lang="en-US" sz="1600" dirty="0" err="1"/>
              <a:t>dev_t</a:t>
            </a:r>
            <a:r>
              <a:rPr lang="en-US" sz="1600" dirty="0"/>
              <a:t> 		</a:t>
            </a:r>
            <a:r>
              <a:rPr lang="en-US" sz="1600" dirty="0" err="1"/>
              <a:t>idev</a:t>
            </a:r>
            <a:r>
              <a:rPr lang="en-US" sz="1600" dirty="0"/>
              <a:t>;	/* file device number */</a:t>
            </a:r>
            <a:br>
              <a:rPr lang="en-US" sz="1600" dirty="0"/>
            </a:br>
            <a:r>
              <a:rPr lang="en-US" sz="1600" dirty="0"/>
              <a:t>	unsigned long 	</a:t>
            </a:r>
            <a:r>
              <a:rPr lang="en-US" sz="1600" dirty="0" err="1"/>
              <a:t>i_ino</a:t>
            </a:r>
            <a:r>
              <a:rPr lang="en-US" sz="1600" dirty="0"/>
              <a:t>;	/* the </a:t>
            </a:r>
            <a:r>
              <a:rPr lang="en-US" sz="1600" dirty="0" err="1"/>
              <a:t>inode</a:t>
            </a:r>
            <a:r>
              <a:rPr lang="en-US" sz="1600" dirty="0"/>
              <a:t> number */</a:t>
            </a:r>
            <a:br>
              <a:rPr lang="en-US" sz="1600" dirty="0"/>
            </a:br>
            <a:r>
              <a:rPr lang="en-US" sz="1600" dirty="0"/>
              <a:t>	</a:t>
            </a:r>
            <a:r>
              <a:rPr lang="en-US" sz="1600" dirty="0" err="1"/>
              <a:t>umode_t</a:t>
            </a:r>
            <a:r>
              <a:rPr lang="en-US" sz="1600" dirty="0"/>
              <a:t>		</a:t>
            </a:r>
            <a:r>
              <a:rPr lang="en-US" sz="1600" dirty="0" err="1"/>
              <a:t>i_mode</a:t>
            </a:r>
            <a:r>
              <a:rPr lang="en-US" sz="1600" dirty="0"/>
              <a:t>;	/* file type and access rights */</a:t>
            </a:r>
            <a:br>
              <a:rPr lang="en-US" sz="1600" dirty="0"/>
            </a:br>
            <a:r>
              <a:rPr lang="en-US" sz="1600" dirty="0"/>
              <a:t>	</a:t>
            </a:r>
            <a:r>
              <a:rPr lang="en-US" sz="1600" dirty="0" err="1"/>
              <a:t>nlink_t</a:t>
            </a:r>
            <a:r>
              <a:rPr lang="en-US" sz="1600" dirty="0"/>
              <a:t>		</a:t>
            </a:r>
            <a:r>
              <a:rPr lang="en-US" sz="1600" dirty="0" err="1"/>
              <a:t>i_nlink</a:t>
            </a:r>
            <a:r>
              <a:rPr lang="en-US" sz="1600" dirty="0"/>
              <a:t>;	/* number of hard links */</a:t>
            </a:r>
            <a:br>
              <a:rPr lang="en-US" sz="1600" dirty="0"/>
            </a:br>
            <a:r>
              <a:rPr lang="en-US" sz="1600" dirty="0"/>
              <a:t>	</a:t>
            </a:r>
            <a:r>
              <a:rPr lang="en-US" sz="1600" dirty="0" err="1"/>
              <a:t>uid_t</a:t>
            </a:r>
            <a:r>
              <a:rPr lang="en-US" sz="1600" dirty="0"/>
              <a:t>		</a:t>
            </a:r>
            <a:r>
              <a:rPr lang="en-US" sz="1600" dirty="0" err="1"/>
              <a:t>i_uid</a:t>
            </a:r>
            <a:r>
              <a:rPr lang="en-US" sz="1600" dirty="0"/>
              <a:t>;	/* owner */</a:t>
            </a:r>
            <a:br>
              <a:rPr lang="en-US" sz="1600" dirty="0"/>
            </a:br>
            <a:r>
              <a:rPr lang="en-US" sz="1600" dirty="0"/>
              <a:t>	</a:t>
            </a:r>
            <a:r>
              <a:rPr lang="en-US" sz="1600" dirty="0" err="1"/>
              <a:t>gid_t</a:t>
            </a:r>
            <a:r>
              <a:rPr lang="en-US" sz="1600" dirty="0"/>
              <a:t>		</a:t>
            </a:r>
            <a:r>
              <a:rPr lang="en-US" sz="1600" dirty="0" err="1"/>
              <a:t>i_gid</a:t>
            </a:r>
            <a:r>
              <a:rPr lang="en-US" sz="1600" dirty="0"/>
              <a:t>;	/* group */</a:t>
            </a:r>
            <a:br>
              <a:rPr lang="en-US" sz="1600" dirty="0"/>
            </a:br>
            <a:r>
              <a:rPr lang="en-US" sz="1600" dirty="0"/>
              <a:t>	</a:t>
            </a:r>
            <a:r>
              <a:rPr lang="en-US" sz="1600" dirty="0" err="1"/>
              <a:t>dev_t</a:t>
            </a:r>
            <a:r>
              <a:rPr lang="en-US" sz="1600" dirty="0"/>
              <a:t>		</a:t>
            </a:r>
            <a:r>
              <a:rPr lang="en-US" sz="1600" dirty="0" err="1"/>
              <a:t>i_rdev</a:t>
            </a:r>
            <a:r>
              <a:rPr lang="en-US" sz="1600" dirty="0"/>
              <a:t>;	/* device, if device file */</a:t>
            </a:r>
            <a:br>
              <a:rPr lang="en-US" sz="1600" dirty="0"/>
            </a:br>
            <a:r>
              <a:rPr lang="en-US" sz="1600" dirty="0"/>
              <a:t>	</a:t>
            </a:r>
            <a:r>
              <a:rPr lang="en-US" sz="1600" dirty="0" err="1"/>
              <a:t>off_t</a:t>
            </a:r>
            <a:r>
              <a:rPr lang="en-US" sz="1600" dirty="0"/>
              <a:t>		</a:t>
            </a:r>
            <a:r>
              <a:rPr lang="en-US" sz="1600" dirty="0" err="1"/>
              <a:t>i_size</a:t>
            </a:r>
            <a:r>
              <a:rPr lang="en-US" sz="1600" dirty="0"/>
              <a:t>;	/* size */</a:t>
            </a:r>
            <a:br>
              <a:rPr lang="en-US" sz="1600" dirty="0"/>
            </a:br>
            <a:r>
              <a:rPr lang="en-US" sz="1600" dirty="0"/>
              <a:t>	</a:t>
            </a:r>
            <a:r>
              <a:rPr lang="en-US" sz="1600" dirty="0" err="1"/>
              <a:t>time_t</a:t>
            </a:r>
            <a:r>
              <a:rPr lang="en-US" sz="1600" dirty="0"/>
              <a:t>		</a:t>
            </a:r>
            <a:r>
              <a:rPr lang="en-US" sz="1600" dirty="0" err="1"/>
              <a:t>i_atime</a:t>
            </a:r>
            <a:r>
              <a:rPr lang="en-US" sz="1600" dirty="0"/>
              <a:t>;	/* time of last access */</a:t>
            </a:r>
            <a:br>
              <a:rPr lang="en-US" sz="1600" dirty="0"/>
            </a:br>
            <a:r>
              <a:rPr lang="en-US" sz="1600" dirty="0"/>
              <a:t>	</a:t>
            </a:r>
            <a:r>
              <a:rPr lang="en-US" sz="1600" dirty="0" err="1"/>
              <a:t>time_t</a:t>
            </a:r>
            <a:r>
              <a:rPr lang="en-US" sz="1600" dirty="0"/>
              <a:t>		</a:t>
            </a:r>
            <a:r>
              <a:rPr lang="en-US" sz="1600" dirty="0" err="1"/>
              <a:t>i_mtime</a:t>
            </a:r>
            <a:r>
              <a:rPr lang="en-US" sz="1600" dirty="0"/>
              <a:t>;	/* time of last modification */</a:t>
            </a:r>
            <a:br>
              <a:rPr lang="en-US" sz="1600" dirty="0"/>
            </a:br>
            <a:r>
              <a:rPr lang="en-US" sz="1600" dirty="0"/>
              <a:t>	</a:t>
            </a:r>
            <a:r>
              <a:rPr lang="en-US" sz="1600" dirty="0" err="1"/>
              <a:t>time_t</a:t>
            </a:r>
            <a:r>
              <a:rPr lang="en-US" sz="1600" dirty="0"/>
              <a:t>		</a:t>
            </a:r>
            <a:r>
              <a:rPr lang="en-US" sz="1600" dirty="0" err="1"/>
              <a:t>i_ctime</a:t>
            </a:r>
            <a:r>
              <a:rPr lang="en-US" sz="1600" dirty="0"/>
              <a:t>;	/* time of creation */</a:t>
            </a:r>
            <a:br>
              <a:rPr lang="en-US" sz="1600" dirty="0"/>
            </a:br>
            <a:r>
              <a:rPr lang="en-US" sz="1600" dirty="0"/>
              <a:t>	unsigned long	</a:t>
            </a:r>
            <a:r>
              <a:rPr lang="en-US" sz="1600" dirty="0" err="1"/>
              <a:t>i_blksize</a:t>
            </a:r>
            <a:r>
              <a:rPr lang="en-US" sz="1600" dirty="0"/>
              <a:t>;/* block size */</a:t>
            </a:r>
            <a:br>
              <a:rPr lang="en-US" sz="1600" dirty="0"/>
            </a:br>
            <a:r>
              <a:rPr lang="en-US" sz="1600" dirty="0"/>
              <a:t>	unsigned long	</a:t>
            </a:r>
            <a:r>
              <a:rPr lang="en-US" sz="1600" dirty="0" err="1"/>
              <a:t>i_blocks</a:t>
            </a:r>
            <a:r>
              <a:rPr lang="en-US" sz="1600" dirty="0"/>
              <a:t>;	/* number of blocks */</a:t>
            </a:r>
            <a:br>
              <a:rPr lang="en-US" sz="1600" dirty="0"/>
            </a:br>
            <a:r>
              <a:rPr lang="en-US" sz="1600" dirty="0"/>
              <a:t>	unsigned long 	</a:t>
            </a:r>
            <a:r>
              <a:rPr lang="en-US" sz="1600" dirty="0" err="1"/>
              <a:t>i_version</a:t>
            </a:r>
            <a:r>
              <a:rPr lang="en-US" sz="1600" dirty="0"/>
              <a:t>;/* </a:t>
            </a:r>
            <a:r>
              <a:rPr lang="en-US" sz="1600" dirty="0" err="1"/>
              <a:t>Dcache</a:t>
            </a:r>
            <a:r>
              <a:rPr lang="en-US" sz="1600" dirty="0"/>
              <a:t> version management */</a:t>
            </a:r>
            <a:br>
              <a:rPr lang="en-US" sz="1600" dirty="0"/>
            </a:br>
            <a:r>
              <a:rPr lang="en-US" sz="1600" dirty="0"/>
              <a:t>	</a:t>
            </a:r>
            <a:r>
              <a:rPr lang="en-US" sz="1600" dirty="0" err="1"/>
              <a:t>struct</a:t>
            </a:r>
            <a:r>
              <a:rPr lang="en-US" sz="1600" dirty="0"/>
              <a:t> semaphore	</a:t>
            </a:r>
            <a:r>
              <a:rPr lang="en-US" sz="1600" dirty="0" err="1"/>
              <a:t>i_sem</a:t>
            </a:r>
            <a:r>
              <a:rPr lang="en-US" sz="1600" dirty="0"/>
              <a:t>;	/* access control */</a:t>
            </a:r>
            <a:br>
              <a:rPr lang="en-US" sz="1600" dirty="0"/>
            </a:br>
            <a:r>
              <a:rPr lang="en-US" sz="1600" dirty="0"/>
              <a:t>	</a:t>
            </a:r>
            <a:r>
              <a:rPr lang="en-US" sz="1600" dirty="0" err="1"/>
              <a:t>struct</a:t>
            </a:r>
            <a:r>
              <a:rPr lang="en-US" sz="1600" dirty="0"/>
              <a:t> </a:t>
            </a:r>
            <a:r>
              <a:rPr lang="en-US" sz="1600" dirty="0" err="1"/>
              <a:t>inode_operations</a:t>
            </a:r>
            <a:r>
              <a:rPr lang="en-US" sz="1600" dirty="0"/>
              <a:t> *</a:t>
            </a:r>
            <a:r>
              <a:rPr lang="en-US" sz="1600" dirty="0" err="1"/>
              <a:t>i_op</a:t>
            </a:r>
            <a:r>
              <a:rPr lang="en-US" sz="1600" dirty="0"/>
              <a:t>; /* </a:t>
            </a:r>
            <a:r>
              <a:rPr lang="en-US" sz="1600" dirty="0" err="1"/>
              <a:t>inode</a:t>
            </a:r>
            <a:r>
              <a:rPr lang="en-US" sz="1600" dirty="0"/>
              <a:t> operations */</a:t>
            </a:r>
            <a:br>
              <a:rPr lang="en-US" sz="1600" dirty="0"/>
            </a:br>
            <a:r>
              <a:rPr lang="en-US" sz="1600" dirty="0"/>
              <a:t>	</a:t>
            </a:r>
            <a:r>
              <a:rPr lang="en-US" sz="1600" dirty="0" err="1"/>
              <a:t>struct</a:t>
            </a:r>
            <a:r>
              <a:rPr lang="en-US" sz="1600" dirty="0"/>
              <a:t> </a:t>
            </a:r>
            <a:r>
              <a:rPr lang="en-US" sz="1600" dirty="0" err="1"/>
              <a:t>super_block</a:t>
            </a:r>
            <a:r>
              <a:rPr lang="en-US" sz="1600" dirty="0"/>
              <a:t> * </a:t>
            </a:r>
            <a:r>
              <a:rPr lang="en-US" sz="1600" dirty="0" err="1"/>
              <a:t>i_sb</a:t>
            </a:r>
            <a:r>
              <a:rPr lang="en-US" sz="1600" dirty="0"/>
              <a:t>;  	/* super block */</a:t>
            </a:r>
            <a:br>
              <a:rPr lang="en-US" sz="1600" dirty="0"/>
            </a:br>
            <a:r>
              <a:rPr lang="en-US" sz="1600" dirty="0"/>
              <a:t>	</a:t>
            </a:r>
            <a:r>
              <a:rPr lang="en-US" sz="1600" dirty="0" err="1"/>
              <a:t>struct</a:t>
            </a:r>
            <a:r>
              <a:rPr lang="en-US" sz="1600" dirty="0"/>
              <a:t> </a:t>
            </a:r>
            <a:r>
              <a:rPr lang="en-US" sz="1600" dirty="0" err="1"/>
              <a:t>wait_queue</a:t>
            </a:r>
            <a:r>
              <a:rPr lang="en-US" sz="1600" dirty="0"/>
              <a:t>	*</a:t>
            </a:r>
            <a:r>
              <a:rPr lang="en-US" sz="1600" dirty="0" err="1"/>
              <a:t>i_wait</a:t>
            </a:r>
            <a:r>
              <a:rPr lang="en-US" sz="1600" dirty="0"/>
              <a:t>;	/* wait queue */</a:t>
            </a:r>
            <a:br>
              <a:rPr lang="en-US" sz="1600" dirty="0"/>
            </a:br>
            <a:r>
              <a:rPr lang="en-US" sz="1600" dirty="0"/>
              <a:t>	</a:t>
            </a:r>
            <a:r>
              <a:rPr lang="en-US" sz="1600" dirty="0" err="1"/>
              <a:t>struct</a:t>
            </a:r>
            <a:r>
              <a:rPr lang="en-US" sz="1600" dirty="0"/>
              <a:t> </a:t>
            </a:r>
            <a:r>
              <a:rPr lang="en-US" sz="1600" dirty="0" err="1"/>
              <a:t>file_lock</a:t>
            </a:r>
            <a:r>
              <a:rPr lang="en-US" sz="1600" dirty="0"/>
              <a:t> *</a:t>
            </a:r>
            <a:r>
              <a:rPr lang="en-US" sz="1600" dirty="0" err="1"/>
              <a:t>i_flock</a:t>
            </a:r>
            <a:r>
              <a:rPr lang="en-US" sz="1600" dirty="0"/>
              <a:t>; 	/* file locks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429000" y="304800"/>
            <a:ext cx="5715000" cy="584775"/>
          </a:xfrm>
          <a:prstGeom prst="rect">
            <a:avLst/>
          </a:prstGeom>
          <a:noFill/>
          <a:ln w="9525">
            <a:noFill/>
            <a:miter lim="800000"/>
            <a:headEnd/>
            <a:tailEnd/>
          </a:ln>
        </p:spPr>
        <p:txBody>
          <a:bodyPr wrap="square">
            <a:spAutoFit/>
          </a:bodyPr>
          <a:lstStyle/>
          <a:p>
            <a:pPr algn="r">
              <a:spcBef>
                <a:spcPct val="50000"/>
              </a:spcBef>
            </a:pPr>
            <a:r>
              <a:rPr lang="en-US" sz="3200">
                <a:solidFill>
                  <a:srgbClr val="FFFF00"/>
                </a:solidFill>
              </a:rPr>
              <a:t>The inode structure... continued</a:t>
            </a:r>
          </a:p>
        </p:txBody>
      </p:sp>
      <p:sp>
        <p:nvSpPr>
          <p:cNvPr id="23556" name="Text Box 4"/>
          <p:cNvSpPr txBox="1">
            <a:spLocks noChangeArrowheads="1"/>
          </p:cNvSpPr>
          <p:nvPr/>
        </p:nvSpPr>
        <p:spPr bwMode="auto">
          <a:xfrm>
            <a:off x="304800" y="1196400"/>
            <a:ext cx="8686800" cy="5509200"/>
          </a:xfrm>
          <a:prstGeom prst="rect">
            <a:avLst/>
          </a:prstGeom>
          <a:noFill/>
          <a:ln w="9525">
            <a:noFill/>
            <a:miter lim="800000"/>
            <a:headEnd/>
            <a:tailEnd/>
          </a:ln>
        </p:spPr>
        <p:txBody>
          <a:bodyPr wrap="square">
            <a:spAutoFit/>
          </a:bodyPr>
          <a:lstStyle/>
          <a:p>
            <a:r>
              <a:rPr lang="en-US" sz="1550" dirty="0"/>
              <a:t>	</a:t>
            </a:r>
            <a:r>
              <a:rPr lang="en-US" sz="1550" dirty="0" err="1"/>
              <a:t>struct</a:t>
            </a:r>
            <a:r>
              <a:rPr lang="en-US" sz="1550" dirty="0"/>
              <a:t> </a:t>
            </a:r>
            <a:r>
              <a:rPr lang="en-US" sz="1550" dirty="0" err="1"/>
              <a:t>vm_area_struct</a:t>
            </a:r>
            <a:r>
              <a:rPr lang="en-US" sz="1550" dirty="0"/>
              <a:t>	*</a:t>
            </a:r>
            <a:r>
              <a:rPr lang="en-US" sz="1550" dirty="0" err="1"/>
              <a:t>i_mmap</a:t>
            </a:r>
            <a:r>
              <a:rPr lang="en-US" sz="1550" dirty="0"/>
              <a:t>;	*/ memory areas /*</a:t>
            </a:r>
            <a:br>
              <a:rPr lang="en-US" sz="1550" dirty="0"/>
            </a:br>
            <a:r>
              <a:rPr lang="en-US" sz="1550" dirty="0"/>
              <a:t>	</a:t>
            </a:r>
            <a:r>
              <a:rPr lang="en-US" sz="1550" dirty="0" err="1"/>
              <a:t>struct</a:t>
            </a:r>
            <a:r>
              <a:rPr lang="en-US" sz="1550" dirty="0"/>
              <a:t> </a:t>
            </a:r>
            <a:r>
              <a:rPr lang="en-US" sz="1550" dirty="0" err="1"/>
              <a:t>inode</a:t>
            </a:r>
            <a:r>
              <a:rPr lang="en-US" sz="1550" dirty="0"/>
              <a:t>  * </a:t>
            </a:r>
            <a:r>
              <a:rPr lang="en-US" sz="1550" dirty="0" err="1"/>
              <a:t>i_next</a:t>
            </a:r>
            <a:r>
              <a:rPr lang="en-US" sz="1550" dirty="0"/>
              <a:t>, *</a:t>
            </a:r>
            <a:r>
              <a:rPr lang="en-US" sz="1550" dirty="0" err="1"/>
              <a:t>i_prev</a:t>
            </a:r>
            <a:r>
              <a:rPr lang="en-US" sz="1550" dirty="0"/>
              <a:t>;		/* </a:t>
            </a:r>
            <a:r>
              <a:rPr lang="en-US" sz="1550" dirty="0" err="1"/>
              <a:t>inode</a:t>
            </a:r>
            <a:r>
              <a:rPr lang="en-US" sz="1550" dirty="0"/>
              <a:t> linking */</a:t>
            </a:r>
            <a:br>
              <a:rPr lang="en-US" sz="1550" dirty="0"/>
            </a:br>
            <a:r>
              <a:rPr lang="en-US" sz="1550" dirty="0"/>
              <a:t>	</a:t>
            </a:r>
            <a:r>
              <a:rPr lang="en-US" sz="1550" dirty="0" err="1"/>
              <a:t>struct</a:t>
            </a:r>
            <a:r>
              <a:rPr lang="en-US" sz="1550" dirty="0"/>
              <a:t> </a:t>
            </a:r>
            <a:r>
              <a:rPr lang="en-US" sz="1550" dirty="0" err="1"/>
              <a:t>inode</a:t>
            </a:r>
            <a:r>
              <a:rPr lang="en-US" sz="1550" dirty="0"/>
              <a:t>  * </a:t>
            </a:r>
            <a:r>
              <a:rPr lang="en-US" sz="1550" dirty="0" err="1"/>
              <a:t>hash_next</a:t>
            </a:r>
            <a:r>
              <a:rPr lang="en-US" sz="1550" dirty="0"/>
              <a:t>, *</a:t>
            </a:r>
            <a:r>
              <a:rPr lang="en-US" sz="1550" dirty="0" err="1"/>
              <a:t>hash_prev</a:t>
            </a:r>
            <a:r>
              <a:rPr lang="en-US" sz="1550" dirty="0"/>
              <a:t>;		</a:t>
            </a:r>
            <a:br>
              <a:rPr lang="en-US" sz="1550" dirty="0"/>
            </a:br>
            <a:r>
              <a:rPr lang="en-US" sz="1550" dirty="0"/>
              <a:t>	</a:t>
            </a:r>
            <a:r>
              <a:rPr lang="en-US" sz="1550" dirty="0" err="1"/>
              <a:t>struct</a:t>
            </a:r>
            <a:r>
              <a:rPr lang="en-US" sz="1550" dirty="0"/>
              <a:t> </a:t>
            </a:r>
            <a:r>
              <a:rPr lang="en-US" sz="1550" dirty="0" err="1"/>
              <a:t>inode</a:t>
            </a:r>
            <a:r>
              <a:rPr lang="en-US" sz="1550" dirty="0"/>
              <a:t>  * </a:t>
            </a:r>
            <a:r>
              <a:rPr lang="en-US" sz="1550" dirty="0" err="1"/>
              <a:t>i_bound_to</a:t>
            </a:r>
            <a:r>
              <a:rPr lang="en-US" sz="1550" dirty="0"/>
              <a:t>, *</a:t>
            </a:r>
            <a:r>
              <a:rPr lang="en-US" sz="1550" dirty="0" err="1"/>
              <a:t>i_bound_by</a:t>
            </a:r>
            <a:r>
              <a:rPr lang="en-US" sz="1550" dirty="0"/>
              <a:t>;</a:t>
            </a:r>
            <a:br>
              <a:rPr lang="en-US" sz="1550" dirty="0"/>
            </a:br>
            <a:r>
              <a:rPr lang="en-US" sz="1550" dirty="0"/>
              <a:t>	</a:t>
            </a:r>
            <a:r>
              <a:rPr lang="en-US" sz="1550" dirty="0" err="1"/>
              <a:t>struct</a:t>
            </a:r>
            <a:r>
              <a:rPr lang="en-US" sz="1550" dirty="0"/>
              <a:t> </a:t>
            </a:r>
            <a:r>
              <a:rPr lang="en-US" sz="1550" dirty="0" err="1"/>
              <a:t>inode</a:t>
            </a:r>
            <a:r>
              <a:rPr lang="en-US" sz="1550" dirty="0"/>
              <a:t>  * </a:t>
            </a:r>
            <a:r>
              <a:rPr lang="en-US" sz="1550" dirty="0" err="1"/>
              <a:t>i_mount</a:t>
            </a:r>
            <a:r>
              <a:rPr lang="en-US" sz="1550" dirty="0"/>
              <a:t>;		/* mounted </a:t>
            </a:r>
            <a:r>
              <a:rPr lang="en-US" sz="1550" dirty="0" err="1"/>
              <a:t>inode</a:t>
            </a:r>
            <a:r>
              <a:rPr lang="en-US" sz="1550" dirty="0"/>
              <a:t> */</a:t>
            </a:r>
            <a:br>
              <a:rPr lang="en-US" sz="1550" dirty="0"/>
            </a:br>
            <a:r>
              <a:rPr lang="en-US" sz="1550" dirty="0"/>
              <a:t>	</a:t>
            </a:r>
            <a:r>
              <a:rPr lang="en-US" sz="1550" dirty="0" err="1"/>
              <a:t>struct</a:t>
            </a:r>
            <a:r>
              <a:rPr lang="en-US" sz="1550" dirty="0"/>
              <a:t> socket * </a:t>
            </a:r>
            <a:r>
              <a:rPr lang="en-US" sz="1550" dirty="0" err="1"/>
              <a:t>i_socket</a:t>
            </a:r>
            <a:r>
              <a:rPr lang="en-US" sz="1550" dirty="0"/>
              <a:t>;	/* socket management */</a:t>
            </a:r>
            <a:br>
              <a:rPr lang="en-US" sz="1550" dirty="0"/>
            </a:br>
            <a:r>
              <a:rPr lang="en-US" sz="1550" dirty="0"/>
              <a:t>	unsigned short </a:t>
            </a:r>
            <a:r>
              <a:rPr lang="en-US" sz="1550" dirty="0" err="1"/>
              <a:t>i_count</a:t>
            </a:r>
            <a:r>
              <a:rPr lang="en-US" sz="1550" dirty="0"/>
              <a:t>;	/* reference counter */</a:t>
            </a:r>
            <a:br>
              <a:rPr lang="en-US" sz="1550" dirty="0"/>
            </a:br>
            <a:r>
              <a:rPr lang="en-US" sz="1550" dirty="0"/>
              <a:t>	unsigned short </a:t>
            </a:r>
            <a:r>
              <a:rPr lang="en-US" sz="1550" dirty="0" err="1"/>
              <a:t>i_wcount</a:t>
            </a:r>
            <a:r>
              <a:rPr lang="en-US" sz="1550" dirty="0"/>
              <a:t>;	/* number authorized to write */</a:t>
            </a:r>
            <a:br>
              <a:rPr lang="en-US" sz="1550" dirty="0"/>
            </a:br>
            <a:r>
              <a:rPr lang="en-US" sz="1550" dirty="0"/>
              <a:t>	unsigned short </a:t>
            </a:r>
            <a:r>
              <a:rPr lang="en-US" sz="1550" dirty="0" err="1"/>
              <a:t>i_flags</a:t>
            </a:r>
            <a:r>
              <a:rPr lang="en-US" sz="1550" dirty="0"/>
              <a:t>;	/* flags (= </a:t>
            </a:r>
            <a:r>
              <a:rPr lang="en-US" sz="1550" dirty="0" err="1"/>
              <a:t>i_sb</a:t>
            </a:r>
            <a:r>
              <a:rPr lang="en-US" sz="1550" dirty="0"/>
              <a:t> -&gt; </a:t>
            </a:r>
            <a:r>
              <a:rPr lang="en-US" sz="1550" dirty="0" err="1"/>
              <a:t>s_flags</a:t>
            </a:r>
            <a:r>
              <a:rPr lang="en-US" sz="1550" dirty="0"/>
              <a:t> ); */</a:t>
            </a:r>
            <a:br>
              <a:rPr lang="en-US" sz="1550" dirty="0"/>
            </a:br>
            <a:r>
              <a:rPr lang="en-US" sz="1550" dirty="0"/>
              <a:t>	unsigned char </a:t>
            </a:r>
            <a:r>
              <a:rPr lang="en-US" sz="1550" dirty="0" err="1"/>
              <a:t>i_lock</a:t>
            </a:r>
            <a:r>
              <a:rPr lang="en-US" sz="1550" dirty="0"/>
              <a:t>;	/* lock */</a:t>
            </a:r>
            <a:br>
              <a:rPr lang="en-US" sz="1550" dirty="0"/>
            </a:br>
            <a:r>
              <a:rPr lang="en-US" sz="1550" dirty="0"/>
              <a:t>	unsigned char </a:t>
            </a:r>
            <a:r>
              <a:rPr lang="en-US" sz="1550" dirty="0" err="1"/>
              <a:t>i_dirt</a:t>
            </a:r>
            <a:r>
              <a:rPr lang="en-US" sz="1550" dirty="0"/>
              <a:t>;	/* </a:t>
            </a:r>
            <a:r>
              <a:rPr lang="en-US" sz="1550" dirty="0" err="1"/>
              <a:t>inode</a:t>
            </a:r>
            <a:r>
              <a:rPr lang="en-US" sz="1550" dirty="0"/>
              <a:t> has been modified */</a:t>
            </a:r>
            <a:br>
              <a:rPr lang="en-US" sz="1550" dirty="0"/>
            </a:br>
            <a:r>
              <a:rPr lang="en-US" sz="1550" dirty="0"/>
              <a:t>	unsigned char </a:t>
            </a:r>
            <a:r>
              <a:rPr lang="en-US" sz="1550" dirty="0" err="1"/>
              <a:t>i_pipe</a:t>
            </a:r>
            <a:r>
              <a:rPr lang="en-US" sz="1550" dirty="0"/>
              <a:t>;	/* </a:t>
            </a:r>
            <a:r>
              <a:rPr lang="en-US" sz="1550" dirty="0" err="1"/>
              <a:t>inode</a:t>
            </a:r>
            <a:r>
              <a:rPr lang="en-US" sz="1550" dirty="0"/>
              <a:t> represents pipe */</a:t>
            </a:r>
            <a:br>
              <a:rPr lang="en-US" sz="1550" dirty="0"/>
            </a:br>
            <a:r>
              <a:rPr lang="en-US" sz="1550" dirty="0"/>
              <a:t>	unsigned char </a:t>
            </a:r>
            <a:r>
              <a:rPr lang="en-US" sz="1550" dirty="0" err="1"/>
              <a:t>i_sock</a:t>
            </a:r>
            <a:r>
              <a:rPr lang="en-US" sz="1550" dirty="0"/>
              <a:t>;	/* </a:t>
            </a:r>
            <a:r>
              <a:rPr lang="en-US" sz="1550" dirty="0" err="1"/>
              <a:t>inode</a:t>
            </a:r>
            <a:r>
              <a:rPr lang="en-US" sz="1550" dirty="0"/>
              <a:t> represents socket */</a:t>
            </a:r>
            <a:br>
              <a:rPr lang="en-US" sz="1550" dirty="0"/>
            </a:br>
            <a:r>
              <a:rPr lang="en-US" sz="1550" dirty="0"/>
              <a:t>	unsigned char </a:t>
            </a:r>
            <a:r>
              <a:rPr lang="en-US" sz="1550" dirty="0" err="1"/>
              <a:t>i_seek</a:t>
            </a:r>
            <a:r>
              <a:rPr lang="en-US" sz="1550" dirty="0"/>
              <a:t>;	/* not used */</a:t>
            </a:r>
            <a:br>
              <a:rPr lang="en-US" sz="1550" dirty="0"/>
            </a:br>
            <a:r>
              <a:rPr lang="en-US" sz="1550" dirty="0"/>
              <a:t>	unsigned char </a:t>
            </a:r>
            <a:r>
              <a:rPr lang="en-US" sz="1550" dirty="0" err="1"/>
              <a:t>i_update</a:t>
            </a:r>
            <a:r>
              <a:rPr lang="en-US" sz="1550" dirty="0"/>
              <a:t>;	/* </a:t>
            </a:r>
            <a:r>
              <a:rPr lang="en-US" sz="1550" dirty="0" err="1"/>
              <a:t>inode</a:t>
            </a:r>
            <a:r>
              <a:rPr lang="en-US" sz="1550" dirty="0"/>
              <a:t> is current */</a:t>
            </a:r>
            <a:br>
              <a:rPr lang="en-US" sz="1550" dirty="0"/>
            </a:br>
            <a:r>
              <a:rPr lang="en-US" sz="1550" dirty="0"/>
              <a:t>	union {</a:t>
            </a:r>
            <a:br>
              <a:rPr lang="en-US" sz="1550" dirty="0"/>
            </a:br>
            <a:r>
              <a:rPr lang="en-US" sz="1550" dirty="0"/>
              <a:t>	   </a:t>
            </a:r>
            <a:r>
              <a:rPr lang="en-US" sz="1550" dirty="0" err="1"/>
              <a:t>struct</a:t>
            </a:r>
            <a:r>
              <a:rPr lang="en-US" sz="1550" dirty="0"/>
              <a:t> </a:t>
            </a:r>
            <a:r>
              <a:rPr lang="en-US" sz="1550" dirty="0" err="1"/>
              <a:t>pipe_inode_info</a:t>
            </a:r>
            <a:r>
              <a:rPr lang="en-US" sz="1550" dirty="0"/>
              <a:t> </a:t>
            </a:r>
            <a:r>
              <a:rPr lang="en-US" sz="1550" dirty="0" err="1"/>
              <a:t>pipe_i</a:t>
            </a:r>
            <a:r>
              <a:rPr lang="en-US" sz="1550" dirty="0"/>
              <a:t>;</a:t>
            </a:r>
            <a:br>
              <a:rPr lang="en-US" sz="1550" dirty="0"/>
            </a:br>
            <a:r>
              <a:rPr lang="en-US" sz="1550" dirty="0"/>
              <a:t>	   </a:t>
            </a:r>
            <a:r>
              <a:rPr lang="en-US" sz="1550" dirty="0" err="1"/>
              <a:t>struct</a:t>
            </a:r>
            <a:r>
              <a:rPr lang="en-US" sz="1550" dirty="0"/>
              <a:t> </a:t>
            </a:r>
            <a:r>
              <a:rPr lang="en-US" sz="1550" dirty="0" err="1"/>
              <a:t>minix_inode_info</a:t>
            </a:r>
            <a:r>
              <a:rPr lang="en-US" sz="1550" dirty="0"/>
              <a:t> </a:t>
            </a:r>
            <a:r>
              <a:rPr lang="en-US" sz="1550" dirty="0" err="1"/>
              <a:t>minix_i</a:t>
            </a:r>
            <a:r>
              <a:rPr lang="en-US" sz="1550" dirty="0"/>
              <a:t>;</a:t>
            </a:r>
            <a:br>
              <a:rPr lang="en-US" sz="1550" dirty="0"/>
            </a:br>
            <a:r>
              <a:rPr lang="en-US" sz="1550" dirty="0"/>
              <a:t>	   ...</a:t>
            </a:r>
            <a:br>
              <a:rPr lang="en-US" sz="1550" dirty="0"/>
            </a:br>
            <a:r>
              <a:rPr lang="en-US" sz="1550" dirty="0"/>
              <a:t>	   void *</a:t>
            </a:r>
            <a:r>
              <a:rPr lang="en-US" sz="1550" dirty="0" err="1"/>
              <a:t>generic_ip</a:t>
            </a:r>
            <a:r>
              <a:rPr lang="en-US" sz="1550" dirty="0"/>
              <a:t>;</a:t>
            </a:r>
            <a:br>
              <a:rPr lang="en-US" sz="1550" dirty="0"/>
            </a:br>
            <a:r>
              <a:rPr lang="en-US" sz="1550" dirty="0"/>
              <a:t>	} u;		/* file-system specific information */ </a:t>
            </a:r>
            <a:br>
              <a:rPr lang="en-US" sz="1550" dirty="0"/>
            </a:br>
            <a:r>
              <a:rPr lang="en-US" sz="155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562600" y="381000"/>
            <a:ext cx="3581400" cy="646331"/>
          </a:xfrm>
          <a:prstGeom prst="rect">
            <a:avLst/>
          </a:prstGeom>
          <a:noFill/>
          <a:ln w="9525">
            <a:noFill/>
            <a:miter lim="800000"/>
            <a:headEnd/>
            <a:tailEnd/>
          </a:ln>
        </p:spPr>
        <p:txBody>
          <a:bodyPr wrap="square">
            <a:spAutoFit/>
          </a:bodyPr>
          <a:lstStyle/>
          <a:p>
            <a:pPr algn="r">
              <a:spcBef>
                <a:spcPct val="50000"/>
              </a:spcBef>
            </a:pPr>
            <a:r>
              <a:rPr lang="en-US" sz="3600" dirty="0" err="1">
                <a:solidFill>
                  <a:srgbClr val="FFFF00"/>
                </a:solidFill>
              </a:rPr>
              <a:t>inode</a:t>
            </a:r>
            <a:r>
              <a:rPr lang="en-US" sz="3600" dirty="0">
                <a:solidFill>
                  <a:srgbClr val="FFFF00"/>
                </a:solidFill>
              </a:rPr>
              <a:t> operations</a:t>
            </a:r>
          </a:p>
        </p:txBody>
      </p:sp>
      <p:sp>
        <p:nvSpPr>
          <p:cNvPr id="24580" name="Text Box 4"/>
          <p:cNvSpPr txBox="1">
            <a:spLocks noChangeArrowheads="1"/>
          </p:cNvSpPr>
          <p:nvPr/>
        </p:nvSpPr>
        <p:spPr bwMode="auto">
          <a:xfrm>
            <a:off x="304800" y="1183987"/>
            <a:ext cx="8686800" cy="5216813"/>
          </a:xfrm>
          <a:prstGeom prst="rect">
            <a:avLst/>
          </a:prstGeom>
          <a:noFill/>
          <a:ln w="9525">
            <a:noFill/>
            <a:miter lim="800000"/>
            <a:headEnd/>
            <a:tailEnd/>
          </a:ln>
        </p:spPr>
        <p:txBody>
          <a:bodyPr wrap="square">
            <a:spAutoFit/>
          </a:bodyPr>
          <a:lstStyle/>
          <a:p>
            <a:pPr>
              <a:spcBef>
                <a:spcPct val="50000"/>
              </a:spcBef>
            </a:pPr>
            <a:r>
              <a:rPr lang="en-US" sz="1800" dirty="0"/>
              <a:t>These functions provide for file management.</a:t>
            </a:r>
          </a:p>
          <a:p>
            <a:pPr>
              <a:spcBef>
                <a:spcPct val="50000"/>
              </a:spcBef>
            </a:pPr>
            <a:r>
              <a:rPr lang="en-US" sz="1800" dirty="0" err="1"/>
              <a:t>struct</a:t>
            </a:r>
            <a:r>
              <a:rPr lang="en-US" sz="1800" dirty="0"/>
              <a:t> </a:t>
            </a:r>
            <a:r>
              <a:rPr lang="en-US" sz="1800" dirty="0" err="1"/>
              <a:t>inode_operations</a:t>
            </a:r>
            <a:r>
              <a:rPr lang="en-US" sz="1800" dirty="0"/>
              <a:t> {</a:t>
            </a:r>
            <a:br>
              <a:rPr lang="en-US" sz="1800" dirty="0"/>
            </a:br>
            <a:r>
              <a:rPr lang="en-US" sz="1800" dirty="0"/>
              <a:t>	</a:t>
            </a:r>
            <a:r>
              <a:rPr lang="en-US" sz="1800" dirty="0" err="1"/>
              <a:t>struct</a:t>
            </a:r>
            <a:r>
              <a:rPr lang="en-US" sz="1800" dirty="0"/>
              <a:t> </a:t>
            </a:r>
            <a:r>
              <a:rPr lang="en-US" sz="1800" dirty="0" err="1"/>
              <a:t>file_operations</a:t>
            </a:r>
            <a:r>
              <a:rPr lang="en-US" sz="1800" dirty="0"/>
              <a:t> * </a:t>
            </a:r>
            <a:r>
              <a:rPr lang="en-US" sz="1800" dirty="0" err="1"/>
              <a:t>default_file_ops</a:t>
            </a:r>
            <a:r>
              <a:rPr lang="en-US" sz="1800" dirty="0"/>
              <a:t>;</a:t>
            </a:r>
            <a:br>
              <a:rPr lang="en-US" sz="1800" dirty="0"/>
            </a:br>
            <a:r>
              <a:rPr lang="en-US" sz="1800" dirty="0"/>
              <a:t>	int (*create) (</a:t>
            </a:r>
            <a:r>
              <a:rPr lang="en-US" sz="1800" dirty="0" err="1"/>
              <a:t>struct</a:t>
            </a:r>
            <a:r>
              <a:rPr lang="en-US" sz="1800" dirty="0"/>
              <a:t> </a:t>
            </a:r>
            <a:r>
              <a:rPr lang="en-US" sz="1800" dirty="0" err="1"/>
              <a:t>inode</a:t>
            </a:r>
            <a:r>
              <a:rPr lang="en-US" sz="1800" dirty="0"/>
              <a:t> *, const char*, int, int, </a:t>
            </a:r>
            <a:r>
              <a:rPr lang="en-US" sz="1800" dirty="0" err="1"/>
              <a:t>struct</a:t>
            </a:r>
            <a:r>
              <a:rPr lang="en-US" sz="1800" dirty="0"/>
              <a:t> </a:t>
            </a:r>
            <a:r>
              <a:rPr lang="en-US" sz="1800" dirty="0" err="1"/>
              <a:t>inode</a:t>
            </a:r>
            <a:r>
              <a:rPr lang="en-US" sz="1800" dirty="0"/>
              <a:t> **);</a:t>
            </a:r>
            <a:br>
              <a:rPr lang="en-US" sz="1800" dirty="0"/>
            </a:br>
            <a:r>
              <a:rPr lang="en-US" sz="1800" dirty="0"/>
              <a:t>	int (*lookup) (</a:t>
            </a:r>
            <a:r>
              <a:rPr lang="en-US" sz="1800" dirty="0" err="1"/>
              <a:t>struct</a:t>
            </a:r>
            <a:r>
              <a:rPr lang="en-US" sz="1800" dirty="0"/>
              <a:t> </a:t>
            </a:r>
            <a:r>
              <a:rPr lang="en-US" sz="1800" dirty="0" err="1"/>
              <a:t>inode</a:t>
            </a:r>
            <a:r>
              <a:rPr lang="en-US" sz="1800" dirty="0"/>
              <a:t>*, const char*, int, </a:t>
            </a:r>
            <a:r>
              <a:rPr lang="en-US" sz="1800" dirty="0" err="1"/>
              <a:t>struct</a:t>
            </a:r>
            <a:r>
              <a:rPr lang="en-US" sz="1800" dirty="0"/>
              <a:t> </a:t>
            </a:r>
            <a:r>
              <a:rPr lang="en-US" sz="1800" dirty="0" err="1"/>
              <a:t>inode</a:t>
            </a:r>
            <a:r>
              <a:rPr lang="en-US" sz="1800" dirty="0"/>
              <a:t> **);</a:t>
            </a:r>
            <a:br>
              <a:rPr lang="en-US" sz="1800" dirty="0"/>
            </a:br>
            <a:r>
              <a:rPr lang="en-US" sz="1800" dirty="0"/>
              <a:t>	int (*link)(</a:t>
            </a:r>
            <a:r>
              <a:rPr lang="en-US" sz="1800" dirty="0" err="1"/>
              <a:t>struct</a:t>
            </a:r>
            <a:r>
              <a:rPr lang="en-US" sz="1800" dirty="0"/>
              <a:t> </a:t>
            </a:r>
            <a:r>
              <a:rPr lang="en-US" sz="1800" dirty="0" err="1"/>
              <a:t>inode</a:t>
            </a:r>
            <a:r>
              <a:rPr lang="en-US" sz="1800" dirty="0"/>
              <a:t>*, </a:t>
            </a:r>
            <a:r>
              <a:rPr lang="en-US" sz="1800" dirty="0" err="1"/>
              <a:t>struct</a:t>
            </a:r>
            <a:r>
              <a:rPr lang="en-US" sz="1800" dirty="0"/>
              <a:t> </a:t>
            </a:r>
            <a:r>
              <a:rPr lang="en-US" sz="1800" dirty="0" err="1"/>
              <a:t>inode</a:t>
            </a:r>
            <a:r>
              <a:rPr lang="en-US" sz="1800" dirty="0"/>
              <a:t>*, const char*, int);</a:t>
            </a:r>
            <a:br>
              <a:rPr lang="en-US" sz="1800" dirty="0"/>
            </a:br>
            <a:r>
              <a:rPr lang="en-US" sz="1800" dirty="0"/>
              <a:t>	int (*unlink)(</a:t>
            </a:r>
            <a:r>
              <a:rPr lang="en-US" sz="1800" dirty="0" err="1"/>
              <a:t>struct</a:t>
            </a:r>
            <a:r>
              <a:rPr lang="en-US" sz="1800" dirty="0"/>
              <a:t> </a:t>
            </a:r>
            <a:r>
              <a:rPr lang="en-US" sz="1800" dirty="0" err="1"/>
              <a:t>inode</a:t>
            </a:r>
            <a:r>
              <a:rPr lang="en-US" sz="1800" dirty="0"/>
              <a:t>*, const char*, int);</a:t>
            </a:r>
            <a:br>
              <a:rPr lang="en-US" sz="1800" dirty="0"/>
            </a:br>
            <a:r>
              <a:rPr lang="en-US" sz="1800" dirty="0"/>
              <a:t>	int (*</a:t>
            </a:r>
            <a:r>
              <a:rPr lang="en-US" sz="1800" dirty="0" err="1"/>
              <a:t>symlink</a:t>
            </a:r>
            <a:r>
              <a:rPr lang="en-US" sz="1800" dirty="0"/>
              <a:t>)(</a:t>
            </a:r>
            <a:r>
              <a:rPr lang="en-US" sz="1800" dirty="0" err="1"/>
              <a:t>struct</a:t>
            </a:r>
            <a:r>
              <a:rPr lang="en-US" sz="1800" dirty="0"/>
              <a:t> </a:t>
            </a:r>
            <a:r>
              <a:rPr lang="en-US" sz="1800" dirty="0" err="1"/>
              <a:t>inode</a:t>
            </a:r>
            <a:r>
              <a:rPr lang="en-US" sz="1800" dirty="0"/>
              <a:t>*, const char*, int, const char*);</a:t>
            </a:r>
            <a:br>
              <a:rPr lang="en-US" sz="1800" dirty="0"/>
            </a:br>
            <a:r>
              <a:rPr lang="en-US" sz="1800" dirty="0"/>
              <a:t>	int (*</a:t>
            </a:r>
            <a:r>
              <a:rPr lang="en-US" sz="1800" dirty="0" err="1"/>
              <a:t>mkdir</a:t>
            </a:r>
            <a:r>
              <a:rPr lang="en-US" sz="1800" dirty="0"/>
              <a:t>)(</a:t>
            </a:r>
            <a:r>
              <a:rPr lang="en-US" sz="1800" dirty="0" err="1"/>
              <a:t>struct</a:t>
            </a:r>
            <a:r>
              <a:rPr lang="en-US" sz="1800" dirty="0"/>
              <a:t> </a:t>
            </a:r>
            <a:r>
              <a:rPr lang="en-US" sz="1800" dirty="0" err="1"/>
              <a:t>inode</a:t>
            </a:r>
            <a:r>
              <a:rPr lang="en-US" sz="1800" dirty="0"/>
              <a:t>*, const char*, </a:t>
            </a:r>
            <a:r>
              <a:rPr lang="en-US" sz="1800" dirty="0" err="1"/>
              <a:t>int,int</a:t>
            </a:r>
            <a:r>
              <a:rPr lang="en-US" sz="1800" dirty="0"/>
              <a:t>);</a:t>
            </a:r>
            <a:br>
              <a:rPr lang="en-US" sz="1800" dirty="0"/>
            </a:br>
            <a:r>
              <a:rPr lang="en-US" sz="1800" dirty="0"/>
              <a:t>	int (*</a:t>
            </a:r>
            <a:r>
              <a:rPr lang="en-US" sz="1800" dirty="0" err="1"/>
              <a:t>rmdir</a:t>
            </a:r>
            <a:r>
              <a:rPr lang="en-US" sz="1800" dirty="0"/>
              <a:t>)(</a:t>
            </a:r>
            <a:r>
              <a:rPr lang="en-US" sz="1800" dirty="0" err="1"/>
              <a:t>struct</a:t>
            </a:r>
            <a:r>
              <a:rPr lang="en-US" sz="1800" dirty="0"/>
              <a:t> </a:t>
            </a:r>
            <a:r>
              <a:rPr lang="en-US" sz="1800" dirty="0" err="1"/>
              <a:t>inode</a:t>
            </a:r>
            <a:r>
              <a:rPr lang="en-US" sz="1800" dirty="0"/>
              <a:t>*, const char*, int);</a:t>
            </a:r>
            <a:br>
              <a:rPr lang="en-US" sz="1800" dirty="0"/>
            </a:br>
            <a:r>
              <a:rPr lang="en-US" sz="1800" dirty="0"/>
              <a:t>	int (*rename)(</a:t>
            </a:r>
            <a:r>
              <a:rPr lang="en-US" sz="1800" dirty="0" err="1"/>
              <a:t>struct</a:t>
            </a:r>
            <a:r>
              <a:rPr lang="en-US" sz="1800" dirty="0"/>
              <a:t> </a:t>
            </a:r>
            <a:r>
              <a:rPr lang="en-US" sz="1800" dirty="0" err="1"/>
              <a:t>inode</a:t>
            </a:r>
            <a:r>
              <a:rPr lang="en-US" sz="1800" dirty="0"/>
              <a:t>*, const char*, int, </a:t>
            </a:r>
            <a:r>
              <a:rPr lang="en-US" sz="1800" dirty="0" err="1"/>
              <a:t>struct</a:t>
            </a:r>
            <a:r>
              <a:rPr lang="en-US" sz="1800" dirty="0"/>
              <a:t> </a:t>
            </a:r>
            <a:r>
              <a:rPr lang="en-US" sz="1800" dirty="0" err="1"/>
              <a:t>inode</a:t>
            </a:r>
            <a:r>
              <a:rPr lang="en-US" sz="1800" dirty="0"/>
              <a:t>*, const char*, int);</a:t>
            </a:r>
            <a:br>
              <a:rPr lang="en-US" sz="1800" dirty="0"/>
            </a:br>
            <a:r>
              <a:rPr lang="en-US" sz="1800" dirty="0"/>
              <a:t>	int (*</a:t>
            </a:r>
            <a:r>
              <a:rPr lang="en-US" sz="1800" dirty="0" err="1"/>
              <a:t>readlink</a:t>
            </a:r>
            <a:r>
              <a:rPr lang="en-US" sz="1800" dirty="0"/>
              <a:t>)(</a:t>
            </a:r>
            <a:r>
              <a:rPr lang="en-US" sz="1800" dirty="0" err="1"/>
              <a:t>struct</a:t>
            </a:r>
            <a:r>
              <a:rPr lang="en-US" sz="1800" dirty="0"/>
              <a:t> </a:t>
            </a:r>
            <a:r>
              <a:rPr lang="en-US" sz="1800" dirty="0" err="1"/>
              <a:t>inode</a:t>
            </a:r>
            <a:r>
              <a:rPr lang="en-US" sz="1800" dirty="0"/>
              <a:t>*, char*, int);</a:t>
            </a:r>
            <a:br>
              <a:rPr lang="en-US" sz="1800" dirty="0"/>
            </a:br>
            <a:r>
              <a:rPr lang="en-US" sz="1800" dirty="0"/>
              <a:t>	int (*</a:t>
            </a:r>
            <a:r>
              <a:rPr lang="en-US" sz="1800" dirty="0" err="1"/>
              <a:t>follow_link</a:t>
            </a:r>
            <a:r>
              <a:rPr lang="en-US" sz="1800" dirty="0"/>
              <a:t>)(</a:t>
            </a:r>
            <a:r>
              <a:rPr lang="en-US" sz="1800" dirty="0" err="1"/>
              <a:t>struct</a:t>
            </a:r>
            <a:r>
              <a:rPr lang="en-US" sz="1800" dirty="0"/>
              <a:t> </a:t>
            </a:r>
            <a:r>
              <a:rPr lang="en-US" sz="1800" dirty="0" err="1"/>
              <a:t>inode</a:t>
            </a:r>
            <a:r>
              <a:rPr lang="en-US" sz="1800" dirty="0"/>
              <a:t>*, </a:t>
            </a:r>
            <a:r>
              <a:rPr lang="en-US" sz="1800" dirty="0" err="1"/>
              <a:t>struct</a:t>
            </a:r>
            <a:r>
              <a:rPr lang="en-US" sz="1800" dirty="0"/>
              <a:t> </a:t>
            </a:r>
            <a:r>
              <a:rPr lang="en-US" sz="1800" dirty="0" err="1"/>
              <a:t>inode</a:t>
            </a:r>
            <a:r>
              <a:rPr lang="en-US" sz="1800" dirty="0"/>
              <a:t>*,int, int, </a:t>
            </a:r>
            <a:r>
              <a:rPr lang="en-US" sz="1800" dirty="0" err="1"/>
              <a:t>struct</a:t>
            </a:r>
            <a:r>
              <a:rPr lang="en-US" sz="1800" dirty="0"/>
              <a:t> </a:t>
            </a:r>
            <a:r>
              <a:rPr lang="en-US" sz="1800" dirty="0" err="1"/>
              <a:t>inode</a:t>
            </a:r>
            <a:r>
              <a:rPr lang="en-US" sz="1800" dirty="0"/>
              <a:t>**);</a:t>
            </a:r>
            <a:br>
              <a:rPr lang="en-US" sz="1800" dirty="0"/>
            </a:br>
            <a:r>
              <a:rPr lang="en-US" sz="1800" dirty="0"/>
              <a:t>	int (*</a:t>
            </a:r>
            <a:r>
              <a:rPr lang="en-US" sz="1800" dirty="0" err="1"/>
              <a:t>bmap</a:t>
            </a:r>
            <a:r>
              <a:rPr lang="en-US" sz="1800" dirty="0"/>
              <a:t>)(</a:t>
            </a:r>
            <a:r>
              <a:rPr lang="en-US" sz="1800" dirty="0" err="1"/>
              <a:t>struct</a:t>
            </a:r>
            <a:r>
              <a:rPr lang="en-US" sz="1800" dirty="0"/>
              <a:t> </a:t>
            </a:r>
            <a:r>
              <a:rPr lang="en-US" sz="1800" dirty="0" err="1"/>
              <a:t>inode</a:t>
            </a:r>
            <a:r>
              <a:rPr lang="en-US" sz="1800" dirty="0"/>
              <a:t>*,  int);</a:t>
            </a:r>
            <a:br>
              <a:rPr lang="en-US" sz="1800" dirty="0"/>
            </a:br>
            <a:r>
              <a:rPr lang="en-US" sz="1800" dirty="0"/>
              <a:t>	void (*truncate)(</a:t>
            </a:r>
            <a:r>
              <a:rPr lang="en-US" sz="1800" dirty="0" err="1"/>
              <a:t>struct</a:t>
            </a:r>
            <a:r>
              <a:rPr lang="en-US" sz="1800" dirty="0"/>
              <a:t> </a:t>
            </a:r>
            <a:r>
              <a:rPr lang="en-US" sz="1800" dirty="0" err="1"/>
              <a:t>inode</a:t>
            </a:r>
            <a:r>
              <a:rPr lang="en-US" sz="1800" dirty="0"/>
              <a:t>*);</a:t>
            </a:r>
            <a:br>
              <a:rPr lang="en-US" sz="1800" dirty="0"/>
            </a:br>
            <a:r>
              <a:rPr lang="en-US" sz="1800" dirty="0"/>
              <a:t>	int (*permission)(</a:t>
            </a:r>
            <a:r>
              <a:rPr lang="en-US" sz="1800" dirty="0" err="1"/>
              <a:t>struct</a:t>
            </a:r>
            <a:r>
              <a:rPr lang="en-US" sz="1800" dirty="0"/>
              <a:t> </a:t>
            </a:r>
            <a:r>
              <a:rPr lang="en-US" sz="1800" dirty="0" err="1"/>
              <a:t>inode</a:t>
            </a:r>
            <a:r>
              <a:rPr lang="en-US" sz="1800" dirty="0"/>
              <a:t>*,int);</a:t>
            </a:r>
            <a:br>
              <a:rPr lang="en-US" sz="1800" dirty="0"/>
            </a:br>
            <a:r>
              <a:rPr lang="en-US" sz="1800" dirty="0"/>
              <a:t>	int (*</a:t>
            </a:r>
            <a:r>
              <a:rPr lang="en-US" sz="1800" dirty="0" err="1"/>
              <a:t>smap</a:t>
            </a:r>
            <a:r>
              <a:rPr lang="en-US" sz="1800" dirty="0"/>
              <a:t>)(</a:t>
            </a:r>
            <a:r>
              <a:rPr lang="en-US" sz="1800" dirty="0" err="1"/>
              <a:t>struct</a:t>
            </a:r>
            <a:r>
              <a:rPr lang="en-US" sz="1800" dirty="0"/>
              <a:t> </a:t>
            </a:r>
            <a:r>
              <a:rPr lang="en-US" sz="1800" dirty="0" err="1"/>
              <a:t>inode</a:t>
            </a:r>
            <a:r>
              <a:rPr lang="en-US" sz="1800" dirty="0"/>
              <a:t>*, int);</a:t>
            </a:r>
            <a:br>
              <a:rPr lang="en-US" sz="1800" dirty="0"/>
            </a:br>
            <a:r>
              <a:rPr lang="en-US" sz="18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19600" y="228600"/>
            <a:ext cx="4648200" cy="646331"/>
          </a:xfrm>
          <a:prstGeom prst="rect">
            <a:avLst/>
          </a:prstGeom>
          <a:noFill/>
          <a:ln w="9525">
            <a:noFill/>
            <a:miter lim="800000"/>
            <a:headEnd/>
            <a:tailEnd/>
          </a:ln>
        </p:spPr>
        <p:txBody>
          <a:bodyPr>
            <a:spAutoFit/>
          </a:bodyPr>
          <a:lstStyle/>
          <a:p>
            <a:pPr algn="r">
              <a:spcBef>
                <a:spcPct val="50000"/>
              </a:spcBef>
            </a:pPr>
            <a:r>
              <a:rPr lang="en-US" sz="3600" b="1" dirty="0">
                <a:solidFill>
                  <a:srgbClr val="FFFF00"/>
                </a:solidFill>
              </a:rPr>
              <a:t>Basic Concepts</a:t>
            </a:r>
          </a:p>
        </p:txBody>
      </p:sp>
      <p:sp>
        <p:nvSpPr>
          <p:cNvPr id="7172" name="Text Box 4"/>
          <p:cNvSpPr txBox="1">
            <a:spLocks noChangeArrowheads="1"/>
          </p:cNvSpPr>
          <p:nvPr/>
        </p:nvSpPr>
        <p:spPr bwMode="auto">
          <a:xfrm>
            <a:off x="152400" y="1447086"/>
            <a:ext cx="8839200" cy="4801314"/>
          </a:xfrm>
          <a:prstGeom prst="rect">
            <a:avLst/>
          </a:prstGeom>
          <a:noFill/>
          <a:ln w="9525">
            <a:noFill/>
            <a:miter lim="800000"/>
            <a:headEnd/>
            <a:tailEnd/>
          </a:ln>
        </p:spPr>
        <p:txBody>
          <a:bodyPr>
            <a:spAutoFit/>
          </a:bodyPr>
          <a:lstStyle/>
          <a:p>
            <a:pPr>
              <a:spcBef>
                <a:spcPct val="50000"/>
              </a:spcBef>
            </a:pPr>
            <a:r>
              <a:rPr lang="en-US" sz="1800" dirty="0"/>
              <a:t>Every Operating System has its "own" file system - FAT, NTFS, HPFS etc</a:t>
            </a:r>
            <a:r>
              <a:rPr lang="en-US" sz="1800" dirty="0" smtClean="0"/>
              <a:t>.</a:t>
            </a:r>
            <a:endParaRPr lang="en-US" sz="1800" dirty="0"/>
          </a:p>
          <a:p>
            <a:pPr>
              <a:spcBef>
                <a:spcPct val="50000"/>
              </a:spcBef>
            </a:pPr>
            <a:r>
              <a:rPr lang="en-US" sz="1800" dirty="0"/>
              <a:t>Linux supports a very large number of file systems. Some examples are </a:t>
            </a:r>
            <a:r>
              <a:rPr lang="en-US" sz="1800" dirty="0" err="1"/>
              <a:t>adfs</a:t>
            </a:r>
            <a:r>
              <a:rPr lang="en-US" sz="1800" dirty="0"/>
              <a:t>, ext2, </a:t>
            </a:r>
            <a:r>
              <a:rPr lang="en-US" sz="1800" dirty="0" err="1"/>
              <a:t>hfs</a:t>
            </a:r>
            <a:r>
              <a:rPr lang="en-US" sz="1800" dirty="0"/>
              <a:t>, </a:t>
            </a:r>
            <a:r>
              <a:rPr lang="en-US" sz="1800" dirty="0" err="1"/>
              <a:t>hpfs</a:t>
            </a:r>
            <a:r>
              <a:rPr lang="en-US" sz="1800" dirty="0"/>
              <a:t>, iso9660, </a:t>
            </a:r>
            <a:r>
              <a:rPr lang="en-US" sz="1800" dirty="0" err="1"/>
              <a:t>minix</a:t>
            </a:r>
            <a:r>
              <a:rPr lang="en-US" sz="1800" dirty="0"/>
              <a:t>, </a:t>
            </a:r>
            <a:r>
              <a:rPr lang="en-US" sz="1800" dirty="0" err="1"/>
              <a:t>msdos</a:t>
            </a:r>
            <a:r>
              <a:rPr lang="en-US" sz="1800" dirty="0"/>
              <a:t>, </a:t>
            </a:r>
            <a:r>
              <a:rPr lang="en-US" sz="1800" dirty="0" err="1"/>
              <a:t>nfs</a:t>
            </a:r>
            <a:r>
              <a:rPr lang="en-US" sz="1800" dirty="0"/>
              <a:t>, </a:t>
            </a:r>
            <a:r>
              <a:rPr lang="en-US" sz="1800" dirty="0" err="1"/>
              <a:t>ntfs</a:t>
            </a:r>
            <a:r>
              <a:rPr lang="en-US" sz="1800" dirty="0"/>
              <a:t>, proc, qnx4, </a:t>
            </a:r>
            <a:r>
              <a:rPr lang="en-US" sz="1800" dirty="0" err="1"/>
              <a:t>reiserfs</a:t>
            </a:r>
            <a:r>
              <a:rPr lang="en-US" sz="1800" dirty="0"/>
              <a:t>, </a:t>
            </a:r>
            <a:r>
              <a:rPr lang="en-US" sz="1800" dirty="0" err="1"/>
              <a:t>smbfs</a:t>
            </a:r>
            <a:r>
              <a:rPr lang="en-US" sz="1800" dirty="0"/>
              <a:t>, </a:t>
            </a:r>
            <a:r>
              <a:rPr lang="en-US" sz="1800" dirty="0" err="1"/>
              <a:t>ufs</a:t>
            </a:r>
            <a:r>
              <a:rPr lang="en-US" sz="1800" dirty="0"/>
              <a:t>, </a:t>
            </a:r>
            <a:r>
              <a:rPr lang="en-US" sz="1800" dirty="0" err="1"/>
              <a:t>umsdos</a:t>
            </a:r>
            <a:r>
              <a:rPr lang="en-US" sz="1800" dirty="0"/>
              <a:t>, </a:t>
            </a:r>
            <a:r>
              <a:rPr lang="en-US" sz="1800" dirty="0" err="1"/>
              <a:t>vfat</a:t>
            </a:r>
            <a:r>
              <a:rPr lang="en-US" sz="1800" dirty="0"/>
              <a:t>, </a:t>
            </a:r>
            <a:r>
              <a:rPr lang="en-US" sz="1800" dirty="0" err="1"/>
              <a:t>xenix</a:t>
            </a:r>
            <a:r>
              <a:rPr lang="en-US" sz="1800" dirty="0"/>
              <a:t> etc.</a:t>
            </a:r>
          </a:p>
          <a:p>
            <a:pPr>
              <a:spcBef>
                <a:spcPct val="50000"/>
              </a:spcBef>
            </a:pPr>
            <a:r>
              <a:rPr lang="en-US" sz="1800" dirty="0"/>
              <a:t>This is very valuable since a user does not need to convert his data to a new file system.</a:t>
            </a:r>
          </a:p>
          <a:p>
            <a:pPr>
              <a:spcBef>
                <a:spcPct val="50000"/>
              </a:spcBef>
            </a:pPr>
            <a:r>
              <a:rPr lang="en-US" sz="1800" dirty="0"/>
              <a:t>This range of file system support is made possible by a unified interface to the Linux Kernel.</a:t>
            </a:r>
          </a:p>
          <a:p>
            <a:pPr>
              <a:spcBef>
                <a:spcPct val="50000"/>
              </a:spcBef>
            </a:pPr>
            <a:r>
              <a:rPr lang="en-US" sz="1800" dirty="0"/>
              <a:t>This is known as the Virtual </a:t>
            </a:r>
            <a:r>
              <a:rPr lang="en-US" sz="1800" dirty="0" err="1"/>
              <a:t>Filesystem</a:t>
            </a:r>
            <a:r>
              <a:rPr lang="en-US" sz="1800" dirty="0"/>
              <a:t> Switch ( VFS ).</a:t>
            </a:r>
          </a:p>
          <a:p>
            <a:pPr>
              <a:spcBef>
                <a:spcPct val="50000"/>
              </a:spcBef>
            </a:pPr>
            <a:r>
              <a:rPr lang="en-US" sz="1800" dirty="0"/>
              <a:t>The VFS is more of an Interface rather than an actual complete file system.</a:t>
            </a:r>
          </a:p>
          <a:p>
            <a:pPr>
              <a:spcBef>
                <a:spcPct val="50000"/>
              </a:spcBef>
            </a:pPr>
            <a:r>
              <a:rPr lang="en-US" sz="1800" dirty="0"/>
              <a:t>VFS basically supports applications with the system calls for file management, maintains internal structures and passes tasks onto the appropriate actual file system. </a:t>
            </a:r>
          </a:p>
          <a:p>
            <a:pPr>
              <a:spcBef>
                <a:spcPct val="50000"/>
              </a:spcBef>
            </a:pPr>
            <a:r>
              <a:rPr lang="en-US" sz="1800" dirty="0"/>
              <a:t>An important role of the VFS is to perform what is called "Standard Actions". For example, the function </a:t>
            </a:r>
            <a:r>
              <a:rPr lang="en-US" sz="1800" dirty="0" err="1"/>
              <a:t>lseek</a:t>
            </a:r>
            <a:r>
              <a:rPr lang="en-US" sz="1800" dirty="0"/>
              <a:t>() is not actually implemented by any file system, as the function of </a:t>
            </a:r>
            <a:r>
              <a:rPr lang="en-US" sz="1800" dirty="0" err="1"/>
              <a:t>lseek</a:t>
            </a:r>
            <a:r>
              <a:rPr lang="en-US" sz="1800" dirty="0"/>
              <a:t>() is provided by a "standard action" of VFS.</a:t>
            </a:r>
          </a:p>
          <a:p>
            <a:pPr>
              <a:spcBef>
                <a:spcPct val="50000"/>
              </a:spcBef>
            </a:pPr>
            <a:r>
              <a:rPr lang="en-US" sz="1800" dirty="0"/>
              <a:t>Two important native </a:t>
            </a:r>
            <a:r>
              <a:rPr lang="en-US" sz="1800" dirty="0" err="1"/>
              <a:t>filesystems</a:t>
            </a:r>
            <a:r>
              <a:rPr lang="en-US" sz="1800" dirty="0"/>
              <a:t> in the Linux environment are ext2 and the proc file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28600" y="1219200"/>
            <a:ext cx="8686800" cy="5534849"/>
          </a:xfrm>
          <a:prstGeom prst="rect">
            <a:avLst/>
          </a:prstGeom>
          <a:noFill/>
          <a:ln w="9525">
            <a:noFill/>
            <a:miter lim="800000"/>
            <a:headEnd/>
            <a:tailEnd/>
          </a:ln>
        </p:spPr>
        <p:txBody>
          <a:bodyPr wrap="square">
            <a:spAutoFit/>
          </a:bodyPr>
          <a:lstStyle/>
          <a:p>
            <a:pPr>
              <a:spcBef>
                <a:spcPts val="200"/>
              </a:spcBef>
            </a:pPr>
            <a:r>
              <a:rPr lang="en-US" sz="1800" dirty="0">
                <a:solidFill>
                  <a:schemeClr val="accent2"/>
                </a:solidFill>
              </a:rPr>
              <a:t>create(dir, name, </a:t>
            </a:r>
            <a:r>
              <a:rPr lang="en-US" sz="1800" dirty="0" err="1">
                <a:solidFill>
                  <a:schemeClr val="accent2"/>
                </a:solidFill>
              </a:rPr>
              <a:t>len</a:t>
            </a:r>
            <a:r>
              <a:rPr lang="en-US" sz="1800" dirty="0">
                <a:solidFill>
                  <a:schemeClr val="accent2"/>
                </a:solidFill>
              </a:rPr>
              <a:t>, mode, </a:t>
            </a:r>
            <a:r>
              <a:rPr lang="en-US" sz="1800" dirty="0" err="1">
                <a:solidFill>
                  <a:schemeClr val="accent2"/>
                </a:solidFill>
              </a:rPr>
              <a:t>res_inode</a:t>
            </a:r>
            <a:r>
              <a:rPr lang="en-US" sz="1800" dirty="0">
                <a:solidFill>
                  <a:schemeClr val="accent2"/>
                </a:solidFill>
              </a:rPr>
              <a:t>)</a:t>
            </a:r>
          </a:p>
          <a:p>
            <a:pPr>
              <a:spcBef>
                <a:spcPts val="200"/>
              </a:spcBef>
            </a:pPr>
            <a:r>
              <a:rPr lang="en-US" sz="1800" dirty="0"/>
              <a:t>This function is called from within the VFS function </a:t>
            </a:r>
            <a:r>
              <a:rPr lang="en-US" sz="1800" dirty="0" err="1"/>
              <a:t>open_namei</a:t>
            </a:r>
            <a:r>
              <a:rPr lang="en-US" sz="1800" dirty="0"/>
              <a:t>(). It performs a number of tasks. It extracts a free </a:t>
            </a:r>
            <a:r>
              <a:rPr lang="en-US" sz="1800" dirty="0" err="1"/>
              <a:t>inode</a:t>
            </a:r>
            <a:r>
              <a:rPr lang="en-US" sz="1800" dirty="0"/>
              <a:t> from the complete list of </a:t>
            </a:r>
            <a:r>
              <a:rPr lang="en-US" sz="1800" dirty="0" err="1"/>
              <a:t>inodes.After</a:t>
            </a:r>
            <a:r>
              <a:rPr lang="en-US" sz="1800" dirty="0"/>
              <a:t> this create() enters the filename </a:t>
            </a:r>
            <a:r>
              <a:rPr lang="en-US" sz="1800" b="1" dirty="0"/>
              <a:t>name</a:t>
            </a:r>
            <a:r>
              <a:rPr lang="en-US" sz="1800" dirty="0"/>
              <a:t> of length </a:t>
            </a:r>
            <a:r>
              <a:rPr lang="en-US" sz="1800" b="1" dirty="0" err="1"/>
              <a:t>len</a:t>
            </a:r>
            <a:r>
              <a:rPr lang="en-US" sz="1800" b="1" dirty="0"/>
              <a:t> </a:t>
            </a:r>
            <a:r>
              <a:rPr lang="en-US" sz="1800" dirty="0"/>
              <a:t>in the directory specified by the </a:t>
            </a:r>
            <a:r>
              <a:rPr lang="en-US" sz="1800" dirty="0" err="1"/>
              <a:t>inode</a:t>
            </a:r>
            <a:r>
              <a:rPr lang="en-US" sz="1800" dirty="0"/>
              <a:t> </a:t>
            </a:r>
            <a:r>
              <a:rPr lang="en-US" sz="1800" b="1" dirty="0"/>
              <a:t>dir</a:t>
            </a:r>
            <a:r>
              <a:rPr lang="en-US" sz="1800" dirty="0"/>
              <a:t>. </a:t>
            </a:r>
            <a:r>
              <a:rPr lang="en-US" sz="1800" b="1" dirty="0"/>
              <a:t>If create() is NOT present in the file system implementation, VFS returns error EACCESS.</a:t>
            </a:r>
          </a:p>
          <a:p>
            <a:pPr>
              <a:spcBef>
                <a:spcPts val="200"/>
              </a:spcBef>
            </a:pPr>
            <a:r>
              <a:rPr lang="en-US" sz="1800" dirty="0">
                <a:solidFill>
                  <a:schemeClr val="accent2"/>
                </a:solidFill>
              </a:rPr>
              <a:t>lookup(dir, name, </a:t>
            </a:r>
            <a:r>
              <a:rPr lang="en-US" sz="1800" dirty="0" err="1">
                <a:solidFill>
                  <a:schemeClr val="accent2"/>
                </a:solidFill>
              </a:rPr>
              <a:t>len</a:t>
            </a:r>
            <a:r>
              <a:rPr lang="en-US" sz="1800" dirty="0">
                <a:solidFill>
                  <a:schemeClr val="accent2"/>
                </a:solidFill>
              </a:rPr>
              <a:t>, </a:t>
            </a:r>
            <a:r>
              <a:rPr lang="en-US" sz="1800" dirty="0" err="1">
                <a:solidFill>
                  <a:schemeClr val="accent2"/>
                </a:solidFill>
              </a:rPr>
              <a:t>res_inode</a:t>
            </a:r>
            <a:r>
              <a:rPr lang="en-US" sz="1800" dirty="0">
                <a:solidFill>
                  <a:schemeClr val="accent2"/>
                </a:solidFill>
              </a:rPr>
              <a:t>)</a:t>
            </a:r>
          </a:p>
          <a:p>
            <a:pPr>
              <a:spcBef>
                <a:spcPts val="200"/>
              </a:spcBef>
            </a:pPr>
            <a:r>
              <a:rPr lang="en-US" sz="1800" dirty="0"/>
              <a:t>This function is supplied with a filename and its length and returns the </a:t>
            </a:r>
            <a:r>
              <a:rPr lang="en-US" sz="1800" dirty="0" err="1"/>
              <a:t>inode</a:t>
            </a:r>
            <a:r>
              <a:rPr lang="en-US" sz="1800" dirty="0"/>
              <a:t> for the file in the argument </a:t>
            </a:r>
            <a:r>
              <a:rPr lang="en-US" sz="1800" dirty="0" err="1"/>
              <a:t>res_inode</a:t>
            </a:r>
            <a:r>
              <a:rPr lang="en-US" sz="1800" dirty="0"/>
              <a:t>. This is carried out  by scanning the directory specified by the </a:t>
            </a:r>
            <a:r>
              <a:rPr lang="en-US" sz="1800" dirty="0" err="1"/>
              <a:t>inode</a:t>
            </a:r>
            <a:r>
              <a:rPr lang="en-US" sz="1800" dirty="0"/>
              <a:t> dir. The lookup() function must be defined for directories, otherwise the VFS will return the error ENOTDIR.</a:t>
            </a:r>
          </a:p>
          <a:p>
            <a:pPr>
              <a:spcBef>
                <a:spcPts val="200"/>
              </a:spcBef>
            </a:pPr>
            <a:r>
              <a:rPr lang="en-US" sz="1800" dirty="0"/>
              <a:t>The calling VFS performs a special procedure for the name “..” . If the process is already in its root directory, the root </a:t>
            </a:r>
            <a:r>
              <a:rPr lang="en-US" sz="1800" dirty="0" err="1"/>
              <a:t>inode</a:t>
            </a:r>
            <a:r>
              <a:rPr lang="en-US" sz="1800" dirty="0"/>
              <a:t> is returned. </a:t>
            </a:r>
          </a:p>
          <a:p>
            <a:pPr>
              <a:spcBef>
                <a:spcPts val="200"/>
              </a:spcBef>
            </a:pPr>
            <a:r>
              <a:rPr lang="en-US" sz="1800" dirty="0">
                <a:solidFill>
                  <a:schemeClr val="accent2"/>
                </a:solidFill>
              </a:rPr>
              <a:t>link(</a:t>
            </a:r>
            <a:r>
              <a:rPr lang="en-US" sz="1800" dirty="0" err="1">
                <a:solidFill>
                  <a:schemeClr val="accent2"/>
                </a:solidFill>
              </a:rPr>
              <a:t>oldinode</a:t>
            </a:r>
            <a:r>
              <a:rPr lang="en-US" sz="1800" dirty="0">
                <a:solidFill>
                  <a:schemeClr val="accent2"/>
                </a:solidFill>
              </a:rPr>
              <a:t>, dir, name, </a:t>
            </a:r>
            <a:r>
              <a:rPr lang="en-US" sz="1800" dirty="0" err="1">
                <a:solidFill>
                  <a:schemeClr val="accent2"/>
                </a:solidFill>
              </a:rPr>
              <a:t>len</a:t>
            </a:r>
            <a:r>
              <a:rPr lang="en-US" sz="1800" dirty="0">
                <a:solidFill>
                  <a:schemeClr val="accent2"/>
                </a:solidFill>
              </a:rPr>
              <a:t>)</a:t>
            </a:r>
          </a:p>
          <a:p>
            <a:pPr>
              <a:spcBef>
                <a:spcPts val="200"/>
              </a:spcBef>
            </a:pPr>
            <a:r>
              <a:rPr lang="en-US" sz="1800" dirty="0"/>
              <a:t>This function sets up a hard link. The file </a:t>
            </a:r>
            <a:r>
              <a:rPr lang="en-US" sz="1800" dirty="0" err="1"/>
              <a:t>oldinode</a:t>
            </a:r>
            <a:r>
              <a:rPr lang="en-US" sz="1800" dirty="0"/>
              <a:t> will be linked under the stated name and the </a:t>
            </a:r>
            <a:r>
              <a:rPr lang="en-US" sz="1800" dirty="0" err="1"/>
              <a:t>asociated</a:t>
            </a:r>
            <a:r>
              <a:rPr lang="en-US" sz="1800" dirty="0"/>
              <a:t> length in the directory specified by the </a:t>
            </a:r>
            <a:r>
              <a:rPr lang="en-US" sz="1800" dirty="0" err="1"/>
              <a:t>inode</a:t>
            </a:r>
            <a:r>
              <a:rPr lang="en-US" sz="1800" dirty="0"/>
              <a:t> dir. Before link() is called a check is made to ascertain that dir and </a:t>
            </a:r>
            <a:r>
              <a:rPr lang="en-US" sz="1800" dirty="0" err="1"/>
              <a:t>oldinode</a:t>
            </a:r>
            <a:r>
              <a:rPr lang="en-US" sz="1800" dirty="0"/>
              <a:t> are on the same device and that the current process is authorized to write to dir. If this function is missing in the implementation, VFS returns the error EPERM.</a:t>
            </a:r>
          </a:p>
          <a:p>
            <a:pPr>
              <a:spcBef>
                <a:spcPts val="200"/>
              </a:spcBef>
            </a:pP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04800" y="1267549"/>
            <a:ext cx="8534400" cy="4980851"/>
          </a:xfrm>
          <a:prstGeom prst="rect">
            <a:avLst/>
          </a:prstGeom>
          <a:noFill/>
          <a:ln w="9525">
            <a:noFill/>
            <a:miter lim="800000"/>
            <a:headEnd/>
            <a:tailEnd/>
          </a:ln>
        </p:spPr>
        <p:txBody>
          <a:bodyPr>
            <a:spAutoFit/>
          </a:bodyPr>
          <a:lstStyle/>
          <a:p>
            <a:pPr>
              <a:spcBef>
                <a:spcPts val="200"/>
              </a:spcBef>
            </a:pPr>
            <a:r>
              <a:rPr lang="en-US" sz="1800" dirty="0">
                <a:solidFill>
                  <a:schemeClr val="accent2"/>
                </a:solidFill>
              </a:rPr>
              <a:t>unlink(dir, name, </a:t>
            </a:r>
            <a:r>
              <a:rPr lang="en-US" sz="1800" dirty="0" err="1">
                <a:solidFill>
                  <a:schemeClr val="accent2"/>
                </a:solidFill>
              </a:rPr>
              <a:t>len</a:t>
            </a:r>
            <a:r>
              <a:rPr lang="en-US" sz="1800" dirty="0">
                <a:solidFill>
                  <a:schemeClr val="accent2"/>
                </a:solidFill>
              </a:rPr>
              <a:t>)</a:t>
            </a:r>
          </a:p>
          <a:p>
            <a:pPr>
              <a:spcBef>
                <a:spcPts val="200"/>
              </a:spcBef>
            </a:pPr>
            <a:r>
              <a:rPr lang="en-US" sz="1800" dirty="0"/>
              <a:t>This function deletes the specified file in the directory specified by </a:t>
            </a:r>
            <a:r>
              <a:rPr lang="en-US" sz="1800" dirty="0" err="1"/>
              <a:t>inode</a:t>
            </a:r>
            <a:r>
              <a:rPr lang="en-US" sz="1800" dirty="0"/>
              <a:t> dir. If this function is missing in the implementation, VFS returns the error EPERM.</a:t>
            </a:r>
          </a:p>
          <a:p>
            <a:pPr>
              <a:spcBef>
                <a:spcPts val="200"/>
              </a:spcBef>
            </a:pPr>
            <a:r>
              <a:rPr lang="en-US" sz="1800" dirty="0" err="1">
                <a:solidFill>
                  <a:schemeClr val="accent2"/>
                </a:solidFill>
              </a:rPr>
              <a:t>symlink</a:t>
            </a:r>
            <a:r>
              <a:rPr lang="en-US" sz="1800" dirty="0">
                <a:solidFill>
                  <a:schemeClr val="accent2"/>
                </a:solidFill>
              </a:rPr>
              <a:t>(dir, name, </a:t>
            </a:r>
            <a:r>
              <a:rPr lang="en-US" sz="1800" dirty="0" err="1">
                <a:solidFill>
                  <a:schemeClr val="accent2"/>
                </a:solidFill>
              </a:rPr>
              <a:t>len</a:t>
            </a:r>
            <a:r>
              <a:rPr lang="en-US" sz="1800" dirty="0">
                <a:solidFill>
                  <a:schemeClr val="accent2"/>
                </a:solidFill>
              </a:rPr>
              <a:t>, </a:t>
            </a:r>
            <a:r>
              <a:rPr lang="en-US" sz="1800" dirty="0" err="1">
                <a:solidFill>
                  <a:schemeClr val="accent2"/>
                </a:solidFill>
              </a:rPr>
              <a:t>symname</a:t>
            </a:r>
            <a:r>
              <a:rPr lang="en-US" sz="1800" dirty="0">
                <a:solidFill>
                  <a:schemeClr val="accent2"/>
                </a:solidFill>
              </a:rPr>
              <a:t>)</a:t>
            </a:r>
          </a:p>
          <a:p>
            <a:pPr>
              <a:spcBef>
                <a:spcPts val="200"/>
              </a:spcBef>
            </a:pPr>
            <a:r>
              <a:rPr lang="en-US" sz="1800" dirty="0"/>
              <a:t>The function sets up the symbolic link name in directory dir with </a:t>
            </a:r>
            <a:r>
              <a:rPr lang="en-US" sz="1800" dirty="0" err="1"/>
              <a:t>len</a:t>
            </a:r>
            <a:r>
              <a:rPr lang="en-US" sz="1800" dirty="0"/>
              <a:t> giving the length of name. The symbolic link points to path </a:t>
            </a:r>
            <a:r>
              <a:rPr lang="en-US" sz="1800" dirty="0" err="1"/>
              <a:t>symname</a:t>
            </a:r>
            <a:r>
              <a:rPr lang="en-US" sz="1800" dirty="0"/>
              <a:t>. If this function is missing in the implementation, VFS returns the error EPERM.</a:t>
            </a:r>
          </a:p>
          <a:p>
            <a:pPr>
              <a:spcBef>
                <a:spcPts val="200"/>
              </a:spcBef>
            </a:pPr>
            <a:r>
              <a:rPr lang="en-US" sz="1800" dirty="0" err="1">
                <a:solidFill>
                  <a:schemeClr val="accent2"/>
                </a:solidFill>
              </a:rPr>
              <a:t>mkdir</a:t>
            </a:r>
            <a:r>
              <a:rPr lang="en-US" sz="1800" dirty="0">
                <a:solidFill>
                  <a:schemeClr val="accent2"/>
                </a:solidFill>
              </a:rPr>
              <a:t>(dir, name, </a:t>
            </a:r>
            <a:r>
              <a:rPr lang="en-US" sz="1800" dirty="0" err="1">
                <a:solidFill>
                  <a:schemeClr val="accent2"/>
                </a:solidFill>
              </a:rPr>
              <a:t>len</a:t>
            </a:r>
            <a:r>
              <a:rPr lang="en-US" sz="1800" dirty="0">
                <a:solidFill>
                  <a:schemeClr val="accent2"/>
                </a:solidFill>
              </a:rPr>
              <a:t>, mode)</a:t>
            </a:r>
          </a:p>
          <a:p>
            <a:pPr>
              <a:spcBef>
                <a:spcPts val="200"/>
              </a:spcBef>
            </a:pPr>
            <a:r>
              <a:rPr lang="en-US" sz="1800" dirty="0"/>
              <a:t>This function sets up a subdirectory with the name </a:t>
            </a:r>
            <a:r>
              <a:rPr lang="en-US" sz="1800" b="1" dirty="0" err="1"/>
              <a:t>name</a:t>
            </a:r>
            <a:r>
              <a:rPr lang="en-US" sz="1800" dirty="0"/>
              <a:t> and the access rights </a:t>
            </a:r>
            <a:r>
              <a:rPr lang="en-US" sz="1800" b="1" dirty="0"/>
              <a:t>mode </a:t>
            </a:r>
            <a:r>
              <a:rPr lang="en-US" sz="1800" dirty="0"/>
              <a:t>in the subdirectory </a:t>
            </a:r>
            <a:r>
              <a:rPr lang="en-US" sz="1800" b="1" dirty="0"/>
              <a:t>dir</a:t>
            </a:r>
            <a:r>
              <a:rPr lang="en-US" sz="1800" dirty="0"/>
              <a:t>. The </a:t>
            </a:r>
            <a:r>
              <a:rPr lang="en-US" sz="1800" dirty="0" err="1"/>
              <a:t>mkdir</a:t>
            </a:r>
            <a:r>
              <a:rPr lang="en-US" sz="1800" dirty="0"/>
              <a:t>() function first has to check whether further subdirectories are allowed in the directory, then allocate a free </a:t>
            </a:r>
            <a:r>
              <a:rPr lang="en-US" sz="1800" dirty="0" err="1"/>
              <a:t>inode</a:t>
            </a:r>
            <a:r>
              <a:rPr lang="en-US" sz="1800" dirty="0"/>
              <a:t> on  the data media and a free block to which the directory is then written together with its default entries “.” and “..”. The access rights will already have been checked in the calling VFS function. If this function is missing in the implementation, VFS returns the error EPERM.</a:t>
            </a:r>
          </a:p>
          <a:p>
            <a:pPr>
              <a:spcBef>
                <a:spcPts val="200"/>
              </a:spcBef>
            </a:pPr>
            <a:r>
              <a:rPr lang="en-US" sz="1800" dirty="0" err="1">
                <a:solidFill>
                  <a:schemeClr val="accent2"/>
                </a:solidFill>
              </a:rPr>
              <a:t>rmdir</a:t>
            </a:r>
            <a:r>
              <a:rPr lang="en-US" sz="1800" dirty="0">
                <a:solidFill>
                  <a:schemeClr val="accent2"/>
                </a:solidFill>
              </a:rPr>
              <a:t>(dir, name, </a:t>
            </a:r>
            <a:r>
              <a:rPr lang="en-US" sz="1800" dirty="0" err="1">
                <a:solidFill>
                  <a:schemeClr val="accent2"/>
                </a:solidFill>
              </a:rPr>
              <a:t>len</a:t>
            </a:r>
            <a:r>
              <a:rPr lang="en-US" sz="1800" dirty="0">
                <a:solidFill>
                  <a:schemeClr val="accent2"/>
                </a:solidFill>
              </a:rPr>
              <a:t>)</a:t>
            </a:r>
          </a:p>
          <a:p>
            <a:pPr>
              <a:spcBef>
                <a:spcPts val="200"/>
              </a:spcBef>
            </a:pPr>
            <a:r>
              <a:rPr lang="en-US" sz="1800" dirty="0"/>
              <a:t>This function deletes the subdirectory </a:t>
            </a:r>
            <a:r>
              <a:rPr lang="en-US" sz="1800" b="1" dirty="0"/>
              <a:t>name</a:t>
            </a:r>
            <a:r>
              <a:rPr lang="en-US" sz="1800" dirty="0"/>
              <a:t> from the directory </a:t>
            </a:r>
            <a:r>
              <a:rPr lang="en-US" sz="1800" b="1" dirty="0"/>
              <a:t>dir. </a:t>
            </a:r>
            <a:r>
              <a:rPr lang="en-US" sz="1800" dirty="0"/>
              <a:t>If this function is missing in the implementation, VFS returns the error EPERM.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 y="1332746"/>
            <a:ext cx="8839200" cy="5068054"/>
          </a:xfrm>
          <a:prstGeom prst="rect">
            <a:avLst/>
          </a:prstGeom>
          <a:noFill/>
          <a:ln w="9525">
            <a:noFill/>
            <a:miter lim="800000"/>
            <a:headEnd/>
            <a:tailEnd/>
          </a:ln>
        </p:spPr>
        <p:txBody>
          <a:bodyPr wrap="square">
            <a:spAutoFit/>
          </a:bodyPr>
          <a:lstStyle/>
          <a:p>
            <a:pPr>
              <a:spcBef>
                <a:spcPts val="200"/>
              </a:spcBef>
            </a:pPr>
            <a:r>
              <a:rPr lang="en-US" sz="1750" dirty="0"/>
              <a:t>The </a:t>
            </a:r>
            <a:r>
              <a:rPr lang="en-US" sz="1750" b="1" i="1" dirty="0"/>
              <a:t>file</a:t>
            </a:r>
            <a:r>
              <a:rPr lang="en-US" sz="1750" dirty="0"/>
              <a:t> structure</a:t>
            </a:r>
          </a:p>
          <a:p>
            <a:pPr>
              <a:spcBef>
                <a:spcPts val="200"/>
              </a:spcBef>
            </a:pPr>
            <a:r>
              <a:rPr lang="en-US" sz="1750" dirty="0"/>
              <a:t>In a multitasking system, a number of processes may wish to access a file at the same time both for reading and writing. Even a single process may be reading and writing at different points in the file. To avoid synchronization problems UNIX introduces an extra structure.</a:t>
            </a:r>
          </a:p>
          <a:p>
            <a:pPr>
              <a:spcBef>
                <a:spcPts val="200"/>
              </a:spcBef>
            </a:pPr>
            <a:r>
              <a:rPr lang="en-US" sz="1750" dirty="0"/>
              <a:t>This structure </a:t>
            </a:r>
            <a:r>
              <a:rPr lang="en-US" sz="1750" i="1" dirty="0"/>
              <a:t>file </a:t>
            </a:r>
            <a:r>
              <a:rPr lang="en-US" sz="1750" dirty="0"/>
              <a:t>contains information on a specific file’s access rights, current file position etc.</a:t>
            </a:r>
          </a:p>
          <a:p>
            <a:pPr>
              <a:spcBef>
                <a:spcPts val="200"/>
              </a:spcBef>
            </a:pPr>
            <a:r>
              <a:rPr lang="en-US" sz="1750" dirty="0" err="1"/>
              <a:t>struct</a:t>
            </a:r>
            <a:r>
              <a:rPr lang="en-US" sz="1750" dirty="0"/>
              <a:t> file {</a:t>
            </a:r>
          </a:p>
          <a:p>
            <a:pPr>
              <a:spcBef>
                <a:spcPts val="200"/>
              </a:spcBef>
            </a:pPr>
            <a:r>
              <a:rPr lang="en-US" sz="1750" dirty="0"/>
              <a:t>	</a:t>
            </a:r>
            <a:r>
              <a:rPr lang="en-US" sz="1750" dirty="0" err="1"/>
              <a:t>mode_t</a:t>
            </a:r>
            <a:r>
              <a:rPr lang="en-US" sz="1750" dirty="0"/>
              <a:t>	</a:t>
            </a:r>
            <a:r>
              <a:rPr lang="en-US" sz="1750" dirty="0" err="1"/>
              <a:t>f_mode</a:t>
            </a:r>
            <a:r>
              <a:rPr lang="en-US" sz="1750" dirty="0"/>
              <a:t>;		/* access type				*/</a:t>
            </a:r>
            <a:br>
              <a:rPr lang="en-US" sz="1750" dirty="0"/>
            </a:br>
            <a:r>
              <a:rPr lang="en-US" sz="1750" dirty="0"/>
              <a:t>	</a:t>
            </a:r>
            <a:r>
              <a:rPr lang="en-US" sz="1750" dirty="0" err="1"/>
              <a:t>loff_t</a:t>
            </a:r>
            <a:r>
              <a:rPr lang="en-US" sz="1750" dirty="0"/>
              <a:t>	</a:t>
            </a:r>
            <a:r>
              <a:rPr lang="en-US" sz="1750" dirty="0" err="1"/>
              <a:t>f_pos</a:t>
            </a:r>
            <a:r>
              <a:rPr lang="en-US" sz="1750" dirty="0"/>
              <a:t>;		/* file position				*/</a:t>
            </a:r>
            <a:br>
              <a:rPr lang="en-US" sz="1750" dirty="0"/>
            </a:br>
            <a:r>
              <a:rPr lang="en-US" sz="1750" dirty="0"/>
              <a:t>	unsigned short </a:t>
            </a:r>
            <a:r>
              <a:rPr lang="en-US" sz="1750" dirty="0" err="1"/>
              <a:t>f_flags</a:t>
            </a:r>
            <a:r>
              <a:rPr lang="en-US" sz="1750" dirty="0"/>
              <a:t>;	/* open() flags				*/</a:t>
            </a:r>
            <a:br>
              <a:rPr lang="en-US" sz="1750" dirty="0"/>
            </a:br>
            <a:r>
              <a:rPr lang="en-US" sz="1750" dirty="0"/>
              <a:t>	unsigned short </a:t>
            </a:r>
            <a:r>
              <a:rPr lang="en-US" sz="1750" dirty="0" err="1"/>
              <a:t>f_count</a:t>
            </a:r>
            <a:r>
              <a:rPr lang="en-US" sz="1750" dirty="0"/>
              <a:t>;	/* reference count				*/</a:t>
            </a:r>
            <a:br>
              <a:rPr lang="en-US" sz="1750" dirty="0"/>
            </a:br>
            <a:r>
              <a:rPr lang="en-US" sz="1750" dirty="0"/>
              <a:t>	</a:t>
            </a:r>
            <a:r>
              <a:rPr lang="en-US" sz="1750" dirty="0" err="1"/>
              <a:t>off_t</a:t>
            </a:r>
            <a:r>
              <a:rPr lang="en-US" sz="1750" dirty="0"/>
              <a:t>	</a:t>
            </a:r>
            <a:r>
              <a:rPr lang="en-US" sz="1750" dirty="0" err="1"/>
              <a:t>f_reada</a:t>
            </a:r>
            <a:r>
              <a:rPr lang="en-US" sz="1750" dirty="0"/>
              <a:t>;		/* read ahead flag 				*/</a:t>
            </a:r>
            <a:br>
              <a:rPr lang="en-US" sz="1750" dirty="0"/>
            </a:br>
            <a:r>
              <a:rPr lang="en-US" sz="1750" dirty="0"/>
              <a:t>	</a:t>
            </a:r>
            <a:r>
              <a:rPr lang="en-US" sz="1750" dirty="0" err="1"/>
              <a:t>struct</a:t>
            </a:r>
            <a:r>
              <a:rPr lang="en-US" sz="1750" dirty="0"/>
              <a:t> file* *</a:t>
            </a:r>
            <a:r>
              <a:rPr lang="en-US" sz="1750" dirty="0" err="1"/>
              <a:t>f_next</a:t>
            </a:r>
            <a:r>
              <a:rPr lang="en-US" sz="1750" dirty="0"/>
              <a:t>, *</a:t>
            </a:r>
            <a:r>
              <a:rPr lang="en-US" sz="1750" dirty="0" err="1"/>
              <a:t>f_prev</a:t>
            </a:r>
            <a:r>
              <a:rPr lang="en-US" sz="1750" dirty="0"/>
              <a:t>; /* links					*/</a:t>
            </a:r>
            <a:br>
              <a:rPr lang="en-US" sz="1750" dirty="0"/>
            </a:br>
            <a:r>
              <a:rPr lang="en-US" sz="1750" dirty="0"/>
              <a:t>	int	</a:t>
            </a:r>
            <a:r>
              <a:rPr lang="en-US" sz="1750" dirty="0" err="1"/>
              <a:t>f_owner</a:t>
            </a:r>
            <a:r>
              <a:rPr lang="en-US" sz="1750" dirty="0"/>
              <a:t>;		/* PID					*/</a:t>
            </a:r>
            <a:br>
              <a:rPr lang="en-US" sz="1750" dirty="0"/>
            </a:br>
            <a:r>
              <a:rPr lang="en-US" sz="1750" dirty="0"/>
              <a:t>	</a:t>
            </a:r>
            <a:r>
              <a:rPr lang="en-US" sz="1750" dirty="0" err="1"/>
              <a:t>struct</a:t>
            </a:r>
            <a:r>
              <a:rPr lang="en-US" sz="1750" dirty="0"/>
              <a:t> </a:t>
            </a:r>
            <a:r>
              <a:rPr lang="en-US" sz="1750" dirty="0" err="1"/>
              <a:t>inode</a:t>
            </a:r>
            <a:r>
              <a:rPr lang="en-US" sz="1750" dirty="0"/>
              <a:t> *</a:t>
            </a:r>
            <a:r>
              <a:rPr lang="en-US" sz="1750" dirty="0" err="1"/>
              <a:t>f_inode</a:t>
            </a:r>
            <a:r>
              <a:rPr lang="en-US" sz="1750" dirty="0"/>
              <a:t>;	/* related </a:t>
            </a:r>
            <a:r>
              <a:rPr lang="en-US" sz="1750" dirty="0" err="1"/>
              <a:t>inode</a:t>
            </a:r>
            <a:r>
              <a:rPr lang="en-US" sz="1750" dirty="0"/>
              <a:t> 				*/</a:t>
            </a:r>
            <a:br>
              <a:rPr lang="en-US" sz="1750" dirty="0"/>
            </a:br>
            <a:r>
              <a:rPr lang="en-US" sz="1750" dirty="0"/>
              <a:t>	</a:t>
            </a:r>
            <a:r>
              <a:rPr lang="en-US" sz="1750" dirty="0" err="1"/>
              <a:t>struct</a:t>
            </a:r>
            <a:r>
              <a:rPr lang="en-US" sz="1750" dirty="0"/>
              <a:t> </a:t>
            </a:r>
            <a:r>
              <a:rPr lang="en-US" sz="1750" dirty="0" err="1"/>
              <a:t>file_operations</a:t>
            </a:r>
            <a:r>
              <a:rPr lang="en-US" sz="1750" dirty="0"/>
              <a:t> *</a:t>
            </a:r>
            <a:r>
              <a:rPr lang="en-US" sz="1750" dirty="0" err="1"/>
              <a:t>f_ops</a:t>
            </a:r>
            <a:r>
              <a:rPr lang="en-US" sz="1750" dirty="0"/>
              <a:t>; /* file operations				*/</a:t>
            </a:r>
            <a:br>
              <a:rPr lang="en-US" sz="1750" dirty="0"/>
            </a:br>
            <a:r>
              <a:rPr lang="en-US" sz="1750" dirty="0"/>
              <a:t>	unsigned long </a:t>
            </a:r>
            <a:r>
              <a:rPr lang="en-US" sz="1750" dirty="0" err="1"/>
              <a:t>f_version</a:t>
            </a:r>
            <a:r>
              <a:rPr lang="en-US" sz="1750" dirty="0"/>
              <a:t>;	/* </a:t>
            </a:r>
            <a:r>
              <a:rPr lang="en-US" sz="1750" dirty="0" err="1"/>
              <a:t>Dcache</a:t>
            </a:r>
            <a:r>
              <a:rPr lang="en-US" sz="1750" dirty="0"/>
              <a:t> version management		*/</a:t>
            </a:r>
            <a:br>
              <a:rPr lang="en-US" sz="1750" dirty="0"/>
            </a:br>
            <a:r>
              <a:rPr lang="en-US" sz="1750" dirty="0"/>
              <a:t>	void *</a:t>
            </a:r>
            <a:r>
              <a:rPr lang="en-US" sz="1750" dirty="0" err="1"/>
              <a:t>private_data</a:t>
            </a:r>
            <a:r>
              <a:rPr lang="en-US" sz="1750" dirty="0"/>
              <a:t>;		/* needed for private and local use		*/</a:t>
            </a:r>
          </a:p>
          <a:p>
            <a:pPr>
              <a:spcBef>
                <a:spcPts val="200"/>
              </a:spcBef>
            </a:pPr>
            <a:r>
              <a:rPr lang="en-US" sz="175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8600" y="1400175"/>
            <a:ext cx="8686800" cy="5381625"/>
          </a:xfrm>
          <a:prstGeom prst="rect">
            <a:avLst/>
          </a:prstGeom>
          <a:noFill/>
          <a:ln w="9525">
            <a:noFill/>
            <a:miter lim="800000"/>
            <a:headEnd/>
            <a:tailEnd/>
          </a:ln>
        </p:spPr>
        <p:txBody>
          <a:bodyPr>
            <a:spAutoFit/>
          </a:bodyPr>
          <a:lstStyle/>
          <a:p>
            <a:r>
              <a:rPr lang="en-US" sz="2000" dirty="0" err="1"/>
              <a:t>struct</a:t>
            </a:r>
            <a:r>
              <a:rPr lang="en-US" sz="2000" dirty="0"/>
              <a:t> </a:t>
            </a:r>
            <a:r>
              <a:rPr lang="en-US" sz="2000" dirty="0" err="1"/>
              <a:t>file_operations</a:t>
            </a:r>
            <a:r>
              <a:rPr lang="en-US" sz="2000" dirty="0"/>
              <a:t> {</a:t>
            </a:r>
          </a:p>
          <a:p>
            <a:r>
              <a:rPr lang="en-US" sz="2000" dirty="0"/>
              <a:t>	int (*open) (</a:t>
            </a:r>
            <a:r>
              <a:rPr lang="en-US" sz="2000" dirty="0" err="1"/>
              <a:t>struct</a:t>
            </a:r>
            <a:r>
              <a:rPr lang="en-US" sz="2000" dirty="0"/>
              <a:t> </a:t>
            </a:r>
            <a:r>
              <a:rPr lang="en-US" sz="2000" dirty="0" err="1"/>
              <a:t>inode</a:t>
            </a:r>
            <a:r>
              <a:rPr lang="en-US" sz="2000" dirty="0"/>
              <a:t> *</a:t>
            </a:r>
            <a:r>
              <a:rPr lang="en-US" sz="2000" dirty="0" err="1"/>
              <a:t>inode</a:t>
            </a:r>
            <a:r>
              <a:rPr lang="en-US" sz="2000" dirty="0"/>
              <a:t>, </a:t>
            </a:r>
            <a:r>
              <a:rPr lang="en-US" sz="2000" dirty="0" err="1"/>
              <a:t>struct</a:t>
            </a:r>
            <a:r>
              <a:rPr lang="en-US" sz="2000" dirty="0"/>
              <a:t> file *</a:t>
            </a:r>
            <a:r>
              <a:rPr lang="en-US" sz="2000" dirty="0" err="1"/>
              <a:t>filp</a:t>
            </a:r>
            <a:r>
              <a:rPr lang="en-US" sz="2000" dirty="0"/>
              <a:t>);</a:t>
            </a:r>
          </a:p>
          <a:p>
            <a:r>
              <a:rPr lang="en-US" sz="2000" dirty="0"/>
              <a:t>	int (*release) (</a:t>
            </a:r>
            <a:r>
              <a:rPr lang="en-US" sz="2000" dirty="0" err="1"/>
              <a:t>struct</a:t>
            </a:r>
            <a:r>
              <a:rPr lang="en-US" sz="2000" dirty="0"/>
              <a:t> </a:t>
            </a:r>
            <a:r>
              <a:rPr lang="en-US" sz="2000" dirty="0" err="1"/>
              <a:t>inode</a:t>
            </a:r>
            <a:r>
              <a:rPr lang="en-US" sz="2000" dirty="0"/>
              <a:t> *</a:t>
            </a:r>
            <a:r>
              <a:rPr lang="en-US" sz="2000" dirty="0" err="1"/>
              <a:t>inode</a:t>
            </a:r>
            <a:r>
              <a:rPr lang="en-US" sz="2000" dirty="0"/>
              <a:t>, </a:t>
            </a:r>
            <a:r>
              <a:rPr lang="en-US" sz="2000" dirty="0" err="1"/>
              <a:t>struct</a:t>
            </a:r>
            <a:r>
              <a:rPr lang="en-US" sz="2000" dirty="0"/>
              <a:t> file *</a:t>
            </a:r>
            <a:r>
              <a:rPr lang="en-US" sz="2000" dirty="0" err="1"/>
              <a:t>filp</a:t>
            </a:r>
            <a:r>
              <a:rPr lang="en-US" sz="2000" dirty="0"/>
              <a:t>);</a:t>
            </a:r>
          </a:p>
          <a:p>
            <a:r>
              <a:rPr lang="en-US" sz="2000" dirty="0"/>
              <a:t>	</a:t>
            </a:r>
            <a:r>
              <a:rPr lang="en-US" sz="2000" dirty="0" err="1"/>
              <a:t>ssize_t</a:t>
            </a:r>
            <a:r>
              <a:rPr lang="en-US" sz="2000" dirty="0"/>
              <a:t> (*read) (</a:t>
            </a:r>
            <a:r>
              <a:rPr lang="en-US" sz="2000" dirty="0" err="1"/>
              <a:t>struct</a:t>
            </a:r>
            <a:r>
              <a:rPr lang="en-US" sz="2000" dirty="0"/>
              <a:t> file *</a:t>
            </a:r>
            <a:r>
              <a:rPr lang="en-US" sz="2000" dirty="0" err="1"/>
              <a:t>filp</a:t>
            </a:r>
            <a:r>
              <a:rPr lang="en-US" sz="2000" dirty="0"/>
              <a:t>, char * </a:t>
            </a:r>
            <a:r>
              <a:rPr lang="en-US" sz="2000" dirty="0" err="1"/>
              <a:t>buf</a:t>
            </a:r>
            <a:r>
              <a:rPr lang="en-US" sz="2000" dirty="0"/>
              <a:t>, </a:t>
            </a:r>
            <a:r>
              <a:rPr lang="en-US" sz="2000" dirty="0" err="1"/>
              <a:t>size_t</a:t>
            </a:r>
            <a:r>
              <a:rPr lang="en-US" sz="2000" dirty="0"/>
              <a:t> count, </a:t>
            </a:r>
            <a:r>
              <a:rPr lang="en-US" sz="2000" dirty="0" err="1"/>
              <a:t>loff_t</a:t>
            </a:r>
            <a:r>
              <a:rPr lang="en-US" sz="2000" dirty="0"/>
              <a:t> *</a:t>
            </a:r>
            <a:r>
              <a:rPr lang="en-US" sz="2000" dirty="0" err="1"/>
              <a:t>offp</a:t>
            </a:r>
            <a:r>
              <a:rPr lang="en-US" sz="2000" dirty="0"/>
              <a:t>);</a:t>
            </a:r>
          </a:p>
          <a:p>
            <a:r>
              <a:rPr lang="en-US" sz="2000" dirty="0"/>
              <a:t>	</a:t>
            </a:r>
            <a:r>
              <a:rPr lang="en-US" sz="2000" dirty="0" err="1"/>
              <a:t>ssize_t</a:t>
            </a:r>
            <a:r>
              <a:rPr lang="en-US" sz="2000" dirty="0"/>
              <a:t> (*write)(</a:t>
            </a:r>
            <a:r>
              <a:rPr lang="en-US" sz="2000" dirty="0" err="1"/>
              <a:t>struct</a:t>
            </a:r>
            <a:r>
              <a:rPr lang="en-US" sz="2000" dirty="0"/>
              <a:t> file *</a:t>
            </a:r>
            <a:r>
              <a:rPr lang="en-US" sz="2000" dirty="0" err="1"/>
              <a:t>filp</a:t>
            </a:r>
            <a:r>
              <a:rPr lang="en-US" sz="2000" dirty="0"/>
              <a:t>, const char * </a:t>
            </a:r>
            <a:r>
              <a:rPr lang="en-US" sz="2000" dirty="0" err="1"/>
              <a:t>buf</a:t>
            </a:r>
            <a:r>
              <a:rPr lang="en-US" sz="2000" dirty="0"/>
              <a:t>, </a:t>
            </a:r>
            <a:r>
              <a:rPr lang="en-US" sz="2000" dirty="0" err="1"/>
              <a:t>size_t</a:t>
            </a:r>
            <a:r>
              <a:rPr lang="en-US" sz="2000" dirty="0"/>
              <a:t> count, </a:t>
            </a:r>
            <a:r>
              <a:rPr lang="en-US" sz="2000" dirty="0" err="1"/>
              <a:t>loff_t</a:t>
            </a:r>
            <a:r>
              <a:rPr lang="en-US" sz="2000" dirty="0"/>
              <a:t> 		*</a:t>
            </a:r>
            <a:r>
              <a:rPr lang="en-US" sz="2000" dirty="0" err="1"/>
              <a:t>offp</a:t>
            </a:r>
            <a:r>
              <a:rPr lang="en-US" sz="2000" dirty="0"/>
              <a:t>);</a:t>
            </a:r>
          </a:p>
          <a:p>
            <a:r>
              <a:rPr lang="en-US" sz="2000" dirty="0"/>
              <a:t>	</a:t>
            </a:r>
            <a:r>
              <a:rPr lang="en-US" sz="2000" dirty="0" err="1"/>
              <a:t>loff_t</a:t>
            </a:r>
            <a:r>
              <a:rPr lang="en-US" sz="2000" dirty="0"/>
              <a:t> (*</a:t>
            </a:r>
            <a:r>
              <a:rPr lang="en-US" sz="2000" dirty="0" err="1"/>
              <a:t>lseek</a:t>
            </a:r>
            <a:r>
              <a:rPr lang="en-US" sz="2000" dirty="0"/>
              <a:t>)(</a:t>
            </a:r>
            <a:r>
              <a:rPr lang="en-US" sz="2000" dirty="0" err="1"/>
              <a:t>struct</a:t>
            </a:r>
            <a:r>
              <a:rPr lang="en-US" sz="2000" dirty="0"/>
              <a:t> file *</a:t>
            </a:r>
            <a:r>
              <a:rPr lang="en-US" sz="2000" dirty="0" err="1"/>
              <a:t>filp</a:t>
            </a:r>
            <a:r>
              <a:rPr lang="en-US" sz="2000" dirty="0"/>
              <a:t>, </a:t>
            </a:r>
            <a:r>
              <a:rPr lang="en-US" sz="2000" dirty="0" err="1"/>
              <a:t>loff_t</a:t>
            </a:r>
            <a:r>
              <a:rPr lang="en-US" sz="2000" dirty="0"/>
              <a:t> offset, int </a:t>
            </a:r>
            <a:r>
              <a:rPr lang="en-US" sz="2000" dirty="0" err="1"/>
              <a:t>fromWhere</a:t>
            </a:r>
            <a:r>
              <a:rPr lang="en-US" sz="2000" dirty="0"/>
              <a:t>);</a:t>
            </a:r>
          </a:p>
          <a:p>
            <a:r>
              <a:rPr lang="en-US" sz="2000" dirty="0"/>
              <a:t>	unsigned int (*poll)(</a:t>
            </a:r>
            <a:r>
              <a:rPr lang="en-US" sz="2000" dirty="0" err="1"/>
              <a:t>struct</a:t>
            </a:r>
            <a:r>
              <a:rPr lang="en-US" sz="2000" dirty="0"/>
              <a:t> file *</a:t>
            </a:r>
            <a:r>
              <a:rPr lang="en-US" sz="2000" dirty="0" err="1"/>
              <a:t>filp</a:t>
            </a:r>
            <a:r>
              <a:rPr lang="en-US" sz="2000" dirty="0"/>
              <a:t>, </a:t>
            </a:r>
            <a:r>
              <a:rPr lang="en-US" sz="2000" dirty="0" err="1"/>
              <a:t>struct</a:t>
            </a:r>
            <a:r>
              <a:rPr lang="en-US" sz="2000" dirty="0"/>
              <a:t> </a:t>
            </a:r>
            <a:r>
              <a:rPr lang="en-US" sz="2000" dirty="0" err="1"/>
              <a:t>poll_table</a:t>
            </a:r>
            <a:r>
              <a:rPr lang="en-US" sz="2000" dirty="0"/>
              <a:t> *</a:t>
            </a:r>
            <a:r>
              <a:rPr lang="en-US" sz="2000" dirty="0" err="1"/>
              <a:t>ptable</a:t>
            </a:r>
            <a:r>
              <a:rPr lang="en-US" sz="2000" dirty="0"/>
              <a:t>);</a:t>
            </a:r>
          </a:p>
          <a:p>
            <a:r>
              <a:rPr lang="en-US" sz="2000" dirty="0"/>
              <a:t>	int (*</a:t>
            </a:r>
            <a:r>
              <a:rPr lang="en-US" sz="2000" dirty="0" err="1"/>
              <a:t>ioctl</a:t>
            </a:r>
            <a:r>
              <a:rPr lang="en-US" sz="2000" dirty="0"/>
              <a:t>)(</a:t>
            </a:r>
            <a:r>
              <a:rPr lang="en-US" sz="2000" dirty="0" err="1"/>
              <a:t>struct</a:t>
            </a:r>
            <a:r>
              <a:rPr lang="en-US" sz="2000" dirty="0"/>
              <a:t> </a:t>
            </a:r>
            <a:r>
              <a:rPr lang="en-US" sz="2000" dirty="0" err="1"/>
              <a:t>inode</a:t>
            </a:r>
            <a:r>
              <a:rPr lang="en-US" sz="2000" dirty="0"/>
              <a:t> *</a:t>
            </a:r>
            <a:r>
              <a:rPr lang="en-US" sz="2000" dirty="0" err="1"/>
              <a:t>inode</a:t>
            </a:r>
            <a:r>
              <a:rPr lang="en-US" sz="2000" dirty="0"/>
              <a:t>, </a:t>
            </a:r>
            <a:r>
              <a:rPr lang="en-US" sz="2000" dirty="0" err="1"/>
              <a:t>struct</a:t>
            </a:r>
            <a:r>
              <a:rPr lang="en-US" sz="2000" dirty="0"/>
              <a:t> file *</a:t>
            </a:r>
            <a:r>
              <a:rPr lang="en-US" sz="2000" dirty="0" err="1"/>
              <a:t>filp</a:t>
            </a:r>
            <a:r>
              <a:rPr lang="en-US" sz="2000" dirty="0"/>
              <a:t>, unsigned int </a:t>
            </a:r>
            <a:r>
              <a:rPr lang="en-US" sz="2000" dirty="0" err="1"/>
              <a:t>cmd</a:t>
            </a:r>
            <a:r>
              <a:rPr lang="en-US" sz="2000" dirty="0"/>
              <a:t>, 		unsigned long </a:t>
            </a:r>
            <a:r>
              <a:rPr lang="en-US" sz="2000" dirty="0" err="1"/>
              <a:t>arg</a:t>
            </a:r>
            <a:r>
              <a:rPr lang="en-US" sz="2000" dirty="0"/>
              <a:t>);</a:t>
            </a:r>
          </a:p>
          <a:p>
            <a:r>
              <a:rPr lang="en-US" sz="2000" dirty="0"/>
              <a:t>	int (*</a:t>
            </a:r>
            <a:r>
              <a:rPr lang="en-US" sz="2000" dirty="0" err="1"/>
              <a:t>mmap</a:t>
            </a:r>
            <a:r>
              <a:rPr lang="en-US" sz="2000" dirty="0"/>
              <a:t>)(</a:t>
            </a:r>
            <a:r>
              <a:rPr lang="en-US" sz="2000" dirty="0" err="1"/>
              <a:t>struct</a:t>
            </a:r>
            <a:r>
              <a:rPr lang="en-US" sz="2000" dirty="0"/>
              <a:t> file *</a:t>
            </a:r>
            <a:r>
              <a:rPr lang="en-US" sz="2000" dirty="0" err="1"/>
              <a:t>filp</a:t>
            </a:r>
            <a:r>
              <a:rPr lang="en-US" sz="2000" dirty="0"/>
              <a:t>, </a:t>
            </a:r>
            <a:r>
              <a:rPr lang="en-US" sz="2000" dirty="0" err="1"/>
              <a:t>struct</a:t>
            </a:r>
            <a:r>
              <a:rPr lang="en-US" sz="2000" dirty="0"/>
              <a:t> </a:t>
            </a:r>
            <a:r>
              <a:rPr lang="en-US" sz="2000" dirty="0" err="1"/>
              <a:t>vm_area_struct</a:t>
            </a:r>
            <a:r>
              <a:rPr lang="en-US" sz="2000" dirty="0"/>
              <a:t> *</a:t>
            </a:r>
            <a:r>
              <a:rPr lang="en-US" sz="2000" dirty="0" err="1"/>
              <a:t>vma</a:t>
            </a:r>
            <a:r>
              <a:rPr lang="en-US" sz="2000" dirty="0"/>
              <a:t>);</a:t>
            </a:r>
          </a:p>
          <a:p>
            <a:r>
              <a:rPr lang="en-US" sz="2000" dirty="0"/>
              <a:t>	int (*flush)(</a:t>
            </a:r>
            <a:r>
              <a:rPr lang="en-US" sz="2000" dirty="0" err="1"/>
              <a:t>struct</a:t>
            </a:r>
            <a:r>
              <a:rPr lang="en-US" sz="2000" dirty="0"/>
              <a:t> file *</a:t>
            </a:r>
            <a:r>
              <a:rPr lang="en-US" sz="2000" dirty="0" err="1"/>
              <a:t>filp</a:t>
            </a:r>
            <a:r>
              <a:rPr lang="en-US" sz="2000" dirty="0"/>
              <a:t>);</a:t>
            </a:r>
          </a:p>
          <a:p>
            <a:r>
              <a:rPr lang="en-US" sz="2000" dirty="0"/>
              <a:t>	</a:t>
            </a:r>
            <a:r>
              <a:rPr lang="en-US" sz="2000" dirty="0" err="1"/>
              <a:t>struct</a:t>
            </a:r>
            <a:r>
              <a:rPr lang="en-US" sz="2000" dirty="0"/>
              <a:t> module *owner;</a:t>
            </a:r>
          </a:p>
          <a:p>
            <a:endParaRPr lang="en-US" sz="2000" dirty="0"/>
          </a:p>
          <a:p>
            <a:r>
              <a:rPr lang="en-US" sz="2000" dirty="0"/>
              <a:t>	/* and a few more… */</a:t>
            </a:r>
          </a:p>
          <a:p>
            <a:r>
              <a:rPr lang="en-US" sz="2000" dirty="0"/>
              <a:t>}</a:t>
            </a:r>
          </a:p>
          <a:p>
            <a:pPr>
              <a:spcBef>
                <a:spcPct val="50000"/>
              </a:spcBef>
            </a:pP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52400" y="1251604"/>
            <a:ext cx="8610600" cy="4996796"/>
            <a:chOff x="152400" y="589603"/>
            <a:chExt cx="8610600" cy="6117585"/>
          </a:xfrm>
        </p:grpSpPr>
        <p:sp>
          <p:nvSpPr>
            <p:cNvPr id="29698" name="Text Box 2"/>
            <p:cNvSpPr txBox="1">
              <a:spLocks noChangeArrowheads="1"/>
            </p:cNvSpPr>
            <p:nvPr/>
          </p:nvSpPr>
          <p:spPr bwMode="auto">
            <a:xfrm>
              <a:off x="304800" y="589603"/>
              <a:ext cx="4953000" cy="366713"/>
            </a:xfrm>
            <a:prstGeom prst="rect">
              <a:avLst/>
            </a:prstGeom>
            <a:noFill/>
            <a:ln w="9525">
              <a:noFill/>
              <a:miter lim="800000"/>
              <a:headEnd/>
              <a:tailEnd/>
            </a:ln>
          </p:spPr>
          <p:txBody>
            <a:bodyPr>
              <a:spAutoFit/>
            </a:bodyPr>
            <a:lstStyle/>
            <a:p>
              <a:pPr>
                <a:spcBef>
                  <a:spcPct val="50000"/>
                </a:spcBef>
              </a:pPr>
              <a:r>
                <a:rPr lang="en-US" sz="1600" dirty="0"/>
                <a:t>int </a:t>
              </a:r>
              <a:r>
                <a:rPr lang="en-US" sz="1600" dirty="0" err="1"/>
                <a:t>register_filesystem</a:t>
              </a:r>
              <a:r>
                <a:rPr lang="en-US" sz="1600" dirty="0"/>
                <a:t>(</a:t>
              </a:r>
              <a:r>
                <a:rPr lang="en-US" sz="1600" dirty="0" err="1"/>
                <a:t>struct</a:t>
              </a:r>
              <a:r>
                <a:rPr lang="en-US" sz="1600" dirty="0"/>
                <a:t> *</a:t>
              </a:r>
              <a:r>
                <a:rPr lang="en-US" sz="1600" dirty="0" err="1"/>
                <a:t>file_system_type</a:t>
              </a:r>
              <a:r>
                <a:rPr lang="en-US" sz="1600" dirty="0"/>
                <a:t>);</a:t>
              </a:r>
            </a:p>
          </p:txBody>
        </p:sp>
        <p:sp>
          <p:nvSpPr>
            <p:cNvPr id="29699" name="Text Box 3"/>
            <p:cNvSpPr txBox="1">
              <a:spLocks noChangeArrowheads="1"/>
            </p:cNvSpPr>
            <p:nvPr/>
          </p:nvSpPr>
          <p:spPr bwMode="auto">
            <a:xfrm>
              <a:off x="381000" y="1218066"/>
              <a:ext cx="7162800" cy="915988"/>
            </a:xfrm>
            <a:prstGeom prst="rect">
              <a:avLst/>
            </a:prstGeom>
            <a:noFill/>
            <a:ln w="9525">
              <a:noFill/>
              <a:miter lim="800000"/>
              <a:headEnd/>
              <a:tailEnd/>
            </a:ln>
          </p:spPr>
          <p:txBody>
            <a:bodyPr>
              <a:spAutoFit/>
            </a:bodyPr>
            <a:lstStyle/>
            <a:p>
              <a:pPr>
                <a:spcBef>
                  <a:spcPct val="50000"/>
                </a:spcBef>
              </a:pPr>
              <a:r>
                <a:rPr lang="en-US" sz="1600" dirty="0" err="1"/>
                <a:t>struct</a:t>
              </a:r>
              <a:r>
                <a:rPr lang="en-US" sz="1600" dirty="0"/>
                <a:t> </a:t>
              </a:r>
              <a:r>
                <a:rPr lang="en-US" sz="1600" dirty="0" err="1"/>
                <a:t>file_system_type</a:t>
              </a:r>
              <a:r>
                <a:rPr lang="en-US" sz="1600" dirty="0"/>
                <a:t> {</a:t>
              </a:r>
              <a:br>
                <a:rPr lang="en-US" sz="1600" dirty="0"/>
              </a:br>
              <a:r>
                <a:rPr lang="en-US" sz="1600" dirty="0"/>
                <a:t>          </a:t>
              </a:r>
              <a:r>
                <a:rPr lang="en-US" sz="1600" dirty="0" err="1"/>
                <a:t>struct</a:t>
              </a:r>
              <a:r>
                <a:rPr lang="en-US" sz="1600" dirty="0"/>
                <a:t> </a:t>
              </a:r>
              <a:r>
                <a:rPr lang="en-US" sz="1600" dirty="0" err="1"/>
                <a:t>super_block</a:t>
              </a:r>
              <a:r>
                <a:rPr lang="en-US" sz="1600" dirty="0"/>
                <a:t> *(*</a:t>
              </a:r>
              <a:r>
                <a:rPr lang="en-US" sz="1600" dirty="0" err="1"/>
                <a:t>read_super</a:t>
              </a:r>
              <a:r>
                <a:rPr lang="en-US" sz="1600" dirty="0"/>
                <a:t>)(</a:t>
              </a:r>
              <a:r>
                <a:rPr lang="en-US" sz="1600" dirty="0" err="1"/>
                <a:t>struct</a:t>
              </a:r>
              <a:r>
                <a:rPr lang="en-US" sz="1600" dirty="0"/>
                <a:t> </a:t>
              </a:r>
              <a:r>
                <a:rPr lang="en-US" sz="1600" dirty="0" err="1"/>
                <a:t>super_block</a:t>
              </a:r>
              <a:r>
                <a:rPr lang="en-US" sz="1600" dirty="0"/>
                <a:t> *,void *, int);</a:t>
              </a:r>
              <a:br>
                <a:rPr lang="en-US" sz="1600" dirty="0"/>
              </a:br>
              <a:r>
                <a:rPr lang="en-US" sz="1600" dirty="0"/>
                <a:t>};</a:t>
              </a:r>
            </a:p>
          </p:txBody>
        </p:sp>
        <p:sp>
          <p:nvSpPr>
            <p:cNvPr id="29700" name="Text Box 4"/>
            <p:cNvSpPr txBox="1">
              <a:spLocks noChangeArrowheads="1"/>
            </p:cNvSpPr>
            <p:nvPr/>
          </p:nvSpPr>
          <p:spPr bwMode="auto">
            <a:xfrm>
              <a:off x="304800" y="2286000"/>
              <a:ext cx="3810000" cy="1465263"/>
            </a:xfrm>
            <a:prstGeom prst="rect">
              <a:avLst/>
            </a:prstGeom>
            <a:noFill/>
            <a:ln w="9525">
              <a:noFill/>
              <a:miter lim="800000"/>
              <a:headEnd/>
              <a:tailEnd/>
            </a:ln>
          </p:spPr>
          <p:txBody>
            <a:bodyPr>
              <a:spAutoFit/>
            </a:bodyPr>
            <a:lstStyle/>
            <a:p>
              <a:pPr>
                <a:spcBef>
                  <a:spcPct val="50000"/>
                </a:spcBef>
              </a:pPr>
              <a:r>
                <a:rPr lang="en-US" sz="1600"/>
                <a:t>struct super_block {</a:t>
              </a:r>
              <a:br>
                <a:rPr lang="en-US" sz="1600"/>
              </a:br>
              <a:r>
                <a:rPr lang="en-US" sz="1600"/>
                <a:t>           struct super_operations *s_op;</a:t>
              </a:r>
              <a:br>
                <a:rPr lang="en-US" sz="1600"/>
              </a:br>
              <a:r>
                <a:rPr lang="en-US" sz="1600"/>
                <a:t>           struct inode* s_covered;</a:t>
              </a:r>
              <a:br>
                <a:rPr lang="en-US" sz="1600"/>
              </a:br>
              <a:r>
                <a:rPr lang="en-US" sz="1600"/>
                <a:t>           struct inode* s_mounted;</a:t>
              </a:r>
              <a:br>
                <a:rPr lang="en-US" sz="1600"/>
              </a:br>
              <a:r>
                <a:rPr lang="en-US" sz="1600"/>
                <a:t>};</a:t>
              </a:r>
            </a:p>
          </p:txBody>
        </p:sp>
        <p:sp>
          <p:nvSpPr>
            <p:cNvPr id="29701" name="Text Box 5"/>
            <p:cNvSpPr txBox="1">
              <a:spLocks noChangeArrowheads="1"/>
            </p:cNvSpPr>
            <p:nvPr/>
          </p:nvSpPr>
          <p:spPr bwMode="auto">
            <a:xfrm>
              <a:off x="228600" y="4038600"/>
              <a:ext cx="3124200" cy="1190625"/>
            </a:xfrm>
            <a:prstGeom prst="rect">
              <a:avLst/>
            </a:prstGeom>
            <a:noFill/>
            <a:ln w="9525">
              <a:noFill/>
              <a:miter lim="800000"/>
              <a:headEnd/>
              <a:tailEnd/>
            </a:ln>
          </p:spPr>
          <p:txBody>
            <a:bodyPr>
              <a:spAutoFit/>
            </a:bodyPr>
            <a:lstStyle/>
            <a:p>
              <a:pPr>
                <a:spcBef>
                  <a:spcPct val="50000"/>
                </a:spcBef>
              </a:pPr>
              <a:r>
                <a:rPr lang="en-US" sz="1600"/>
                <a:t>struct super_operations {</a:t>
              </a:r>
              <a:br>
                <a:rPr lang="en-US" sz="1600"/>
              </a:br>
              <a:r>
                <a:rPr lang="en-US" sz="1600"/>
                <a:t>            void (*read_inode);</a:t>
              </a:r>
              <a:br>
                <a:rPr lang="en-US" sz="1600"/>
              </a:br>
              <a:r>
                <a:rPr lang="en-US" sz="1600"/>
                <a:t>            …</a:t>
              </a:r>
              <a:br>
                <a:rPr lang="en-US" sz="1600"/>
              </a:br>
              <a:r>
                <a:rPr lang="en-US" sz="1600"/>
                <a:t>};</a:t>
              </a:r>
            </a:p>
          </p:txBody>
        </p:sp>
        <p:sp>
          <p:nvSpPr>
            <p:cNvPr id="29702" name="Text Box 6"/>
            <p:cNvSpPr txBox="1">
              <a:spLocks noChangeArrowheads="1"/>
            </p:cNvSpPr>
            <p:nvPr/>
          </p:nvSpPr>
          <p:spPr bwMode="auto">
            <a:xfrm>
              <a:off x="4572000" y="2362200"/>
              <a:ext cx="4191000" cy="1190625"/>
            </a:xfrm>
            <a:prstGeom prst="rect">
              <a:avLst/>
            </a:prstGeom>
            <a:noFill/>
            <a:ln w="9525">
              <a:noFill/>
              <a:miter lim="800000"/>
              <a:headEnd/>
              <a:tailEnd/>
            </a:ln>
          </p:spPr>
          <p:txBody>
            <a:bodyPr>
              <a:spAutoFit/>
            </a:bodyPr>
            <a:lstStyle/>
            <a:p>
              <a:pPr>
                <a:spcBef>
                  <a:spcPct val="50000"/>
                </a:spcBef>
              </a:pPr>
              <a:r>
                <a:rPr lang="en-US" sz="1600"/>
                <a:t>struct inode {</a:t>
              </a:r>
              <a:br>
                <a:rPr lang="en-US" sz="1600"/>
              </a:br>
              <a:r>
                <a:rPr lang="en-US" sz="1600"/>
                <a:t>           struct inode_operations *i_op;</a:t>
              </a:r>
              <a:br>
                <a:rPr lang="en-US" sz="1600"/>
              </a:br>
              <a:r>
                <a:rPr lang="en-US" sz="1600"/>
                <a:t>           …</a:t>
              </a:r>
              <a:br>
                <a:rPr lang="en-US" sz="1600"/>
              </a:br>
              <a:r>
                <a:rPr lang="en-US" sz="1600"/>
                <a:t>};</a:t>
              </a:r>
            </a:p>
          </p:txBody>
        </p:sp>
        <p:sp>
          <p:nvSpPr>
            <p:cNvPr id="29703" name="Text Box 7"/>
            <p:cNvSpPr txBox="1">
              <a:spLocks noChangeArrowheads="1"/>
            </p:cNvSpPr>
            <p:nvPr/>
          </p:nvSpPr>
          <p:spPr bwMode="auto">
            <a:xfrm>
              <a:off x="4572000" y="3810000"/>
              <a:ext cx="4191000" cy="1190625"/>
            </a:xfrm>
            <a:prstGeom prst="rect">
              <a:avLst/>
            </a:prstGeom>
            <a:noFill/>
            <a:ln w="9525">
              <a:noFill/>
              <a:miter lim="800000"/>
              <a:headEnd/>
              <a:tailEnd/>
            </a:ln>
          </p:spPr>
          <p:txBody>
            <a:bodyPr>
              <a:spAutoFit/>
            </a:bodyPr>
            <a:lstStyle/>
            <a:p>
              <a:pPr>
                <a:spcBef>
                  <a:spcPct val="50000"/>
                </a:spcBef>
              </a:pPr>
              <a:r>
                <a:rPr lang="en-US" sz="1600"/>
                <a:t>struct inode_operations {</a:t>
              </a:r>
              <a:br>
                <a:rPr lang="en-US" sz="1600"/>
              </a:br>
              <a:r>
                <a:rPr lang="en-US" sz="1600"/>
                <a:t>           struct file_operations *default_fops;</a:t>
              </a:r>
              <a:br>
                <a:rPr lang="en-US" sz="1600"/>
              </a:br>
              <a:r>
                <a:rPr lang="en-US" sz="1600"/>
                <a:t>           …</a:t>
              </a:r>
              <a:br>
                <a:rPr lang="en-US" sz="1600"/>
              </a:br>
              <a:r>
                <a:rPr lang="en-US" sz="1600"/>
                <a:t>};</a:t>
              </a:r>
            </a:p>
          </p:txBody>
        </p:sp>
        <p:sp>
          <p:nvSpPr>
            <p:cNvPr id="29704" name="Text Box 8"/>
            <p:cNvSpPr txBox="1">
              <a:spLocks noChangeArrowheads="1"/>
            </p:cNvSpPr>
            <p:nvPr/>
          </p:nvSpPr>
          <p:spPr bwMode="auto">
            <a:xfrm>
              <a:off x="4648200" y="5181600"/>
              <a:ext cx="4038600" cy="915988"/>
            </a:xfrm>
            <a:prstGeom prst="rect">
              <a:avLst/>
            </a:prstGeom>
            <a:noFill/>
            <a:ln w="9525">
              <a:noFill/>
              <a:miter lim="800000"/>
              <a:headEnd/>
              <a:tailEnd/>
            </a:ln>
          </p:spPr>
          <p:txBody>
            <a:bodyPr>
              <a:spAutoFit/>
            </a:bodyPr>
            <a:lstStyle/>
            <a:p>
              <a:pPr>
                <a:spcBef>
                  <a:spcPct val="50000"/>
                </a:spcBef>
              </a:pPr>
              <a:r>
                <a:rPr lang="en-US" sz="1600" dirty="0" err="1"/>
                <a:t>struct</a:t>
              </a:r>
              <a:r>
                <a:rPr lang="en-US" sz="1600" dirty="0"/>
                <a:t> file {</a:t>
              </a:r>
              <a:br>
                <a:rPr lang="en-US" sz="1600" dirty="0"/>
              </a:br>
              <a:r>
                <a:rPr lang="en-US" sz="1600" dirty="0"/>
                <a:t>          </a:t>
              </a:r>
              <a:r>
                <a:rPr lang="en-US" sz="1600" dirty="0" err="1"/>
                <a:t>struct</a:t>
              </a:r>
              <a:r>
                <a:rPr lang="en-US" sz="1600" dirty="0"/>
                <a:t> </a:t>
              </a:r>
              <a:r>
                <a:rPr lang="en-US" sz="1600" dirty="0" err="1"/>
                <a:t>file_operations</a:t>
              </a:r>
              <a:r>
                <a:rPr lang="en-US" sz="1600" dirty="0"/>
                <a:t> *</a:t>
              </a:r>
              <a:r>
                <a:rPr lang="en-US" sz="1600" dirty="0" err="1"/>
                <a:t>f_ops</a:t>
              </a:r>
              <a:r>
                <a:rPr lang="en-US" sz="1600" dirty="0"/>
                <a:t>;</a:t>
              </a:r>
              <a:br>
                <a:rPr lang="en-US" sz="1600" dirty="0"/>
              </a:br>
              <a:r>
                <a:rPr lang="en-US" sz="1600" dirty="0"/>
                <a:t>};</a:t>
              </a:r>
            </a:p>
          </p:txBody>
        </p:sp>
        <p:sp>
          <p:nvSpPr>
            <p:cNvPr id="29705" name="Text Box 9"/>
            <p:cNvSpPr txBox="1">
              <a:spLocks noChangeArrowheads="1"/>
            </p:cNvSpPr>
            <p:nvPr/>
          </p:nvSpPr>
          <p:spPr bwMode="auto">
            <a:xfrm>
              <a:off x="152400" y="5791200"/>
              <a:ext cx="4419600" cy="915988"/>
            </a:xfrm>
            <a:prstGeom prst="rect">
              <a:avLst/>
            </a:prstGeom>
            <a:noFill/>
            <a:ln w="9525">
              <a:noFill/>
              <a:miter lim="800000"/>
              <a:headEnd/>
              <a:tailEnd/>
            </a:ln>
          </p:spPr>
          <p:txBody>
            <a:bodyPr>
              <a:spAutoFit/>
            </a:bodyPr>
            <a:lstStyle/>
            <a:p>
              <a:pPr>
                <a:spcBef>
                  <a:spcPct val="50000"/>
                </a:spcBef>
              </a:pPr>
              <a:r>
                <a:rPr lang="en-US" sz="1600" dirty="0" err="1"/>
                <a:t>struct</a:t>
              </a:r>
              <a:r>
                <a:rPr lang="en-US" sz="1600" dirty="0"/>
                <a:t> </a:t>
              </a:r>
              <a:r>
                <a:rPr lang="en-US" sz="1600" dirty="0" err="1"/>
                <a:t>file_operations</a:t>
              </a:r>
              <a:r>
                <a:rPr lang="en-US" sz="1600" dirty="0"/>
                <a:t> {</a:t>
              </a:r>
              <a:br>
                <a:rPr lang="en-US" sz="1600" dirty="0"/>
              </a:br>
              <a:r>
                <a:rPr lang="en-US" sz="1600" dirty="0"/>
                <a:t>          int (*open)(</a:t>
              </a:r>
              <a:r>
                <a:rPr lang="en-US" sz="1600" dirty="0" err="1"/>
                <a:t>struct</a:t>
              </a:r>
              <a:r>
                <a:rPr lang="en-US" sz="1600" dirty="0"/>
                <a:t> </a:t>
              </a:r>
              <a:r>
                <a:rPr lang="en-US" sz="1600" dirty="0" err="1"/>
                <a:t>inode</a:t>
              </a:r>
              <a:r>
                <a:rPr lang="en-US" sz="1600" dirty="0"/>
                <a:t>*, </a:t>
              </a:r>
              <a:r>
                <a:rPr lang="en-US" sz="1600" dirty="0" err="1"/>
                <a:t>struct</a:t>
              </a:r>
              <a:r>
                <a:rPr lang="en-US" sz="1600" dirty="0"/>
                <a:t> file*);</a:t>
              </a:r>
              <a:br>
                <a:rPr lang="en-US" sz="1600" dirty="0"/>
              </a:br>
              <a:r>
                <a:rPr lang="en-US" sz="1600" dirty="0"/>
                <a:t>};</a:t>
              </a:r>
            </a:p>
          </p:txBody>
        </p:sp>
        <p:sp>
          <p:nvSpPr>
            <p:cNvPr id="29706" name="Line 10"/>
            <p:cNvSpPr>
              <a:spLocks noChangeShapeType="1"/>
            </p:cNvSpPr>
            <p:nvPr/>
          </p:nvSpPr>
          <p:spPr bwMode="auto">
            <a:xfrm flipH="1">
              <a:off x="1676400" y="845375"/>
              <a:ext cx="1524000" cy="457200"/>
            </a:xfrm>
            <a:prstGeom prst="line">
              <a:avLst/>
            </a:prstGeom>
            <a:noFill/>
            <a:ln w="38100">
              <a:solidFill>
                <a:schemeClr val="tx1"/>
              </a:solidFill>
              <a:round/>
              <a:headEnd/>
              <a:tailEnd type="triangle" w="med" len="med"/>
            </a:ln>
          </p:spPr>
          <p:txBody>
            <a:bodyPr wrap="none" anchor="ctr"/>
            <a:lstStyle/>
            <a:p>
              <a:endParaRPr lang="en-US" sz="1600"/>
            </a:p>
          </p:txBody>
        </p:sp>
        <p:sp>
          <p:nvSpPr>
            <p:cNvPr id="29707" name="Line 11"/>
            <p:cNvSpPr>
              <a:spLocks noChangeShapeType="1"/>
            </p:cNvSpPr>
            <p:nvPr/>
          </p:nvSpPr>
          <p:spPr bwMode="auto">
            <a:xfrm flipH="1">
              <a:off x="1981200" y="1801461"/>
              <a:ext cx="2514600" cy="484537"/>
            </a:xfrm>
            <a:prstGeom prst="line">
              <a:avLst/>
            </a:prstGeom>
            <a:noFill/>
            <a:ln w="38100">
              <a:solidFill>
                <a:schemeClr val="tx1"/>
              </a:solidFill>
              <a:round/>
              <a:headEnd/>
              <a:tailEnd type="triangle" w="med" len="med"/>
            </a:ln>
          </p:spPr>
          <p:txBody>
            <a:bodyPr wrap="none" anchor="ctr"/>
            <a:lstStyle/>
            <a:p>
              <a:endParaRPr lang="en-US" sz="1600"/>
            </a:p>
          </p:txBody>
        </p:sp>
        <p:sp>
          <p:nvSpPr>
            <p:cNvPr id="29708" name="Line 12"/>
            <p:cNvSpPr>
              <a:spLocks noChangeShapeType="1"/>
            </p:cNvSpPr>
            <p:nvPr/>
          </p:nvSpPr>
          <p:spPr bwMode="auto">
            <a:xfrm>
              <a:off x="3886200" y="2743200"/>
              <a:ext cx="381000" cy="0"/>
            </a:xfrm>
            <a:prstGeom prst="line">
              <a:avLst/>
            </a:prstGeom>
            <a:noFill/>
            <a:ln w="38100">
              <a:solidFill>
                <a:schemeClr val="tx1"/>
              </a:solidFill>
              <a:round/>
              <a:headEnd/>
              <a:tailEnd/>
            </a:ln>
          </p:spPr>
          <p:txBody>
            <a:bodyPr wrap="none" anchor="ctr"/>
            <a:lstStyle/>
            <a:p>
              <a:endParaRPr lang="en-US" sz="1600"/>
            </a:p>
          </p:txBody>
        </p:sp>
        <p:sp>
          <p:nvSpPr>
            <p:cNvPr id="29709" name="Line 13"/>
            <p:cNvSpPr>
              <a:spLocks noChangeShapeType="1"/>
            </p:cNvSpPr>
            <p:nvPr/>
          </p:nvSpPr>
          <p:spPr bwMode="auto">
            <a:xfrm flipH="1">
              <a:off x="2590800" y="2743200"/>
              <a:ext cx="1676400" cy="1219200"/>
            </a:xfrm>
            <a:prstGeom prst="line">
              <a:avLst/>
            </a:prstGeom>
            <a:noFill/>
            <a:ln w="38100">
              <a:solidFill>
                <a:schemeClr val="tx1"/>
              </a:solidFill>
              <a:round/>
              <a:headEnd/>
              <a:tailEnd type="triangle" w="med" len="med"/>
            </a:ln>
          </p:spPr>
          <p:txBody>
            <a:bodyPr wrap="none" anchor="ctr"/>
            <a:lstStyle/>
            <a:p>
              <a:endParaRPr lang="en-US" sz="1600"/>
            </a:p>
          </p:txBody>
        </p:sp>
        <p:sp>
          <p:nvSpPr>
            <p:cNvPr id="29710" name="Line 14"/>
            <p:cNvSpPr>
              <a:spLocks noChangeShapeType="1"/>
            </p:cNvSpPr>
            <p:nvPr/>
          </p:nvSpPr>
          <p:spPr bwMode="auto">
            <a:xfrm flipV="1">
              <a:off x="2895600" y="2743200"/>
              <a:ext cx="1981200" cy="1600200"/>
            </a:xfrm>
            <a:prstGeom prst="line">
              <a:avLst/>
            </a:prstGeom>
            <a:noFill/>
            <a:ln w="38100">
              <a:solidFill>
                <a:schemeClr val="tx1"/>
              </a:solidFill>
              <a:round/>
              <a:headEnd/>
              <a:tailEnd type="triangle" w="med" len="med"/>
            </a:ln>
          </p:spPr>
          <p:txBody>
            <a:bodyPr wrap="none" anchor="ctr"/>
            <a:lstStyle/>
            <a:p>
              <a:endParaRPr lang="en-US" sz="1600"/>
            </a:p>
          </p:txBody>
        </p:sp>
        <p:sp>
          <p:nvSpPr>
            <p:cNvPr id="29711" name="Line 15"/>
            <p:cNvSpPr>
              <a:spLocks noChangeShapeType="1"/>
            </p:cNvSpPr>
            <p:nvPr/>
          </p:nvSpPr>
          <p:spPr bwMode="auto">
            <a:xfrm flipH="1">
              <a:off x="6096000" y="2971800"/>
              <a:ext cx="990600" cy="914400"/>
            </a:xfrm>
            <a:prstGeom prst="line">
              <a:avLst/>
            </a:prstGeom>
            <a:noFill/>
            <a:ln w="38100">
              <a:solidFill>
                <a:schemeClr val="tx1"/>
              </a:solidFill>
              <a:round/>
              <a:headEnd/>
              <a:tailEnd type="triangle" w="med" len="med"/>
            </a:ln>
          </p:spPr>
          <p:txBody>
            <a:bodyPr wrap="none" anchor="ctr"/>
            <a:lstStyle/>
            <a:p>
              <a:endParaRPr lang="en-US" sz="1600"/>
            </a:p>
          </p:txBody>
        </p:sp>
        <p:sp>
          <p:nvSpPr>
            <p:cNvPr id="29712" name="Line 16"/>
            <p:cNvSpPr>
              <a:spLocks noChangeShapeType="1"/>
            </p:cNvSpPr>
            <p:nvPr/>
          </p:nvSpPr>
          <p:spPr bwMode="auto">
            <a:xfrm flipH="1">
              <a:off x="2133600" y="4267200"/>
              <a:ext cx="3124200" cy="1524000"/>
            </a:xfrm>
            <a:prstGeom prst="line">
              <a:avLst/>
            </a:prstGeom>
            <a:noFill/>
            <a:ln w="38100">
              <a:solidFill>
                <a:schemeClr val="tx1"/>
              </a:solidFill>
              <a:round/>
              <a:headEnd/>
              <a:tailEnd type="triangle" w="med" len="med"/>
            </a:ln>
          </p:spPr>
          <p:txBody>
            <a:bodyPr wrap="none" anchor="ctr"/>
            <a:lstStyle/>
            <a:p>
              <a:endParaRPr lang="en-US" sz="1600"/>
            </a:p>
          </p:txBody>
        </p:sp>
        <p:sp>
          <p:nvSpPr>
            <p:cNvPr id="29713" name="Line 17"/>
            <p:cNvSpPr>
              <a:spLocks noChangeShapeType="1"/>
            </p:cNvSpPr>
            <p:nvPr/>
          </p:nvSpPr>
          <p:spPr bwMode="auto">
            <a:xfrm flipV="1">
              <a:off x="3429000" y="5562600"/>
              <a:ext cx="1524000" cy="609600"/>
            </a:xfrm>
            <a:prstGeom prst="line">
              <a:avLst/>
            </a:prstGeom>
            <a:noFill/>
            <a:ln w="38100">
              <a:solidFill>
                <a:schemeClr val="tx1"/>
              </a:solidFill>
              <a:round/>
              <a:headEnd/>
              <a:tailEnd type="triangle" w="med" len="med"/>
            </a:ln>
          </p:spPr>
          <p:txBody>
            <a:bodyPr wrap="none" anchor="ctr"/>
            <a:lstStyle/>
            <a:p>
              <a:endParaRPr lang="en-US" sz="16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495800" y="273050"/>
            <a:ext cx="4648200" cy="641350"/>
          </a:xfrm>
          <a:prstGeom prst="rect">
            <a:avLst/>
          </a:prstGeom>
          <a:noFill/>
          <a:ln w="9525">
            <a:noFill/>
            <a:miter lim="800000"/>
            <a:headEnd/>
            <a:tailEnd/>
          </a:ln>
        </p:spPr>
        <p:txBody>
          <a:bodyPr>
            <a:spAutoFit/>
          </a:bodyPr>
          <a:lstStyle/>
          <a:p>
            <a:pPr algn="r">
              <a:spcBef>
                <a:spcPct val="50000"/>
              </a:spcBef>
            </a:pPr>
            <a:r>
              <a:rPr lang="en-US" sz="3600" b="1" dirty="0">
                <a:solidFill>
                  <a:srgbClr val="FFFF00"/>
                </a:solidFill>
              </a:rPr>
              <a:t>The File System Layers</a:t>
            </a:r>
          </a:p>
        </p:txBody>
      </p:sp>
      <p:grpSp>
        <p:nvGrpSpPr>
          <p:cNvPr id="41" name="Group 40"/>
          <p:cNvGrpSpPr/>
          <p:nvPr/>
        </p:nvGrpSpPr>
        <p:grpSpPr>
          <a:xfrm>
            <a:off x="304800" y="1295400"/>
            <a:ext cx="8305800" cy="4572000"/>
            <a:chOff x="304800" y="914400"/>
            <a:chExt cx="8534400" cy="5943600"/>
          </a:xfrm>
        </p:grpSpPr>
        <p:sp>
          <p:nvSpPr>
            <p:cNvPr id="8196" name="AutoShape 4"/>
            <p:cNvSpPr>
              <a:spLocks noChangeArrowheads="1"/>
            </p:cNvSpPr>
            <p:nvPr/>
          </p:nvSpPr>
          <p:spPr bwMode="auto">
            <a:xfrm>
              <a:off x="304800" y="2438400"/>
              <a:ext cx="6858000" cy="30480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8197" name="Line 5"/>
            <p:cNvSpPr>
              <a:spLocks noChangeShapeType="1"/>
            </p:cNvSpPr>
            <p:nvPr/>
          </p:nvSpPr>
          <p:spPr bwMode="auto">
            <a:xfrm>
              <a:off x="381000" y="2133600"/>
              <a:ext cx="8458200" cy="0"/>
            </a:xfrm>
            <a:prstGeom prst="line">
              <a:avLst/>
            </a:prstGeom>
            <a:noFill/>
            <a:ln w="76200">
              <a:solidFill>
                <a:schemeClr val="tx1"/>
              </a:solidFill>
              <a:prstDash val="sysDot"/>
              <a:round/>
              <a:headEnd/>
              <a:tailEnd/>
            </a:ln>
          </p:spPr>
          <p:txBody>
            <a:bodyPr wrap="none" anchor="ctr"/>
            <a:lstStyle/>
            <a:p>
              <a:endParaRPr lang="en-US"/>
            </a:p>
          </p:txBody>
        </p:sp>
        <p:sp>
          <p:nvSpPr>
            <p:cNvPr id="8198" name="Text Box 6"/>
            <p:cNvSpPr txBox="1">
              <a:spLocks noChangeArrowheads="1"/>
            </p:cNvSpPr>
            <p:nvPr/>
          </p:nvSpPr>
          <p:spPr bwMode="auto">
            <a:xfrm>
              <a:off x="7239000" y="1676400"/>
              <a:ext cx="1295400" cy="366713"/>
            </a:xfrm>
            <a:prstGeom prst="rect">
              <a:avLst/>
            </a:prstGeom>
            <a:noFill/>
            <a:ln w="9525">
              <a:noFill/>
              <a:miter lim="800000"/>
              <a:headEnd/>
              <a:tailEnd/>
            </a:ln>
          </p:spPr>
          <p:txBody>
            <a:bodyPr>
              <a:spAutoFit/>
            </a:bodyPr>
            <a:lstStyle/>
            <a:p>
              <a:pPr>
                <a:spcBef>
                  <a:spcPct val="50000"/>
                </a:spcBef>
              </a:pPr>
              <a:r>
                <a:rPr lang="en-US" sz="1800"/>
                <a:t>User mode</a:t>
              </a:r>
            </a:p>
          </p:txBody>
        </p:sp>
        <p:sp>
          <p:nvSpPr>
            <p:cNvPr id="8199" name="Text Box 7"/>
            <p:cNvSpPr txBox="1">
              <a:spLocks noChangeArrowheads="1"/>
            </p:cNvSpPr>
            <p:nvPr/>
          </p:nvSpPr>
          <p:spPr bwMode="auto">
            <a:xfrm>
              <a:off x="7239000" y="2209800"/>
              <a:ext cx="1600200" cy="366713"/>
            </a:xfrm>
            <a:prstGeom prst="rect">
              <a:avLst/>
            </a:prstGeom>
            <a:noFill/>
            <a:ln w="9525">
              <a:noFill/>
              <a:miter lim="800000"/>
              <a:headEnd/>
              <a:tailEnd/>
            </a:ln>
          </p:spPr>
          <p:txBody>
            <a:bodyPr>
              <a:spAutoFit/>
            </a:bodyPr>
            <a:lstStyle/>
            <a:p>
              <a:pPr>
                <a:spcBef>
                  <a:spcPct val="50000"/>
                </a:spcBef>
              </a:pPr>
              <a:r>
                <a:rPr lang="en-US" sz="1800"/>
                <a:t>Kernel mode</a:t>
              </a:r>
            </a:p>
          </p:txBody>
        </p:sp>
        <p:sp>
          <p:nvSpPr>
            <p:cNvPr id="8200" name="AutoShape 8"/>
            <p:cNvSpPr>
              <a:spLocks noChangeArrowheads="1"/>
            </p:cNvSpPr>
            <p:nvPr/>
          </p:nvSpPr>
          <p:spPr bwMode="auto">
            <a:xfrm>
              <a:off x="838200" y="914400"/>
              <a:ext cx="12192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800"/>
                <a:t>Process-1</a:t>
              </a:r>
            </a:p>
          </p:txBody>
        </p:sp>
        <p:sp>
          <p:nvSpPr>
            <p:cNvPr id="8201" name="AutoShape 9"/>
            <p:cNvSpPr>
              <a:spLocks noChangeArrowheads="1"/>
            </p:cNvSpPr>
            <p:nvPr/>
          </p:nvSpPr>
          <p:spPr bwMode="auto">
            <a:xfrm>
              <a:off x="2590800" y="914400"/>
              <a:ext cx="12192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800"/>
                <a:t>Process-2</a:t>
              </a:r>
            </a:p>
          </p:txBody>
        </p:sp>
        <p:sp>
          <p:nvSpPr>
            <p:cNvPr id="8202" name="AutoShape 10"/>
            <p:cNvSpPr>
              <a:spLocks noChangeArrowheads="1"/>
            </p:cNvSpPr>
            <p:nvPr/>
          </p:nvSpPr>
          <p:spPr bwMode="auto">
            <a:xfrm>
              <a:off x="5410200" y="914400"/>
              <a:ext cx="12192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800"/>
                <a:t>Process-n</a:t>
              </a:r>
            </a:p>
          </p:txBody>
        </p:sp>
        <p:sp>
          <p:nvSpPr>
            <p:cNvPr id="8203" name="Line 11"/>
            <p:cNvSpPr>
              <a:spLocks noChangeShapeType="1"/>
            </p:cNvSpPr>
            <p:nvPr/>
          </p:nvSpPr>
          <p:spPr bwMode="auto">
            <a:xfrm flipH="1">
              <a:off x="1066800" y="1752600"/>
              <a:ext cx="304800" cy="533400"/>
            </a:xfrm>
            <a:prstGeom prst="line">
              <a:avLst/>
            </a:prstGeom>
            <a:noFill/>
            <a:ln w="9525">
              <a:solidFill>
                <a:schemeClr val="tx1"/>
              </a:solidFill>
              <a:round/>
              <a:headEnd/>
              <a:tailEnd/>
            </a:ln>
          </p:spPr>
          <p:txBody>
            <a:bodyPr wrap="none" anchor="ctr"/>
            <a:lstStyle/>
            <a:p>
              <a:endParaRPr lang="en-US"/>
            </a:p>
          </p:txBody>
        </p:sp>
        <p:sp>
          <p:nvSpPr>
            <p:cNvPr id="8204" name="Line 12"/>
            <p:cNvSpPr>
              <a:spLocks noChangeShapeType="1"/>
            </p:cNvSpPr>
            <p:nvPr/>
          </p:nvSpPr>
          <p:spPr bwMode="auto">
            <a:xfrm flipV="1">
              <a:off x="1066800" y="1828800"/>
              <a:ext cx="533400" cy="457200"/>
            </a:xfrm>
            <a:prstGeom prst="line">
              <a:avLst/>
            </a:prstGeom>
            <a:noFill/>
            <a:ln w="9525">
              <a:solidFill>
                <a:schemeClr val="tx1"/>
              </a:solidFill>
              <a:round/>
              <a:headEnd/>
              <a:tailEnd/>
            </a:ln>
          </p:spPr>
          <p:txBody>
            <a:bodyPr wrap="none" anchor="ctr"/>
            <a:lstStyle/>
            <a:p>
              <a:endParaRPr lang="en-US"/>
            </a:p>
          </p:txBody>
        </p:sp>
        <p:sp>
          <p:nvSpPr>
            <p:cNvPr id="8205" name="AutoShape 13"/>
            <p:cNvSpPr>
              <a:spLocks noChangeArrowheads="1"/>
            </p:cNvSpPr>
            <p:nvPr/>
          </p:nvSpPr>
          <p:spPr bwMode="auto">
            <a:xfrm>
              <a:off x="533400" y="2743200"/>
              <a:ext cx="6324600" cy="762000"/>
            </a:xfrm>
            <a:prstGeom prst="roundRect">
              <a:avLst>
                <a:gd name="adj" fmla="val 16667"/>
              </a:avLst>
            </a:prstGeom>
            <a:solidFill>
              <a:srgbClr val="333399"/>
            </a:solidFill>
            <a:ln w="9525">
              <a:solidFill>
                <a:schemeClr val="tx1"/>
              </a:solidFill>
              <a:round/>
              <a:headEnd/>
              <a:tailEnd/>
            </a:ln>
          </p:spPr>
          <p:txBody>
            <a:bodyPr wrap="none" anchor="ctr"/>
            <a:lstStyle/>
            <a:p>
              <a:pPr algn="ctr"/>
              <a:r>
                <a:rPr lang="en-US" sz="1800">
                  <a:solidFill>
                    <a:schemeClr val="bg1"/>
                  </a:solidFill>
                </a:rPr>
                <a:t>The Virtual File System</a:t>
              </a:r>
            </a:p>
          </p:txBody>
        </p:sp>
        <p:sp>
          <p:nvSpPr>
            <p:cNvPr id="8206" name="Line 14"/>
            <p:cNvSpPr>
              <a:spLocks noChangeShapeType="1"/>
            </p:cNvSpPr>
            <p:nvPr/>
          </p:nvSpPr>
          <p:spPr bwMode="auto">
            <a:xfrm>
              <a:off x="1600200" y="18288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8207" name="Line 15"/>
            <p:cNvSpPr>
              <a:spLocks noChangeShapeType="1"/>
            </p:cNvSpPr>
            <p:nvPr/>
          </p:nvSpPr>
          <p:spPr bwMode="auto">
            <a:xfrm flipH="1">
              <a:off x="2895600" y="1752600"/>
              <a:ext cx="304800" cy="533400"/>
            </a:xfrm>
            <a:prstGeom prst="line">
              <a:avLst/>
            </a:prstGeom>
            <a:noFill/>
            <a:ln w="9525">
              <a:solidFill>
                <a:schemeClr val="tx1"/>
              </a:solidFill>
              <a:round/>
              <a:headEnd/>
              <a:tailEnd/>
            </a:ln>
          </p:spPr>
          <p:txBody>
            <a:bodyPr wrap="none" anchor="ctr"/>
            <a:lstStyle/>
            <a:p>
              <a:endParaRPr lang="en-US"/>
            </a:p>
          </p:txBody>
        </p:sp>
        <p:sp>
          <p:nvSpPr>
            <p:cNvPr id="8208" name="Line 16"/>
            <p:cNvSpPr>
              <a:spLocks noChangeShapeType="1"/>
            </p:cNvSpPr>
            <p:nvPr/>
          </p:nvSpPr>
          <p:spPr bwMode="auto">
            <a:xfrm flipV="1">
              <a:off x="2895600" y="1828800"/>
              <a:ext cx="533400" cy="457200"/>
            </a:xfrm>
            <a:prstGeom prst="line">
              <a:avLst/>
            </a:prstGeom>
            <a:noFill/>
            <a:ln w="9525">
              <a:solidFill>
                <a:schemeClr val="tx1"/>
              </a:solidFill>
              <a:round/>
              <a:headEnd/>
              <a:tailEnd/>
            </a:ln>
          </p:spPr>
          <p:txBody>
            <a:bodyPr wrap="none" anchor="ctr"/>
            <a:lstStyle/>
            <a:p>
              <a:endParaRPr lang="en-US"/>
            </a:p>
          </p:txBody>
        </p:sp>
        <p:sp>
          <p:nvSpPr>
            <p:cNvPr id="8209" name="Line 17"/>
            <p:cNvSpPr>
              <a:spLocks noChangeShapeType="1"/>
            </p:cNvSpPr>
            <p:nvPr/>
          </p:nvSpPr>
          <p:spPr bwMode="auto">
            <a:xfrm>
              <a:off x="3429000" y="18288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8210" name="Line 18"/>
            <p:cNvSpPr>
              <a:spLocks noChangeShapeType="1"/>
            </p:cNvSpPr>
            <p:nvPr/>
          </p:nvSpPr>
          <p:spPr bwMode="auto">
            <a:xfrm flipH="1">
              <a:off x="5638800" y="1752600"/>
              <a:ext cx="304800" cy="533400"/>
            </a:xfrm>
            <a:prstGeom prst="line">
              <a:avLst/>
            </a:prstGeom>
            <a:noFill/>
            <a:ln w="9525">
              <a:solidFill>
                <a:schemeClr val="tx1"/>
              </a:solidFill>
              <a:round/>
              <a:headEnd/>
              <a:tailEnd/>
            </a:ln>
          </p:spPr>
          <p:txBody>
            <a:bodyPr wrap="none" anchor="ctr"/>
            <a:lstStyle/>
            <a:p>
              <a:endParaRPr lang="en-US"/>
            </a:p>
          </p:txBody>
        </p:sp>
        <p:sp>
          <p:nvSpPr>
            <p:cNvPr id="8211" name="Line 19"/>
            <p:cNvSpPr>
              <a:spLocks noChangeShapeType="1"/>
            </p:cNvSpPr>
            <p:nvPr/>
          </p:nvSpPr>
          <p:spPr bwMode="auto">
            <a:xfrm flipV="1">
              <a:off x="5638800" y="1828800"/>
              <a:ext cx="533400" cy="457200"/>
            </a:xfrm>
            <a:prstGeom prst="line">
              <a:avLst/>
            </a:prstGeom>
            <a:noFill/>
            <a:ln w="9525">
              <a:solidFill>
                <a:schemeClr val="tx1"/>
              </a:solidFill>
              <a:round/>
              <a:headEnd/>
              <a:tailEnd/>
            </a:ln>
          </p:spPr>
          <p:txBody>
            <a:bodyPr wrap="none" anchor="ctr"/>
            <a:lstStyle/>
            <a:p>
              <a:endParaRPr lang="en-US"/>
            </a:p>
          </p:txBody>
        </p:sp>
        <p:sp>
          <p:nvSpPr>
            <p:cNvPr id="8212" name="Line 20"/>
            <p:cNvSpPr>
              <a:spLocks noChangeShapeType="1"/>
            </p:cNvSpPr>
            <p:nvPr/>
          </p:nvSpPr>
          <p:spPr bwMode="auto">
            <a:xfrm>
              <a:off x="6172200" y="18288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8213" name="Rectangle 21"/>
            <p:cNvSpPr>
              <a:spLocks noChangeArrowheads="1"/>
            </p:cNvSpPr>
            <p:nvPr/>
          </p:nvSpPr>
          <p:spPr bwMode="auto">
            <a:xfrm>
              <a:off x="990600" y="5867400"/>
              <a:ext cx="2590800" cy="533400"/>
            </a:xfrm>
            <a:prstGeom prst="rect">
              <a:avLst/>
            </a:prstGeom>
            <a:solidFill>
              <a:srgbClr val="000000"/>
            </a:solidFill>
            <a:ln w="9525">
              <a:solidFill>
                <a:schemeClr val="tx1"/>
              </a:solidFill>
              <a:miter lim="800000"/>
              <a:headEnd/>
              <a:tailEnd/>
            </a:ln>
          </p:spPr>
          <p:txBody>
            <a:bodyPr wrap="none" anchor="ctr"/>
            <a:lstStyle/>
            <a:p>
              <a:pPr algn="ctr"/>
              <a:r>
                <a:rPr lang="en-US" sz="1800">
                  <a:solidFill>
                    <a:schemeClr val="bg1"/>
                  </a:solidFill>
                </a:rPr>
                <a:t>Device Drivers</a:t>
              </a:r>
            </a:p>
          </p:txBody>
        </p:sp>
        <p:sp>
          <p:nvSpPr>
            <p:cNvPr id="8214" name="Line 22"/>
            <p:cNvSpPr>
              <a:spLocks noChangeShapeType="1"/>
            </p:cNvSpPr>
            <p:nvPr/>
          </p:nvSpPr>
          <p:spPr bwMode="auto">
            <a:xfrm>
              <a:off x="1219200" y="3505200"/>
              <a:ext cx="0" cy="2362200"/>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8215" name="AutoShape 23"/>
            <p:cNvSpPr>
              <a:spLocks noChangeArrowheads="1"/>
            </p:cNvSpPr>
            <p:nvPr/>
          </p:nvSpPr>
          <p:spPr bwMode="auto">
            <a:xfrm>
              <a:off x="1524000" y="3810000"/>
              <a:ext cx="990600" cy="533400"/>
            </a:xfrm>
            <a:prstGeom prst="roundRect">
              <a:avLst>
                <a:gd name="adj" fmla="val 16667"/>
              </a:avLst>
            </a:prstGeom>
            <a:solidFill>
              <a:srgbClr val="990033"/>
            </a:solidFill>
            <a:ln w="9525">
              <a:solidFill>
                <a:schemeClr val="tx1"/>
              </a:solidFill>
              <a:round/>
              <a:headEnd/>
              <a:tailEnd/>
            </a:ln>
          </p:spPr>
          <p:txBody>
            <a:bodyPr wrap="none" anchor="ctr"/>
            <a:lstStyle/>
            <a:p>
              <a:pPr algn="ctr"/>
              <a:r>
                <a:rPr lang="en-US" sz="1800">
                  <a:solidFill>
                    <a:srgbClr val="FFFF00"/>
                  </a:solidFill>
                </a:rPr>
                <a:t>ext2</a:t>
              </a:r>
              <a:endParaRPr lang="en-US" sz="1800"/>
            </a:p>
          </p:txBody>
        </p:sp>
        <p:sp>
          <p:nvSpPr>
            <p:cNvPr id="8216" name="AutoShape 24"/>
            <p:cNvSpPr>
              <a:spLocks noChangeArrowheads="1"/>
            </p:cNvSpPr>
            <p:nvPr/>
          </p:nvSpPr>
          <p:spPr bwMode="auto">
            <a:xfrm>
              <a:off x="3048000" y="3810000"/>
              <a:ext cx="990600" cy="533400"/>
            </a:xfrm>
            <a:prstGeom prst="roundRect">
              <a:avLst>
                <a:gd name="adj" fmla="val 16667"/>
              </a:avLst>
            </a:prstGeom>
            <a:solidFill>
              <a:srgbClr val="990033"/>
            </a:solidFill>
            <a:ln w="9525">
              <a:solidFill>
                <a:schemeClr val="tx1"/>
              </a:solidFill>
              <a:round/>
              <a:headEnd/>
              <a:tailEnd/>
            </a:ln>
          </p:spPr>
          <p:txBody>
            <a:bodyPr wrap="none" anchor="ctr"/>
            <a:lstStyle/>
            <a:p>
              <a:pPr algn="ctr"/>
              <a:r>
                <a:rPr lang="en-US" sz="1800">
                  <a:solidFill>
                    <a:schemeClr val="bg1"/>
                  </a:solidFill>
                </a:rPr>
                <a:t>msdos</a:t>
              </a:r>
              <a:endParaRPr lang="en-US" sz="1800"/>
            </a:p>
          </p:txBody>
        </p:sp>
        <p:sp>
          <p:nvSpPr>
            <p:cNvPr id="8217" name="AutoShape 25"/>
            <p:cNvSpPr>
              <a:spLocks noChangeArrowheads="1"/>
            </p:cNvSpPr>
            <p:nvPr/>
          </p:nvSpPr>
          <p:spPr bwMode="auto">
            <a:xfrm>
              <a:off x="4648200" y="3810000"/>
              <a:ext cx="990600" cy="533400"/>
            </a:xfrm>
            <a:prstGeom prst="roundRect">
              <a:avLst>
                <a:gd name="adj" fmla="val 16667"/>
              </a:avLst>
            </a:prstGeom>
            <a:solidFill>
              <a:srgbClr val="990033"/>
            </a:solidFill>
            <a:ln w="9525">
              <a:solidFill>
                <a:schemeClr val="tx1"/>
              </a:solidFill>
              <a:round/>
              <a:headEnd/>
              <a:tailEnd/>
            </a:ln>
          </p:spPr>
          <p:txBody>
            <a:bodyPr wrap="none" anchor="ctr"/>
            <a:lstStyle/>
            <a:p>
              <a:pPr algn="ctr"/>
              <a:r>
                <a:rPr lang="en-US" sz="1800">
                  <a:solidFill>
                    <a:schemeClr val="accent1"/>
                  </a:solidFill>
                </a:rPr>
                <a:t>proc</a:t>
              </a:r>
              <a:endParaRPr lang="en-US" sz="1800"/>
            </a:p>
          </p:txBody>
        </p:sp>
        <p:sp>
          <p:nvSpPr>
            <p:cNvPr id="8218" name="AutoShape 26"/>
            <p:cNvSpPr>
              <a:spLocks noChangeArrowheads="1"/>
            </p:cNvSpPr>
            <p:nvPr/>
          </p:nvSpPr>
          <p:spPr bwMode="auto">
            <a:xfrm>
              <a:off x="1600200" y="4800600"/>
              <a:ext cx="4038600" cy="381000"/>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n-US" sz="1800"/>
                <a:t>Buffer Cache</a:t>
              </a:r>
            </a:p>
          </p:txBody>
        </p:sp>
        <p:sp>
          <p:nvSpPr>
            <p:cNvPr id="8219" name="Line 27"/>
            <p:cNvSpPr>
              <a:spLocks noChangeShapeType="1"/>
            </p:cNvSpPr>
            <p:nvPr/>
          </p:nvSpPr>
          <p:spPr bwMode="auto">
            <a:xfrm>
              <a:off x="1981200" y="4343400"/>
              <a:ext cx="0" cy="45720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8220" name="Line 28"/>
            <p:cNvSpPr>
              <a:spLocks noChangeShapeType="1"/>
            </p:cNvSpPr>
            <p:nvPr/>
          </p:nvSpPr>
          <p:spPr bwMode="auto">
            <a:xfrm>
              <a:off x="3505200" y="4343400"/>
              <a:ext cx="0" cy="45720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8221" name="Line 29"/>
            <p:cNvSpPr>
              <a:spLocks noChangeShapeType="1"/>
            </p:cNvSpPr>
            <p:nvPr/>
          </p:nvSpPr>
          <p:spPr bwMode="auto">
            <a:xfrm>
              <a:off x="2971800" y="5181600"/>
              <a:ext cx="0" cy="685800"/>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8222" name="Line 30"/>
            <p:cNvSpPr>
              <a:spLocks noChangeShapeType="1"/>
            </p:cNvSpPr>
            <p:nvPr/>
          </p:nvSpPr>
          <p:spPr bwMode="auto">
            <a:xfrm>
              <a:off x="3581400" y="6019800"/>
              <a:ext cx="3886200" cy="0"/>
            </a:xfrm>
            <a:prstGeom prst="line">
              <a:avLst/>
            </a:prstGeom>
            <a:noFill/>
            <a:ln w="57150">
              <a:solidFill>
                <a:schemeClr val="tx1"/>
              </a:solidFill>
              <a:round/>
              <a:headEnd type="triangle" w="med" len="med"/>
              <a:tailEnd/>
            </a:ln>
          </p:spPr>
          <p:txBody>
            <a:bodyPr wrap="none" anchor="ctr"/>
            <a:lstStyle/>
            <a:p>
              <a:endParaRPr lang="en-US"/>
            </a:p>
          </p:txBody>
        </p:sp>
        <p:sp>
          <p:nvSpPr>
            <p:cNvPr id="8223" name="AutoShape 31"/>
            <p:cNvSpPr>
              <a:spLocks noChangeArrowheads="1"/>
            </p:cNvSpPr>
            <p:nvPr/>
          </p:nvSpPr>
          <p:spPr bwMode="auto">
            <a:xfrm>
              <a:off x="4114800" y="6324600"/>
              <a:ext cx="609600" cy="533400"/>
            </a:xfrm>
            <a:prstGeom prst="can">
              <a:avLst>
                <a:gd name="adj" fmla="val 25000"/>
              </a:avLst>
            </a:prstGeom>
            <a:solidFill>
              <a:schemeClr val="accent1"/>
            </a:solidFill>
            <a:ln w="9525">
              <a:solidFill>
                <a:schemeClr val="tx1"/>
              </a:solidFill>
              <a:round/>
              <a:headEnd/>
              <a:tailEnd/>
            </a:ln>
          </p:spPr>
          <p:txBody>
            <a:bodyPr wrap="none" anchor="ctr"/>
            <a:lstStyle/>
            <a:p>
              <a:endParaRPr lang="en-US"/>
            </a:p>
          </p:txBody>
        </p:sp>
        <p:sp>
          <p:nvSpPr>
            <p:cNvPr id="8224" name="AutoShape 32"/>
            <p:cNvSpPr>
              <a:spLocks noChangeArrowheads="1"/>
            </p:cNvSpPr>
            <p:nvPr/>
          </p:nvSpPr>
          <p:spPr bwMode="auto">
            <a:xfrm>
              <a:off x="5334000" y="6324600"/>
              <a:ext cx="609600" cy="533400"/>
            </a:xfrm>
            <a:prstGeom prst="can">
              <a:avLst>
                <a:gd name="adj" fmla="val 25000"/>
              </a:avLst>
            </a:prstGeom>
            <a:solidFill>
              <a:schemeClr val="accent1"/>
            </a:solidFill>
            <a:ln w="9525">
              <a:solidFill>
                <a:schemeClr val="tx1"/>
              </a:solidFill>
              <a:round/>
              <a:headEnd/>
              <a:tailEnd/>
            </a:ln>
          </p:spPr>
          <p:txBody>
            <a:bodyPr wrap="none" anchor="ctr"/>
            <a:lstStyle/>
            <a:p>
              <a:endParaRPr lang="en-US"/>
            </a:p>
          </p:txBody>
        </p:sp>
        <p:sp>
          <p:nvSpPr>
            <p:cNvPr id="8225" name="AutoShape 33"/>
            <p:cNvSpPr>
              <a:spLocks noChangeArrowheads="1"/>
            </p:cNvSpPr>
            <p:nvPr/>
          </p:nvSpPr>
          <p:spPr bwMode="auto">
            <a:xfrm>
              <a:off x="7086600" y="6324600"/>
              <a:ext cx="762000" cy="533400"/>
            </a:xfrm>
            <a:prstGeom prst="can">
              <a:avLst>
                <a:gd name="adj" fmla="val 25000"/>
              </a:avLst>
            </a:prstGeom>
            <a:solidFill>
              <a:schemeClr val="accent1"/>
            </a:solidFill>
            <a:ln w="9525">
              <a:solidFill>
                <a:schemeClr val="tx1"/>
              </a:solidFill>
              <a:round/>
              <a:headEnd/>
              <a:tailEnd/>
            </a:ln>
          </p:spPr>
          <p:txBody>
            <a:bodyPr wrap="none" anchor="ctr"/>
            <a:lstStyle/>
            <a:p>
              <a:endParaRPr lang="en-US"/>
            </a:p>
          </p:txBody>
        </p:sp>
        <p:sp>
          <p:nvSpPr>
            <p:cNvPr id="8226" name="Line 34"/>
            <p:cNvSpPr>
              <a:spLocks noChangeShapeType="1"/>
            </p:cNvSpPr>
            <p:nvPr/>
          </p:nvSpPr>
          <p:spPr bwMode="auto">
            <a:xfrm>
              <a:off x="7467600" y="6019800"/>
              <a:ext cx="0" cy="304800"/>
            </a:xfrm>
            <a:prstGeom prst="line">
              <a:avLst/>
            </a:prstGeom>
            <a:noFill/>
            <a:ln w="57150">
              <a:solidFill>
                <a:schemeClr val="tx1"/>
              </a:solidFill>
              <a:round/>
              <a:headEnd/>
              <a:tailEnd type="triangle" w="med" len="med"/>
            </a:ln>
          </p:spPr>
          <p:txBody>
            <a:bodyPr wrap="none" anchor="ctr"/>
            <a:lstStyle/>
            <a:p>
              <a:endParaRPr lang="en-US"/>
            </a:p>
          </p:txBody>
        </p:sp>
        <p:sp>
          <p:nvSpPr>
            <p:cNvPr id="8227" name="Line 35"/>
            <p:cNvSpPr>
              <a:spLocks noChangeShapeType="1"/>
            </p:cNvSpPr>
            <p:nvPr/>
          </p:nvSpPr>
          <p:spPr bwMode="auto">
            <a:xfrm>
              <a:off x="5638800" y="6019800"/>
              <a:ext cx="0" cy="304800"/>
            </a:xfrm>
            <a:prstGeom prst="line">
              <a:avLst/>
            </a:prstGeom>
            <a:noFill/>
            <a:ln w="57150">
              <a:solidFill>
                <a:schemeClr val="tx1"/>
              </a:solidFill>
              <a:round/>
              <a:headEnd/>
              <a:tailEnd type="triangle" w="med" len="med"/>
            </a:ln>
          </p:spPr>
          <p:txBody>
            <a:bodyPr wrap="none" anchor="ctr"/>
            <a:lstStyle/>
            <a:p>
              <a:endParaRPr lang="en-US"/>
            </a:p>
          </p:txBody>
        </p:sp>
        <p:sp>
          <p:nvSpPr>
            <p:cNvPr id="8228" name="Line 36"/>
            <p:cNvSpPr>
              <a:spLocks noChangeShapeType="1"/>
            </p:cNvSpPr>
            <p:nvPr/>
          </p:nvSpPr>
          <p:spPr bwMode="auto">
            <a:xfrm>
              <a:off x="4419600" y="6019800"/>
              <a:ext cx="0" cy="304800"/>
            </a:xfrm>
            <a:prstGeom prst="line">
              <a:avLst/>
            </a:prstGeom>
            <a:noFill/>
            <a:ln w="57150">
              <a:solidFill>
                <a:schemeClr val="tx1"/>
              </a:solidFill>
              <a:round/>
              <a:headEnd/>
              <a:tailEnd type="triangle" w="med" len="med"/>
            </a:ln>
          </p:spPr>
          <p:txBody>
            <a:bodyPr wrap="none" anchor="ctr"/>
            <a:lstStyle/>
            <a:p>
              <a:endParaRPr lang="en-US"/>
            </a:p>
          </p:txBody>
        </p:sp>
        <p:sp>
          <p:nvSpPr>
            <p:cNvPr id="8229" name="Line 37"/>
            <p:cNvSpPr>
              <a:spLocks noChangeShapeType="1"/>
            </p:cNvSpPr>
            <p:nvPr/>
          </p:nvSpPr>
          <p:spPr bwMode="auto">
            <a:xfrm>
              <a:off x="1981200" y="3505200"/>
              <a:ext cx="0" cy="304800"/>
            </a:xfrm>
            <a:prstGeom prst="line">
              <a:avLst/>
            </a:prstGeom>
            <a:noFill/>
            <a:ln w="9525">
              <a:solidFill>
                <a:schemeClr val="tx1"/>
              </a:solidFill>
              <a:round/>
              <a:headEnd/>
              <a:tailEnd/>
            </a:ln>
          </p:spPr>
          <p:txBody>
            <a:bodyPr wrap="none" anchor="ctr"/>
            <a:lstStyle/>
            <a:p>
              <a:endParaRPr lang="en-US"/>
            </a:p>
          </p:txBody>
        </p:sp>
        <p:sp>
          <p:nvSpPr>
            <p:cNvPr id="8230" name="Line 38"/>
            <p:cNvSpPr>
              <a:spLocks noChangeShapeType="1"/>
            </p:cNvSpPr>
            <p:nvPr/>
          </p:nvSpPr>
          <p:spPr bwMode="auto">
            <a:xfrm>
              <a:off x="3505200" y="3505200"/>
              <a:ext cx="0" cy="304800"/>
            </a:xfrm>
            <a:prstGeom prst="line">
              <a:avLst/>
            </a:prstGeom>
            <a:noFill/>
            <a:ln w="9525">
              <a:solidFill>
                <a:schemeClr val="tx1"/>
              </a:solidFill>
              <a:round/>
              <a:headEnd/>
              <a:tailEnd/>
            </a:ln>
          </p:spPr>
          <p:txBody>
            <a:bodyPr wrap="none" anchor="ctr"/>
            <a:lstStyle/>
            <a:p>
              <a:endParaRPr lang="en-US"/>
            </a:p>
          </p:txBody>
        </p:sp>
        <p:sp>
          <p:nvSpPr>
            <p:cNvPr id="8231" name="Line 39"/>
            <p:cNvSpPr>
              <a:spLocks noChangeShapeType="1"/>
            </p:cNvSpPr>
            <p:nvPr/>
          </p:nvSpPr>
          <p:spPr bwMode="auto">
            <a:xfrm>
              <a:off x="5181600" y="3505200"/>
              <a:ext cx="0" cy="304800"/>
            </a:xfrm>
            <a:prstGeom prst="line">
              <a:avLst/>
            </a:prstGeom>
            <a:noFill/>
            <a:ln w="9525">
              <a:solidFill>
                <a:schemeClr val="tx1"/>
              </a:solidFill>
              <a:round/>
              <a:headEnd/>
              <a:tailEnd/>
            </a:ln>
          </p:spPr>
          <p:txBody>
            <a:bodyPr wrap="none" anchor="ctr"/>
            <a:lstStyle/>
            <a:p>
              <a:endParaRPr lang="en-US"/>
            </a:p>
          </p:txBody>
        </p:sp>
        <p:sp>
          <p:nvSpPr>
            <p:cNvPr id="8232" name="Text Box 40"/>
            <p:cNvSpPr txBox="1">
              <a:spLocks noChangeArrowheads="1"/>
            </p:cNvSpPr>
            <p:nvPr/>
          </p:nvSpPr>
          <p:spPr bwMode="auto">
            <a:xfrm>
              <a:off x="6019800" y="6477000"/>
              <a:ext cx="990600" cy="366713"/>
            </a:xfrm>
            <a:prstGeom prst="rect">
              <a:avLst/>
            </a:prstGeom>
            <a:noFill/>
            <a:ln w="9525">
              <a:noFill/>
              <a:miter lim="800000"/>
              <a:headEnd/>
              <a:tailEnd/>
            </a:ln>
          </p:spPr>
          <p:txBody>
            <a:bodyPr>
              <a:spAutoFit/>
            </a:bodyPr>
            <a:lstStyle/>
            <a:p>
              <a:pPr>
                <a:spcBef>
                  <a:spcPct val="50000"/>
                </a:spcBef>
              </a:pPr>
              <a:r>
                <a:rPr lang="en-US" sz="1800"/>
                <a:t>devices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495800" y="304800"/>
            <a:ext cx="4648200" cy="641350"/>
          </a:xfrm>
          <a:prstGeom prst="rect">
            <a:avLst/>
          </a:prstGeom>
          <a:noFill/>
          <a:ln w="9525">
            <a:noFill/>
            <a:miter lim="800000"/>
            <a:headEnd/>
            <a:tailEnd/>
          </a:ln>
        </p:spPr>
        <p:txBody>
          <a:bodyPr>
            <a:spAutoFit/>
          </a:bodyPr>
          <a:lstStyle/>
          <a:p>
            <a:pPr algn="r">
              <a:spcBef>
                <a:spcPct val="50000"/>
              </a:spcBef>
            </a:pPr>
            <a:r>
              <a:rPr lang="en-US" sz="3600" dirty="0">
                <a:solidFill>
                  <a:srgbClr val="FFFF00"/>
                </a:solidFill>
              </a:rPr>
              <a:t>Basic Principles</a:t>
            </a:r>
          </a:p>
        </p:txBody>
      </p:sp>
      <p:sp>
        <p:nvSpPr>
          <p:cNvPr id="9220" name="Text Box 4"/>
          <p:cNvSpPr txBox="1">
            <a:spLocks noChangeArrowheads="1"/>
          </p:cNvSpPr>
          <p:nvPr/>
        </p:nvSpPr>
        <p:spPr bwMode="auto">
          <a:xfrm>
            <a:off x="152400" y="1461730"/>
            <a:ext cx="8686800" cy="4862870"/>
          </a:xfrm>
          <a:prstGeom prst="rect">
            <a:avLst/>
          </a:prstGeom>
          <a:noFill/>
          <a:ln w="9525">
            <a:noFill/>
            <a:miter lim="800000"/>
            <a:headEnd/>
            <a:tailEnd/>
          </a:ln>
        </p:spPr>
        <p:txBody>
          <a:bodyPr wrap="square">
            <a:spAutoFit/>
          </a:bodyPr>
          <a:lstStyle/>
          <a:p>
            <a:pPr>
              <a:spcBef>
                <a:spcPts val="600"/>
              </a:spcBef>
            </a:pPr>
            <a:r>
              <a:rPr lang="en-US" sz="1750" dirty="0"/>
              <a:t>Any decent file system must support fast access and also a facility for random access.</a:t>
            </a:r>
          </a:p>
          <a:p>
            <a:pPr>
              <a:spcBef>
                <a:spcPts val="600"/>
              </a:spcBef>
            </a:pPr>
            <a:r>
              <a:rPr lang="en-US" sz="1750" dirty="0"/>
              <a:t>Random access is made possible by Block Oriented Devices which are divided into a specific number of equal-sized blocks. When using these blocks, Linux also has at its disposal, the Buffer Cache. Using the functions of the buffer cache, it is possible to access any of the sequentially numbered blocks in a given device. </a:t>
            </a:r>
          </a:p>
          <a:p>
            <a:pPr>
              <a:spcBef>
                <a:spcPts val="600"/>
              </a:spcBef>
            </a:pPr>
            <a:r>
              <a:rPr lang="en-US" sz="1750" dirty="0"/>
              <a:t>The file system itself must be capable of ensuring unique allocation of data to the hardware blocks.</a:t>
            </a:r>
          </a:p>
          <a:p>
            <a:pPr>
              <a:spcBef>
                <a:spcPts val="600"/>
              </a:spcBef>
            </a:pPr>
            <a:r>
              <a:rPr lang="en-US" sz="1750" dirty="0"/>
              <a:t>Under Linux, data is stored in a hierarchical file system containing files of different types. The comprise not only regular files, but also directories, device files, FIFOs ( Named Pipes) symbolic links and sockets. These enable all system resources to be accessed as FILES.</a:t>
            </a:r>
          </a:p>
          <a:p>
            <a:pPr>
              <a:spcBef>
                <a:spcPts val="600"/>
              </a:spcBef>
            </a:pPr>
            <a:r>
              <a:rPr lang="en-US" sz="1750" dirty="0"/>
              <a:t>From a programming point, files are simply data flows of unspecified content containing no further structuring. The File System takes on the task of managing these "data flows".</a:t>
            </a:r>
          </a:p>
          <a:p>
            <a:pPr>
              <a:spcBef>
                <a:spcPts val="600"/>
              </a:spcBef>
            </a:pPr>
            <a:r>
              <a:rPr lang="en-US" sz="1750" dirty="0"/>
              <a:t>In Linux and Unix, the information required for this management is kept strictly aside from the data and collected in a separate </a:t>
            </a:r>
            <a:r>
              <a:rPr lang="en-US" sz="1750" dirty="0" err="1"/>
              <a:t>inode</a:t>
            </a:r>
            <a:r>
              <a:rPr lang="en-US" sz="1750" dirty="0"/>
              <a:t> structure for each file. The information contained includes access times, access rights and the allocation of blocks on the physical medium.</a:t>
            </a:r>
          </a:p>
          <a:p>
            <a:pPr>
              <a:spcBef>
                <a:spcPts val="600"/>
              </a:spcBef>
            </a:pPr>
            <a:r>
              <a:rPr lang="en-US" sz="1750" dirty="0"/>
              <a:t>Every file is represented by one unique </a:t>
            </a:r>
            <a:r>
              <a:rPr lang="en-US" sz="1750" dirty="0" err="1"/>
              <a:t>inode</a:t>
            </a:r>
            <a:r>
              <a:rPr lang="en-US" sz="1750" dirty="0"/>
              <a:t> within that file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191000" y="304800"/>
            <a:ext cx="4953000" cy="641350"/>
          </a:xfrm>
          <a:prstGeom prst="rect">
            <a:avLst/>
          </a:prstGeom>
          <a:noFill/>
          <a:ln w="9525">
            <a:noFill/>
            <a:miter lim="800000"/>
            <a:headEnd/>
            <a:tailEnd/>
          </a:ln>
        </p:spPr>
        <p:txBody>
          <a:bodyPr>
            <a:spAutoFit/>
          </a:bodyPr>
          <a:lstStyle/>
          <a:p>
            <a:pPr algn="r">
              <a:spcBef>
                <a:spcPct val="50000"/>
              </a:spcBef>
            </a:pPr>
            <a:r>
              <a:rPr lang="en-US" sz="3600" dirty="0">
                <a:solidFill>
                  <a:srgbClr val="FFFF00"/>
                </a:solidFill>
              </a:rPr>
              <a:t>Structure of a Unix </a:t>
            </a:r>
            <a:r>
              <a:rPr lang="en-US" sz="3600" dirty="0" err="1">
                <a:solidFill>
                  <a:srgbClr val="FFFF00"/>
                </a:solidFill>
              </a:rPr>
              <a:t>inode</a:t>
            </a:r>
            <a:endParaRPr lang="en-US" sz="3600" dirty="0">
              <a:solidFill>
                <a:srgbClr val="FFFF00"/>
              </a:solidFill>
            </a:endParaRPr>
          </a:p>
        </p:txBody>
      </p:sp>
      <p:sp>
        <p:nvSpPr>
          <p:cNvPr id="10244" name="Rectangle 4"/>
          <p:cNvSpPr>
            <a:spLocks noChangeArrowheads="1"/>
          </p:cNvSpPr>
          <p:nvPr/>
        </p:nvSpPr>
        <p:spPr bwMode="auto">
          <a:xfrm>
            <a:off x="533400" y="12954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Access Rights</a:t>
            </a:r>
          </a:p>
        </p:txBody>
      </p:sp>
      <p:sp>
        <p:nvSpPr>
          <p:cNvPr id="10245" name="Rectangle 5"/>
          <p:cNvSpPr>
            <a:spLocks noChangeArrowheads="1"/>
          </p:cNvSpPr>
          <p:nvPr/>
        </p:nvSpPr>
        <p:spPr bwMode="auto">
          <a:xfrm>
            <a:off x="533400" y="17526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Owner</a:t>
            </a:r>
          </a:p>
        </p:txBody>
      </p:sp>
      <p:sp>
        <p:nvSpPr>
          <p:cNvPr id="10246" name="Rectangle 6"/>
          <p:cNvSpPr>
            <a:spLocks noChangeArrowheads="1"/>
          </p:cNvSpPr>
          <p:nvPr/>
        </p:nvSpPr>
        <p:spPr bwMode="auto">
          <a:xfrm>
            <a:off x="533400" y="22098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Size</a:t>
            </a:r>
          </a:p>
        </p:txBody>
      </p:sp>
      <p:sp>
        <p:nvSpPr>
          <p:cNvPr id="10247" name="Rectangle 7"/>
          <p:cNvSpPr>
            <a:spLocks noChangeArrowheads="1"/>
          </p:cNvSpPr>
          <p:nvPr/>
        </p:nvSpPr>
        <p:spPr bwMode="auto">
          <a:xfrm>
            <a:off x="533400" y="26670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Times</a:t>
            </a:r>
          </a:p>
        </p:txBody>
      </p:sp>
      <p:sp>
        <p:nvSpPr>
          <p:cNvPr id="10248" name="Rectangle 8"/>
          <p:cNvSpPr>
            <a:spLocks noChangeArrowheads="1"/>
          </p:cNvSpPr>
          <p:nvPr/>
        </p:nvSpPr>
        <p:spPr bwMode="auto">
          <a:xfrm>
            <a:off x="533400" y="3124200"/>
            <a:ext cx="2362200" cy="1066800"/>
          </a:xfrm>
          <a:prstGeom prst="rect">
            <a:avLst/>
          </a:prstGeom>
          <a:solidFill>
            <a:schemeClr val="accent1"/>
          </a:solidFill>
          <a:ln w="9525">
            <a:solidFill>
              <a:schemeClr val="tx1"/>
            </a:solidFill>
            <a:miter lim="800000"/>
            <a:headEnd/>
            <a:tailEnd/>
          </a:ln>
        </p:spPr>
        <p:txBody>
          <a:bodyPr wrap="none" anchor="ctr"/>
          <a:lstStyle/>
          <a:p>
            <a:pPr algn="ctr"/>
            <a:r>
              <a:rPr lang="en-US" sz="1800"/>
              <a:t>........</a:t>
            </a:r>
          </a:p>
        </p:txBody>
      </p:sp>
      <p:sp>
        <p:nvSpPr>
          <p:cNvPr id="10249" name="Rectangle 9"/>
          <p:cNvSpPr>
            <a:spLocks noChangeArrowheads="1"/>
          </p:cNvSpPr>
          <p:nvPr/>
        </p:nvSpPr>
        <p:spPr bwMode="auto">
          <a:xfrm>
            <a:off x="533400" y="4191000"/>
            <a:ext cx="2362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t>Direct References</a:t>
            </a:r>
          </a:p>
          <a:p>
            <a:pPr algn="ctr"/>
            <a:r>
              <a:rPr lang="en-US" sz="1800"/>
              <a:t>to </a:t>
            </a:r>
          </a:p>
          <a:p>
            <a:pPr algn="ctr"/>
            <a:r>
              <a:rPr lang="en-US" sz="1800"/>
              <a:t>Data Blocks</a:t>
            </a:r>
          </a:p>
        </p:txBody>
      </p:sp>
      <p:sp>
        <p:nvSpPr>
          <p:cNvPr id="10250" name="Rectangle 10"/>
          <p:cNvSpPr>
            <a:spLocks noChangeArrowheads="1"/>
          </p:cNvSpPr>
          <p:nvPr/>
        </p:nvSpPr>
        <p:spPr bwMode="auto">
          <a:xfrm>
            <a:off x="533400" y="51816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Indirect Block</a:t>
            </a:r>
          </a:p>
        </p:txBody>
      </p:sp>
      <p:sp>
        <p:nvSpPr>
          <p:cNvPr id="10251" name="Rectangle 11"/>
          <p:cNvSpPr>
            <a:spLocks noChangeArrowheads="1"/>
          </p:cNvSpPr>
          <p:nvPr/>
        </p:nvSpPr>
        <p:spPr bwMode="auto">
          <a:xfrm>
            <a:off x="533400" y="56388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Two-step Indirection</a:t>
            </a:r>
          </a:p>
        </p:txBody>
      </p:sp>
      <p:sp>
        <p:nvSpPr>
          <p:cNvPr id="10252" name="Rectangle 12"/>
          <p:cNvSpPr>
            <a:spLocks noChangeArrowheads="1"/>
          </p:cNvSpPr>
          <p:nvPr/>
        </p:nvSpPr>
        <p:spPr bwMode="auto">
          <a:xfrm>
            <a:off x="533400" y="60960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Three-step Indirection</a:t>
            </a:r>
          </a:p>
        </p:txBody>
      </p:sp>
      <p:sp>
        <p:nvSpPr>
          <p:cNvPr id="10253" name="Rectangle 13"/>
          <p:cNvSpPr>
            <a:spLocks noChangeArrowheads="1"/>
          </p:cNvSpPr>
          <p:nvPr/>
        </p:nvSpPr>
        <p:spPr bwMode="auto">
          <a:xfrm>
            <a:off x="3962400" y="12954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54" name="Rectangle 14"/>
          <p:cNvSpPr>
            <a:spLocks noChangeArrowheads="1"/>
          </p:cNvSpPr>
          <p:nvPr/>
        </p:nvSpPr>
        <p:spPr bwMode="auto">
          <a:xfrm>
            <a:off x="3962400" y="18288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55" name="Rectangle 15"/>
          <p:cNvSpPr>
            <a:spLocks noChangeArrowheads="1"/>
          </p:cNvSpPr>
          <p:nvPr/>
        </p:nvSpPr>
        <p:spPr bwMode="auto">
          <a:xfrm>
            <a:off x="3962400" y="23622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56" name="Rectangle 16"/>
          <p:cNvSpPr>
            <a:spLocks noChangeArrowheads="1"/>
          </p:cNvSpPr>
          <p:nvPr/>
        </p:nvSpPr>
        <p:spPr bwMode="auto">
          <a:xfrm>
            <a:off x="3962400" y="28956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57" name="Rectangle 17"/>
          <p:cNvSpPr>
            <a:spLocks noChangeArrowheads="1"/>
          </p:cNvSpPr>
          <p:nvPr/>
        </p:nvSpPr>
        <p:spPr bwMode="auto">
          <a:xfrm>
            <a:off x="3962400" y="35052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58" name="Rectangle 18"/>
          <p:cNvSpPr>
            <a:spLocks noChangeArrowheads="1"/>
          </p:cNvSpPr>
          <p:nvPr/>
        </p:nvSpPr>
        <p:spPr bwMode="auto">
          <a:xfrm>
            <a:off x="3962400" y="37338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59" name="Rectangle 19"/>
          <p:cNvSpPr>
            <a:spLocks noChangeArrowheads="1"/>
          </p:cNvSpPr>
          <p:nvPr/>
        </p:nvSpPr>
        <p:spPr bwMode="auto">
          <a:xfrm>
            <a:off x="3962400" y="39624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60" name="Rectangle 20"/>
          <p:cNvSpPr>
            <a:spLocks noChangeArrowheads="1"/>
          </p:cNvSpPr>
          <p:nvPr/>
        </p:nvSpPr>
        <p:spPr bwMode="auto">
          <a:xfrm>
            <a:off x="3962400" y="41910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61" name="Rectangle 21"/>
          <p:cNvSpPr>
            <a:spLocks noChangeArrowheads="1"/>
          </p:cNvSpPr>
          <p:nvPr/>
        </p:nvSpPr>
        <p:spPr bwMode="auto">
          <a:xfrm>
            <a:off x="5638800" y="16764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2" name="Rectangle 22"/>
          <p:cNvSpPr>
            <a:spLocks noChangeArrowheads="1"/>
          </p:cNvSpPr>
          <p:nvPr/>
        </p:nvSpPr>
        <p:spPr bwMode="auto">
          <a:xfrm>
            <a:off x="5638800" y="22098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3" name="Rectangle 23"/>
          <p:cNvSpPr>
            <a:spLocks noChangeArrowheads="1"/>
          </p:cNvSpPr>
          <p:nvPr/>
        </p:nvSpPr>
        <p:spPr bwMode="auto">
          <a:xfrm>
            <a:off x="5638800" y="27432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4" name="Rectangle 24"/>
          <p:cNvSpPr>
            <a:spLocks noChangeArrowheads="1"/>
          </p:cNvSpPr>
          <p:nvPr/>
        </p:nvSpPr>
        <p:spPr bwMode="auto">
          <a:xfrm>
            <a:off x="5638800" y="32766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5" name="Rectangle 25"/>
          <p:cNvSpPr>
            <a:spLocks noChangeArrowheads="1"/>
          </p:cNvSpPr>
          <p:nvPr/>
        </p:nvSpPr>
        <p:spPr bwMode="auto">
          <a:xfrm>
            <a:off x="7696200" y="28194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6" name="Rectangle 26"/>
          <p:cNvSpPr>
            <a:spLocks noChangeArrowheads="1"/>
          </p:cNvSpPr>
          <p:nvPr/>
        </p:nvSpPr>
        <p:spPr bwMode="auto">
          <a:xfrm>
            <a:off x="7696200" y="33528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7" name="Rectangle 27"/>
          <p:cNvSpPr>
            <a:spLocks noChangeArrowheads="1"/>
          </p:cNvSpPr>
          <p:nvPr/>
        </p:nvSpPr>
        <p:spPr bwMode="auto">
          <a:xfrm>
            <a:off x="7696200" y="38862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8" name="Rectangle 28"/>
          <p:cNvSpPr>
            <a:spLocks noChangeArrowheads="1"/>
          </p:cNvSpPr>
          <p:nvPr/>
        </p:nvSpPr>
        <p:spPr bwMode="auto">
          <a:xfrm>
            <a:off x="7696200" y="5257800"/>
            <a:ext cx="838200" cy="457200"/>
          </a:xfrm>
          <a:prstGeom prst="rect">
            <a:avLst/>
          </a:prstGeom>
          <a:solidFill>
            <a:srgbClr val="CCFF99"/>
          </a:solidFill>
          <a:ln w="9525">
            <a:solidFill>
              <a:schemeClr val="tx1"/>
            </a:solidFill>
            <a:miter lim="800000"/>
            <a:headEnd/>
            <a:tailEnd/>
          </a:ln>
        </p:spPr>
        <p:txBody>
          <a:bodyPr wrap="none" anchor="ctr"/>
          <a:lstStyle/>
          <a:p>
            <a:pPr algn="ctr"/>
            <a:r>
              <a:rPr lang="en-US" sz="1800"/>
              <a:t>Data</a:t>
            </a:r>
          </a:p>
        </p:txBody>
      </p:sp>
      <p:sp>
        <p:nvSpPr>
          <p:cNvPr id="10269" name="Rectangle 29"/>
          <p:cNvSpPr>
            <a:spLocks noChangeArrowheads="1"/>
          </p:cNvSpPr>
          <p:nvPr/>
        </p:nvSpPr>
        <p:spPr bwMode="auto">
          <a:xfrm>
            <a:off x="3962400" y="48006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0" name="Rectangle 30"/>
          <p:cNvSpPr>
            <a:spLocks noChangeArrowheads="1"/>
          </p:cNvSpPr>
          <p:nvPr/>
        </p:nvSpPr>
        <p:spPr bwMode="auto">
          <a:xfrm>
            <a:off x="3962400" y="50292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1" name="Rectangle 31"/>
          <p:cNvSpPr>
            <a:spLocks noChangeArrowheads="1"/>
          </p:cNvSpPr>
          <p:nvPr/>
        </p:nvSpPr>
        <p:spPr bwMode="auto">
          <a:xfrm>
            <a:off x="3962400" y="52578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2" name="Rectangle 32"/>
          <p:cNvSpPr>
            <a:spLocks noChangeArrowheads="1"/>
          </p:cNvSpPr>
          <p:nvPr/>
        </p:nvSpPr>
        <p:spPr bwMode="auto">
          <a:xfrm>
            <a:off x="3962400" y="54864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3" name="Rectangle 33"/>
          <p:cNvSpPr>
            <a:spLocks noChangeArrowheads="1"/>
          </p:cNvSpPr>
          <p:nvPr/>
        </p:nvSpPr>
        <p:spPr bwMode="auto">
          <a:xfrm>
            <a:off x="5638800" y="40386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4" name="Rectangle 34"/>
          <p:cNvSpPr>
            <a:spLocks noChangeArrowheads="1"/>
          </p:cNvSpPr>
          <p:nvPr/>
        </p:nvSpPr>
        <p:spPr bwMode="auto">
          <a:xfrm>
            <a:off x="5638800" y="42672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5" name="Rectangle 35"/>
          <p:cNvSpPr>
            <a:spLocks noChangeArrowheads="1"/>
          </p:cNvSpPr>
          <p:nvPr/>
        </p:nvSpPr>
        <p:spPr bwMode="auto">
          <a:xfrm>
            <a:off x="5638800" y="44958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6" name="Rectangle 36"/>
          <p:cNvSpPr>
            <a:spLocks noChangeArrowheads="1"/>
          </p:cNvSpPr>
          <p:nvPr/>
        </p:nvSpPr>
        <p:spPr bwMode="auto">
          <a:xfrm>
            <a:off x="5638800" y="47244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7" name="Rectangle 37"/>
          <p:cNvSpPr>
            <a:spLocks noChangeArrowheads="1"/>
          </p:cNvSpPr>
          <p:nvPr/>
        </p:nvSpPr>
        <p:spPr bwMode="auto">
          <a:xfrm>
            <a:off x="5638800" y="52578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8" name="Rectangle 38"/>
          <p:cNvSpPr>
            <a:spLocks noChangeArrowheads="1"/>
          </p:cNvSpPr>
          <p:nvPr/>
        </p:nvSpPr>
        <p:spPr bwMode="auto">
          <a:xfrm>
            <a:off x="5638800" y="54864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79" name="Rectangle 39"/>
          <p:cNvSpPr>
            <a:spLocks noChangeArrowheads="1"/>
          </p:cNvSpPr>
          <p:nvPr/>
        </p:nvSpPr>
        <p:spPr bwMode="auto">
          <a:xfrm>
            <a:off x="5638800" y="57150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80" name="Rectangle 40"/>
          <p:cNvSpPr>
            <a:spLocks noChangeArrowheads="1"/>
          </p:cNvSpPr>
          <p:nvPr/>
        </p:nvSpPr>
        <p:spPr bwMode="auto">
          <a:xfrm>
            <a:off x="5638800" y="5943600"/>
            <a:ext cx="838200" cy="228600"/>
          </a:xfrm>
          <a:prstGeom prst="rect">
            <a:avLst/>
          </a:prstGeom>
          <a:solidFill>
            <a:srgbClr val="008080"/>
          </a:solidFill>
          <a:ln w="9525">
            <a:solidFill>
              <a:schemeClr val="tx1"/>
            </a:solidFill>
            <a:miter lim="800000"/>
            <a:headEnd/>
            <a:tailEnd/>
          </a:ln>
        </p:spPr>
        <p:txBody>
          <a:bodyPr wrap="none" anchor="ctr"/>
          <a:lstStyle/>
          <a:p>
            <a:endParaRPr lang="en-US"/>
          </a:p>
        </p:txBody>
      </p:sp>
      <p:sp>
        <p:nvSpPr>
          <p:cNvPr id="10281" name="Line 41"/>
          <p:cNvSpPr>
            <a:spLocks noChangeShapeType="1"/>
          </p:cNvSpPr>
          <p:nvPr/>
        </p:nvSpPr>
        <p:spPr bwMode="auto">
          <a:xfrm flipV="1">
            <a:off x="2895600" y="1600200"/>
            <a:ext cx="533400" cy="2743200"/>
          </a:xfrm>
          <a:prstGeom prst="line">
            <a:avLst/>
          </a:prstGeom>
          <a:noFill/>
          <a:ln w="9525">
            <a:solidFill>
              <a:schemeClr val="tx1"/>
            </a:solidFill>
            <a:round/>
            <a:headEnd/>
            <a:tailEnd/>
          </a:ln>
        </p:spPr>
        <p:txBody>
          <a:bodyPr wrap="none" anchor="ctr"/>
          <a:lstStyle/>
          <a:p>
            <a:endParaRPr lang="en-US"/>
          </a:p>
        </p:txBody>
      </p:sp>
      <p:sp>
        <p:nvSpPr>
          <p:cNvPr id="10282" name="Line 42"/>
          <p:cNvSpPr>
            <a:spLocks noChangeShapeType="1"/>
          </p:cNvSpPr>
          <p:nvPr/>
        </p:nvSpPr>
        <p:spPr bwMode="auto">
          <a:xfrm>
            <a:off x="3429000" y="1600200"/>
            <a:ext cx="533400" cy="0"/>
          </a:xfrm>
          <a:prstGeom prst="line">
            <a:avLst/>
          </a:prstGeom>
          <a:noFill/>
          <a:ln w="9525">
            <a:solidFill>
              <a:schemeClr val="tx1"/>
            </a:solidFill>
            <a:round/>
            <a:headEnd/>
            <a:tailEnd type="triangle" w="med" len="med"/>
          </a:ln>
        </p:spPr>
        <p:txBody>
          <a:bodyPr wrap="none" anchor="ctr"/>
          <a:lstStyle/>
          <a:p>
            <a:endParaRPr lang="en-US"/>
          </a:p>
        </p:txBody>
      </p:sp>
      <p:sp>
        <p:nvSpPr>
          <p:cNvPr id="10283" name="Line 43"/>
          <p:cNvSpPr>
            <a:spLocks noChangeShapeType="1"/>
          </p:cNvSpPr>
          <p:nvPr/>
        </p:nvSpPr>
        <p:spPr bwMode="auto">
          <a:xfrm flipV="1">
            <a:off x="2895600" y="2057400"/>
            <a:ext cx="685800" cy="2514600"/>
          </a:xfrm>
          <a:prstGeom prst="line">
            <a:avLst/>
          </a:prstGeom>
          <a:noFill/>
          <a:ln w="9525">
            <a:solidFill>
              <a:schemeClr val="tx1"/>
            </a:solidFill>
            <a:round/>
            <a:headEnd/>
            <a:tailEnd/>
          </a:ln>
        </p:spPr>
        <p:txBody>
          <a:bodyPr wrap="none" anchor="ctr"/>
          <a:lstStyle/>
          <a:p>
            <a:endParaRPr lang="en-US"/>
          </a:p>
        </p:txBody>
      </p:sp>
      <p:sp>
        <p:nvSpPr>
          <p:cNvPr id="10284" name="Line 44"/>
          <p:cNvSpPr>
            <a:spLocks noChangeShapeType="1"/>
          </p:cNvSpPr>
          <p:nvPr/>
        </p:nvSpPr>
        <p:spPr bwMode="auto">
          <a:xfrm>
            <a:off x="3581400" y="2057400"/>
            <a:ext cx="381000" cy="0"/>
          </a:xfrm>
          <a:prstGeom prst="line">
            <a:avLst/>
          </a:prstGeom>
          <a:noFill/>
          <a:ln w="9525">
            <a:solidFill>
              <a:schemeClr val="tx1"/>
            </a:solidFill>
            <a:round/>
            <a:headEnd/>
            <a:tailEnd type="triangle" w="med" len="med"/>
          </a:ln>
        </p:spPr>
        <p:txBody>
          <a:bodyPr wrap="none" anchor="ctr"/>
          <a:lstStyle/>
          <a:p>
            <a:endParaRPr lang="en-US"/>
          </a:p>
        </p:txBody>
      </p:sp>
      <p:sp>
        <p:nvSpPr>
          <p:cNvPr id="10285" name="Line 45"/>
          <p:cNvSpPr>
            <a:spLocks noChangeShapeType="1"/>
          </p:cNvSpPr>
          <p:nvPr/>
        </p:nvSpPr>
        <p:spPr bwMode="auto">
          <a:xfrm flipV="1">
            <a:off x="2895600" y="2590800"/>
            <a:ext cx="762000" cy="2057400"/>
          </a:xfrm>
          <a:prstGeom prst="line">
            <a:avLst/>
          </a:prstGeom>
          <a:noFill/>
          <a:ln w="9525">
            <a:solidFill>
              <a:schemeClr val="tx1"/>
            </a:solidFill>
            <a:round/>
            <a:headEnd/>
            <a:tailEnd/>
          </a:ln>
        </p:spPr>
        <p:txBody>
          <a:bodyPr wrap="none" anchor="ctr"/>
          <a:lstStyle/>
          <a:p>
            <a:endParaRPr lang="en-US"/>
          </a:p>
        </p:txBody>
      </p:sp>
      <p:sp>
        <p:nvSpPr>
          <p:cNvPr id="10286" name="Line 46"/>
          <p:cNvSpPr>
            <a:spLocks noChangeShapeType="1"/>
          </p:cNvSpPr>
          <p:nvPr/>
        </p:nvSpPr>
        <p:spPr bwMode="auto">
          <a:xfrm>
            <a:off x="3657600" y="2590800"/>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0287" name="Line 47"/>
          <p:cNvSpPr>
            <a:spLocks noChangeShapeType="1"/>
          </p:cNvSpPr>
          <p:nvPr/>
        </p:nvSpPr>
        <p:spPr bwMode="auto">
          <a:xfrm flipV="1">
            <a:off x="2895600" y="3124200"/>
            <a:ext cx="838200" cy="1676400"/>
          </a:xfrm>
          <a:prstGeom prst="line">
            <a:avLst/>
          </a:prstGeom>
          <a:noFill/>
          <a:ln w="9525">
            <a:solidFill>
              <a:schemeClr val="tx1"/>
            </a:solidFill>
            <a:round/>
            <a:headEnd/>
            <a:tailEnd/>
          </a:ln>
        </p:spPr>
        <p:txBody>
          <a:bodyPr wrap="none" anchor="ctr"/>
          <a:lstStyle/>
          <a:p>
            <a:endParaRPr lang="en-US"/>
          </a:p>
        </p:txBody>
      </p:sp>
      <p:sp>
        <p:nvSpPr>
          <p:cNvPr id="10288" name="Line 48"/>
          <p:cNvSpPr>
            <a:spLocks noChangeShapeType="1"/>
          </p:cNvSpPr>
          <p:nvPr/>
        </p:nvSpPr>
        <p:spPr bwMode="auto">
          <a:xfrm>
            <a:off x="3733800" y="31242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0289" name="Line 49"/>
          <p:cNvSpPr>
            <a:spLocks noChangeShapeType="1"/>
          </p:cNvSpPr>
          <p:nvPr/>
        </p:nvSpPr>
        <p:spPr bwMode="auto">
          <a:xfrm flipV="1">
            <a:off x="2895600" y="3886200"/>
            <a:ext cx="1066800" cy="1524000"/>
          </a:xfrm>
          <a:prstGeom prst="line">
            <a:avLst/>
          </a:prstGeom>
          <a:noFill/>
          <a:ln w="9525">
            <a:solidFill>
              <a:schemeClr val="tx1"/>
            </a:solidFill>
            <a:round/>
            <a:headEnd/>
            <a:tailEnd type="triangle" w="med" len="med"/>
          </a:ln>
        </p:spPr>
        <p:txBody>
          <a:bodyPr wrap="none" anchor="ctr"/>
          <a:lstStyle/>
          <a:p>
            <a:endParaRPr lang="en-US"/>
          </a:p>
        </p:txBody>
      </p:sp>
      <p:sp>
        <p:nvSpPr>
          <p:cNvPr id="10290" name="Line 50"/>
          <p:cNvSpPr>
            <a:spLocks noChangeShapeType="1"/>
          </p:cNvSpPr>
          <p:nvPr/>
        </p:nvSpPr>
        <p:spPr bwMode="auto">
          <a:xfrm flipV="1">
            <a:off x="2895600" y="5181600"/>
            <a:ext cx="1066800" cy="685800"/>
          </a:xfrm>
          <a:prstGeom prst="line">
            <a:avLst/>
          </a:prstGeom>
          <a:noFill/>
          <a:ln w="9525">
            <a:solidFill>
              <a:schemeClr val="tx1"/>
            </a:solidFill>
            <a:round/>
            <a:headEnd/>
            <a:tailEnd type="triangle" w="med" len="med"/>
          </a:ln>
        </p:spPr>
        <p:txBody>
          <a:bodyPr wrap="none" anchor="ctr"/>
          <a:lstStyle/>
          <a:p>
            <a:endParaRPr lang="en-US"/>
          </a:p>
        </p:txBody>
      </p:sp>
      <p:sp>
        <p:nvSpPr>
          <p:cNvPr id="10291" name="Line 51"/>
          <p:cNvSpPr>
            <a:spLocks noChangeShapeType="1"/>
          </p:cNvSpPr>
          <p:nvPr/>
        </p:nvSpPr>
        <p:spPr bwMode="auto">
          <a:xfrm flipV="1">
            <a:off x="4800600" y="4419600"/>
            <a:ext cx="838200" cy="762000"/>
          </a:xfrm>
          <a:prstGeom prst="line">
            <a:avLst/>
          </a:prstGeom>
          <a:noFill/>
          <a:ln w="9525">
            <a:solidFill>
              <a:schemeClr val="tx1"/>
            </a:solidFill>
            <a:round/>
            <a:headEnd/>
            <a:tailEnd type="triangle" w="med" len="med"/>
          </a:ln>
        </p:spPr>
        <p:txBody>
          <a:bodyPr wrap="none" anchor="ctr"/>
          <a:lstStyle/>
          <a:p>
            <a:endParaRPr lang="en-US"/>
          </a:p>
        </p:txBody>
      </p:sp>
      <p:sp>
        <p:nvSpPr>
          <p:cNvPr id="10292" name="Line 52"/>
          <p:cNvSpPr>
            <a:spLocks noChangeShapeType="1"/>
          </p:cNvSpPr>
          <p:nvPr/>
        </p:nvSpPr>
        <p:spPr bwMode="auto">
          <a:xfrm>
            <a:off x="4800600" y="5257800"/>
            <a:ext cx="838200" cy="533400"/>
          </a:xfrm>
          <a:prstGeom prst="line">
            <a:avLst/>
          </a:prstGeom>
          <a:noFill/>
          <a:ln w="9525">
            <a:solidFill>
              <a:schemeClr val="tx1"/>
            </a:solidFill>
            <a:round/>
            <a:headEnd/>
            <a:tailEnd type="triangle" w="med" len="med"/>
          </a:ln>
        </p:spPr>
        <p:txBody>
          <a:bodyPr wrap="none" anchor="ctr"/>
          <a:lstStyle/>
          <a:p>
            <a:endParaRPr lang="en-US"/>
          </a:p>
        </p:txBody>
      </p:sp>
      <p:sp>
        <p:nvSpPr>
          <p:cNvPr id="10293" name="Line 53"/>
          <p:cNvSpPr>
            <a:spLocks noChangeShapeType="1"/>
          </p:cNvSpPr>
          <p:nvPr/>
        </p:nvSpPr>
        <p:spPr bwMode="auto">
          <a:xfrm flipV="1">
            <a:off x="6477000" y="3048000"/>
            <a:ext cx="1219200" cy="1066800"/>
          </a:xfrm>
          <a:prstGeom prst="line">
            <a:avLst/>
          </a:prstGeom>
          <a:noFill/>
          <a:ln w="9525">
            <a:solidFill>
              <a:schemeClr val="tx1"/>
            </a:solidFill>
            <a:round/>
            <a:headEnd/>
            <a:tailEnd type="triangle" w="med" len="med"/>
          </a:ln>
        </p:spPr>
        <p:txBody>
          <a:bodyPr wrap="none" anchor="ctr"/>
          <a:lstStyle/>
          <a:p>
            <a:endParaRPr lang="en-US"/>
          </a:p>
        </p:txBody>
      </p:sp>
      <p:sp>
        <p:nvSpPr>
          <p:cNvPr id="10294" name="Line 54"/>
          <p:cNvSpPr>
            <a:spLocks noChangeShapeType="1"/>
          </p:cNvSpPr>
          <p:nvPr/>
        </p:nvSpPr>
        <p:spPr bwMode="auto">
          <a:xfrm flipV="1">
            <a:off x="6477000" y="3581400"/>
            <a:ext cx="1219200" cy="762000"/>
          </a:xfrm>
          <a:prstGeom prst="line">
            <a:avLst/>
          </a:prstGeom>
          <a:noFill/>
          <a:ln w="9525">
            <a:solidFill>
              <a:schemeClr val="tx1"/>
            </a:solidFill>
            <a:round/>
            <a:headEnd/>
            <a:tailEnd type="triangle" w="med" len="med"/>
          </a:ln>
        </p:spPr>
        <p:txBody>
          <a:bodyPr wrap="none" anchor="ctr"/>
          <a:lstStyle/>
          <a:p>
            <a:endParaRPr lang="en-US"/>
          </a:p>
        </p:txBody>
      </p:sp>
      <p:sp>
        <p:nvSpPr>
          <p:cNvPr id="10295" name="Line 55"/>
          <p:cNvSpPr>
            <a:spLocks noChangeShapeType="1"/>
          </p:cNvSpPr>
          <p:nvPr/>
        </p:nvSpPr>
        <p:spPr bwMode="auto">
          <a:xfrm flipV="1">
            <a:off x="6477000" y="4038600"/>
            <a:ext cx="1219200" cy="609600"/>
          </a:xfrm>
          <a:prstGeom prst="line">
            <a:avLst/>
          </a:prstGeom>
          <a:noFill/>
          <a:ln w="9525">
            <a:solidFill>
              <a:schemeClr val="tx1"/>
            </a:solidFill>
            <a:round/>
            <a:headEnd/>
            <a:tailEnd type="triangle" w="med" len="med"/>
          </a:ln>
        </p:spPr>
        <p:txBody>
          <a:bodyPr wrap="none" anchor="ctr"/>
          <a:lstStyle/>
          <a:p>
            <a:endParaRPr lang="en-US"/>
          </a:p>
        </p:txBody>
      </p:sp>
      <p:sp>
        <p:nvSpPr>
          <p:cNvPr id="10296" name="Line 56"/>
          <p:cNvSpPr>
            <a:spLocks noChangeShapeType="1"/>
          </p:cNvSpPr>
          <p:nvPr/>
        </p:nvSpPr>
        <p:spPr bwMode="auto">
          <a:xfrm flipV="1">
            <a:off x="6477000" y="5486400"/>
            <a:ext cx="1219200" cy="152400"/>
          </a:xfrm>
          <a:prstGeom prst="line">
            <a:avLst/>
          </a:prstGeom>
          <a:noFill/>
          <a:ln w="9525">
            <a:solidFill>
              <a:schemeClr val="tx1"/>
            </a:solidFill>
            <a:round/>
            <a:headEnd/>
            <a:tailEnd type="triangle" w="med" len="med"/>
          </a:ln>
        </p:spPr>
        <p:txBody>
          <a:bodyPr wrap="none" anchor="ctr"/>
          <a:lstStyle/>
          <a:p>
            <a:endParaRPr lang="en-US"/>
          </a:p>
        </p:txBody>
      </p:sp>
      <p:sp>
        <p:nvSpPr>
          <p:cNvPr id="10297" name="Text Box 57"/>
          <p:cNvSpPr txBox="1">
            <a:spLocks noChangeArrowheads="1"/>
          </p:cNvSpPr>
          <p:nvPr/>
        </p:nvSpPr>
        <p:spPr bwMode="auto">
          <a:xfrm>
            <a:off x="5257800" y="1233487"/>
            <a:ext cx="3657600" cy="366713"/>
          </a:xfrm>
          <a:prstGeom prst="rect">
            <a:avLst/>
          </a:prstGeom>
          <a:noFill/>
          <a:ln w="9525">
            <a:noFill/>
            <a:miter lim="800000"/>
            <a:headEnd/>
            <a:tailEnd/>
          </a:ln>
        </p:spPr>
        <p:txBody>
          <a:bodyPr>
            <a:spAutoFit/>
          </a:bodyPr>
          <a:lstStyle/>
          <a:p>
            <a:pPr>
              <a:spcBef>
                <a:spcPct val="50000"/>
              </a:spcBef>
            </a:pPr>
            <a:r>
              <a:rPr lang="en-US" sz="1800" dirty="0"/>
              <a:t>         </a:t>
            </a:r>
            <a:r>
              <a:rPr lang="en-US" sz="1800" dirty="0" err="1"/>
              <a:t>fs</a:t>
            </a:r>
            <a:r>
              <a:rPr lang="en-US" sz="1800" dirty="0"/>
              <a:t> / </a:t>
            </a:r>
            <a:r>
              <a:rPr lang="en-US" sz="1800" dirty="0" err="1"/>
              <a:t>inode.c</a:t>
            </a:r>
            <a:endParaRPr lang="en-US" sz="1800" dirty="0"/>
          </a:p>
        </p:txBody>
      </p:sp>
      <p:sp>
        <p:nvSpPr>
          <p:cNvPr id="10298" name="Line 58"/>
          <p:cNvSpPr>
            <a:spLocks noChangeShapeType="1"/>
          </p:cNvSpPr>
          <p:nvPr/>
        </p:nvSpPr>
        <p:spPr bwMode="auto">
          <a:xfrm flipV="1">
            <a:off x="4800600" y="1981200"/>
            <a:ext cx="838200" cy="1676400"/>
          </a:xfrm>
          <a:prstGeom prst="line">
            <a:avLst/>
          </a:prstGeom>
          <a:noFill/>
          <a:ln w="9525">
            <a:solidFill>
              <a:schemeClr val="tx1"/>
            </a:solidFill>
            <a:round/>
            <a:headEnd/>
            <a:tailEnd type="triangle" w="med" len="med"/>
          </a:ln>
        </p:spPr>
        <p:txBody>
          <a:bodyPr wrap="none" anchor="ctr"/>
          <a:lstStyle/>
          <a:p>
            <a:endParaRPr lang="en-US"/>
          </a:p>
        </p:txBody>
      </p:sp>
      <p:sp>
        <p:nvSpPr>
          <p:cNvPr id="10299" name="Line 59"/>
          <p:cNvSpPr>
            <a:spLocks noChangeShapeType="1"/>
          </p:cNvSpPr>
          <p:nvPr/>
        </p:nvSpPr>
        <p:spPr bwMode="auto">
          <a:xfrm flipV="1">
            <a:off x="4800600" y="2514600"/>
            <a:ext cx="838200" cy="1295400"/>
          </a:xfrm>
          <a:prstGeom prst="line">
            <a:avLst/>
          </a:prstGeom>
          <a:noFill/>
          <a:ln w="9525">
            <a:solidFill>
              <a:schemeClr val="tx1"/>
            </a:solidFill>
            <a:round/>
            <a:headEnd/>
            <a:tailEnd type="triangle" w="med" len="med"/>
          </a:ln>
        </p:spPr>
        <p:txBody>
          <a:bodyPr wrap="none" anchor="ctr"/>
          <a:lstStyle/>
          <a:p>
            <a:endParaRPr lang="en-US"/>
          </a:p>
        </p:txBody>
      </p:sp>
      <p:sp>
        <p:nvSpPr>
          <p:cNvPr id="10300" name="Line 60"/>
          <p:cNvSpPr>
            <a:spLocks noChangeShapeType="1"/>
          </p:cNvSpPr>
          <p:nvPr/>
        </p:nvSpPr>
        <p:spPr bwMode="auto">
          <a:xfrm flipV="1">
            <a:off x="4800600" y="3048000"/>
            <a:ext cx="838200" cy="1066800"/>
          </a:xfrm>
          <a:prstGeom prst="line">
            <a:avLst/>
          </a:prstGeom>
          <a:noFill/>
          <a:ln w="9525">
            <a:solidFill>
              <a:schemeClr val="tx1"/>
            </a:solidFill>
            <a:round/>
            <a:headEnd/>
            <a:tailEnd type="triangle" w="med" len="med"/>
          </a:ln>
        </p:spPr>
        <p:txBody>
          <a:bodyPr wrap="none" anchor="ctr"/>
          <a:lstStyle/>
          <a:p>
            <a:endParaRPr lang="en-US"/>
          </a:p>
        </p:txBody>
      </p:sp>
      <p:sp>
        <p:nvSpPr>
          <p:cNvPr id="10301" name="Line 61"/>
          <p:cNvSpPr>
            <a:spLocks noChangeShapeType="1"/>
          </p:cNvSpPr>
          <p:nvPr/>
        </p:nvSpPr>
        <p:spPr bwMode="auto">
          <a:xfrm flipV="1">
            <a:off x="4800600" y="3581400"/>
            <a:ext cx="838200" cy="6858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24200" y="304800"/>
            <a:ext cx="6019800" cy="641350"/>
          </a:xfrm>
          <a:prstGeom prst="rect">
            <a:avLst/>
          </a:prstGeom>
          <a:noFill/>
          <a:ln w="9525">
            <a:noFill/>
            <a:miter lim="800000"/>
            <a:headEnd/>
            <a:tailEnd/>
          </a:ln>
        </p:spPr>
        <p:txBody>
          <a:bodyPr>
            <a:spAutoFit/>
          </a:bodyPr>
          <a:lstStyle/>
          <a:p>
            <a:pPr algn="r">
              <a:spcBef>
                <a:spcPct val="50000"/>
              </a:spcBef>
            </a:pPr>
            <a:r>
              <a:rPr lang="en-US" sz="3600" b="1" dirty="0">
                <a:solidFill>
                  <a:srgbClr val="FFFF00"/>
                </a:solidFill>
              </a:rPr>
              <a:t>Structure of a Unix file system</a:t>
            </a:r>
          </a:p>
        </p:txBody>
      </p:sp>
      <p:sp>
        <p:nvSpPr>
          <p:cNvPr id="11268" name="Rectangle 4"/>
          <p:cNvSpPr>
            <a:spLocks noChangeArrowheads="1"/>
          </p:cNvSpPr>
          <p:nvPr/>
        </p:nvSpPr>
        <p:spPr bwMode="auto">
          <a:xfrm>
            <a:off x="228600" y="1371600"/>
            <a:ext cx="1905000" cy="685800"/>
          </a:xfrm>
          <a:prstGeom prst="rect">
            <a:avLst/>
          </a:prstGeom>
          <a:solidFill>
            <a:schemeClr val="accent1"/>
          </a:solidFill>
          <a:ln w="9525">
            <a:solidFill>
              <a:schemeClr val="tx1"/>
            </a:solidFill>
            <a:miter lim="800000"/>
            <a:headEnd/>
            <a:tailEnd/>
          </a:ln>
        </p:spPr>
        <p:txBody>
          <a:bodyPr wrap="none" anchor="ctr"/>
          <a:lstStyle/>
          <a:p>
            <a:pPr algn="ctr"/>
            <a:r>
              <a:rPr lang="en-US" sz="1800"/>
              <a:t>Boot Block</a:t>
            </a:r>
          </a:p>
        </p:txBody>
      </p:sp>
      <p:sp>
        <p:nvSpPr>
          <p:cNvPr id="11269" name="Rectangle 5"/>
          <p:cNvSpPr>
            <a:spLocks noChangeArrowheads="1"/>
          </p:cNvSpPr>
          <p:nvPr/>
        </p:nvSpPr>
        <p:spPr bwMode="auto">
          <a:xfrm>
            <a:off x="2133600" y="1371600"/>
            <a:ext cx="1905000" cy="685800"/>
          </a:xfrm>
          <a:prstGeom prst="rect">
            <a:avLst/>
          </a:prstGeom>
          <a:solidFill>
            <a:schemeClr val="accent1"/>
          </a:solidFill>
          <a:ln w="9525">
            <a:solidFill>
              <a:schemeClr val="tx1"/>
            </a:solidFill>
            <a:miter lim="800000"/>
            <a:headEnd/>
            <a:tailEnd/>
          </a:ln>
        </p:spPr>
        <p:txBody>
          <a:bodyPr wrap="none" anchor="ctr"/>
          <a:lstStyle/>
          <a:p>
            <a:pPr algn="ctr"/>
            <a:r>
              <a:rPr lang="en-US" sz="1800"/>
              <a:t>Superblock</a:t>
            </a:r>
          </a:p>
        </p:txBody>
      </p:sp>
      <p:sp>
        <p:nvSpPr>
          <p:cNvPr id="11270" name="Rectangle 6"/>
          <p:cNvSpPr>
            <a:spLocks noChangeArrowheads="1"/>
          </p:cNvSpPr>
          <p:nvPr/>
        </p:nvSpPr>
        <p:spPr bwMode="auto">
          <a:xfrm>
            <a:off x="4038600" y="1371600"/>
            <a:ext cx="1905000" cy="685800"/>
          </a:xfrm>
          <a:prstGeom prst="rect">
            <a:avLst/>
          </a:prstGeom>
          <a:solidFill>
            <a:schemeClr val="accent1"/>
          </a:solidFill>
          <a:ln w="9525">
            <a:solidFill>
              <a:schemeClr val="tx1"/>
            </a:solidFill>
            <a:miter lim="800000"/>
            <a:headEnd/>
            <a:tailEnd/>
          </a:ln>
        </p:spPr>
        <p:txBody>
          <a:bodyPr wrap="none" anchor="ctr"/>
          <a:lstStyle/>
          <a:p>
            <a:pPr algn="ctr"/>
            <a:r>
              <a:rPr lang="en-US" sz="1800"/>
              <a:t>Inode Blocks</a:t>
            </a:r>
          </a:p>
        </p:txBody>
      </p:sp>
      <p:sp>
        <p:nvSpPr>
          <p:cNvPr id="11271" name="Rectangle 7"/>
          <p:cNvSpPr>
            <a:spLocks noChangeArrowheads="1"/>
          </p:cNvSpPr>
          <p:nvPr/>
        </p:nvSpPr>
        <p:spPr bwMode="auto">
          <a:xfrm>
            <a:off x="6629400" y="1371600"/>
            <a:ext cx="1905000" cy="685800"/>
          </a:xfrm>
          <a:prstGeom prst="rect">
            <a:avLst/>
          </a:prstGeom>
          <a:solidFill>
            <a:schemeClr val="accent1"/>
          </a:solidFill>
          <a:ln w="9525">
            <a:solidFill>
              <a:schemeClr val="tx1"/>
            </a:solidFill>
            <a:miter lim="800000"/>
            <a:headEnd/>
            <a:tailEnd/>
          </a:ln>
        </p:spPr>
        <p:txBody>
          <a:bodyPr wrap="none" anchor="ctr"/>
          <a:lstStyle/>
          <a:p>
            <a:pPr algn="ctr"/>
            <a:r>
              <a:rPr lang="en-US" sz="1800"/>
              <a:t>Data Blocks......</a:t>
            </a:r>
          </a:p>
        </p:txBody>
      </p:sp>
      <p:sp>
        <p:nvSpPr>
          <p:cNvPr id="11272" name="Rectangle 8"/>
          <p:cNvSpPr>
            <a:spLocks noChangeArrowheads="1"/>
          </p:cNvSpPr>
          <p:nvPr/>
        </p:nvSpPr>
        <p:spPr bwMode="auto">
          <a:xfrm>
            <a:off x="6096000" y="1371600"/>
            <a:ext cx="381000" cy="685800"/>
          </a:xfrm>
          <a:prstGeom prst="rect">
            <a:avLst/>
          </a:prstGeom>
          <a:solidFill>
            <a:schemeClr val="accent1"/>
          </a:solidFill>
          <a:ln w="9525">
            <a:solidFill>
              <a:schemeClr val="tx1"/>
            </a:solidFill>
            <a:miter lim="800000"/>
            <a:headEnd/>
            <a:tailEnd/>
          </a:ln>
        </p:spPr>
        <p:txBody>
          <a:bodyPr wrap="none" anchor="ctr"/>
          <a:lstStyle/>
          <a:p>
            <a:pPr algn="ctr"/>
            <a:r>
              <a:rPr lang="en-US" sz="1800"/>
              <a:t>.....</a:t>
            </a:r>
          </a:p>
        </p:txBody>
      </p:sp>
      <p:sp>
        <p:nvSpPr>
          <p:cNvPr id="11273" name="Text Box 9"/>
          <p:cNvSpPr txBox="1">
            <a:spLocks noChangeArrowheads="1"/>
          </p:cNvSpPr>
          <p:nvPr/>
        </p:nvSpPr>
        <p:spPr bwMode="auto">
          <a:xfrm>
            <a:off x="228600" y="2286000"/>
            <a:ext cx="381000" cy="366713"/>
          </a:xfrm>
          <a:prstGeom prst="rect">
            <a:avLst/>
          </a:prstGeom>
          <a:noFill/>
          <a:ln w="9525">
            <a:noFill/>
            <a:miter lim="800000"/>
            <a:headEnd/>
            <a:tailEnd/>
          </a:ln>
        </p:spPr>
        <p:txBody>
          <a:bodyPr>
            <a:spAutoFit/>
          </a:bodyPr>
          <a:lstStyle/>
          <a:p>
            <a:pPr>
              <a:spcBef>
                <a:spcPct val="50000"/>
              </a:spcBef>
            </a:pPr>
            <a:r>
              <a:rPr lang="en-US" sz="1800"/>
              <a:t>0</a:t>
            </a:r>
          </a:p>
        </p:txBody>
      </p:sp>
      <p:sp>
        <p:nvSpPr>
          <p:cNvPr id="11274" name="Text Box 10"/>
          <p:cNvSpPr txBox="1">
            <a:spLocks noChangeArrowheads="1"/>
          </p:cNvSpPr>
          <p:nvPr/>
        </p:nvSpPr>
        <p:spPr bwMode="auto">
          <a:xfrm>
            <a:off x="2133600" y="2286000"/>
            <a:ext cx="381000" cy="366713"/>
          </a:xfrm>
          <a:prstGeom prst="rect">
            <a:avLst/>
          </a:prstGeom>
          <a:noFill/>
          <a:ln w="9525">
            <a:noFill/>
            <a:miter lim="800000"/>
            <a:headEnd/>
            <a:tailEnd/>
          </a:ln>
        </p:spPr>
        <p:txBody>
          <a:bodyPr>
            <a:spAutoFit/>
          </a:bodyPr>
          <a:lstStyle/>
          <a:p>
            <a:pPr>
              <a:spcBef>
                <a:spcPct val="50000"/>
              </a:spcBef>
            </a:pPr>
            <a:r>
              <a:rPr lang="en-US" sz="1800"/>
              <a:t>1</a:t>
            </a:r>
          </a:p>
        </p:txBody>
      </p:sp>
      <p:sp>
        <p:nvSpPr>
          <p:cNvPr id="11275" name="Text Box 11"/>
          <p:cNvSpPr txBox="1">
            <a:spLocks noChangeArrowheads="1"/>
          </p:cNvSpPr>
          <p:nvPr/>
        </p:nvSpPr>
        <p:spPr bwMode="auto">
          <a:xfrm>
            <a:off x="4114800" y="2286000"/>
            <a:ext cx="685800" cy="366713"/>
          </a:xfrm>
          <a:prstGeom prst="rect">
            <a:avLst/>
          </a:prstGeom>
          <a:noFill/>
          <a:ln w="9525">
            <a:noFill/>
            <a:miter lim="800000"/>
            <a:headEnd/>
            <a:tailEnd/>
          </a:ln>
        </p:spPr>
        <p:txBody>
          <a:bodyPr>
            <a:spAutoFit/>
          </a:bodyPr>
          <a:lstStyle/>
          <a:p>
            <a:pPr>
              <a:spcBef>
                <a:spcPct val="50000"/>
              </a:spcBef>
            </a:pPr>
            <a:r>
              <a:rPr lang="en-US" sz="1800"/>
              <a:t>2...</a:t>
            </a:r>
          </a:p>
        </p:txBody>
      </p:sp>
      <p:sp>
        <p:nvSpPr>
          <p:cNvPr id="11276" name="Line 12"/>
          <p:cNvSpPr>
            <a:spLocks noChangeShapeType="1"/>
          </p:cNvSpPr>
          <p:nvPr/>
        </p:nvSpPr>
        <p:spPr bwMode="auto">
          <a:xfrm>
            <a:off x="152400" y="2743200"/>
            <a:ext cx="8763000" cy="0"/>
          </a:xfrm>
          <a:prstGeom prst="line">
            <a:avLst/>
          </a:prstGeom>
          <a:noFill/>
          <a:ln w="76200">
            <a:solidFill>
              <a:schemeClr val="tx1"/>
            </a:solidFill>
            <a:round/>
            <a:headEnd/>
            <a:tailEnd/>
          </a:ln>
        </p:spPr>
        <p:txBody>
          <a:bodyPr wrap="none" anchor="ctr"/>
          <a:lstStyle/>
          <a:p>
            <a:endParaRPr lang="en-US"/>
          </a:p>
        </p:txBody>
      </p:sp>
      <p:sp>
        <p:nvSpPr>
          <p:cNvPr id="11277" name="Text Box 13"/>
          <p:cNvSpPr txBox="1">
            <a:spLocks noChangeArrowheads="1"/>
          </p:cNvSpPr>
          <p:nvPr/>
        </p:nvSpPr>
        <p:spPr bwMode="auto">
          <a:xfrm>
            <a:off x="228600" y="2895600"/>
            <a:ext cx="8610600" cy="3508653"/>
          </a:xfrm>
          <a:prstGeom prst="rect">
            <a:avLst/>
          </a:prstGeom>
          <a:noFill/>
          <a:ln w="9525">
            <a:noFill/>
            <a:miter lim="800000"/>
            <a:headEnd/>
            <a:tailEnd/>
          </a:ln>
        </p:spPr>
        <p:txBody>
          <a:bodyPr wrap="square">
            <a:spAutoFit/>
          </a:bodyPr>
          <a:lstStyle/>
          <a:p>
            <a:pPr>
              <a:spcBef>
                <a:spcPts val="600"/>
              </a:spcBef>
            </a:pPr>
            <a:r>
              <a:rPr lang="en-US" sz="1600" dirty="0"/>
              <a:t>Each file system starts with a BOOT BLOCK. This block is reserved for code required to boot the operating system.</a:t>
            </a:r>
          </a:p>
          <a:p>
            <a:pPr>
              <a:spcBef>
                <a:spcPts val="600"/>
              </a:spcBef>
            </a:pPr>
            <a:r>
              <a:rPr lang="en-US" sz="1600" dirty="0"/>
              <a:t>The boot block will be present whether or not the computer is booted from the given device</a:t>
            </a:r>
          </a:p>
          <a:p>
            <a:pPr>
              <a:spcBef>
                <a:spcPts val="600"/>
              </a:spcBef>
            </a:pPr>
            <a:r>
              <a:rPr lang="en-US" sz="1600" dirty="0"/>
              <a:t>All information required to manage the file system is kept in the SUPERBLOCK.</a:t>
            </a:r>
          </a:p>
          <a:p>
            <a:pPr>
              <a:spcBef>
                <a:spcPts val="600"/>
              </a:spcBef>
            </a:pPr>
            <a:r>
              <a:rPr lang="en-US" sz="1600" dirty="0"/>
              <a:t>This is followed by a number of </a:t>
            </a:r>
            <a:r>
              <a:rPr lang="en-US" sz="1600" dirty="0" err="1"/>
              <a:t>inodes</a:t>
            </a:r>
            <a:r>
              <a:rPr lang="en-US" sz="1600" dirty="0"/>
              <a:t>.</a:t>
            </a:r>
          </a:p>
          <a:p>
            <a:pPr>
              <a:spcBef>
                <a:spcPts val="600"/>
              </a:spcBef>
            </a:pPr>
            <a:r>
              <a:rPr lang="en-US" sz="1600" dirty="0"/>
              <a:t>The remaining blocks for the device provide space for the data resident on the device.</a:t>
            </a:r>
          </a:p>
          <a:p>
            <a:pPr>
              <a:spcBef>
                <a:spcPts val="600"/>
              </a:spcBef>
            </a:pPr>
            <a:r>
              <a:rPr lang="en-US" sz="1600" dirty="0"/>
              <a:t>These data blocks contain ordinary files as well as directories and other indirect blocks.</a:t>
            </a:r>
          </a:p>
          <a:p>
            <a:pPr>
              <a:spcBef>
                <a:spcPts val="600"/>
              </a:spcBef>
            </a:pPr>
            <a:r>
              <a:rPr lang="en-US" sz="1600" dirty="0"/>
              <a:t>Since the same file system could reside on different devices, the implementation of the file system needs to be </a:t>
            </a:r>
            <a:r>
              <a:rPr lang="en-US" sz="1600" dirty="0" err="1"/>
              <a:t>adaptible</a:t>
            </a:r>
            <a:r>
              <a:rPr lang="en-US" sz="1600" dirty="0"/>
              <a:t> such as to </a:t>
            </a:r>
            <a:r>
              <a:rPr lang="en-US" sz="1600" dirty="0" err="1"/>
              <a:t>accomodate</a:t>
            </a:r>
            <a:r>
              <a:rPr lang="en-US" sz="1600" dirty="0"/>
              <a:t> the Block Size. At the same time, all Operating Systems aim at device independence which makes it immaterial what physical media the file system is stored on. This task is handled by the respective file system implementation to enable the  VFS to work with device independent structures.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819400" y="349250"/>
            <a:ext cx="6324600" cy="641350"/>
          </a:xfrm>
          <a:prstGeom prst="rect">
            <a:avLst/>
          </a:prstGeom>
          <a:noFill/>
          <a:ln w="9525">
            <a:noFill/>
            <a:miter lim="800000"/>
            <a:headEnd/>
            <a:tailEnd/>
          </a:ln>
        </p:spPr>
        <p:txBody>
          <a:bodyPr wrap="square">
            <a:spAutoFit/>
          </a:bodyPr>
          <a:lstStyle/>
          <a:p>
            <a:pPr algn="r">
              <a:spcBef>
                <a:spcPct val="50000"/>
              </a:spcBef>
            </a:pPr>
            <a:r>
              <a:rPr lang="en-US" sz="3600" dirty="0">
                <a:solidFill>
                  <a:srgbClr val="FFFF00"/>
                </a:solidFill>
              </a:rPr>
              <a:t>Structure of a Unix file system...</a:t>
            </a:r>
          </a:p>
        </p:txBody>
      </p:sp>
      <p:sp>
        <p:nvSpPr>
          <p:cNvPr id="12292" name="Text Box 4"/>
          <p:cNvSpPr txBox="1">
            <a:spLocks noChangeArrowheads="1"/>
          </p:cNvSpPr>
          <p:nvPr/>
        </p:nvSpPr>
        <p:spPr bwMode="auto">
          <a:xfrm>
            <a:off x="304800" y="1441450"/>
            <a:ext cx="8686800" cy="4832092"/>
          </a:xfrm>
          <a:prstGeom prst="rect">
            <a:avLst/>
          </a:prstGeom>
          <a:noFill/>
          <a:ln w="9525">
            <a:noFill/>
            <a:miter lim="800000"/>
            <a:headEnd/>
            <a:tailEnd/>
          </a:ln>
        </p:spPr>
        <p:txBody>
          <a:bodyPr>
            <a:spAutoFit/>
          </a:bodyPr>
          <a:lstStyle/>
          <a:p>
            <a:pPr>
              <a:spcBef>
                <a:spcPct val="50000"/>
              </a:spcBef>
            </a:pPr>
            <a:r>
              <a:rPr lang="en-US" sz="2800" dirty="0"/>
              <a:t>In Unix, separate file systems are not accessed via device identifiers such as drive numbers.</a:t>
            </a:r>
          </a:p>
          <a:p>
            <a:pPr>
              <a:spcBef>
                <a:spcPct val="50000"/>
              </a:spcBef>
            </a:pPr>
            <a:r>
              <a:rPr lang="en-US" sz="2800" dirty="0"/>
              <a:t>All file systems are combined into a single hierarchical directory tree.</a:t>
            </a:r>
          </a:p>
          <a:p>
            <a:pPr>
              <a:spcBef>
                <a:spcPct val="50000"/>
              </a:spcBef>
            </a:pPr>
            <a:r>
              <a:rPr lang="en-US" sz="2800" dirty="0"/>
              <a:t>This is built up by the action of </a:t>
            </a:r>
            <a:r>
              <a:rPr lang="en-US" sz="2800" b="1" dirty="0"/>
              <a:t>mounting </a:t>
            </a:r>
            <a:r>
              <a:rPr lang="en-US" sz="2800" dirty="0"/>
              <a:t>the file system which adds </a:t>
            </a:r>
            <a:r>
              <a:rPr lang="en-US" sz="2800" dirty="0" err="1"/>
              <a:t>anothe</a:t>
            </a:r>
            <a:r>
              <a:rPr lang="en-US" sz="2800" dirty="0"/>
              <a:t> file system of whatever type into an existing directory tree.</a:t>
            </a:r>
          </a:p>
          <a:p>
            <a:pPr>
              <a:spcBef>
                <a:spcPct val="50000"/>
              </a:spcBef>
            </a:pPr>
            <a:r>
              <a:rPr lang="en-US" sz="2800" dirty="0"/>
              <a:t>A new file system can be mounted onto any directory tree.</a:t>
            </a:r>
          </a:p>
          <a:p>
            <a:pPr>
              <a:spcBef>
                <a:spcPct val="50000"/>
              </a:spcBef>
            </a:pP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267200" y="76200"/>
            <a:ext cx="4876800" cy="1077218"/>
          </a:xfrm>
          <a:prstGeom prst="rect">
            <a:avLst/>
          </a:prstGeom>
          <a:noFill/>
          <a:ln w="9525">
            <a:noFill/>
            <a:miter lim="800000"/>
            <a:headEnd/>
            <a:tailEnd/>
          </a:ln>
        </p:spPr>
        <p:txBody>
          <a:bodyPr wrap="square">
            <a:spAutoFit/>
          </a:bodyPr>
          <a:lstStyle/>
          <a:p>
            <a:pPr algn="r">
              <a:spcBef>
                <a:spcPct val="50000"/>
              </a:spcBef>
            </a:pPr>
            <a:r>
              <a:rPr lang="en-US" sz="3200" dirty="0">
                <a:solidFill>
                  <a:srgbClr val="FFFF00"/>
                </a:solidFill>
              </a:rPr>
              <a:t>The representation of file systems in the kernel</a:t>
            </a:r>
          </a:p>
        </p:txBody>
      </p:sp>
      <p:sp>
        <p:nvSpPr>
          <p:cNvPr id="13316" name="Text Box 4"/>
          <p:cNvSpPr txBox="1">
            <a:spLocks noChangeArrowheads="1"/>
          </p:cNvSpPr>
          <p:nvPr/>
        </p:nvSpPr>
        <p:spPr bwMode="auto">
          <a:xfrm>
            <a:off x="228600" y="1295400"/>
            <a:ext cx="8686800" cy="4919663"/>
          </a:xfrm>
          <a:prstGeom prst="rect">
            <a:avLst/>
          </a:prstGeom>
          <a:noFill/>
          <a:ln w="9525">
            <a:noFill/>
            <a:miter lim="800000"/>
            <a:headEnd/>
            <a:tailEnd/>
          </a:ln>
        </p:spPr>
        <p:txBody>
          <a:bodyPr>
            <a:spAutoFit/>
          </a:bodyPr>
          <a:lstStyle/>
          <a:p>
            <a:pPr>
              <a:spcBef>
                <a:spcPct val="50000"/>
              </a:spcBef>
            </a:pPr>
            <a:r>
              <a:rPr lang="en-US" sz="1800" dirty="0"/>
              <a:t>Every </a:t>
            </a:r>
            <a:r>
              <a:rPr lang="en-US" sz="1800" dirty="0" err="1"/>
              <a:t>filesystem</a:t>
            </a:r>
            <a:r>
              <a:rPr lang="en-US" sz="1800" dirty="0"/>
              <a:t> implementation provides functions that are made known to the VFS via the function </a:t>
            </a:r>
            <a:r>
              <a:rPr lang="en-US" sz="1800" dirty="0" err="1">
                <a:solidFill>
                  <a:schemeClr val="accent2"/>
                </a:solidFill>
              </a:rPr>
              <a:t>register_filesystem</a:t>
            </a:r>
            <a:r>
              <a:rPr lang="en-US" sz="1800" dirty="0">
                <a:solidFill>
                  <a:schemeClr val="accent2"/>
                </a:solidFill>
              </a:rPr>
              <a:t>().</a:t>
            </a:r>
          </a:p>
          <a:p>
            <a:pPr>
              <a:spcBef>
                <a:spcPct val="50000"/>
              </a:spcBef>
            </a:pPr>
            <a:r>
              <a:rPr lang="en-US" sz="1600" dirty="0">
                <a:solidFill>
                  <a:schemeClr val="accent2"/>
                </a:solidFill>
              </a:rPr>
              <a:t>All registered file systems are maintained in a singly-linked list inside the kernel whose </a:t>
            </a:r>
            <a:r>
              <a:rPr lang="en-US" sz="1600" dirty="0" err="1">
                <a:solidFill>
                  <a:schemeClr val="accent2"/>
                </a:solidFill>
              </a:rPr>
              <a:t>begining</a:t>
            </a:r>
            <a:r>
              <a:rPr lang="en-US" sz="1600" dirty="0">
                <a:solidFill>
                  <a:schemeClr val="accent2"/>
                </a:solidFill>
              </a:rPr>
              <a:t> is pointed to by </a:t>
            </a:r>
            <a:r>
              <a:rPr lang="en-US" sz="1600" b="1" dirty="0" err="1">
                <a:solidFill>
                  <a:schemeClr val="accent2"/>
                </a:solidFill>
              </a:rPr>
              <a:t>file_systems</a:t>
            </a:r>
            <a:r>
              <a:rPr lang="en-US" sz="1600" b="1" dirty="0">
                <a:solidFill>
                  <a:schemeClr val="accent2"/>
                </a:solidFill>
              </a:rPr>
              <a:t>.</a:t>
            </a:r>
          </a:p>
          <a:p>
            <a:pPr>
              <a:spcBef>
                <a:spcPct val="50000"/>
              </a:spcBef>
            </a:pPr>
            <a:r>
              <a:rPr lang="en-US" sz="1600" b="1" dirty="0" err="1">
                <a:solidFill>
                  <a:schemeClr val="accent2"/>
                </a:solidFill>
              </a:rPr>
              <a:t>struct</a:t>
            </a:r>
            <a:r>
              <a:rPr lang="en-US" sz="1600" b="1" dirty="0">
                <a:solidFill>
                  <a:schemeClr val="accent2"/>
                </a:solidFill>
              </a:rPr>
              <a:t> </a:t>
            </a:r>
            <a:r>
              <a:rPr lang="en-US" sz="1600" b="1" dirty="0" err="1">
                <a:solidFill>
                  <a:schemeClr val="accent2"/>
                </a:solidFill>
              </a:rPr>
              <a:t>file_system_type</a:t>
            </a:r>
            <a:r>
              <a:rPr lang="en-US" sz="1600" b="1" dirty="0">
                <a:solidFill>
                  <a:schemeClr val="accent2"/>
                </a:solidFill>
              </a:rPr>
              <a:t> {</a:t>
            </a:r>
            <a:br>
              <a:rPr lang="en-US" sz="1600" b="1" dirty="0">
                <a:solidFill>
                  <a:schemeClr val="accent2"/>
                </a:solidFill>
              </a:rPr>
            </a:br>
            <a:r>
              <a:rPr lang="en-US" sz="1600" b="1" dirty="0">
                <a:solidFill>
                  <a:schemeClr val="accent2"/>
                </a:solidFill>
              </a:rPr>
              <a:t>	const char *name;</a:t>
            </a:r>
            <a:br>
              <a:rPr lang="en-US" sz="1600" b="1" dirty="0">
                <a:solidFill>
                  <a:schemeClr val="accent2"/>
                </a:solidFill>
              </a:rPr>
            </a:br>
            <a:r>
              <a:rPr lang="en-US" sz="1600" b="1" dirty="0">
                <a:solidFill>
                  <a:schemeClr val="accent2"/>
                </a:solidFill>
              </a:rPr>
              <a:t>	int </a:t>
            </a:r>
            <a:r>
              <a:rPr lang="en-US" sz="1600" b="1" dirty="0" err="1">
                <a:solidFill>
                  <a:schemeClr val="accent2"/>
                </a:solidFill>
              </a:rPr>
              <a:t>fs_flags</a:t>
            </a:r>
            <a:r>
              <a:rPr lang="en-US" sz="1600" b="1" dirty="0">
                <a:solidFill>
                  <a:schemeClr val="accent2"/>
                </a:solidFill>
              </a:rPr>
              <a:t>;</a:t>
            </a:r>
            <a:br>
              <a:rPr lang="en-US" sz="1600" b="1" dirty="0">
                <a:solidFill>
                  <a:schemeClr val="accent2"/>
                </a:solidFill>
              </a:rPr>
            </a:br>
            <a:r>
              <a:rPr lang="en-US" sz="1600" b="1" dirty="0">
                <a:solidFill>
                  <a:schemeClr val="accent2"/>
                </a:solidFill>
              </a:rPr>
              <a:t>	</a:t>
            </a:r>
            <a:r>
              <a:rPr lang="en-US" sz="1600" b="1" dirty="0" err="1">
                <a:solidFill>
                  <a:schemeClr val="accent2"/>
                </a:solidFill>
              </a:rPr>
              <a:t>struct</a:t>
            </a:r>
            <a:r>
              <a:rPr lang="en-US" sz="1600" b="1" dirty="0">
                <a:solidFill>
                  <a:schemeClr val="accent2"/>
                </a:solidFill>
              </a:rPr>
              <a:t> </a:t>
            </a:r>
            <a:r>
              <a:rPr lang="en-US" sz="1600" b="1" dirty="0" err="1">
                <a:solidFill>
                  <a:schemeClr val="accent2"/>
                </a:solidFill>
              </a:rPr>
              <a:t>super_block</a:t>
            </a:r>
            <a:r>
              <a:rPr lang="en-US" sz="1600" b="1" dirty="0">
                <a:solidFill>
                  <a:schemeClr val="accent2"/>
                </a:solidFill>
              </a:rPr>
              <a:t> *(*</a:t>
            </a:r>
            <a:r>
              <a:rPr lang="en-US" sz="1600" b="1" dirty="0" err="1">
                <a:solidFill>
                  <a:schemeClr val="accent2"/>
                </a:solidFill>
              </a:rPr>
              <a:t>read_super</a:t>
            </a:r>
            <a:r>
              <a:rPr lang="en-US" sz="1600" b="1" dirty="0">
                <a:solidFill>
                  <a:schemeClr val="accent2"/>
                </a:solidFill>
              </a:rPr>
              <a:t>) (</a:t>
            </a:r>
            <a:r>
              <a:rPr lang="en-US" sz="1600" b="1" dirty="0" err="1">
                <a:solidFill>
                  <a:schemeClr val="accent2"/>
                </a:solidFill>
              </a:rPr>
              <a:t>struct</a:t>
            </a:r>
            <a:r>
              <a:rPr lang="en-US" sz="1600" b="1" dirty="0">
                <a:solidFill>
                  <a:schemeClr val="accent2"/>
                </a:solidFill>
              </a:rPr>
              <a:t> </a:t>
            </a:r>
            <a:r>
              <a:rPr lang="en-US" sz="1600" b="1" dirty="0" err="1">
                <a:solidFill>
                  <a:schemeClr val="accent2"/>
                </a:solidFill>
              </a:rPr>
              <a:t>super_block</a:t>
            </a:r>
            <a:r>
              <a:rPr lang="en-US" sz="1600" b="1" dirty="0">
                <a:solidFill>
                  <a:schemeClr val="accent2"/>
                </a:solidFill>
              </a:rPr>
              <a:t> *,void *, int);</a:t>
            </a:r>
            <a:br>
              <a:rPr lang="en-US" sz="1600" b="1" dirty="0">
                <a:solidFill>
                  <a:schemeClr val="accent2"/>
                </a:solidFill>
              </a:rPr>
            </a:br>
            <a:r>
              <a:rPr lang="en-US" sz="1600" b="1" dirty="0">
                <a:solidFill>
                  <a:schemeClr val="accent2"/>
                </a:solidFill>
              </a:rPr>
              <a:t>	</a:t>
            </a:r>
            <a:r>
              <a:rPr lang="en-US" sz="1600" b="1" dirty="0" err="1">
                <a:solidFill>
                  <a:schemeClr val="accent2"/>
                </a:solidFill>
              </a:rPr>
              <a:t>struct</a:t>
            </a:r>
            <a:r>
              <a:rPr lang="en-US" sz="1600" b="1" dirty="0">
                <a:solidFill>
                  <a:schemeClr val="accent2"/>
                </a:solidFill>
              </a:rPr>
              <a:t> module* owner;</a:t>
            </a:r>
            <a:br>
              <a:rPr lang="en-US" sz="1600" b="1" dirty="0">
                <a:solidFill>
                  <a:schemeClr val="accent2"/>
                </a:solidFill>
              </a:rPr>
            </a:br>
            <a:r>
              <a:rPr lang="en-US" sz="1600" b="1" dirty="0">
                <a:solidFill>
                  <a:schemeClr val="accent2"/>
                </a:solidFill>
              </a:rPr>
              <a:t>	</a:t>
            </a:r>
            <a:r>
              <a:rPr lang="en-US" sz="1600" b="1" dirty="0" err="1">
                <a:solidFill>
                  <a:schemeClr val="accent2"/>
                </a:solidFill>
              </a:rPr>
              <a:t>struct</a:t>
            </a:r>
            <a:r>
              <a:rPr lang="en-US" sz="1600" b="1" dirty="0">
                <a:solidFill>
                  <a:schemeClr val="accent2"/>
                </a:solidFill>
              </a:rPr>
              <a:t> </a:t>
            </a:r>
            <a:r>
              <a:rPr lang="en-US" sz="1600" b="1" dirty="0" err="1">
                <a:solidFill>
                  <a:schemeClr val="accent2"/>
                </a:solidFill>
              </a:rPr>
              <a:t>file_system_type</a:t>
            </a:r>
            <a:r>
              <a:rPr lang="en-US" sz="1600" b="1" dirty="0">
                <a:solidFill>
                  <a:schemeClr val="accent2"/>
                </a:solidFill>
              </a:rPr>
              <a:t> *next;</a:t>
            </a:r>
            <a:br>
              <a:rPr lang="en-US" sz="1600" b="1" dirty="0">
                <a:solidFill>
                  <a:schemeClr val="accent2"/>
                </a:solidFill>
              </a:rPr>
            </a:br>
            <a:r>
              <a:rPr lang="en-US" sz="1600" b="1" dirty="0">
                <a:solidFill>
                  <a:schemeClr val="accent2"/>
                </a:solidFill>
              </a:rPr>
              <a:t>	</a:t>
            </a:r>
            <a:r>
              <a:rPr lang="en-US" sz="1600" b="1" dirty="0" err="1">
                <a:solidFill>
                  <a:schemeClr val="accent2"/>
                </a:solidFill>
              </a:rPr>
              <a:t>struct</a:t>
            </a:r>
            <a:r>
              <a:rPr lang="en-US" sz="1600" b="1" dirty="0">
                <a:solidFill>
                  <a:schemeClr val="accent2"/>
                </a:solidFill>
              </a:rPr>
              <a:t> </a:t>
            </a:r>
            <a:r>
              <a:rPr lang="en-US" sz="1600" b="1" dirty="0" err="1">
                <a:solidFill>
                  <a:schemeClr val="accent2"/>
                </a:solidFill>
              </a:rPr>
              <a:t>list_head</a:t>
            </a:r>
            <a:r>
              <a:rPr lang="en-US" sz="1600" b="1" dirty="0">
                <a:solidFill>
                  <a:schemeClr val="accent2"/>
                </a:solidFill>
              </a:rPr>
              <a:t> </a:t>
            </a:r>
            <a:r>
              <a:rPr lang="en-US" sz="1600" b="1" dirty="0" err="1">
                <a:solidFill>
                  <a:schemeClr val="accent2"/>
                </a:solidFill>
              </a:rPr>
              <a:t>fs_supers</a:t>
            </a:r>
            <a:r>
              <a:rPr lang="en-US" sz="1600" b="1" dirty="0">
                <a:solidFill>
                  <a:schemeClr val="accent2"/>
                </a:solidFill>
              </a:rPr>
              <a:t>;</a:t>
            </a:r>
            <a:br>
              <a:rPr lang="en-US" sz="1600" b="1" dirty="0">
                <a:solidFill>
                  <a:schemeClr val="accent2"/>
                </a:solidFill>
              </a:rPr>
            </a:br>
            <a:r>
              <a:rPr lang="en-US" sz="1600" b="1" dirty="0">
                <a:solidFill>
                  <a:schemeClr val="accent2"/>
                </a:solidFill>
              </a:rPr>
              <a:t>} *</a:t>
            </a:r>
            <a:r>
              <a:rPr lang="en-US" sz="1600" b="1" dirty="0" err="1">
                <a:solidFill>
                  <a:schemeClr val="accent2"/>
                </a:solidFill>
              </a:rPr>
              <a:t>file_systems</a:t>
            </a:r>
            <a:r>
              <a:rPr lang="en-US" sz="1600" b="1" dirty="0">
                <a:solidFill>
                  <a:schemeClr val="accent2"/>
                </a:solidFill>
              </a:rPr>
              <a:t> = NULL;</a:t>
            </a:r>
          </a:p>
          <a:p>
            <a:pPr>
              <a:spcBef>
                <a:spcPct val="50000"/>
              </a:spcBef>
            </a:pPr>
            <a:r>
              <a:rPr lang="en-US" sz="1600" b="1" dirty="0">
                <a:solidFill>
                  <a:schemeClr val="accent2"/>
                </a:solidFill>
              </a:rPr>
              <a:t>int </a:t>
            </a:r>
            <a:r>
              <a:rPr lang="en-US" sz="1600" b="1" dirty="0" err="1">
                <a:solidFill>
                  <a:schemeClr val="accent2"/>
                </a:solidFill>
              </a:rPr>
              <a:t>register_filesystem</a:t>
            </a:r>
            <a:r>
              <a:rPr lang="en-US" sz="1600" b="1" dirty="0">
                <a:solidFill>
                  <a:schemeClr val="accent2"/>
                </a:solidFill>
              </a:rPr>
              <a:t>(</a:t>
            </a:r>
            <a:r>
              <a:rPr lang="en-US" sz="1600" b="1" dirty="0" err="1">
                <a:solidFill>
                  <a:schemeClr val="accent2"/>
                </a:solidFill>
              </a:rPr>
              <a:t>struct</a:t>
            </a:r>
            <a:r>
              <a:rPr lang="en-US" sz="1600" b="1" dirty="0">
                <a:solidFill>
                  <a:schemeClr val="accent2"/>
                </a:solidFill>
              </a:rPr>
              <a:t> </a:t>
            </a:r>
            <a:r>
              <a:rPr lang="en-US" sz="1600" b="1" dirty="0" err="1">
                <a:solidFill>
                  <a:schemeClr val="accent2"/>
                </a:solidFill>
              </a:rPr>
              <a:t>file_system_type</a:t>
            </a:r>
            <a:r>
              <a:rPr lang="en-US" sz="1600" b="1" dirty="0">
                <a:solidFill>
                  <a:schemeClr val="accent2"/>
                </a:solidFill>
              </a:rPr>
              <a:t>  *</a:t>
            </a:r>
            <a:r>
              <a:rPr lang="en-US" sz="1600" b="1" dirty="0" err="1">
                <a:solidFill>
                  <a:schemeClr val="accent2"/>
                </a:solidFill>
              </a:rPr>
              <a:t>fs</a:t>
            </a:r>
            <a:r>
              <a:rPr lang="en-US" sz="1600" b="1" dirty="0">
                <a:solidFill>
                  <a:schemeClr val="accent2"/>
                </a:solidFill>
              </a:rPr>
              <a:t>);</a:t>
            </a:r>
          </a:p>
          <a:p>
            <a:pPr>
              <a:spcBef>
                <a:spcPct val="50000"/>
              </a:spcBef>
            </a:pPr>
            <a:r>
              <a:rPr lang="en-US" sz="1600" dirty="0">
                <a:solidFill>
                  <a:schemeClr val="accent2"/>
                </a:solidFill>
              </a:rPr>
              <a:t>By this means, the VFS is given the name of the </a:t>
            </a:r>
            <a:r>
              <a:rPr lang="en-US" sz="1600" dirty="0" err="1">
                <a:solidFill>
                  <a:schemeClr val="accent2"/>
                </a:solidFill>
              </a:rPr>
              <a:t>filesystem</a:t>
            </a:r>
            <a:r>
              <a:rPr lang="en-US" sz="1600" dirty="0">
                <a:solidFill>
                  <a:schemeClr val="accent2"/>
                </a:solidFill>
              </a:rPr>
              <a:t>, a pointer to a function of its implementation , and a flag indicating whether a device is strictly necessary for it to work.</a:t>
            </a:r>
          </a:p>
          <a:p>
            <a:pPr>
              <a:spcBef>
                <a:spcPct val="50000"/>
              </a:spcBef>
            </a:pPr>
            <a:r>
              <a:rPr lang="en-US" sz="1600" dirty="0">
                <a:solidFill>
                  <a:schemeClr val="accent2"/>
                </a:solidFill>
              </a:rPr>
              <a:t>This registering of available </a:t>
            </a:r>
            <a:r>
              <a:rPr lang="en-US" sz="1600" dirty="0" err="1">
                <a:solidFill>
                  <a:schemeClr val="accent2"/>
                </a:solidFill>
              </a:rPr>
              <a:t>filesystems</a:t>
            </a:r>
            <a:r>
              <a:rPr lang="en-US" sz="1600" dirty="0">
                <a:solidFill>
                  <a:schemeClr val="accent2"/>
                </a:solidFill>
              </a:rPr>
              <a:t> can be done statically while the kernel is compiled or by loading it in as a kernel module.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352800" y="391180"/>
            <a:ext cx="5791200" cy="523220"/>
          </a:xfrm>
          <a:prstGeom prst="rect">
            <a:avLst/>
          </a:prstGeom>
          <a:noFill/>
          <a:ln w="9525">
            <a:noFill/>
            <a:miter lim="800000"/>
            <a:headEnd/>
            <a:tailEnd/>
          </a:ln>
        </p:spPr>
        <p:txBody>
          <a:bodyPr wrap="square">
            <a:spAutoFit/>
          </a:bodyPr>
          <a:lstStyle/>
          <a:p>
            <a:pPr>
              <a:spcBef>
                <a:spcPct val="50000"/>
              </a:spcBef>
            </a:pPr>
            <a:r>
              <a:rPr lang="en-US" sz="2800" b="1" dirty="0">
                <a:solidFill>
                  <a:srgbClr val="FFFF00"/>
                </a:solidFill>
              </a:rPr>
              <a:t>The Linked List of </a:t>
            </a:r>
            <a:r>
              <a:rPr lang="en-US" sz="2800" b="1" dirty="0" err="1">
                <a:solidFill>
                  <a:srgbClr val="FFFF00"/>
                </a:solidFill>
              </a:rPr>
              <a:t>file_system_types</a:t>
            </a:r>
            <a:r>
              <a:rPr lang="en-US" sz="2800" b="1" dirty="0">
                <a:solidFill>
                  <a:srgbClr val="FFFF00"/>
                </a:solidFill>
              </a:rPr>
              <a:t>...</a:t>
            </a:r>
          </a:p>
        </p:txBody>
      </p:sp>
      <p:sp>
        <p:nvSpPr>
          <p:cNvPr id="14340" name="Line 4"/>
          <p:cNvSpPr>
            <a:spLocks noChangeShapeType="1"/>
          </p:cNvSpPr>
          <p:nvPr/>
        </p:nvSpPr>
        <p:spPr bwMode="auto">
          <a:xfrm>
            <a:off x="304800" y="3429000"/>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14341" name="Rectangle 5"/>
          <p:cNvSpPr>
            <a:spLocks noChangeArrowheads="1"/>
          </p:cNvSpPr>
          <p:nvPr/>
        </p:nvSpPr>
        <p:spPr bwMode="auto">
          <a:xfrm>
            <a:off x="1828800" y="24384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*read_super()</a:t>
            </a:r>
          </a:p>
        </p:txBody>
      </p:sp>
      <p:sp>
        <p:nvSpPr>
          <p:cNvPr id="14342" name="Rectangle 6"/>
          <p:cNvSpPr>
            <a:spLocks noChangeArrowheads="1"/>
          </p:cNvSpPr>
          <p:nvPr/>
        </p:nvSpPr>
        <p:spPr bwMode="auto">
          <a:xfrm>
            <a:off x="1828800" y="28956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name = "ext2"</a:t>
            </a:r>
          </a:p>
        </p:txBody>
      </p:sp>
      <p:sp>
        <p:nvSpPr>
          <p:cNvPr id="14343" name="Rectangle 7"/>
          <p:cNvSpPr>
            <a:spLocks noChangeArrowheads="1"/>
          </p:cNvSpPr>
          <p:nvPr/>
        </p:nvSpPr>
        <p:spPr bwMode="auto">
          <a:xfrm>
            <a:off x="1828800" y="33528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requires_dev=1</a:t>
            </a:r>
          </a:p>
        </p:txBody>
      </p:sp>
      <p:sp>
        <p:nvSpPr>
          <p:cNvPr id="14344" name="Rectangle 8"/>
          <p:cNvSpPr>
            <a:spLocks noChangeArrowheads="1"/>
          </p:cNvSpPr>
          <p:nvPr/>
        </p:nvSpPr>
        <p:spPr bwMode="auto">
          <a:xfrm>
            <a:off x="1828800" y="38100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next</a:t>
            </a:r>
          </a:p>
        </p:txBody>
      </p:sp>
      <p:sp>
        <p:nvSpPr>
          <p:cNvPr id="14345" name="Rectangle 9"/>
          <p:cNvSpPr>
            <a:spLocks noChangeArrowheads="1"/>
          </p:cNvSpPr>
          <p:nvPr/>
        </p:nvSpPr>
        <p:spPr bwMode="auto">
          <a:xfrm>
            <a:off x="4419600" y="24384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*read_super()</a:t>
            </a:r>
          </a:p>
        </p:txBody>
      </p:sp>
      <p:sp>
        <p:nvSpPr>
          <p:cNvPr id="14346" name="Rectangle 10"/>
          <p:cNvSpPr>
            <a:spLocks noChangeArrowheads="1"/>
          </p:cNvSpPr>
          <p:nvPr/>
        </p:nvSpPr>
        <p:spPr bwMode="auto">
          <a:xfrm>
            <a:off x="4419600" y="28956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name = "proc"</a:t>
            </a:r>
          </a:p>
        </p:txBody>
      </p:sp>
      <p:sp>
        <p:nvSpPr>
          <p:cNvPr id="14347" name="Rectangle 11"/>
          <p:cNvSpPr>
            <a:spLocks noChangeArrowheads="1"/>
          </p:cNvSpPr>
          <p:nvPr/>
        </p:nvSpPr>
        <p:spPr bwMode="auto">
          <a:xfrm>
            <a:off x="4419600" y="33528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requires_dev=0</a:t>
            </a:r>
          </a:p>
        </p:txBody>
      </p:sp>
      <p:sp>
        <p:nvSpPr>
          <p:cNvPr id="14348" name="Rectangle 12"/>
          <p:cNvSpPr>
            <a:spLocks noChangeArrowheads="1"/>
          </p:cNvSpPr>
          <p:nvPr/>
        </p:nvSpPr>
        <p:spPr bwMode="auto">
          <a:xfrm>
            <a:off x="4419600" y="38100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next</a:t>
            </a:r>
          </a:p>
        </p:txBody>
      </p:sp>
      <p:sp>
        <p:nvSpPr>
          <p:cNvPr id="14349" name="Rectangle 13"/>
          <p:cNvSpPr>
            <a:spLocks noChangeArrowheads="1"/>
          </p:cNvSpPr>
          <p:nvPr/>
        </p:nvSpPr>
        <p:spPr bwMode="auto">
          <a:xfrm>
            <a:off x="7010400" y="24384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*read_super()</a:t>
            </a:r>
          </a:p>
        </p:txBody>
      </p:sp>
      <p:sp>
        <p:nvSpPr>
          <p:cNvPr id="14350" name="Rectangle 14"/>
          <p:cNvSpPr>
            <a:spLocks noChangeArrowheads="1"/>
          </p:cNvSpPr>
          <p:nvPr/>
        </p:nvSpPr>
        <p:spPr bwMode="auto">
          <a:xfrm>
            <a:off x="7010400" y="28956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name = "RK_FS"</a:t>
            </a:r>
          </a:p>
        </p:txBody>
      </p:sp>
      <p:sp>
        <p:nvSpPr>
          <p:cNvPr id="14351" name="Rectangle 15"/>
          <p:cNvSpPr>
            <a:spLocks noChangeArrowheads="1"/>
          </p:cNvSpPr>
          <p:nvPr/>
        </p:nvSpPr>
        <p:spPr bwMode="auto">
          <a:xfrm>
            <a:off x="7010400" y="33528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requires_dev=1</a:t>
            </a:r>
          </a:p>
        </p:txBody>
      </p:sp>
      <p:sp>
        <p:nvSpPr>
          <p:cNvPr id="14352" name="Rectangle 16"/>
          <p:cNvSpPr>
            <a:spLocks noChangeArrowheads="1"/>
          </p:cNvSpPr>
          <p:nvPr/>
        </p:nvSpPr>
        <p:spPr bwMode="auto">
          <a:xfrm>
            <a:off x="7010400" y="3810000"/>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US" sz="1800"/>
              <a:t>NULL</a:t>
            </a:r>
          </a:p>
        </p:txBody>
      </p:sp>
      <p:sp>
        <p:nvSpPr>
          <p:cNvPr id="14353" name="Text Box 17"/>
          <p:cNvSpPr txBox="1">
            <a:spLocks noChangeArrowheads="1"/>
          </p:cNvSpPr>
          <p:nvPr/>
        </p:nvSpPr>
        <p:spPr bwMode="auto">
          <a:xfrm>
            <a:off x="152400" y="3048000"/>
            <a:ext cx="1524000" cy="366713"/>
          </a:xfrm>
          <a:prstGeom prst="rect">
            <a:avLst/>
          </a:prstGeom>
          <a:noFill/>
          <a:ln w="9525">
            <a:noFill/>
            <a:miter lim="800000"/>
            <a:headEnd/>
            <a:tailEnd/>
          </a:ln>
        </p:spPr>
        <p:txBody>
          <a:bodyPr>
            <a:spAutoFit/>
          </a:bodyPr>
          <a:lstStyle/>
          <a:p>
            <a:pPr>
              <a:spcBef>
                <a:spcPct val="50000"/>
              </a:spcBef>
            </a:pPr>
            <a:r>
              <a:rPr lang="en-US" sz="1800"/>
              <a:t>File_systems</a:t>
            </a:r>
          </a:p>
        </p:txBody>
      </p:sp>
      <p:sp>
        <p:nvSpPr>
          <p:cNvPr id="14354" name="Text Box 18"/>
          <p:cNvSpPr txBox="1">
            <a:spLocks noChangeArrowheads="1"/>
          </p:cNvSpPr>
          <p:nvPr/>
        </p:nvSpPr>
        <p:spPr bwMode="auto">
          <a:xfrm>
            <a:off x="1752600" y="2057400"/>
            <a:ext cx="1828800" cy="366713"/>
          </a:xfrm>
          <a:prstGeom prst="rect">
            <a:avLst/>
          </a:prstGeom>
          <a:noFill/>
          <a:ln w="9525">
            <a:noFill/>
            <a:miter lim="800000"/>
            <a:headEnd/>
            <a:tailEnd/>
          </a:ln>
        </p:spPr>
        <p:txBody>
          <a:bodyPr>
            <a:spAutoFit/>
          </a:bodyPr>
          <a:lstStyle/>
          <a:p>
            <a:pPr>
              <a:spcBef>
                <a:spcPct val="50000"/>
              </a:spcBef>
            </a:pPr>
            <a:r>
              <a:rPr lang="en-US" sz="1800"/>
              <a:t>File_system_type</a:t>
            </a:r>
          </a:p>
        </p:txBody>
      </p:sp>
      <p:sp>
        <p:nvSpPr>
          <p:cNvPr id="14355" name="Text Box 19"/>
          <p:cNvSpPr txBox="1">
            <a:spLocks noChangeArrowheads="1"/>
          </p:cNvSpPr>
          <p:nvPr/>
        </p:nvSpPr>
        <p:spPr bwMode="auto">
          <a:xfrm>
            <a:off x="4419600" y="2057400"/>
            <a:ext cx="1828800" cy="366713"/>
          </a:xfrm>
          <a:prstGeom prst="rect">
            <a:avLst/>
          </a:prstGeom>
          <a:noFill/>
          <a:ln w="9525">
            <a:noFill/>
            <a:miter lim="800000"/>
            <a:headEnd/>
            <a:tailEnd/>
          </a:ln>
        </p:spPr>
        <p:txBody>
          <a:bodyPr>
            <a:spAutoFit/>
          </a:bodyPr>
          <a:lstStyle/>
          <a:p>
            <a:pPr>
              <a:spcBef>
                <a:spcPct val="50000"/>
              </a:spcBef>
            </a:pPr>
            <a:r>
              <a:rPr lang="en-US" sz="1800"/>
              <a:t>File_system_type</a:t>
            </a:r>
          </a:p>
        </p:txBody>
      </p:sp>
      <p:sp>
        <p:nvSpPr>
          <p:cNvPr id="14356" name="Text Box 20"/>
          <p:cNvSpPr txBox="1">
            <a:spLocks noChangeArrowheads="1"/>
          </p:cNvSpPr>
          <p:nvPr/>
        </p:nvSpPr>
        <p:spPr bwMode="auto">
          <a:xfrm>
            <a:off x="7010400" y="1981200"/>
            <a:ext cx="1828800" cy="366713"/>
          </a:xfrm>
          <a:prstGeom prst="rect">
            <a:avLst/>
          </a:prstGeom>
          <a:noFill/>
          <a:ln w="9525">
            <a:noFill/>
            <a:miter lim="800000"/>
            <a:headEnd/>
            <a:tailEnd/>
          </a:ln>
        </p:spPr>
        <p:txBody>
          <a:bodyPr>
            <a:spAutoFit/>
          </a:bodyPr>
          <a:lstStyle/>
          <a:p>
            <a:pPr>
              <a:spcBef>
                <a:spcPct val="50000"/>
              </a:spcBef>
            </a:pPr>
            <a:r>
              <a:rPr lang="en-US" sz="1800"/>
              <a:t>File_system_type</a:t>
            </a:r>
          </a:p>
        </p:txBody>
      </p:sp>
      <p:sp>
        <p:nvSpPr>
          <p:cNvPr id="14357" name="Line 21"/>
          <p:cNvSpPr>
            <a:spLocks noChangeShapeType="1"/>
          </p:cNvSpPr>
          <p:nvPr/>
        </p:nvSpPr>
        <p:spPr bwMode="auto">
          <a:xfrm>
            <a:off x="3581400" y="4038600"/>
            <a:ext cx="304800" cy="0"/>
          </a:xfrm>
          <a:prstGeom prst="line">
            <a:avLst/>
          </a:prstGeom>
          <a:noFill/>
          <a:ln w="9525">
            <a:solidFill>
              <a:schemeClr val="tx1"/>
            </a:solidFill>
            <a:round/>
            <a:headEnd/>
            <a:tailEnd/>
          </a:ln>
        </p:spPr>
        <p:txBody>
          <a:bodyPr wrap="none" anchor="ctr"/>
          <a:lstStyle/>
          <a:p>
            <a:endParaRPr lang="en-US"/>
          </a:p>
        </p:txBody>
      </p:sp>
      <p:sp>
        <p:nvSpPr>
          <p:cNvPr id="14358" name="Line 22"/>
          <p:cNvSpPr>
            <a:spLocks noChangeShapeType="1"/>
          </p:cNvSpPr>
          <p:nvPr/>
        </p:nvSpPr>
        <p:spPr bwMode="auto">
          <a:xfrm flipV="1">
            <a:off x="3886200" y="2667000"/>
            <a:ext cx="0" cy="1371600"/>
          </a:xfrm>
          <a:prstGeom prst="line">
            <a:avLst/>
          </a:prstGeom>
          <a:noFill/>
          <a:ln w="9525">
            <a:solidFill>
              <a:schemeClr val="tx1"/>
            </a:solidFill>
            <a:round/>
            <a:headEnd/>
            <a:tailEnd/>
          </a:ln>
        </p:spPr>
        <p:txBody>
          <a:bodyPr wrap="none" anchor="ctr"/>
          <a:lstStyle/>
          <a:p>
            <a:endParaRPr lang="en-US"/>
          </a:p>
        </p:txBody>
      </p:sp>
      <p:sp>
        <p:nvSpPr>
          <p:cNvPr id="14359" name="Line 23"/>
          <p:cNvSpPr>
            <a:spLocks noChangeShapeType="1"/>
          </p:cNvSpPr>
          <p:nvPr/>
        </p:nvSpPr>
        <p:spPr bwMode="auto">
          <a:xfrm>
            <a:off x="3886200" y="2667000"/>
            <a:ext cx="533400" cy="0"/>
          </a:xfrm>
          <a:prstGeom prst="line">
            <a:avLst/>
          </a:prstGeom>
          <a:noFill/>
          <a:ln w="9525">
            <a:solidFill>
              <a:schemeClr val="tx1"/>
            </a:solidFill>
            <a:round/>
            <a:headEnd/>
            <a:tailEnd type="triangle" w="med" len="med"/>
          </a:ln>
        </p:spPr>
        <p:txBody>
          <a:bodyPr wrap="none" anchor="ctr"/>
          <a:lstStyle/>
          <a:p>
            <a:endParaRPr lang="en-US"/>
          </a:p>
        </p:txBody>
      </p:sp>
      <p:sp>
        <p:nvSpPr>
          <p:cNvPr id="14360" name="Line 24"/>
          <p:cNvSpPr>
            <a:spLocks noChangeShapeType="1"/>
          </p:cNvSpPr>
          <p:nvPr/>
        </p:nvSpPr>
        <p:spPr bwMode="auto">
          <a:xfrm>
            <a:off x="6172200" y="4038600"/>
            <a:ext cx="304800" cy="0"/>
          </a:xfrm>
          <a:prstGeom prst="line">
            <a:avLst/>
          </a:prstGeom>
          <a:noFill/>
          <a:ln w="9525">
            <a:solidFill>
              <a:schemeClr val="tx1"/>
            </a:solidFill>
            <a:round/>
            <a:headEnd/>
            <a:tailEnd/>
          </a:ln>
        </p:spPr>
        <p:txBody>
          <a:bodyPr wrap="none" anchor="ctr"/>
          <a:lstStyle/>
          <a:p>
            <a:endParaRPr lang="en-US"/>
          </a:p>
        </p:txBody>
      </p:sp>
      <p:sp>
        <p:nvSpPr>
          <p:cNvPr id="14361" name="Line 25"/>
          <p:cNvSpPr>
            <a:spLocks noChangeShapeType="1"/>
          </p:cNvSpPr>
          <p:nvPr/>
        </p:nvSpPr>
        <p:spPr bwMode="auto">
          <a:xfrm flipV="1">
            <a:off x="6477000" y="2590800"/>
            <a:ext cx="0" cy="1447800"/>
          </a:xfrm>
          <a:prstGeom prst="line">
            <a:avLst/>
          </a:prstGeom>
          <a:noFill/>
          <a:ln w="9525">
            <a:solidFill>
              <a:schemeClr val="tx1"/>
            </a:solidFill>
            <a:round/>
            <a:headEnd/>
            <a:tailEnd/>
          </a:ln>
        </p:spPr>
        <p:txBody>
          <a:bodyPr wrap="none" anchor="ctr"/>
          <a:lstStyle/>
          <a:p>
            <a:endParaRPr lang="en-US"/>
          </a:p>
        </p:txBody>
      </p:sp>
      <p:sp>
        <p:nvSpPr>
          <p:cNvPr id="14362" name="Line 26"/>
          <p:cNvSpPr>
            <a:spLocks noChangeShapeType="1"/>
          </p:cNvSpPr>
          <p:nvPr/>
        </p:nvSpPr>
        <p:spPr bwMode="auto">
          <a:xfrm>
            <a:off x="6477000" y="2590800"/>
            <a:ext cx="533400" cy="0"/>
          </a:xfrm>
          <a:prstGeom prst="line">
            <a:avLst/>
          </a:prstGeom>
          <a:noFill/>
          <a:ln w="9525">
            <a:solidFill>
              <a:schemeClr val="tx1"/>
            </a:solidFill>
            <a:round/>
            <a:headEnd/>
            <a:tailEnd type="triangle" w="med" len="med"/>
          </a:ln>
        </p:spPr>
        <p:txBody>
          <a:bodyPr wrap="none" anchor="ctr"/>
          <a:lstStyle/>
          <a:p>
            <a:endParaRPr lang="en-US"/>
          </a:p>
        </p:txBody>
      </p:sp>
      <p:sp>
        <p:nvSpPr>
          <p:cNvPr id="14363" name="Text Box 27"/>
          <p:cNvSpPr txBox="1">
            <a:spLocks noChangeArrowheads="1"/>
          </p:cNvSpPr>
          <p:nvPr/>
        </p:nvSpPr>
        <p:spPr bwMode="auto">
          <a:xfrm>
            <a:off x="3733800" y="4495800"/>
            <a:ext cx="4114800" cy="366713"/>
          </a:xfrm>
          <a:prstGeom prst="rect">
            <a:avLst/>
          </a:prstGeom>
          <a:noFill/>
          <a:ln w="9525">
            <a:noFill/>
            <a:miter lim="800000"/>
            <a:headEnd/>
            <a:tailEnd/>
          </a:ln>
        </p:spPr>
        <p:txBody>
          <a:bodyPr>
            <a:spAutoFit/>
          </a:bodyPr>
          <a:lstStyle/>
          <a:p>
            <a:pPr>
              <a:spcBef>
                <a:spcPct val="50000"/>
              </a:spcBef>
            </a:pPr>
            <a:r>
              <a:rPr lang="en-US" sz="1800" dirty="0"/>
              <a:t>Registered File Systems inside the Kernel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2104</Words>
  <Application>Microsoft Office PowerPoint</Application>
  <PresentationFormat>On-screen Show (4:3)</PresentationFormat>
  <Paragraphs>187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21</cp:revision>
  <dcterms:created xsi:type="dcterms:W3CDTF">2006-08-16T00:00:00Z</dcterms:created>
  <dcterms:modified xsi:type="dcterms:W3CDTF">2012-01-26T11:35:38Z</dcterms:modified>
</cp:coreProperties>
</file>