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ms-office.legacyDiagramTex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legacyDocTextInfo.bin" ContentType="application/vnd.ms-office.legacyDocTextInfo"/>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636"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06/relationships/legacyDocTextInfo" Target="legacyDocTextInfo.bin"/><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microsoft.com/office/2006/relationships/legacyDiagramText" Target="legacyDiagramText3.bin"/><Relationship Id="rId2" Type="http://schemas.microsoft.com/office/2006/relationships/legacyDiagramText" Target="legacyDiagramText2.bin"/><Relationship Id="rId1" Type="http://schemas.microsoft.com/office/2006/relationships/legacyDiagramText" Target="legacyDiagramText1.bin"/><Relationship Id="rId5" Type="http://schemas.microsoft.com/office/2006/relationships/legacyDiagramText" Target="legacyDiagramText5.bin"/><Relationship Id="rId4" Type="http://schemas.microsoft.com/office/2006/relationships/legacyDiagramText" Target="legacyDiagramText4.bin"/></Relationships>
</file>

<file path=ppt/drawings/_rels/vmlDrawing2.vml.rels><?xml version="1.0" encoding="UTF-8" standalone="yes"?>
<Relationships xmlns="http://schemas.openxmlformats.org/package/2006/relationships"><Relationship Id="rId3" Type="http://schemas.microsoft.com/office/2006/relationships/legacyDiagramText" Target="legacyDiagramText8.bin"/><Relationship Id="rId2" Type="http://schemas.microsoft.com/office/2006/relationships/legacyDiagramText" Target="legacyDiagramText7.bin"/><Relationship Id="rId1" Type="http://schemas.microsoft.com/office/2006/relationships/legacyDiagramText" Target="legacyDiagramText6.bin"/><Relationship Id="rId4" Type="http://schemas.microsoft.com/office/2006/relationships/legacyDiagramText" Target="legacyDiagramText9.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ACAC7B77-5C9D-43B9-9AE9-F627CE5DEE05}" type="datetimeFigureOut">
              <a:rPr lang="en-US" smtClean="0"/>
              <a:pPr/>
              <a:t>2/3/2012</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6029F73B-3B67-4EAE-9D59-9E257AEB7A8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vmlDrawing" Target="../drawings/vmlDrawing2.v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a:noFill/>
        </p:spPr>
        <p:txBody>
          <a:bodyPr/>
          <a:lstStyle/>
          <a:p>
            <a:fld id="{ED6CB4BB-ED1F-4DAC-A592-08F655F7A1C5}" type="slidenum">
              <a:rPr lang="en-US" smtClean="0"/>
              <a:pPr/>
              <a:t>1</a:t>
            </a:fld>
            <a:endParaRPr lang="en-US" smtClean="0"/>
          </a:p>
        </p:txBody>
      </p:sp>
      <p:sp>
        <p:nvSpPr>
          <p:cNvPr id="364547" name="Rectangle 2"/>
          <p:cNvSpPr>
            <a:spLocks noGrp="1" noChangeArrowheads="1"/>
          </p:cNvSpPr>
          <p:nvPr>
            <p:ph type="body" idx="1"/>
          </p:nvPr>
        </p:nvSpPr>
        <p:spPr>
          <a:noFill/>
          <a:ln/>
        </p:spPr>
        <p:txBody>
          <a:bodyPr/>
          <a:lstStyle/>
          <a:p>
            <a:pPr eaLnBrk="1" hangingPunct="1"/>
            <a:endParaRPr lang="en-GB" smtClean="0"/>
          </a:p>
        </p:txBody>
      </p:sp>
      <p:sp>
        <p:nvSpPr>
          <p:cNvPr id="364548" name="Rectangle 3"/>
          <p:cNvSpPr>
            <a:spLocks noGrp="1" noRot="1" noChangeAspect="1" noChangeArrowheads="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p:spPr>
        <p:txBody>
          <a:bodyPr/>
          <a:lstStyle/>
          <a:p>
            <a:fld id="{35AA69D5-53D8-4407-8A01-4B989DD50F28}" type="slidenum">
              <a:rPr lang="en-US" smtClean="0"/>
              <a:pPr/>
              <a:t>10</a:t>
            </a:fld>
            <a:endParaRPr lang="en-US" smtClean="0"/>
          </a:p>
        </p:txBody>
      </p:sp>
      <p:sp>
        <p:nvSpPr>
          <p:cNvPr id="373763" name="Rectangle 2"/>
          <p:cNvSpPr>
            <a:spLocks noGrp="1" noChangeArrowheads="1"/>
          </p:cNvSpPr>
          <p:nvPr>
            <p:ph type="body" idx="1"/>
          </p:nvPr>
        </p:nvSpPr>
        <p:spPr>
          <a:noFill/>
          <a:ln/>
        </p:spPr>
        <p:txBody>
          <a:bodyPr/>
          <a:lstStyle/>
          <a:p>
            <a:pPr algn="just" eaLnBrk="1" hangingPunct="1"/>
            <a:r>
              <a:rPr lang="en-US" smtClean="0"/>
              <a:t>TASK_RUNNING: The process may be running in either user or kernel mode. Even if the process is the run queue, waiting to run, it will be in this state. </a:t>
            </a:r>
          </a:p>
          <a:p>
            <a:pPr algn="just" eaLnBrk="1" hangingPunct="1"/>
            <a:endParaRPr lang="en-US" smtClean="0"/>
          </a:p>
          <a:p>
            <a:pPr algn="just" eaLnBrk="1" hangingPunct="1"/>
            <a:r>
              <a:rPr lang="en-US" smtClean="0"/>
              <a:t>TASK_INTERRUPTIBLE: The process is in the sleep state. The process is waiting for certain event to occur. This process can be woken up prematurely by a signal since the process allows signal to interrupt. </a:t>
            </a:r>
          </a:p>
          <a:p>
            <a:pPr algn="just" eaLnBrk="1" hangingPunct="1"/>
            <a:endParaRPr lang="en-US" smtClean="0"/>
          </a:p>
          <a:p>
            <a:pPr algn="just" eaLnBrk="1" hangingPunct="1"/>
            <a:r>
              <a:rPr lang="en-US" smtClean="0"/>
              <a:t>TASK_UNINTERRUPTIBLE: same as before but it will not allow a signal to interrupt. The sleep is over only when the waiting event has occurred. </a:t>
            </a:r>
          </a:p>
          <a:p>
            <a:pPr algn="just" eaLnBrk="1" hangingPunct="1"/>
            <a:endParaRPr lang="en-US" smtClean="0"/>
          </a:p>
          <a:p>
            <a:pPr algn="just" eaLnBrk="1" hangingPunct="1"/>
            <a:r>
              <a:rPr lang="en-US" smtClean="0"/>
              <a:t>TASK_STOPPED: when a process receives any one of the following signal, it will go this state: SIGSTOP, SIGTSTP, SIGTTIN, or SIGTTOU signal. </a:t>
            </a:r>
          </a:p>
          <a:p>
            <a:pPr algn="just" eaLnBrk="1" hangingPunct="1"/>
            <a:endParaRPr lang="en-US" smtClean="0"/>
          </a:p>
          <a:p>
            <a:pPr algn="just" eaLnBrk="1" hangingPunct="1"/>
            <a:r>
              <a:rPr lang="en-US" smtClean="0"/>
              <a:t>TASK_ZOMBIE: The process has completed its execution, but its parent has not yet issued a wait4() system call. </a:t>
            </a:r>
          </a:p>
          <a:p>
            <a:pPr eaLnBrk="1" hangingPunct="1"/>
            <a:endParaRPr lang="en-GB" smtClean="0"/>
          </a:p>
        </p:txBody>
      </p:sp>
      <p:sp>
        <p:nvSpPr>
          <p:cNvPr id="373764" name="Rectangle 3"/>
          <p:cNvSpPr>
            <a:spLocks noGrp="1" noRot="1" noChangeAspect="1" noChangeArrowheads="1" noTextEdit="1"/>
          </p:cNvSpPr>
          <p:nvPr>
            <p:ph type="sldImg"/>
          </p:nvPr>
        </p:nvSpPr>
        <p:spP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a:noFill/>
        </p:spPr>
        <p:txBody>
          <a:bodyPr/>
          <a:lstStyle/>
          <a:p>
            <a:fld id="{109CABC1-EA81-418F-990C-08D3A19593DD}" type="slidenum">
              <a:rPr lang="en-US" smtClean="0"/>
              <a:pPr/>
              <a:t>11</a:t>
            </a:fld>
            <a:endParaRPr lang="en-US" smtClean="0"/>
          </a:p>
        </p:txBody>
      </p:sp>
      <p:sp>
        <p:nvSpPr>
          <p:cNvPr id="374787" name="Rectangle 2"/>
          <p:cNvSpPr>
            <a:spLocks noGrp="1" noChangeArrowheads="1"/>
          </p:cNvSpPr>
          <p:nvPr>
            <p:ph type="body" idx="1"/>
          </p:nvPr>
        </p:nvSpPr>
        <p:spPr>
          <a:noFill/>
          <a:ln/>
        </p:spPr>
        <p:txBody>
          <a:bodyPr/>
          <a:lstStyle/>
          <a:p>
            <a:pPr algn="just" eaLnBrk="1" hangingPunct="1"/>
            <a:r>
              <a:rPr lang="en-US" smtClean="0"/>
              <a:t>SIDL — Process is being created and is assigned this interim state. The fork completes its execution.</a:t>
            </a:r>
          </a:p>
          <a:p>
            <a:pPr algn="just" eaLnBrk="1" hangingPunct="1"/>
            <a:endParaRPr lang="en-US" smtClean="0"/>
          </a:p>
          <a:p>
            <a:pPr algn="just" eaLnBrk="1" hangingPunct="1"/>
            <a:r>
              <a:rPr lang="en-US" smtClean="0"/>
              <a:t>SRUN — Process is runnable, waiting to be scheduled. Depends on the priority, it will be selected for running.</a:t>
            </a:r>
          </a:p>
          <a:p>
            <a:pPr algn="just" eaLnBrk="1" hangingPunct="1"/>
            <a:endParaRPr lang="en-US" smtClean="0"/>
          </a:p>
          <a:p>
            <a:pPr algn="just" eaLnBrk="1" hangingPunct="1"/>
            <a:r>
              <a:rPr lang="en-US" smtClean="0"/>
              <a:t>SONPROC — Process is running on a processor depends on the initial instruction either it will be executed in user mode and kernel mode. </a:t>
            </a:r>
          </a:p>
          <a:p>
            <a:pPr algn="just" eaLnBrk="1" hangingPunct="1"/>
            <a:endParaRPr lang="en-US" smtClean="0"/>
          </a:p>
          <a:p>
            <a:pPr algn="just" eaLnBrk="1" hangingPunct="1"/>
            <a:r>
              <a:rPr lang="en-US" smtClean="0"/>
              <a:t>SSLEEP — Process is sleeping (waiting for an event to occur)</a:t>
            </a:r>
          </a:p>
          <a:p>
            <a:pPr algn="just" eaLnBrk="1" hangingPunct="1"/>
            <a:endParaRPr lang="en-US" smtClean="0"/>
          </a:p>
          <a:p>
            <a:pPr algn="just" eaLnBrk="1" hangingPunct="1"/>
            <a:r>
              <a:rPr lang="en-US" smtClean="0"/>
              <a:t>SSTOP — Process is stopped ( ctrl Z)</a:t>
            </a:r>
          </a:p>
          <a:p>
            <a:pPr algn="just" eaLnBrk="1" hangingPunct="1"/>
            <a:endParaRPr lang="en-US" smtClean="0"/>
          </a:p>
          <a:p>
            <a:pPr algn="just" eaLnBrk="1" hangingPunct="1"/>
            <a:r>
              <a:rPr lang="en-US" smtClean="0"/>
              <a:t>SZOMB—Process is a zombie,  completes its execution and waiting for the parent to give exit status. </a:t>
            </a:r>
          </a:p>
          <a:p>
            <a:pPr eaLnBrk="1" hangingPunct="1"/>
            <a:endParaRPr lang="en-GB" smtClean="0"/>
          </a:p>
        </p:txBody>
      </p:sp>
      <p:sp>
        <p:nvSpPr>
          <p:cNvPr id="374788" name="Rectangle 3"/>
          <p:cNvSpPr>
            <a:spLocks noGrp="1" noRot="1" noChangeAspect="1" noChangeArrowheads="1" noTextEdit="1"/>
          </p:cNvSpPr>
          <p:nvPr>
            <p:ph type="sldImg"/>
          </p:nvPr>
        </p:nvSpPr>
        <p:spP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p:spPr>
        <p:txBody>
          <a:bodyPr/>
          <a:lstStyle/>
          <a:p>
            <a:fld id="{89C320AA-DD4A-4C8B-A357-241B05C6CE80}" type="slidenum">
              <a:rPr lang="en-US" smtClean="0"/>
              <a:pPr/>
              <a:t>12</a:t>
            </a:fld>
            <a:endParaRPr lang="en-US" smtClean="0"/>
          </a:p>
        </p:txBody>
      </p:sp>
      <p:sp>
        <p:nvSpPr>
          <p:cNvPr id="375811" name="Rectangle 2"/>
          <p:cNvSpPr>
            <a:spLocks noGrp="1" noChangeArrowheads="1"/>
          </p:cNvSpPr>
          <p:nvPr>
            <p:ph type="body" idx="1"/>
          </p:nvPr>
        </p:nvSpPr>
        <p:spPr>
          <a:noFill/>
          <a:ln/>
        </p:spPr>
        <p:txBody>
          <a:bodyPr/>
          <a:lstStyle/>
          <a:p>
            <a:pPr eaLnBrk="1" hangingPunct="1"/>
            <a:endParaRPr lang="en-GB" smtClean="0"/>
          </a:p>
        </p:txBody>
      </p:sp>
      <p:sp>
        <p:nvSpPr>
          <p:cNvPr id="375812" name="Rectangle 3"/>
          <p:cNvSpPr>
            <a:spLocks noGrp="1" noRot="1" noChangeAspect="1" noChangeArrowheads="1" noTextEdit="1"/>
          </p:cNvSpPr>
          <p:nvPr>
            <p:ph type="sldImg"/>
          </p:nvPr>
        </p:nvSpPr>
        <p:spP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p:cNvSpPr>
            <a:spLocks noGrp="1" noChangeArrowheads="1"/>
          </p:cNvSpPr>
          <p:nvPr>
            <p:ph type="sldNum" sz="quarter" idx="5"/>
          </p:nvPr>
        </p:nvSpPr>
        <p:spPr>
          <a:noFill/>
        </p:spPr>
        <p:txBody>
          <a:bodyPr/>
          <a:lstStyle/>
          <a:p>
            <a:fld id="{4FA2C456-1C6F-4AF5-9537-36727CFAB880}" type="slidenum">
              <a:rPr lang="en-US" smtClean="0"/>
              <a:pPr/>
              <a:t>13</a:t>
            </a:fld>
            <a:endParaRPr lang="en-US" smtClean="0"/>
          </a:p>
        </p:txBody>
      </p:sp>
      <p:sp>
        <p:nvSpPr>
          <p:cNvPr id="376835" name="Rectangle 2"/>
          <p:cNvSpPr>
            <a:spLocks noGrp="1" noChangeArrowheads="1"/>
          </p:cNvSpPr>
          <p:nvPr>
            <p:ph type="body" idx="1"/>
          </p:nvPr>
        </p:nvSpPr>
        <p:spPr>
          <a:noFill/>
          <a:ln/>
        </p:spPr>
        <p:txBody>
          <a:bodyPr/>
          <a:lstStyle/>
          <a:p>
            <a:pPr algn="just" eaLnBrk="1" hangingPunct="1"/>
            <a:r>
              <a:rPr lang="en-US" smtClean="0"/>
              <a:t>The kernel keeps track of a process's creation time as well as the CPU time that it  consumes during its lifetime. Each clock tick, the kernel updates the amount of time that the current process has spent in system and in user mode. In addition to these accounting timers, Linux supports process specific interval timers. </a:t>
            </a:r>
          </a:p>
          <a:p>
            <a:pPr algn="just" eaLnBrk="1" hangingPunct="1"/>
            <a:endParaRPr lang="en-US" smtClean="0"/>
          </a:p>
          <a:p>
            <a:pPr algn="just" eaLnBrk="1" hangingPunct="1"/>
            <a:r>
              <a:rPr lang="en-US" smtClean="0"/>
              <a:t>A process can use these timers to send itself various signals each time that they expire. Three sorts of interval timers are supported: </a:t>
            </a:r>
          </a:p>
          <a:p>
            <a:pPr algn="just" eaLnBrk="1" hangingPunct="1"/>
            <a:r>
              <a:rPr lang="en-US" b="1" smtClean="0"/>
              <a:t>Real: </a:t>
            </a:r>
            <a:r>
              <a:rPr lang="en-US" smtClean="0"/>
              <a:t>the timer ticks in real time, and when the timer has expired, the process is sent a SIGALRM signal. </a:t>
            </a:r>
          </a:p>
          <a:p>
            <a:pPr algn="just" eaLnBrk="1" hangingPunct="1"/>
            <a:r>
              <a:rPr lang="en-US" b="1" smtClean="0"/>
              <a:t>Virtual</a:t>
            </a:r>
            <a:r>
              <a:rPr lang="en-US" smtClean="0"/>
              <a:t>: This timer only ticks when the process is running and when it expires it sends a SIGVTALRM signal. </a:t>
            </a:r>
          </a:p>
          <a:p>
            <a:pPr algn="just" eaLnBrk="1" hangingPunct="1"/>
            <a:r>
              <a:rPr lang="en-US" b="1" smtClean="0"/>
              <a:t>Profile: </a:t>
            </a:r>
            <a:r>
              <a:rPr lang="en-US" smtClean="0"/>
              <a:t>This timer ticks both when the process is running and when the system is executing on behalf of the process itself. SIGPROF is signaled when it expires. Every clock tick the current process's interval timers are decremented and, if they have expired, the appropriate signal is sent. </a:t>
            </a:r>
          </a:p>
          <a:p>
            <a:pPr algn="just" eaLnBrk="1" hangingPunct="1"/>
            <a:endParaRPr lang="en-GB" smtClean="0"/>
          </a:p>
        </p:txBody>
      </p:sp>
      <p:sp>
        <p:nvSpPr>
          <p:cNvPr id="376836" name="Rectangle 3"/>
          <p:cNvSpPr>
            <a:spLocks noGrp="1" noRot="1" noChangeAspect="1" noChangeArrowheads="1" noTextEdit="1"/>
          </p:cNvSpPr>
          <p:nvPr>
            <p:ph type="sldImg"/>
          </p:nvPr>
        </p:nvSpPr>
        <p:spPr>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p:cNvSpPr>
            <a:spLocks noGrp="1" noChangeArrowheads="1"/>
          </p:cNvSpPr>
          <p:nvPr>
            <p:ph type="sldNum" sz="quarter" idx="5"/>
          </p:nvPr>
        </p:nvSpPr>
        <p:spPr>
          <a:noFill/>
        </p:spPr>
        <p:txBody>
          <a:bodyPr/>
          <a:lstStyle/>
          <a:p>
            <a:fld id="{7F3B2198-05F2-4693-AF67-A897BF8DB49A}" type="slidenum">
              <a:rPr lang="en-US" smtClean="0"/>
              <a:pPr/>
              <a:t>14</a:t>
            </a:fld>
            <a:endParaRPr lang="en-US" smtClean="0"/>
          </a:p>
        </p:txBody>
      </p:sp>
      <p:sp>
        <p:nvSpPr>
          <p:cNvPr id="377859" name="Rectangle 2"/>
          <p:cNvSpPr>
            <a:spLocks noGrp="1" noChangeArrowheads="1"/>
          </p:cNvSpPr>
          <p:nvPr>
            <p:ph type="body" idx="1"/>
          </p:nvPr>
        </p:nvSpPr>
        <p:spPr>
          <a:noFill/>
          <a:ln/>
        </p:spPr>
        <p:txBody>
          <a:bodyPr/>
          <a:lstStyle/>
          <a:p>
            <a:pPr eaLnBrk="1" hangingPunct="1"/>
            <a:r>
              <a:rPr lang="en-US" smtClean="0"/>
              <a:t>Timer is used in many situations:</a:t>
            </a:r>
          </a:p>
          <a:p>
            <a:pPr eaLnBrk="1" hangingPunct="1">
              <a:buFontTx/>
              <a:buChar char="•"/>
            </a:pPr>
            <a:r>
              <a:rPr lang="en-US" smtClean="0"/>
              <a:t>Scheduling</a:t>
            </a:r>
          </a:p>
          <a:p>
            <a:pPr eaLnBrk="1" hangingPunct="1">
              <a:buFontTx/>
              <a:buChar char="•"/>
            </a:pPr>
            <a:r>
              <a:rPr lang="en-US" smtClean="0"/>
              <a:t>Timeouts for n/w protocols</a:t>
            </a:r>
          </a:p>
          <a:p>
            <a:pPr eaLnBrk="1" hangingPunct="1">
              <a:buFontTx/>
              <a:buChar char="•"/>
            </a:pPr>
            <a:r>
              <a:rPr lang="en-US" smtClean="0"/>
              <a:t>Periodic updates of system statistics</a:t>
            </a:r>
          </a:p>
          <a:p>
            <a:pPr eaLnBrk="1" hangingPunct="1">
              <a:buFontTx/>
              <a:buChar char="•"/>
            </a:pPr>
            <a:r>
              <a:rPr lang="en-US" smtClean="0"/>
              <a:t>Measure performance</a:t>
            </a:r>
          </a:p>
          <a:p>
            <a:pPr eaLnBrk="1" hangingPunct="1">
              <a:buFontTx/>
              <a:buChar char="•"/>
            </a:pPr>
            <a:r>
              <a:rPr lang="en-US" smtClean="0"/>
              <a:t>Event occurring time</a:t>
            </a:r>
          </a:p>
          <a:p>
            <a:pPr eaLnBrk="1" hangingPunct="1"/>
            <a:endParaRPr lang="en-US" smtClean="0"/>
          </a:p>
          <a:p>
            <a:pPr eaLnBrk="1" hangingPunct="1"/>
            <a:endParaRPr lang="en-GB" smtClean="0"/>
          </a:p>
        </p:txBody>
      </p:sp>
      <p:sp>
        <p:nvSpPr>
          <p:cNvPr id="377860" name="Rectangle 3"/>
          <p:cNvSpPr>
            <a:spLocks noGrp="1" noRot="1" noChangeAspect="1" noChangeArrowheads="1" noTextEdit="1"/>
          </p:cNvSpPr>
          <p:nvPr>
            <p:ph type="sldImg"/>
          </p:nvPr>
        </p:nvSpPr>
        <p:spPr>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a:spLocks noGrp="1" noChangeArrowheads="1"/>
          </p:cNvSpPr>
          <p:nvPr>
            <p:ph type="sldNum" sz="quarter" idx="5"/>
          </p:nvPr>
        </p:nvSpPr>
        <p:spPr>
          <a:noFill/>
        </p:spPr>
        <p:txBody>
          <a:bodyPr/>
          <a:lstStyle/>
          <a:p>
            <a:fld id="{49B986BA-509A-4A13-9A96-FA51F0E4F94F}" type="slidenum">
              <a:rPr lang="en-US" smtClean="0"/>
              <a:pPr/>
              <a:t>15</a:t>
            </a:fld>
            <a:endParaRPr lang="en-US" smtClean="0"/>
          </a:p>
        </p:txBody>
      </p:sp>
      <p:sp>
        <p:nvSpPr>
          <p:cNvPr id="378883" name="Rectangle 2"/>
          <p:cNvSpPr>
            <a:spLocks noGrp="1" noChangeArrowheads="1"/>
          </p:cNvSpPr>
          <p:nvPr>
            <p:ph type="body" idx="1"/>
          </p:nvPr>
        </p:nvSpPr>
        <p:spPr>
          <a:noFill/>
          <a:ln/>
        </p:spPr>
        <p:txBody>
          <a:bodyPr/>
          <a:lstStyle/>
          <a:p>
            <a:pPr eaLnBrk="1" hangingPunct="1"/>
            <a:endParaRPr lang="en-GB" smtClean="0"/>
          </a:p>
        </p:txBody>
      </p:sp>
      <p:sp>
        <p:nvSpPr>
          <p:cNvPr id="378884" name="Rectangle 3"/>
          <p:cNvSpPr>
            <a:spLocks noGrp="1" noRot="1" noChangeAspect="1" noChangeArrowheads="1" noTextEdit="1"/>
          </p:cNvSpPr>
          <p:nvPr>
            <p:ph type="sldImg"/>
          </p:nvPr>
        </p:nvSpPr>
        <p:spPr>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p:spPr>
        <p:txBody>
          <a:bodyPr/>
          <a:lstStyle/>
          <a:p>
            <a:fld id="{75895BAC-DBD2-4C65-BDED-D6F71116619E}" type="slidenum">
              <a:rPr lang="en-US" smtClean="0"/>
              <a:pPr/>
              <a:t>16</a:t>
            </a:fld>
            <a:endParaRPr lang="en-US" smtClean="0"/>
          </a:p>
        </p:txBody>
      </p:sp>
      <p:sp>
        <p:nvSpPr>
          <p:cNvPr id="379907" name="Rectangle 2"/>
          <p:cNvSpPr>
            <a:spLocks noGrp="1" noChangeArrowheads="1"/>
          </p:cNvSpPr>
          <p:nvPr>
            <p:ph type="body" idx="1"/>
          </p:nvPr>
        </p:nvSpPr>
        <p:spPr>
          <a:noFill/>
          <a:ln/>
        </p:spPr>
        <p:txBody>
          <a:bodyPr/>
          <a:lstStyle/>
          <a:p>
            <a:pPr eaLnBrk="1" hangingPunct="1"/>
            <a:endParaRPr lang="en-GB" smtClean="0"/>
          </a:p>
        </p:txBody>
      </p:sp>
      <p:sp>
        <p:nvSpPr>
          <p:cNvPr id="379908" name="Rectangle 3"/>
          <p:cNvSpPr>
            <a:spLocks noGrp="1" noRot="1" noChangeAspect="1" noChangeArrowheads="1" noTextEdit="1"/>
          </p:cNvSpPr>
          <p:nvPr>
            <p:ph type="sldImg"/>
          </p:nvPr>
        </p:nvSpPr>
        <p:spPr>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p:cNvSpPr>
            <a:spLocks noGrp="1" noChangeArrowheads="1"/>
          </p:cNvSpPr>
          <p:nvPr>
            <p:ph type="sldNum" sz="quarter" idx="5"/>
          </p:nvPr>
        </p:nvSpPr>
        <p:spPr>
          <a:noFill/>
        </p:spPr>
        <p:txBody>
          <a:bodyPr/>
          <a:lstStyle/>
          <a:p>
            <a:fld id="{143A5449-5F9C-4E55-9C10-9EB89D6F3704}" type="slidenum">
              <a:rPr lang="en-US" smtClean="0"/>
              <a:pPr/>
              <a:t>17</a:t>
            </a:fld>
            <a:endParaRPr lang="en-US" smtClean="0"/>
          </a:p>
        </p:txBody>
      </p:sp>
      <p:sp>
        <p:nvSpPr>
          <p:cNvPr id="380931" name="Rectangle 2"/>
          <p:cNvSpPr>
            <a:spLocks noGrp="1" noChangeArrowheads="1"/>
          </p:cNvSpPr>
          <p:nvPr>
            <p:ph type="body" idx="1"/>
          </p:nvPr>
        </p:nvSpPr>
        <p:spPr>
          <a:noFill/>
          <a:ln/>
        </p:spPr>
        <p:txBody>
          <a:bodyPr/>
          <a:lstStyle/>
          <a:p>
            <a:pPr eaLnBrk="1" hangingPunct="1"/>
            <a:endParaRPr lang="en-GB" smtClean="0"/>
          </a:p>
        </p:txBody>
      </p:sp>
      <p:sp>
        <p:nvSpPr>
          <p:cNvPr id="380932" name="Rectangle 3"/>
          <p:cNvSpPr>
            <a:spLocks noGrp="1" noRot="1" noChangeAspect="1" noChangeArrowheads="1" noTextEdit="1"/>
          </p:cNvSpPr>
          <p:nvPr>
            <p:ph type="sldImg"/>
          </p:nvPr>
        </p:nvSpPr>
        <p:spPr>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a:noFill/>
        </p:spPr>
        <p:txBody>
          <a:bodyPr/>
          <a:lstStyle/>
          <a:p>
            <a:fld id="{1FC1FF52-E5E9-4762-8524-59E4F282DAF1}" type="slidenum">
              <a:rPr lang="en-US" smtClean="0"/>
              <a:pPr/>
              <a:t>18</a:t>
            </a:fld>
            <a:endParaRPr lang="en-US" smtClean="0"/>
          </a:p>
        </p:txBody>
      </p:sp>
      <p:sp>
        <p:nvSpPr>
          <p:cNvPr id="381955" name="Rectangle 2"/>
          <p:cNvSpPr>
            <a:spLocks noGrp="1" noChangeArrowheads="1"/>
          </p:cNvSpPr>
          <p:nvPr>
            <p:ph type="body" idx="1"/>
          </p:nvPr>
        </p:nvSpPr>
        <p:spPr>
          <a:noFill/>
          <a:ln/>
        </p:spPr>
        <p:txBody>
          <a:bodyPr/>
          <a:lstStyle/>
          <a:p>
            <a:pPr eaLnBrk="1" hangingPunct="1"/>
            <a:endParaRPr lang="en-GB" smtClean="0"/>
          </a:p>
        </p:txBody>
      </p:sp>
      <p:sp>
        <p:nvSpPr>
          <p:cNvPr id="381956" name="Rectangle 3"/>
          <p:cNvSpPr>
            <a:spLocks noGrp="1" noRot="1" noChangeAspect="1" noChangeArrowheads="1" noTextEdit="1"/>
          </p:cNvSpPr>
          <p:nvPr>
            <p:ph type="sldImg"/>
          </p:nvPr>
        </p:nvSpPr>
        <p:spPr>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7"/>
          <p:cNvSpPr>
            <a:spLocks noGrp="1" noChangeArrowheads="1"/>
          </p:cNvSpPr>
          <p:nvPr>
            <p:ph type="sldNum" sz="quarter" idx="5"/>
          </p:nvPr>
        </p:nvSpPr>
        <p:spPr>
          <a:noFill/>
        </p:spPr>
        <p:txBody>
          <a:bodyPr/>
          <a:lstStyle/>
          <a:p>
            <a:fld id="{6E6CE23E-8961-4707-B6E6-C60A1375F5C1}" type="slidenum">
              <a:rPr lang="en-US" smtClean="0"/>
              <a:pPr/>
              <a:t>19</a:t>
            </a:fld>
            <a:endParaRPr lang="en-US" smtClean="0"/>
          </a:p>
        </p:txBody>
      </p:sp>
      <p:sp>
        <p:nvSpPr>
          <p:cNvPr id="382979" name="Rectangle 2"/>
          <p:cNvSpPr>
            <a:spLocks noGrp="1" noChangeArrowheads="1"/>
          </p:cNvSpPr>
          <p:nvPr>
            <p:ph type="body" idx="1"/>
          </p:nvPr>
        </p:nvSpPr>
        <p:spPr>
          <a:noFill/>
          <a:ln/>
        </p:spPr>
        <p:txBody>
          <a:bodyPr/>
          <a:lstStyle/>
          <a:p>
            <a:pPr eaLnBrk="1" hangingPunct="1"/>
            <a:endParaRPr lang="en-GB" smtClean="0"/>
          </a:p>
        </p:txBody>
      </p:sp>
      <p:sp>
        <p:nvSpPr>
          <p:cNvPr id="382980" name="Rectangle 3"/>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p:spPr>
        <p:txBody>
          <a:bodyPr/>
          <a:lstStyle/>
          <a:p>
            <a:fld id="{F0421FB8-A059-4824-8DB7-856BE240867A}" type="slidenum">
              <a:rPr lang="en-US" smtClean="0"/>
              <a:pPr/>
              <a:t>2</a:t>
            </a:fld>
            <a:endParaRPr lang="en-US" smtClean="0"/>
          </a:p>
        </p:txBody>
      </p:sp>
      <p:sp>
        <p:nvSpPr>
          <p:cNvPr id="365571" name="Rectangle 2"/>
          <p:cNvSpPr>
            <a:spLocks noGrp="1" noChangeArrowheads="1"/>
          </p:cNvSpPr>
          <p:nvPr>
            <p:ph type="body" idx="1"/>
          </p:nvPr>
        </p:nvSpPr>
        <p:spPr>
          <a:noFill/>
          <a:ln/>
        </p:spPr>
        <p:txBody>
          <a:bodyPr/>
          <a:lstStyle/>
          <a:p>
            <a:pPr algn="just" eaLnBrk="1" hangingPunct="1"/>
            <a:r>
              <a:rPr lang="en-US" smtClean="0"/>
              <a:t>A program is a set of machine instructions and data stored in an executable image (a.out) on the given path. </a:t>
            </a:r>
          </a:p>
          <a:p>
            <a:pPr algn="just" eaLnBrk="1" hangingPunct="1"/>
            <a:endParaRPr lang="en-US" smtClean="0"/>
          </a:p>
          <a:p>
            <a:pPr algn="just" eaLnBrk="1" hangingPunct="1"/>
            <a:r>
              <a:rPr lang="en-US" smtClean="0"/>
              <a:t>A process is a program in execution, which is used to perform tasks in a system. </a:t>
            </a:r>
          </a:p>
          <a:p>
            <a:pPr algn="just" eaLnBrk="1" hangingPunct="1"/>
            <a:endParaRPr lang="en-US" smtClean="0"/>
          </a:p>
          <a:p>
            <a:pPr algn="just" eaLnBrk="1" hangingPunct="1"/>
            <a:r>
              <a:rPr lang="en-US" smtClean="0"/>
              <a:t>Each process has a unique address space in a system and one process cannot access other process address space unless it is  shared. </a:t>
            </a:r>
          </a:p>
          <a:p>
            <a:pPr algn="just" eaLnBrk="1" hangingPunct="1"/>
            <a:endParaRPr lang="en-US" smtClean="0"/>
          </a:p>
          <a:p>
            <a:pPr algn="just" eaLnBrk="1" hangingPunct="1"/>
            <a:r>
              <a:rPr lang="en-US" smtClean="0"/>
              <a:t>Communication between processes are done by Inter process communications mechanisms. </a:t>
            </a:r>
          </a:p>
          <a:p>
            <a:pPr algn="just" eaLnBrk="1" hangingPunct="1"/>
            <a:endParaRPr lang="en-US" smtClean="0"/>
          </a:p>
          <a:p>
            <a:pPr algn="just" eaLnBrk="1" hangingPunct="1"/>
            <a:r>
              <a:rPr lang="en-US" smtClean="0"/>
              <a:t>Unix Kernel is reentrant meaning that many processes are involved with kernel activity simultaneously.</a:t>
            </a:r>
            <a:endParaRPr lang="en-GB" smtClean="0"/>
          </a:p>
        </p:txBody>
      </p:sp>
      <p:sp>
        <p:nvSpPr>
          <p:cNvPr id="365572" name="Rectangle 3"/>
          <p:cNvSpPr>
            <a:spLocks noGrp="1" noRot="1" noChangeAspect="1" noChangeArrowheads="1" noTextEdit="1"/>
          </p:cNvSpPr>
          <p:nvPr>
            <p:ph type="sldImg"/>
          </p:nvPr>
        </p:nvSpPr>
        <p:spPr>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7"/>
          <p:cNvSpPr>
            <a:spLocks noGrp="1" noChangeArrowheads="1"/>
          </p:cNvSpPr>
          <p:nvPr>
            <p:ph type="sldNum" sz="quarter" idx="5"/>
          </p:nvPr>
        </p:nvSpPr>
        <p:spPr>
          <a:noFill/>
        </p:spPr>
        <p:txBody>
          <a:bodyPr/>
          <a:lstStyle/>
          <a:p>
            <a:fld id="{C4282D9A-376C-4460-90EE-91E13C48B762}" type="slidenum">
              <a:rPr lang="en-US" smtClean="0"/>
              <a:pPr/>
              <a:t>20</a:t>
            </a:fld>
            <a:endParaRPr lang="en-US" smtClean="0"/>
          </a:p>
        </p:txBody>
      </p:sp>
      <p:sp>
        <p:nvSpPr>
          <p:cNvPr id="384003" name="Rectangle 2"/>
          <p:cNvSpPr>
            <a:spLocks noGrp="1" noChangeArrowheads="1"/>
          </p:cNvSpPr>
          <p:nvPr>
            <p:ph type="body" idx="1"/>
          </p:nvPr>
        </p:nvSpPr>
        <p:spPr>
          <a:noFill/>
          <a:ln/>
        </p:spPr>
        <p:txBody>
          <a:bodyPr/>
          <a:lstStyle/>
          <a:p>
            <a:pPr eaLnBrk="1" hangingPunct="1"/>
            <a:endParaRPr lang="en-GB" smtClean="0"/>
          </a:p>
        </p:txBody>
      </p:sp>
      <p:sp>
        <p:nvSpPr>
          <p:cNvPr id="384004" name="Rectangle 3"/>
          <p:cNvSpPr>
            <a:spLocks noGrp="1" noRot="1" noChangeAspect="1" noChangeArrowheads="1" noTextEdit="1"/>
          </p:cNvSpPr>
          <p:nvPr>
            <p:ph type="sldImg"/>
          </p:nvPr>
        </p:nvSpPr>
        <p:spPr>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7"/>
          <p:cNvSpPr>
            <a:spLocks noGrp="1" noChangeArrowheads="1"/>
          </p:cNvSpPr>
          <p:nvPr>
            <p:ph type="sldNum" sz="quarter" idx="5"/>
          </p:nvPr>
        </p:nvSpPr>
        <p:spPr>
          <a:noFill/>
        </p:spPr>
        <p:txBody>
          <a:bodyPr/>
          <a:lstStyle/>
          <a:p>
            <a:fld id="{5F65A027-471B-4832-9062-AB1C53A0C5FB}" type="slidenum">
              <a:rPr lang="en-US" smtClean="0"/>
              <a:pPr/>
              <a:t>21</a:t>
            </a:fld>
            <a:endParaRPr lang="en-US" smtClean="0"/>
          </a:p>
        </p:txBody>
      </p:sp>
      <p:sp>
        <p:nvSpPr>
          <p:cNvPr id="385027" name="Rectangle 2"/>
          <p:cNvSpPr>
            <a:spLocks noGrp="1" noChangeArrowheads="1"/>
          </p:cNvSpPr>
          <p:nvPr>
            <p:ph type="body" idx="1"/>
          </p:nvPr>
        </p:nvSpPr>
        <p:spPr>
          <a:noFill/>
          <a:ln/>
        </p:spPr>
        <p:txBody>
          <a:bodyPr/>
          <a:lstStyle/>
          <a:p>
            <a:pPr eaLnBrk="1" hangingPunct="1"/>
            <a:endParaRPr lang="en-GB" smtClean="0"/>
          </a:p>
        </p:txBody>
      </p:sp>
      <p:sp>
        <p:nvSpPr>
          <p:cNvPr id="385028" name="Rectangle 3"/>
          <p:cNvSpPr>
            <a:spLocks noGrp="1" noRot="1" noChangeAspect="1" noChangeArrowheads="1" noTextEdit="1"/>
          </p:cNvSpPr>
          <p:nvPr>
            <p:ph type="sldImg"/>
          </p:nvPr>
        </p:nvSpPr>
        <p:spPr>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p:spPr>
        <p:txBody>
          <a:bodyPr/>
          <a:lstStyle/>
          <a:p>
            <a:fld id="{10207E2B-A86C-46A1-81AB-0850AAFECB1E}" type="slidenum">
              <a:rPr lang="en-US" smtClean="0"/>
              <a:pPr/>
              <a:t>22</a:t>
            </a:fld>
            <a:endParaRPr lang="en-US" smtClean="0"/>
          </a:p>
        </p:txBody>
      </p:sp>
      <p:sp>
        <p:nvSpPr>
          <p:cNvPr id="386051" name="Rectangle 2"/>
          <p:cNvSpPr>
            <a:spLocks noGrp="1" noChangeArrowheads="1"/>
          </p:cNvSpPr>
          <p:nvPr>
            <p:ph type="body" idx="1"/>
          </p:nvPr>
        </p:nvSpPr>
        <p:spPr>
          <a:noFill/>
          <a:ln/>
        </p:spPr>
        <p:txBody>
          <a:bodyPr/>
          <a:lstStyle/>
          <a:p>
            <a:pPr eaLnBrk="1" hangingPunct="1"/>
            <a:endParaRPr lang="en-GB" smtClean="0"/>
          </a:p>
        </p:txBody>
      </p:sp>
      <p:sp>
        <p:nvSpPr>
          <p:cNvPr id="386052" name="Rectangle 3"/>
          <p:cNvSpPr>
            <a:spLocks noGrp="1" noRot="1" noChangeAspect="1" noChangeArrowheads="1" noTextEdit="1"/>
          </p:cNvSpPr>
          <p:nvPr>
            <p:ph type="sldImg"/>
          </p:nvPr>
        </p:nvSpPr>
        <p:spPr>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7"/>
          <p:cNvSpPr>
            <a:spLocks noGrp="1" noChangeArrowheads="1"/>
          </p:cNvSpPr>
          <p:nvPr>
            <p:ph type="sldNum" sz="quarter" idx="5"/>
          </p:nvPr>
        </p:nvSpPr>
        <p:spPr>
          <a:noFill/>
        </p:spPr>
        <p:txBody>
          <a:bodyPr/>
          <a:lstStyle/>
          <a:p>
            <a:fld id="{5B130CC5-DD54-4B54-83FF-AB54FBD3CC8F}" type="slidenum">
              <a:rPr lang="en-US" smtClean="0"/>
              <a:pPr/>
              <a:t>23</a:t>
            </a:fld>
            <a:endParaRPr lang="en-US" smtClean="0"/>
          </a:p>
        </p:txBody>
      </p:sp>
      <p:sp>
        <p:nvSpPr>
          <p:cNvPr id="387075" name="Rectangle 2"/>
          <p:cNvSpPr>
            <a:spLocks noGrp="1" noChangeArrowheads="1"/>
          </p:cNvSpPr>
          <p:nvPr>
            <p:ph type="body" idx="1"/>
          </p:nvPr>
        </p:nvSpPr>
        <p:spPr>
          <a:noFill/>
          <a:ln/>
        </p:spPr>
        <p:txBody>
          <a:bodyPr/>
          <a:lstStyle/>
          <a:p>
            <a:pPr algn="just" eaLnBrk="1" hangingPunct="1"/>
            <a:r>
              <a:rPr lang="en-US" b="1" smtClean="0"/>
              <a:t>TS </a:t>
            </a:r>
            <a:r>
              <a:rPr lang="en-US" smtClean="0"/>
              <a:t>— The timeshare scheduling class is the default class for processes and all the kernel threads within the process.  The TS class uses priority ranges 0 to 59.</a:t>
            </a:r>
          </a:p>
          <a:p>
            <a:pPr algn="just" eaLnBrk="1" hangingPunct="1"/>
            <a:endParaRPr lang="en-US" smtClean="0"/>
          </a:p>
          <a:p>
            <a:pPr algn="just" eaLnBrk="1" hangingPunct="1"/>
            <a:r>
              <a:rPr lang="en-US" smtClean="0"/>
              <a:t>• </a:t>
            </a:r>
            <a:r>
              <a:rPr lang="en-US" b="1" smtClean="0"/>
              <a:t>IA </a:t>
            </a:r>
            <a:r>
              <a:rPr lang="en-US" smtClean="0"/>
              <a:t>— The interactive class is an enhanced TS class used by the desktop windowing system . IA shares the priority numeric range with the TS class.</a:t>
            </a:r>
          </a:p>
          <a:p>
            <a:pPr algn="just" eaLnBrk="1" hangingPunct="1"/>
            <a:endParaRPr lang="en-US" smtClean="0"/>
          </a:p>
          <a:p>
            <a:pPr algn="just" eaLnBrk="1" hangingPunct="1"/>
            <a:r>
              <a:rPr lang="en-US" smtClean="0"/>
              <a:t>• </a:t>
            </a:r>
            <a:r>
              <a:rPr lang="en-US" b="1" smtClean="0"/>
              <a:t>SYS </a:t>
            </a:r>
            <a:r>
              <a:rPr lang="en-US" smtClean="0"/>
              <a:t>— The system class is used by the kernel for kernel threads. there is no time quantum. They run until they block. The system class uses priorities 60 to 99.</a:t>
            </a:r>
          </a:p>
          <a:p>
            <a:pPr algn="just" eaLnBrk="1" hangingPunct="1"/>
            <a:endParaRPr lang="en-US" smtClean="0"/>
          </a:p>
          <a:p>
            <a:pPr algn="just" eaLnBrk="1" hangingPunct="1"/>
            <a:r>
              <a:rPr lang="en-US" smtClean="0"/>
              <a:t>• </a:t>
            </a:r>
            <a:r>
              <a:rPr lang="en-US" b="1" smtClean="0"/>
              <a:t>RT </a:t>
            </a:r>
            <a:r>
              <a:rPr lang="en-US" smtClean="0"/>
              <a:t>— The realtime class implements fixed priority, fixed time quantum scheduling. The realtime class uses priorities 100 to 159. RT class have a  higher priority over kernel threads in the SYS class.</a:t>
            </a:r>
          </a:p>
          <a:p>
            <a:pPr algn="just" eaLnBrk="1" hangingPunct="1"/>
            <a:endParaRPr lang="en-US" smtClean="0"/>
          </a:p>
          <a:p>
            <a:pPr algn="just" eaLnBrk="1" hangingPunct="1">
              <a:buFontTx/>
              <a:buChar char="•"/>
            </a:pPr>
            <a:r>
              <a:rPr lang="en-US" b="1" smtClean="0"/>
              <a:t> Interrupt</a:t>
            </a:r>
            <a:r>
              <a:rPr lang="en-US" smtClean="0"/>
              <a:t> -- The interrupt priority levels are used only by interrupt threads. It has higher priority than over all other processes in the system. The interrupt class uses prioritys160 to 169.</a:t>
            </a:r>
            <a:endParaRPr lang="en-GB" smtClean="0"/>
          </a:p>
        </p:txBody>
      </p:sp>
      <p:sp>
        <p:nvSpPr>
          <p:cNvPr id="387076" name="Rectangle 3"/>
          <p:cNvSpPr>
            <a:spLocks noGrp="1" noRot="1" noChangeAspect="1" noChangeArrowheads="1" noTextEdit="1"/>
          </p:cNvSpPr>
          <p:nvPr>
            <p:ph type="sldImg"/>
          </p:nvPr>
        </p:nvSpPr>
        <p:spPr>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p:cNvSpPr>
            <a:spLocks noGrp="1" noChangeArrowheads="1"/>
          </p:cNvSpPr>
          <p:nvPr>
            <p:ph type="sldNum" sz="quarter" idx="5"/>
          </p:nvPr>
        </p:nvSpPr>
        <p:spPr>
          <a:noFill/>
        </p:spPr>
        <p:txBody>
          <a:bodyPr/>
          <a:lstStyle/>
          <a:p>
            <a:fld id="{6B46A56D-8230-47BE-A0FD-5A9D9143BCD1}" type="slidenum">
              <a:rPr lang="en-US" smtClean="0"/>
              <a:pPr/>
              <a:t>24</a:t>
            </a:fld>
            <a:endParaRPr lang="en-US" smtClean="0"/>
          </a:p>
        </p:txBody>
      </p:sp>
      <p:sp>
        <p:nvSpPr>
          <p:cNvPr id="388099" name="Rectangle 2"/>
          <p:cNvSpPr>
            <a:spLocks noGrp="1" noChangeArrowheads="1"/>
          </p:cNvSpPr>
          <p:nvPr>
            <p:ph type="body" idx="1"/>
          </p:nvPr>
        </p:nvSpPr>
        <p:spPr>
          <a:noFill/>
          <a:ln/>
        </p:spPr>
        <p:txBody>
          <a:bodyPr/>
          <a:lstStyle/>
          <a:p>
            <a:pPr eaLnBrk="1" hangingPunct="1"/>
            <a:r>
              <a:rPr lang="en-US" smtClean="0"/>
              <a:t>List of some of the Environmental variables:</a:t>
            </a:r>
          </a:p>
          <a:p>
            <a:pPr eaLnBrk="1" hangingPunct="1"/>
            <a:r>
              <a:rPr lang="en-US" smtClean="0"/>
              <a:t>$ env</a:t>
            </a:r>
          </a:p>
          <a:p>
            <a:pPr eaLnBrk="1" hangingPunct="1"/>
            <a:r>
              <a:rPr lang="en-US" smtClean="0"/>
              <a:t>REMOTEHOST=ec2lc-11760.wipro.com</a:t>
            </a:r>
          </a:p>
          <a:p>
            <a:pPr eaLnBrk="1" hangingPunct="1"/>
            <a:r>
              <a:rPr lang="en-US" smtClean="0"/>
              <a:t>HOSTNAME=server</a:t>
            </a:r>
          </a:p>
          <a:p>
            <a:pPr eaLnBrk="1" hangingPunct="1"/>
            <a:r>
              <a:rPr lang="en-US" smtClean="0"/>
              <a:t>SHELL=/bin/bash</a:t>
            </a:r>
          </a:p>
          <a:p>
            <a:pPr eaLnBrk="1" hangingPunct="1"/>
            <a:r>
              <a:rPr lang="en-US" smtClean="0"/>
              <a:t>TERM=vt100</a:t>
            </a:r>
          </a:p>
          <a:p>
            <a:pPr eaLnBrk="1" hangingPunct="1"/>
            <a:r>
              <a:rPr lang="en-US" smtClean="0"/>
              <a:t>HISTSIZE=1000</a:t>
            </a:r>
          </a:p>
          <a:p>
            <a:pPr eaLnBrk="1" hangingPunct="1"/>
            <a:r>
              <a:rPr lang="en-US" smtClean="0"/>
              <a:t>QTDIR=/usr/lib/qt-3.3</a:t>
            </a:r>
          </a:p>
          <a:p>
            <a:pPr eaLnBrk="1" hangingPunct="1"/>
            <a:r>
              <a:rPr lang="en-US" smtClean="0"/>
              <a:t>USER=user1</a:t>
            </a:r>
          </a:p>
          <a:p>
            <a:pPr eaLnBrk="1" hangingPunct="1"/>
            <a:r>
              <a:rPr lang="en-US" smtClean="0"/>
              <a:t>LS_COLORS=no=00:fi=00:di=01;34:ln=01;36:pi=40;33:so=01;35:</a:t>
            </a:r>
          </a:p>
          <a:p>
            <a:pPr eaLnBrk="1" hangingPunct="1"/>
            <a:r>
              <a:rPr lang="en-US" smtClean="0"/>
              <a:t>KDEDIR=/usr</a:t>
            </a:r>
          </a:p>
          <a:p>
            <a:pPr eaLnBrk="1" hangingPunct="1"/>
            <a:r>
              <a:rPr lang="en-US" smtClean="0"/>
              <a:t>MAIL=/var/spool/mail/user1</a:t>
            </a:r>
          </a:p>
          <a:p>
            <a:pPr eaLnBrk="1" hangingPunct="1"/>
            <a:r>
              <a:rPr lang="en-US" smtClean="0"/>
              <a:t>PATH=/usr/kerberos/bin:/usr/local/bin:/bin:/usr/bin:/usr/X11R6/bin:</a:t>
            </a:r>
          </a:p>
          <a:p>
            <a:pPr eaLnBrk="1" hangingPunct="1"/>
            <a:r>
              <a:rPr lang="en-US" smtClean="0"/>
              <a:t>PWD=/home/user1/tha</a:t>
            </a:r>
          </a:p>
          <a:p>
            <a:pPr eaLnBrk="1" hangingPunct="1"/>
            <a:r>
              <a:rPr lang="en-US" smtClean="0"/>
              <a:t>LANG=en_US.UTF-8</a:t>
            </a:r>
          </a:p>
          <a:p>
            <a:pPr eaLnBrk="1" hangingPunct="1"/>
            <a:r>
              <a:rPr lang="en-US" smtClean="0"/>
              <a:t>HOME=/home/user1</a:t>
            </a:r>
          </a:p>
          <a:p>
            <a:pPr eaLnBrk="1" hangingPunct="1"/>
            <a:r>
              <a:rPr lang="en-US" smtClean="0"/>
              <a:t>LOGNAME=user1</a:t>
            </a:r>
          </a:p>
          <a:p>
            <a:pPr eaLnBrk="1" hangingPunct="1"/>
            <a:r>
              <a:rPr lang="en-US" smtClean="0"/>
              <a:t>…etc.,</a:t>
            </a:r>
          </a:p>
          <a:p>
            <a:pPr eaLnBrk="1" hangingPunct="1"/>
            <a:endParaRPr lang="en-GB" smtClean="0"/>
          </a:p>
        </p:txBody>
      </p:sp>
      <p:sp>
        <p:nvSpPr>
          <p:cNvPr id="388100" name="Rectangle 3"/>
          <p:cNvSpPr>
            <a:spLocks noGrp="1" noRot="1" noChangeAspect="1" noChangeArrowheads="1" noTextEdit="1"/>
          </p:cNvSpPr>
          <p:nvPr>
            <p:ph type="sldImg"/>
          </p:nvPr>
        </p:nvSpPr>
        <p:spPr>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7"/>
          <p:cNvSpPr>
            <a:spLocks noGrp="1" noChangeArrowheads="1"/>
          </p:cNvSpPr>
          <p:nvPr>
            <p:ph type="sldNum" sz="quarter" idx="5"/>
          </p:nvPr>
        </p:nvSpPr>
        <p:spPr>
          <a:noFill/>
        </p:spPr>
        <p:txBody>
          <a:bodyPr/>
          <a:lstStyle/>
          <a:p>
            <a:fld id="{6BBBBBAB-46A3-46C3-AC76-FB42793AD3A7}" type="slidenum">
              <a:rPr lang="en-US" smtClean="0"/>
              <a:pPr/>
              <a:t>25</a:t>
            </a:fld>
            <a:endParaRPr lang="en-US" smtClean="0"/>
          </a:p>
        </p:txBody>
      </p:sp>
      <p:sp>
        <p:nvSpPr>
          <p:cNvPr id="389123" name="Rectangle 2"/>
          <p:cNvSpPr>
            <a:spLocks noGrp="1" noChangeArrowheads="1"/>
          </p:cNvSpPr>
          <p:nvPr>
            <p:ph type="body" idx="1"/>
          </p:nvPr>
        </p:nvSpPr>
        <p:spPr>
          <a:noFill/>
          <a:ln/>
        </p:spPr>
        <p:txBody>
          <a:bodyPr/>
          <a:lstStyle/>
          <a:p>
            <a:pPr eaLnBrk="1" hangingPunct="1"/>
            <a:endParaRPr lang="en-GB" smtClean="0"/>
          </a:p>
        </p:txBody>
      </p:sp>
      <p:sp>
        <p:nvSpPr>
          <p:cNvPr id="389124" name="Rectangle 3"/>
          <p:cNvSpPr>
            <a:spLocks noGrp="1" noRot="1" noChangeAspect="1" noChangeArrowheads="1" noTextEdit="1"/>
          </p:cNvSpPr>
          <p:nvPr>
            <p:ph type="sldImg"/>
          </p:nvPr>
        </p:nvSpPr>
        <p:spPr>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p:cNvSpPr>
            <a:spLocks noGrp="1" noChangeArrowheads="1"/>
          </p:cNvSpPr>
          <p:nvPr>
            <p:ph type="sldNum" sz="quarter" idx="5"/>
          </p:nvPr>
        </p:nvSpPr>
        <p:spPr>
          <a:noFill/>
        </p:spPr>
        <p:txBody>
          <a:bodyPr/>
          <a:lstStyle/>
          <a:p>
            <a:fld id="{5B29C59F-5F02-4058-8A3D-35265785DEEF}" type="slidenum">
              <a:rPr lang="en-US" smtClean="0"/>
              <a:pPr/>
              <a:t>26</a:t>
            </a:fld>
            <a:endParaRPr lang="en-US" smtClean="0"/>
          </a:p>
        </p:txBody>
      </p:sp>
      <p:sp>
        <p:nvSpPr>
          <p:cNvPr id="390147" name="Rectangle 2"/>
          <p:cNvSpPr>
            <a:spLocks noGrp="1" noChangeArrowheads="1"/>
          </p:cNvSpPr>
          <p:nvPr>
            <p:ph type="body" idx="1"/>
          </p:nvPr>
        </p:nvSpPr>
        <p:spPr>
          <a:noFill/>
          <a:ln/>
        </p:spPr>
        <p:txBody>
          <a:bodyPr/>
          <a:lstStyle/>
          <a:p>
            <a:pPr eaLnBrk="1" hangingPunct="1"/>
            <a:r>
              <a:rPr lang="en-US" sz="1400" dirty="0" smtClean="0">
                <a:latin typeface="Courier New" pitchFamily="49" charset="0"/>
              </a:rPr>
              <a:t>[raju@linux62 </a:t>
            </a:r>
            <a:r>
              <a:rPr lang="en-US" sz="1400" dirty="0" err="1" smtClean="0">
                <a:latin typeface="Courier New" pitchFamily="49" charset="0"/>
              </a:rPr>
              <a:t>raju</a:t>
            </a:r>
            <a:r>
              <a:rPr lang="en-US" sz="1400" dirty="0" smtClean="0">
                <a:latin typeface="Courier New" pitchFamily="49" charset="0"/>
              </a:rPr>
              <a:t>]$ </a:t>
            </a:r>
            <a:r>
              <a:rPr lang="en-US" sz="1400" dirty="0" err="1" smtClean="0">
                <a:latin typeface="Courier New" pitchFamily="49" charset="0"/>
              </a:rPr>
              <a:t>pstree</a:t>
            </a:r>
            <a:endParaRPr lang="en-US" sz="1400" dirty="0" smtClean="0">
              <a:latin typeface="Courier New" pitchFamily="49" charset="0"/>
            </a:endParaRPr>
          </a:p>
          <a:p>
            <a:pPr eaLnBrk="1" hangingPunct="1"/>
            <a:r>
              <a:rPr lang="en-US" sz="1400" dirty="0" smtClean="0">
                <a:latin typeface="Courier New" pitchFamily="49" charset="0"/>
              </a:rPr>
              <a:t>init-+-</a:t>
            </a:r>
            <a:r>
              <a:rPr lang="en-US" sz="1400" dirty="0" err="1" smtClean="0">
                <a:latin typeface="Courier New" pitchFamily="49" charset="0"/>
              </a:rPr>
              <a:t>amd</a:t>
            </a:r>
            <a:r>
              <a:rPr lang="en-US" sz="1400" dirty="0" smtClean="0">
                <a:latin typeface="Courier New" pitchFamily="49" charset="0"/>
              </a:rPr>
              <a:t>---</a:t>
            </a:r>
            <a:r>
              <a:rPr lang="en-US" sz="1400" dirty="0" err="1" smtClean="0">
                <a:latin typeface="Courier New" pitchFamily="49" charset="0"/>
              </a:rPr>
              <a:t>rpciod</a:t>
            </a:r>
            <a:endParaRPr lang="en-US" sz="1400" dirty="0" smtClean="0">
              <a:latin typeface="Courier New" pitchFamily="49" charset="0"/>
            </a:endParaRPr>
          </a:p>
          <a:p>
            <a:pPr eaLnBrk="1" hangingPunct="1"/>
            <a:r>
              <a:rPr lang="en-US" sz="1400" dirty="0" smtClean="0">
                <a:latin typeface="Courier New" pitchFamily="49" charset="0"/>
              </a:rPr>
              <a:t>     |-</a:t>
            </a:r>
            <a:r>
              <a:rPr lang="en-US" sz="1400" dirty="0" err="1" smtClean="0">
                <a:latin typeface="Courier New" pitchFamily="49" charset="0"/>
              </a:rPr>
              <a:t>atd</a:t>
            </a:r>
            <a:endParaRPr lang="en-US" sz="1400" dirty="0" smtClean="0">
              <a:latin typeface="Courier New" pitchFamily="49" charset="0"/>
            </a:endParaRPr>
          </a:p>
          <a:p>
            <a:pPr eaLnBrk="1" hangingPunct="1"/>
            <a:r>
              <a:rPr lang="en-US" sz="1400" dirty="0" smtClean="0">
                <a:latin typeface="Courier New" pitchFamily="49" charset="0"/>
              </a:rPr>
              <a:t>     |-</a:t>
            </a:r>
            <a:r>
              <a:rPr lang="en-US" sz="1400" dirty="0" err="1" smtClean="0">
                <a:latin typeface="Courier New" pitchFamily="49" charset="0"/>
              </a:rPr>
              <a:t>automount</a:t>
            </a:r>
            <a:endParaRPr lang="en-US" sz="1400" dirty="0" smtClean="0">
              <a:latin typeface="Courier New" pitchFamily="49" charset="0"/>
            </a:endParaRPr>
          </a:p>
          <a:p>
            <a:pPr eaLnBrk="1" hangingPunct="1"/>
            <a:r>
              <a:rPr lang="en-US" sz="1400" dirty="0" smtClean="0">
                <a:latin typeface="Courier New" pitchFamily="49" charset="0"/>
              </a:rPr>
              <a:t>     |-</a:t>
            </a:r>
            <a:r>
              <a:rPr lang="en-US" sz="1400" dirty="0" err="1" smtClean="0">
                <a:latin typeface="Courier New" pitchFamily="49" charset="0"/>
              </a:rPr>
              <a:t>crond</a:t>
            </a:r>
            <a:endParaRPr lang="en-US" sz="1400" dirty="0" smtClean="0">
              <a:latin typeface="Courier New" pitchFamily="49" charset="0"/>
            </a:endParaRPr>
          </a:p>
          <a:p>
            <a:pPr eaLnBrk="1" hangingPunct="1"/>
            <a:r>
              <a:rPr lang="en-US" sz="1400" dirty="0" smtClean="0">
                <a:latin typeface="Courier New" pitchFamily="49" charset="0"/>
              </a:rPr>
              <a:t>     |-</a:t>
            </a:r>
            <a:r>
              <a:rPr lang="en-US" sz="1400" dirty="0" err="1" smtClean="0">
                <a:latin typeface="Courier New" pitchFamily="49" charset="0"/>
              </a:rPr>
              <a:t>gdm</a:t>
            </a:r>
            <a:r>
              <a:rPr lang="en-US" sz="1400" dirty="0" smtClean="0">
                <a:latin typeface="Courier New" pitchFamily="49" charset="0"/>
              </a:rPr>
              <a:t>-+-X</a:t>
            </a:r>
          </a:p>
          <a:p>
            <a:pPr eaLnBrk="1" hangingPunct="1"/>
            <a:r>
              <a:rPr lang="en-US" sz="1400" dirty="0" smtClean="0">
                <a:latin typeface="Courier New" pitchFamily="49" charset="0"/>
              </a:rPr>
              <a:t>     |     `-</a:t>
            </a:r>
            <a:r>
              <a:rPr lang="en-US" sz="1400" dirty="0" err="1" smtClean="0">
                <a:latin typeface="Courier New" pitchFamily="49" charset="0"/>
              </a:rPr>
              <a:t>gdm</a:t>
            </a:r>
            <a:r>
              <a:rPr lang="en-US" sz="1400" dirty="0" smtClean="0">
                <a:latin typeface="Courier New" pitchFamily="49" charset="0"/>
              </a:rPr>
              <a:t>---</a:t>
            </a:r>
            <a:r>
              <a:rPr lang="en-US" sz="1400" dirty="0" err="1" smtClean="0">
                <a:latin typeface="Courier New" pitchFamily="49" charset="0"/>
              </a:rPr>
              <a:t>gdmlogin</a:t>
            </a:r>
            <a:endParaRPr lang="en-US" sz="1400" dirty="0" smtClean="0">
              <a:latin typeface="Courier New" pitchFamily="49" charset="0"/>
            </a:endParaRPr>
          </a:p>
          <a:p>
            <a:pPr eaLnBrk="1" hangingPunct="1"/>
            <a:r>
              <a:rPr lang="en-US" sz="1400" dirty="0" smtClean="0">
                <a:latin typeface="Courier New" pitchFamily="49" charset="0"/>
              </a:rPr>
              <a:t>     |-</a:t>
            </a:r>
            <a:r>
              <a:rPr lang="en-US" sz="1400" dirty="0" err="1" smtClean="0">
                <a:latin typeface="Courier New" pitchFamily="49" charset="0"/>
              </a:rPr>
              <a:t>gpm</a:t>
            </a:r>
            <a:endParaRPr lang="en-US" sz="1400" dirty="0" smtClean="0">
              <a:latin typeface="Courier New" pitchFamily="49" charset="0"/>
            </a:endParaRPr>
          </a:p>
          <a:p>
            <a:pPr eaLnBrk="1" hangingPunct="1"/>
            <a:r>
              <a:rPr lang="en-US" sz="1400" dirty="0" smtClean="0">
                <a:latin typeface="Courier New" pitchFamily="49" charset="0"/>
              </a:rPr>
              <a:t>     |-</a:t>
            </a:r>
            <a:r>
              <a:rPr lang="en-US" sz="1400" dirty="0" err="1" smtClean="0">
                <a:latin typeface="Courier New" pitchFamily="49" charset="0"/>
              </a:rPr>
              <a:t>httpd</a:t>
            </a:r>
            <a:r>
              <a:rPr lang="en-US" sz="1400" dirty="0" smtClean="0">
                <a:latin typeface="Courier New" pitchFamily="49" charset="0"/>
              </a:rPr>
              <a:t>---8*[</a:t>
            </a:r>
            <a:r>
              <a:rPr lang="en-US" sz="1400" dirty="0" err="1" smtClean="0">
                <a:latin typeface="Courier New" pitchFamily="49" charset="0"/>
              </a:rPr>
              <a:t>httpd</a:t>
            </a:r>
            <a:r>
              <a:rPr lang="en-US" sz="1400" dirty="0" smtClean="0">
                <a:latin typeface="Courier New" pitchFamily="49" charset="0"/>
              </a:rPr>
              <a:t>]</a:t>
            </a:r>
          </a:p>
          <a:p>
            <a:pPr eaLnBrk="1" hangingPunct="1"/>
            <a:r>
              <a:rPr lang="en-US" sz="1400" dirty="0" smtClean="0">
                <a:latin typeface="Courier New" pitchFamily="49" charset="0"/>
              </a:rPr>
              <a:t>     |-</a:t>
            </a:r>
            <a:r>
              <a:rPr lang="en-US" sz="1400" dirty="0" err="1" smtClean="0">
                <a:latin typeface="Courier New" pitchFamily="49" charset="0"/>
              </a:rPr>
              <a:t>identd</a:t>
            </a:r>
            <a:r>
              <a:rPr lang="en-US" sz="1400" dirty="0" smtClean="0">
                <a:latin typeface="Courier New" pitchFamily="49" charset="0"/>
              </a:rPr>
              <a:t>---</a:t>
            </a:r>
            <a:r>
              <a:rPr lang="en-US" sz="1400" dirty="0" err="1" smtClean="0">
                <a:latin typeface="Courier New" pitchFamily="49" charset="0"/>
              </a:rPr>
              <a:t>identd</a:t>
            </a:r>
            <a:r>
              <a:rPr lang="en-US" sz="1400" dirty="0" smtClean="0">
                <a:latin typeface="Courier New" pitchFamily="49" charset="0"/>
              </a:rPr>
              <a:t>---3*[</a:t>
            </a:r>
            <a:r>
              <a:rPr lang="en-US" sz="1400" dirty="0" err="1" smtClean="0">
                <a:latin typeface="Courier New" pitchFamily="49" charset="0"/>
              </a:rPr>
              <a:t>identd</a:t>
            </a:r>
            <a:r>
              <a:rPr lang="en-US" sz="1400" dirty="0" smtClean="0">
                <a:latin typeface="Courier New" pitchFamily="49" charset="0"/>
              </a:rPr>
              <a:t>]</a:t>
            </a:r>
          </a:p>
          <a:p>
            <a:pPr eaLnBrk="1" hangingPunct="1"/>
            <a:r>
              <a:rPr lang="en-US" sz="1400" dirty="0" smtClean="0">
                <a:latin typeface="Courier New" pitchFamily="49" charset="0"/>
              </a:rPr>
              <a:t>     |-</a:t>
            </a:r>
            <a:r>
              <a:rPr lang="en-US" sz="1400" dirty="0" err="1" smtClean="0">
                <a:latin typeface="Courier New" pitchFamily="49" charset="0"/>
              </a:rPr>
              <a:t>inetd</a:t>
            </a:r>
            <a:r>
              <a:rPr lang="en-US" sz="1400" dirty="0" smtClean="0">
                <a:latin typeface="Courier New" pitchFamily="49" charset="0"/>
              </a:rPr>
              <a:t>---</a:t>
            </a:r>
            <a:r>
              <a:rPr lang="en-US" sz="1400" dirty="0" err="1" smtClean="0">
                <a:latin typeface="Courier New" pitchFamily="49" charset="0"/>
              </a:rPr>
              <a:t>in.telnetd</a:t>
            </a:r>
            <a:r>
              <a:rPr lang="en-US" sz="1400" dirty="0" smtClean="0">
                <a:latin typeface="Courier New" pitchFamily="49" charset="0"/>
              </a:rPr>
              <a:t>---login---bash---</a:t>
            </a:r>
            <a:r>
              <a:rPr lang="en-US" sz="1400" dirty="0" err="1" smtClean="0">
                <a:latin typeface="Courier New" pitchFamily="49" charset="0"/>
              </a:rPr>
              <a:t>pstree</a:t>
            </a:r>
            <a:endParaRPr lang="en-US" sz="1400" dirty="0" smtClean="0">
              <a:latin typeface="Courier New" pitchFamily="49" charset="0"/>
            </a:endParaRPr>
          </a:p>
          <a:p>
            <a:pPr eaLnBrk="1" hangingPunct="1"/>
            <a:r>
              <a:rPr lang="en-US" sz="1400" dirty="0" smtClean="0">
                <a:latin typeface="Courier New" pitchFamily="49" charset="0"/>
              </a:rPr>
              <a:t>     |-</a:t>
            </a:r>
            <a:r>
              <a:rPr lang="en-US" sz="1400" dirty="0" err="1" smtClean="0">
                <a:latin typeface="Courier New" pitchFamily="49" charset="0"/>
              </a:rPr>
              <a:t>kflushd</a:t>
            </a:r>
            <a:endParaRPr lang="en-US" sz="1400" dirty="0" smtClean="0">
              <a:latin typeface="Courier New" pitchFamily="49" charset="0"/>
            </a:endParaRPr>
          </a:p>
          <a:p>
            <a:pPr eaLnBrk="1" hangingPunct="1"/>
            <a:r>
              <a:rPr lang="en-US" sz="1400" dirty="0" smtClean="0">
                <a:latin typeface="Courier New" pitchFamily="49" charset="0"/>
              </a:rPr>
              <a:t>     |-</a:t>
            </a:r>
            <a:r>
              <a:rPr lang="en-US" sz="1400" dirty="0" err="1" smtClean="0">
                <a:latin typeface="Courier New" pitchFamily="49" charset="0"/>
              </a:rPr>
              <a:t>kpiod</a:t>
            </a:r>
            <a:endParaRPr lang="en-US" sz="1400" dirty="0" smtClean="0">
              <a:latin typeface="Courier New" pitchFamily="49" charset="0"/>
            </a:endParaRPr>
          </a:p>
          <a:p>
            <a:pPr eaLnBrk="1" hangingPunct="1"/>
            <a:r>
              <a:rPr lang="en-US" sz="1400" dirty="0" smtClean="0">
                <a:latin typeface="Courier New" pitchFamily="49" charset="0"/>
              </a:rPr>
              <a:t>     |-</a:t>
            </a:r>
            <a:r>
              <a:rPr lang="en-US" sz="1400" dirty="0" err="1" smtClean="0">
                <a:latin typeface="Courier New" pitchFamily="49" charset="0"/>
              </a:rPr>
              <a:t>kswapd</a:t>
            </a:r>
            <a:endParaRPr lang="en-US" sz="1400" dirty="0" smtClean="0">
              <a:latin typeface="Courier New" pitchFamily="49" charset="0"/>
            </a:endParaRPr>
          </a:p>
          <a:p>
            <a:pPr eaLnBrk="1" hangingPunct="1"/>
            <a:r>
              <a:rPr lang="en-US" sz="1400" dirty="0" smtClean="0">
                <a:latin typeface="Courier New" pitchFamily="49" charset="0"/>
              </a:rPr>
              <a:t>     |-</a:t>
            </a:r>
            <a:r>
              <a:rPr lang="en-US" sz="1400" dirty="0" err="1" smtClean="0">
                <a:latin typeface="Courier New" pitchFamily="49" charset="0"/>
              </a:rPr>
              <a:t>kupdate</a:t>
            </a:r>
            <a:endParaRPr lang="en-US" sz="1400" dirty="0" smtClean="0">
              <a:latin typeface="Courier New" pitchFamily="49" charset="0"/>
            </a:endParaRPr>
          </a:p>
          <a:p>
            <a:pPr eaLnBrk="1" hangingPunct="1"/>
            <a:r>
              <a:rPr lang="en-US" sz="1400" dirty="0" smtClean="0">
                <a:latin typeface="Courier New" pitchFamily="49" charset="0"/>
              </a:rPr>
              <a:t>     |-</a:t>
            </a:r>
            <a:r>
              <a:rPr lang="en-US" sz="1400" dirty="0" err="1" smtClean="0">
                <a:latin typeface="Courier New" pitchFamily="49" charset="0"/>
              </a:rPr>
              <a:t>mdrecoveryd</a:t>
            </a:r>
            <a:endParaRPr lang="en-US" sz="1400" dirty="0" smtClean="0">
              <a:latin typeface="Courier New" pitchFamily="49" charset="0"/>
            </a:endParaRPr>
          </a:p>
          <a:p>
            <a:pPr eaLnBrk="1" hangingPunct="1"/>
            <a:r>
              <a:rPr lang="en-US" sz="1400" dirty="0" smtClean="0">
                <a:latin typeface="Courier New" pitchFamily="49" charset="0"/>
              </a:rPr>
              <a:t>     |-6*[</a:t>
            </a:r>
            <a:r>
              <a:rPr lang="en-US" sz="1400" dirty="0" err="1" smtClean="0">
                <a:latin typeface="Courier New" pitchFamily="49" charset="0"/>
              </a:rPr>
              <a:t>mingetty</a:t>
            </a:r>
            <a:r>
              <a:rPr lang="en-US" sz="1400" dirty="0" smtClean="0">
                <a:latin typeface="Courier New" pitchFamily="49" charset="0"/>
              </a:rPr>
              <a:t>]</a:t>
            </a:r>
          </a:p>
          <a:p>
            <a:pPr eaLnBrk="1" hangingPunct="1"/>
            <a:r>
              <a:rPr lang="en-US" sz="1400" dirty="0" smtClean="0">
                <a:latin typeface="Courier New" pitchFamily="49" charset="0"/>
              </a:rPr>
              <a:t>     |-</a:t>
            </a:r>
            <a:r>
              <a:rPr lang="en-US" sz="1400" dirty="0" err="1" smtClean="0">
                <a:latin typeface="Courier New" pitchFamily="49" charset="0"/>
              </a:rPr>
              <a:t>xconsole</a:t>
            </a:r>
            <a:endParaRPr lang="en-US" sz="1400" dirty="0" smtClean="0">
              <a:latin typeface="Courier New" pitchFamily="49" charset="0"/>
            </a:endParaRPr>
          </a:p>
          <a:p>
            <a:pPr eaLnBrk="1" hangingPunct="1"/>
            <a:r>
              <a:rPr lang="en-US" sz="1400" dirty="0" smtClean="0">
                <a:latin typeface="Courier New" pitchFamily="49" charset="0"/>
              </a:rPr>
              <a:t>     `-</a:t>
            </a:r>
            <a:r>
              <a:rPr lang="en-US" sz="1400" dirty="0" err="1" smtClean="0">
                <a:latin typeface="Courier New" pitchFamily="49" charset="0"/>
              </a:rPr>
              <a:t>xfs</a:t>
            </a:r>
            <a:endParaRPr lang="en-US" sz="1400" dirty="0" smtClean="0">
              <a:latin typeface="Courier New" pitchFamily="49" charset="0"/>
            </a:endParaRPr>
          </a:p>
          <a:p>
            <a:pPr eaLnBrk="1" hangingPunct="1"/>
            <a:endParaRPr lang="en-GB" dirty="0" smtClean="0"/>
          </a:p>
        </p:txBody>
      </p:sp>
      <p:sp>
        <p:nvSpPr>
          <p:cNvPr id="390148" name="Rectangle 3"/>
          <p:cNvSpPr>
            <a:spLocks noGrp="1" noRot="1" noChangeAspect="1" noChangeArrowheads="1" noTextEdit="1"/>
          </p:cNvSpPr>
          <p:nvPr>
            <p:ph type="sldImg"/>
          </p:nvPr>
        </p:nvSpPr>
        <p:spPr>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7"/>
          <p:cNvSpPr>
            <a:spLocks noGrp="1" noChangeArrowheads="1"/>
          </p:cNvSpPr>
          <p:nvPr>
            <p:ph type="sldNum" sz="quarter" idx="5"/>
          </p:nvPr>
        </p:nvSpPr>
        <p:spPr>
          <a:noFill/>
        </p:spPr>
        <p:txBody>
          <a:bodyPr/>
          <a:lstStyle/>
          <a:p>
            <a:fld id="{7C5FF4C2-D5B0-410D-82AA-6439030B33B4}" type="slidenum">
              <a:rPr lang="en-US" smtClean="0"/>
              <a:pPr/>
              <a:t>27</a:t>
            </a:fld>
            <a:endParaRPr lang="en-US" smtClean="0"/>
          </a:p>
        </p:txBody>
      </p:sp>
      <p:sp>
        <p:nvSpPr>
          <p:cNvPr id="391171" name="Rectangle 2"/>
          <p:cNvSpPr>
            <a:spLocks noGrp="1" noChangeArrowheads="1"/>
          </p:cNvSpPr>
          <p:nvPr>
            <p:ph type="body" idx="1"/>
          </p:nvPr>
        </p:nvSpPr>
        <p:spPr>
          <a:noFill/>
          <a:ln/>
        </p:spPr>
        <p:txBody>
          <a:bodyPr/>
          <a:lstStyle/>
          <a:p>
            <a:pPr algn="just" eaLnBrk="1" hangingPunct="1"/>
            <a:r>
              <a:rPr lang="en-US" smtClean="0"/>
              <a:t>Resource sharing: </a:t>
            </a:r>
          </a:p>
          <a:p>
            <a:pPr algn="just" eaLnBrk="1" hangingPunct="1"/>
            <a:r>
              <a:rPr lang="en-US" smtClean="0"/>
              <a:t>Parent and children share all resources. ex: if we don’t split parent and child portions separately.</a:t>
            </a:r>
          </a:p>
          <a:p>
            <a:pPr algn="just" eaLnBrk="1" hangingPunct="1"/>
            <a:endParaRPr lang="en-US" smtClean="0"/>
          </a:p>
          <a:p>
            <a:pPr algn="just" eaLnBrk="1" hangingPunct="1"/>
            <a:r>
              <a:rPr lang="en-US" smtClean="0"/>
              <a:t>Children share subset of parent’s resources. ex: If we split parent and child [if (!fork)…]but the child shares some of the resources like file descriptor.</a:t>
            </a:r>
          </a:p>
          <a:p>
            <a:pPr algn="just" eaLnBrk="1" hangingPunct="1"/>
            <a:endParaRPr lang="en-US" smtClean="0"/>
          </a:p>
          <a:p>
            <a:pPr algn="just" eaLnBrk="1" hangingPunct="1"/>
            <a:r>
              <a:rPr lang="en-US" smtClean="0"/>
              <a:t>Parent and child share no resources. ex: If we split parent and child and give independent task to child.</a:t>
            </a:r>
          </a:p>
          <a:p>
            <a:pPr lvl="1" algn="just" eaLnBrk="1" hangingPunct="1"/>
            <a:endParaRPr lang="en-US" smtClean="0"/>
          </a:p>
          <a:p>
            <a:pPr algn="just" eaLnBrk="1" hangingPunct="1"/>
            <a:r>
              <a:rPr lang="en-US" smtClean="0"/>
              <a:t>Execution:</a:t>
            </a:r>
          </a:p>
          <a:p>
            <a:pPr algn="just" eaLnBrk="1" hangingPunct="1"/>
            <a:r>
              <a:rPr lang="en-US" smtClean="0"/>
              <a:t>Parent and children execute concurrently. ex: Mostly parent will execute first. </a:t>
            </a:r>
          </a:p>
          <a:p>
            <a:pPr algn="just" eaLnBrk="1" hangingPunct="1"/>
            <a:r>
              <a:rPr lang="en-US" smtClean="0"/>
              <a:t>Parent waits until children terminate. ex: We need to call wait( ) in the parent code. </a:t>
            </a:r>
          </a:p>
          <a:p>
            <a:pPr algn="just" eaLnBrk="1" hangingPunct="1"/>
            <a:endParaRPr lang="en-US" smtClean="0"/>
          </a:p>
          <a:p>
            <a:pPr algn="just" eaLnBrk="1" hangingPunct="1"/>
            <a:r>
              <a:rPr lang="en-US" smtClean="0"/>
              <a:t>Address space:</a:t>
            </a:r>
          </a:p>
          <a:p>
            <a:pPr algn="just" eaLnBrk="1" hangingPunct="1"/>
            <a:r>
              <a:rPr lang="en-US" smtClean="0"/>
              <a:t>Child duplicate of parent. ex: It is normal case</a:t>
            </a:r>
          </a:p>
          <a:p>
            <a:pPr algn="just" eaLnBrk="1" hangingPunct="1"/>
            <a:r>
              <a:rPr lang="en-US" smtClean="0"/>
              <a:t>Child has a program loaded into it. ex: If we call execl family of calls inside the child code.</a:t>
            </a:r>
          </a:p>
          <a:p>
            <a:pPr algn="just" eaLnBrk="1" hangingPunct="1"/>
            <a:endParaRPr lang="en-US" smtClean="0"/>
          </a:p>
          <a:p>
            <a:pPr eaLnBrk="1" hangingPunct="1"/>
            <a:endParaRPr lang="en-GB" smtClean="0"/>
          </a:p>
        </p:txBody>
      </p:sp>
      <p:sp>
        <p:nvSpPr>
          <p:cNvPr id="391172" name="Rectangle 3"/>
          <p:cNvSpPr>
            <a:spLocks noGrp="1" noRot="1" noChangeAspect="1" noChangeArrowheads="1" noTextEdit="1"/>
          </p:cNvSpPr>
          <p:nvPr>
            <p:ph type="sldImg"/>
          </p:nvPr>
        </p:nvSpPr>
        <p:spPr>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7"/>
          <p:cNvSpPr>
            <a:spLocks noGrp="1" noChangeArrowheads="1"/>
          </p:cNvSpPr>
          <p:nvPr>
            <p:ph type="sldNum" sz="quarter" idx="5"/>
          </p:nvPr>
        </p:nvSpPr>
        <p:spPr>
          <a:noFill/>
        </p:spPr>
        <p:txBody>
          <a:bodyPr/>
          <a:lstStyle/>
          <a:p>
            <a:fld id="{259B364E-1B66-470C-9CE1-A67DAA19960A}" type="slidenum">
              <a:rPr lang="en-US" smtClean="0"/>
              <a:pPr/>
              <a:t>28</a:t>
            </a:fld>
            <a:endParaRPr lang="en-US" smtClean="0"/>
          </a:p>
        </p:txBody>
      </p:sp>
      <p:sp>
        <p:nvSpPr>
          <p:cNvPr id="392195" name="Rectangle 2"/>
          <p:cNvSpPr>
            <a:spLocks noGrp="1" noChangeArrowheads="1"/>
          </p:cNvSpPr>
          <p:nvPr>
            <p:ph type="body" idx="1"/>
          </p:nvPr>
        </p:nvSpPr>
        <p:spPr>
          <a:noFill/>
          <a:ln/>
        </p:spPr>
        <p:txBody>
          <a:bodyPr/>
          <a:lstStyle/>
          <a:p>
            <a:pPr eaLnBrk="1" hangingPunct="1"/>
            <a:endParaRPr lang="en-GB" smtClean="0"/>
          </a:p>
        </p:txBody>
      </p:sp>
      <p:sp>
        <p:nvSpPr>
          <p:cNvPr id="392196" name="Rectangle 3"/>
          <p:cNvSpPr>
            <a:spLocks noGrp="1" noRot="1" noChangeAspect="1" noChangeArrowheads="1" noTextEdit="1"/>
          </p:cNvSpPr>
          <p:nvPr>
            <p:ph type="sldImg"/>
          </p:nvPr>
        </p:nvSpPr>
        <p:spPr>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7"/>
          <p:cNvSpPr>
            <a:spLocks noGrp="1" noChangeArrowheads="1"/>
          </p:cNvSpPr>
          <p:nvPr>
            <p:ph type="sldNum" sz="quarter" idx="5"/>
          </p:nvPr>
        </p:nvSpPr>
        <p:spPr>
          <a:noFill/>
        </p:spPr>
        <p:txBody>
          <a:bodyPr/>
          <a:lstStyle/>
          <a:p>
            <a:fld id="{BD2F053C-5857-4A4A-950E-F43F8611E1EC}" type="slidenum">
              <a:rPr lang="en-US" smtClean="0"/>
              <a:pPr/>
              <a:t>29</a:t>
            </a:fld>
            <a:endParaRPr lang="en-US" smtClean="0"/>
          </a:p>
        </p:txBody>
      </p:sp>
      <p:sp>
        <p:nvSpPr>
          <p:cNvPr id="393219" name="Rectangle 2"/>
          <p:cNvSpPr>
            <a:spLocks noGrp="1" noChangeArrowheads="1"/>
          </p:cNvSpPr>
          <p:nvPr>
            <p:ph type="body" idx="1"/>
          </p:nvPr>
        </p:nvSpPr>
        <p:spPr>
          <a:noFill/>
          <a:ln/>
        </p:spPr>
        <p:txBody>
          <a:bodyPr/>
          <a:lstStyle/>
          <a:p>
            <a:pPr algn="just" eaLnBrk="1" hangingPunct="1"/>
            <a:r>
              <a:rPr lang="en-US" smtClean="0">
                <a:latin typeface="Courier New" pitchFamily="49" charset="0"/>
              </a:rPr>
              <a:t>wait (int *status );</a:t>
            </a:r>
            <a:r>
              <a:rPr lang="en-US" smtClean="0"/>
              <a:t>  The  wait  function  suspends  execution of the currently running process till a child has exited, then the allocated system resources used by the child are freed.</a:t>
            </a:r>
          </a:p>
          <a:p>
            <a:pPr algn="just" eaLnBrk="1" hangingPunct="1"/>
            <a:r>
              <a:rPr lang="en-US" smtClean="0"/>
              <a:t>If status argument is NULL, then the parent waits for the child finishing first. </a:t>
            </a:r>
          </a:p>
          <a:p>
            <a:pPr algn="just" eaLnBrk="1" hangingPunct="1"/>
            <a:endParaRPr lang="en-US" smtClean="0"/>
          </a:p>
          <a:p>
            <a:pPr algn="just" eaLnBrk="1" hangingPunct="1"/>
            <a:r>
              <a:rPr lang="en-US" smtClean="0">
                <a:latin typeface="Courier New" pitchFamily="49" charset="0"/>
              </a:rPr>
              <a:t>waitpid (pid_t pid, int *status, int options);</a:t>
            </a:r>
            <a:r>
              <a:rPr lang="en-US" smtClean="0"/>
              <a:t> same as wait but the parent process waits for a particular child, which is specified by its pid as one of the arguments in the waitpid system call. </a:t>
            </a:r>
          </a:p>
          <a:p>
            <a:pPr algn="just" eaLnBrk="1" hangingPunct="1"/>
            <a:r>
              <a:rPr lang="en-US" smtClean="0"/>
              <a:t>If status argument is NULL, then the parent waits for the child to finish.</a:t>
            </a:r>
          </a:p>
          <a:p>
            <a:pPr algn="just" eaLnBrk="1" hangingPunct="1"/>
            <a:r>
              <a:rPr lang="en-US" smtClean="0"/>
              <a:t>If status argument is not NULL, then the status information is stored in the *status. From this status information, a user can find out whether the child has  exited normally or not.</a:t>
            </a:r>
          </a:p>
          <a:p>
            <a:pPr algn="just" eaLnBrk="1" hangingPunct="1"/>
            <a:endParaRPr lang="en-US" smtClean="0"/>
          </a:p>
          <a:p>
            <a:pPr algn="just" eaLnBrk="1" hangingPunct="1"/>
            <a:r>
              <a:rPr lang="en-US" smtClean="0"/>
              <a:t>The options argument is used by the parent process to operate in a blocking or non-blocking mode. </a:t>
            </a:r>
          </a:p>
          <a:p>
            <a:pPr eaLnBrk="1" hangingPunct="1"/>
            <a:endParaRPr lang="en-GB" smtClean="0"/>
          </a:p>
        </p:txBody>
      </p:sp>
      <p:sp>
        <p:nvSpPr>
          <p:cNvPr id="393220" name="Rectangle 3"/>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a:noFill/>
        </p:spPr>
        <p:txBody>
          <a:bodyPr/>
          <a:lstStyle/>
          <a:p>
            <a:fld id="{9F33464A-61CD-4579-BFC3-AF69EC5E9D45}" type="slidenum">
              <a:rPr lang="en-US" smtClean="0"/>
              <a:pPr/>
              <a:t>3</a:t>
            </a:fld>
            <a:endParaRPr lang="en-US" smtClean="0"/>
          </a:p>
        </p:txBody>
      </p:sp>
      <p:sp>
        <p:nvSpPr>
          <p:cNvPr id="366595" name="Rectangle 2"/>
          <p:cNvSpPr>
            <a:spLocks noGrp="1" noChangeArrowheads="1"/>
          </p:cNvSpPr>
          <p:nvPr>
            <p:ph type="body" idx="1"/>
          </p:nvPr>
        </p:nvSpPr>
        <p:spPr>
          <a:noFill/>
          <a:ln/>
        </p:spPr>
        <p:txBody>
          <a:bodyPr/>
          <a:lstStyle/>
          <a:p>
            <a:pPr eaLnBrk="1" hangingPunct="1"/>
            <a:endParaRPr lang="en-GB" smtClean="0"/>
          </a:p>
        </p:txBody>
      </p:sp>
      <p:sp>
        <p:nvSpPr>
          <p:cNvPr id="366596" name="Rectangle 3"/>
          <p:cNvSpPr>
            <a:spLocks noGrp="1" noRot="1" noChangeAspect="1" noChangeArrowheads="1" noTextEdit="1"/>
          </p:cNvSpPr>
          <p:nvPr>
            <p:ph type="sldImg"/>
          </p:nvPr>
        </p:nvSpPr>
        <p:spPr>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7"/>
          <p:cNvSpPr>
            <a:spLocks noGrp="1" noChangeArrowheads="1"/>
          </p:cNvSpPr>
          <p:nvPr>
            <p:ph type="sldNum" sz="quarter" idx="5"/>
          </p:nvPr>
        </p:nvSpPr>
        <p:spPr>
          <a:noFill/>
        </p:spPr>
        <p:txBody>
          <a:bodyPr/>
          <a:lstStyle/>
          <a:p>
            <a:fld id="{E9B6BF75-136D-48C8-98A5-15172D3766AD}" type="slidenum">
              <a:rPr lang="en-US" smtClean="0"/>
              <a:pPr/>
              <a:t>30</a:t>
            </a:fld>
            <a:endParaRPr lang="en-US" smtClean="0"/>
          </a:p>
        </p:txBody>
      </p:sp>
      <p:sp>
        <p:nvSpPr>
          <p:cNvPr id="394243" name="Rectangle 2"/>
          <p:cNvSpPr>
            <a:spLocks noGrp="1" noChangeArrowheads="1"/>
          </p:cNvSpPr>
          <p:nvPr>
            <p:ph type="body" idx="1"/>
          </p:nvPr>
        </p:nvSpPr>
        <p:spPr>
          <a:noFill/>
          <a:ln/>
        </p:spPr>
        <p:txBody>
          <a:bodyPr/>
          <a:lstStyle/>
          <a:p>
            <a:pPr eaLnBrk="1" hangingPunct="1"/>
            <a:endParaRPr lang="en-GB" smtClean="0"/>
          </a:p>
        </p:txBody>
      </p:sp>
      <p:sp>
        <p:nvSpPr>
          <p:cNvPr id="394244" name="Rectangle 3"/>
          <p:cNvSpPr>
            <a:spLocks noGrp="1" noRot="1" noChangeAspect="1" noChangeArrowheads="1" noTextEdit="1"/>
          </p:cNvSpPr>
          <p:nvPr>
            <p:ph type="sldImg"/>
          </p:nvPr>
        </p:nvSpPr>
        <p:spPr>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7"/>
          <p:cNvSpPr>
            <a:spLocks noGrp="1" noChangeArrowheads="1"/>
          </p:cNvSpPr>
          <p:nvPr>
            <p:ph type="sldNum" sz="quarter" idx="5"/>
          </p:nvPr>
        </p:nvSpPr>
        <p:spPr>
          <a:noFill/>
        </p:spPr>
        <p:txBody>
          <a:bodyPr/>
          <a:lstStyle/>
          <a:p>
            <a:fld id="{BE3FF6C4-AD3E-418A-A351-8308A6E8BFBA}" type="slidenum">
              <a:rPr lang="en-US" smtClean="0"/>
              <a:pPr/>
              <a:t>31</a:t>
            </a:fld>
            <a:endParaRPr lang="en-US" smtClean="0"/>
          </a:p>
        </p:txBody>
      </p:sp>
      <p:sp>
        <p:nvSpPr>
          <p:cNvPr id="395267" name="Rectangle 2"/>
          <p:cNvSpPr>
            <a:spLocks noGrp="1" noChangeArrowheads="1"/>
          </p:cNvSpPr>
          <p:nvPr>
            <p:ph type="body" idx="1"/>
          </p:nvPr>
        </p:nvSpPr>
        <p:spPr>
          <a:noFill/>
          <a:ln/>
        </p:spPr>
        <p:txBody>
          <a:bodyPr/>
          <a:lstStyle/>
          <a:p>
            <a:pPr eaLnBrk="1" hangingPunct="1"/>
            <a:endParaRPr lang="en-GB" smtClean="0"/>
          </a:p>
        </p:txBody>
      </p:sp>
      <p:sp>
        <p:nvSpPr>
          <p:cNvPr id="395268" name="Rectangle 3"/>
          <p:cNvSpPr>
            <a:spLocks noGrp="1" noRot="1" noChangeAspect="1" noChangeArrowheads="1" noTextEdit="1"/>
          </p:cNvSpPr>
          <p:nvPr>
            <p:ph type="sldImg"/>
          </p:nvPr>
        </p:nvSpPr>
        <p:spPr>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7"/>
          <p:cNvSpPr>
            <a:spLocks noGrp="1" noChangeArrowheads="1"/>
          </p:cNvSpPr>
          <p:nvPr>
            <p:ph type="sldNum" sz="quarter" idx="5"/>
          </p:nvPr>
        </p:nvSpPr>
        <p:spPr>
          <a:noFill/>
        </p:spPr>
        <p:txBody>
          <a:bodyPr/>
          <a:lstStyle/>
          <a:p>
            <a:fld id="{5866243D-76B8-49D9-A811-B50BAEAB65C0}" type="slidenum">
              <a:rPr lang="en-US" smtClean="0"/>
              <a:pPr/>
              <a:t>32</a:t>
            </a:fld>
            <a:endParaRPr lang="en-US" smtClean="0"/>
          </a:p>
        </p:txBody>
      </p:sp>
      <p:sp>
        <p:nvSpPr>
          <p:cNvPr id="396291" name="Rectangle 2"/>
          <p:cNvSpPr>
            <a:spLocks noGrp="1" noChangeArrowheads="1"/>
          </p:cNvSpPr>
          <p:nvPr>
            <p:ph type="body" idx="1"/>
          </p:nvPr>
        </p:nvSpPr>
        <p:spPr>
          <a:noFill/>
          <a:ln/>
        </p:spPr>
        <p:txBody>
          <a:bodyPr/>
          <a:lstStyle/>
          <a:p>
            <a:pPr eaLnBrk="1" hangingPunct="1"/>
            <a:endParaRPr lang="en-GB" smtClean="0"/>
          </a:p>
        </p:txBody>
      </p:sp>
      <p:sp>
        <p:nvSpPr>
          <p:cNvPr id="396292" name="Rectangle 3"/>
          <p:cNvSpPr>
            <a:spLocks noGrp="1" noRot="1" noChangeAspect="1" noChangeArrowheads="1" noTextEdit="1"/>
          </p:cNvSpPr>
          <p:nvPr>
            <p:ph type="sldImg"/>
          </p:nvPr>
        </p:nvSpPr>
        <p:spPr>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7"/>
          <p:cNvSpPr>
            <a:spLocks noGrp="1" noChangeArrowheads="1"/>
          </p:cNvSpPr>
          <p:nvPr>
            <p:ph type="sldNum" sz="quarter" idx="5"/>
          </p:nvPr>
        </p:nvSpPr>
        <p:spPr>
          <a:noFill/>
        </p:spPr>
        <p:txBody>
          <a:bodyPr/>
          <a:lstStyle/>
          <a:p>
            <a:fld id="{DDB34236-ACA8-4CB8-9FA5-63C3583BC56C}" type="slidenum">
              <a:rPr lang="en-US" smtClean="0"/>
              <a:pPr/>
              <a:t>33</a:t>
            </a:fld>
            <a:endParaRPr lang="en-US" smtClean="0"/>
          </a:p>
        </p:txBody>
      </p:sp>
      <p:sp>
        <p:nvSpPr>
          <p:cNvPr id="397315" name="Rectangle 2"/>
          <p:cNvSpPr>
            <a:spLocks noGrp="1" noChangeArrowheads="1"/>
          </p:cNvSpPr>
          <p:nvPr>
            <p:ph type="body" idx="1"/>
          </p:nvPr>
        </p:nvSpPr>
        <p:spPr>
          <a:noFill/>
          <a:ln/>
        </p:spPr>
        <p:txBody>
          <a:bodyPr/>
          <a:lstStyle/>
          <a:p>
            <a:pPr eaLnBrk="1" hangingPunct="1"/>
            <a:endParaRPr lang="en-GB" smtClean="0"/>
          </a:p>
        </p:txBody>
      </p:sp>
      <p:sp>
        <p:nvSpPr>
          <p:cNvPr id="397316" name="Rectangle 3"/>
          <p:cNvSpPr>
            <a:spLocks noGrp="1" noRot="1" noChangeAspect="1" noChangeArrowheads="1" noTextEdit="1"/>
          </p:cNvSpPr>
          <p:nvPr>
            <p:ph type="sldImg"/>
          </p:nvPr>
        </p:nvSpPr>
        <p:spPr>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7"/>
          <p:cNvSpPr>
            <a:spLocks noGrp="1" noChangeArrowheads="1"/>
          </p:cNvSpPr>
          <p:nvPr>
            <p:ph type="sldNum" sz="quarter" idx="5"/>
          </p:nvPr>
        </p:nvSpPr>
        <p:spPr>
          <a:noFill/>
        </p:spPr>
        <p:txBody>
          <a:bodyPr/>
          <a:lstStyle/>
          <a:p>
            <a:fld id="{B611A06F-1EE2-49A0-8062-71E192646C06}" type="slidenum">
              <a:rPr lang="en-US" smtClean="0"/>
              <a:pPr/>
              <a:t>34</a:t>
            </a:fld>
            <a:endParaRPr lang="en-US" smtClean="0"/>
          </a:p>
        </p:txBody>
      </p:sp>
      <p:sp>
        <p:nvSpPr>
          <p:cNvPr id="398339" name="Rectangle 2"/>
          <p:cNvSpPr>
            <a:spLocks noGrp="1" noChangeArrowheads="1"/>
          </p:cNvSpPr>
          <p:nvPr>
            <p:ph type="body" idx="1"/>
          </p:nvPr>
        </p:nvSpPr>
        <p:spPr>
          <a:noFill/>
          <a:ln/>
        </p:spPr>
        <p:txBody>
          <a:bodyPr/>
          <a:lstStyle/>
          <a:p>
            <a:pPr algn="just" eaLnBrk="1" hangingPunct="1"/>
            <a:r>
              <a:rPr lang="en-US" smtClean="0"/>
              <a:t>A process has five areas of memory allocated to it.</a:t>
            </a:r>
          </a:p>
          <a:p>
            <a:pPr algn="just" eaLnBrk="1" hangingPunct="1"/>
            <a:r>
              <a:rPr lang="en-US" smtClean="0"/>
              <a:t>Text: executable instructions. This  may be sharable.</a:t>
            </a:r>
          </a:p>
          <a:p>
            <a:pPr algn="just" eaLnBrk="1" hangingPunct="1"/>
            <a:r>
              <a:rPr lang="en-US" smtClean="0"/>
              <a:t>Initialized data: statically allocated and global data. Initialized to nonzero, it is part of data segment. </a:t>
            </a:r>
          </a:p>
          <a:p>
            <a:pPr algn="just" eaLnBrk="1" hangingPunct="1"/>
            <a:r>
              <a:rPr lang="en-US" smtClean="0"/>
              <a:t>Zero-initialized data: same as initialized data but the variable is initialized to zero by default. This portion is also called BSS. </a:t>
            </a:r>
          </a:p>
          <a:p>
            <a:pPr algn="just" eaLnBrk="1" hangingPunct="1"/>
            <a:r>
              <a:rPr lang="en-US" smtClean="0"/>
              <a:t>Heap: memory allocated dynamically for exampleby usage of malloc( );</a:t>
            </a:r>
          </a:p>
          <a:p>
            <a:pPr algn="just" eaLnBrk="1" hangingPunct="1"/>
            <a:r>
              <a:rPr lang="en-US" smtClean="0"/>
              <a:t>Stack: generally it is used to store function parameters and return values. </a:t>
            </a:r>
          </a:p>
          <a:p>
            <a:pPr algn="just" eaLnBrk="1" hangingPunct="1"/>
            <a:r>
              <a:rPr lang="en-US" smtClean="0"/>
              <a:t>Actually in the process address space, we have only text, data and stack portions. The data portion consists of initialized data, bss and heap. </a:t>
            </a:r>
          </a:p>
          <a:p>
            <a:pPr algn="just" eaLnBrk="1" hangingPunct="1"/>
            <a:r>
              <a:rPr lang="en-US" smtClean="0"/>
              <a:t>For example: </a:t>
            </a:r>
          </a:p>
          <a:p>
            <a:pPr algn="just" eaLnBrk="1" hangingPunct="1"/>
            <a:r>
              <a:rPr lang="en-US" smtClean="0">
                <a:latin typeface="Courier New" pitchFamily="49" charset="0"/>
              </a:rPr>
              <a:t>$ls –l a.out</a:t>
            </a:r>
          </a:p>
          <a:p>
            <a:pPr algn="just" eaLnBrk="1" hangingPunct="1"/>
            <a:r>
              <a:rPr lang="en-US" smtClean="0">
                <a:latin typeface="Courier New" pitchFamily="49" charset="0"/>
              </a:rPr>
              <a:t>-rwxrwxr-x  1 tha  tha  11432  May	17 14:08  a.out</a:t>
            </a:r>
          </a:p>
          <a:p>
            <a:pPr algn="just" eaLnBrk="1" hangingPunct="1"/>
            <a:endParaRPr lang="en-US" smtClean="0">
              <a:latin typeface="Courier New" pitchFamily="49" charset="0"/>
            </a:endParaRPr>
          </a:p>
          <a:p>
            <a:pPr algn="just" eaLnBrk="1" hangingPunct="1"/>
            <a:r>
              <a:rPr lang="en-US" smtClean="0">
                <a:latin typeface="Courier New" pitchFamily="49" charset="0"/>
              </a:rPr>
              <a:t>$size a.out</a:t>
            </a:r>
          </a:p>
          <a:p>
            <a:pPr algn="just" eaLnBrk="1" hangingPunct="1"/>
            <a:r>
              <a:rPr lang="en-US" smtClean="0">
                <a:latin typeface="Courier New" pitchFamily="49" charset="0"/>
              </a:rPr>
              <a:t>Text  data  bss  dec  hex    filename</a:t>
            </a:r>
          </a:p>
          <a:p>
            <a:pPr algn="just" eaLnBrk="1" hangingPunct="1"/>
            <a:r>
              <a:rPr lang="en-US" smtClean="0">
                <a:latin typeface="Courier New" pitchFamily="49" charset="0"/>
              </a:rPr>
              <a:t>706    252    4   962  3c2       a.out</a:t>
            </a:r>
          </a:p>
          <a:p>
            <a:pPr algn="just" eaLnBrk="1" hangingPunct="1"/>
            <a:r>
              <a:rPr lang="en-US" smtClean="0"/>
              <a:t>The total size of the executable file loaded into memory is only 962 bytes, but it’s actual size is 11,432 bytes long. The remaining 10470 bytes are occupied by the symbols, which is a list of the executable program’s variables, function names, shared libraries etc. Usually the symbols are not loaded into memory when the program runs. </a:t>
            </a:r>
          </a:p>
          <a:p>
            <a:pPr algn="just" eaLnBrk="1" hangingPunct="1"/>
            <a:r>
              <a:rPr lang="en-US" smtClean="0"/>
              <a:t>.bss – Block Started by Symbol</a:t>
            </a:r>
          </a:p>
          <a:p>
            <a:pPr eaLnBrk="1" hangingPunct="1"/>
            <a:endParaRPr lang="en-GB" smtClean="0"/>
          </a:p>
        </p:txBody>
      </p:sp>
      <p:sp>
        <p:nvSpPr>
          <p:cNvPr id="398340" name="Rectangle 3"/>
          <p:cNvSpPr>
            <a:spLocks noGrp="1" noRot="1" noChangeAspect="1" noChangeArrowheads="1" noTextEdit="1"/>
          </p:cNvSpPr>
          <p:nvPr>
            <p:ph type="sldImg"/>
          </p:nvPr>
        </p:nvSpPr>
        <p:spPr>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7"/>
          <p:cNvSpPr>
            <a:spLocks noGrp="1" noChangeArrowheads="1"/>
          </p:cNvSpPr>
          <p:nvPr>
            <p:ph type="sldNum" sz="quarter" idx="5"/>
          </p:nvPr>
        </p:nvSpPr>
        <p:spPr>
          <a:noFill/>
        </p:spPr>
        <p:txBody>
          <a:bodyPr/>
          <a:lstStyle/>
          <a:p>
            <a:fld id="{82981F59-7683-4DF2-ACFB-7938BA803F9A}" type="slidenum">
              <a:rPr lang="en-US" smtClean="0"/>
              <a:pPr/>
              <a:t>35</a:t>
            </a:fld>
            <a:endParaRPr lang="en-US" smtClean="0"/>
          </a:p>
        </p:txBody>
      </p:sp>
      <p:sp>
        <p:nvSpPr>
          <p:cNvPr id="399363" name="Rectangle 2"/>
          <p:cNvSpPr>
            <a:spLocks noGrp="1" noChangeArrowheads="1"/>
          </p:cNvSpPr>
          <p:nvPr>
            <p:ph type="body" idx="1"/>
          </p:nvPr>
        </p:nvSpPr>
        <p:spPr>
          <a:noFill/>
          <a:ln/>
        </p:spPr>
        <p:txBody>
          <a:bodyPr/>
          <a:lstStyle/>
          <a:p>
            <a:pPr eaLnBrk="1" hangingPunct="1"/>
            <a:endParaRPr lang="en-GB" smtClean="0"/>
          </a:p>
        </p:txBody>
      </p:sp>
      <p:sp>
        <p:nvSpPr>
          <p:cNvPr id="399364" name="Rectangle 3"/>
          <p:cNvSpPr>
            <a:spLocks noGrp="1" noRot="1" noChangeAspect="1" noChangeArrowheads="1" noTextEdit="1"/>
          </p:cNvSpPr>
          <p:nvPr>
            <p:ph type="sldImg"/>
          </p:nvPr>
        </p:nvSpPr>
        <p:spPr>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7"/>
          <p:cNvSpPr>
            <a:spLocks noGrp="1" noChangeArrowheads="1"/>
          </p:cNvSpPr>
          <p:nvPr>
            <p:ph type="sldNum" sz="quarter" idx="5"/>
          </p:nvPr>
        </p:nvSpPr>
        <p:spPr>
          <a:noFill/>
        </p:spPr>
        <p:txBody>
          <a:bodyPr/>
          <a:lstStyle/>
          <a:p>
            <a:fld id="{9801D5B5-C72D-4096-837C-6F075E0BF789}" type="slidenum">
              <a:rPr lang="en-US" smtClean="0"/>
              <a:pPr/>
              <a:t>36</a:t>
            </a:fld>
            <a:endParaRPr lang="en-US" smtClean="0"/>
          </a:p>
        </p:txBody>
      </p:sp>
      <p:sp>
        <p:nvSpPr>
          <p:cNvPr id="400387" name="Rectangle 2"/>
          <p:cNvSpPr>
            <a:spLocks noGrp="1" noChangeArrowheads="1"/>
          </p:cNvSpPr>
          <p:nvPr>
            <p:ph type="body" idx="1"/>
          </p:nvPr>
        </p:nvSpPr>
        <p:spPr>
          <a:noFill/>
          <a:ln/>
        </p:spPr>
        <p:txBody>
          <a:bodyPr/>
          <a:lstStyle/>
          <a:p>
            <a:pPr eaLnBrk="1" hangingPunct="1"/>
            <a:endParaRPr lang="en-GB" smtClean="0"/>
          </a:p>
        </p:txBody>
      </p:sp>
      <p:sp>
        <p:nvSpPr>
          <p:cNvPr id="400388" name="Rectangle 3"/>
          <p:cNvSpPr>
            <a:spLocks noGrp="1" noRot="1" noChangeAspect="1" noChangeArrowheads="1" noTextEdit="1"/>
          </p:cNvSpPr>
          <p:nvPr>
            <p:ph type="sldImg"/>
          </p:nvPr>
        </p:nvSpPr>
        <p:spPr>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7"/>
          <p:cNvSpPr>
            <a:spLocks noGrp="1" noChangeArrowheads="1"/>
          </p:cNvSpPr>
          <p:nvPr>
            <p:ph type="sldNum" sz="quarter" idx="5"/>
          </p:nvPr>
        </p:nvSpPr>
        <p:spPr>
          <a:noFill/>
        </p:spPr>
        <p:txBody>
          <a:bodyPr/>
          <a:lstStyle/>
          <a:p>
            <a:fld id="{DAB57FE2-237F-4668-8A6F-0081C6DE9D90}" type="slidenum">
              <a:rPr lang="en-US" smtClean="0"/>
              <a:pPr/>
              <a:t>37</a:t>
            </a:fld>
            <a:endParaRPr lang="en-US" smtClean="0"/>
          </a:p>
        </p:txBody>
      </p:sp>
      <p:sp>
        <p:nvSpPr>
          <p:cNvPr id="401411" name="Rectangle 2"/>
          <p:cNvSpPr>
            <a:spLocks noGrp="1" noChangeArrowheads="1"/>
          </p:cNvSpPr>
          <p:nvPr>
            <p:ph type="body" idx="1"/>
          </p:nvPr>
        </p:nvSpPr>
        <p:spPr>
          <a:noFill/>
          <a:ln/>
        </p:spPr>
        <p:txBody>
          <a:bodyPr/>
          <a:lstStyle/>
          <a:p>
            <a:pPr eaLnBrk="1" hangingPunct="1"/>
            <a:endParaRPr lang="en-GB" smtClean="0"/>
          </a:p>
        </p:txBody>
      </p:sp>
      <p:sp>
        <p:nvSpPr>
          <p:cNvPr id="401412" name="Rectangle 3"/>
          <p:cNvSpPr>
            <a:spLocks noGrp="1" noRot="1" noChangeAspect="1" noChangeArrowheads="1" noTextEdit="1"/>
          </p:cNvSpPr>
          <p:nvPr>
            <p:ph type="sldImg"/>
          </p:nvPr>
        </p:nvSpPr>
        <p:spPr>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7"/>
          <p:cNvSpPr>
            <a:spLocks noGrp="1" noChangeArrowheads="1"/>
          </p:cNvSpPr>
          <p:nvPr>
            <p:ph type="sldNum" sz="quarter" idx="5"/>
          </p:nvPr>
        </p:nvSpPr>
        <p:spPr>
          <a:noFill/>
        </p:spPr>
        <p:txBody>
          <a:bodyPr/>
          <a:lstStyle/>
          <a:p>
            <a:fld id="{90770B7C-7F07-4FA1-BC94-01D80DE65E3B}" type="slidenum">
              <a:rPr lang="en-US" smtClean="0"/>
              <a:pPr/>
              <a:t>38</a:t>
            </a:fld>
            <a:endParaRPr lang="en-US" smtClean="0"/>
          </a:p>
        </p:txBody>
      </p:sp>
      <p:sp>
        <p:nvSpPr>
          <p:cNvPr id="402435" name="Rectangle 2"/>
          <p:cNvSpPr>
            <a:spLocks noGrp="1" noChangeArrowheads="1"/>
          </p:cNvSpPr>
          <p:nvPr>
            <p:ph type="body" idx="1"/>
          </p:nvPr>
        </p:nvSpPr>
        <p:spPr>
          <a:noFill/>
          <a:ln/>
        </p:spPr>
        <p:txBody>
          <a:bodyPr/>
          <a:lstStyle/>
          <a:p>
            <a:pPr eaLnBrk="1" hangingPunct="1"/>
            <a:endParaRPr lang="en-GB" smtClean="0"/>
          </a:p>
        </p:txBody>
      </p:sp>
      <p:sp>
        <p:nvSpPr>
          <p:cNvPr id="402436" name="Rectangle 3"/>
          <p:cNvSpPr>
            <a:spLocks noGrp="1" noRot="1" noChangeAspect="1" noChangeArrowheads="1" noTextEdit="1"/>
          </p:cNvSpPr>
          <p:nvPr>
            <p:ph type="sldImg"/>
          </p:nvPr>
        </p:nvSpPr>
        <p:spPr>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7"/>
          <p:cNvSpPr>
            <a:spLocks noGrp="1" noChangeArrowheads="1"/>
          </p:cNvSpPr>
          <p:nvPr>
            <p:ph type="sldNum" sz="quarter" idx="5"/>
          </p:nvPr>
        </p:nvSpPr>
        <p:spPr>
          <a:noFill/>
        </p:spPr>
        <p:txBody>
          <a:bodyPr/>
          <a:lstStyle/>
          <a:p>
            <a:fld id="{F9E31C7A-3F7F-441A-A2B8-D8AD54951D56}" type="slidenum">
              <a:rPr lang="en-US" smtClean="0"/>
              <a:pPr/>
              <a:t>39</a:t>
            </a:fld>
            <a:endParaRPr lang="en-US" smtClean="0"/>
          </a:p>
        </p:txBody>
      </p:sp>
      <p:sp>
        <p:nvSpPr>
          <p:cNvPr id="403459" name="Rectangle 2"/>
          <p:cNvSpPr>
            <a:spLocks noGrp="1" noChangeArrowheads="1"/>
          </p:cNvSpPr>
          <p:nvPr>
            <p:ph type="body" idx="1"/>
          </p:nvPr>
        </p:nvSpPr>
        <p:spPr>
          <a:noFill/>
          <a:ln/>
        </p:spPr>
        <p:txBody>
          <a:bodyPr/>
          <a:lstStyle/>
          <a:p>
            <a:pPr eaLnBrk="1" hangingPunct="1"/>
            <a:endParaRPr lang="en-GB" smtClean="0"/>
          </a:p>
        </p:txBody>
      </p:sp>
      <p:sp>
        <p:nvSpPr>
          <p:cNvPr id="403460" name="Rectangle 3"/>
          <p:cNvSpPr>
            <a:spLocks noGrp="1" noRot="1" noChangeAspect="1" noChangeArrowheads="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p:spPr>
        <p:txBody>
          <a:bodyPr/>
          <a:lstStyle/>
          <a:p>
            <a:fld id="{F6CE9CC9-7293-411E-804E-04725193D420}" type="slidenum">
              <a:rPr lang="en-US" smtClean="0"/>
              <a:pPr/>
              <a:t>4</a:t>
            </a:fld>
            <a:endParaRPr lang="en-US" smtClean="0"/>
          </a:p>
        </p:txBody>
      </p:sp>
      <p:sp>
        <p:nvSpPr>
          <p:cNvPr id="367619" name="Rectangle 2"/>
          <p:cNvSpPr>
            <a:spLocks noGrp="1" noChangeArrowheads="1"/>
          </p:cNvSpPr>
          <p:nvPr>
            <p:ph type="body" idx="1"/>
          </p:nvPr>
        </p:nvSpPr>
        <p:spPr>
          <a:noFill/>
          <a:ln/>
        </p:spPr>
        <p:txBody>
          <a:bodyPr/>
          <a:lstStyle/>
          <a:p>
            <a:pPr eaLnBrk="1" hangingPunct="1"/>
            <a:r>
              <a:rPr lang="en-US" sz="1500" dirty="0" smtClean="0"/>
              <a:t>Less privileged instruction like some arithmetic expressions are executed in user mode. High privilege instructions like accessing hardware or execution of a system call are executed in kernel mode.</a:t>
            </a:r>
            <a:endParaRPr lang="en-GB" sz="1500" dirty="0" smtClean="0"/>
          </a:p>
        </p:txBody>
      </p:sp>
      <p:sp>
        <p:nvSpPr>
          <p:cNvPr id="367620" name="Rectangle 3"/>
          <p:cNvSpPr>
            <a:spLocks noGrp="1" noRot="1" noChangeAspect="1" noChangeArrowheads="1" noTextEdit="1"/>
          </p:cNvSpPr>
          <p:nvPr>
            <p:ph type="sldImg"/>
          </p:nvPr>
        </p:nvSpPr>
        <p:spPr>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7"/>
          <p:cNvSpPr>
            <a:spLocks noGrp="1" noChangeArrowheads="1"/>
          </p:cNvSpPr>
          <p:nvPr>
            <p:ph type="sldNum" sz="quarter" idx="5"/>
          </p:nvPr>
        </p:nvSpPr>
        <p:spPr>
          <a:noFill/>
        </p:spPr>
        <p:txBody>
          <a:bodyPr/>
          <a:lstStyle/>
          <a:p>
            <a:fld id="{402E7F7C-C954-4A97-B525-5106DBDA8FA7}" type="slidenum">
              <a:rPr lang="en-US" smtClean="0"/>
              <a:pPr/>
              <a:t>40</a:t>
            </a:fld>
            <a:endParaRPr lang="en-US" smtClean="0"/>
          </a:p>
        </p:txBody>
      </p:sp>
      <p:sp>
        <p:nvSpPr>
          <p:cNvPr id="404483" name="Rectangle 2"/>
          <p:cNvSpPr>
            <a:spLocks noGrp="1" noChangeArrowheads="1"/>
          </p:cNvSpPr>
          <p:nvPr>
            <p:ph type="body" idx="1"/>
          </p:nvPr>
        </p:nvSpPr>
        <p:spPr>
          <a:xfrm>
            <a:off x="709762" y="4862016"/>
            <a:ext cx="6166471" cy="4605084"/>
          </a:xfrm>
          <a:noFill/>
          <a:ln/>
        </p:spPr>
        <p:txBody>
          <a:bodyPr/>
          <a:lstStyle/>
          <a:p>
            <a:pPr eaLnBrk="1" hangingPunct="1"/>
            <a:r>
              <a:rPr lang="en-US" sz="1400" dirty="0" smtClean="0"/>
              <a:t>Screen shot of    $</a:t>
            </a:r>
            <a:r>
              <a:rPr lang="en-US" sz="1400" dirty="0" err="1" smtClean="0"/>
              <a:t>ps</a:t>
            </a:r>
            <a:r>
              <a:rPr lang="en-US" sz="1400" dirty="0" smtClean="0"/>
              <a:t> –</a:t>
            </a:r>
            <a:r>
              <a:rPr lang="en-US" sz="1400" dirty="0" err="1" smtClean="0"/>
              <a:t>axl</a:t>
            </a:r>
            <a:r>
              <a:rPr lang="en-US" sz="1400" dirty="0" smtClean="0"/>
              <a:t>:</a:t>
            </a:r>
          </a:p>
          <a:p>
            <a:pPr eaLnBrk="1" hangingPunct="1"/>
            <a:endParaRPr lang="en-US" sz="1400" dirty="0" smtClean="0"/>
          </a:p>
          <a:p>
            <a:pPr eaLnBrk="1" hangingPunct="1"/>
            <a:r>
              <a:rPr lang="en-US" dirty="0" smtClean="0">
                <a:latin typeface="Arial" charset="0"/>
              </a:rPr>
              <a:t>UID   PID  PPID PRI  NI   VSZ  RSS WCHAN  STAT TTY        TIME              COMMAND</a:t>
            </a:r>
          </a:p>
          <a:p>
            <a:pPr eaLnBrk="1" hangingPunct="1"/>
            <a:r>
              <a:rPr lang="en-US" dirty="0" smtClean="0">
                <a:latin typeface="Arial" charset="0"/>
              </a:rPr>
              <a:t>   0        1         0     16   0      2512  560       -              S       ?       0:01                init  [3]</a:t>
            </a:r>
          </a:p>
          <a:p>
            <a:pPr eaLnBrk="1" hangingPunct="1"/>
            <a:r>
              <a:rPr lang="en-US" dirty="0" smtClean="0">
                <a:latin typeface="Arial" charset="0"/>
              </a:rPr>
              <a:t>   0      2616     1     18   0     4172  1032      -             Ss      ?       0:00         cups-</a:t>
            </a:r>
            <a:r>
              <a:rPr lang="en-US" dirty="0" err="1" smtClean="0">
                <a:latin typeface="Arial" charset="0"/>
              </a:rPr>
              <a:t>config</a:t>
            </a:r>
            <a:r>
              <a:rPr lang="en-US" dirty="0" smtClean="0">
                <a:latin typeface="Arial" charset="0"/>
              </a:rPr>
              <a:t>-daemon</a:t>
            </a:r>
          </a:p>
          <a:p>
            <a:pPr eaLnBrk="1" hangingPunct="1"/>
            <a:r>
              <a:rPr lang="en-US" dirty="0" smtClean="0">
                <a:latin typeface="Arial" charset="0"/>
              </a:rPr>
              <a:t>   0      2636     1     18   0     1564   408       -             Ss+  tty1     0:00              /</a:t>
            </a:r>
            <a:r>
              <a:rPr lang="en-US" dirty="0" err="1" smtClean="0">
                <a:latin typeface="Arial" charset="0"/>
              </a:rPr>
              <a:t>sbin</a:t>
            </a:r>
            <a:r>
              <a:rPr lang="en-US" dirty="0" smtClean="0">
                <a:latin typeface="Arial" charset="0"/>
              </a:rPr>
              <a:t>/</a:t>
            </a:r>
            <a:r>
              <a:rPr lang="en-US" dirty="0" err="1" smtClean="0">
                <a:latin typeface="Arial" charset="0"/>
              </a:rPr>
              <a:t>mingetty</a:t>
            </a:r>
            <a:r>
              <a:rPr lang="en-US" dirty="0" smtClean="0">
                <a:latin typeface="Arial" charset="0"/>
              </a:rPr>
              <a:t> tty1</a:t>
            </a:r>
          </a:p>
          <a:p>
            <a:pPr eaLnBrk="1" hangingPunct="1"/>
            <a:r>
              <a:rPr lang="en-US" dirty="0" smtClean="0">
                <a:latin typeface="Arial" charset="0"/>
              </a:rPr>
              <a:t>   0      2637     1     18   0     1628   404        -             Ss+  tty2    0:00              /</a:t>
            </a:r>
            <a:r>
              <a:rPr lang="en-US" dirty="0" err="1" smtClean="0">
                <a:latin typeface="Arial" charset="0"/>
              </a:rPr>
              <a:t>sbin</a:t>
            </a:r>
            <a:r>
              <a:rPr lang="en-US" dirty="0" smtClean="0">
                <a:latin typeface="Arial" charset="0"/>
              </a:rPr>
              <a:t> /</a:t>
            </a:r>
            <a:r>
              <a:rPr lang="en-US" dirty="0" err="1" smtClean="0">
                <a:latin typeface="Arial" charset="0"/>
              </a:rPr>
              <a:t>mingetty</a:t>
            </a:r>
            <a:r>
              <a:rPr lang="en-US" dirty="0" smtClean="0">
                <a:latin typeface="Arial" charset="0"/>
              </a:rPr>
              <a:t> tty2</a:t>
            </a:r>
          </a:p>
          <a:p>
            <a:pPr eaLnBrk="1" hangingPunct="1"/>
            <a:r>
              <a:rPr lang="en-US" dirty="0" smtClean="0">
                <a:latin typeface="Arial" charset="0"/>
              </a:rPr>
              <a:t>   0     12762 12761  17   0   2940  1404       -            Ss      ?       0:00                   login  -- user1</a:t>
            </a:r>
          </a:p>
          <a:p>
            <a:pPr eaLnBrk="1" hangingPunct="1"/>
            <a:r>
              <a:rPr lang="en-US" dirty="0" smtClean="0">
                <a:latin typeface="Arial" charset="0"/>
              </a:rPr>
              <a:t> 500   12763 12762  15   0  6164  1480     wait          Ss    pts/2      0:00                    -bash</a:t>
            </a:r>
          </a:p>
          <a:p>
            <a:pPr eaLnBrk="1" hangingPunct="1"/>
            <a:r>
              <a:rPr lang="en-US" dirty="0" smtClean="0">
                <a:latin typeface="Arial" charset="0"/>
              </a:rPr>
              <a:t> 500   13206 12763  17   0  3812   640        -              R+  pts/2      0:00                    </a:t>
            </a:r>
            <a:r>
              <a:rPr lang="en-US" dirty="0" err="1" smtClean="0">
                <a:latin typeface="Arial" charset="0"/>
              </a:rPr>
              <a:t>ps</a:t>
            </a:r>
            <a:r>
              <a:rPr lang="en-US" dirty="0" smtClean="0">
                <a:latin typeface="Arial" charset="0"/>
              </a:rPr>
              <a:t> -</a:t>
            </a:r>
            <a:r>
              <a:rPr lang="en-US" dirty="0" err="1" smtClean="0">
                <a:latin typeface="Arial" charset="0"/>
              </a:rPr>
              <a:t>axl</a:t>
            </a:r>
            <a:endParaRPr lang="en-US" dirty="0" smtClean="0">
              <a:latin typeface="Arial" charset="0"/>
            </a:endParaRPr>
          </a:p>
          <a:p>
            <a:pPr eaLnBrk="1" hangingPunct="1"/>
            <a:endParaRPr lang="en-US" dirty="0" smtClean="0">
              <a:latin typeface="Arial" charset="0"/>
            </a:endParaRPr>
          </a:p>
          <a:p>
            <a:pPr eaLnBrk="1" hangingPunct="1"/>
            <a:r>
              <a:rPr lang="en-US" sz="1400" dirty="0" smtClean="0"/>
              <a:t>The ? in the </a:t>
            </a:r>
            <a:r>
              <a:rPr lang="en-US" sz="1400" dirty="0" err="1" smtClean="0"/>
              <a:t>tty</a:t>
            </a:r>
            <a:r>
              <a:rPr lang="en-US" sz="1400" dirty="0" smtClean="0"/>
              <a:t> column specifies daemon process and also it’s </a:t>
            </a:r>
            <a:r>
              <a:rPr lang="en-US" sz="1400" dirty="0" err="1" smtClean="0"/>
              <a:t>ppid</a:t>
            </a:r>
            <a:r>
              <a:rPr lang="en-US" sz="1400" dirty="0" smtClean="0"/>
              <a:t> should be 1.</a:t>
            </a:r>
          </a:p>
          <a:p>
            <a:pPr eaLnBrk="1" hangingPunct="1"/>
            <a:endParaRPr lang="en-GB" dirty="0" smtClean="0"/>
          </a:p>
        </p:txBody>
      </p:sp>
      <p:sp>
        <p:nvSpPr>
          <p:cNvPr id="404484" name="Rectangle 3"/>
          <p:cNvSpPr>
            <a:spLocks noGrp="1" noRot="1" noChangeAspect="1" noChangeArrowheads="1" noTextEdit="1"/>
          </p:cNvSpPr>
          <p:nvPr>
            <p:ph type="sldImg"/>
          </p:nvPr>
        </p:nvSpPr>
        <p:spPr>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Rectangle 7"/>
          <p:cNvSpPr>
            <a:spLocks noGrp="1" noChangeArrowheads="1"/>
          </p:cNvSpPr>
          <p:nvPr>
            <p:ph type="sldNum" sz="quarter" idx="5"/>
          </p:nvPr>
        </p:nvSpPr>
        <p:spPr>
          <a:noFill/>
        </p:spPr>
        <p:txBody>
          <a:bodyPr/>
          <a:lstStyle/>
          <a:p>
            <a:fld id="{94C4A878-6D98-4920-8607-98D2E6494D55}" type="slidenum">
              <a:rPr lang="en-US" smtClean="0"/>
              <a:pPr/>
              <a:t>41</a:t>
            </a:fld>
            <a:endParaRPr lang="en-US" smtClean="0"/>
          </a:p>
        </p:txBody>
      </p:sp>
      <p:sp>
        <p:nvSpPr>
          <p:cNvPr id="5132" name="Rectangle 2"/>
          <p:cNvSpPr>
            <a:spLocks noGrp="1" noChangeArrowheads="1"/>
          </p:cNvSpPr>
          <p:nvPr>
            <p:ph type="body" idx="1"/>
          </p:nvPr>
        </p:nvSpPr>
        <p:spPr>
          <a:noFill/>
          <a:ln/>
        </p:spPr>
        <p:txBody>
          <a:bodyPr/>
          <a:lstStyle/>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a:p>
            <a:pPr algn="just" eaLnBrk="1" hangingPunct="1"/>
            <a:r>
              <a:rPr lang="en-US" smtClean="0"/>
              <a:t>Process group:  it contains one or more processes and it has a unique process group id. (getpgrp (void));</a:t>
            </a:r>
          </a:p>
          <a:p>
            <a:pPr algn="just" eaLnBrk="1" hangingPunct="1"/>
            <a:r>
              <a:rPr lang="en-US" smtClean="0"/>
              <a:t>Session: contains one or more process groups. </a:t>
            </a:r>
          </a:p>
          <a:p>
            <a:pPr algn="just" eaLnBrk="1" hangingPunct="1"/>
            <a:r>
              <a:rPr lang="en-US" smtClean="0"/>
              <a:t>A process can setup a new session by calling setsid( ). </a:t>
            </a:r>
          </a:p>
          <a:p>
            <a:pPr algn="just" eaLnBrk="1" hangingPunct="1"/>
            <a:r>
              <a:rPr lang="en-US" smtClean="0"/>
              <a:t>If setsid is called then the process becomes the session leader. </a:t>
            </a:r>
          </a:p>
          <a:p>
            <a:pPr algn="just" eaLnBrk="1" hangingPunct="1"/>
            <a:r>
              <a:rPr lang="en-US" smtClean="0"/>
              <a:t>It doesn’t have controlling terminal. </a:t>
            </a:r>
          </a:p>
          <a:p>
            <a:pPr algn="just" eaLnBrk="1" hangingPunct="1"/>
            <a:r>
              <a:rPr lang="en-US" smtClean="0"/>
              <a:t>Typically used for a daemon process</a:t>
            </a:r>
          </a:p>
          <a:p>
            <a:pPr eaLnBrk="1" hangingPunct="1"/>
            <a:endParaRPr lang="en-GB" smtClean="0"/>
          </a:p>
        </p:txBody>
      </p:sp>
      <p:sp>
        <p:nvSpPr>
          <p:cNvPr id="5133" name="Rectangle 3"/>
          <p:cNvSpPr>
            <a:spLocks noGrp="1" noRot="1" noChangeAspect="1" noChangeArrowheads="1" noTextEdit="1"/>
          </p:cNvSpPr>
          <p:nvPr>
            <p:ph type="sldImg"/>
          </p:nvPr>
        </p:nvSpPr>
        <p:spPr>
          <a:ln/>
        </p:spPr>
      </p:sp>
      <p:graphicFrame>
        <p:nvGraphicFramePr>
          <p:cNvPr id="5122" name="Organization Chart 4"/>
          <p:cNvGraphicFramePr>
            <a:graphicFrameLocks/>
          </p:cNvGraphicFramePr>
          <p:nvPr/>
        </p:nvGraphicFramePr>
        <p:xfrm>
          <a:off x="1262362" y="5233498"/>
          <a:ext cx="2240817" cy="2633114"/>
        </p:xfrm>
        <a:graphic>
          <a:graphicData uri="http://schemas.openxmlformats.org/drawingml/2006/compatibility">
            <com:legacyDrawing xmlns:com="http://schemas.openxmlformats.org/drawingml/2006/compatibility" spid="_x0000_s2050"/>
          </a:graphicData>
        </a:graphic>
      </p:graphicFrame>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p:cNvSpPr>
            <a:spLocks noGrp="1" noChangeArrowheads="1"/>
          </p:cNvSpPr>
          <p:nvPr>
            <p:ph type="sldNum" sz="quarter" idx="5"/>
          </p:nvPr>
        </p:nvSpPr>
        <p:spPr>
          <a:noFill/>
        </p:spPr>
        <p:txBody>
          <a:bodyPr/>
          <a:lstStyle/>
          <a:p>
            <a:fld id="{BBC07FE9-D68D-478F-B467-7CB062CD5309}" type="slidenum">
              <a:rPr lang="en-US" smtClean="0"/>
              <a:pPr/>
              <a:t>42</a:t>
            </a:fld>
            <a:endParaRPr lang="en-US" smtClean="0"/>
          </a:p>
        </p:txBody>
      </p:sp>
      <p:sp>
        <p:nvSpPr>
          <p:cNvPr id="405507" name="Rectangle 2"/>
          <p:cNvSpPr>
            <a:spLocks noGrp="1" noChangeArrowheads="1"/>
          </p:cNvSpPr>
          <p:nvPr>
            <p:ph type="body" idx="1"/>
          </p:nvPr>
        </p:nvSpPr>
        <p:spPr>
          <a:noFill/>
          <a:ln/>
        </p:spPr>
        <p:txBody>
          <a:bodyPr/>
          <a:lstStyle/>
          <a:p>
            <a:pPr algn="just" eaLnBrk="1" hangingPunct="1"/>
            <a:r>
              <a:rPr lang="en-US" dirty="0" smtClean="0"/>
              <a:t>if a parent process exits immediately without waiting for a child, then the child process will become an orphan process.</a:t>
            </a:r>
          </a:p>
          <a:p>
            <a:pPr algn="just" eaLnBrk="1" hangingPunct="1"/>
            <a:endParaRPr lang="en-US" sz="600" dirty="0" smtClean="0"/>
          </a:p>
          <a:p>
            <a:pPr algn="just" eaLnBrk="1" hangingPunct="1"/>
            <a:r>
              <a:rPr lang="en-US" dirty="0" smtClean="0"/>
              <a:t>In the example, </a:t>
            </a:r>
            <a:r>
              <a:rPr lang="en-US" dirty="0" err="1" smtClean="0"/>
              <a:t>setsid</a:t>
            </a:r>
            <a:r>
              <a:rPr lang="en-US" dirty="0" smtClean="0"/>
              <a:t> creates a new session then the calling process will become a session leader otherwise, shell is a session leader. </a:t>
            </a:r>
          </a:p>
          <a:p>
            <a:pPr algn="just" eaLnBrk="1" hangingPunct="1"/>
            <a:endParaRPr lang="en-US" sz="800" dirty="0" smtClean="0"/>
          </a:p>
          <a:p>
            <a:pPr algn="just" eaLnBrk="1" hangingPunct="1"/>
            <a:r>
              <a:rPr lang="en-US" dirty="0" smtClean="0"/>
              <a:t>Since the present working directory is inherited by a child process, the daemon process should change the directory to /. For example, the printer daemon changes </a:t>
            </a:r>
            <a:r>
              <a:rPr lang="en-US" dirty="0" err="1" smtClean="0"/>
              <a:t>pwd</a:t>
            </a:r>
            <a:r>
              <a:rPr lang="en-US" dirty="0" smtClean="0"/>
              <a:t> to /spool. If a daemon process is started on the mounted file system then the file system cannot be un mounted until the daemon  process exits. </a:t>
            </a:r>
          </a:p>
          <a:p>
            <a:pPr algn="just" eaLnBrk="1" hangingPunct="1"/>
            <a:endParaRPr lang="en-US" sz="800" dirty="0" smtClean="0"/>
          </a:p>
          <a:p>
            <a:pPr algn="just" eaLnBrk="1" hangingPunct="1"/>
            <a:r>
              <a:rPr lang="en-US" dirty="0" smtClean="0"/>
              <a:t>The daemon process can create some files, since the child process inherits parent process’s access permission, we need to set the file mode creation mask to 0. otherwise, the daemon process may be denied certain operation for example  new file or directory creation. </a:t>
            </a:r>
          </a:p>
          <a:p>
            <a:pPr algn="just" eaLnBrk="1" hangingPunct="1"/>
            <a:endParaRPr lang="en-US" sz="500" dirty="0" smtClean="0"/>
          </a:p>
          <a:p>
            <a:pPr algn="just" eaLnBrk="1" hangingPunct="1"/>
            <a:r>
              <a:rPr lang="en-US" dirty="0" smtClean="0"/>
              <a:t>Since child process has copy of many parent process resource, the child process should </a:t>
            </a:r>
            <a:r>
              <a:rPr lang="en-US" dirty="0" err="1" smtClean="0"/>
              <a:t>deallocate</a:t>
            </a:r>
            <a:r>
              <a:rPr lang="en-US" dirty="0" smtClean="0"/>
              <a:t> all the unneeded resources. For example: should close all the unused file  descriptors. </a:t>
            </a:r>
          </a:p>
          <a:p>
            <a:pPr eaLnBrk="1" hangingPunct="1"/>
            <a:endParaRPr lang="en-GB" dirty="0" smtClean="0"/>
          </a:p>
        </p:txBody>
      </p:sp>
      <p:sp>
        <p:nvSpPr>
          <p:cNvPr id="405508" name="Rectangle 3"/>
          <p:cNvSpPr>
            <a:spLocks noGrp="1" noRot="1" noChangeAspect="1" noChangeArrowheads="1" noTextEdit="1"/>
          </p:cNvSpPr>
          <p:nvPr>
            <p:ph type="sldImg"/>
          </p:nvPr>
        </p:nvSpPr>
        <p:spPr>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7"/>
          <p:cNvSpPr>
            <a:spLocks noGrp="1" noChangeArrowheads="1"/>
          </p:cNvSpPr>
          <p:nvPr>
            <p:ph type="sldNum" sz="quarter" idx="5"/>
          </p:nvPr>
        </p:nvSpPr>
        <p:spPr>
          <a:noFill/>
        </p:spPr>
        <p:txBody>
          <a:bodyPr/>
          <a:lstStyle/>
          <a:p>
            <a:fld id="{CB8A4B4B-AEC4-4FF9-912C-4096F3DD8587}" type="slidenum">
              <a:rPr lang="en-US" smtClean="0"/>
              <a:pPr/>
              <a:t>43</a:t>
            </a:fld>
            <a:endParaRPr lang="en-US" smtClean="0"/>
          </a:p>
        </p:txBody>
      </p:sp>
      <p:sp>
        <p:nvSpPr>
          <p:cNvPr id="427011" name="Rectangle 2"/>
          <p:cNvSpPr>
            <a:spLocks noGrp="1" noChangeArrowheads="1"/>
          </p:cNvSpPr>
          <p:nvPr>
            <p:ph type="body" idx="1"/>
          </p:nvPr>
        </p:nvSpPr>
        <p:spPr>
          <a:noFill/>
          <a:ln/>
        </p:spPr>
        <p:txBody>
          <a:bodyPr/>
          <a:lstStyle/>
          <a:p>
            <a:pPr eaLnBrk="1" hangingPunct="1"/>
            <a:endParaRPr lang="en-GB" smtClean="0"/>
          </a:p>
        </p:txBody>
      </p:sp>
      <p:sp>
        <p:nvSpPr>
          <p:cNvPr id="427012" name="Rectangle 3"/>
          <p:cNvSpPr>
            <a:spLocks noGrp="1" noRot="1" noChangeAspect="1" noChangeArrowheads="1" noTextEdit="1"/>
          </p:cNvSpPr>
          <p:nvPr>
            <p:ph type="sldImg"/>
          </p:nvPr>
        </p:nvSpPr>
        <p:spPr>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7"/>
          <p:cNvSpPr>
            <a:spLocks noGrp="1" noChangeArrowheads="1"/>
          </p:cNvSpPr>
          <p:nvPr>
            <p:ph type="sldNum" sz="quarter" idx="5"/>
          </p:nvPr>
        </p:nvSpPr>
        <p:spPr>
          <a:noFill/>
        </p:spPr>
        <p:txBody>
          <a:bodyPr/>
          <a:lstStyle/>
          <a:p>
            <a:fld id="{CF06A861-2EF0-4FCF-ADF9-41584AE5A9F5}" type="slidenum">
              <a:rPr lang="en-US" smtClean="0"/>
              <a:pPr/>
              <a:t>44</a:t>
            </a:fld>
            <a:endParaRPr lang="en-US" smtClean="0"/>
          </a:p>
        </p:txBody>
      </p:sp>
      <p:sp>
        <p:nvSpPr>
          <p:cNvPr id="428035" name="Rectangle 2"/>
          <p:cNvSpPr>
            <a:spLocks noGrp="1" noChangeArrowheads="1"/>
          </p:cNvSpPr>
          <p:nvPr>
            <p:ph type="body" idx="1"/>
          </p:nvPr>
        </p:nvSpPr>
        <p:spPr>
          <a:noFill/>
          <a:ln/>
        </p:spPr>
        <p:txBody>
          <a:bodyPr/>
          <a:lstStyle/>
          <a:p>
            <a:pPr eaLnBrk="1" hangingPunct="1"/>
            <a:endParaRPr lang="en-GB" smtClean="0"/>
          </a:p>
        </p:txBody>
      </p:sp>
      <p:sp>
        <p:nvSpPr>
          <p:cNvPr id="428036" name="Rectangle 3"/>
          <p:cNvSpPr>
            <a:spLocks noGrp="1" noRot="1" noChangeAspect="1" noChangeArrowheads="1" noTextEdit="1"/>
          </p:cNvSpPr>
          <p:nvPr>
            <p:ph type="sldImg"/>
          </p:nvPr>
        </p:nvSpPr>
        <p:spPr>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7"/>
          <p:cNvSpPr>
            <a:spLocks noGrp="1" noChangeArrowheads="1"/>
          </p:cNvSpPr>
          <p:nvPr>
            <p:ph type="sldNum" sz="quarter" idx="5"/>
          </p:nvPr>
        </p:nvSpPr>
        <p:spPr>
          <a:noFill/>
        </p:spPr>
        <p:txBody>
          <a:bodyPr/>
          <a:lstStyle/>
          <a:p>
            <a:fld id="{649F04D8-83C8-47E7-93C7-1D70E4403128}" type="slidenum">
              <a:rPr lang="en-US" smtClean="0"/>
              <a:pPr/>
              <a:t>45</a:t>
            </a:fld>
            <a:endParaRPr lang="en-US" smtClean="0"/>
          </a:p>
        </p:txBody>
      </p:sp>
      <p:sp>
        <p:nvSpPr>
          <p:cNvPr id="429059" name="Rectangle 2"/>
          <p:cNvSpPr>
            <a:spLocks noGrp="1" noChangeArrowheads="1"/>
          </p:cNvSpPr>
          <p:nvPr>
            <p:ph type="body" idx="1"/>
          </p:nvPr>
        </p:nvSpPr>
        <p:spPr>
          <a:noFill/>
          <a:ln/>
        </p:spPr>
        <p:txBody>
          <a:bodyPr/>
          <a:lstStyle/>
          <a:p>
            <a:pPr eaLnBrk="1" hangingPunct="1"/>
            <a:endParaRPr lang="en-GB" smtClean="0"/>
          </a:p>
        </p:txBody>
      </p:sp>
      <p:sp>
        <p:nvSpPr>
          <p:cNvPr id="429060" name="Rectangle 3"/>
          <p:cNvSpPr>
            <a:spLocks noGrp="1" noRot="1" noChangeAspect="1" noChangeArrowheads="1" noTextEdit="1"/>
          </p:cNvSpPr>
          <p:nvPr>
            <p:ph type="sldImg"/>
          </p:nvPr>
        </p:nvSpPr>
        <p:spPr>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7"/>
          <p:cNvSpPr>
            <a:spLocks noGrp="1" noChangeArrowheads="1"/>
          </p:cNvSpPr>
          <p:nvPr>
            <p:ph type="sldNum" sz="quarter" idx="5"/>
          </p:nvPr>
        </p:nvSpPr>
        <p:spPr>
          <a:noFill/>
        </p:spPr>
        <p:txBody>
          <a:bodyPr/>
          <a:lstStyle/>
          <a:p>
            <a:fld id="{148B331F-2A83-4BC9-B6E3-E47270E7F5ED}" type="slidenum">
              <a:rPr lang="en-US" smtClean="0"/>
              <a:pPr/>
              <a:t>46</a:t>
            </a:fld>
            <a:endParaRPr lang="en-US" smtClean="0"/>
          </a:p>
        </p:txBody>
      </p:sp>
      <p:sp>
        <p:nvSpPr>
          <p:cNvPr id="430083" name="Rectangle 2"/>
          <p:cNvSpPr>
            <a:spLocks noGrp="1" noChangeArrowheads="1"/>
          </p:cNvSpPr>
          <p:nvPr>
            <p:ph type="body" idx="1"/>
          </p:nvPr>
        </p:nvSpPr>
        <p:spPr>
          <a:noFill/>
          <a:ln/>
        </p:spPr>
        <p:txBody>
          <a:bodyPr/>
          <a:lstStyle/>
          <a:p>
            <a:pPr eaLnBrk="1" hangingPunct="1"/>
            <a:endParaRPr lang="en-GB" smtClean="0"/>
          </a:p>
        </p:txBody>
      </p:sp>
      <p:sp>
        <p:nvSpPr>
          <p:cNvPr id="430084" name="Rectangle 3"/>
          <p:cNvSpPr>
            <a:spLocks noGrp="1" noRot="1" noChangeAspect="1" noChangeArrowheads="1" noTextEdit="1"/>
          </p:cNvSpPr>
          <p:nvPr>
            <p:ph type="sldImg"/>
          </p:nvPr>
        </p:nvSpPr>
        <p:spPr>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7"/>
          <p:cNvSpPr>
            <a:spLocks noGrp="1" noChangeArrowheads="1"/>
          </p:cNvSpPr>
          <p:nvPr>
            <p:ph type="sldNum" sz="quarter" idx="5"/>
          </p:nvPr>
        </p:nvSpPr>
        <p:spPr>
          <a:noFill/>
        </p:spPr>
        <p:txBody>
          <a:bodyPr/>
          <a:lstStyle/>
          <a:p>
            <a:fld id="{061350FF-9C2E-4983-82C9-7B9EF221519A}" type="slidenum">
              <a:rPr lang="en-US" smtClean="0"/>
              <a:pPr/>
              <a:t>47</a:t>
            </a:fld>
            <a:endParaRPr lang="en-US" smtClean="0"/>
          </a:p>
        </p:txBody>
      </p:sp>
      <p:sp>
        <p:nvSpPr>
          <p:cNvPr id="431107" name="Rectangle 2"/>
          <p:cNvSpPr>
            <a:spLocks noGrp="1" noChangeArrowheads="1"/>
          </p:cNvSpPr>
          <p:nvPr>
            <p:ph type="body" idx="1"/>
          </p:nvPr>
        </p:nvSpPr>
        <p:spPr>
          <a:noFill/>
          <a:ln/>
        </p:spPr>
        <p:txBody>
          <a:bodyPr/>
          <a:lstStyle/>
          <a:p>
            <a:pPr eaLnBrk="1" hangingPunct="1"/>
            <a:endParaRPr lang="en-GB" smtClean="0"/>
          </a:p>
        </p:txBody>
      </p:sp>
      <p:sp>
        <p:nvSpPr>
          <p:cNvPr id="431108" name="Rectangle 3"/>
          <p:cNvSpPr>
            <a:spLocks noGrp="1" noRot="1" noChangeAspect="1" noChangeArrowheads="1" noTextEdit="1"/>
          </p:cNvSpPr>
          <p:nvPr>
            <p:ph type="sldImg"/>
          </p:nvPr>
        </p:nvSpPr>
        <p:spPr>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7"/>
          <p:cNvSpPr>
            <a:spLocks noGrp="1" noChangeArrowheads="1"/>
          </p:cNvSpPr>
          <p:nvPr>
            <p:ph type="sldNum" sz="quarter" idx="5"/>
          </p:nvPr>
        </p:nvSpPr>
        <p:spPr>
          <a:noFill/>
        </p:spPr>
        <p:txBody>
          <a:bodyPr/>
          <a:lstStyle/>
          <a:p>
            <a:fld id="{124B3BEC-759A-4B18-98C7-A3A8424B45B6}" type="slidenum">
              <a:rPr lang="en-US" smtClean="0"/>
              <a:pPr/>
              <a:t>48</a:t>
            </a:fld>
            <a:endParaRPr lang="en-US" smtClean="0"/>
          </a:p>
        </p:txBody>
      </p:sp>
      <p:sp>
        <p:nvSpPr>
          <p:cNvPr id="432131" name="Rectangle 2"/>
          <p:cNvSpPr>
            <a:spLocks noGrp="1" noChangeArrowheads="1"/>
          </p:cNvSpPr>
          <p:nvPr>
            <p:ph type="body" idx="1"/>
          </p:nvPr>
        </p:nvSpPr>
        <p:spPr>
          <a:noFill/>
          <a:ln/>
        </p:spPr>
        <p:txBody>
          <a:bodyPr/>
          <a:lstStyle/>
          <a:p>
            <a:pPr eaLnBrk="1" hangingPunct="1"/>
            <a:endParaRPr lang="en-GB" smtClean="0"/>
          </a:p>
        </p:txBody>
      </p:sp>
      <p:sp>
        <p:nvSpPr>
          <p:cNvPr id="432132" name="Rectangle 3"/>
          <p:cNvSpPr>
            <a:spLocks noGrp="1" noRot="1" noChangeAspect="1" noChangeArrowheads="1" noTextEdit="1"/>
          </p:cNvSpPr>
          <p:nvPr>
            <p:ph type="sldImg"/>
          </p:nvPr>
        </p:nvSpPr>
        <p:spPr>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7"/>
          <p:cNvSpPr>
            <a:spLocks noGrp="1" noChangeArrowheads="1"/>
          </p:cNvSpPr>
          <p:nvPr>
            <p:ph type="sldNum" sz="quarter" idx="5"/>
          </p:nvPr>
        </p:nvSpPr>
        <p:spPr>
          <a:noFill/>
        </p:spPr>
        <p:txBody>
          <a:bodyPr/>
          <a:lstStyle/>
          <a:p>
            <a:fld id="{7E01C022-7E1D-4E87-8687-221DA8FC2BE1}" type="slidenum">
              <a:rPr lang="en-US" smtClean="0"/>
              <a:pPr/>
              <a:t>49</a:t>
            </a:fld>
            <a:endParaRPr lang="en-US" smtClean="0"/>
          </a:p>
        </p:txBody>
      </p:sp>
      <p:sp>
        <p:nvSpPr>
          <p:cNvPr id="433155" name="Rectangle 2"/>
          <p:cNvSpPr>
            <a:spLocks noGrp="1" noChangeArrowheads="1"/>
          </p:cNvSpPr>
          <p:nvPr>
            <p:ph type="body" idx="1"/>
          </p:nvPr>
        </p:nvSpPr>
        <p:spPr>
          <a:noFill/>
          <a:ln/>
        </p:spPr>
        <p:txBody>
          <a:bodyPr/>
          <a:lstStyle/>
          <a:p>
            <a:pPr eaLnBrk="1" hangingPunct="1"/>
            <a:endParaRPr lang="en-GB" smtClean="0"/>
          </a:p>
        </p:txBody>
      </p:sp>
      <p:sp>
        <p:nvSpPr>
          <p:cNvPr id="433156" name="Rectangle 3"/>
          <p:cNvSpPr>
            <a:spLocks noGrp="1" noRot="1" noChangeAspect="1" noChangeArrowheads="1" noTextEdit="1"/>
          </p:cNvSpPr>
          <p:nvPr>
            <p:ph type="sldImg"/>
          </p:nvPr>
        </p:nvSpPr>
        <p:spP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p:spPr>
        <p:txBody>
          <a:bodyPr/>
          <a:lstStyle/>
          <a:p>
            <a:fld id="{5AC006F7-4E69-49F0-A90E-0FE981C8BF1C}" type="slidenum">
              <a:rPr lang="en-US" smtClean="0"/>
              <a:pPr/>
              <a:t>5</a:t>
            </a:fld>
            <a:endParaRPr lang="en-US" smtClean="0"/>
          </a:p>
        </p:txBody>
      </p:sp>
      <p:sp>
        <p:nvSpPr>
          <p:cNvPr id="368643" name="Rectangle 2"/>
          <p:cNvSpPr>
            <a:spLocks noGrp="1" noChangeArrowheads="1"/>
          </p:cNvSpPr>
          <p:nvPr>
            <p:ph type="body" idx="1"/>
          </p:nvPr>
        </p:nvSpPr>
        <p:spPr>
          <a:noFill/>
          <a:ln/>
        </p:spPr>
        <p:txBody>
          <a:bodyPr/>
          <a:lstStyle/>
          <a:p>
            <a:pPr eaLnBrk="1" hangingPunct="1"/>
            <a:endParaRPr lang="en-GB" smtClean="0"/>
          </a:p>
        </p:txBody>
      </p:sp>
      <p:sp>
        <p:nvSpPr>
          <p:cNvPr id="368644" name="Rectangle 3"/>
          <p:cNvSpPr>
            <a:spLocks noGrp="1" noRot="1" noChangeAspect="1" noChangeArrowheads="1" noTextEdit="1"/>
          </p:cNvSpPr>
          <p:nvPr>
            <p:ph type="sldImg"/>
          </p:nvPr>
        </p:nvSpPr>
        <p:spPr>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7"/>
          <p:cNvSpPr>
            <a:spLocks noGrp="1" noChangeArrowheads="1"/>
          </p:cNvSpPr>
          <p:nvPr>
            <p:ph type="sldNum" sz="quarter" idx="5"/>
          </p:nvPr>
        </p:nvSpPr>
        <p:spPr>
          <a:noFill/>
        </p:spPr>
        <p:txBody>
          <a:bodyPr/>
          <a:lstStyle/>
          <a:p>
            <a:fld id="{B46CC450-8C61-434C-9A1E-351D9A48DA96}" type="slidenum">
              <a:rPr lang="en-US" smtClean="0"/>
              <a:pPr/>
              <a:t>50</a:t>
            </a:fld>
            <a:endParaRPr lang="en-US" smtClean="0"/>
          </a:p>
        </p:txBody>
      </p:sp>
      <p:sp>
        <p:nvSpPr>
          <p:cNvPr id="434179" name="Rectangle 2"/>
          <p:cNvSpPr>
            <a:spLocks noGrp="1" noChangeArrowheads="1"/>
          </p:cNvSpPr>
          <p:nvPr>
            <p:ph type="body" idx="1"/>
          </p:nvPr>
        </p:nvSpPr>
        <p:spPr>
          <a:noFill/>
          <a:ln/>
        </p:spPr>
        <p:txBody>
          <a:bodyPr/>
          <a:lstStyle/>
          <a:p>
            <a:pPr eaLnBrk="1" hangingPunct="1"/>
            <a:endParaRPr lang="en-GB" smtClean="0"/>
          </a:p>
        </p:txBody>
      </p:sp>
      <p:sp>
        <p:nvSpPr>
          <p:cNvPr id="434180" name="Rectangle 3"/>
          <p:cNvSpPr>
            <a:spLocks noGrp="1" noRot="1" noChangeAspect="1" noChangeArrowheads="1" noTextEdit="1"/>
          </p:cNvSpPr>
          <p:nvPr>
            <p:ph type="sldImg"/>
          </p:nvPr>
        </p:nvSpPr>
        <p:spPr>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7"/>
          <p:cNvSpPr>
            <a:spLocks noGrp="1" noChangeArrowheads="1"/>
          </p:cNvSpPr>
          <p:nvPr>
            <p:ph type="sldNum" sz="quarter" idx="5"/>
          </p:nvPr>
        </p:nvSpPr>
        <p:spPr>
          <a:noFill/>
        </p:spPr>
        <p:txBody>
          <a:bodyPr/>
          <a:lstStyle/>
          <a:p>
            <a:fld id="{CEFE9762-C31F-481C-B783-87F046E0E2FD}" type="slidenum">
              <a:rPr lang="en-US" smtClean="0"/>
              <a:pPr/>
              <a:t>51</a:t>
            </a:fld>
            <a:endParaRPr lang="en-US" smtClean="0"/>
          </a:p>
        </p:txBody>
      </p:sp>
      <p:sp>
        <p:nvSpPr>
          <p:cNvPr id="435203" name="Rectangle 2"/>
          <p:cNvSpPr>
            <a:spLocks noGrp="1" noChangeArrowheads="1"/>
          </p:cNvSpPr>
          <p:nvPr>
            <p:ph type="body" idx="1"/>
          </p:nvPr>
        </p:nvSpPr>
        <p:spPr>
          <a:noFill/>
          <a:ln/>
        </p:spPr>
        <p:txBody>
          <a:bodyPr/>
          <a:lstStyle/>
          <a:p>
            <a:pPr eaLnBrk="1" hangingPunct="1"/>
            <a:endParaRPr lang="en-GB" smtClean="0"/>
          </a:p>
        </p:txBody>
      </p:sp>
      <p:sp>
        <p:nvSpPr>
          <p:cNvPr id="435204" name="Rectangle 3"/>
          <p:cNvSpPr>
            <a:spLocks noGrp="1" noRot="1" noChangeAspect="1" noChangeArrowheads="1" noTextEdit="1"/>
          </p:cNvSpPr>
          <p:nvPr>
            <p:ph type="sldImg"/>
          </p:nvPr>
        </p:nvSpPr>
        <p:spPr>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7"/>
          <p:cNvSpPr>
            <a:spLocks noGrp="1" noChangeArrowheads="1"/>
          </p:cNvSpPr>
          <p:nvPr>
            <p:ph type="sldNum" sz="quarter" idx="5"/>
          </p:nvPr>
        </p:nvSpPr>
        <p:spPr>
          <a:noFill/>
        </p:spPr>
        <p:txBody>
          <a:bodyPr/>
          <a:lstStyle/>
          <a:p>
            <a:fld id="{71991E04-B7C6-41B1-B5C7-9FF6AE36EFEB}" type="slidenum">
              <a:rPr lang="en-US" smtClean="0"/>
              <a:pPr/>
              <a:t>52</a:t>
            </a:fld>
            <a:endParaRPr lang="en-US" smtClean="0"/>
          </a:p>
        </p:txBody>
      </p:sp>
      <p:sp>
        <p:nvSpPr>
          <p:cNvPr id="436227" name="Rectangle 2"/>
          <p:cNvSpPr>
            <a:spLocks noGrp="1" noChangeArrowheads="1"/>
          </p:cNvSpPr>
          <p:nvPr>
            <p:ph type="body" idx="1"/>
          </p:nvPr>
        </p:nvSpPr>
        <p:spPr>
          <a:noFill/>
          <a:ln/>
        </p:spPr>
        <p:txBody>
          <a:bodyPr/>
          <a:lstStyle/>
          <a:p>
            <a:pPr eaLnBrk="1" hangingPunct="1"/>
            <a:r>
              <a:rPr lang="en-US" smtClean="0"/>
              <a:t>One process –one thread: DOS</a:t>
            </a:r>
          </a:p>
          <a:p>
            <a:pPr eaLnBrk="1" hangingPunct="1"/>
            <a:r>
              <a:rPr lang="en-US" smtClean="0"/>
              <a:t>One process –multiple thread : Windows </a:t>
            </a:r>
          </a:p>
          <a:p>
            <a:pPr eaLnBrk="1" hangingPunct="1"/>
            <a:r>
              <a:rPr lang="en-US" smtClean="0"/>
              <a:t>Multiple process –one thread per process: UNIX process</a:t>
            </a:r>
          </a:p>
          <a:p>
            <a:pPr eaLnBrk="1" hangingPunct="1"/>
            <a:r>
              <a:rPr lang="en-US" smtClean="0"/>
              <a:t>Multiple process and multiple thread per process – Linux, Solaris, Windows NT</a:t>
            </a:r>
          </a:p>
          <a:p>
            <a:pPr eaLnBrk="1" hangingPunct="1"/>
            <a:endParaRPr lang="en-US" smtClean="0"/>
          </a:p>
          <a:p>
            <a:pPr eaLnBrk="1" hangingPunct="1"/>
            <a:endParaRPr lang="en-GB" smtClean="0"/>
          </a:p>
        </p:txBody>
      </p:sp>
      <p:sp>
        <p:nvSpPr>
          <p:cNvPr id="436228" name="Rectangle 3"/>
          <p:cNvSpPr>
            <a:spLocks noGrp="1" noRot="1" noChangeAspect="1" noChangeArrowheads="1" noTextEdit="1"/>
          </p:cNvSpPr>
          <p:nvPr>
            <p:ph type="sldImg"/>
          </p:nvPr>
        </p:nvSpPr>
        <p:spPr>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7"/>
          <p:cNvSpPr>
            <a:spLocks noGrp="1" noChangeArrowheads="1"/>
          </p:cNvSpPr>
          <p:nvPr>
            <p:ph type="sldNum" sz="quarter" idx="5"/>
          </p:nvPr>
        </p:nvSpPr>
        <p:spPr>
          <a:noFill/>
        </p:spPr>
        <p:txBody>
          <a:bodyPr/>
          <a:lstStyle/>
          <a:p>
            <a:fld id="{F72CB7B3-A38C-4A38-8B93-DE1054FF6C42}" type="slidenum">
              <a:rPr lang="en-US" smtClean="0"/>
              <a:pPr/>
              <a:t>53</a:t>
            </a:fld>
            <a:endParaRPr lang="en-US" smtClean="0"/>
          </a:p>
        </p:txBody>
      </p:sp>
      <p:sp>
        <p:nvSpPr>
          <p:cNvPr id="437251" name="Rectangle 2"/>
          <p:cNvSpPr>
            <a:spLocks noGrp="1" noChangeArrowheads="1"/>
          </p:cNvSpPr>
          <p:nvPr>
            <p:ph type="body" idx="1"/>
          </p:nvPr>
        </p:nvSpPr>
        <p:spPr>
          <a:noFill/>
          <a:ln/>
        </p:spPr>
        <p:txBody>
          <a:bodyPr/>
          <a:lstStyle/>
          <a:p>
            <a:pPr eaLnBrk="1" hangingPunct="1"/>
            <a:endParaRPr lang="en-GB" smtClean="0"/>
          </a:p>
        </p:txBody>
      </p:sp>
      <p:sp>
        <p:nvSpPr>
          <p:cNvPr id="437252" name="Rectangle 3"/>
          <p:cNvSpPr>
            <a:spLocks noGrp="1" noRot="1" noChangeAspect="1" noChangeArrowheads="1" noTextEdit="1"/>
          </p:cNvSpPr>
          <p:nvPr>
            <p:ph type="sldImg"/>
          </p:nvPr>
        </p:nvSpPr>
        <p:spPr>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p:cNvSpPr>
            <a:spLocks noGrp="1" noChangeArrowheads="1"/>
          </p:cNvSpPr>
          <p:nvPr>
            <p:ph type="sldNum" sz="quarter" idx="5"/>
          </p:nvPr>
        </p:nvSpPr>
        <p:spPr>
          <a:noFill/>
        </p:spPr>
        <p:txBody>
          <a:bodyPr/>
          <a:lstStyle/>
          <a:p>
            <a:fld id="{30F829AF-90A6-4795-9A8F-020A2028878B}" type="slidenum">
              <a:rPr lang="en-US" smtClean="0"/>
              <a:pPr/>
              <a:t>54</a:t>
            </a:fld>
            <a:endParaRPr lang="en-US" smtClean="0"/>
          </a:p>
        </p:txBody>
      </p:sp>
      <p:sp>
        <p:nvSpPr>
          <p:cNvPr id="438275" name="Rectangle 2"/>
          <p:cNvSpPr>
            <a:spLocks noGrp="1" noChangeArrowheads="1"/>
          </p:cNvSpPr>
          <p:nvPr>
            <p:ph type="body" idx="1"/>
          </p:nvPr>
        </p:nvSpPr>
        <p:spPr>
          <a:noFill/>
          <a:ln/>
        </p:spPr>
        <p:txBody>
          <a:bodyPr/>
          <a:lstStyle/>
          <a:p>
            <a:pPr algn="just" eaLnBrk="1" hangingPunct="1"/>
            <a:r>
              <a:rPr lang="en-US" smtClean="0"/>
              <a:t>int ret = pthread_create ( &amp;mythread, NULL, routine, arg)</a:t>
            </a:r>
          </a:p>
          <a:p>
            <a:pPr algn="just" eaLnBrk="1" hangingPunct="1"/>
            <a:r>
              <a:rPr lang="en-US" smtClean="0"/>
              <a:t>Returns 0 if the thread has been successfully created, else non-zero</a:t>
            </a:r>
          </a:p>
          <a:p>
            <a:pPr algn="just" eaLnBrk="1" hangingPunct="1"/>
            <a:r>
              <a:rPr lang="en-US" smtClean="0"/>
              <a:t>The first argument is a pointer to the thread that has been created</a:t>
            </a:r>
          </a:p>
          <a:p>
            <a:pPr algn="just" eaLnBrk="1" hangingPunct="1"/>
            <a:r>
              <a:rPr lang="en-US" smtClean="0"/>
              <a:t>The second argument is a pointer to a set of attributes of the thread that can be set by the user</a:t>
            </a:r>
          </a:p>
          <a:p>
            <a:pPr algn="just" eaLnBrk="1" hangingPunct="1"/>
            <a:r>
              <a:rPr lang="en-US" smtClean="0"/>
              <a:t>The third argument is a pointer to a function that this particular thread has to execute. </a:t>
            </a:r>
          </a:p>
          <a:p>
            <a:pPr algn="just" eaLnBrk="1" hangingPunct="1"/>
            <a:r>
              <a:rPr lang="en-US" smtClean="0"/>
              <a:t>The fourth argument is for the arguments that may be passed to this thread.</a:t>
            </a:r>
          </a:p>
          <a:p>
            <a:pPr algn="just" eaLnBrk="1" hangingPunct="1"/>
            <a:endParaRPr lang="en-US" smtClean="0"/>
          </a:p>
          <a:p>
            <a:pPr algn="just" eaLnBrk="1" hangingPunct="1"/>
            <a:r>
              <a:rPr lang="en-US" smtClean="0"/>
              <a:t>int ret = pthread_join (mythread, NULL );</a:t>
            </a:r>
          </a:p>
          <a:p>
            <a:pPr algn="just" eaLnBrk="1" hangingPunct="1"/>
            <a:r>
              <a:rPr lang="en-US" smtClean="0"/>
              <a:t>Returns  0 on successful termination</a:t>
            </a:r>
          </a:p>
          <a:p>
            <a:pPr algn="just" eaLnBrk="1" hangingPunct="1"/>
            <a:r>
              <a:rPr lang="en-US" smtClean="0"/>
              <a:t>The first argument is the thread id (pointer to the thread)</a:t>
            </a:r>
          </a:p>
          <a:p>
            <a:pPr algn="just" eaLnBrk="1" hangingPunct="1"/>
            <a:r>
              <a:rPr lang="en-US" smtClean="0"/>
              <a:t>The second argument is a pointer to the place where we would like the exit  status to be stored when the thread returns.</a:t>
            </a:r>
            <a:endParaRPr lang="en-GB" smtClean="0"/>
          </a:p>
        </p:txBody>
      </p:sp>
      <p:sp>
        <p:nvSpPr>
          <p:cNvPr id="438276" name="Rectangle 3"/>
          <p:cNvSpPr>
            <a:spLocks noGrp="1" noRot="1" noChangeAspect="1" noChangeArrowheads="1" noTextEdit="1"/>
          </p:cNvSpPr>
          <p:nvPr>
            <p:ph type="sldImg"/>
          </p:nvPr>
        </p:nvSpPr>
        <p:spP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p:spPr>
        <p:txBody>
          <a:bodyPr/>
          <a:lstStyle/>
          <a:p>
            <a:fld id="{02FE217E-DFAF-4432-A789-F21601F62690}" type="slidenum">
              <a:rPr lang="en-US" smtClean="0"/>
              <a:pPr/>
              <a:t>6</a:t>
            </a:fld>
            <a:endParaRPr lang="en-US" smtClean="0"/>
          </a:p>
        </p:txBody>
      </p:sp>
      <p:sp>
        <p:nvSpPr>
          <p:cNvPr id="369667" name="Rectangle 2"/>
          <p:cNvSpPr>
            <a:spLocks noGrp="1" noChangeArrowheads="1"/>
          </p:cNvSpPr>
          <p:nvPr>
            <p:ph type="body" idx="1"/>
          </p:nvPr>
        </p:nvSpPr>
        <p:spPr>
          <a:noFill/>
          <a:ln/>
        </p:spPr>
        <p:txBody>
          <a:bodyPr/>
          <a:lstStyle/>
          <a:p>
            <a:pPr eaLnBrk="1" hangingPunct="1"/>
            <a:endParaRPr lang="en-GB" smtClean="0"/>
          </a:p>
        </p:txBody>
      </p:sp>
      <p:sp>
        <p:nvSpPr>
          <p:cNvPr id="369668" name="Rectangle 3"/>
          <p:cNvSpPr>
            <a:spLocks noGrp="1" noRot="1" noChangeAspect="1" noChangeArrowheads="1" noTextEdit="1"/>
          </p:cNvSpPr>
          <p:nvPr>
            <p:ph type="sldImg"/>
          </p:nvPr>
        </p:nvSpPr>
        <p:spP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p:spPr>
        <p:txBody>
          <a:bodyPr/>
          <a:lstStyle/>
          <a:p>
            <a:fld id="{016180F2-CF03-4645-B4DE-CBE98DA41588}" type="slidenum">
              <a:rPr lang="en-US" smtClean="0"/>
              <a:pPr/>
              <a:t>7</a:t>
            </a:fld>
            <a:endParaRPr lang="en-US" smtClean="0"/>
          </a:p>
        </p:txBody>
      </p:sp>
      <p:sp>
        <p:nvSpPr>
          <p:cNvPr id="370691" name="Rectangle 2"/>
          <p:cNvSpPr>
            <a:spLocks noGrp="1" noChangeArrowheads="1"/>
          </p:cNvSpPr>
          <p:nvPr>
            <p:ph type="body" idx="1"/>
          </p:nvPr>
        </p:nvSpPr>
        <p:spPr>
          <a:noFill/>
          <a:ln/>
        </p:spPr>
        <p:txBody>
          <a:bodyPr/>
          <a:lstStyle/>
          <a:p>
            <a:pPr eaLnBrk="1" hangingPunct="1"/>
            <a:endParaRPr lang="en-GB" smtClean="0"/>
          </a:p>
        </p:txBody>
      </p:sp>
      <p:sp>
        <p:nvSpPr>
          <p:cNvPr id="370692" name="Rectangle 3"/>
          <p:cNvSpPr>
            <a:spLocks noGrp="1" noRot="1" noChangeAspect="1" noChangeArrowheads="1" noTextEdit="1"/>
          </p:cNvSpPr>
          <p:nvPr>
            <p:ph type="sldImg"/>
          </p:nvPr>
        </p:nvSpPr>
        <p:spPr>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p:spPr>
        <p:txBody>
          <a:bodyPr/>
          <a:lstStyle/>
          <a:p>
            <a:fld id="{F28868F6-CE8E-4E58-B0B4-78204B7720F9}" type="slidenum">
              <a:rPr lang="en-US" smtClean="0"/>
              <a:pPr/>
              <a:t>8</a:t>
            </a:fld>
            <a:endParaRPr lang="en-US" smtClean="0"/>
          </a:p>
        </p:txBody>
      </p:sp>
      <p:sp>
        <p:nvSpPr>
          <p:cNvPr id="371715" name="Rectangle 2"/>
          <p:cNvSpPr>
            <a:spLocks noGrp="1" noChangeArrowheads="1"/>
          </p:cNvSpPr>
          <p:nvPr>
            <p:ph type="body" idx="1"/>
          </p:nvPr>
        </p:nvSpPr>
        <p:spPr>
          <a:noFill/>
          <a:ln/>
        </p:spPr>
        <p:txBody>
          <a:bodyPr/>
          <a:lstStyle/>
          <a:p>
            <a:pPr eaLnBrk="1" hangingPunct="1"/>
            <a:r>
              <a:rPr lang="en-US" smtClean="0"/>
              <a:t>In general the task_struct or proc structure maintains : state of a process, thread information, priority of a process, time slice (for RR scheduling), scheduling information, process id, link to the process’s children and parent, user id, group id, etc.</a:t>
            </a:r>
          </a:p>
          <a:p>
            <a:pPr eaLnBrk="1" hangingPunct="1"/>
            <a:endParaRPr lang="en-GB" smtClean="0"/>
          </a:p>
        </p:txBody>
      </p:sp>
      <p:sp>
        <p:nvSpPr>
          <p:cNvPr id="371716" name="Rectangle 3"/>
          <p:cNvSpPr>
            <a:spLocks noGrp="1" noRot="1" noChangeAspect="1" noChangeArrowheads="1" noTextEdit="1"/>
          </p:cNvSpPr>
          <p:nvPr>
            <p:ph type="sldImg"/>
          </p:nvPr>
        </p:nvSpPr>
        <p:spP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7"/>
          <p:cNvSpPr>
            <a:spLocks noGrp="1" noChangeArrowheads="1"/>
          </p:cNvSpPr>
          <p:nvPr>
            <p:ph type="sldNum" sz="quarter" idx="5"/>
          </p:nvPr>
        </p:nvSpPr>
        <p:spPr>
          <a:noFill/>
        </p:spPr>
        <p:txBody>
          <a:bodyPr/>
          <a:lstStyle/>
          <a:p>
            <a:fld id="{E47D4B04-8359-487D-9FF0-AB5D36553565}" type="slidenum">
              <a:rPr lang="en-US" smtClean="0"/>
              <a:pPr/>
              <a:t>9</a:t>
            </a:fld>
            <a:endParaRPr lang="en-US" smtClean="0"/>
          </a:p>
        </p:txBody>
      </p:sp>
      <p:sp>
        <p:nvSpPr>
          <p:cNvPr id="372739" name="Rectangle 2"/>
          <p:cNvSpPr>
            <a:spLocks noGrp="1" noChangeArrowheads="1"/>
          </p:cNvSpPr>
          <p:nvPr>
            <p:ph type="body" idx="1"/>
          </p:nvPr>
        </p:nvSpPr>
        <p:spPr>
          <a:noFill/>
          <a:ln/>
        </p:spPr>
        <p:txBody>
          <a:bodyPr/>
          <a:lstStyle/>
          <a:p>
            <a:pPr algn="just" eaLnBrk="1" hangingPunct="1"/>
            <a:r>
              <a:rPr lang="en-US" dirty="0" smtClean="0"/>
              <a:t>When a process is created by a fork, it is put in a ready to run queue. Then the scheduler selects the process for running depending upon the scheduling policy and priority of the process. </a:t>
            </a:r>
          </a:p>
          <a:p>
            <a:pPr algn="just" eaLnBrk="1" hangingPunct="1"/>
            <a:endParaRPr lang="en-US" dirty="0" smtClean="0"/>
          </a:p>
          <a:p>
            <a:pPr algn="just" eaLnBrk="1" hangingPunct="1"/>
            <a:r>
              <a:rPr lang="en-US" dirty="0" smtClean="0"/>
              <a:t>When the process is selected for running, it may be executed in either user mode or kernel mode depending on the instruction in the process. </a:t>
            </a:r>
          </a:p>
          <a:p>
            <a:pPr algn="just" eaLnBrk="1" hangingPunct="1"/>
            <a:endParaRPr lang="en-US" dirty="0" smtClean="0"/>
          </a:p>
          <a:p>
            <a:pPr algn="just" eaLnBrk="1" hangingPunct="1"/>
            <a:r>
              <a:rPr lang="en-US" dirty="0" smtClean="0"/>
              <a:t>When the process is executing, if the time slice is over or any higher priority process is in the run queue, the currently running process is moved into the run queue. </a:t>
            </a:r>
          </a:p>
          <a:p>
            <a:pPr algn="just" eaLnBrk="1" hangingPunct="1"/>
            <a:endParaRPr lang="en-US" dirty="0" smtClean="0"/>
          </a:p>
          <a:p>
            <a:pPr algn="just" eaLnBrk="1" hangingPunct="1"/>
            <a:r>
              <a:rPr lang="en-US" dirty="0" smtClean="0"/>
              <a:t>During the execution of the process, if it waits for certain event to occur ( for example: data from disk or waiting for a semaphore) then the process is moved into the sleep state. If a process is stopped during it’s execution, it will be moved into the stopped state. </a:t>
            </a:r>
          </a:p>
          <a:p>
            <a:pPr algn="just" eaLnBrk="1" hangingPunct="1"/>
            <a:endParaRPr lang="en-US" dirty="0" smtClean="0"/>
          </a:p>
          <a:p>
            <a:pPr algn="just" eaLnBrk="1" hangingPunct="1"/>
            <a:r>
              <a:rPr lang="en-US" dirty="0" smtClean="0"/>
              <a:t>Once the process completes its execution, it releases all the resources and waits zombie state for the parent to collect its exit status. Once this is over  child process exits.</a:t>
            </a:r>
            <a:endParaRPr lang="en-US" sz="1500" dirty="0" smtClean="0"/>
          </a:p>
          <a:p>
            <a:pPr eaLnBrk="1" hangingPunct="1"/>
            <a:endParaRPr lang="en-GB" dirty="0" smtClean="0"/>
          </a:p>
        </p:txBody>
      </p:sp>
      <p:sp>
        <p:nvSpPr>
          <p:cNvPr id="372740" name="Rectangle 3"/>
          <p:cNvSpPr>
            <a:spLocks noGrp="1" noRot="1" noChangeAspect="1" noChangeArrowheads="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257800"/>
          </a:xfrm>
        </p:spPr>
        <p:txBody>
          <a:bodyPr>
            <a:normAutofit/>
          </a:bodyPr>
          <a:lstStyle/>
          <a:p>
            <a:pPr lvl="0"/>
            <a:endParaRPr lang="en-US" noProof="0"/>
          </a:p>
        </p:txBody>
      </p:sp>
      <p:sp>
        <p:nvSpPr>
          <p:cNvPr id="4" name="Date Placeholder 3"/>
          <p:cNvSpPr>
            <a:spLocks noGrp="1"/>
          </p:cNvSpPr>
          <p:nvPr>
            <p:ph type="dt" sz="half" idx="10"/>
          </p:nvPr>
        </p:nvSpPr>
        <p:spPr>
          <a:xfrm>
            <a:off x="8001000" y="6457950"/>
            <a:ext cx="1104900" cy="323850"/>
          </a:xfrm>
        </p:spPr>
        <p:txBody>
          <a:bodyPr/>
          <a:lstStyle>
            <a:lvl1pPr>
              <a:defRPr/>
            </a:lvl1pPr>
          </a:lstStyle>
          <a:p>
            <a:pPr>
              <a:defRPr/>
            </a:pPr>
            <a:fld id="{9D03E64D-0D55-4BD2-982E-99BF7134188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parimsa/BACKUP/backup/Important_files/UNIX/ui_ppt/fork.ppt"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1096963"/>
            <a:ext cx="8229600" cy="1143000"/>
          </a:xfrm>
        </p:spPr>
        <p:txBody>
          <a:bodyPr/>
          <a:lstStyle/>
          <a:p>
            <a:pPr eaLnBrk="1" hangingPunct="1"/>
            <a:r>
              <a:rPr lang="en-US" dirty="0" smtClean="0"/>
              <a:t>Process </a:t>
            </a:r>
            <a:r>
              <a:rPr lang="en-US" dirty="0" smtClean="0"/>
              <a:t>Management</a:t>
            </a:r>
          </a:p>
        </p:txBody>
      </p:sp>
      <p:sp>
        <p:nvSpPr>
          <p:cNvPr id="100356" name="Rectangle 3"/>
          <p:cNvSpPr>
            <a:spLocks noGrp="1" noChangeArrowheads="1"/>
          </p:cNvSpPr>
          <p:nvPr>
            <p:ph sz="quarter" idx="1"/>
          </p:nvPr>
        </p:nvSpPr>
        <p:spPr>
          <a:xfrm>
            <a:off x="457200" y="2422526"/>
            <a:ext cx="8229600" cy="3581399"/>
          </a:xfrm>
        </p:spPr>
        <p:txBody>
          <a:bodyPr>
            <a:normAutofit fontScale="77500" lnSpcReduction="20000"/>
          </a:bodyPr>
          <a:lstStyle/>
          <a:p>
            <a:pPr eaLnBrk="1" hangingPunct="1">
              <a:lnSpc>
                <a:spcPct val="90000"/>
              </a:lnSpc>
              <a:buFont typeface="Wingdings" pitchFamily="2" charset="2"/>
              <a:buNone/>
            </a:pPr>
            <a:r>
              <a:rPr lang="en-US" dirty="0" smtClean="0"/>
              <a:t>The lessons covered in this module are:</a:t>
            </a:r>
          </a:p>
          <a:p>
            <a:pPr eaLnBrk="1" hangingPunct="1">
              <a:lnSpc>
                <a:spcPct val="90000"/>
              </a:lnSpc>
            </a:pPr>
            <a:r>
              <a:rPr lang="en-US" dirty="0" smtClean="0"/>
              <a:t>Mode and space</a:t>
            </a:r>
          </a:p>
          <a:p>
            <a:pPr eaLnBrk="1" hangingPunct="1">
              <a:lnSpc>
                <a:spcPct val="90000"/>
              </a:lnSpc>
            </a:pPr>
            <a:r>
              <a:rPr lang="en-US" dirty="0" smtClean="0"/>
              <a:t>Context switch</a:t>
            </a:r>
          </a:p>
          <a:p>
            <a:pPr eaLnBrk="1" hangingPunct="1">
              <a:lnSpc>
                <a:spcPct val="90000"/>
              </a:lnSpc>
            </a:pPr>
            <a:r>
              <a:rPr lang="en-US" dirty="0" smtClean="0"/>
              <a:t>Per process objects</a:t>
            </a:r>
          </a:p>
          <a:p>
            <a:pPr eaLnBrk="1" hangingPunct="1">
              <a:lnSpc>
                <a:spcPct val="90000"/>
              </a:lnSpc>
            </a:pPr>
            <a:r>
              <a:rPr lang="en-US" dirty="0" smtClean="0"/>
              <a:t>Execution context</a:t>
            </a:r>
          </a:p>
          <a:p>
            <a:pPr eaLnBrk="1" hangingPunct="1">
              <a:lnSpc>
                <a:spcPct val="90000"/>
              </a:lnSpc>
            </a:pPr>
            <a:r>
              <a:rPr lang="en-US" dirty="0" smtClean="0"/>
              <a:t>Process structure</a:t>
            </a:r>
          </a:p>
          <a:p>
            <a:pPr eaLnBrk="1" hangingPunct="1">
              <a:lnSpc>
                <a:spcPct val="90000"/>
              </a:lnSpc>
            </a:pPr>
            <a:r>
              <a:rPr lang="en-US" dirty="0" smtClean="0"/>
              <a:t>Process states</a:t>
            </a:r>
          </a:p>
          <a:p>
            <a:pPr eaLnBrk="1" hangingPunct="1">
              <a:lnSpc>
                <a:spcPct val="90000"/>
              </a:lnSpc>
            </a:pPr>
            <a:r>
              <a:rPr lang="en-US" dirty="0" smtClean="0"/>
              <a:t>Process scheduling</a:t>
            </a:r>
          </a:p>
          <a:p>
            <a:pPr eaLnBrk="1" hangingPunct="1">
              <a:lnSpc>
                <a:spcPct val="90000"/>
              </a:lnSpc>
            </a:pPr>
            <a:r>
              <a:rPr lang="en-US" dirty="0" smtClean="0"/>
              <a:t>Process creation - fork</a:t>
            </a:r>
          </a:p>
          <a:p>
            <a:pPr eaLnBrk="1" hangingPunct="1">
              <a:lnSpc>
                <a:spcPct val="90000"/>
              </a:lnSpc>
            </a:pPr>
            <a:r>
              <a:rPr lang="en-US" dirty="0" err="1" smtClean="0"/>
              <a:t>execl</a:t>
            </a:r>
            <a:r>
              <a:rPr lang="en-US" dirty="0" smtClean="0"/>
              <a:t> family of library functions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1112837"/>
            <a:ext cx="8229600" cy="1143000"/>
          </a:xfrm>
        </p:spPr>
        <p:txBody>
          <a:bodyPr/>
          <a:lstStyle/>
          <a:p>
            <a:pPr eaLnBrk="1" hangingPunct="1"/>
            <a:r>
              <a:rPr lang="en-US" smtClean="0"/>
              <a:t>Linux Process States </a:t>
            </a:r>
          </a:p>
        </p:txBody>
      </p:sp>
      <p:sp>
        <p:nvSpPr>
          <p:cNvPr id="108548" name="Rectangle 3"/>
          <p:cNvSpPr>
            <a:spLocks noGrp="1" noChangeArrowheads="1"/>
          </p:cNvSpPr>
          <p:nvPr>
            <p:ph sz="quarter" idx="1"/>
          </p:nvPr>
        </p:nvSpPr>
        <p:spPr>
          <a:xfrm>
            <a:off x="457200" y="2438400"/>
            <a:ext cx="8229600" cy="2590800"/>
          </a:xfrm>
        </p:spPr>
        <p:txBody>
          <a:bodyPr>
            <a:normAutofit lnSpcReduction="10000"/>
          </a:bodyPr>
          <a:lstStyle/>
          <a:p>
            <a:pPr eaLnBrk="1" hangingPunct="1">
              <a:lnSpc>
                <a:spcPct val="90000"/>
              </a:lnSpc>
            </a:pPr>
            <a:r>
              <a:rPr lang="en-US" dirty="0" smtClean="0"/>
              <a:t>TASK_RUNNING</a:t>
            </a:r>
          </a:p>
          <a:p>
            <a:pPr eaLnBrk="1" hangingPunct="1">
              <a:lnSpc>
                <a:spcPct val="90000"/>
              </a:lnSpc>
            </a:pPr>
            <a:r>
              <a:rPr lang="en-US" dirty="0" smtClean="0"/>
              <a:t>TASK_INTERRUPTIBLE</a:t>
            </a:r>
          </a:p>
          <a:p>
            <a:pPr eaLnBrk="1" hangingPunct="1">
              <a:lnSpc>
                <a:spcPct val="90000"/>
              </a:lnSpc>
            </a:pPr>
            <a:r>
              <a:rPr lang="en-US" dirty="0" smtClean="0"/>
              <a:t>TASK_UNINTERRUPTIBLE</a:t>
            </a:r>
          </a:p>
          <a:p>
            <a:pPr eaLnBrk="1" hangingPunct="1">
              <a:lnSpc>
                <a:spcPct val="90000"/>
              </a:lnSpc>
            </a:pPr>
            <a:r>
              <a:rPr lang="en-US" dirty="0" smtClean="0"/>
              <a:t>TASK_STOPPED</a:t>
            </a:r>
          </a:p>
          <a:p>
            <a:pPr eaLnBrk="1" hangingPunct="1">
              <a:lnSpc>
                <a:spcPct val="90000"/>
              </a:lnSpc>
            </a:pPr>
            <a:r>
              <a:rPr lang="en-US" dirty="0" smtClean="0"/>
              <a:t>TASK_ZOMBIE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57200" y="1112837"/>
            <a:ext cx="8229600" cy="1143000"/>
          </a:xfrm>
        </p:spPr>
        <p:txBody>
          <a:bodyPr/>
          <a:lstStyle/>
          <a:p>
            <a:pPr eaLnBrk="1" hangingPunct="1"/>
            <a:r>
              <a:rPr lang="en-US" smtClean="0"/>
              <a:t>Solaris Process States </a:t>
            </a:r>
          </a:p>
        </p:txBody>
      </p:sp>
      <p:sp>
        <p:nvSpPr>
          <p:cNvPr id="109572" name="Rectangle 3"/>
          <p:cNvSpPr>
            <a:spLocks noGrp="1" noChangeArrowheads="1"/>
          </p:cNvSpPr>
          <p:nvPr>
            <p:ph sz="quarter" idx="1"/>
          </p:nvPr>
        </p:nvSpPr>
        <p:spPr>
          <a:xfrm>
            <a:off x="457200" y="2438400"/>
            <a:ext cx="8229600" cy="3048000"/>
          </a:xfrm>
        </p:spPr>
        <p:txBody>
          <a:bodyPr>
            <a:normAutofit lnSpcReduction="10000"/>
          </a:bodyPr>
          <a:lstStyle/>
          <a:p>
            <a:pPr eaLnBrk="1" hangingPunct="1">
              <a:lnSpc>
                <a:spcPct val="90000"/>
              </a:lnSpc>
            </a:pPr>
            <a:r>
              <a:rPr lang="en-US" dirty="0" smtClean="0"/>
              <a:t>SIDL  </a:t>
            </a:r>
          </a:p>
          <a:p>
            <a:pPr eaLnBrk="1" hangingPunct="1">
              <a:lnSpc>
                <a:spcPct val="90000"/>
              </a:lnSpc>
            </a:pPr>
            <a:r>
              <a:rPr lang="en-US" dirty="0" smtClean="0"/>
              <a:t>SRUN  </a:t>
            </a:r>
          </a:p>
          <a:p>
            <a:pPr eaLnBrk="1" hangingPunct="1">
              <a:lnSpc>
                <a:spcPct val="90000"/>
              </a:lnSpc>
            </a:pPr>
            <a:r>
              <a:rPr lang="en-US" dirty="0" smtClean="0"/>
              <a:t>SONPROC  </a:t>
            </a:r>
          </a:p>
          <a:p>
            <a:pPr eaLnBrk="1" hangingPunct="1">
              <a:lnSpc>
                <a:spcPct val="90000"/>
              </a:lnSpc>
            </a:pPr>
            <a:r>
              <a:rPr lang="en-US" dirty="0" smtClean="0"/>
              <a:t>SSLEEP  </a:t>
            </a:r>
          </a:p>
          <a:p>
            <a:pPr eaLnBrk="1" hangingPunct="1">
              <a:lnSpc>
                <a:spcPct val="90000"/>
              </a:lnSpc>
            </a:pPr>
            <a:r>
              <a:rPr lang="en-US" dirty="0" smtClean="0"/>
              <a:t>SSTOP  </a:t>
            </a:r>
          </a:p>
          <a:p>
            <a:pPr eaLnBrk="1" hangingPunct="1">
              <a:lnSpc>
                <a:spcPct val="90000"/>
              </a:lnSpc>
            </a:pPr>
            <a:r>
              <a:rPr lang="en-US" dirty="0" smtClean="0"/>
              <a:t>SZOMB</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57200" y="1112838"/>
            <a:ext cx="8229600" cy="1143000"/>
          </a:xfrm>
        </p:spPr>
        <p:txBody>
          <a:bodyPr/>
          <a:lstStyle/>
          <a:p>
            <a:pPr eaLnBrk="1" hangingPunct="1"/>
            <a:r>
              <a:rPr lang="en-US" smtClean="0"/>
              <a:t>Identifiers </a:t>
            </a:r>
          </a:p>
        </p:txBody>
      </p:sp>
      <p:sp>
        <p:nvSpPr>
          <p:cNvPr id="110596" name="Rectangle 3"/>
          <p:cNvSpPr>
            <a:spLocks noGrp="1" noChangeArrowheads="1"/>
          </p:cNvSpPr>
          <p:nvPr>
            <p:ph sz="quarter" idx="1"/>
          </p:nvPr>
        </p:nvSpPr>
        <p:spPr>
          <a:xfrm>
            <a:off x="457200" y="2438401"/>
            <a:ext cx="8229600" cy="3657599"/>
          </a:xfrm>
        </p:spPr>
        <p:txBody>
          <a:bodyPr>
            <a:normAutofit fontScale="92500"/>
          </a:bodyPr>
          <a:lstStyle/>
          <a:p>
            <a:pPr eaLnBrk="1" hangingPunct="1">
              <a:buFont typeface="Wingdings" pitchFamily="2" charset="2"/>
              <a:buNone/>
            </a:pPr>
            <a:r>
              <a:rPr lang="en-US" dirty="0" smtClean="0"/>
              <a:t>Every process in the system has a process identifier. </a:t>
            </a:r>
          </a:p>
          <a:p>
            <a:pPr eaLnBrk="1" hangingPunct="1"/>
            <a:r>
              <a:rPr lang="en-US" dirty="0" smtClean="0"/>
              <a:t>The process identifier is not an index into the task vector, it is simply a number. </a:t>
            </a:r>
          </a:p>
          <a:p>
            <a:pPr eaLnBrk="1" hangingPunct="1"/>
            <a:r>
              <a:rPr lang="en-US" dirty="0" smtClean="0"/>
              <a:t>Each process also has User and Group identifiers, these are used to control the process access to the files and devices in the system.</a:t>
            </a:r>
          </a:p>
          <a:p>
            <a:pPr lvl="1" eaLnBrk="1" hangingPunct="1"/>
            <a:r>
              <a:rPr lang="en-US" dirty="0" err="1" smtClean="0"/>
              <a:t>eg</a:t>
            </a:r>
            <a:r>
              <a:rPr lang="en-US" dirty="0" smtClean="0"/>
              <a:t>: </a:t>
            </a:r>
            <a:r>
              <a:rPr lang="en-US" dirty="0" err="1" smtClean="0"/>
              <a:t>ppid</a:t>
            </a:r>
            <a:r>
              <a:rPr lang="en-US" dirty="0" smtClean="0"/>
              <a:t> ,</a:t>
            </a:r>
            <a:r>
              <a:rPr lang="en-US" dirty="0" err="1" smtClean="0"/>
              <a:t>pid,uid</a:t>
            </a:r>
            <a:r>
              <a:rPr lang="en-US" dirty="0" smtClean="0"/>
              <a:t>, </a:t>
            </a:r>
            <a:r>
              <a:rPr lang="en-US" dirty="0" err="1" smtClean="0"/>
              <a:t>gid</a:t>
            </a:r>
            <a:r>
              <a:rPr lang="en-US" dirty="0" smtClean="0"/>
              <a:t>, </a:t>
            </a:r>
            <a:r>
              <a:rPr lang="en-US" dirty="0" err="1" smtClean="0"/>
              <a:t>euid,egid</a:t>
            </a:r>
            <a:r>
              <a:rPr lang="en-US" sz="2000" dirty="0" smtClean="0">
                <a:latin typeface="Courier New" pitchFamily="49" charset="0"/>
              </a:rPr>
              <a:t> </a:t>
            </a:r>
          </a:p>
          <a:p>
            <a:pPr eaLnBrk="1" hangingPunct="1">
              <a:lnSpc>
                <a:spcPct val="90000"/>
              </a:lnSpc>
              <a:buFont typeface="Wingdings" pitchFamily="2" charset="2"/>
              <a:buNone/>
            </a:pPr>
            <a:endParaRPr lang="en-U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57200" y="1189037"/>
            <a:ext cx="8229600" cy="1143000"/>
          </a:xfrm>
        </p:spPr>
        <p:txBody>
          <a:bodyPr/>
          <a:lstStyle/>
          <a:p>
            <a:pPr eaLnBrk="1" hangingPunct="1"/>
            <a:r>
              <a:rPr lang="en-US" smtClean="0"/>
              <a:t>Scheduling </a:t>
            </a:r>
          </a:p>
        </p:txBody>
      </p:sp>
      <p:sp>
        <p:nvSpPr>
          <p:cNvPr id="111620" name="Rectangle 3"/>
          <p:cNvSpPr>
            <a:spLocks noGrp="1" noChangeArrowheads="1"/>
          </p:cNvSpPr>
          <p:nvPr>
            <p:ph sz="quarter" idx="1"/>
          </p:nvPr>
        </p:nvSpPr>
        <p:spPr>
          <a:xfrm>
            <a:off x="457200" y="2057400"/>
            <a:ext cx="8229600" cy="3962400"/>
          </a:xfrm>
        </p:spPr>
        <p:txBody>
          <a:bodyPr>
            <a:noAutofit/>
          </a:bodyPr>
          <a:lstStyle/>
          <a:p>
            <a:pPr eaLnBrk="1" hangingPunct="1"/>
            <a:r>
              <a:rPr lang="en-US" sz="2400" dirty="0" smtClean="0"/>
              <a:t>The kernel keeps track of a processes creation time as well as the CPU time that it consumes during its lifetime.</a:t>
            </a:r>
          </a:p>
          <a:p>
            <a:pPr eaLnBrk="1" hangingPunct="1"/>
            <a:r>
              <a:rPr lang="en-US" sz="2400" dirty="0" smtClean="0"/>
              <a:t>This clock is the combination of software and hardware setup. </a:t>
            </a:r>
          </a:p>
          <a:p>
            <a:pPr eaLnBrk="1" hangingPunct="1"/>
            <a:r>
              <a:rPr lang="en-US" sz="2400" dirty="0" smtClean="0"/>
              <a:t>It is independent of CPU frequency. </a:t>
            </a:r>
          </a:p>
          <a:p>
            <a:pPr eaLnBrk="1" hangingPunct="1"/>
            <a:r>
              <a:rPr lang="en-US" sz="2400" dirty="0" smtClean="0"/>
              <a:t>A clock tick unit is Jiffy. System‘s interactive response depends on the clock frequency. </a:t>
            </a:r>
          </a:p>
          <a:p>
            <a:pPr lvl="1" eaLnBrk="1" hangingPunct="1"/>
            <a:r>
              <a:rPr lang="en-US" sz="2400" dirty="0" smtClean="0"/>
              <a:t>For example: the jiffy value may be 10ms (100Hz) or 1ms (1000Hz) depending on implementation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1417638"/>
            <a:ext cx="8229600" cy="1143000"/>
          </a:xfrm>
        </p:spPr>
        <p:txBody>
          <a:bodyPr/>
          <a:lstStyle/>
          <a:p>
            <a:pPr eaLnBrk="1" hangingPunct="1"/>
            <a:r>
              <a:rPr lang="en-US" smtClean="0"/>
              <a:t>Scheduling (Contd.). </a:t>
            </a:r>
          </a:p>
        </p:txBody>
      </p:sp>
      <p:sp>
        <p:nvSpPr>
          <p:cNvPr id="112644" name="Rectangle 3"/>
          <p:cNvSpPr>
            <a:spLocks noGrp="1" noChangeArrowheads="1"/>
          </p:cNvSpPr>
          <p:nvPr>
            <p:ph sz="quarter" idx="1"/>
          </p:nvPr>
        </p:nvSpPr>
        <p:spPr>
          <a:xfrm>
            <a:off x="381000" y="2514601"/>
            <a:ext cx="8229600" cy="3276599"/>
          </a:xfrm>
        </p:spPr>
        <p:txBody>
          <a:bodyPr>
            <a:normAutofit fontScale="92500" lnSpcReduction="20000"/>
          </a:bodyPr>
          <a:lstStyle/>
          <a:p>
            <a:pPr eaLnBrk="1" hangingPunct="1"/>
            <a:r>
              <a:rPr lang="en-US" dirty="0" smtClean="0"/>
              <a:t>Each clock tick, the kernel updates the amount of time that the current process has spent in system and in user mode.</a:t>
            </a:r>
          </a:p>
          <a:p>
            <a:pPr eaLnBrk="1" hangingPunct="1"/>
            <a:r>
              <a:rPr lang="en-US" dirty="0" smtClean="0"/>
              <a:t>Linux also supports process specific interval timers, processes can use system calls to set up timers to send signals to themselves when the timers expire. These timers can be single-shot or periodic timers.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1066800"/>
            <a:ext cx="8229600" cy="1143000"/>
          </a:xfrm>
        </p:spPr>
        <p:txBody>
          <a:bodyPr/>
          <a:lstStyle/>
          <a:p>
            <a:pPr eaLnBrk="1" hangingPunct="1"/>
            <a:r>
              <a:rPr lang="en-US" smtClean="0"/>
              <a:t>Process Scheduling </a:t>
            </a:r>
          </a:p>
        </p:txBody>
      </p:sp>
      <p:sp>
        <p:nvSpPr>
          <p:cNvPr id="113668" name="Rectangle 3"/>
          <p:cNvSpPr>
            <a:spLocks noGrp="1" noChangeArrowheads="1"/>
          </p:cNvSpPr>
          <p:nvPr>
            <p:ph sz="quarter" idx="1"/>
          </p:nvPr>
        </p:nvSpPr>
        <p:spPr>
          <a:xfrm>
            <a:off x="457200" y="2392363"/>
            <a:ext cx="8229600" cy="3352800"/>
          </a:xfrm>
        </p:spPr>
        <p:txBody>
          <a:bodyPr>
            <a:normAutofit fontScale="92500" lnSpcReduction="10000"/>
          </a:bodyPr>
          <a:lstStyle/>
          <a:p>
            <a:pPr eaLnBrk="1" hangingPunct="1"/>
            <a:r>
              <a:rPr lang="en-US" dirty="0" smtClean="0"/>
              <a:t>The job of a scheduler is to select the most deserving process to run out of all of the </a:t>
            </a:r>
            <a:r>
              <a:rPr lang="en-US" dirty="0" err="1" smtClean="0"/>
              <a:t>runnable</a:t>
            </a:r>
            <a:r>
              <a:rPr lang="en-US" dirty="0" smtClean="0"/>
              <a:t> processes in the run queue. </a:t>
            </a:r>
          </a:p>
          <a:p>
            <a:pPr eaLnBrk="1" hangingPunct="1"/>
            <a:r>
              <a:rPr lang="en-US" dirty="0" smtClean="0"/>
              <a:t>Implement fair scheduling to avoid starvation</a:t>
            </a:r>
          </a:p>
          <a:p>
            <a:pPr eaLnBrk="1" hangingPunct="1"/>
            <a:r>
              <a:rPr lang="en-US" dirty="0" smtClean="0"/>
              <a:t>Implement suitable scheduling policy</a:t>
            </a:r>
          </a:p>
          <a:p>
            <a:pPr eaLnBrk="1" hangingPunct="1"/>
            <a:r>
              <a:rPr lang="en-US" dirty="0" smtClean="0"/>
              <a:t>Updates state of the processes in every clock tick (jiffy)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1341438"/>
            <a:ext cx="8229600" cy="1143000"/>
          </a:xfrm>
        </p:spPr>
        <p:txBody>
          <a:bodyPr/>
          <a:lstStyle/>
          <a:p>
            <a:pPr eaLnBrk="1" hangingPunct="1"/>
            <a:r>
              <a:rPr lang="en-US" smtClean="0"/>
              <a:t>Process Scheduling (Contd.). </a:t>
            </a:r>
          </a:p>
        </p:txBody>
      </p:sp>
      <p:sp>
        <p:nvSpPr>
          <p:cNvPr id="114692" name="Rectangle 3"/>
          <p:cNvSpPr>
            <a:spLocks noGrp="1" noChangeArrowheads="1"/>
          </p:cNvSpPr>
          <p:nvPr>
            <p:ph sz="quarter" idx="1"/>
          </p:nvPr>
        </p:nvSpPr>
        <p:spPr>
          <a:xfrm>
            <a:off x="457200" y="2667001"/>
            <a:ext cx="8229600" cy="3276599"/>
          </a:xfrm>
        </p:spPr>
        <p:txBody>
          <a:bodyPr>
            <a:normAutofit fontScale="92500" lnSpcReduction="10000"/>
          </a:bodyPr>
          <a:lstStyle/>
          <a:p>
            <a:pPr eaLnBrk="1" hangingPunct="1"/>
            <a:r>
              <a:rPr lang="en-US" dirty="0" smtClean="0"/>
              <a:t>Policy  - FIFO, Round Robin, Shortest Job First, FILO, Priority based etc.</a:t>
            </a:r>
          </a:p>
          <a:p>
            <a:pPr eaLnBrk="1" hangingPunct="1"/>
            <a:r>
              <a:rPr lang="en-US" dirty="0" smtClean="0"/>
              <a:t>Priority  - higher priority  process will be allowed to run.</a:t>
            </a:r>
          </a:p>
          <a:p>
            <a:pPr eaLnBrk="1" hangingPunct="1"/>
            <a:r>
              <a:rPr lang="en-US" dirty="0" smtClean="0"/>
              <a:t>Pre-emptive and Non-preemptive scheduling.</a:t>
            </a:r>
          </a:p>
          <a:p>
            <a:pPr eaLnBrk="1" hangingPunct="1"/>
            <a:r>
              <a:rPr lang="en-US" dirty="0" err="1" smtClean="0"/>
              <a:t>rt_priority</a:t>
            </a:r>
            <a:r>
              <a:rPr lang="en-US" dirty="0" smtClean="0"/>
              <a:t> – many UNIX variants support real time scheduling priority range.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57200" y="1341437"/>
            <a:ext cx="8229600" cy="1143000"/>
          </a:xfrm>
        </p:spPr>
        <p:txBody>
          <a:bodyPr/>
          <a:lstStyle/>
          <a:p>
            <a:pPr eaLnBrk="1" hangingPunct="1"/>
            <a:r>
              <a:rPr lang="en-US" smtClean="0"/>
              <a:t>Priority Range </a:t>
            </a:r>
          </a:p>
        </p:txBody>
      </p:sp>
      <p:sp>
        <p:nvSpPr>
          <p:cNvPr id="115716" name="Rectangle 3"/>
          <p:cNvSpPr>
            <a:spLocks noGrp="1" noChangeArrowheads="1"/>
          </p:cNvSpPr>
          <p:nvPr>
            <p:ph sz="quarter" idx="1"/>
          </p:nvPr>
        </p:nvSpPr>
        <p:spPr>
          <a:xfrm>
            <a:off x="457200" y="2667000"/>
            <a:ext cx="8229600" cy="3048000"/>
          </a:xfrm>
        </p:spPr>
        <p:txBody>
          <a:bodyPr>
            <a:normAutofit lnSpcReduction="10000"/>
          </a:bodyPr>
          <a:lstStyle/>
          <a:p>
            <a:pPr eaLnBrk="1" hangingPunct="1">
              <a:buFont typeface="Wingdings" pitchFamily="2" charset="2"/>
              <a:buNone/>
            </a:pPr>
            <a:r>
              <a:rPr lang="en-US" dirty="0" smtClean="0"/>
              <a:t>Scheduling priorities (in a typical UNIX system) have integer values</a:t>
            </a:r>
          </a:p>
          <a:p>
            <a:pPr eaLnBrk="1" hangingPunct="1">
              <a:buFont typeface="Wingdings" pitchFamily="2" charset="2"/>
              <a:buNone/>
            </a:pPr>
            <a:r>
              <a:rPr lang="en-US" dirty="0" smtClean="0"/>
              <a:t>between 0 and 127, with smaller numbers meaning higher priorities.</a:t>
            </a:r>
          </a:p>
          <a:p>
            <a:pPr eaLnBrk="1" hangingPunct="1"/>
            <a:r>
              <a:rPr lang="en-US" dirty="0" smtClean="0"/>
              <a:t>For Solaris: 0 to 169</a:t>
            </a:r>
          </a:p>
          <a:p>
            <a:pPr eaLnBrk="1" hangingPunct="1"/>
            <a:r>
              <a:rPr lang="en-US" dirty="0" smtClean="0"/>
              <a:t>For Linux: 0 to 139</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1341438"/>
            <a:ext cx="8229600" cy="1143000"/>
          </a:xfrm>
        </p:spPr>
        <p:txBody>
          <a:bodyPr/>
          <a:lstStyle/>
          <a:p>
            <a:pPr eaLnBrk="1" hangingPunct="1"/>
            <a:r>
              <a:rPr lang="en-US" smtClean="0"/>
              <a:t>Process Scheduling: Linux </a:t>
            </a:r>
          </a:p>
        </p:txBody>
      </p:sp>
      <p:sp>
        <p:nvSpPr>
          <p:cNvPr id="116740" name="Rectangle 3"/>
          <p:cNvSpPr>
            <a:spLocks noGrp="1" noChangeArrowheads="1"/>
          </p:cNvSpPr>
          <p:nvPr>
            <p:ph sz="quarter" idx="1"/>
          </p:nvPr>
        </p:nvSpPr>
        <p:spPr>
          <a:xfrm>
            <a:off x="457200" y="2667001"/>
            <a:ext cx="8229600" cy="3428999"/>
          </a:xfrm>
        </p:spPr>
        <p:txBody>
          <a:bodyPr>
            <a:normAutofit fontScale="77500" lnSpcReduction="20000"/>
          </a:bodyPr>
          <a:lstStyle/>
          <a:p>
            <a:pPr eaLnBrk="1" hangingPunct="1"/>
            <a:r>
              <a:rPr lang="en-US" dirty="0" smtClean="0"/>
              <a:t>The Linux kernel implements two separate priority ranges. </a:t>
            </a:r>
          </a:p>
          <a:p>
            <a:pPr eaLnBrk="1" hangingPunct="1"/>
            <a:r>
              <a:rPr lang="en-US" dirty="0" smtClean="0"/>
              <a:t>The first is the nice value, a number from -20 to 19 with a default of zero. Larger nice values correspond to a lower priority. </a:t>
            </a:r>
          </a:p>
          <a:p>
            <a:pPr eaLnBrk="1" hangingPunct="1"/>
            <a:r>
              <a:rPr lang="en-US" dirty="0" smtClean="0"/>
              <a:t>A process with a nice value of -20 receives the maximum time slice, whereas a process with a nice value of 19 receives the minimum time slice. </a:t>
            </a:r>
          </a:p>
          <a:p>
            <a:pPr eaLnBrk="1" hangingPunct="1"/>
            <a:r>
              <a:rPr lang="en-US" dirty="0" smtClean="0"/>
              <a:t>Time slice: minimum -10ms, default -150ms and maximum – 300ms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1493838"/>
            <a:ext cx="8229600" cy="1143000"/>
          </a:xfrm>
        </p:spPr>
        <p:txBody>
          <a:bodyPr/>
          <a:lstStyle/>
          <a:p>
            <a:pPr eaLnBrk="1" hangingPunct="1"/>
            <a:r>
              <a:rPr lang="en-US" smtClean="0"/>
              <a:t>Process Scheduling: Linux (Contd.).</a:t>
            </a:r>
          </a:p>
        </p:txBody>
      </p:sp>
      <p:sp>
        <p:nvSpPr>
          <p:cNvPr id="117764" name="Rectangle 3"/>
          <p:cNvSpPr>
            <a:spLocks noGrp="1" noChangeArrowheads="1"/>
          </p:cNvSpPr>
          <p:nvPr>
            <p:ph sz="quarter" idx="1"/>
          </p:nvPr>
        </p:nvSpPr>
        <p:spPr>
          <a:xfrm>
            <a:off x="457200" y="2819401"/>
            <a:ext cx="8229600" cy="3047999"/>
          </a:xfrm>
        </p:spPr>
        <p:txBody>
          <a:bodyPr>
            <a:normAutofit lnSpcReduction="10000"/>
          </a:bodyPr>
          <a:lstStyle/>
          <a:p>
            <a:pPr eaLnBrk="1" hangingPunct="1"/>
            <a:r>
              <a:rPr lang="en-US" dirty="0" smtClean="0"/>
              <a:t>The second range is the real-time priority</a:t>
            </a:r>
          </a:p>
          <a:p>
            <a:pPr eaLnBrk="1" hangingPunct="1"/>
            <a:r>
              <a:rPr lang="en-US" dirty="0" smtClean="0"/>
              <a:t>By default, it ranges from zero to 99. </a:t>
            </a:r>
          </a:p>
          <a:p>
            <a:pPr eaLnBrk="1" hangingPunct="1"/>
            <a:r>
              <a:rPr lang="en-US" dirty="0" smtClean="0"/>
              <a:t>All real time processes are at a higher priority than normal processes.</a:t>
            </a:r>
          </a:p>
          <a:p>
            <a:pPr eaLnBrk="1" hangingPunct="1"/>
            <a:r>
              <a:rPr lang="en-US" dirty="0" smtClean="0"/>
              <a:t>Linux implements real-time priorities in accordance with POSIX.</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1265237"/>
            <a:ext cx="8229600" cy="1143000"/>
          </a:xfrm>
        </p:spPr>
        <p:txBody>
          <a:bodyPr/>
          <a:lstStyle/>
          <a:p>
            <a:pPr eaLnBrk="1" hangingPunct="1"/>
            <a:r>
              <a:rPr lang="en-US" smtClean="0"/>
              <a:t>Introduction</a:t>
            </a:r>
          </a:p>
        </p:txBody>
      </p:sp>
      <p:sp>
        <p:nvSpPr>
          <p:cNvPr id="101380" name="Rectangle 3"/>
          <p:cNvSpPr>
            <a:spLocks noGrp="1" noChangeArrowheads="1"/>
          </p:cNvSpPr>
          <p:nvPr>
            <p:ph sz="quarter" idx="1"/>
          </p:nvPr>
        </p:nvSpPr>
        <p:spPr>
          <a:xfrm>
            <a:off x="457200" y="2590800"/>
            <a:ext cx="8229600" cy="3429000"/>
          </a:xfrm>
        </p:spPr>
        <p:txBody>
          <a:bodyPr>
            <a:normAutofit lnSpcReduction="10000"/>
          </a:bodyPr>
          <a:lstStyle/>
          <a:p>
            <a:pPr eaLnBrk="1" hangingPunct="1">
              <a:lnSpc>
                <a:spcPct val="90000"/>
              </a:lnSpc>
            </a:pPr>
            <a:r>
              <a:rPr lang="en-US" dirty="0" smtClean="0">
                <a:ea typeface="굴림" charset="-127"/>
              </a:rPr>
              <a:t>Process is a program in execution.</a:t>
            </a:r>
          </a:p>
          <a:p>
            <a:pPr eaLnBrk="1" hangingPunct="1">
              <a:lnSpc>
                <a:spcPct val="90000"/>
              </a:lnSpc>
            </a:pPr>
            <a:r>
              <a:rPr lang="en-US" dirty="0" smtClean="0">
                <a:ea typeface="굴림" charset="-127"/>
              </a:rPr>
              <a:t>Processes carry out tasks in a system.</a:t>
            </a:r>
          </a:p>
          <a:p>
            <a:pPr eaLnBrk="1" hangingPunct="1">
              <a:lnSpc>
                <a:spcPct val="90000"/>
              </a:lnSpc>
            </a:pPr>
            <a:r>
              <a:rPr lang="en-US" dirty="0" smtClean="0">
                <a:ea typeface="굴림" charset="-127"/>
              </a:rPr>
              <a:t>A process includes program counter (PC), CPU registers and process stacks, which contains temporary data. </a:t>
            </a:r>
          </a:p>
          <a:p>
            <a:pPr eaLnBrk="1" hangingPunct="1">
              <a:lnSpc>
                <a:spcPct val="90000"/>
              </a:lnSpc>
            </a:pPr>
            <a:r>
              <a:rPr lang="en-US" dirty="0" smtClean="0">
                <a:ea typeface="굴림" charset="-127"/>
              </a:rPr>
              <a:t>Unix is a multiprocessing system.</a:t>
            </a:r>
          </a:p>
          <a:p>
            <a:pPr eaLnBrk="1" hangingPunct="1">
              <a:lnSpc>
                <a:spcPct val="90000"/>
              </a:lnSpc>
            </a:pPr>
            <a:r>
              <a:rPr lang="en-US" dirty="0" smtClean="0">
                <a:ea typeface="굴림" charset="-127"/>
              </a:rPr>
              <a:t>The </a:t>
            </a:r>
            <a:r>
              <a:rPr lang="en-US" dirty="0" err="1" smtClean="0">
                <a:ea typeface="굴림" charset="-127"/>
              </a:rPr>
              <a:t>unix</a:t>
            </a:r>
            <a:r>
              <a:rPr lang="en-US" dirty="0" smtClean="0">
                <a:ea typeface="굴림" charset="-127"/>
              </a:rPr>
              <a:t> kernel is reentrant.</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57200" y="1341437"/>
            <a:ext cx="8229600" cy="1143000"/>
          </a:xfrm>
        </p:spPr>
        <p:txBody>
          <a:bodyPr/>
          <a:lstStyle/>
          <a:p>
            <a:pPr eaLnBrk="1" hangingPunct="1"/>
            <a:r>
              <a:rPr lang="en-US" smtClean="0"/>
              <a:t>Process Scheduling: Linux (Contd.).</a:t>
            </a:r>
          </a:p>
        </p:txBody>
      </p:sp>
      <p:sp>
        <p:nvSpPr>
          <p:cNvPr id="118788" name="Rectangle 3"/>
          <p:cNvSpPr>
            <a:spLocks noGrp="1" noChangeArrowheads="1"/>
          </p:cNvSpPr>
          <p:nvPr>
            <p:ph sz="quarter" idx="1"/>
          </p:nvPr>
        </p:nvSpPr>
        <p:spPr>
          <a:xfrm>
            <a:off x="457200" y="2667000"/>
            <a:ext cx="8229600" cy="3276600"/>
          </a:xfrm>
        </p:spPr>
        <p:txBody>
          <a:bodyPr>
            <a:normAutofit fontScale="77500" lnSpcReduction="20000"/>
          </a:bodyPr>
          <a:lstStyle/>
          <a:p>
            <a:pPr eaLnBrk="1" hangingPunct="1"/>
            <a:r>
              <a:rPr lang="en-US" dirty="0" smtClean="0"/>
              <a:t>Linux provides two real-time scheduling policies, SCHED_FIFO and SCHED_RR. </a:t>
            </a:r>
          </a:p>
          <a:p>
            <a:pPr eaLnBrk="1" hangingPunct="1"/>
            <a:r>
              <a:rPr lang="en-US" dirty="0" smtClean="0"/>
              <a:t>The normal non real-time scheduling policy is SCHED_OTHER.</a:t>
            </a:r>
          </a:p>
          <a:p>
            <a:pPr eaLnBrk="1" hangingPunct="1"/>
            <a:r>
              <a:rPr lang="en-US" dirty="0" smtClean="0"/>
              <a:t>SCHED_FIFO implements without time slices- so it can run until it blocks or explicitly yields the processor. </a:t>
            </a:r>
          </a:p>
          <a:p>
            <a:pPr eaLnBrk="1" hangingPunct="1"/>
            <a:r>
              <a:rPr lang="en-US" dirty="0" smtClean="0"/>
              <a:t>SCHED_RR is identical to SCHED_FIFO except that each process can only run until it exhausts a predetermined time slice.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1341438"/>
            <a:ext cx="8229600" cy="1143000"/>
          </a:xfrm>
        </p:spPr>
        <p:txBody>
          <a:bodyPr/>
          <a:lstStyle/>
          <a:p>
            <a:pPr eaLnBrk="1" hangingPunct="1"/>
            <a:r>
              <a:rPr lang="en-US" smtClean="0"/>
              <a:t>Scheduler System Calls</a:t>
            </a:r>
          </a:p>
        </p:txBody>
      </p:sp>
      <p:sp>
        <p:nvSpPr>
          <p:cNvPr id="893955" name="Rectangle 3"/>
          <p:cNvSpPr>
            <a:spLocks noGrp="1" noChangeArrowheads="1"/>
          </p:cNvSpPr>
          <p:nvPr>
            <p:ph sz="quarter" idx="1"/>
          </p:nvPr>
        </p:nvSpPr>
        <p:spPr>
          <a:xfrm>
            <a:off x="457200" y="2667001"/>
            <a:ext cx="8229600" cy="3428999"/>
          </a:xfrm>
        </p:spPr>
        <p:txBody>
          <a:bodyPr>
            <a:normAutofit fontScale="70000" lnSpcReduction="20000"/>
          </a:bodyPr>
          <a:lstStyle/>
          <a:p>
            <a:pPr marL="274320" indent="-274320" eaLnBrk="1" fontAlgn="auto" hangingPunct="1">
              <a:spcBef>
                <a:spcPts val="580"/>
              </a:spcBef>
              <a:spcAft>
                <a:spcPts val="0"/>
              </a:spcAft>
              <a:buFont typeface="Wingdings 2"/>
              <a:buChar char=""/>
              <a:defRPr/>
            </a:pPr>
            <a:r>
              <a:rPr lang="en-US" dirty="0"/>
              <a:t>nice()  Set a process's nice value</a:t>
            </a:r>
          </a:p>
          <a:p>
            <a:pPr marL="274320" indent="-274320" eaLnBrk="1" fontAlgn="auto" hangingPunct="1">
              <a:spcBef>
                <a:spcPts val="580"/>
              </a:spcBef>
              <a:spcAft>
                <a:spcPts val="0"/>
              </a:spcAft>
              <a:buFont typeface="Wingdings 2"/>
              <a:buChar char=""/>
              <a:defRPr/>
            </a:pPr>
            <a:r>
              <a:rPr lang="en-US" dirty="0" err="1"/>
              <a:t>sched_setscheduler</a:t>
            </a:r>
            <a:r>
              <a:rPr lang="en-US" dirty="0"/>
              <a:t>() Set a process's scheduling policy</a:t>
            </a:r>
          </a:p>
          <a:p>
            <a:pPr marL="274320" indent="-274320" eaLnBrk="1" fontAlgn="auto" hangingPunct="1">
              <a:spcBef>
                <a:spcPts val="580"/>
              </a:spcBef>
              <a:spcAft>
                <a:spcPts val="0"/>
              </a:spcAft>
              <a:buFont typeface="Wingdings 2"/>
              <a:buChar char=""/>
              <a:defRPr/>
            </a:pPr>
            <a:r>
              <a:rPr lang="en-US" dirty="0" err="1"/>
              <a:t>sched_getscheduler</a:t>
            </a:r>
            <a:r>
              <a:rPr lang="en-US" dirty="0"/>
              <a:t>()  Get a process's scheduling policy</a:t>
            </a:r>
          </a:p>
          <a:p>
            <a:pPr marL="274320" indent="-274320" eaLnBrk="1" fontAlgn="auto" hangingPunct="1">
              <a:spcBef>
                <a:spcPts val="580"/>
              </a:spcBef>
              <a:spcAft>
                <a:spcPts val="0"/>
              </a:spcAft>
              <a:buFont typeface="Wingdings 2"/>
              <a:buChar char=""/>
              <a:defRPr/>
            </a:pPr>
            <a:r>
              <a:rPr lang="en-US" dirty="0" err="1"/>
              <a:t>sched_setparam</a:t>
            </a:r>
            <a:r>
              <a:rPr lang="en-US" dirty="0"/>
              <a:t>() Set a process's real-time priority</a:t>
            </a:r>
          </a:p>
          <a:p>
            <a:pPr marL="274320" indent="-274320" eaLnBrk="1" fontAlgn="auto" hangingPunct="1">
              <a:spcBef>
                <a:spcPts val="580"/>
              </a:spcBef>
              <a:spcAft>
                <a:spcPts val="0"/>
              </a:spcAft>
              <a:buFont typeface="Wingdings 2"/>
              <a:buChar char=""/>
              <a:defRPr/>
            </a:pPr>
            <a:r>
              <a:rPr lang="en-US" dirty="0" err="1"/>
              <a:t>sched_getparam</a:t>
            </a:r>
            <a:r>
              <a:rPr lang="en-US" dirty="0"/>
              <a:t>() Get a process's real-time priority</a:t>
            </a:r>
          </a:p>
          <a:p>
            <a:pPr marL="274320" indent="-274320" eaLnBrk="1" fontAlgn="auto" hangingPunct="1">
              <a:spcBef>
                <a:spcPts val="580"/>
              </a:spcBef>
              <a:spcAft>
                <a:spcPts val="0"/>
              </a:spcAft>
              <a:buFont typeface="Wingdings 2"/>
              <a:buChar char=""/>
              <a:defRPr/>
            </a:pPr>
            <a:r>
              <a:rPr lang="en-US" dirty="0" err="1"/>
              <a:t>sched_get_priority_max</a:t>
            </a:r>
            <a:r>
              <a:rPr lang="en-US" dirty="0"/>
              <a:t>() Get the maximum real-time priority </a:t>
            </a:r>
          </a:p>
          <a:p>
            <a:pPr marL="274320" indent="-274320" eaLnBrk="1" fontAlgn="auto" hangingPunct="1">
              <a:spcBef>
                <a:spcPts val="580"/>
              </a:spcBef>
              <a:spcAft>
                <a:spcPts val="0"/>
              </a:spcAft>
              <a:buFont typeface="Wingdings 2"/>
              <a:buChar char=""/>
              <a:defRPr/>
            </a:pPr>
            <a:r>
              <a:rPr lang="en-US" dirty="0" err="1"/>
              <a:t>sched_get_priority_min</a:t>
            </a:r>
            <a:r>
              <a:rPr lang="en-US" dirty="0"/>
              <a:t>() Get the minimum real-time priority</a:t>
            </a:r>
          </a:p>
          <a:p>
            <a:pPr marL="274320" indent="-274320" eaLnBrk="1" fontAlgn="auto" hangingPunct="1">
              <a:spcBef>
                <a:spcPts val="580"/>
              </a:spcBef>
              <a:spcAft>
                <a:spcPts val="0"/>
              </a:spcAft>
              <a:buFont typeface="Wingdings 2"/>
              <a:buChar char=""/>
              <a:defRPr/>
            </a:pPr>
            <a:r>
              <a:rPr lang="en-US" dirty="0" err="1"/>
              <a:t>sched_rr_get_interval</a:t>
            </a:r>
            <a:r>
              <a:rPr lang="en-US" dirty="0"/>
              <a:t>() Get a process's </a:t>
            </a:r>
            <a:r>
              <a:rPr lang="en-US" dirty="0" err="1"/>
              <a:t>timeslice</a:t>
            </a:r>
            <a:r>
              <a:rPr lang="en-US" dirty="0"/>
              <a:t> value</a:t>
            </a:r>
          </a:p>
          <a:p>
            <a:pPr marL="274320" indent="-274320" eaLnBrk="1" fontAlgn="auto" hangingPunct="1">
              <a:spcBef>
                <a:spcPts val="58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57200" y="1189038"/>
            <a:ext cx="8229600" cy="1143000"/>
          </a:xfrm>
        </p:spPr>
        <p:txBody>
          <a:bodyPr/>
          <a:lstStyle/>
          <a:p>
            <a:pPr eaLnBrk="1" hangingPunct="1"/>
            <a:r>
              <a:rPr lang="en-US" smtClean="0"/>
              <a:t>Solaris Priority Range</a:t>
            </a:r>
          </a:p>
        </p:txBody>
      </p:sp>
      <p:sp>
        <p:nvSpPr>
          <p:cNvPr id="120836" name="Rectangle 5"/>
          <p:cNvSpPr>
            <a:spLocks noChangeArrowheads="1"/>
          </p:cNvSpPr>
          <p:nvPr/>
        </p:nvSpPr>
        <p:spPr bwMode="auto">
          <a:xfrm>
            <a:off x="1143000" y="3976688"/>
            <a:ext cx="6477000" cy="1066800"/>
          </a:xfrm>
          <a:prstGeom prst="rect">
            <a:avLst/>
          </a:prstGeom>
          <a:solidFill>
            <a:schemeClr val="accent1"/>
          </a:solidFill>
          <a:ln w="9525">
            <a:solidFill>
              <a:schemeClr val="tx1"/>
            </a:solidFill>
            <a:miter lim="800000"/>
            <a:headEnd/>
            <a:tailEnd/>
          </a:ln>
        </p:spPr>
        <p:txBody>
          <a:bodyPr wrap="none" anchor="ctr"/>
          <a:lstStyle/>
          <a:p>
            <a:pPr algn="ctr">
              <a:spcBef>
                <a:spcPct val="20000"/>
              </a:spcBef>
            </a:pPr>
            <a:endParaRPr lang="en-US" b="0"/>
          </a:p>
          <a:p>
            <a:pPr algn="ctr"/>
            <a:endParaRPr lang="en-US" b="0"/>
          </a:p>
        </p:txBody>
      </p:sp>
      <p:sp>
        <p:nvSpPr>
          <p:cNvPr id="896006" name="Rectangle 6"/>
          <p:cNvSpPr>
            <a:spLocks noChangeArrowheads="1"/>
          </p:cNvSpPr>
          <p:nvPr/>
        </p:nvSpPr>
        <p:spPr bwMode="auto">
          <a:xfrm>
            <a:off x="1143000" y="3976688"/>
            <a:ext cx="2209800" cy="1066800"/>
          </a:xfrm>
          <a:prstGeom prst="rect">
            <a:avLst/>
          </a:prstGeom>
          <a:gradFill rotWithShape="1">
            <a:gsLst>
              <a:gs pos="0">
                <a:schemeClr val="tx2">
                  <a:gamma/>
                  <a:shade val="46275"/>
                  <a:invGamma/>
                </a:schemeClr>
              </a:gs>
              <a:gs pos="50000">
                <a:schemeClr val="tx2">
                  <a:alpha val="74001"/>
                </a:schemeClr>
              </a:gs>
              <a:gs pos="100000">
                <a:schemeClr val="tx2">
                  <a:gamma/>
                  <a:shade val="46275"/>
                  <a:invGamma/>
                </a:schemeClr>
              </a:gs>
            </a:gsLst>
            <a:lin ang="5400000" scaled="1"/>
          </a:gradFill>
          <a:ln w="9525">
            <a:solidFill>
              <a:schemeClr val="tx1"/>
            </a:solidFill>
            <a:miter lim="800000"/>
            <a:headEnd/>
            <a:tailEnd/>
          </a:ln>
          <a:effectLst/>
        </p:spPr>
        <p:txBody>
          <a:bodyPr wrap="none" anchor="ctr"/>
          <a:lstStyle/>
          <a:p>
            <a:pPr algn="ctr">
              <a:defRPr/>
            </a:pPr>
            <a:r>
              <a:rPr lang="en-US">
                <a:solidFill>
                  <a:schemeClr val="bg1"/>
                </a:solidFill>
              </a:rPr>
              <a:t>IA  TS</a:t>
            </a:r>
          </a:p>
        </p:txBody>
      </p:sp>
      <p:sp>
        <p:nvSpPr>
          <p:cNvPr id="120838" name="Line 7"/>
          <p:cNvSpPr>
            <a:spLocks noChangeShapeType="1"/>
          </p:cNvSpPr>
          <p:nvPr/>
        </p:nvSpPr>
        <p:spPr bwMode="auto">
          <a:xfrm flipH="1">
            <a:off x="2133600" y="4281488"/>
            <a:ext cx="152400" cy="457200"/>
          </a:xfrm>
          <a:prstGeom prst="line">
            <a:avLst/>
          </a:prstGeom>
          <a:noFill/>
          <a:ln w="9525">
            <a:solidFill>
              <a:schemeClr val="bg1"/>
            </a:solidFill>
            <a:round/>
            <a:headEnd/>
            <a:tailEnd/>
          </a:ln>
        </p:spPr>
        <p:txBody>
          <a:bodyPr/>
          <a:lstStyle/>
          <a:p>
            <a:endParaRPr lang="en-US"/>
          </a:p>
        </p:txBody>
      </p:sp>
      <p:sp>
        <p:nvSpPr>
          <p:cNvPr id="896008" name="Rectangle 8"/>
          <p:cNvSpPr>
            <a:spLocks noChangeArrowheads="1"/>
          </p:cNvSpPr>
          <p:nvPr/>
        </p:nvSpPr>
        <p:spPr bwMode="auto">
          <a:xfrm>
            <a:off x="3429000" y="3976688"/>
            <a:ext cx="1371600" cy="1066800"/>
          </a:xfrm>
          <a:prstGeom prst="rect">
            <a:avLst/>
          </a:prstGeom>
          <a:gradFill rotWithShape="1">
            <a:gsLst>
              <a:gs pos="0">
                <a:srgbClr val="FF0000">
                  <a:gamma/>
                  <a:shade val="46275"/>
                  <a:invGamma/>
                </a:srgbClr>
              </a:gs>
              <a:gs pos="50000">
                <a:srgbClr val="FF0000">
                  <a:alpha val="60001"/>
                </a:srgbClr>
              </a:gs>
              <a:gs pos="100000">
                <a:srgbClr val="FF0000">
                  <a:gamma/>
                  <a:shade val="46275"/>
                  <a:invGamma/>
                </a:srgbClr>
              </a:gs>
            </a:gsLst>
            <a:lin ang="5400000" scaled="1"/>
          </a:gradFill>
          <a:ln w="9525">
            <a:solidFill>
              <a:schemeClr val="tx1"/>
            </a:solidFill>
            <a:miter lim="800000"/>
            <a:headEnd/>
            <a:tailEnd/>
          </a:ln>
          <a:effectLst/>
        </p:spPr>
        <p:txBody>
          <a:bodyPr wrap="none" anchor="ctr"/>
          <a:lstStyle/>
          <a:p>
            <a:pPr algn="ctr">
              <a:defRPr/>
            </a:pPr>
            <a:r>
              <a:rPr lang="en-US">
                <a:solidFill>
                  <a:schemeClr val="bg1"/>
                </a:solidFill>
              </a:rPr>
              <a:t>SYS</a:t>
            </a:r>
          </a:p>
        </p:txBody>
      </p:sp>
      <p:sp>
        <p:nvSpPr>
          <p:cNvPr id="896009" name="Rectangle 9"/>
          <p:cNvSpPr>
            <a:spLocks noChangeArrowheads="1"/>
          </p:cNvSpPr>
          <p:nvPr/>
        </p:nvSpPr>
        <p:spPr bwMode="auto">
          <a:xfrm>
            <a:off x="4876800" y="3976688"/>
            <a:ext cx="2209800" cy="1066800"/>
          </a:xfrm>
          <a:prstGeom prst="rect">
            <a:avLst/>
          </a:prstGeom>
          <a:gradFill rotWithShape="1">
            <a:gsLst>
              <a:gs pos="0">
                <a:srgbClr val="FF0000">
                  <a:gamma/>
                  <a:shade val="46275"/>
                  <a:invGamma/>
                </a:srgbClr>
              </a:gs>
              <a:gs pos="50000">
                <a:srgbClr val="FF0000">
                  <a:alpha val="75999"/>
                </a:srgbClr>
              </a:gs>
              <a:gs pos="100000">
                <a:srgbClr val="FF0000">
                  <a:gamma/>
                  <a:shade val="46275"/>
                  <a:invGamma/>
                </a:srgbClr>
              </a:gs>
            </a:gsLst>
            <a:lin ang="5400000" scaled="1"/>
          </a:gradFill>
          <a:ln w="9525">
            <a:solidFill>
              <a:schemeClr val="tx1"/>
            </a:solidFill>
            <a:miter lim="800000"/>
            <a:headEnd/>
            <a:tailEnd/>
          </a:ln>
          <a:effectLst/>
        </p:spPr>
        <p:txBody>
          <a:bodyPr wrap="none" anchor="ctr"/>
          <a:lstStyle/>
          <a:p>
            <a:pPr algn="ctr">
              <a:defRPr/>
            </a:pPr>
            <a:r>
              <a:rPr lang="en-US">
                <a:solidFill>
                  <a:schemeClr val="bg1"/>
                </a:solidFill>
              </a:rPr>
              <a:t>RT</a:t>
            </a:r>
          </a:p>
        </p:txBody>
      </p:sp>
      <p:sp>
        <p:nvSpPr>
          <p:cNvPr id="120845" name="Rectangle 10"/>
          <p:cNvSpPr>
            <a:spLocks noChangeArrowheads="1"/>
          </p:cNvSpPr>
          <p:nvPr/>
        </p:nvSpPr>
        <p:spPr bwMode="auto">
          <a:xfrm>
            <a:off x="7162800" y="3976688"/>
            <a:ext cx="838200" cy="1066800"/>
          </a:xfrm>
          <a:prstGeom prst="rect">
            <a:avLst/>
          </a:prstGeom>
          <a:gradFill rotWithShape="1">
            <a:gsLst>
              <a:gs pos="0">
                <a:srgbClr val="760000"/>
              </a:gs>
              <a:gs pos="50000">
                <a:srgbClr val="FF0000"/>
              </a:gs>
              <a:gs pos="100000">
                <a:srgbClr val="760000"/>
              </a:gs>
            </a:gsLst>
            <a:lin ang="5400000" scaled="1"/>
          </a:gradFill>
          <a:ln w="9525">
            <a:solidFill>
              <a:schemeClr val="tx1"/>
            </a:solidFill>
            <a:miter lim="800000"/>
            <a:headEnd/>
            <a:tailEnd/>
          </a:ln>
        </p:spPr>
        <p:txBody>
          <a:bodyPr wrap="none" anchor="ctr"/>
          <a:lstStyle/>
          <a:p>
            <a:pPr algn="ctr"/>
            <a:r>
              <a:rPr lang="en-US">
                <a:solidFill>
                  <a:schemeClr val="bg1"/>
                </a:solidFill>
              </a:rPr>
              <a:t>INTR</a:t>
            </a:r>
          </a:p>
        </p:txBody>
      </p:sp>
      <p:sp>
        <p:nvSpPr>
          <p:cNvPr id="120846" name="Line 11"/>
          <p:cNvSpPr>
            <a:spLocks noChangeShapeType="1"/>
          </p:cNvSpPr>
          <p:nvPr/>
        </p:nvSpPr>
        <p:spPr bwMode="auto">
          <a:xfrm flipV="1">
            <a:off x="3352800" y="2986088"/>
            <a:ext cx="0" cy="990600"/>
          </a:xfrm>
          <a:prstGeom prst="line">
            <a:avLst/>
          </a:prstGeom>
          <a:noFill/>
          <a:ln w="9525">
            <a:solidFill>
              <a:schemeClr val="tx1"/>
            </a:solidFill>
            <a:round/>
            <a:headEnd/>
            <a:tailEnd/>
          </a:ln>
        </p:spPr>
        <p:txBody>
          <a:bodyPr/>
          <a:lstStyle/>
          <a:p>
            <a:endParaRPr lang="en-US"/>
          </a:p>
        </p:txBody>
      </p:sp>
      <p:sp>
        <p:nvSpPr>
          <p:cNvPr id="120847" name="Rectangle 12"/>
          <p:cNvSpPr>
            <a:spLocks noChangeArrowheads="1"/>
          </p:cNvSpPr>
          <p:nvPr/>
        </p:nvSpPr>
        <p:spPr bwMode="auto">
          <a:xfrm>
            <a:off x="3124200" y="2681288"/>
            <a:ext cx="438150" cy="366712"/>
          </a:xfrm>
          <a:prstGeom prst="rect">
            <a:avLst/>
          </a:prstGeom>
          <a:noFill/>
          <a:ln w="9525">
            <a:noFill/>
            <a:miter lim="800000"/>
            <a:headEnd/>
            <a:tailEnd/>
          </a:ln>
        </p:spPr>
        <p:txBody>
          <a:bodyPr wrap="none">
            <a:spAutoFit/>
          </a:bodyPr>
          <a:lstStyle/>
          <a:p>
            <a:pPr>
              <a:spcBef>
                <a:spcPct val="20000"/>
              </a:spcBef>
            </a:pPr>
            <a:r>
              <a:rPr lang="en-US"/>
              <a:t>59</a:t>
            </a:r>
          </a:p>
        </p:txBody>
      </p:sp>
      <p:sp>
        <p:nvSpPr>
          <p:cNvPr id="120848" name="Rectangle 13"/>
          <p:cNvSpPr>
            <a:spLocks noChangeArrowheads="1"/>
          </p:cNvSpPr>
          <p:nvPr/>
        </p:nvSpPr>
        <p:spPr bwMode="auto">
          <a:xfrm>
            <a:off x="3276600" y="3214688"/>
            <a:ext cx="501650" cy="366712"/>
          </a:xfrm>
          <a:prstGeom prst="rect">
            <a:avLst/>
          </a:prstGeom>
          <a:noFill/>
          <a:ln w="9525">
            <a:noFill/>
            <a:miter lim="800000"/>
            <a:headEnd/>
            <a:tailEnd/>
          </a:ln>
        </p:spPr>
        <p:txBody>
          <a:bodyPr wrap="none">
            <a:spAutoFit/>
          </a:bodyPr>
          <a:lstStyle/>
          <a:p>
            <a:pPr>
              <a:spcBef>
                <a:spcPct val="20000"/>
              </a:spcBef>
            </a:pPr>
            <a:r>
              <a:rPr lang="en-US"/>
              <a:t> 60</a:t>
            </a:r>
          </a:p>
        </p:txBody>
      </p:sp>
      <p:sp>
        <p:nvSpPr>
          <p:cNvPr id="120849" name="Line 14"/>
          <p:cNvSpPr>
            <a:spLocks noChangeShapeType="1"/>
          </p:cNvSpPr>
          <p:nvPr/>
        </p:nvSpPr>
        <p:spPr bwMode="auto">
          <a:xfrm flipV="1">
            <a:off x="3429000" y="3519488"/>
            <a:ext cx="0" cy="457200"/>
          </a:xfrm>
          <a:prstGeom prst="line">
            <a:avLst/>
          </a:prstGeom>
          <a:noFill/>
          <a:ln w="9525">
            <a:solidFill>
              <a:schemeClr val="tx1"/>
            </a:solidFill>
            <a:round/>
            <a:headEnd/>
            <a:tailEnd/>
          </a:ln>
        </p:spPr>
        <p:txBody>
          <a:bodyPr/>
          <a:lstStyle/>
          <a:p>
            <a:endParaRPr lang="en-US"/>
          </a:p>
        </p:txBody>
      </p:sp>
      <p:sp>
        <p:nvSpPr>
          <p:cNvPr id="120850" name="Rectangle 15"/>
          <p:cNvSpPr>
            <a:spLocks noChangeArrowheads="1"/>
          </p:cNvSpPr>
          <p:nvPr/>
        </p:nvSpPr>
        <p:spPr bwMode="auto">
          <a:xfrm>
            <a:off x="4572000" y="2681288"/>
            <a:ext cx="438150" cy="366712"/>
          </a:xfrm>
          <a:prstGeom prst="rect">
            <a:avLst/>
          </a:prstGeom>
          <a:noFill/>
          <a:ln w="9525">
            <a:noFill/>
            <a:miter lim="800000"/>
            <a:headEnd/>
            <a:tailEnd/>
          </a:ln>
        </p:spPr>
        <p:txBody>
          <a:bodyPr>
            <a:spAutoFit/>
          </a:bodyPr>
          <a:lstStyle/>
          <a:p>
            <a:pPr>
              <a:spcBef>
                <a:spcPct val="20000"/>
              </a:spcBef>
            </a:pPr>
            <a:r>
              <a:rPr lang="en-US"/>
              <a:t>99</a:t>
            </a:r>
          </a:p>
        </p:txBody>
      </p:sp>
      <p:sp>
        <p:nvSpPr>
          <p:cNvPr id="120851" name="Line 16"/>
          <p:cNvSpPr>
            <a:spLocks noChangeShapeType="1"/>
          </p:cNvSpPr>
          <p:nvPr/>
        </p:nvSpPr>
        <p:spPr bwMode="auto">
          <a:xfrm flipV="1">
            <a:off x="4800600" y="2986088"/>
            <a:ext cx="0" cy="990600"/>
          </a:xfrm>
          <a:prstGeom prst="line">
            <a:avLst/>
          </a:prstGeom>
          <a:noFill/>
          <a:ln w="9525">
            <a:solidFill>
              <a:schemeClr val="tx1"/>
            </a:solidFill>
            <a:round/>
            <a:headEnd/>
            <a:tailEnd/>
          </a:ln>
        </p:spPr>
        <p:txBody>
          <a:bodyPr/>
          <a:lstStyle/>
          <a:p>
            <a:endParaRPr lang="en-US"/>
          </a:p>
        </p:txBody>
      </p:sp>
      <p:sp>
        <p:nvSpPr>
          <p:cNvPr id="120852" name="Line 17"/>
          <p:cNvSpPr>
            <a:spLocks noChangeShapeType="1"/>
          </p:cNvSpPr>
          <p:nvPr/>
        </p:nvSpPr>
        <p:spPr bwMode="auto">
          <a:xfrm flipV="1">
            <a:off x="4876800" y="3519488"/>
            <a:ext cx="0" cy="457200"/>
          </a:xfrm>
          <a:prstGeom prst="line">
            <a:avLst/>
          </a:prstGeom>
          <a:noFill/>
          <a:ln w="9525">
            <a:solidFill>
              <a:schemeClr val="tx1"/>
            </a:solidFill>
            <a:round/>
            <a:headEnd/>
            <a:tailEnd/>
          </a:ln>
        </p:spPr>
        <p:txBody>
          <a:bodyPr/>
          <a:lstStyle/>
          <a:p>
            <a:endParaRPr lang="en-US"/>
          </a:p>
        </p:txBody>
      </p:sp>
      <p:sp>
        <p:nvSpPr>
          <p:cNvPr id="120853" name="Rectangle 18"/>
          <p:cNvSpPr>
            <a:spLocks noChangeArrowheads="1"/>
          </p:cNvSpPr>
          <p:nvPr/>
        </p:nvSpPr>
        <p:spPr bwMode="auto">
          <a:xfrm>
            <a:off x="4724400" y="3214688"/>
            <a:ext cx="609600" cy="366712"/>
          </a:xfrm>
          <a:prstGeom prst="rect">
            <a:avLst/>
          </a:prstGeom>
          <a:noFill/>
          <a:ln w="9525">
            <a:noFill/>
            <a:miter lim="800000"/>
            <a:headEnd/>
            <a:tailEnd/>
          </a:ln>
        </p:spPr>
        <p:txBody>
          <a:bodyPr>
            <a:spAutoFit/>
          </a:bodyPr>
          <a:lstStyle/>
          <a:p>
            <a:pPr>
              <a:spcBef>
                <a:spcPct val="20000"/>
              </a:spcBef>
            </a:pPr>
            <a:r>
              <a:rPr lang="en-US"/>
              <a:t>100</a:t>
            </a:r>
          </a:p>
        </p:txBody>
      </p:sp>
      <p:sp>
        <p:nvSpPr>
          <p:cNvPr id="120854" name="Line 19"/>
          <p:cNvSpPr>
            <a:spLocks noChangeShapeType="1"/>
          </p:cNvSpPr>
          <p:nvPr/>
        </p:nvSpPr>
        <p:spPr bwMode="auto">
          <a:xfrm flipV="1">
            <a:off x="7086600" y="2986088"/>
            <a:ext cx="0" cy="990600"/>
          </a:xfrm>
          <a:prstGeom prst="line">
            <a:avLst/>
          </a:prstGeom>
          <a:noFill/>
          <a:ln w="9525">
            <a:solidFill>
              <a:schemeClr val="tx1"/>
            </a:solidFill>
            <a:round/>
            <a:headEnd/>
            <a:tailEnd/>
          </a:ln>
        </p:spPr>
        <p:txBody>
          <a:bodyPr/>
          <a:lstStyle/>
          <a:p>
            <a:endParaRPr lang="en-US"/>
          </a:p>
        </p:txBody>
      </p:sp>
      <p:sp>
        <p:nvSpPr>
          <p:cNvPr id="120855" name="Line 20"/>
          <p:cNvSpPr>
            <a:spLocks noChangeShapeType="1"/>
          </p:cNvSpPr>
          <p:nvPr/>
        </p:nvSpPr>
        <p:spPr bwMode="auto">
          <a:xfrm flipV="1">
            <a:off x="7162800" y="3519488"/>
            <a:ext cx="0" cy="457200"/>
          </a:xfrm>
          <a:prstGeom prst="line">
            <a:avLst/>
          </a:prstGeom>
          <a:noFill/>
          <a:ln w="9525">
            <a:solidFill>
              <a:schemeClr val="tx1"/>
            </a:solidFill>
            <a:round/>
            <a:headEnd/>
            <a:tailEnd/>
          </a:ln>
        </p:spPr>
        <p:txBody>
          <a:bodyPr/>
          <a:lstStyle/>
          <a:p>
            <a:endParaRPr lang="en-US"/>
          </a:p>
        </p:txBody>
      </p:sp>
      <p:sp>
        <p:nvSpPr>
          <p:cNvPr id="120856" name="Rectangle 21"/>
          <p:cNvSpPr>
            <a:spLocks noChangeArrowheads="1"/>
          </p:cNvSpPr>
          <p:nvPr/>
        </p:nvSpPr>
        <p:spPr bwMode="auto">
          <a:xfrm>
            <a:off x="6934200" y="2681288"/>
            <a:ext cx="685800" cy="366712"/>
          </a:xfrm>
          <a:prstGeom prst="rect">
            <a:avLst/>
          </a:prstGeom>
          <a:noFill/>
          <a:ln w="9525">
            <a:noFill/>
            <a:miter lim="800000"/>
            <a:headEnd/>
            <a:tailEnd/>
          </a:ln>
        </p:spPr>
        <p:txBody>
          <a:bodyPr>
            <a:spAutoFit/>
          </a:bodyPr>
          <a:lstStyle/>
          <a:p>
            <a:pPr>
              <a:spcBef>
                <a:spcPct val="20000"/>
              </a:spcBef>
            </a:pPr>
            <a:r>
              <a:rPr lang="en-US"/>
              <a:t>159</a:t>
            </a:r>
          </a:p>
        </p:txBody>
      </p:sp>
      <p:sp>
        <p:nvSpPr>
          <p:cNvPr id="120857" name="Rectangle 22"/>
          <p:cNvSpPr>
            <a:spLocks noChangeArrowheads="1"/>
          </p:cNvSpPr>
          <p:nvPr/>
        </p:nvSpPr>
        <p:spPr bwMode="auto">
          <a:xfrm>
            <a:off x="7010400" y="3214688"/>
            <a:ext cx="685800" cy="366712"/>
          </a:xfrm>
          <a:prstGeom prst="rect">
            <a:avLst/>
          </a:prstGeom>
          <a:noFill/>
          <a:ln w="9525">
            <a:noFill/>
            <a:miter lim="800000"/>
            <a:headEnd/>
            <a:tailEnd/>
          </a:ln>
        </p:spPr>
        <p:txBody>
          <a:bodyPr>
            <a:spAutoFit/>
          </a:bodyPr>
          <a:lstStyle/>
          <a:p>
            <a:pPr>
              <a:spcBef>
                <a:spcPct val="20000"/>
              </a:spcBef>
            </a:pPr>
            <a:r>
              <a:rPr lang="en-US"/>
              <a:t>160</a:t>
            </a:r>
          </a:p>
        </p:txBody>
      </p:sp>
      <p:sp>
        <p:nvSpPr>
          <p:cNvPr id="120858" name="Line 23"/>
          <p:cNvSpPr>
            <a:spLocks noChangeShapeType="1"/>
          </p:cNvSpPr>
          <p:nvPr/>
        </p:nvSpPr>
        <p:spPr bwMode="auto">
          <a:xfrm flipV="1">
            <a:off x="8001000" y="2986088"/>
            <a:ext cx="0" cy="990600"/>
          </a:xfrm>
          <a:prstGeom prst="line">
            <a:avLst/>
          </a:prstGeom>
          <a:noFill/>
          <a:ln w="9525">
            <a:solidFill>
              <a:schemeClr val="tx1"/>
            </a:solidFill>
            <a:round/>
            <a:headEnd/>
            <a:tailEnd/>
          </a:ln>
        </p:spPr>
        <p:txBody>
          <a:bodyPr/>
          <a:lstStyle/>
          <a:p>
            <a:endParaRPr lang="en-US"/>
          </a:p>
        </p:txBody>
      </p:sp>
      <p:sp>
        <p:nvSpPr>
          <p:cNvPr id="120859" name="Rectangle 24"/>
          <p:cNvSpPr>
            <a:spLocks noChangeArrowheads="1"/>
          </p:cNvSpPr>
          <p:nvPr/>
        </p:nvSpPr>
        <p:spPr bwMode="auto">
          <a:xfrm>
            <a:off x="7696200" y="2681288"/>
            <a:ext cx="609600" cy="366712"/>
          </a:xfrm>
          <a:prstGeom prst="rect">
            <a:avLst/>
          </a:prstGeom>
          <a:noFill/>
          <a:ln w="9525">
            <a:noFill/>
            <a:miter lim="800000"/>
            <a:headEnd/>
            <a:tailEnd/>
          </a:ln>
        </p:spPr>
        <p:txBody>
          <a:bodyPr>
            <a:spAutoFit/>
          </a:bodyPr>
          <a:lstStyle/>
          <a:p>
            <a:pPr>
              <a:spcBef>
                <a:spcPct val="20000"/>
              </a:spcBef>
            </a:pPr>
            <a:r>
              <a:rPr lang="en-US"/>
              <a:t>169</a:t>
            </a:r>
          </a:p>
        </p:txBody>
      </p:sp>
      <p:sp>
        <p:nvSpPr>
          <p:cNvPr id="120860" name="Line 25"/>
          <p:cNvSpPr>
            <a:spLocks noChangeShapeType="1"/>
          </p:cNvSpPr>
          <p:nvPr/>
        </p:nvSpPr>
        <p:spPr bwMode="auto">
          <a:xfrm flipV="1">
            <a:off x="1143000" y="2986088"/>
            <a:ext cx="0" cy="990600"/>
          </a:xfrm>
          <a:prstGeom prst="line">
            <a:avLst/>
          </a:prstGeom>
          <a:noFill/>
          <a:ln w="9525">
            <a:solidFill>
              <a:schemeClr val="tx1"/>
            </a:solidFill>
            <a:round/>
            <a:headEnd/>
            <a:tailEnd/>
          </a:ln>
        </p:spPr>
        <p:txBody>
          <a:bodyPr/>
          <a:lstStyle/>
          <a:p>
            <a:endParaRPr lang="en-US"/>
          </a:p>
        </p:txBody>
      </p:sp>
      <p:sp>
        <p:nvSpPr>
          <p:cNvPr id="120861" name="Rectangle 26"/>
          <p:cNvSpPr>
            <a:spLocks noChangeArrowheads="1"/>
          </p:cNvSpPr>
          <p:nvPr/>
        </p:nvSpPr>
        <p:spPr bwMode="auto">
          <a:xfrm>
            <a:off x="914400" y="2681288"/>
            <a:ext cx="374650" cy="366712"/>
          </a:xfrm>
          <a:prstGeom prst="rect">
            <a:avLst/>
          </a:prstGeom>
          <a:noFill/>
          <a:ln w="9525">
            <a:noFill/>
            <a:miter lim="800000"/>
            <a:headEnd/>
            <a:tailEnd/>
          </a:ln>
        </p:spPr>
        <p:txBody>
          <a:bodyPr wrap="none">
            <a:spAutoFit/>
          </a:bodyPr>
          <a:lstStyle/>
          <a:p>
            <a:pPr>
              <a:spcBef>
                <a:spcPct val="20000"/>
              </a:spcBef>
            </a:pPr>
            <a:r>
              <a:rPr lang="en-US"/>
              <a:t> 0</a:t>
            </a:r>
          </a:p>
        </p:txBody>
      </p:sp>
      <p:sp>
        <p:nvSpPr>
          <p:cNvPr id="120862" name="Rectangle 27"/>
          <p:cNvSpPr>
            <a:spLocks noChangeArrowheads="1"/>
          </p:cNvSpPr>
          <p:nvPr/>
        </p:nvSpPr>
        <p:spPr bwMode="auto">
          <a:xfrm>
            <a:off x="1143000" y="5272088"/>
            <a:ext cx="2438400" cy="366712"/>
          </a:xfrm>
          <a:prstGeom prst="rect">
            <a:avLst/>
          </a:prstGeom>
          <a:noFill/>
          <a:ln w="9525">
            <a:noFill/>
            <a:miter lim="800000"/>
            <a:headEnd/>
            <a:tailEnd/>
          </a:ln>
        </p:spPr>
        <p:txBody>
          <a:bodyPr>
            <a:spAutoFit/>
          </a:bodyPr>
          <a:lstStyle/>
          <a:p>
            <a:pPr>
              <a:spcBef>
                <a:spcPct val="20000"/>
              </a:spcBef>
            </a:pPr>
            <a:r>
              <a:rPr lang="en-US"/>
              <a:t>IA-Interactive class</a:t>
            </a:r>
          </a:p>
        </p:txBody>
      </p:sp>
      <p:sp>
        <p:nvSpPr>
          <p:cNvPr id="120863" name="Rectangle 28"/>
          <p:cNvSpPr>
            <a:spLocks noChangeArrowheads="1"/>
          </p:cNvSpPr>
          <p:nvPr/>
        </p:nvSpPr>
        <p:spPr bwMode="auto">
          <a:xfrm>
            <a:off x="1143000" y="5653088"/>
            <a:ext cx="2819400" cy="366712"/>
          </a:xfrm>
          <a:prstGeom prst="rect">
            <a:avLst/>
          </a:prstGeom>
          <a:noFill/>
          <a:ln w="9525">
            <a:noFill/>
            <a:miter lim="800000"/>
            <a:headEnd/>
            <a:tailEnd/>
          </a:ln>
        </p:spPr>
        <p:txBody>
          <a:bodyPr>
            <a:spAutoFit/>
          </a:bodyPr>
          <a:lstStyle/>
          <a:p>
            <a:pPr>
              <a:spcBef>
                <a:spcPct val="20000"/>
              </a:spcBef>
            </a:pPr>
            <a:r>
              <a:rPr lang="en-US"/>
              <a:t>TS-Time Sharing class</a:t>
            </a:r>
          </a:p>
        </p:txBody>
      </p:sp>
      <p:sp>
        <p:nvSpPr>
          <p:cNvPr id="120864" name="Rectangle 29"/>
          <p:cNvSpPr>
            <a:spLocks noChangeArrowheads="1"/>
          </p:cNvSpPr>
          <p:nvPr/>
        </p:nvSpPr>
        <p:spPr bwMode="auto">
          <a:xfrm>
            <a:off x="1143000" y="6034088"/>
            <a:ext cx="2819400" cy="366712"/>
          </a:xfrm>
          <a:prstGeom prst="rect">
            <a:avLst/>
          </a:prstGeom>
          <a:noFill/>
          <a:ln w="9525">
            <a:noFill/>
            <a:miter lim="800000"/>
            <a:headEnd/>
            <a:tailEnd/>
          </a:ln>
        </p:spPr>
        <p:txBody>
          <a:bodyPr>
            <a:spAutoFit/>
          </a:bodyPr>
          <a:lstStyle/>
          <a:p>
            <a:pPr>
              <a:spcBef>
                <a:spcPct val="20000"/>
              </a:spcBef>
            </a:pPr>
            <a:r>
              <a:rPr lang="en-US"/>
              <a:t>SYS-System class</a:t>
            </a:r>
          </a:p>
        </p:txBody>
      </p:sp>
      <p:sp>
        <p:nvSpPr>
          <p:cNvPr id="120865" name="Rectangle 30"/>
          <p:cNvSpPr>
            <a:spLocks noChangeArrowheads="1"/>
          </p:cNvSpPr>
          <p:nvPr/>
        </p:nvSpPr>
        <p:spPr bwMode="auto">
          <a:xfrm>
            <a:off x="5181600" y="5729288"/>
            <a:ext cx="2819400" cy="366712"/>
          </a:xfrm>
          <a:prstGeom prst="rect">
            <a:avLst/>
          </a:prstGeom>
          <a:noFill/>
          <a:ln w="9525">
            <a:noFill/>
            <a:miter lim="800000"/>
            <a:headEnd/>
            <a:tailEnd/>
          </a:ln>
        </p:spPr>
        <p:txBody>
          <a:bodyPr>
            <a:spAutoFit/>
          </a:bodyPr>
          <a:lstStyle/>
          <a:p>
            <a:pPr>
              <a:spcBef>
                <a:spcPct val="20000"/>
              </a:spcBef>
            </a:pPr>
            <a:r>
              <a:rPr lang="en-US" dirty="0"/>
              <a:t>INTR-Interrupt class</a:t>
            </a:r>
          </a:p>
        </p:txBody>
      </p:sp>
      <p:sp>
        <p:nvSpPr>
          <p:cNvPr id="120866" name="Rectangle 31"/>
          <p:cNvSpPr>
            <a:spLocks noChangeArrowheads="1"/>
          </p:cNvSpPr>
          <p:nvPr/>
        </p:nvSpPr>
        <p:spPr bwMode="auto">
          <a:xfrm>
            <a:off x="5181600" y="5272088"/>
            <a:ext cx="2819400" cy="366712"/>
          </a:xfrm>
          <a:prstGeom prst="rect">
            <a:avLst/>
          </a:prstGeom>
          <a:noFill/>
          <a:ln w="9525">
            <a:noFill/>
            <a:miter lim="800000"/>
            <a:headEnd/>
            <a:tailEnd/>
          </a:ln>
        </p:spPr>
        <p:txBody>
          <a:bodyPr>
            <a:spAutoFit/>
          </a:bodyPr>
          <a:lstStyle/>
          <a:p>
            <a:pPr>
              <a:spcBef>
                <a:spcPct val="20000"/>
              </a:spcBef>
            </a:pPr>
            <a:r>
              <a:rPr lang="en-US"/>
              <a:t>RT-Real Time class</a:t>
            </a:r>
          </a:p>
        </p:txBody>
      </p:sp>
      <p:sp>
        <p:nvSpPr>
          <p:cNvPr id="120867" name="Rectangle 32"/>
          <p:cNvSpPr>
            <a:spLocks noChangeArrowheads="1"/>
          </p:cNvSpPr>
          <p:nvPr/>
        </p:nvSpPr>
        <p:spPr bwMode="auto">
          <a:xfrm>
            <a:off x="3124200" y="2071688"/>
            <a:ext cx="2819400" cy="366712"/>
          </a:xfrm>
          <a:prstGeom prst="rect">
            <a:avLst/>
          </a:prstGeom>
          <a:noFill/>
          <a:ln w="9525">
            <a:noFill/>
            <a:miter lim="800000"/>
            <a:headEnd/>
            <a:tailEnd/>
          </a:ln>
        </p:spPr>
        <p:txBody>
          <a:bodyPr>
            <a:spAutoFit/>
          </a:bodyPr>
          <a:lstStyle/>
          <a:p>
            <a:pPr>
              <a:spcBef>
                <a:spcPct val="20000"/>
              </a:spcBef>
            </a:pPr>
            <a:r>
              <a:rPr lang="en-US"/>
              <a:t>Priority Increase</a:t>
            </a:r>
          </a:p>
        </p:txBody>
      </p:sp>
      <p:sp>
        <p:nvSpPr>
          <p:cNvPr id="120868" name="Line 33"/>
          <p:cNvSpPr>
            <a:spLocks noChangeShapeType="1"/>
          </p:cNvSpPr>
          <p:nvPr/>
        </p:nvSpPr>
        <p:spPr bwMode="auto">
          <a:xfrm>
            <a:off x="1066800" y="2452688"/>
            <a:ext cx="67818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57200" y="1341437"/>
            <a:ext cx="8229600" cy="1143000"/>
          </a:xfrm>
        </p:spPr>
        <p:txBody>
          <a:bodyPr/>
          <a:lstStyle/>
          <a:p>
            <a:pPr eaLnBrk="1" hangingPunct="1"/>
            <a:r>
              <a:rPr lang="en-US" smtClean="0"/>
              <a:t>Solaris Priority Range (Contd.).</a:t>
            </a:r>
          </a:p>
        </p:txBody>
      </p:sp>
      <p:sp>
        <p:nvSpPr>
          <p:cNvPr id="121860" name="Rectangle 3"/>
          <p:cNvSpPr>
            <a:spLocks noGrp="1" noChangeArrowheads="1"/>
          </p:cNvSpPr>
          <p:nvPr>
            <p:ph sz="quarter" idx="1"/>
          </p:nvPr>
        </p:nvSpPr>
        <p:spPr>
          <a:xfrm>
            <a:off x="457200" y="2667000"/>
            <a:ext cx="8229600" cy="3657600"/>
          </a:xfrm>
        </p:spPr>
        <p:txBody>
          <a:bodyPr>
            <a:normAutofit fontScale="92500" lnSpcReduction="20000"/>
          </a:bodyPr>
          <a:lstStyle/>
          <a:p>
            <a:pPr eaLnBrk="1" hangingPunct="1"/>
            <a:r>
              <a:rPr lang="en-US" dirty="0" smtClean="0"/>
              <a:t>170 global priorities, numerically larger priority values correspond to higher priorities.</a:t>
            </a:r>
          </a:p>
          <a:p>
            <a:pPr eaLnBrk="1" hangingPunct="1"/>
            <a:r>
              <a:rPr lang="en-US" dirty="0" smtClean="0"/>
              <a:t>The priority range is split into three scheduling classes:</a:t>
            </a:r>
          </a:p>
          <a:p>
            <a:pPr lvl="1" eaLnBrk="1" hangingPunct="1"/>
            <a:r>
              <a:rPr lang="en-US" dirty="0" smtClean="0"/>
              <a:t>TS (Round Robin, 0-59)</a:t>
            </a:r>
          </a:p>
          <a:p>
            <a:pPr lvl="1" eaLnBrk="1" hangingPunct="1"/>
            <a:r>
              <a:rPr lang="en-US" dirty="0" smtClean="0"/>
              <a:t>IA (is an enhanced TS) (Round Robin, 0-59)</a:t>
            </a:r>
          </a:p>
          <a:p>
            <a:pPr lvl="1" eaLnBrk="1" hangingPunct="1"/>
            <a:r>
              <a:rPr lang="en-US" dirty="0" smtClean="0"/>
              <a:t>SYS (FIFO, 60 -99)</a:t>
            </a:r>
          </a:p>
          <a:p>
            <a:pPr lvl="1" eaLnBrk="1" hangingPunct="1"/>
            <a:r>
              <a:rPr lang="en-US" dirty="0" smtClean="0"/>
              <a:t>RT (Round Robin, 100-159)</a:t>
            </a:r>
          </a:p>
          <a:p>
            <a:pPr lvl="1" eaLnBrk="1" hangingPunct="1"/>
            <a:r>
              <a:rPr lang="en-US" dirty="0" smtClean="0"/>
              <a:t>Interrupt (160 -169)</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57200" y="1036637"/>
            <a:ext cx="8229600" cy="1143000"/>
          </a:xfrm>
        </p:spPr>
        <p:txBody>
          <a:bodyPr/>
          <a:lstStyle/>
          <a:p>
            <a:pPr eaLnBrk="1" hangingPunct="1"/>
            <a:r>
              <a:rPr lang="en-US" smtClean="0"/>
              <a:t>Executing Programs</a:t>
            </a:r>
          </a:p>
        </p:txBody>
      </p:sp>
      <p:sp>
        <p:nvSpPr>
          <p:cNvPr id="122884" name="Rectangle 3"/>
          <p:cNvSpPr>
            <a:spLocks noGrp="1" noChangeArrowheads="1"/>
          </p:cNvSpPr>
          <p:nvPr>
            <p:ph sz="quarter" idx="1"/>
          </p:nvPr>
        </p:nvSpPr>
        <p:spPr>
          <a:xfrm>
            <a:off x="457200" y="2362200"/>
            <a:ext cx="8229600" cy="3886200"/>
          </a:xfrm>
        </p:spPr>
        <p:txBody>
          <a:bodyPr>
            <a:normAutofit fontScale="85000" lnSpcReduction="20000"/>
          </a:bodyPr>
          <a:lstStyle/>
          <a:p>
            <a:pPr eaLnBrk="1" hangingPunct="1"/>
            <a:r>
              <a:rPr lang="en-US" dirty="0" smtClean="0"/>
              <a:t>A Command is normally executed in a shell.</a:t>
            </a:r>
          </a:p>
          <a:p>
            <a:pPr eaLnBrk="1" hangingPunct="1"/>
            <a:r>
              <a:rPr lang="en-US" dirty="0" smtClean="0"/>
              <a:t>When you enter a command, the shell searches the corresponding command’s executable image (use PATH environment variable) and loads the image then executes. </a:t>
            </a:r>
          </a:p>
          <a:p>
            <a:pPr eaLnBrk="1" hangingPunct="1"/>
            <a:r>
              <a:rPr lang="en-US" dirty="0" smtClean="0"/>
              <a:t>For execution, the shell uses fork and creates a new child process and the child process’s image is replaced with the command’s executable image.</a:t>
            </a:r>
          </a:p>
          <a:p>
            <a:pPr eaLnBrk="1" hangingPunct="1"/>
            <a:r>
              <a:rPr lang="en-US" dirty="0" smtClean="0"/>
              <a:t>After completion of execution of the child process it gives the exit status to the parent process, </a:t>
            </a:r>
            <a:r>
              <a:rPr lang="en-US" dirty="0" err="1" smtClean="0"/>
              <a:t>i.e</a:t>
            </a:r>
            <a:r>
              <a:rPr lang="en-US" dirty="0" smtClean="0"/>
              <a:t>, shell.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57200" y="1295400"/>
            <a:ext cx="8229600" cy="1143000"/>
          </a:xfrm>
        </p:spPr>
        <p:txBody>
          <a:bodyPr/>
          <a:lstStyle/>
          <a:p>
            <a:pPr eaLnBrk="1" hangingPunct="1"/>
            <a:r>
              <a:rPr lang="en-US" smtClean="0"/>
              <a:t>A Unix Process</a:t>
            </a:r>
          </a:p>
        </p:txBody>
      </p:sp>
      <p:sp>
        <p:nvSpPr>
          <p:cNvPr id="902149" name="AutoShape 5"/>
          <p:cNvSpPr>
            <a:spLocks noChangeArrowheads="1"/>
          </p:cNvSpPr>
          <p:nvPr/>
        </p:nvSpPr>
        <p:spPr bwMode="auto">
          <a:xfrm>
            <a:off x="2209800" y="2743200"/>
            <a:ext cx="1905000" cy="1219200"/>
          </a:xfrm>
          <a:prstGeom prst="roundRect">
            <a:avLst>
              <a:gd name="adj" fmla="val 16667"/>
            </a:avLst>
          </a:prstGeom>
          <a:solidFill>
            <a:schemeClr val="tx2">
              <a:lumMod val="40000"/>
              <a:lumOff val="60000"/>
            </a:schemeClr>
          </a:solidFill>
          <a:ln w="9525">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123909" name="Rectangle 6"/>
          <p:cNvSpPr>
            <a:spLocks noChangeArrowheads="1"/>
          </p:cNvSpPr>
          <p:nvPr/>
        </p:nvSpPr>
        <p:spPr bwMode="auto">
          <a:xfrm>
            <a:off x="2362200" y="2819400"/>
            <a:ext cx="762000" cy="685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23910" name="Rectangle 7"/>
          <p:cNvSpPr>
            <a:spLocks noChangeArrowheads="1"/>
          </p:cNvSpPr>
          <p:nvPr/>
        </p:nvSpPr>
        <p:spPr bwMode="auto">
          <a:xfrm>
            <a:off x="3200400" y="3200400"/>
            <a:ext cx="7620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23911" name="Rectangle 8"/>
          <p:cNvSpPr>
            <a:spLocks noChangeArrowheads="1"/>
          </p:cNvSpPr>
          <p:nvPr/>
        </p:nvSpPr>
        <p:spPr bwMode="auto">
          <a:xfrm>
            <a:off x="2362200" y="3581400"/>
            <a:ext cx="16002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23912" name="Text Box 9"/>
          <p:cNvSpPr txBox="1">
            <a:spLocks noChangeArrowheads="1"/>
          </p:cNvSpPr>
          <p:nvPr/>
        </p:nvSpPr>
        <p:spPr bwMode="auto">
          <a:xfrm>
            <a:off x="2438400" y="2971800"/>
            <a:ext cx="603250" cy="366713"/>
          </a:xfrm>
          <a:prstGeom prst="rect">
            <a:avLst/>
          </a:prstGeom>
          <a:noFill/>
          <a:ln w="9525">
            <a:noFill/>
            <a:miter lim="800000"/>
            <a:headEnd/>
            <a:tailEnd/>
          </a:ln>
        </p:spPr>
        <p:txBody>
          <a:bodyPr wrap="none">
            <a:spAutoFit/>
          </a:bodyPr>
          <a:lstStyle/>
          <a:p>
            <a:pPr eaLnBrk="0" hangingPunct="0"/>
            <a:r>
              <a:rPr lang="en-US" b="0">
                <a:latin typeface="Times New Roman" pitchFamily="18" charset="0"/>
              </a:rPr>
              <a:t>Text</a:t>
            </a:r>
          </a:p>
        </p:txBody>
      </p:sp>
      <p:sp>
        <p:nvSpPr>
          <p:cNvPr id="123913" name="Text Box 10"/>
          <p:cNvSpPr txBox="1">
            <a:spLocks noChangeArrowheads="1"/>
          </p:cNvSpPr>
          <p:nvPr/>
        </p:nvSpPr>
        <p:spPr bwMode="auto">
          <a:xfrm>
            <a:off x="2438400" y="3581400"/>
            <a:ext cx="1498600" cy="366713"/>
          </a:xfrm>
          <a:prstGeom prst="rect">
            <a:avLst/>
          </a:prstGeom>
          <a:noFill/>
          <a:ln w="9525">
            <a:noFill/>
            <a:miter lim="800000"/>
            <a:headEnd/>
            <a:tailEnd/>
          </a:ln>
        </p:spPr>
        <p:txBody>
          <a:bodyPr wrap="none">
            <a:spAutoFit/>
          </a:bodyPr>
          <a:lstStyle/>
          <a:p>
            <a:pPr eaLnBrk="0" hangingPunct="0"/>
            <a:r>
              <a:rPr lang="en-US" b="0">
                <a:latin typeface="Times New Roman" pitchFamily="18" charset="0"/>
              </a:rPr>
              <a:t>Process Status</a:t>
            </a:r>
          </a:p>
        </p:txBody>
      </p:sp>
      <p:grpSp>
        <p:nvGrpSpPr>
          <p:cNvPr id="2" name="Group 11"/>
          <p:cNvGrpSpPr>
            <a:grpSpLocks/>
          </p:cNvGrpSpPr>
          <p:nvPr/>
        </p:nvGrpSpPr>
        <p:grpSpPr bwMode="auto">
          <a:xfrm>
            <a:off x="5638800" y="2438400"/>
            <a:ext cx="1295400" cy="685800"/>
            <a:chOff x="2688" y="1488"/>
            <a:chExt cx="816" cy="432"/>
          </a:xfrm>
          <a:solidFill>
            <a:schemeClr val="tx2">
              <a:lumMod val="40000"/>
              <a:lumOff val="60000"/>
            </a:schemeClr>
          </a:solidFill>
        </p:grpSpPr>
        <p:sp>
          <p:nvSpPr>
            <p:cNvPr id="902156" name="AutoShape 12"/>
            <p:cNvSpPr>
              <a:spLocks noChangeArrowheads="1"/>
            </p:cNvSpPr>
            <p:nvPr/>
          </p:nvSpPr>
          <p:spPr bwMode="auto">
            <a:xfrm>
              <a:off x="2688" y="1488"/>
              <a:ext cx="816" cy="432"/>
            </a:xfrm>
            <a:prstGeom prst="roundRect">
              <a:avLst>
                <a:gd name="adj" fmla="val 16667"/>
              </a:avLst>
            </a:prstGeom>
            <a:grpFill/>
            <a:ln w="9525">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123939" name="Rectangle 13"/>
            <p:cNvSpPr>
              <a:spLocks noChangeArrowheads="1"/>
            </p:cNvSpPr>
            <p:nvPr/>
          </p:nvSpPr>
          <p:spPr bwMode="auto">
            <a:xfrm>
              <a:off x="2784" y="1584"/>
              <a:ext cx="624" cy="240"/>
            </a:xfrm>
            <a:prstGeom prst="rect">
              <a:avLst/>
            </a:prstGeom>
            <a:grpFill/>
            <a:ln w="9525">
              <a:solidFill>
                <a:schemeClr val="tx1"/>
              </a:solidFill>
              <a:miter lim="800000"/>
              <a:headEnd/>
              <a:tailEnd/>
            </a:ln>
          </p:spPr>
          <p:txBody>
            <a:bodyPr wrap="none" anchor="ctr"/>
            <a:lstStyle/>
            <a:p>
              <a:pPr algn="ctr" eaLnBrk="0" hangingPunct="0"/>
              <a:r>
                <a:rPr lang="en-US" b="0">
                  <a:latin typeface="Times New Roman" pitchFamily="18" charset="0"/>
                </a:rPr>
                <a:t>Resources</a:t>
              </a:r>
            </a:p>
          </p:txBody>
        </p:sp>
      </p:grpSp>
      <p:grpSp>
        <p:nvGrpSpPr>
          <p:cNvPr id="3" name="Group 14"/>
          <p:cNvGrpSpPr>
            <a:grpSpLocks/>
          </p:cNvGrpSpPr>
          <p:nvPr/>
        </p:nvGrpSpPr>
        <p:grpSpPr bwMode="auto">
          <a:xfrm>
            <a:off x="5791200" y="2590800"/>
            <a:ext cx="1295400" cy="685800"/>
            <a:chOff x="2688" y="1488"/>
            <a:chExt cx="816" cy="432"/>
          </a:xfrm>
          <a:solidFill>
            <a:schemeClr val="tx2">
              <a:lumMod val="40000"/>
              <a:lumOff val="60000"/>
            </a:schemeClr>
          </a:solidFill>
        </p:grpSpPr>
        <p:sp>
          <p:nvSpPr>
            <p:cNvPr id="902159" name="AutoShape 15"/>
            <p:cNvSpPr>
              <a:spLocks noChangeArrowheads="1"/>
            </p:cNvSpPr>
            <p:nvPr/>
          </p:nvSpPr>
          <p:spPr bwMode="auto">
            <a:xfrm>
              <a:off x="2688" y="1488"/>
              <a:ext cx="816" cy="432"/>
            </a:xfrm>
            <a:prstGeom prst="roundRect">
              <a:avLst>
                <a:gd name="adj" fmla="val 16667"/>
              </a:avLst>
            </a:prstGeom>
            <a:grpFill/>
            <a:ln w="9525">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123937" name="Rectangle 16"/>
            <p:cNvSpPr>
              <a:spLocks noChangeArrowheads="1"/>
            </p:cNvSpPr>
            <p:nvPr/>
          </p:nvSpPr>
          <p:spPr bwMode="auto">
            <a:xfrm>
              <a:off x="2784" y="1584"/>
              <a:ext cx="624" cy="24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b="0" dirty="0">
                  <a:latin typeface="Times New Roman" pitchFamily="18" charset="0"/>
                </a:rPr>
                <a:t>Resources</a:t>
              </a:r>
            </a:p>
          </p:txBody>
        </p:sp>
      </p:grpSp>
      <p:grpSp>
        <p:nvGrpSpPr>
          <p:cNvPr id="4" name="Group 17"/>
          <p:cNvGrpSpPr>
            <a:grpSpLocks/>
          </p:cNvGrpSpPr>
          <p:nvPr/>
        </p:nvGrpSpPr>
        <p:grpSpPr bwMode="auto">
          <a:xfrm>
            <a:off x="4800600" y="3581400"/>
            <a:ext cx="1295400" cy="685800"/>
            <a:chOff x="2688" y="1488"/>
            <a:chExt cx="816" cy="432"/>
          </a:xfrm>
          <a:solidFill>
            <a:schemeClr val="tx2">
              <a:lumMod val="40000"/>
              <a:lumOff val="60000"/>
            </a:schemeClr>
          </a:solidFill>
        </p:grpSpPr>
        <p:sp>
          <p:nvSpPr>
            <p:cNvPr id="902162" name="AutoShape 18"/>
            <p:cNvSpPr>
              <a:spLocks noChangeArrowheads="1"/>
            </p:cNvSpPr>
            <p:nvPr/>
          </p:nvSpPr>
          <p:spPr bwMode="auto">
            <a:xfrm>
              <a:off x="2688" y="1488"/>
              <a:ext cx="816" cy="432"/>
            </a:xfrm>
            <a:prstGeom prst="roundRect">
              <a:avLst>
                <a:gd name="adj" fmla="val 16667"/>
              </a:avLst>
            </a:prstGeom>
            <a:grpFill/>
            <a:ln w="9525">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123935" name="Rectangle 19"/>
            <p:cNvSpPr>
              <a:spLocks noChangeArrowheads="1"/>
            </p:cNvSpPr>
            <p:nvPr/>
          </p:nvSpPr>
          <p:spPr bwMode="auto">
            <a:xfrm>
              <a:off x="2784" y="1584"/>
              <a:ext cx="624" cy="240"/>
            </a:xfrm>
            <a:prstGeom prst="rect">
              <a:avLst/>
            </a:prstGeom>
            <a:grpFill/>
            <a:ln w="9525">
              <a:solidFill>
                <a:schemeClr val="tx1"/>
              </a:solidFill>
              <a:miter lim="800000"/>
              <a:headEnd/>
              <a:tailEnd/>
            </a:ln>
          </p:spPr>
          <p:txBody>
            <a:bodyPr wrap="none" anchor="ctr"/>
            <a:lstStyle/>
            <a:p>
              <a:pPr algn="ctr" eaLnBrk="0" hangingPunct="0"/>
              <a:r>
                <a:rPr lang="en-US" b="0">
                  <a:latin typeface="Times New Roman" pitchFamily="18" charset="0"/>
                </a:rPr>
                <a:t>File</a:t>
              </a:r>
            </a:p>
          </p:txBody>
        </p:sp>
      </p:grpSp>
      <p:sp>
        <p:nvSpPr>
          <p:cNvPr id="902164" name="AutoShape 20"/>
          <p:cNvSpPr>
            <a:spLocks noChangeArrowheads="1"/>
          </p:cNvSpPr>
          <p:nvPr/>
        </p:nvSpPr>
        <p:spPr bwMode="auto">
          <a:xfrm>
            <a:off x="2209800" y="4800600"/>
            <a:ext cx="5029200" cy="914400"/>
          </a:xfrm>
          <a:prstGeom prst="roundRect">
            <a:avLst>
              <a:gd name="adj" fmla="val 16667"/>
            </a:avLst>
          </a:prstGeom>
          <a:solidFill>
            <a:schemeClr val="tx2">
              <a:lumMod val="40000"/>
              <a:lumOff val="60000"/>
            </a:schemeClr>
          </a:solidFill>
          <a:ln w="9525">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123918" name="Rectangle 21"/>
          <p:cNvSpPr>
            <a:spLocks noChangeArrowheads="1"/>
          </p:cNvSpPr>
          <p:nvPr/>
        </p:nvSpPr>
        <p:spPr bwMode="auto">
          <a:xfrm>
            <a:off x="3810000" y="5029200"/>
            <a:ext cx="1752600" cy="4572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23919" name="Text Box 22"/>
          <p:cNvSpPr txBox="1">
            <a:spLocks noChangeArrowheads="1"/>
          </p:cNvSpPr>
          <p:nvPr/>
        </p:nvSpPr>
        <p:spPr bwMode="auto">
          <a:xfrm>
            <a:off x="4038600" y="5105400"/>
            <a:ext cx="1384300" cy="366713"/>
          </a:xfrm>
          <a:prstGeom prst="rect">
            <a:avLst/>
          </a:prstGeom>
          <a:noFill/>
          <a:ln w="9525">
            <a:noFill/>
            <a:miter lim="800000"/>
            <a:headEnd/>
            <a:tailEnd/>
          </a:ln>
        </p:spPr>
        <p:txBody>
          <a:bodyPr wrap="none">
            <a:spAutoFit/>
          </a:bodyPr>
          <a:lstStyle/>
          <a:p>
            <a:pPr eaLnBrk="0" hangingPunct="0"/>
            <a:r>
              <a:rPr lang="en-US" b="0">
                <a:latin typeface="Times New Roman" pitchFamily="18" charset="0"/>
                <a:hlinkClick r:id="rId3" action="ppaction://hlinkpres?slideindex=1&amp;slidetitle="/>
              </a:rPr>
              <a:t>UNIX kernel</a:t>
            </a:r>
            <a:endParaRPr lang="en-US" b="0">
              <a:latin typeface="Times New Roman" pitchFamily="18" charset="0"/>
            </a:endParaRPr>
          </a:p>
        </p:txBody>
      </p:sp>
      <p:sp>
        <p:nvSpPr>
          <p:cNvPr id="123920" name="Line 23"/>
          <p:cNvSpPr>
            <a:spLocks noChangeShapeType="1"/>
          </p:cNvSpPr>
          <p:nvPr/>
        </p:nvSpPr>
        <p:spPr bwMode="auto">
          <a:xfrm flipH="1">
            <a:off x="4114800" y="3733800"/>
            <a:ext cx="6858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23921" name="Line 24"/>
          <p:cNvSpPr>
            <a:spLocks noChangeShapeType="1"/>
          </p:cNvSpPr>
          <p:nvPr/>
        </p:nvSpPr>
        <p:spPr bwMode="auto">
          <a:xfrm flipH="1">
            <a:off x="4114800" y="3048000"/>
            <a:ext cx="1676400"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23922" name="Line 25"/>
          <p:cNvSpPr>
            <a:spLocks noChangeShapeType="1"/>
          </p:cNvSpPr>
          <p:nvPr/>
        </p:nvSpPr>
        <p:spPr bwMode="auto">
          <a:xfrm>
            <a:off x="2667000" y="3962400"/>
            <a:ext cx="0" cy="838200"/>
          </a:xfrm>
          <a:prstGeom prst="line">
            <a:avLst/>
          </a:prstGeom>
          <a:noFill/>
          <a:ln w="9525">
            <a:solidFill>
              <a:schemeClr val="tx1"/>
            </a:solidFill>
            <a:round/>
            <a:headEnd/>
            <a:tailEnd type="triangle" w="med" len="med"/>
          </a:ln>
        </p:spPr>
        <p:txBody>
          <a:bodyPr wrap="none" anchor="ctr"/>
          <a:lstStyle/>
          <a:p>
            <a:endParaRPr lang="en-US"/>
          </a:p>
        </p:txBody>
      </p:sp>
      <p:sp>
        <p:nvSpPr>
          <p:cNvPr id="123923" name="Line 26"/>
          <p:cNvSpPr>
            <a:spLocks noChangeShapeType="1"/>
          </p:cNvSpPr>
          <p:nvPr/>
        </p:nvSpPr>
        <p:spPr bwMode="auto">
          <a:xfrm flipV="1">
            <a:off x="3733800" y="3962400"/>
            <a:ext cx="0" cy="838200"/>
          </a:xfrm>
          <a:prstGeom prst="line">
            <a:avLst/>
          </a:prstGeom>
          <a:noFill/>
          <a:ln w="9525">
            <a:solidFill>
              <a:schemeClr val="tx1"/>
            </a:solidFill>
            <a:round/>
            <a:headEnd/>
            <a:tailEnd type="triangle" w="med" len="med"/>
          </a:ln>
        </p:spPr>
        <p:txBody>
          <a:bodyPr wrap="none" anchor="ctr"/>
          <a:lstStyle/>
          <a:p>
            <a:endParaRPr lang="en-US"/>
          </a:p>
        </p:txBody>
      </p:sp>
      <p:sp>
        <p:nvSpPr>
          <p:cNvPr id="123924" name="Text Box 27"/>
          <p:cNvSpPr txBox="1">
            <a:spLocks noChangeArrowheads="1"/>
          </p:cNvSpPr>
          <p:nvPr/>
        </p:nvSpPr>
        <p:spPr bwMode="auto">
          <a:xfrm>
            <a:off x="3276600" y="3200400"/>
            <a:ext cx="692150" cy="366713"/>
          </a:xfrm>
          <a:prstGeom prst="rect">
            <a:avLst/>
          </a:prstGeom>
          <a:noFill/>
          <a:ln w="9525">
            <a:noFill/>
            <a:miter lim="800000"/>
            <a:headEnd/>
            <a:tailEnd/>
          </a:ln>
        </p:spPr>
        <p:txBody>
          <a:bodyPr wrap="none">
            <a:spAutoFit/>
          </a:bodyPr>
          <a:lstStyle/>
          <a:p>
            <a:pPr eaLnBrk="0" hangingPunct="0"/>
            <a:r>
              <a:rPr lang="en-US" b="0">
                <a:latin typeface="Times New Roman" pitchFamily="18" charset="0"/>
              </a:rPr>
              <a:t>Stack</a:t>
            </a:r>
          </a:p>
        </p:txBody>
      </p:sp>
      <p:sp>
        <p:nvSpPr>
          <p:cNvPr id="123925" name="Rectangle 28"/>
          <p:cNvSpPr>
            <a:spLocks noChangeArrowheads="1"/>
          </p:cNvSpPr>
          <p:nvPr/>
        </p:nvSpPr>
        <p:spPr bwMode="auto">
          <a:xfrm>
            <a:off x="3200400" y="2819400"/>
            <a:ext cx="7620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23926" name="Text Box 29"/>
          <p:cNvSpPr txBox="1">
            <a:spLocks noChangeArrowheads="1"/>
          </p:cNvSpPr>
          <p:nvPr/>
        </p:nvSpPr>
        <p:spPr bwMode="auto">
          <a:xfrm>
            <a:off x="3276600" y="2819400"/>
            <a:ext cx="615950" cy="366713"/>
          </a:xfrm>
          <a:prstGeom prst="rect">
            <a:avLst/>
          </a:prstGeom>
          <a:noFill/>
          <a:ln w="9525">
            <a:noFill/>
            <a:miter lim="800000"/>
            <a:headEnd/>
            <a:tailEnd/>
          </a:ln>
        </p:spPr>
        <p:txBody>
          <a:bodyPr wrap="none">
            <a:spAutoFit/>
          </a:bodyPr>
          <a:lstStyle/>
          <a:p>
            <a:pPr eaLnBrk="0" hangingPunct="0"/>
            <a:r>
              <a:rPr lang="en-US" b="0">
                <a:latin typeface="Times New Roman" pitchFamily="18" charset="0"/>
              </a:rPr>
              <a:t>Data</a:t>
            </a:r>
          </a:p>
        </p:txBody>
      </p:sp>
      <p:grpSp>
        <p:nvGrpSpPr>
          <p:cNvPr id="5" name="Group 30"/>
          <p:cNvGrpSpPr>
            <a:grpSpLocks/>
          </p:cNvGrpSpPr>
          <p:nvPr/>
        </p:nvGrpSpPr>
        <p:grpSpPr bwMode="auto">
          <a:xfrm>
            <a:off x="4953000" y="3733800"/>
            <a:ext cx="1295400" cy="685800"/>
            <a:chOff x="2688" y="1488"/>
            <a:chExt cx="816" cy="432"/>
          </a:xfrm>
          <a:solidFill>
            <a:schemeClr val="tx2">
              <a:lumMod val="40000"/>
              <a:lumOff val="60000"/>
            </a:schemeClr>
          </a:solidFill>
        </p:grpSpPr>
        <p:sp>
          <p:nvSpPr>
            <p:cNvPr id="902175" name="AutoShape 31"/>
            <p:cNvSpPr>
              <a:spLocks noChangeArrowheads="1"/>
            </p:cNvSpPr>
            <p:nvPr/>
          </p:nvSpPr>
          <p:spPr bwMode="auto">
            <a:xfrm>
              <a:off x="2688" y="1488"/>
              <a:ext cx="816" cy="432"/>
            </a:xfrm>
            <a:prstGeom prst="roundRect">
              <a:avLst>
                <a:gd name="adj" fmla="val 16667"/>
              </a:avLst>
            </a:prstGeom>
            <a:grpFill/>
            <a:ln w="9525">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123933" name="Rectangle 32"/>
            <p:cNvSpPr>
              <a:spLocks noChangeArrowheads="1"/>
            </p:cNvSpPr>
            <p:nvPr/>
          </p:nvSpPr>
          <p:spPr bwMode="auto">
            <a:xfrm>
              <a:off x="2784" y="1584"/>
              <a:ext cx="624" cy="24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b="0" dirty="0">
                  <a:latin typeface="Times New Roman" pitchFamily="18" charset="0"/>
                </a:rPr>
                <a:t>File</a:t>
              </a:r>
            </a:p>
          </p:txBody>
        </p:sp>
      </p:grpSp>
      <p:sp>
        <p:nvSpPr>
          <p:cNvPr id="123928" name="Line 33"/>
          <p:cNvSpPr>
            <a:spLocks noChangeShapeType="1"/>
          </p:cNvSpPr>
          <p:nvPr/>
        </p:nvSpPr>
        <p:spPr bwMode="auto">
          <a:xfrm flipH="1">
            <a:off x="6400800" y="3276600"/>
            <a:ext cx="0" cy="1524000"/>
          </a:xfrm>
          <a:prstGeom prst="line">
            <a:avLst/>
          </a:prstGeom>
          <a:noFill/>
          <a:ln w="9525">
            <a:solidFill>
              <a:schemeClr val="tx1"/>
            </a:solidFill>
            <a:round/>
            <a:headEnd/>
            <a:tailEnd type="triangle" w="med" len="med"/>
          </a:ln>
        </p:spPr>
        <p:txBody>
          <a:bodyPr wrap="none" anchor="ctr"/>
          <a:lstStyle/>
          <a:p>
            <a:endParaRPr lang="en-US"/>
          </a:p>
        </p:txBody>
      </p:sp>
      <p:sp>
        <p:nvSpPr>
          <p:cNvPr id="123929" name="Line 34"/>
          <p:cNvSpPr>
            <a:spLocks noChangeShapeType="1"/>
          </p:cNvSpPr>
          <p:nvPr/>
        </p:nvSpPr>
        <p:spPr bwMode="auto">
          <a:xfrm flipV="1">
            <a:off x="6705600" y="3276600"/>
            <a:ext cx="0" cy="1524000"/>
          </a:xfrm>
          <a:prstGeom prst="line">
            <a:avLst/>
          </a:prstGeom>
          <a:noFill/>
          <a:ln w="9525">
            <a:solidFill>
              <a:schemeClr val="tx1"/>
            </a:solidFill>
            <a:round/>
            <a:headEnd/>
            <a:tailEnd type="triangle" w="med" len="med"/>
          </a:ln>
        </p:spPr>
        <p:txBody>
          <a:bodyPr wrap="none" anchor="ctr"/>
          <a:lstStyle/>
          <a:p>
            <a:endParaRPr lang="en-US"/>
          </a:p>
        </p:txBody>
      </p:sp>
      <p:sp>
        <p:nvSpPr>
          <p:cNvPr id="123930" name="Line 35"/>
          <p:cNvSpPr>
            <a:spLocks noChangeShapeType="1"/>
          </p:cNvSpPr>
          <p:nvPr/>
        </p:nvSpPr>
        <p:spPr bwMode="auto">
          <a:xfrm>
            <a:off x="5410200" y="4419600"/>
            <a:ext cx="0" cy="381000"/>
          </a:xfrm>
          <a:prstGeom prst="line">
            <a:avLst/>
          </a:prstGeom>
          <a:noFill/>
          <a:ln w="9525">
            <a:solidFill>
              <a:schemeClr val="tx1"/>
            </a:solidFill>
            <a:round/>
            <a:headEnd/>
            <a:tailEnd type="triangle" w="med" len="med"/>
          </a:ln>
        </p:spPr>
        <p:txBody>
          <a:bodyPr wrap="none" anchor="ctr"/>
          <a:lstStyle/>
          <a:p>
            <a:endParaRPr lang="en-US"/>
          </a:p>
        </p:txBody>
      </p:sp>
      <p:sp>
        <p:nvSpPr>
          <p:cNvPr id="123931" name="Line 36"/>
          <p:cNvSpPr>
            <a:spLocks noChangeShapeType="1"/>
          </p:cNvSpPr>
          <p:nvPr/>
        </p:nvSpPr>
        <p:spPr bwMode="auto">
          <a:xfrm flipV="1">
            <a:off x="5943600" y="4419600"/>
            <a:ext cx="0" cy="38100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57200" y="914400"/>
            <a:ext cx="8229600" cy="1143000"/>
          </a:xfrm>
        </p:spPr>
        <p:txBody>
          <a:bodyPr/>
          <a:lstStyle/>
          <a:p>
            <a:pPr eaLnBrk="1" hangingPunct="1"/>
            <a:r>
              <a:rPr lang="en-US" dirty="0" smtClean="0"/>
              <a:t>Links</a:t>
            </a:r>
          </a:p>
        </p:txBody>
      </p:sp>
      <p:sp>
        <p:nvSpPr>
          <p:cNvPr id="124932" name="Rectangle 3"/>
          <p:cNvSpPr>
            <a:spLocks noGrp="1" noChangeArrowheads="1"/>
          </p:cNvSpPr>
          <p:nvPr>
            <p:ph sz="quarter" idx="1"/>
          </p:nvPr>
        </p:nvSpPr>
        <p:spPr>
          <a:xfrm>
            <a:off x="457200" y="1981200"/>
            <a:ext cx="8229600" cy="3276600"/>
          </a:xfrm>
        </p:spPr>
        <p:txBody>
          <a:bodyPr>
            <a:normAutofit fontScale="77500" lnSpcReduction="20000"/>
          </a:bodyPr>
          <a:lstStyle/>
          <a:p>
            <a:pPr eaLnBrk="1" hangingPunct="1">
              <a:lnSpc>
                <a:spcPct val="90000"/>
              </a:lnSpc>
            </a:pPr>
            <a:r>
              <a:rPr lang="en-US" dirty="0" smtClean="0"/>
              <a:t>In a UNIX system no process is independent of any other process.</a:t>
            </a:r>
          </a:p>
          <a:p>
            <a:pPr eaLnBrk="1" hangingPunct="1">
              <a:lnSpc>
                <a:spcPct val="90000"/>
              </a:lnSpc>
            </a:pPr>
            <a:r>
              <a:rPr lang="en-US" dirty="0" smtClean="0"/>
              <a:t>Every process in the system, except the initial process has a parent process.</a:t>
            </a:r>
          </a:p>
          <a:p>
            <a:pPr eaLnBrk="1" hangingPunct="1">
              <a:lnSpc>
                <a:spcPct val="90000"/>
              </a:lnSpc>
            </a:pPr>
            <a:r>
              <a:rPr lang="en-US" dirty="0" smtClean="0"/>
              <a:t>New processes are not created, they are copied, or cloned from previous processes.</a:t>
            </a:r>
          </a:p>
          <a:p>
            <a:pPr eaLnBrk="1" hangingPunct="1">
              <a:lnSpc>
                <a:spcPct val="90000"/>
              </a:lnSpc>
            </a:pPr>
            <a:r>
              <a:rPr lang="en-US" dirty="0" smtClean="0"/>
              <a:t>Every </a:t>
            </a:r>
            <a:r>
              <a:rPr lang="en-US" dirty="0" err="1" smtClean="0"/>
              <a:t>task_struct</a:t>
            </a:r>
            <a:r>
              <a:rPr lang="en-US" dirty="0" smtClean="0"/>
              <a:t> representing a process keeps pointers to its parent process and  as well as to its own child processes</a:t>
            </a:r>
          </a:p>
          <a:p>
            <a:pPr eaLnBrk="1" hangingPunct="1">
              <a:lnSpc>
                <a:spcPct val="90000"/>
              </a:lnSpc>
            </a:pPr>
            <a:r>
              <a:rPr lang="en-US" dirty="0" smtClean="0"/>
              <a:t>$</a:t>
            </a:r>
            <a:r>
              <a:rPr lang="en-US" dirty="0" err="1" smtClean="0"/>
              <a:t>pstree</a:t>
            </a:r>
            <a:r>
              <a:rPr lang="en-US" dirty="0" smtClean="0"/>
              <a:t> – process tree structure shows the process dependency.</a:t>
            </a:r>
            <a:r>
              <a:rPr lang="en-US" sz="1600" dirty="0" smtClean="0"/>
              <a:t> </a:t>
            </a:r>
          </a:p>
          <a:p>
            <a:pPr eaLnBrk="1" hangingPunct="1">
              <a:lnSpc>
                <a:spcPct val="90000"/>
              </a:lnSpc>
              <a:buFont typeface="Wingdings" pitchFamily="2" charset="2"/>
              <a:buNone/>
            </a:pPr>
            <a:endParaRPr lang="en-US" sz="1600" dirty="0" smtClean="0"/>
          </a:p>
          <a:p>
            <a:pPr eaLnBrk="1" hangingPunct="1">
              <a:lnSpc>
                <a:spcPct val="90000"/>
              </a:lnSpc>
              <a:buFont typeface="Wingdings" pitchFamily="2" charset="2"/>
              <a:buNone/>
            </a:pPr>
            <a:endParaRPr lang="en-US" sz="1600" dirty="0" smtClean="0"/>
          </a:p>
          <a:p>
            <a:pPr eaLnBrk="1" hangingPunct="1">
              <a:lnSpc>
                <a:spcPct val="90000"/>
              </a:lnSpc>
              <a:buFont typeface="Wingdings" pitchFamily="2" charset="2"/>
              <a:buNone/>
            </a:pPr>
            <a:endParaRPr lang="en-US" sz="1600" b="1" dirty="0" smtClean="0"/>
          </a:p>
        </p:txBody>
      </p:sp>
      <p:sp>
        <p:nvSpPr>
          <p:cNvPr id="124933" name="AutoShape 4"/>
          <p:cNvSpPr>
            <a:spLocks noChangeArrowheads="1"/>
          </p:cNvSpPr>
          <p:nvPr/>
        </p:nvSpPr>
        <p:spPr bwMode="auto">
          <a:xfrm>
            <a:off x="1066800" y="5305425"/>
            <a:ext cx="1066800" cy="533400"/>
          </a:xfrm>
          <a:prstGeom prst="flowChartAlternateProcess">
            <a:avLst/>
          </a:prstGeom>
          <a:noFill/>
          <a:ln w="9525">
            <a:solidFill>
              <a:schemeClr val="tx1"/>
            </a:solidFill>
            <a:miter lim="800000"/>
            <a:headEnd/>
            <a:tailEnd/>
          </a:ln>
        </p:spPr>
        <p:txBody>
          <a:bodyPr wrap="none" anchor="ctr">
            <a:spAutoFit/>
          </a:bodyPr>
          <a:lstStyle/>
          <a:p>
            <a:endParaRPr lang="en-US"/>
          </a:p>
        </p:txBody>
      </p:sp>
      <p:sp>
        <p:nvSpPr>
          <p:cNvPr id="124934" name="AutoShape 5"/>
          <p:cNvSpPr>
            <a:spLocks noChangeArrowheads="1"/>
          </p:cNvSpPr>
          <p:nvPr/>
        </p:nvSpPr>
        <p:spPr bwMode="auto">
          <a:xfrm>
            <a:off x="3048000" y="5334000"/>
            <a:ext cx="1066800" cy="533400"/>
          </a:xfrm>
          <a:prstGeom prst="flowChartAlternateProcess">
            <a:avLst/>
          </a:prstGeom>
          <a:noFill/>
          <a:ln w="9525">
            <a:solidFill>
              <a:schemeClr val="tx1"/>
            </a:solidFill>
            <a:miter lim="800000"/>
            <a:headEnd/>
            <a:tailEnd/>
          </a:ln>
        </p:spPr>
        <p:txBody>
          <a:bodyPr wrap="none" anchor="ctr">
            <a:spAutoFit/>
          </a:bodyPr>
          <a:lstStyle/>
          <a:p>
            <a:endParaRPr lang="en-US"/>
          </a:p>
        </p:txBody>
      </p:sp>
      <p:sp>
        <p:nvSpPr>
          <p:cNvPr id="124935" name="AutoShape 6"/>
          <p:cNvSpPr>
            <a:spLocks noChangeArrowheads="1"/>
          </p:cNvSpPr>
          <p:nvPr/>
        </p:nvSpPr>
        <p:spPr bwMode="auto">
          <a:xfrm>
            <a:off x="4953000" y="5334000"/>
            <a:ext cx="1066800" cy="533400"/>
          </a:xfrm>
          <a:prstGeom prst="flowChartAlternateProcess">
            <a:avLst/>
          </a:prstGeom>
          <a:noFill/>
          <a:ln w="9525">
            <a:solidFill>
              <a:schemeClr val="tx1"/>
            </a:solidFill>
            <a:miter lim="800000"/>
            <a:headEnd/>
            <a:tailEnd/>
          </a:ln>
        </p:spPr>
        <p:txBody>
          <a:bodyPr wrap="none" anchor="ctr">
            <a:spAutoFit/>
          </a:bodyPr>
          <a:lstStyle/>
          <a:p>
            <a:endParaRPr lang="en-US"/>
          </a:p>
        </p:txBody>
      </p:sp>
      <p:sp>
        <p:nvSpPr>
          <p:cNvPr id="124936" name="AutoShape 7"/>
          <p:cNvSpPr>
            <a:spLocks noChangeArrowheads="1"/>
          </p:cNvSpPr>
          <p:nvPr/>
        </p:nvSpPr>
        <p:spPr bwMode="auto">
          <a:xfrm>
            <a:off x="6858000" y="5305425"/>
            <a:ext cx="1066800" cy="533400"/>
          </a:xfrm>
          <a:prstGeom prst="flowChartAlternateProcess">
            <a:avLst/>
          </a:prstGeom>
          <a:noFill/>
          <a:ln w="9525">
            <a:solidFill>
              <a:schemeClr val="tx1"/>
            </a:solidFill>
            <a:miter lim="800000"/>
            <a:headEnd/>
            <a:tailEnd/>
          </a:ln>
        </p:spPr>
        <p:txBody>
          <a:bodyPr wrap="none" anchor="ctr">
            <a:spAutoFit/>
          </a:bodyPr>
          <a:lstStyle/>
          <a:p>
            <a:endParaRPr lang="en-US"/>
          </a:p>
        </p:txBody>
      </p:sp>
      <p:cxnSp>
        <p:nvCxnSpPr>
          <p:cNvPr id="124937" name="AutoShape 8"/>
          <p:cNvCxnSpPr>
            <a:cxnSpLocks noChangeShapeType="1"/>
          </p:cNvCxnSpPr>
          <p:nvPr/>
        </p:nvCxnSpPr>
        <p:spPr bwMode="auto">
          <a:xfrm>
            <a:off x="2133600" y="5610225"/>
            <a:ext cx="914400" cy="28575"/>
          </a:xfrm>
          <a:prstGeom prst="straightConnector1">
            <a:avLst/>
          </a:prstGeom>
          <a:noFill/>
          <a:ln w="9525">
            <a:solidFill>
              <a:schemeClr val="tx1"/>
            </a:solidFill>
            <a:round/>
            <a:headEnd/>
            <a:tailEnd type="triangle" w="med" len="med"/>
          </a:ln>
        </p:spPr>
      </p:cxnSp>
      <p:cxnSp>
        <p:nvCxnSpPr>
          <p:cNvPr id="124938" name="AutoShape 9"/>
          <p:cNvCxnSpPr>
            <a:cxnSpLocks noChangeShapeType="1"/>
          </p:cNvCxnSpPr>
          <p:nvPr/>
        </p:nvCxnSpPr>
        <p:spPr bwMode="auto">
          <a:xfrm>
            <a:off x="4114800" y="5562600"/>
            <a:ext cx="838200" cy="0"/>
          </a:xfrm>
          <a:prstGeom prst="straightConnector1">
            <a:avLst/>
          </a:prstGeom>
          <a:noFill/>
          <a:ln w="9525">
            <a:solidFill>
              <a:schemeClr val="tx1"/>
            </a:solidFill>
            <a:round/>
            <a:headEnd/>
            <a:tailEnd type="triangle" w="med" len="med"/>
          </a:ln>
        </p:spPr>
      </p:cxnSp>
      <p:cxnSp>
        <p:nvCxnSpPr>
          <p:cNvPr id="124939" name="AutoShape 10"/>
          <p:cNvCxnSpPr>
            <a:cxnSpLocks noChangeShapeType="1"/>
          </p:cNvCxnSpPr>
          <p:nvPr/>
        </p:nvCxnSpPr>
        <p:spPr bwMode="auto">
          <a:xfrm>
            <a:off x="6019800" y="5562600"/>
            <a:ext cx="838200" cy="0"/>
          </a:xfrm>
          <a:prstGeom prst="straightConnector1">
            <a:avLst/>
          </a:prstGeom>
          <a:noFill/>
          <a:ln w="9525">
            <a:solidFill>
              <a:schemeClr val="tx1"/>
            </a:solidFill>
            <a:round/>
            <a:headEnd/>
            <a:tailEnd type="triangle" w="med" len="med"/>
          </a:ln>
        </p:spPr>
      </p:cxnSp>
      <p:sp>
        <p:nvSpPr>
          <p:cNvPr id="124940" name="Text Box 11"/>
          <p:cNvSpPr txBox="1">
            <a:spLocks noChangeArrowheads="1"/>
          </p:cNvSpPr>
          <p:nvPr/>
        </p:nvSpPr>
        <p:spPr bwMode="auto">
          <a:xfrm>
            <a:off x="1371600" y="5410200"/>
            <a:ext cx="685800" cy="396875"/>
          </a:xfrm>
          <a:prstGeom prst="rect">
            <a:avLst/>
          </a:prstGeom>
          <a:noFill/>
          <a:ln w="9525">
            <a:noFill/>
            <a:miter lim="800000"/>
            <a:headEnd/>
            <a:tailEnd/>
          </a:ln>
        </p:spPr>
        <p:txBody>
          <a:bodyPr>
            <a:spAutoFit/>
          </a:bodyPr>
          <a:lstStyle/>
          <a:p>
            <a:pPr>
              <a:spcBef>
                <a:spcPct val="50000"/>
              </a:spcBef>
            </a:pPr>
            <a:r>
              <a:rPr lang="en-US" sz="2000">
                <a:solidFill>
                  <a:srgbClr val="CC3300"/>
                </a:solidFill>
                <a:latin typeface="Albertus Extra Bold" pitchFamily="34" charset="0"/>
              </a:rPr>
              <a:t>init</a:t>
            </a:r>
          </a:p>
        </p:txBody>
      </p:sp>
      <p:sp>
        <p:nvSpPr>
          <p:cNvPr id="124941" name="Text Box 12"/>
          <p:cNvSpPr txBox="1">
            <a:spLocks noChangeArrowheads="1"/>
          </p:cNvSpPr>
          <p:nvPr/>
        </p:nvSpPr>
        <p:spPr bwMode="auto">
          <a:xfrm>
            <a:off x="3124200" y="5410200"/>
            <a:ext cx="914400" cy="396875"/>
          </a:xfrm>
          <a:prstGeom prst="rect">
            <a:avLst/>
          </a:prstGeom>
          <a:noFill/>
          <a:ln w="9525">
            <a:noFill/>
            <a:miter lim="800000"/>
            <a:headEnd/>
            <a:tailEnd/>
          </a:ln>
        </p:spPr>
        <p:txBody>
          <a:bodyPr>
            <a:spAutoFit/>
          </a:bodyPr>
          <a:lstStyle/>
          <a:p>
            <a:pPr>
              <a:spcBef>
                <a:spcPct val="50000"/>
              </a:spcBef>
            </a:pPr>
            <a:r>
              <a:rPr lang="en-US" sz="2000">
                <a:solidFill>
                  <a:srgbClr val="CC3300"/>
                </a:solidFill>
                <a:latin typeface="Albertus Extra Bold" pitchFamily="34" charset="0"/>
              </a:rPr>
              <a:t>getty</a:t>
            </a:r>
          </a:p>
        </p:txBody>
      </p:sp>
      <p:sp>
        <p:nvSpPr>
          <p:cNvPr id="124942" name="Text Box 13"/>
          <p:cNvSpPr txBox="1">
            <a:spLocks noChangeArrowheads="1"/>
          </p:cNvSpPr>
          <p:nvPr/>
        </p:nvSpPr>
        <p:spPr bwMode="auto">
          <a:xfrm>
            <a:off x="4953000" y="5410200"/>
            <a:ext cx="914400" cy="396875"/>
          </a:xfrm>
          <a:prstGeom prst="rect">
            <a:avLst/>
          </a:prstGeom>
          <a:noFill/>
          <a:ln w="9525">
            <a:noFill/>
            <a:miter lim="800000"/>
            <a:headEnd/>
            <a:tailEnd/>
          </a:ln>
        </p:spPr>
        <p:txBody>
          <a:bodyPr>
            <a:spAutoFit/>
          </a:bodyPr>
          <a:lstStyle/>
          <a:p>
            <a:pPr>
              <a:spcBef>
                <a:spcPct val="50000"/>
              </a:spcBef>
            </a:pPr>
            <a:r>
              <a:rPr lang="en-US" sz="2000">
                <a:solidFill>
                  <a:srgbClr val="CC3300"/>
                </a:solidFill>
                <a:latin typeface="Albertus Extra Bold" pitchFamily="34" charset="0"/>
              </a:rPr>
              <a:t>login</a:t>
            </a:r>
          </a:p>
        </p:txBody>
      </p:sp>
      <p:sp>
        <p:nvSpPr>
          <p:cNvPr id="124943" name="Text Box 14"/>
          <p:cNvSpPr txBox="1">
            <a:spLocks noChangeArrowheads="1"/>
          </p:cNvSpPr>
          <p:nvPr/>
        </p:nvSpPr>
        <p:spPr bwMode="auto">
          <a:xfrm>
            <a:off x="6781800" y="5410200"/>
            <a:ext cx="990600" cy="396875"/>
          </a:xfrm>
          <a:prstGeom prst="rect">
            <a:avLst/>
          </a:prstGeom>
          <a:noFill/>
          <a:ln w="9525">
            <a:noFill/>
            <a:miter lim="800000"/>
            <a:headEnd/>
            <a:tailEnd/>
          </a:ln>
        </p:spPr>
        <p:txBody>
          <a:bodyPr>
            <a:spAutoFit/>
          </a:bodyPr>
          <a:lstStyle/>
          <a:p>
            <a:pPr>
              <a:spcBef>
                <a:spcPct val="50000"/>
              </a:spcBef>
            </a:pPr>
            <a:r>
              <a:rPr lang="en-US" sz="2000">
                <a:solidFill>
                  <a:srgbClr val="CC3300"/>
                </a:solidFill>
                <a:latin typeface="Albertus Extra Bold" pitchFamily="34" charset="0"/>
              </a:rPr>
              <a:t>  shell</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457200" y="1143000"/>
            <a:ext cx="8229600" cy="1143000"/>
          </a:xfrm>
        </p:spPr>
        <p:txBody>
          <a:bodyPr/>
          <a:lstStyle/>
          <a:p>
            <a:pPr eaLnBrk="1" hangingPunct="1"/>
            <a:r>
              <a:rPr lang="en-US" smtClean="0"/>
              <a:t>Process Creation</a:t>
            </a:r>
          </a:p>
        </p:txBody>
      </p:sp>
      <p:sp>
        <p:nvSpPr>
          <p:cNvPr id="906243" name="Rectangle 3"/>
          <p:cNvSpPr>
            <a:spLocks noGrp="1" noChangeArrowheads="1"/>
          </p:cNvSpPr>
          <p:nvPr>
            <p:ph sz="quarter" idx="1"/>
          </p:nvPr>
        </p:nvSpPr>
        <p:spPr>
          <a:xfrm>
            <a:off x="457200" y="2468563"/>
            <a:ext cx="8229600" cy="3962400"/>
          </a:xfrm>
        </p:spPr>
        <p:txBody>
          <a:bodyPr>
            <a:normAutofit fontScale="70000" lnSpcReduction="20000"/>
          </a:bodyPr>
          <a:lstStyle/>
          <a:p>
            <a:pPr marL="274320" indent="-274320" eaLnBrk="1" fontAlgn="auto" hangingPunct="1">
              <a:spcBef>
                <a:spcPts val="580"/>
              </a:spcBef>
              <a:spcAft>
                <a:spcPts val="0"/>
              </a:spcAft>
              <a:buFont typeface="Wingdings 2"/>
              <a:buChar char=""/>
              <a:defRPr/>
            </a:pPr>
            <a:r>
              <a:rPr lang="en-US" dirty="0"/>
              <a:t>Parent process creates children processes, which, in turn create other processes, forming a tree of processes.</a:t>
            </a:r>
          </a:p>
          <a:p>
            <a:pPr marL="274320" indent="-274320" eaLnBrk="1" fontAlgn="auto" hangingPunct="1">
              <a:spcBef>
                <a:spcPts val="580"/>
              </a:spcBef>
              <a:spcAft>
                <a:spcPts val="0"/>
              </a:spcAft>
              <a:buFont typeface="Wingdings 2"/>
              <a:buChar char=""/>
              <a:defRPr/>
            </a:pPr>
            <a:r>
              <a:rPr lang="en-US" dirty="0"/>
              <a:t>Resource sharing</a:t>
            </a:r>
          </a:p>
          <a:p>
            <a:pPr marL="548640" lvl="1" eaLnBrk="1" fontAlgn="auto" hangingPunct="1">
              <a:spcBef>
                <a:spcPts val="370"/>
              </a:spcBef>
              <a:spcAft>
                <a:spcPts val="0"/>
              </a:spcAft>
              <a:buFont typeface="Wingdings 2"/>
              <a:buChar char=""/>
              <a:defRPr/>
            </a:pPr>
            <a:r>
              <a:rPr lang="en-US" dirty="0"/>
              <a:t>Parent and children share all resources.</a:t>
            </a:r>
          </a:p>
          <a:p>
            <a:pPr marL="548640" lvl="1" eaLnBrk="1" fontAlgn="auto" hangingPunct="1">
              <a:spcBef>
                <a:spcPts val="370"/>
              </a:spcBef>
              <a:spcAft>
                <a:spcPts val="0"/>
              </a:spcAft>
              <a:buFont typeface="Wingdings 2"/>
              <a:buChar char=""/>
              <a:defRPr/>
            </a:pPr>
            <a:r>
              <a:rPr lang="en-US" dirty="0"/>
              <a:t>Children share subset of parent’s resources.</a:t>
            </a:r>
          </a:p>
          <a:p>
            <a:pPr marL="548640" lvl="1" eaLnBrk="1" fontAlgn="auto" hangingPunct="1">
              <a:spcBef>
                <a:spcPts val="370"/>
              </a:spcBef>
              <a:spcAft>
                <a:spcPts val="0"/>
              </a:spcAft>
              <a:buFont typeface="Wingdings 2"/>
              <a:buChar char=""/>
              <a:defRPr/>
            </a:pPr>
            <a:r>
              <a:rPr lang="en-US" dirty="0"/>
              <a:t>Parent and child share no resources.</a:t>
            </a:r>
          </a:p>
          <a:p>
            <a:pPr marL="274320" indent="-274320" eaLnBrk="1" fontAlgn="auto" hangingPunct="1">
              <a:spcBef>
                <a:spcPts val="580"/>
              </a:spcBef>
              <a:spcAft>
                <a:spcPts val="0"/>
              </a:spcAft>
              <a:buFont typeface="Wingdings 2"/>
              <a:buChar char=""/>
              <a:defRPr/>
            </a:pPr>
            <a:r>
              <a:rPr lang="en-US" dirty="0"/>
              <a:t>Execution</a:t>
            </a:r>
          </a:p>
          <a:p>
            <a:pPr marL="548640" lvl="1" eaLnBrk="1" fontAlgn="auto" hangingPunct="1">
              <a:spcBef>
                <a:spcPts val="370"/>
              </a:spcBef>
              <a:spcAft>
                <a:spcPts val="0"/>
              </a:spcAft>
              <a:buFont typeface="Wingdings 2"/>
              <a:buChar char=""/>
              <a:defRPr/>
            </a:pPr>
            <a:r>
              <a:rPr lang="en-US" dirty="0"/>
              <a:t>Parent and children execute concurrently.</a:t>
            </a:r>
          </a:p>
          <a:p>
            <a:pPr marL="548640" lvl="1" eaLnBrk="1" fontAlgn="auto" hangingPunct="1">
              <a:spcBef>
                <a:spcPts val="370"/>
              </a:spcBef>
              <a:spcAft>
                <a:spcPts val="0"/>
              </a:spcAft>
              <a:buFont typeface="Wingdings 2"/>
              <a:buChar char=""/>
              <a:defRPr/>
            </a:pPr>
            <a:r>
              <a:rPr lang="en-US" dirty="0"/>
              <a:t>Parent waits until children terminate.</a:t>
            </a:r>
          </a:p>
          <a:p>
            <a:pPr marL="274320" indent="-274320" eaLnBrk="1" fontAlgn="auto" hangingPunct="1">
              <a:spcBef>
                <a:spcPts val="580"/>
              </a:spcBef>
              <a:spcAft>
                <a:spcPts val="0"/>
              </a:spcAft>
              <a:buFont typeface="Wingdings 2"/>
              <a:buChar char=""/>
              <a:defRPr/>
            </a:pPr>
            <a:r>
              <a:rPr lang="en-US" dirty="0"/>
              <a:t>Address space</a:t>
            </a:r>
          </a:p>
          <a:p>
            <a:pPr marL="548640" lvl="1" eaLnBrk="1" fontAlgn="auto" hangingPunct="1">
              <a:spcBef>
                <a:spcPts val="370"/>
              </a:spcBef>
              <a:spcAft>
                <a:spcPts val="0"/>
              </a:spcAft>
              <a:buFont typeface="Wingdings 2"/>
              <a:buChar char=""/>
              <a:defRPr/>
            </a:pPr>
            <a:r>
              <a:rPr lang="en-US" dirty="0"/>
              <a:t>Child duplicate of parent.</a:t>
            </a:r>
          </a:p>
          <a:p>
            <a:pPr marL="548640" lvl="1" eaLnBrk="1" fontAlgn="auto" hangingPunct="1">
              <a:spcBef>
                <a:spcPts val="370"/>
              </a:spcBef>
              <a:spcAft>
                <a:spcPts val="0"/>
              </a:spcAft>
              <a:buFont typeface="Wingdings 2"/>
              <a:buChar char=""/>
              <a:defRPr/>
            </a:pPr>
            <a:r>
              <a:rPr lang="en-US" dirty="0"/>
              <a:t>Child has a program loaded into it.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7200" y="1112837"/>
            <a:ext cx="8229600" cy="1143000"/>
          </a:xfrm>
        </p:spPr>
        <p:txBody>
          <a:bodyPr/>
          <a:lstStyle/>
          <a:p>
            <a:pPr eaLnBrk="1" hangingPunct="1"/>
            <a:r>
              <a:rPr lang="en-US" smtClean="0"/>
              <a:t>fork ( )</a:t>
            </a:r>
          </a:p>
        </p:txBody>
      </p:sp>
      <p:sp>
        <p:nvSpPr>
          <p:cNvPr id="126980" name="Rectangle 3"/>
          <p:cNvSpPr>
            <a:spLocks noGrp="1" noChangeArrowheads="1"/>
          </p:cNvSpPr>
          <p:nvPr>
            <p:ph sz="quarter" idx="1"/>
          </p:nvPr>
        </p:nvSpPr>
        <p:spPr>
          <a:xfrm>
            <a:off x="457200" y="2438400"/>
            <a:ext cx="8229600" cy="3657600"/>
          </a:xfrm>
        </p:spPr>
        <p:txBody>
          <a:bodyPr>
            <a:normAutofit fontScale="77500" lnSpcReduction="20000"/>
          </a:bodyPr>
          <a:lstStyle/>
          <a:p>
            <a:pPr eaLnBrk="1" hangingPunct="1">
              <a:lnSpc>
                <a:spcPct val="90000"/>
              </a:lnSpc>
            </a:pPr>
            <a:r>
              <a:rPr lang="en-US" dirty="0" err="1" smtClean="0"/>
              <a:t>pid_t</a:t>
            </a:r>
            <a:r>
              <a:rPr lang="en-US" dirty="0" smtClean="0"/>
              <a:t> fork (void); creates a new process.</a:t>
            </a:r>
          </a:p>
          <a:p>
            <a:pPr eaLnBrk="1" hangingPunct="1">
              <a:lnSpc>
                <a:spcPct val="90000"/>
              </a:lnSpc>
            </a:pPr>
            <a:r>
              <a:rPr lang="en-US" dirty="0" smtClean="0"/>
              <a:t>All statements after the fork() system call in a program are executed by two processes - the original process that used fork(), plus the new process that is created by fork( ).</a:t>
            </a:r>
          </a:p>
          <a:p>
            <a:pPr eaLnBrk="1" hangingPunct="1">
              <a:lnSpc>
                <a:spcPct val="90000"/>
              </a:lnSpc>
            </a:pPr>
            <a:endParaRPr lang="en-US" dirty="0" smtClean="0"/>
          </a:p>
          <a:p>
            <a:pPr eaLnBrk="1" hangingPunct="1">
              <a:lnSpc>
                <a:spcPct val="90000"/>
              </a:lnSpc>
              <a:buFont typeface="Wingdings" pitchFamily="2" charset="2"/>
              <a:buNone/>
            </a:pPr>
            <a:r>
              <a:rPr lang="en-US" dirty="0" smtClean="0">
                <a:latin typeface="Verdana" pitchFamily="34" charset="0"/>
              </a:rPr>
              <a:t>main ( ) {</a:t>
            </a:r>
          </a:p>
          <a:p>
            <a:pPr lvl="2" eaLnBrk="1" hangingPunct="1">
              <a:lnSpc>
                <a:spcPct val="90000"/>
              </a:lnSpc>
              <a:buFontTx/>
              <a:buNone/>
            </a:pPr>
            <a:r>
              <a:rPr lang="en-US" dirty="0" smtClean="0">
                <a:latin typeface="Verdana" pitchFamily="34" charset="0"/>
              </a:rPr>
              <a:t> </a:t>
            </a:r>
            <a:r>
              <a:rPr lang="en-US" dirty="0" err="1" smtClean="0">
                <a:latin typeface="Verdana" pitchFamily="34" charset="0"/>
              </a:rPr>
              <a:t>printf</a:t>
            </a:r>
            <a:r>
              <a:rPr lang="en-US" dirty="0" smtClean="0">
                <a:latin typeface="Verdana" pitchFamily="34" charset="0"/>
              </a:rPr>
              <a:t> (“ Hello fork %d\n, fork ( ) ”);</a:t>
            </a:r>
          </a:p>
          <a:p>
            <a:pPr eaLnBrk="1" hangingPunct="1">
              <a:lnSpc>
                <a:spcPct val="90000"/>
              </a:lnSpc>
              <a:buFont typeface="Wingdings" pitchFamily="2" charset="2"/>
              <a:buNone/>
            </a:pPr>
            <a:r>
              <a:rPr lang="en-US" dirty="0" smtClean="0">
                <a:latin typeface="Verdana" pitchFamily="34" charset="0"/>
              </a:rPr>
              <a:t>}</a:t>
            </a:r>
          </a:p>
          <a:p>
            <a:pPr lvl="1" eaLnBrk="1" hangingPunct="1">
              <a:lnSpc>
                <a:spcPct val="90000"/>
              </a:lnSpc>
            </a:pPr>
            <a:r>
              <a:rPr lang="en-US" sz="2000" dirty="0" smtClean="0">
                <a:solidFill>
                  <a:srgbClr val="990000"/>
                </a:solidFill>
                <a:latin typeface="Verdana" pitchFamily="34" charset="0"/>
              </a:rPr>
              <a:t>Hello fork: 0</a:t>
            </a:r>
          </a:p>
          <a:p>
            <a:pPr lvl="1" eaLnBrk="1" hangingPunct="1">
              <a:lnSpc>
                <a:spcPct val="90000"/>
              </a:lnSpc>
            </a:pPr>
            <a:r>
              <a:rPr lang="en-US" sz="2000" dirty="0" smtClean="0">
                <a:solidFill>
                  <a:srgbClr val="990000"/>
                </a:solidFill>
                <a:latin typeface="Verdana" pitchFamily="34" charset="0"/>
              </a:rPr>
              <a:t>Hello fork: x ( &gt; 0);</a:t>
            </a:r>
          </a:p>
          <a:p>
            <a:pPr lvl="1" eaLnBrk="1" hangingPunct="1">
              <a:lnSpc>
                <a:spcPct val="90000"/>
              </a:lnSpc>
            </a:pPr>
            <a:r>
              <a:rPr lang="en-US" sz="2000" dirty="0" smtClean="0">
                <a:solidFill>
                  <a:srgbClr val="990000"/>
                </a:solidFill>
                <a:latin typeface="Verdana" pitchFamily="34" charset="0"/>
              </a:rPr>
              <a:t>Hello fork: -1</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457200" y="1341437"/>
            <a:ext cx="8229600" cy="1143000"/>
          </a:xfrm>
        </p:spPr>
        <p:txBody>
          <a:bodyPr/>
          <a:lstStyle/>
          <a:p>
            <a:pPr eaLnBrk="1" hangingPunct="1"/>
            <a:r>
              <a:rPr lang="en-US" smtClean="0"/>
              <a:t>Parent and Child</a:t>
            </a:r>
          </a:p>
        </p:txBody>
      </p:sp>
      <p:sp>
        <p:nvSpPr>
          <p:cNvPr id="128004" name="Rectangle 3"/>
          <p:cNvSpPr>
            <a:spLocks noGrp="1" noChangeArrowheads="1"/>
          </p:cNvSpPr>
          <p:nvPr>
            <p:ph sz="quarter" idx="1"/>
          </p:nvPr>
        </p:nvSpPr>
        <p:spPr>
          <a:xfrm>
            <a:off x="457200" y="2667000"/>
            <a:ext cx="8229600" cy="3429000"/>
          </a:xfrm>
        </p:spPr>
        <p:txBody>
          <a:bodyPr>
            <a:noAutofit/>
          </a:bodyPr>
          <a:lstStyle/>
          <a:p>
            <a:pPr eaLnBrk="1" hangingPunct="1">
              <a:lnSpc>
                <a:spcPct val="90000"/>
              </a:lnSpc>
              <a:buFont typeface="Wingdings" pitchFamily="2" charset="2"/>
              <a:buNone/>
            </a:pPr>
            <a:r>
              <a:rPr lang="en-US" sz="2400" dirty="0" smtClean="0">
                <a:latin typeface="Verdana" pitchFamily="34" charset="0"/>
              </a:rPr>
              <a:t>if (!fork( )) {   </a:t>
            </a:r>
          </a:p>
          <a:p>
            <a:pPr eaLnBrk="1" hangingPunct="1">
              <a:lnSpc>
                <a:spcPct val="90000"/>
              </a:lnSpc>
              <a:buFont typeface="Wingdings" pitchFamily="2" charset="2"/>
              <a:buNone/>
            </a:pPr>
            <a:r>
              <a:rPr lang="en-US" sz="2400" dirty="0" smtClean="0">
                <a:latin typeface="Verdana" pitchFamily="34" charset="0"/>
              </a:rPr>
              <a:t>               /* Child Code  */</a:t>
            </a:r>
          </a:p>
          <a:p>
            <a:pPr eaLnBrk="1" hangingPunct="1">
              <a:lnSpc>
                <a:spcPct val="90000"/>
              </a:lnSpc>
              <a:buFont typeface="Wingdings" pitchFamily="2" charset="2"/>
              <a:buNone/>
            </a:pPr>
            <a:r>
              <a:rPr lang="en-US" sz="2400" dirty="0" smtClean="0">
                <a:latin typeface="Verdana" pitchFamily="34" charset="0"/>
              </a:rPr>
              <a:t>}</a:t>
            </a:r>
          </a:p>
          <a:p>
            <a:pPr eaLnBrk="1" hangingPunct="1">
              <a:lnSpc>
                <a:spcPct val="90000"/>
              </a:lnSpc>
              <a:buFont typeface="Wingdings" pitchFamily="2" charset="2"/>
              <a:buNone/>
            </a:pPr>
            <a:r>
              <a:rPr lang="en-US" sz="2400" dirty="0" smtClean="0">
                <a:latin typeface="Verdana" pitchFamily="34" charset="0"/>
              </a:rPr>
              <a:t>else {</a:t>
            </a:r>
          </a:p>
          <a:p>
            <a:pPr eaLnBrk="1" hangingPunct="1">
              <a:lnSpc>
                <a:spcPct val="90000"/>
              </a:lnSpc>
              <a:buFont typeface="Wingdings" pitchFamily="2" charset="2"/>
              <a:buNone/>
            </a:pPr>
            <a:r>
              <a:rPr lang="en-US" sz="2400" dirty="0" smtClean="0">
                <a:latin typeface="Verdana" pitchFamily="34" charset="0"/>
              </a:rPr>
              <a:t>         /* parent code */</a:t>
            </a:r>
          </a:p>
          <a:p>
            <a:pPr eaLnBrk="1" hangingPunct="1">
              <a:lnSpc>
                <a:spcPct val="90000"/>
              </a:lnSpc>
              <a:buFont typeface="Wingdings" pitchFamily="2" charset="2"/>
              <a:buNone/>
            </a:pPr>
            <a:r>
              <a:rPr lang="en-US" sz="2400" dirty="0" smtClean="0">
                <a:latin typeface="Verdana" pitchFamily="34" charset="0"/>
              </a:rPr>
              <a:t>            wait (0); /* or */</a:t>
            </a:r>
          </a:p>
          <a:p>
            <a:pPr eaLnBrk="1" hangingPunct="1">
              <a:lnSpc>
                <a:spcPct val="90000"/>
              </a:lnSpc>
              <a:buFont typeface="Wingdings" pitchFamily="2" charset="2"/>
              <a:buNone/>
            </a:pPr>
            <a:r>
              <a:rPr lang="en-US" sz="2400" dirty="0" smtClean="0">
                <a:latin typeface="Verdana" pitchFamily="34" charset="0"/>
              </a:rPr>
              <a:t>            </a:t>
            </a:r>
            <a:r>
              <a:rPr lang="en-US" sz="2400" dirty="0" err="1" smtClean="0">
                <a:latin typeface="Verdana" pitchFamily="34" charset="0"/>
              </a:rPr>
              <a:t>waitpid</a:t>
            </a:r>
            <a:r>
              <a:rPr lang="en-US" sz="2400" dirty="0" smtClean="0">
                <a:latin typeface="Verdana" pitchFamily="34" charset="0"/>
              </a:rPr>
              <a:t>(</a:t>
            </a:r>
            <a:r>
              <a:rPr lang="en-US" sz="2400" dirty="0" err="1" smtClean="0">
                <a:latin typeface="Verdana" pitchFamily="34" charset="0"/>
              </a:rPr>
              <a:t>pid</a:t>
            </a:r>
            <a:r>
              <a:rPr lang="en-US" sz="2400" dirty="0" smtClean="0">
                <a:latin typeface="Verdana" pitchFamily="34" charset="0"/>
              </a:rPr>
              <a:t>, ….);</a:t>
            </a:r>
          </a:p>
          <a:p>
            <a:pPr eaLnBrk="1" hangingPunct="1">
              <a:lnSpc>
                <a:spcPct val="90000"/>
              </a:lnSpc>
              <a:buFont typeface="Wingdings" pitchFamily="2" charset="2"/>
              <a:buNone/>
            </a:pPr>
            <a:r>
              <a:rPr lang="en-US" sz="2400" dirty="0" smtClean="0">
                <a:latin typeface="Verdana"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1036638"/>
            <a:ext cx="8229600" cy="1143000"/>
          </a:xfrm>
        </p:spPr>
        <p:txBody>
          <a:bodyPr/>
          <a:lstStyle/>
          <a:p>
            <a:pPr eaLnBrk="1" hangingPunct="1"/>
            <a:r>
              <a:rPr lang="en-US" smtClean="0"/>
              <a:t>Introduction (Contd.).</a:t>
            </a:r>
          </a:p>
        </p:txBody>
      </p:sp>
      <p:sp>
        <p:nvSpPr>
          <p:cNvPr id="102404" name="Rectangle 3"/>
          <p:cNvSpPr>
            <a:spLocks noGrp="1" noChangeArrowheads="1"/>
          </p:cNvSpPr>
          <p:nvPr>
            <p:ph sz="quarter" idx="1"/>
          </p:nvPr>
        </p:nvSpPr>
        <p:spPr>
          <a:xfrm>
            <a:off x="457200" y="2362201"/>
            <a:ext cx="8229600" cy="3657599"/>
          </a:xfrm>
        </p:spPr>
        <p:txBody>
          <a:bodyPr>
            <a:normAutofit fontScale="92500" lnSpcReduction="20000"/>
          </a:bodyPr>
          <a:lstStyle/>
          <a:p>
            <a:pPr eaLnBrk="1" hangingPunct="1">
              <a:lnSpc>
                <a:spcPct val="90000"/>
              </a:lnSpc>
            </a:pPr>
            <a:r>
              <a:rPr lang="en-US" dirty="0" smtClean="0"/>
              <a:t>A </a:t>
            </a:r>
            <a:r>
              <a:rPr lang="en-US" dirty="0" smtClean="0">
                <a:ea typeface="굴림" charset="-127"/>
              </a:rPr>
              <a:t>process uses many resources like memory space, CPU, files, etc., during its lifetime. </a:t>
            </a:r>
          </a:p>
          <a:p>
            <a:pPr eaLnBrk="1" hangingPunct="1">
              <a:lnSpc>
                <a:spcPct val="90000"/>
              </a:lnSpc>
            </a:pPr>
            <a:r>
              <a:rPr lang="en-US" dirty="0" smtClean="0">
                <a:ea typeface="굴림" charset="-127"/>
              </a:rPr>
              <a:t>Kernel should keep track of the processes and the usage of system resources. </a:t>
            </a:r>
          </a:p>
          <a:p>
            <a:pPr eaLnBrk="1" hangingPunct="1">
              <a:lnSpc>
                <a:spcPct val="90000"/>
              </a:lnSpc>
            </a:pPr>
            <a:r>
              <a:rPr lang="en-US" dirty="0" smtClean="0">
                <a:ea typeface="굴림" charset="-127"/>
              </a:rPr>
              <a:t>Kernel should distribute resources among processes fairly.</a:t>
            </a:r>
          </a:p>
          <a:p>
            <a:pPr eaLnBrk="1" hangingPunct="1">
              <a:lnSpc>
                <a:spcPct val="90000"/>
              </a:lnSpc>
            </a:pPr>
            <a:r>
              <a:rPr lang="en-US" dirty="0" smtClean="0">
                <a:ea typeface="굴림" charset="-127"/>
              </a:rPr>
              <a:t>Most important resource is CPU. In a multiprocessing environment, to attain an ideal performance of a system, the CPU utilization should be maximum.  </a:t>
            </a:r>
          </a:p>
          <a:p>
            <a:pPr eaLnBrk="1" hangingPunct="1">
              <a:lnSpc>
                <a:spcPct val="90000"/>
              </a:lnSpc>
              <a:buNone/>
            </a:pPr>
            <a:endParaRPr lang="en-US" dirty="0" smtClean="0">
              <a:ea typeface="굴림" charset="-127"/>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1189039"/>
            <a:ext cx="8229600" cy="1143000"/>
          </a:xfrm>
        </p:spPr>
        <p:txBody>
          <a:bodyPr/>
          <a:lstStyle/>
          <a:p>
            <a:pPr eaLnBrk="1" hangingPunct="1"/>
            <a:r>
              <a:rPr lang="en-US" smtClean="0"/>
              <a:t>Zombie State and Orphan Process</a:t>
            </a:r>
          </a:p>
        </p:txBody>
      </p:sp>
      <p:sp>
        <p:nvSpPr>
          <p:cNvPr id="129028" name="Rectangle 3"/>
          <p:cNvSpPr>
            <a:spLocks noGrp="1" noChangeArrowheads="1"/>
          </p:cNvSpPr>
          <p:nvPr>
            <p:ph sz="quarter" idx="1"/>
          </p:nvPr>
        </p:nvSpPr>
        <p:spPr>
          <a:xfrm>
            <a:off x="457200" y="2514601"/>
            <a:ext cx="8229600" cy="3428999"/>
          </a:xfrm>
        </p:spPr>
        <p:txBody>
          <a:bodyPr>
            <a:normAutofit fontScale="92500" lnSpcReduction="20000"/>
          </a:bodyPr>
          <a:lstStyle/>
          <a:p>
            <a:pPr eaLnBrk="1" hangingPunct="1"/>
            <a:r>
              <a:rPr lang="en-US" dirty="0" smtClean="0"/>
              <a:t>When a child process exits, it has to give the exit status to the parent process.</a:t>
            </a:r>
          </a:p>
          <a:p>
            <a:pPr eaLnBrk="1" hangingPunct="1"/>
            <a:r>
              <a:rPr lang="en-US" dirty="0" smtClean="0"/>
              <a:t>If the parent process is busy or suspended then the child process will not be able to terminate.</a:t>
            </a:r>
          </a:p>
          <a:p>
            <a:pPr eaLnBrk="1" hangingPunct="1"/>
            <a:r>
              <a:rPr lang="en-US" dirty="0" smtClean="0"/>
              <a:t>Such state is called Zombie. </a:t>
            </a:r>
          </a:p>
          <a:p>
            <a:pPr eaLnBrk="1" hangingPunct="1"/>
            <a:r>
              <a:rPr lang="en-US" dirty="0" smtClean="0"/>
              <a:t>If parent exits before child, the child will become an orphan process and the init process (grand parent) will take care of the child process.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57200" y="1036639"/>
            <a:ext cx="8229600" cy="1143000"/>
          </a:xfrm>
        </p:spPr>
        <p:txBody>
          <a:bodyPr/>
          <a:lstStyle/>
          <a:p>
            <a:pPr eaLnBrk="1" hangingPunct="1"/>
            <a:r>
              <a:rPr lang="en-US" smtClean="0"/>
              <a:t>Copy on Write (COW)</a:t>
            </a:r>
          </a:p>
        </p:txBody>
      </p:sp>
      <p:sp>
        <p:nvSpPr>
          <p:cNvPr id="130052" name="Rectangle 3"/>
          <p:cNvSpPr>
            <a:spLocks noGrp="1" noChangeArrowheads="1"/>
          </p:cNvSpPr>
          <p:nvPr>
            <p:ph sz="quarter" idx="1"/>
          </p:nvPr>
        </p:nvSpPr>
        <p:spPr>
          <a:xfrm>
            <a:off x="457200" y="2362201"/>
            <a:ext cx="8229600" cy="3505199"/>
          </a:xfrm>
        </p:spPr>
        <p:txBody>
          <a:bodyPr>
            <a:normAutofit fontScale="77500" lnSpcReduction="20000"/>
          </a:bodyPr>
          <a:lstStyle/>
          <a:p>
            <a:pPr eaLnBrk="1" hangingPunct="1"/>
            <a:r>
              <a:rPr lang="en-US" dirty="0" smtClean="0"/>
              <a:t>Instead of copying the address space of the parent, UNIX uses the COW technique for economical use of the memory page.</a:t>
            </a:r>
          </a:p>
          <a:p>
            <a:pPr eaLnBrk="1" hangingPunct="1"/>
            <a:r>
              <a:rPr lang="en-US" dirty="0" smtClean="0"/>
              <a:t>The parent space is not copied, it can be shared by both the parent and the child process but the memory pages are marked as write protected. </a:t>
            </a:r>
          </a:p>
          <a:p>
            <a:pPr eaLnBrk="1" hangingPunct="1"/>
            <a:r>
              <a:rPr lang="en-US" dirty="0" smtClean="0"/>
              <a:t>If parent or child wants to modify the pages, then kernel copies the parent pages to the child process. </a:t>
            </a:r>
          </a:p>
          <a:p>
            <a:pPr eaLnBrk="1" hangingPunct="1"/>
            <a:r>
              <a:rPr lang="en-US" dirty="0" smtClean="0"/>
              <a:t>Advantage: Kernel can defer or prevent copying of a parent process address space.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57200" y="1112838"/>
            <a:ext cx="8229600" cy="1143000"/>
          </a:xfrm>
        </p:spPr>
        <p:txBody>
          <a:bodyPr/>
          <a:lstStyle/>
          <a:p>
            <a:pPr eaLnBrk="1" hangingPunct="1"/>
            <a:r>
              <a:rPr lang="en-US" smtClean="0"/>
              <a:t>execl</a:t>
            </a:r>
          </a:p>
        </p:txBody>
      </p:sp>
      <p:sp>
        <p:nvSpPr>
          <p:cNvPr id="131076" name="Rectangle 3"/>
          <p:cNvSpPr>
            <a:spLocks noGrp="1" noChangeArrowheads="1"/>
          </p:cNvSpPr>
          <p:nvPr>
            <p:ph sz="quarter" idx="1"/>
          </p:nvPr>
        </p:nvSpPr>
        <p:spPr>
          <a:xfrm>
            <a:off x="457200" y="2438401"/>
            <a:ext cx="8229600" cy="3505199"/>
          </a:xfrm>
        </p:spPr>
        <p:txBody>
          <a:bodyPr>
            <a:normAutofit fontScale="92500" lnSpcReduction="20000"/>
          </a:bodyPr>
          <a:lstStyle/>
          <a:p>
            <a:pPr eaLnBrk="1" hangingPunct="1">
              <a:buFont typeface="Wingdings" pitchFamily="2" charset="2"/>
              <a:buNone/>
            </a:pPr>
            <a:r>
              <a:rPr lang="en-US" dirty="0" smtClean="0"/>
              <a:t>To run a new program in a process, you use one of the “exec” family of </a:t>
            </a:r>
          </a:p>
          <a:p>
            <a:pPr eaLnBrk="1" hangingPunct="1">
              <a:buFont typeface="Wingdings" pitchFamily="2" charset="2"/>
              <a:buNone/>
            </a:pPr>
            <a:r>
              <a:rPr lang="en-US" dirty="0" smtClean="0"/>
              <a:t>calls (such as “</a:t>
            </a:r>
            <a:r>
              <a:rPr lang="en-US" dirty="0" err="1" smtClean="0"/>
              <a:t>execl</a:t>
            </a:r>
            <a:r>
              <a:rPr lang="en-US" dirty="0" smtClean="0"/>
              <a:t>”) and specify following:</a:t>
            </a:r>
          </a:p>
          <a:p>
            <a:pPr eaLnBrk="1" hangingPunct="1"/>
            <a:r>
              <a:rPr lang="en-US" dirty="0" smtClean="0"/>
              <a:t>the pathname of the program to run</a:t>
            </a:r>
          </a:p>
          <a:p>
            <a:pPr eaLnBrk="1" hangingPunct="1"/>
            <a:r>
              <a:rPr lang="en-US" dirty="0" smtClean="0"/>
              <a:t>the name of the program</a:t>
            </a:r>
          </a:p>
          <a:p>
            <a:pPr eaLnBrk="1" hangingPunct="1"/>
            <a:r>
              <a:rPr lang="en-US" dirty="0" smtClean="0"/>
              <a:t>each parameter to the program</a:t>
            </a:r>
          </a:p>
          <a:p>
            <a:pPr eaLnBrk="1" hangingPunct="1"/>
            <a:r>
              <a:rPr lang="en-US" dirty="0" smtClean="0"/>
              <a:t>(char  *)0 or NULL as the last parameter to specify end of parameter list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57200" y="1066800"/>
            <a:ext cx="8229600" cy="1143000"/>
          </a:xfrm>
        </p:spPr>
        <p:txBody>
          <a:bodyPr/>
          <a:lstStyle/>
          <a:p>
            <a:pPr eaLnBrk="1" hangingPunct="1"/>
            <a:r>
              <a:rPr lang="en-US" dirty="0" smtClean="0"/>
              <a:t>exec Family</a:t>
            </a:r>
          </a:p>
        </p:txBody>
      </p:sp>
      <p:sp>
        <p:nvSpPr>
          <p:cNvPr id="918531" name="Rectangle 3"/>
          <p:cNvSpPr>
            <a:spLocks noGrp="1" noChangeArrowheads="1"/>
          </p:cNvSpPr>
          <p:nvPr>
            <p:ph sz="quarter" idx="1"/>
          </p:nvPr>
        </p:nvSpPr>
        <p:spPr>
          <a:xfrm>
            <a:off x="457200" y="2133600"/>
            <a:ext cx="8229600" cy="3657600"/>
          </a:xfrm>
        </p:spPr>
        <p:txBody>
          <a:bodyPr>
            <a:noAutofit/>
          </a:bodyPr>
          <a:lstStyle/>
          <a:p>
            <a:pPr marL="274320" indent="-274320" eaLnBrk="1" fontAlgn="auto" hangingPunct="1">
              <a:spcBef>
                <a:spcPts val="580"/>
              </a:spcBef>
              <a:spcAft>
                <a:spcPts val="0"/>
              </a:spcAft>
              <a:buFont typeface="Wingdings 2"/>
              <a:buChar char=""/>
              <a:defRPr/>
            </a:pPr>
            <a:r>
              <a:rPr lang="en-US" sz="2400" dirty="0"/>
              <a:t>int </a:t>
            </a:r>
            <a:r>
              <a:rPr lang="en-US" sz="2400" dirty="0" err="1"/>
              <a:t>execl</a:t>
            </a:r>
            <a:r>
              <a:rPr lang="en-US" sz="2400" dirty="0"/>
              <a:t> (const char *path, const char *</a:t>
            </a:r>
            <a:r>
              <a:rPr lang="en-US" sz="2400" dirty="0" err="1"/>
              <a:t>arg</a:t>
            </a:r>
            <a:r>
              <a:rPr lang="en-US" sz="2400" dirty="0"/>
              <a:t>, …..);</a:t>
            </a:r>
          </a:p>
          <a:p>
            <a:pPr marL="274320" indent="-274320" eaLnBrk="1" fontAlgn="auto" hangingPunct="1">
              <a:spcBef>
                <a:spcPts val="580"/>
              </a:spcBef>
              <a:spcAft>
                <a:spcPts val="0"/>
              </a:spcAft>
              <a:buFont typeface="Wingdings 2"/>
              <a:buChar char=""/>
              <a:defRPr/>
            </a:pPr>
            <a:r>
              <a:rPr lang="en-US" sz="2400" dirty="0"/>
              <a:t>int </a:t>
            </a:r>
            <a:r>
              <a:rPr lang="en-US" sz="2400" dirty="0" err="1"/>
              <a:t>execlp</a:t>
            </a:r>
            <a:r>
              <a:rPr lang="en-US" sz="2400" dirty="0"/>
              <a:t> (const char *file, const char *</a:t>
            </a:r>
            <a:r>
              <a:rPr lang="en-US" sz="2400" dirty="0" err="1"/>
              <a:t>arg</a:t>
            </a:r>
            <a:r>
              <a:rPr lang="en-US" sz="2400" dirty="0"/>
              <a:t>);</a:t>
            </a:r>
          </a:p>
          <a:p>
            <a:pPr marL="274320" indent="-274320" eaLnBrk="1" fontAlgn="auto" hangingPunct="1">
              <a:spcBef>
                <a:spcPts val="580"/>
              </a:spcBef>
              <a:spcAft>
                <a:spcPts val="0"/>
              </a:spcAft>
              <a:buFont typeface="Wingdings 2"/>
              <a:buChar char=""/>
              <a:defRPr/>
            </a:pPr>
            <a:r>
              <a:rPr lang="en-US" sz="2400" dirty="0"/>
              <a:t>int </a:t>
            </a:r>
            <a:r>
              <a:rPr lang="en-US" sz="2400" dirty="0" err="1"/>
              <a:t>execle</a:t>
            </a:r>
            <a:r>
              <a:rPr lang="en-US" sz="2400" dirty="0"/>
              <a:t> (const char *path, const char *</a:t>
            </a:r>
            <a:r>
              <a:rPr lang="en-US" sz="2400" dirty="0" err="1"/>
              <a:t>arg</a:t>
            </a:r>
            <a:r>
              <a:rPr lang="en-US" sz="2400" dirty="0"/>
              <a:t>, ……., char *const </a:t>
            </a:r>
            <a:r>
              <a:rPr lang="en-US" sz="2400" dirty="0" err="1"/>
              <a:t>envp</a:t>
            </a:r>
            <a:r>
              <a:rPr lang="en-US" sz="2400" dirty="0"/>
              <a:t>[ ]);</a:t>
            </a:r>
          </a:p>
          <a:p>
            <a:pPr marL="274320" indent="-274320" eaLnBrk="1" fontAlgn="auto" hangingPunct="1">
              <a:spcBef>
                <a:spcPts val="580"/>
              </a:spcBef>
              <a:spcAft>
                <a:spcPts val="0"/>
              </a:spcAft>
              <a:buFont typeface="Wingdings 2"/>
              <a:buChar char=""/>
              <a:defRPr/>
            </a:pPr>
            <a:r>
              <a:rPr lang="en-US" sz="2400" dirty="0"/>
              <a:t>int </a:t>
            </a:r>
            <a:r>
              <a:rPr lang="en-US" sz="2400" dirty="0" err="1"/>
              <a:t>execv</a:t>
            </a:r>
            <a:r>
              <a:rPr lang="en-US" sz="2400" dirty="0"/>
              <a:t> (const char *path, char *const </a:t>
            </a:r>
            <a:r>
              <a:rPr lang="en-US" sz="2400" dirty="0" err="1"/>
              <a:t>argv</a:t>
            </a:r>
            <a:r>
              <a:rPr lang="en-US" sz="2400" dirty="0"/>
              <a:t>[ ]);</a:t>
            </a:r>
          </a:p>
          <a:p>
            <a:pPr marL="274320" indent="-274320" eaLnBrk="1" fontAlgn="auto" hangingPunct="1">
              <a:spcBef>
                <a:spcPts val="580"/>
              </a:spcBef>
              <a:spcAft>
                <a:spcPts val="0"/>
              </a:spcAft>
              <a:buFont typeface="Wingdings 2"/>
              <a:buChar char=""/>
              <a:defRPr/>
            </a:pPr>
            <a:r>
              <a:rPr lang="en-US" sz="2400" dirty="0"/>
              <a:t>int </a:t>
            </a:r>
            <a:r>
              <a:rPr lang="en-US" sz="2400" dirty="0" err="1"/>
              <a:t>execvp</a:t>
            </a:r>
            <a:r>
              <a:rPr lang="en-US" sz="2400" dirty="0"/>
              <a:t> (const char *file, char *const </a:t>
            </a:r>
            <a:r>
              <a:rPr lang="en-US" sz="2400" dirty="0" err="1"/>
              <a:t>argv</a:t>
            </a:r>
            <a:r>
              <a:rPr lang="en-US" sz="2400" dirty="0"/>
              <a:t>[ </a:t>
            </a:r>
            <a:r>
              <a:rPr lang="en-US" sz="2400" dirty="0" smtClean="0"/>
              <a:t>]);</a:t>
            </a:r>
            <a:endParaRPr lang="en-US" sz="2400" dirty="0"/>
          </a:p>
          <a:p>
            <a:pPr marL="274320" indent="-274320" eaLnBrk="1" fontAlgn="auto" hangingPunct="1">
              <a:spcBef>
                <a:spcPts val="580"/>
              </a:spcBef>
              <a:spcAft>
                <a:spcPts val="0"/>
              </a:spcAft>
              <a:buFont typeface="Wingdings" pitchFamily="2" charset="2"/>
              <a:buNone/>
              <a:defRPr/>
            </a:pPr>
            <a:r>
              <a:rPr lang="en-US" sz="2400" dirty="0" smtClean="0"/>
              <a:t>	All </a:t>
            </a:r>
            <a:r>
              <a:rPr lang="en-US" sz="2400" dirty="0"/>
              <a:t>the above library functions call internally </a:t>
            </a:r>
            <a:r>
              <a:rPr lang="en-US" sz="2400" dirty="0" err="1"/>
              <a:t>execve</a:t>
            </a:r>
            <a:r>
              <a:rPr lang="en-US" sz="2400" dirty="0"/>
              <a:t> system call. </a:t>
            </a:r>
          </a:p>
          <a:p>
            <a:pPr marL="274320" indent="-274320" eaLnBrk="1" fontAlgn="auto" hangingPunct="1">
              <a:spcBef>
                <a:spcPts val="580"/>
              </a:spcBef>
              <a:spcAft>
                <a:spcPts val="0"/>
              </a:spcAft>
              <a:buFont typeface="Wingdings 2"/>
              <a:buChar char=""/>
              <a:defRPr/>
            </a:pPr>
            <a:r>
              <a:rPr lang="en-US" sz="2400" dirty="0"/>
              <a:t>int </a:t>
            </a:r>
            <a:r>
              <a:rPr lang="en-US" sz="2400" dirty="0" err="1"/>
              <a:t>execve</a:t>
            </a:r>
            <a:r>
              <a:rPr lang="en-US" sz="2400" dirty="0"/>
              <a:t> (const char *filename, char *const </a:t>
            </a:r>
            <a:r>
              <a:rPr lang="en-US" sz="2400" dirty="0" err="1"/>
              <a:t>argv</a:t>
            </a:r>
            <a:r>
              <a:rPr lang="en-US" sz="2400" dirty="0"/>
              <a:t> [ ] , char *const </a:t>
            </a:r>
            <a:r>
              <a:rPr lang="en-US" sz="2400" dirty="0" err="1"/>
              <a:t>evnp</a:t>
            </a:r>
            <a:r>
              <a:rPr lang="en-US" sz="2400" dirty="0"/>
              <a:t> [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57200" y="868363"/>
            <a:ext cx="8229600" cy="1143000"/>
          </a:xfrm>
        </p:spPr>
        <p:txBody>
          <a:bodyPr/>
          <a:lstStyle/>
          <a:p>
            <a:pPr eaLnBrk="1" hangingPunct="1"/>
            <a:r>
              <a:rPr lang="en-US" smtClean="0"/>
              <a:t>An Executable Image</a:t>
            </a:r>
          </a:p>
        </p:txBody>
      </p:sp>
      <p:sp>
        <p:nvSpPr>
          <p:cNvPr id="920581" name="desk1"/>
          <p:cNvSpPr>
            <a:spLocks noEditPoints="1" noChangeArrowheads="1"/>
          </p:cNvSpPr>
          <p:nvPr/>
        </p:nvSpPr>
        <p:spPr bwMode="auto">
          <a:xfrm rot="16200000">
            <a:off x="-627856" y="2669381"/>
            <a:ext cx="4495800" cy="2782888"/>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C0C0C0"/>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sp>
        <p:nvSpPr>
          <p:cNvPr id="133125" name="Rectangle 6"/>
          <p:cNvSpPr>
            <a:spLocks noChangeArrowheads="1"/>
          </p:cNvSpPr>
          <p:nvPr/>
        </p:nvSpPr>
        <p:spPr bwMode="auto">
          <a:xfrm>
            <a:off x="304800" y="1812925"/>
            <a:ext cx="2636838" cy="381000"/>
          </a:xfrm>
          <a:prstGeom prst="rect">
            <a:avLst/>
          </a:prstGeom>
          <a:gradFill rotWithShape="1">
            <a:gsLst>
              <a:gs pos="0">
                <a:srgbClr val="C0C0C0"/>
              </a:gs>
              <a:gs pos="100000">
                <a:schemeClr val="bg1"/>
              </a:gs>
            </a:gsLst>
            <a:lin ang="5400000" scaled="1"/>
          </a:gradFill>
          <a:ln w="9525">
            <a:solidFill>
              <a:schemeClr val="tx1"/>
            </a:solidFill>
            <a:miter lim="800000"/>
            <a:headEnd/>
            <a:tailEnd/>
          </a:ln>
        </p:spPr>
        <p:txBody>
          <a:bodyPr wrap="none" anchor="ctr"/>
          <a:lstStyle/>
          <a:p>
            <a:pPr algn="ctr"/>
            <a:r>
              <a:rPr lang="en-US"/>
              <a:t>Stack </a:t>
            </a:r>
          </a:p>
        </p:txBody>
      </p:sp>
      <p:sp>
        <p:nvSpPr>
          <p:cNvPr id="133126" name="Rectangle 7"/>
          <p:cNvSpPr>
            <a:spLocks noChangeArrowheads="1"/>
          </p:cNvSpPr>
          <p:nvPr/>
        </p:nvSpPr>
        <p:spPr bwMode="auto">
          <a:xfrm>
            <a:off x="304800" y="2193925"/>
            <a:ext cx="2636838" cy="990600"/>
          </a:xfrm>
          <a:prstGeom prst="rect">
            <a:avLst/>
          </a:prstGeom>
          <a:gradFill rotWithShape="1">
            <a:gsLst>
              <a:gs pos="0">
                <a:srgbClr val="C0C0C0"/>
              </a:gs>
              <a:gs pos="100000">
                <a:schemeClr val="bg1"/>
              </a:gs>
            </a:gsLst>
            <a:lin ang="5400000" scaled="1"/>
          </a:gradFill>
          <a:ln w="9525">
            <a:solidFill>
              <a:schemeClr val="tx1"/>
            </a:solidFill>
            <a:miter lim="800000"/>
            <a:headEnd/>
            <a:tailEnd/>
          </a:ln>
        </p:spPr>
        <p:txBody>
          <a:bodyPr wrap="none" anchor="ctr"/>
          <a:lstStyle/>
          <a:p>
            <a:pPr algn="ctr"/>
            <a:endParaRPr lang="en-US" b="0"/>
          </a:p>
          <a:p>
            <a:pPr algn="ctr"/>
            <a:endParaRPr lang="en-US" b="0"/>
          </a:p>
          <a:p>
            <a:pPr algn="ctr"/>
            <a:r>
              <a:rPr lang="en-US"/>
              <a:t>Heap</a:t>
            </a:r>
          </a:p>
        </p:txBody>
      </p:sp>
      <p:sp>
        <p:nvSpPr>
          <p:cNvPr id="133127" name="Line 8"/>
          <p:cNvSpPr>
            <a:spLocks noChangeShapeType="1"/>
          </p:cNvSpPr>
          <p:nvPr/>
        </p:nvSpPr>
        <p:spPr bwMode="auto">
          <a:xfrm>
            <a:off x="304800" y="2727325"/>
            <a:ext cx="2636838" cy="1588"/>
          </a:xfrm>
          <a:prstGeom prst="line">
            <a:avLst/>
          </a:prstGeom>
          <a:noFill/>
          <a:ln w="9525">
            <a:solidFill>
              <a:schemeClr val="tx1"/>
            </a:solidFill>
            <a:prstDash val="dash"/>
            <a:round/>
            <a:headEnd/>
            <a:tailEnd/>
          </a:ln>
        </p:spPr>
        <p:txBody>
          <a:bodyPr/>
          <a:lstStyle/>
          <a:p>
            <a:endParaRPr lang="en-US"/>
          </a:p>
        </p:txBody>
      </p:sp>
      <p:sp>
        <p:nvSpPr>
          <p:cNvPr id="133128" name="Line 9"/>
          <p:cNvSpPr>
            <a:spLocks noChangeShapeType="1"/>
          </p:cNvSpPr>
          <p:nvPr/>
        </p:nvSpPr>
        <p:spPr bwMode="auto">
          <a:xfrm>
            <a:off x="1600200" y="1736725"/>
            <a:ext cx="0" cy="0"/>
          </a:xfrm>
          <a:prstGeom prst="line">
            <a:avLst/>
          </a:prstGeom>
          <a:noFill/>
          <a:ln w="9525">
            <a:solidFill>
              <a:schemeClr val="tx1"/>
            </a:solidFill>
            <a:round/>
            <a:headEnd/>
            <a:tailEnd type="triangle" w="med" len="med"/>
          </a:ln>
        </p:spPr>
        <p:txBody>
          <a:bodyPr/>
          <a:lstStyle/>
          <a:p>
            <a:endParaRPr lang="en-US"/>
          </a:p>
        </p:txBody>
      </p:sp>
      <p:sp>
        <p:nvSpPr>
          <p:cNvPr id="133129" name="Line 10"/>
          <p:cNvSpPr>
            <a:spLocks noChangeShapeType="1"/>
          </p:cNvSpPr>
          <p:nvPr/>
        </p:nvSpPr>
        <p:spPr bwMode="auto">
          <a:xfrm>
            <a:off x="1600200" y="2193925"/>
            <a:ext cx="0" cy="228600"/>
          </a:xfrm>
          <a:prstGeom prst="line">
            <a:avLst/>
          </a:prstGeom>
          <a:noFill/>
          <a:ln w="9525">
            <a:solidFill>
              <a:schemeClr val="tx1"/>
            </a:solidFill>
            <a:round/>
            <a:headEnd/>
            <a:tailEnd type="triangle" w="med" len="med"/>
          </a:ln>
        </p:spPr>
        <p:txBody>
          <a:bodyPr/>
          <a:lstStyle/>
          <a:p>
            <a:endParaRPr lang="en-US"/>
          </a:p>
        </p:txBody>
      </p:sp>
      <p:sp>
        <p:nvSpPr>
          <p:cNvPr id="133130" name="Line 11"/>
          <p:cNvSpPr>
            <a:spLocks noChangeShapeType="1"/>
          </p:cNvSpPr>
          <p:nvPr/>
        </p:nvSpPr>
        <p:spPr bwMode="auto">
          <a:xfrm flipV="1">
            <a:off x="1600200" y="2498725"/>
            <a:ext cx="0" cy="228600"/>
          </a:xfrm>
          <a:prstGeom prst="line">
            <a:avLst/>
          </a:prstGeom>
          <a:noFill/>
          <a:ln w="9525">
            <a:solidFill>
              <a:schemeClr val="tx1"/>
            </a:solidFill>
            <a:round/>
            <a:headEnd/>
            <a:tailEnd type="triangle" w="med" len="med"/>
          </a:ln>
        </p:spPr>
        <p:txBody>
          <a:bodyPr/>
          <a:lstStyle/>
          <a:p>
            <a:endParaRPr lang="en-US"/>
          </a:p>
        </p:txBody>
      </p:sp>
      <p:sp>
        <p:nvSpPr>
          <p:cNvPr id="133131" name="Rectangle 12"/>
          <p:cNvSpPr>
            <a:spLocks noChangeArrowheads="1"/>
          </p:cNvSpPr>
          <p:nvPr/>
        </p:nvSpPr>
        <p:spPr bwMode="auto">
          <a:xfrm>
            <a:off x="304800" y="3184525"/>
            <a:ext cx="2636838" cy="533400"/>
          </a:xfrm>
          <a:prstGeom prst="rect">
            <a:avLst/>
          </a:prstGeom>
          <a:gradFill rotWithShape="1">
            <a:gsLst>
              <a:gs pos="0">
                <a:srgbClr val="C0C0C0"/>
              </a:gs>
              <a:gs pos="100000">
                <a:schemeClr val="bg1"/>
              </a:gs>
            </a:gsLst>
            <a:lin ang="5400000" scaled="1"/>
          </a:gradFill>
          <a:ln w="9525">
            <a:solidFill>
              <a:schemeClr val="tx1"/>
            </a:solidFill>
            <a:miter lim="800000"/>
            <a:headEnd/>
            <a:tailEnd/>
          </a:ln>
        </p:spPr>
        <p:txBody>
          <a:bodyPr wrap="none" anchor="ctr"/>
          <a:lstStyle/>
          <a:p>
            <a:pPr algn="ctr"/>
            <a:r>
              <a:rPr lang="en-US"/>
              <a:t>Uninitialised data</a:t>
            </a:r>
          </a:p>
        </p:txBody>
      </p:sp>
      <p:sp>
        <p:nvSpPr>
          <p:cNvPr id="133132" name="Rectangle 13"/>
          <p:cNvSpPr>
            <a:spLocks noChangeArrowheads="1"/>
          </p:cNvSpPr>
          <p:nvPr/>
        </p:nvSpPr>
        <p:spPr bwMode="auto">
          <a:xfrm>
            <a:off x="304800" y="3717925"/>
            <a:ext cx="2636838" cy="838200"/>
          </a:xfrm>
          <a:prstGeom prst="rect">
            <a:avLst/>
          </a:prstGeom>
          <a:gradFill rotWithShape="1">
            <a:gsLst>
              <a:gs pos="0">
                <a:srgbClr val="C0C0C0"/>
              </a:gs>
              <a:gs pos="100000">
                <a:schemeClr val="bg1"/>
              </a:gs>
            </a:gsLst>
            <a:lin ang="5400000" scaled="1"/>
          </a:gradFill>
          <a:ln w="9525">
            <a:solidFill>
              <a:schemeClr val="tx1"/>
            </a:solidFill>
            <a:miter lim="800000"/>
            <a:headEnd/>
            <a:tailEnd/>
          </a:ln>
        </p:spPr>
        <p:txBody>
          <a:bodyPr wrap="none" anchor="ctr"/>
          <a:lstStyle/>
          <a:p>
            <a:pPr algn="ctr"/>
            <a:r>
              <a:rPr lang="en-US"/>
              <a:t>Initialized read-write data</a:t>
            </a:r>
          </a:p>
        </p:txBody>
      </p:sp>
      <p:sp>
        <p:nvSpPr>
          <p:cNvPr id="133133" name="Rectangle 14"/>
          <p:cNvSpPr>
            <a:spLocks noChangeArrowheads="1"/>
          </p:cNvSpPr>
          <p:nvPr/>
        </p:nvSpPr>
        <p:spPr bwMode="auto">
          <a:xfrm>
            <a:off x="304800" y="4556125"/>
            <a:ext cx="2636838" cy="762000"/>
          </a:xfrm>
          <a:prstGeom prst="rect">
            <a:avLst/>
          </a:prstGeom>
          <a:gradFill rotWithShape="1">
            <a:gsLst>
              <a:gs pos="0">
                <a:srgbClr val="C0C0C0"/>
              </a:gs>
              <a:gs pos="100000">
                <a:schemeClr val="bg1"/>
              </a:gs>
            </a:gsLst>
            <a:lin ang="5400000" scaled="1"/>
          </a:gradFill>
          <a:ln w="9525">
            <a:solidFill>
              <a:schemeClr val="tx1"/>
            </a:solidFill>
            <a:miter lim="800000"/>
            <a:headEnd/>
            <a:tailEnd/>
          </a:ln>
        </p:spPr>
        <p:txBody>
          <a:bodyPr wrap="none" anchor="ctr"/>
          <a:lstStyle/>
          <a:p>
            <a:pPr algn="ctr"/>
            <a:r>
              <a:rPr lang="en-US"/>
              <a:t>Initialized Read-only data</a:t>
            </a:r>
          </a:p>
        </p:txBody>
      </p:sp>
      <p:sp>
        <p:nvSpPr>
          <p:cNvPr id="133134" name="Rectangle 15"/>
          <p:cNvSpPr>
            <a:spLocks noChangeArrowheads="1"/>
          </p:cNvSpPr>
          <p:nvPr/>
        </p:nvSpPr>
        <p:spPr bwMode="auto">
          <a:xfrm>
            <a:off x="304800" y="5318125"/>
            <a:ext cx="2636838" cy="609600"/>
          </a:xfrm>
          <a:prstGeom prst="rect">
            <a:avLst/>
          </a:prstGeom>
          <a:gradFill rotWithShape="1">
            <a:gsLst>
              <a:gs pos="0">
                <a:srgbClr val="C0C0C0"/>
              </a:gs>
              <a:gs pos="100000">
                <a:schemeClr val="bg1"/>
              </a:gs>
            </a:gsLst>
            <a:lin ang="5400000" scaled="1"/>
          </a:gradFill>
          <a:ln w="9525">
            <a:solidFill>
              <a:schemeClr val="tx1"/>
            </a:solidFill>
            <a:miter lim="800000"/>
            <a:headEnd/>
            <a:tailEnd/>
          </a:ln>
        </p:spPr>
        <p:txBody>
          <a:bodyPr wrap="none" anchor="ctr"/>
          <a:lstStyle/>
          <a:p>
            <a:pPr algn="ctr"/>
            <a:r>
              <a:rPr lang="en-US"/>
              <a:t>Text</a:t>
            </a:r>
          </a:p>
        </p:txBody>
      </p:sp>
      <p:sp>
        <p:nvSpPr>
          <p:cNvPr id="133135" name="Rectangle 16"/>
          <p:cNvSpPr>
            <a:spLocks noChangeArrowheads="1"/>
          </p:cNvSpPr>
          <p:nvPr/>
        </p:nvSpPr>
        <p:spPr bwMode="auto">
          <a:xfrm>
            <a:off x="3200400" y="5013325"/>
            <a:ext cx="5638800" cy="1311275"/>
          </a:xfrm>
          <a:prstGeom prst="rect">
            <a:avLst/>
          </a:prstGeom>
          <a:noFill/>
          <a:ln w="9525">
            <a:noFill/>
            <a:miter lim="800000"/>
            <a:headEnd/>
            <a:tailEnd/>
          </a:ln>
        </p:spPr>
        <p:txBody>
          <a:bodyPr>
            <a:spAutoFit/>
          </a:bodyPr>
          <a:lstStyle/>
          <a:p>
            <a:r>
              <a:rPr lang="en-US" sz="2000" dirty="0">
                <a:latin typeface="Tahoma" pitchFamily="34" charset="0"/>
              </a:rPr>
              <a:t>                           </a:t>
            </a:r>
            <a:r>
              <a:rPr lang="en-US" sz="2000" dirty="0">
                <a:solidFill>
                  <a:srgbClr val="990000"/>
                </a:solidFill>
                <a:latin typeface="Georgia" pitchFamily="18" charset="0"/>
              </a:rPr>
              <a:t>$ size </a:t>
            </a:r>
            <a:r>
              <a:rPr lang="en-US" sz="2000" dirty="0" err="1">
                <a:solidFill>
                  <a:srgbClr val="990000"/>
                </a:solidFill>
                <a:latin typeface="Georgia" pitchFamily="18" charset="0"/>
              </a:rPr>
              <a:t>a.out</a:t>
            </a:r>
            <a:r>
              <a:rPr lang="en-US" sz="2000" dirty="0">
                <a:solidFill>
                  <a:srgbClr val="990000"/>
                </a:solidFill>
                <a:latin typeface="Georgia" pitchFamily="18" charset="0"/>
              </a:rPr>
              <a:t>  (man size )</a:t>
            </a:r>
          </a:p>
          <a:p>
            <a:endParaRPr lang="en-US" sz="2000" dirty="0">
              <a:solidFill>
                <a:srgbClr val="990000"/>
              </a:solidFill>
              <a:latin typeface="Georgia" pitchFamily="18" charset="0"/>
            </a:endParaRPr>
          </a:p>
          <a:p>
            <a:r>
              <a:rPr lang="en-US" sz="2000" dirty="0">
                <a:solidFill>
                  <a:srgbClr val="990000"/>
                </a:solidFill>
                <a:latin typeface="Georgia" pitchFamily="18" charset="0"/>
              </a:rPr>
              <a:t>   text    data     </a:t>
            </a:r>
            <a:r>
              <a:rPr lang="en-US" sz="2000" dirty="0" err="1">
                <a:solidFill>
                  <a:srgbClr val="990000"/>
                </a:solidFill>
                <a:latin typeface="Georgia" pitchFamily="18" charset="0"/>
              </a:rPr>
              <a:t>bss</a:t>
            </a:r>
            <a:r>
              <a:rPr lang="en-US" sz="2000" dirty="0">
                <a:solidFill>
                  <a:srgbClr val="990000"/>
                </a:solidFill>
                <a:latin typeface="Georgia" pitchFamily="18" charset="0"/>
              </a:rPr>
              <a:t>     </a:t>
            </a:r>
            <a:r>
              <a:rPr lang="en-US" sz="2000" dirty="0" err="1">
                <a:solidFill>
                  <a:srgbClr val="990000"/>
                </a:solidFill>
                <a:latin typeface="Georgia" pitchFamily="18" charset="0"/>
              </a:rPr>
              <a:t>dec</a:t>
            </a:r>
            <a:r>
              <a:rPr lang="en-US" sz="2000" dirty="0">
                <a:solidFill>
                  <a:srgbClr val="990000"/>
                </a:solidFill>
                <a:latin typeface="Georgia" pitchFamily="18" charset="0"/>
              </a:rPr>
              <a:t>     hex    filename</a:t>
            </a:r>
          </a:p>
          <a:p>
            <a:r>
              <a:rPr lang="en-US" sz="2000" dirty="0">
                <a:solidFill>
                  <a:srgbClr val="990000"/>
                </a:solidFill>
                <a:latin typeface="Georgia" pitchFamily="18" charset="0"/>
              </a:rPr>
              <a:t>    920     268      24    1212    4bc     </a:t>
            </a:r>
            <a:r>
              <a:rPr lang="en-US" sz="2000" dirty="0" err="1">
                <a:solidFill>
                  <a:srgbClr val="990000"/>
                </a:solidFill>
                <a:latin typeface="Georgia" pitchFamily="18" charset="0"/>
              </a:rPr>
              <a:t>a.out</a:t>
            </a:r>
            <a:endParaRPr lang="en-US" sz="2000" dirty="0">
              <a:solidFill>
                <a:srgbClr val="990000"/>
              </a:solidFill>
              <a:latin typeface="Georgia"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990600"/>
            <a:ext cx="8229600" cy="1143000"/>
          </a:xfrm>
        </p:spPr>
        <p:txBody>
          <a:bodyPr/>
          <a:lstStyle/>
          <a:p>
            <a:pPr eaLnBrk="1" hangingPunct="1"/>
            <a:r>
              <a:rPr lang="en-US" dirty="0" smtClean="0"/>
              <a:t>Text Portion</a:t>
            </a:r>
          </a:p>
        </p:txBody>
      </p:sp>
      <p:sp>
        <p:nvSpPr>
          <p:cNvPr id="134148" name="Rectangle 3"/>
          <p:cNvSpPr>
            <a:spLocks noGrp="1" noChangeArrowheads="1"/>
          </p:cNvSpPr>
          <p:nvPr>
            <p:ph sz="quarter" idx="1"/>
          </p:nvPr>
        </p:nvSpPr>
        <p:spPr>
          <a:xfrm>
            <a:off x="457200" y="2193926"/>
            <a:ext cx="8229600" cy="4114800"/>
          </a:xfrm>
        </p:spPr>
        <p:txBody>
          <a:bodyPr>
            <a:normAutofit fontScale="92500" lnSpcReduction="10000"/>
          </a:bodyPr>
          <a:lstStyle/>
          <a:p>
            <a:pPr eaLnBrk="1" hangingPunct="1">
              <a:lnSpc>
                <a:spcPct val="90000"/>
              </a:lnSpc>
            </a:pPr>
            <a:r>
              <a:rPr lang="en-US" dirty="0" smtClean="0"/>
              <a:t>User Context consists portions accessible to the process while running in user mode.</a:t>
            </a:r>
          </a:p>
          <a:p>
            <a:pPr eaLnBrk="1" hangingPunct="1">
              <a:lnSpc>
                <a:spcPct val="90000"/>
              </a:lnSpc>
            </a:pPr>
            <a:r>
              <a:rPr lang="en-US" dirty="0" smtClean="0"/>
              <a:t>The text portion of a process contains the actual machine instructions that are executed by the hardware. </a:t>
            </a:r>
          </a:p>
          <a:p>
            <a:pPr eaLnBrk="1" hangingPunct="1">
              <a:lnSpc>
                <a:spcPct val="90000"/>
              </a:lnSpc>
            </a:pPr>
            <a:r>
              <a:rPr lang="en-US" dirty="0" smtClean="0"/>
              <a:t>When a program is executed by the OS, the text portion is read into memory from its disk file, unless the OS supports shared text and a copy of  program is already being executed.</a:t>
            </a:r>
          </a:p>
          <a:p>
            <a:pPr eaLnBrk="1" hangingPunct="1">
              <a:lnSpc>
                <a:spcPct val="70000"/>
              </a:lnSpc>
              <a:spcBef>
                <a:spcPct val="50000"/>
              </a:spcBef>
              <a:buClrTx/>
              <a:buFontTx/>
              <a:buNone/>
            </a:pPr>
            <a:r>
              <a:rPr lang="en-US" dirty="0" smtClean="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57200" y="960437"/>
            <a:ext cx="8229600" cy="1143000"/>
          </a:xfrm>
        </p:spPr>
        <p:txBody>
          <a:bodyPr/>
          <a:lstStyle/>
          <a:p>
            <a:pPr eaLnBrk="1" hangingPunct="1"/>
            <a:r>
              <a:rPr lang="en-US" smtClean="0"/>
              <a:t>Data Portion</a:t>
            </a:r>
          </a:p>
        </p:txBody>
      </p:sp>
      <p:sp>
        <p:nvSpPr>
          <p:cNvPr id="135172" name="Rectangle 3"/>
          <p:cNvSpPr>
            <a:spLocks noGrp="1" noChangeArrowheads="1"/>
          </p:cNvSpPr>
          <p:nvPr>
            <p:ph sz="quarter" idx="1"/>
          </p:nvPr>
        </p:nvSpPr>
        <p:spPr>
          <a:xfrm>
            <a:off x="457200" y="2286000"/>
            <a:ext cx="8229600" cy="3505200"/>
          </a:xfrm>
        </p:spPr>
        <p:txBody>
          <a:bodyPr>
            <a:normAutofit fontScale="85000" lnSpcReduction="10000"/>
          </a:bodyPr>
          <a:lstStyle/>
          <a:p>
            <a:pPr eaLnBrk="1" hangingPunct="1"/>
            <a:r>
              <a:rPr lang="en-US" dirty="0" smtClean="0"/>
              <a:t>The data portion contains the program’s data. It is possible for this to be divided into 3 pieces.</a:t>
            </a:r>
          </a:p>
          <a:p>
            <a:pPr eaLnBrk="1" hangingPunct="1"/>
            <a:r>
              <a:rPr lang="en-US" dirty="0" smtClean="0"/>
              <a:t>Initialized read only data contains elements that are initialized by the program and are read only while the process is executing.</a:t>
            </a:r>
          </a:p>
          <a:p>
            <a:pPr eaLnBrk="1" hangingPunct="1"/>
            <a:r>
              <a:rPr lang="en-US" dirty="0" smtClean="0"/>
              <a:t>Initialized read write data contains  data elements that are initialized by the program and may have their values modified during execution of the process.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57200" y="1036637"/>
            <a:ext cx="8229600" cy="1143000"/>
          </a:xfrm>
        </p:spPr>
        <p:txBody>
          <a:bodyPr/>
          <a:lstStyle/>
          <a:p>
            <a:pPr eaLnBrk="1" hangingPunct="1"/>
            <a:r>
              <a:rPr lang="en-US" smtClean="0"/>
              <a:t>Stack Portion</a:t>
            </a:r>
          </a:p>
        </p:txBody>
      </p:sp>
      <p:sp>
        <p:nvSpPr>
          <p:cNvPr id="136196" name="Rectangle 3"/>
          <p:cNvSpPr>
            <a:spLocks noGrp="1" noChangeArrowheads="1"/>
          </p:cNvSpPr>
          <p:nvPr>
            <p:ph sz="quarter" idx="1"/>
          </p:nvPr>
        </p:nvSpPr>
        <p:spPr>
          <a:xfrm>
            <a:off x="457200" y="2362200"/>
            <a:ext cx="8229600" cy="3810000"/>
          </a:xfrm>
        </p:spPr>
        <p:txBody>
          <a:bodyPr>
            <a:normAutofit fontScale="92500" lnSpcReduction="20000"/>
          </a:bodyPr>
          <a:lstStyle/>
          <a:p>
            <a:pPr eaLnBrk="1" hangingPunct="1"/>
            <a:r>
              <a:rPr lang="en-US" dirty="0" smtClean="0"/>
              <a:t>Un-initialized data contains data elements that are not initialized by the program but are set to zero before execution starts . </a:t>
            </a:r>
          </a:p>
          <a:p>
            <a:pPr eaLnBrk="1" hangingPunct="1"/>
            <a:r>
              <a:rPr lang="en-US" dirty="0" smtClean="0"/>
              <a:t>The heap is used while a process is running to allocate more data space dynamically to the process.</a:t>
            </a:r>
          </a:p>
          <a:p>
            <a:pPr eaLnBrk="1" hangingPunct="1"/>
            <a:r>
              <a:rPr lang="en-US" dirty="0" smtClean="0"/>
              <a:t>The stack is used dynamically while the process is running to contain the stack frames that are used by many programming languages.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57200" y="960437"/>
            <a:ext cx="8229600" cy="1143000"/>
          </a:xfrm>
        </p:spPr>
        <p:txBody>
          <a:bodyPr/>
          <a:lstStyle/>
          <a:p>
            <a:pPr eaLnBrk="1" hangingPunct="1"/>
            <a:r>
              <a:rPr lang="en-US" smtClean="0"/>
              <a:t>Kernel Context</a:t>
            </a:r>
          </a:p>
        </p:txBody>
      </p:sp>
      <p:sp>
        <p:nvSpPr>
          <p:cNvPr id="137220" name="Rectangle 3"/>
          <p:cNvSpPr>
            <a:spLocks noGrp="1" noChangeArrowheads="1"/>
          </p:cNvSpPr>
          <p:nvPr>
            <p:ph sz="quarter" idx="1"/>
          </p:nvPr>
        </p:nvSpPr>
        <p:spPr>
          <a:xfrm>
            <a:off x="457200" y="2286000"/>
            <a:ext cx="8229600" cy="3962400"/>
          </a:xfrm>
        </p:spPr>
        <p:txBody>
          <a:bodyPr>
            <a:normAutofit fontScale="85000" lnSpcReduction="20000"/>
          </a:bodyPr>
          <a:lstStyle/>
          <a:p>
            <a:pPr eaLnBrk="1" hangingPunct="1"/>
            <a:r>
              <a:rPr lang="en-US" dirty="0" smtClean="0"/>
              <a:t>The stack frames contain the return address linkage for each function call and also the data elements required by a function.</a:t>
            </a:r>
          </a:p>
          <a:p>
            <a:pPr eaLnBrk="1" hangingPunct="1"/>
            <a:r>
              <a:rPr lang="en-US" dirty="0" smtClean="0"/>
              <a:t>A gap is shown between heap and stack to indicate that many OS leave some room between these 2 portions, so that both can grow dynamically.</a:t>
            </a:r>
          </a:p>
          <a:p>
            <a:pPr eaLnBrk="1" hangingPunct="1"/>
            <a:r>
              <a:rPr lang="en-US" dirty="0" smtClean="0"/>
              <a:t>The kernel context of a process is maintained and accessible only to the kernel. This area contains info that the kernel needs to keep track of the process and to stop and restart the process while other processes are allowed to execute.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57200" y="1265237"/>
            <a:ext cx="8229600" cy="1143000"/>
          </a:xfrm>
        </p:spPr>
        <p:txBody>
          <a:bodyPr/>
          <a:lstStyle/>
          <a:p>
            <a:pPr eaLnBrk="1" hangingPunct="1"/>
            <a:r>
              <a:rPr lang="en-US" dirty="0" smtClean="0"/>
              <a:t>Daemon </a:t>
            </a:r>
            <a:r>
              <a:rPr lang="en-US" dirty="0" smtClean="0"/>
              <a:t>Process</a:t>
            </a:r>
          </a:p>
        </p:txBody>
      </p:sp>
      <p:sp>
        <p:nvSpPr>
          <p:cNvPr id="138244" name="Rectangle 3"/>
          <p:cNvSpPr>
            <a:spLocks noGrp="1" noChangeArrowheads="1"/>
          </p:cNvSpPr>
          <p:nvPr>
            <p:ph sz="quarter" idx="1"/>
          </p:nvPr>
        </p:nvSpPr>
        <p:spPr>
          <a:xfrm>
            <a:off x="457200" y="2590800"/>
            <a:ext cx="8229600" cy="2133600"/>
          </a:xfrm>
        </p:spPr>
        <p:txBody>
          <a:bodyPr/>
          <a:lstStyle/>
          <a:p>
            <a:pPr eaLnBrk="1" hangingPunct="1">
              <a:buFont typeface="Wingdings" pitchFamily="2" charset="2"/>
              <a:buNone/>
            </a:pPr>
            <a:r>
              <a:rPr lang="en-US" dirty="0" smtClean="0"/>
              <a:t>The lessons covered in this module are:</a:t>
            </a:r>
          </a:p>
          <a:p>
            <a:pPr eaLnBrk="1" hangingPunct="1"/>
            <a:r>
              <a:rPr lang="en-US" dirty="0" smtClean="0"/>
              <a:t>Characteristics</a:t>
            </a:r>
          </a:p>
          <a:p>
            <a:pPr eaLnBrk="1" hangingPunct="1"/>
            <a:r>
              <a:rPr lang="en-US" dirty="0" smtClean="0"/>
              <a:t>Example Program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1036637"/>
            <a:ext cx="8229600" cy="1143000"/>
          </a:xfrm>
        </p:spPr>
        <p:txBody>
          <a:bodyPr/>
          <a:lstStyle/>
          <a:p>
            <a:pPr eaLnBrk="1" hangingPunct="1"/>
            <a:r>
              <a:rPr lang="en-US" smtClean="0"/>
              <a:t>Mode and Space</a:t>
            </a:r>
          </a:p>
        </p:txBody>
      </p:sp>
      <p:sp>
        <p:nvSpPr>
          <p:cNvPr id="103428" name="Rectangle 3"/>
          <p:cNvSpPr>
            <a:spLocks noGrp="1" noChangeArrowheads="1"/>
          </p:cNvSpPr>
          <p:nvPr>
            <p:ph sz="quarter" idx="1"/>
          </p:nvPr>
        </p:nvSpPr>
        <p:spPr>
          <a:xfrm>
            <a:off x="457200" y="2362200"/>
            <a:ext cx="8229600" cy="3429000"/>
          </a:xfrm>
        </p:spPr>
        <p:txBody>
          <a:bodyPr>
            <a:normAutofit fontScale="77500" lnSpcReduction="20000"/>
          </a:bodyPr>
          <a:lstStyle/>
          <a:p>
            <a:pPr eaLnBrk="1" hangingPunct="1"/>
            <a:r>
              <a:rPr lang="en-US" dirty="0" smtClean="0"/>
              <a:t>In order to run </a:t>
            </a:r>
            <a:r>
              <a:rPr lang="en-US" dirty="0" err="1" smtClean="0"/>
              <a:t>unix</a:t>
            </a:r>
            <a:r>
              <a:rPr lang="en-US" dirty="0" smtClean="0"/>
              <a:t>, the computer hardware must provide two modes of execution:</a:t>
            </a:r>
          </a:p>
          <a:p>
            <a:pPr lvl="1" eaLnBrk="1" hangingPunct="1"/>
            <a:r>
              <a:rPr lang="en-US" dirty="0" smtClean="0"/>
              <a:t>kernel mode</a:t>
            </a:r>
          </a:p>
          <a:p>
            <a:pPr lvl="1" eaLnBrk="1" hangingPunct="1"/>
            <a:r>
              <a:rPr lang="en-US" dirty="0" smtClean="0"/>
              <a:t>user mode</a:t>
            </a:r>
          </a:p>
          <a:p>
            <a:pPr eaLnBrk="1" hangingPunct="1"/>
            <a:r>
              <a:rPr lang="en-US" dirty="0" smtClean="0"/>
              <a:t>Some computers have more than two execution modes.</a:t>
            </a:r>
          </a:p>
          <a:p>
            <a:pPr lvl="1" eaLnBrk="1" hangingPunct="1"/>
            <a:r>
              <a:rPr lang="en-US" dirty="0" err="1" smtClean="0"/>
              <a:t>eg</a:t>
            </a:r>
            <a:r>
              <a:rPr lang="en-US" dirty="0" smtClean="0"/>
              <a:t>:  Intel processor. It has four modes of execution.</a:t>
            </a:r>
          </a:p>
          <a:p>
            <a:pPr eaLnBrk="1" hangingPunct="1"/>
            <a:r>
              <a:rPr lang="en-US" dirty="0" smtClean="0"/>
              <a:t>Each process has virtual address space; references to virtual memory are translated to physical memory locations using set of address translation maps.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57200" y="1096963"/>
            <a:ext cx="8229600" cy="1143000"/>
          </a:xfrm>
        </p:spPr>
        <p:txBody>
          <a:bodyPr/>
          <a:lstStyle/>
          <a:p>
            <a:pPr eaLnBrk="1" hangingPunct="1"/>
            <a:r>
              <a:rPr lang="en-US" smtClean="0"/>
              <a:t>Introduction</a:t>
            </a:r>
          </a:p>
        </p:txBody>
      </p:sp>
      <p:sp>
        <p:nvSpPr>
          <p:cNvPr id="139268" name="Rectangle 3"/>
          <p:cNvSpPr>
            <a:spLocks noGrp="1" noChangeArrowheads="1"/>
          </p:cNvSpPr>
          <p:nvPr>
            <p:ph sz="quarter" idx="1"/>
          </p:nvPr>
        </p:nvSpPr>
        <p:spPr>
          <a:xfrm>
            <a:off x="457200" y="2422526"/>
            <a:ext cx="8229600" cy="3505200"/>
          </a:xfrm>
        </p:spPr>
        <p:txBody>
          <a:bodyPr>
            <a:normAutofit fontScale="85000" lnSpcReduction="20000"/>
          </a:bodyPr>
          <a:lstStyle/>
          <a:p>
            <a:pPr eaLnBrk="1" hangingPunct="1"/>
            <a:r>
              <a:rPr lang="en-US" dirty="0" smtClean="0"/>
              <a:t>Daemon process starts during system startup.</a:t>
            </a:r>
          </a:p>
          <a:p>
            <a:pPr eaLnBrk="1" hangingPunct="1"/>
            <a:r>
              <a:rPr lang="en-US" dirty="0" smtClean="0"/>
              <a:t>They frequently spawn other process to handle services requests.</a:t>
            </a:r>
          </a:p>
          <a:p>
            <a:pPr lvl="1" eaLnBrk="1" hangingPunct="1"/>
            <a:r>
              <a:rPr lang="en-US" dirty="0" smtClean="0"/>
              <a:t>Mostly started by initialization script /etc/</a:t>
            </a:r>
            <a:r>
              <a:rPr lang="en-US" dirty="0" err="1" smtClean="0"/>
              <a:t>rc</a:t>
            </a:r>
            <a:endParaRPr lang="en-US" dirty="0" smtClean="0"/>
          </a:p>
          <a:p>
            <a:pPr eaLnBrk="1" hangingPunct="1"/>
            <a:r>
              <a:rPr lang="en-US" dirty="0" smtClean="0"/>
              <a:t>Waits for an event to occur.</a:t>
            </a:r>
          </a:p>
          <a:p>
            <a:pPr eaLnBrk="1" hangingPunct="1"/>
            <a:r>
              <a:rPr lang="en-US" dirty="0" smtClean="0"/>
              <a:t>perform some specified task on periodic basis (</a:t>
            </a:r>
            <a:r>
              <a:rPr lang="en-US" dirty="0" err="1" smtClean="0"/>
              <a:t>cron</a:t>
            </a:r>
            <a:r>
              <a:rPr lang="en-US" dirty="0" smtClean="0"/>
              <a:t> job)</a:t>
            </a:r>
          </a:p>
          <a:p>
            <a:pPr eaLnBrk="1" hangingPunct="1"/>
            <a:r>
              <a:rPr lang="en-US" dirty="0" smtClean="0"/>
              <a:t>perform the requested service and wait</a:t>
            </a:r>
          </a:p>
          <a:p>
            <a:pPr lvl="1" eaLnBrk="1" hangingPunct="1"/>
            <a:r>
              <a:rPr lang="en-US" dirty="0" smtClean="0"/>
              <a:t>Example print server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1112837"/>
            <a:ext cx="8229600" cy="1143000"/>
          </a:xfrm>
        </p:spPr>
        <p:txBody>
          <a:bodyPr/>
          <a:lstStyle/>
          <a:p>
            <a:pPr eaLnBrk="1" hangingPunct="1"/>
            <a:r>
              <a:rPr lang="en-US" smtClean="0"/>
              <a:t>Characteristics</a:t>
            </a:r>
          </a:p>
        </p:txBody>
      </p:sp>
      <p:sp>
        <p:nvSpPr>
          <p:cNvPr id="140292" name="Rectangle 3"/>
          <p:cNvSpPr>
            <a:spLocks noGrp="1" noChangeArrowheads="1"/>
          </p:cNvSpPr>
          <p:nvPr>
            <p:ph sz="quarter" idx="1"/>
          </p:nvPr>
        </p:nvSpPr>
        <p:spPr>
          <a:xfrm>
            <a:off x="457200" y="2438400"/>
            <a:ext cx="8229600" cy="3429000"/>
          </a:xfrm>
        </p:spPr>
        <p:txBody>
          <a:bodyPr>
            <a:normAutofit lnSpcReduction="10000"/>
          </a:bodyPr>
          <a:lstStyle/>
          <a:p>
            <a:pPr eaLnBrk="1" hangingPunct="1"/>
            <a:r>
              <a:rPr lang="en-US" dirty="0" smtClean="0"/>
              <a:t>executed at the background process</a:t>
            </a:r>
          </a:p>
          <a:p>
            <a:pPr eaLnBrk="1" hangingPunct="1"/>
            <a:r>
              <a:rPr lang="en-US" dirty="0" smtClean="0"/>
              <a:t>Orphan process</a:t>
            </a:r>
          </a:p>
          <a:p>
            <a:pPr eaLnBrk="1" hangingPunct="1"/>
            <a:r>
              <a:rPr lang="en-US" dirty="0" smtClean="0"/>
              <a:t>No controlling terminal</a:t>
            </a:r>
          </a:p>
          <a:p>
            <a:pPr eaLnBrk="1" hangingPunct="1"/>
            <a:r>
              <a:rPr lang="en-US" dirty="0" smtClean="0"/>
              <a:t>run with super user privileges  </a:t>
            </a:r>
          </a:p>
          <a:p>
            <a:pPr eaLnBrk="1" hangingPunct="1"/>
            <a:r>
              <a:rPr lang="en-US" dirty="0" smtClean="0"/>
              <a:t>process group leaders</a:t>
            </a:r>
          </a:p>
          <a:p>
            <a:pPr eaLnBrk="1" hangingPunct="1"/>
            <a:r>
              <a:rPr lang="en-US" dirty="0" smtClean="0"/>
              <a:t>session leaders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57200" y="960437"/>
            <a:ext cx="8229600" cy="1143000"/>
          </a:xfrm>
        </p:spPr>
        <p:txBody>
          <a:bodyPr/>
          <a:lstStyle/>
          <a:p>
            <a:pPr eaLnBrk="1" hangingPunct="1"/>
            <a:r>
              <a:rPr lang="en-US" smtClean="0"/>
              <a:t>Daemon Program</a:t>
            </a:r>
          </a:p>
        </p:txBody>
      </p:sp>
      <p:sp>
        <p:nvSpPr>
          <p:cNvPr id="936963" name="Rectangle 3"/>
          <p:cNvSpPr>
            <a:spLocks noGrp="1" noChangeArrowheads="1"/>
          </p:cNvSpPr>
          <p:nvPr>
            <p:ph sz="quarter" idx="1"/>
          </p:nvPr>
        </p:nvSpPr>
        <p:spPr>
          <a:xfrm>
            <a:off x="457200" y="2286000"/>
            <a:ext cx="8229600" cy="3733800"/>
          </a:xfrm>
        </p:spPr>
        <p:txBody>
          <a:bodyPr>
            <a:normAutofit fontScale="92500" lnSpcReduction="20000"/>
          </a:bodyPr>
          <a:lstStyle/>
          <a:p>
            <a:pPr marL="274320" indent="-274320" eaLnBrk="1" fontAlgn="auto" hangingPunct="1">
              <a:lnSpc>
                <a:spcPct val="90000"/>
              </a:lnSpc>
              <a:spcBef>
                <a:spcPts val="580"/>
              </a:spcBef>
              <a:spcAft>
                <a:spcPts val="0"/>
              </a:spcAft>
              <a:buFont typeface="Wingdings" pitchFamily="2" charset="2"/>
              <a:buNone/>
              <a:defRPr/>
            </a:pPr>
            <a:r>
              <a:rPr lang="en-US" sz="1400" dirty="0">
                <a:latin typeface="Verdana" pitchFamily="34" charset="0"/>
              </a:rPr>
              <a:t>int  </a:t>
            </a:r>
            <a:r>
              <a:rPr lang="en-US" sz="1400" dirty="0" err="1">
                <a:solidFill>
                  <a:srgbClr val="000066"/>
                </a:solidFill>
                <a:latin typeface="Verdana" pitchFamily="34" charset="0"/>
              </a:rPr>
              <a:t>init_daemon</a:t>
            </a:r>
            <a:r>
              <a:rPr lang="en-US" sz="1400" dirty="0">
                <a:latin typeface="Verdana" pitchFamily="34" charset="0"/>
              </a:rPr>
              <a:t> ( void ) {</a:t>
            </a:r>
          </a:p>
          <a:p>
            <a:pPr marL="274320" indent="-274320" eaLnBrk="1" fontAlgn="auto" hangingPunct="1">
              <a:lnSpc>
                <a:spcPct val="90000"/>
              </a:lnSpc>
              <a:spcBef>
                <a:spcPts val="580"/>
              </a:spcBef>
              <a:spcAft>
                <a:spcPts val="0"/>
              </a:spcAft>
              <a:buFont typeface="Wingdings" pitchFamily="2" charset="2"/>
              <a:buNone/>
              <a:defRPr/>
            </a:pPr>
            <a:r>
              <a:rPr lang="en-US" sz="1400" dirty="0">
                <a:latin typeface="Verdana" pitchFamily="34" charset="0"/>
              </a:rPr>
              <a:t>	</a:t>
            </a:r>
            <a:r>
              <a:rPr lang="en-US" sz="1400" dirty="0">
                <a:solidFill>
                  <a:srgbClr val="800000"/>
                </a:solidFill>
                <a:latin typeface="Verdana" pitchFamily="34" charset="0"/>
              </a:rPr>
              <a:t>if</a:t>
            </a:r>
            <a:r>
              <a:rPr lang="en-US" sz="1400" dirty="0">
                <a:latin typeface="Verdana" pitchFamily="34" charset="0"/>
              </a:rPr>
              <a:t> ( ! fork ( ) ) {  	</a:t>
            </a:r>
          </a:p>
          <a:p>
            <a:pPr marL="274320" indent="-274320" eaLnBrk="1" fontAlgn="auto" hangingPunct="1">
              <a:lnSpc>
                <a:spcPct val="90000"/>
              </a:lnSpc>
              <a:spcBef>
                <a:spcPts val="580"/>
              </a:spcBef>
              <a:spcAft>
                <a:spcPts val="0"/>
              </a:spcAft>
              <a:buFont typeface="Wingdings" pitchFamily="2" charset="2"/>
              <a:buNone/>
              <a:defRPr/>
            </a:pPr>
            <a:endParaRPr lang="en-US" sz="1400" dirty="0">
              <a:latin typeface="Verdana" pitchFamily="34" charset="0"/>
            </a:endParaRPr>
          </a:p>
          <a:p>
            <a:pPr marL="274320" indent="-274320" eaLnBrk="1" fontAlgn="auto" hangingPunct="1">
              <a:lnSpc>
                <a:spcPct val="90000"/>
              </a:lnSpc>
              <a:spcBef>
                <a:spcPts val="580"/>
              </a:spcBef>
              <a:spcAft>
                <a:spcPts val="0"/>
              </a:spcAft>
              <a:buFont typeface="Wingdings" pitchFamily="2" charset="2"/>
              <a:buNone/>
              <a:defRPr/>
            </a:pPr>
            <a:r>
              <a:rPr lang="en-US" sz="1400" dirty="0">
                <a:latin typeface="Verdana" pitchFamily="34" charset="0"/>
              </a:rPr>
              <a:t>		</a:t>
            </a:r>
            <a:r>
              <a:rPr lang="en-US" sz="1400" dirty="0" err="1">
                <a:latin typeface="Verdana" pitchFamily="34" charset="0"/>
              </a:rPr>
              <a:t>setsid</a:t>
            </a:r>
            <a:r>
              <a:rPr lang="en-US" sz="1400" dirty="0">
                <a:latin typeface="Verdana" pitchFamily="34" charset="0"/>
              </a:rPr>
              <a:t> ( ) ;</a:t>
            </a:r>
          </a:p>
          <a:p>
            <a:pPr marL="274320" indent="-274320" eaLnBrk="1" fontAlgn="auto" hangingPunct="1">
              <a:lnSpc>
                <a:spcPct val="90000"/>
              </a:lnSpc>
              <a:spcBef>
                <a:spcPts val="580"/>
              </a:spcBef>
              <a:spcAft>
                <a:spcPts val="0"/>
              </a:spcAft>
              <a:buFont typeface="Wingdings" pitchFamily="2" charset="2"/>
              <a:buNone/>
              <a:defRPr/>
            </a:pPr>
            <a:endParaRPr lang="en-US" sz="1400" dirty="0">
              <a:latin typeface="Verdana" pitchFamily="34" charset="0"/>
            </a:endParaRPr>
          </a:p>
          <a:p>
            <a:pPr marL="274320" indent="-274320" eaLnBrk="1" fontAlgn="auto" hangingPunct="1">
              <a:lnSpc>
                <a:spcPct val="90000"/>
              </a:lnSpc>
              <a:spcBef>
                <a:spcPts val="580"/>
              </a:spcBef>
              <a:spcAft>
                <a:spcPts val="0"/>
              </a:spcAft>
              <a:buFont typeface="Wingdings" pitchFamily="2" charset="2"/>
              <a:buNone/>
              <a:defRPr/>
            </a:pPr>
            <a:r>
              <a:rPr lang="en-US" sz="1400" dirty="0">
                <a:latin typeface="Verdana" pitchFamily="34" charset="0"/>
              </a:rPr>
              <a:t>		</a:t>
            </a:r>
            <a:r>
              <a:rPr lang="en-US" sz="1400" dirty="0" err="1">
                <a:latin typeface="Verdana" pitchFamily="34" charset="0"/>
              </a:rPr>
              <a:t>chdir</a:t>
            </a:r>
            <a:r>
              <a:rPr lang="en-US" sz="1400" dirty="0">
                <a:latin typeface="Verdana" pitchFamily="34" charset="0"/>
              </a:rPr>
              <a:t> ( " / " ) ;</a:t>
            </a:r>
          </a:p>
          <a:p>
            <a:pPr marL="274320" indent="-274320" eaLnBrk="1" fontAlgn="auto" hangingPunct="1">
              <a:lnSpc>
                <a:spcPct val="90000"/>
              </a:lnSpc>
              <a:spcBef>
                <a:spcPts val="580"/>
              </a:spcBef>
              <a:spcAft>
                <a:spcPts val="0"/>
              </a:spcAft>
              <a:buFont typeface="Wingdings" pitchFamily="2" charset="2"/>
              <a:buNone/>
              <a:defRPr/>
            </a:pPr>
            <a:endParaRPr lang="en-US" sz="1400" dirty="0">
              <a:latin typeface="Verdana" pitchFamily="34" charset="0"/>
            </a:endParaRPr>
          </a:p>
          <a:p>
            <a:pPr marL="274320" indent="-274320" eaLnBrk="1" fontAlgn="auto" hangingPunct="1">
              <a:lnSpc>
                <a:spcPct val="90000"/>
              </a:lnSpc>
              <a:spcBef>
                <a:spcPts val="580"/>
              </a:spcBef>
              <a:spcAft>
                <a:spcPts val="0"/>
              </a:spcAft>
              <a:buFont typeface="Wingdings" pitchFamily="2" charset="2"/>
              <a:buNone/>
              <a:defRPr/>
            </a:pPr>
            <a:r>
              <a:rPr lang="en-US" sz="1400" dirty="0">
                <a:latin typeface="Verdana" pitchFamily="34" charset="0"/>
              </a:rPr>
              <a:t>		</a:t>
            </a:r>
            <a:r>
              <a:rPr lang="en-US" sz="1400" dirty="0" err="1">
                <a:latin typeface="Verdana" pitchFamily="34" charset="0"/>
              </a:rPr>
              <a:t>umask</a:t>
            </a:r>
            <a:r>
              <a:rPr lang="en-US" sz="1400" dirty="0">
                <a:latin typeface="Verdana" pitchFamily="34" charset="0"/>
              </a:rPr>
              <a:t> ( 0 ) ;</a:t>
            </a:r>
          </a:p>
          <a:p>
            <a:pPr marL="274320" indent="-274320" eaLnBrk="1" fontAlgn="auto" hangingPunct="1">
              <a:lnSpc>
                <a:spcPct val="90000"/>
              </a:lnSpc>
              <a:spcBef>
                <a:spcPts val="580"/>
              </a:spcBef>
              <a:spcAft>
                <a:spcPts val="0"/>
              </a:spcAft>
              <a:buFont typeface="Wingdings" pitchFamily="2" charset="2"/>
              <a:buNone/>
              <a:defRPr/>
            </a:pPr>
            <a:endParaRPr lang="en-US" sz="1400" dirty="0">
              <a:latin typeface="Verdana" pitchFamily="34" charset="0"/>
            </a:endParaRPr>
          </a:p>
          <a:p>
            <a:pPr marL="274320" indent="-274320" eaLnBrk="1" fontAlgn="auto" hangingPunct="1">
              <a:lnSpc>
                <a:spcPct val="90000"/>
              </a:lnSpc>
              <a:spcBef>
                <a:spcPts val="580"/>
              </a:spcBef>
              <a:spcAft>
                <a:spcPts val="0"/>
              </a:spcAft>
              <a:buFont typeface="Wingdings" pitchFamily="2" charset="2"/>
              <a:buNone/>
              <a:defRPr/>
            </a:pPr>
            <a:r>
              <a:rPr lang="en-US" sz="1400" dirty="0">
                <a:latin typeface="Verdana" pitchFamily="34" charset="0"/>
              </a:rPr>
              <a:t>        /* Specify Your Job  */</a:t>
            </a:r>
          </a:p>
          <a:p>
            <a:pPr marL="274320" indent="-274320" eaLnBrk="1" fontAlgn="auto" hangingPunct="1">
              <a:lnSpc>
                <a:spcPct val="90000"/>
              </a:lnSpc>
              <a:spcBef>
                <a:spcPts val="580"/>
              </a:spcBef>
              <a:spcAft>
                <a:spcPts val="0"/>
              </a:spcAft>
              <a:buFont typeface="Wingdings" pitchFamily="2" charset="2"/>
              <a:buNone/>
              <a:defRPr/>
            </a:pPr>
            <a:endParaRPr lang="en-US" sz="1400" dirty="0">
              <a:latin typeface="Verdana" pitchFamily="34" charset="0"/>
            </a:endParaRPr>
          </a:p>
          <a:p>
            <a:pPr marL="274320" indent="-274320" eaLnBrk="1" fontAlgn="auto" hangingPunct="1">
              <a:lnSpc>
                <a:spcPct val="90000"/>
              </a:lnSpc>
              <a:spcBef>
                <a:spcPts val="580"/>
              </a:spcBef>
              <a:spcAft>
                <a:spcPts val="0"/>
              </a:spcAft>
              <a:buFont typeface="Wingdings" pitchFamily="2" charset="2"/>
              <a:buNone/>
              <a:defRPr/>
            </a:pPr>
            <a:r>
              <a:rPr lang="en-US" sz="1400" dirty="0">
                <a:latin typeface="Verdana" pitchFamily="34" charset="0"/>
              </a:rPr>
              <a:t>		return ( 0 );</a:t>
            </a:r>
          </a:p>
          <a:p>
            <a:pPr marL="274320" indent="-274320" eaLnBrk="1" fontAlgn="auto" hangingPunct="1">
              <a:lnSpc>
                <a:spcPct val="90000"/>
              </a:lnSpc>
              <a:spcBef>
                <a:spcPts val="580"/>
              </a:spcBef>
              <a:spcAft>
                <a:spcPts val="0"/>
              </a:spcAft>
              <a:buFont typeface="Wingdings" pitchFamily="2" charset="2"/>
              <a:buNone/>
              <a:defRPr/>
            </a:pPr>
            <a:r>
              <a:rPr lang="en-US" sz="1400" dirty="0">
                <a:latin typeface="Verdana" pitchFamily="34" charset="0"/>
              </a:rPr>
              <a:t>	}</a:t>
            </a:r>
          </a:p>
          <a:p>
            <a:pPr marL="274320" indent="-274320" eaLnBrk="1" fontAlgn="auto" hangingPunct="1">
              <a:lnSpc>
                <a:spcPct val="90000"/>
              </a:lnSpc>
              <a:spcBef>
                <a:spcPts val="580"/>
              </a:spcBef>
              <a:spcAft>
                <a:spcPts val="0"/>
              </a:spcAft>
              <a:buFont typeface="Wingdings" pitchFamily="2" charset="2"/>
              <a:buNone/>
              <a:defRPr/>
            </a:pPr>
            <a:r>
              <a:rPr lang="en-US" sz="1400" dirty="0">
                <a:latin typeface="Verdana" pitchFamily="34" charset="0"/>
              </a:rPr>
              <a:t>	</a:t>
            </a:r>
            <a:r>
              <a:rPr lang="en-US" sz="1400" dirty="0">
                <a:solidFill>
                  <a:srgbClr val="800000"/>
                </a:solidFill>
                <a:latin typeface="Verdana" pitchFamily="34" charset="0"/>
              </a:rPr>
              <a:t>else </a:t>
            </a:r>
          </a:p>
          <a:p>
            <a:pPr marL="274320" indent="-274320" eaLnBrk="1" fontAlgn="auto" hangingPunct="1">
              <a:lnSpc>
                <a:spcPct val="90000"/>
              </a:lnSpc>
              <a:spcBef>
                <a:spcPts val="580"/>
              </a:spcBef>
              <a:spcAft>
                <a:spcPts val="0"/>
              </a:spcAft>
              <a:buFont typeface="Wingdings" pitchFamily="2" charset="2"/>
              <a:buNone/>
              <a:defRPr/>
            </a:pPr>
            <a:r>
              <a:rPr lang="en-US" sz="1400" dirty="0">
                <a:latin typeface="Verdana" pitchFamily="34" charset="0"/>
              </a:rPr>
              <a:t>		exit ( 0 );	</a:t>
            </a:r>
          </a:p>
          <a:p>
            <a:pPr marL="274320" indent="-274320" eaLnBrk="1" fontAlgn="auto" hangingPunct="1">
              <a:lnSpc>
                <a:spcPct val="90000"/>
              </a:lnSpc>
              <a:spcBef>
                <a:spcPts val="580"/>
              </a:spcBef>
              <a:spcAft>
                <a:spcPts val="0"/>
              </a:spcAft>
              <a:buFont typeface="Wingdings" pitchFamily="2" charset="2"/>
              <a:buNone/>
              <a:defRPr/>
            </a:pPr>
            <a:r>
              <a:rPr lang="en-US" sz="1400" dirty="0">
                <a:latin typeface="Verdana" pitchFamily="34"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457200" y="1265237"/>
            <a:ext cx="8229600" cy="1143000"/>
          </a:xfrm>
        </p:spPr>
        <p:txBody>
          <a:bodyPr/>
          <a:lstStyle/>
          <a:p>
            <a:pPr eaLnBrk="1" hangingPunct="1"/>
            <a:r>
              <a:rPr lang="en-US" dirty="0" smtClean="0"/>
              <a:t>POSIX </a:t>
            </a:r>
            <a:r>
              <a:rPr lang="en-US" dirty="0" smtClean="0"/>
              <a:t>Threads Basics</a:t>
            </a:r>
          </a:p>
        </p:txBody>
      </p:sp>
      <p:sp>
        <p:nvSpPr>
          <p:cNvPr id="162820" name="Rectangle 3"/>
          <p:cNvSpPr>
            <a:spLocks noGrp="1" noChangeArrowheads="1"/>
          </p:cNvSpPr>
          <p:nvPr>
            <p:ph sz="quarter" idx="1"/>
          </p:nvPr>
        </p:nvSpPr>
        <p:spPr>
          <a:xfrm>
            <a:off x="457200" y="2590800"/>
            <a:ext cx="8229600" cy="2743200"/>
          </a:xfrm>
        </p:spPr>
        <p:txBody>
          <a:bodyPr>
            <a:normAutofit lnSpcReduction="10000"/>
          </a:bodyPr>
          <a:lstStyle/>
          <a:p>
            <a:pPr eaLnBrk="1" hangingPunct="1">
              <a:buFont typeface="Wingdings" pitchFamily="2" charset="2"/>
              <a:buNone/>
            </a:pPr>
            <a:r>
              <a:rPr lang="en-US" dirty="0" smtClean="0"/>
              <a:t>The lessons covered in this module are:</a:t>
            </a:r>
          </a:p>
          <a:p>
            <a:pPr eaLnBrk="1" hangingPunct="1"/>
            <a:r>
              <a:rPr lang="en-US" dirty="0" smtClean="0"/>
              <a:t>Overview</a:t>
            </a:r>
          </a:p>
          <a:p>
            <a:pPr eaLnBrk="1" hangingPunct="1"/>
            <a:r>
              <a:rPr lang="en-US" dirty="0" smtClean="0"/>
              <a:t>User Level Thread</a:t>
            </a:r>
          </a:p>
          <a:p>
            <a:pPr eaLnBrk="1" hangingPunct="1"/>
            <a:r>
              <a:rPr lang="en-US" dirty="0" smtClean="0"/>
              <a:t>Kernel Level Thread</a:t>
            </a:r>
          </a:p>
          <a:p>
            <a:pPr eaLnBrk="1" hangingPunct="1"/>
            <a:r>
              <a:rPr lang="en-US" dirty="0" smtClean="0"/>
              <a:t>Example Program</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457200" y="1112837"/>
            <a:ext cx="8229600" cy="1143000"/>
          </a:xfrm>
        </p:spPr>
        <p:txBody>
          <a:bodyPr/>
          <a:lstStyle/>
          <a:p>
            <a:pPr eaLnBrk="1" hangingPunct="1"/>
            <a:r>
              <a:rPr lang="en-US" smtClean="0"/>
              <a:t>Introduction</a:t>
            </a:r>
          </a:p>
        </p:txBody>
      </p:sp>
      <p:sp>
        <p:nvSpPr>
          <p:cNvPr id="163844" name="Rectangle 3"/>
          <p:cNvSpPr>
            <a:spLocks noGrp="1" noChangeArrowheads="1"/>
          </p:cNvSpPr>
          <p:nvPr>
            <p:ph sz="quarter" idx="1"/>
          </p:nvPr>
        </p:nvSpPr>
        <p:spPr>
          <a:xfrm>
            <a:off x="457200" y="2438400"/>
            <a:ext cx="8229600" cy="3581400"/>
          </a:xfrm>
        </p:spPr>
        <p:txBody>
          <a:bodyPr>
            <a:normAutofit fontScale="85000" lnSpcReduction="20000"/>
          </a:bodyPr>
          <a:lstStyle/>
          <a:p>
            <a:pPr eaLnBrk="1" hangingPunct="1"/>
            <a:r>
              <a:rPr lang="en-US" dirty="0" smtClean="0"/>
              <a:t>Thread is a sequential flow of control through a program.</a:t>
            </a:r>
          </a:p>
          <a:p>
            <a:pPr eaLnBrk="1" hangingPunct="1"/>
            <a:r>
              <a:rPr lang="en-US" dirty="0" smtClean="0"/>
              <a:t>If a process is defined as a program in execution then a thread is defined as a function in execution.</a:t>
            </a:r>
          </a:p>
          <a:p>
            <a:pPr eaLnBrk="1" hangingPunct="1"/>
            <a:r>
              <a:rPr lang="en-US" dirty="0" smtClean="0"/>
              <a:t>If a thread is created, it will execute a specified function.</a:t>
            </a:r>
          </a:p>
          <a:p>
            <a:pPr eaLnBrk="1" hangingPunct="1"/>
            <a:r>
              <a:rPr lang="en-US" dirty="0" smtClean="0"/>
              <a:t>Two type of threading:</a:t>
            </a:r>
          </a:p>
          <a:p>
            <a:pPr lvl="1" eaLnBrk="1" hangingPunct="1"/>
            <a:r>
              <a:rPr lang="en-US" dirty="0" smtClean="0"/>
              <a:t>Single  Threading</a:t>
            </a:r>
          </a:p>
          <a:p>
            <a:pPr lvl="1" eaLnBrk="1" hangingPunct="1"/>
            <a:r>
              <a:rPr lang="en-US" dirty="0" smtClean="0"/>
              <a:t>Multi threading</a:t>
            </a:r>
          </a:p>
          <a:p>
            <a:pPr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0" y="1219200"/>
            <a:ext cx="9144000" cy="914400"/>
          </a:xfrm>
        </p:spPr>
        <p:txBody>
          <a:bodyPr/>
          <a:lstStyle/>
          <a:p>
            <a:pPr eaLnBrk="1" hangingPunct="1"/>
            <a:r>
              <a:rPr lang="en-US" smtClean="0"/>
              <a:t>POSIX Threads</a:t>
            </a:r>
          </a:p>
        </p:txBody>
      </p:sp>
      <p:graphicFrame>
        <p:nvGraphicFramePr>
          <p:cNvPr id="988215" name="Group 55"/>
          <p:cNvGraphicFramePr>
            <a:graphicFrameLocks noGrp="1"/>
          </p:cNvGraphicFramePr>
          <p:nvPr>
            <p:ph type="tbl" idx="1"/>
          </p:nvPr>
        </p:nvGraphicFramePr>
        <p:xfrm>
          <a:off x="457200" y="2362200"/>
          <a:ext cx="8229600" cy="3503803"/>
        </p:xfrm>
        <a:graphic>
          <a:graphicData uri="http://schemas.openxmlformats.org/drawingml/2006/table">
            <a:tbl>
              <a:tblPr/>
              <a:tblGrid>
                <a:gridCol w="4114800"/>
                <a:gridCol w="4114800"/>
              </a:tblGrid>
              <a:tr h="762000">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800" b="1" i="0" u="none" strike="noStrike" cap="none" normalizeH="0" baseline="0" dirty="0" smtClean="0">
                          <a:ln>
                            <a:noFill/>
                          </a:ln>
                          <a:solidFill>
                            <a:schemeClr val="tx1"/>
                          </a:solidFill>
                          <a:effectLst/>
                          <a:latin typeface="Georgia" pitchFamily="18" charset="0"/>
                          <a:cs typeface="Arial" charset="0"/>
                        </a:rPr>
                        <a:t>The created threads within a process share:</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endParaRPr kumimoji="0" lang="en-GB" sz="1800" b="1" i="0" u="none" strike="noStrike" cap="none" normalizeH="0" baseline="0" dirty="0" smtClean="0">
                        <a:ln>
                          <a:noFill/>
                        </a:ln>
                        <a:solidFill>
                          <a:schemeClr val="tx1"/>
                        </a:solidFill>
                        <a:effectLst/>
                        <a:latin typeface="Georgia"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800" b="1" i="0" u="none" strike="noStrike" cap="none" normalizeH="0" baseline="0" smtClean="0">
                          <a:ln>
                            <a:noFill/>
                          </a:ln>
                          <a:solidFill>
                            <a:schemeClr val="tx1"/>
                          </a:solidFill>
                          <a:effectLst/>
                          <a:latin typeface="Georgia" pitchFamily="18" charset="0"/>
                          <a:cs typeface="Arial" charset="0"/>
                        </a:rPr>
                        <a:t>The created threads maintain its</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800" b="1" i="0" u="none" strike="noStrike" cap="none" normalizeH="0" baseline="0" smtClean="0">
                          <a:ln>
                            <a:noFill/>
                          </a:ln>
                          <a:solidFill>
                            <a:schemeClr val="tx1"/>
                          </a:solidFill>
                          <a:effectLst/>
                          <a:latin typeface="Georgia" pitchFamily="18" charset="0"/>
                          <a:cs typeface="Arial" charset="0"/>
                        </a:rPr>
                        <a:t>own:</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endParaRPr kumimoji="0" lang="en-GB" sz="1800" b="1" i="0" u="none" strike="noStrike" cap="none" normalizeH="0" baseline="0" smtClean="0">
                        <a:ln>
                          <a:noFill/>
                        </a:ln>
                        <a:solidFill>
                          <a:schemeClr val="tx1"/>
                        </a:solidFill>
                        <a:effectLst/>
                        <a:latin typeface="Georgia" pitchFamily="18"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0875">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800" b="0" i="0" u="none" strike="noStrike" cap="none" normalizeH="0" baseline="0" smtClean="0">
                          <a:ln>
                            <a:noFill/>
                          </a:ln>
                          <a:solidFill>
                            <a:schemeClr val="tx1"/>
                          </a:solidFill>
                          <a:effectLst/>
                          <a:latin typeface="Georgia" pitchFamily="18" charset="0"/>
                          <a:cs typeface="Arial" charset="0"/>
                        </a:rPr>
                        <a:t>instructions of a process</a:t>
                      </a:r>
                      <a:endParaRPr kumimoji="0" lang="en-GB" sz="1800" b="0" i="0" u="none" strike="noStrike" cap="none" normalizeH="0" baseline="0" smtClean="0">
                        <a:ln>
                          <a:noFill/>
                        </a:ln>
                        <a:solidFill>
                          <a:schemeClr val="tx1"/>
                        </a:solidFill>
                        <a:effectLst/>
                        <a:latin typeface="Georgia"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800" b="0" i="0" u="none" strike="noStrike" cap="none" normalizeH="0" baseline="0" smtClean="0">
                          <a:ln>
                            <a:noFill/>
                          </a:ln>
                          <a:solidFill>
                            <a:schemeClr val="tx1"/>
                          </a:solidFill>
                          <a:effectLst/>
                          <a:latin typeface="Georgia" pitchFamily="18" charset="0"/>
                          <a:cs typeface="Arial" charset="0"/>
                        </a:rPr>
                        <a:t>thread identification number         (tid)</a:t>
                      </a:r>
                      <a:endParaRPr kumimoji="0" lang="en-GB" sz="1800" b="0" i="0" u="none" strike="noStrike" cap="none" normalizeH="0" baseline="0" smtClean="0">
                        <a:ln>
                          <a:noFill/>
                        </a:ln>
                        <a:solidFill>
                          <a:schemeClr val="tx1"/>
                        </a:solidFill>
                        <a:effectLst/>
                        <a:latin typeface="Georgia" pitchFamily="18"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800" b="0" i="0" u="none" strike="noStrike" cap="none" normalizeH="0" baseline="0" smtClean="0">
                          <a:ln>
                            <a:noFill/>
                          </a:ln>
                          <a:solidFill>
                            <a:schemeClr val="tx1"/>
                          </a:solidFill>
                          <a:effectLst/>
                          <a:latin typeface="Georgia" pitchFamily="18" charset="0"/>
                          <a:cs typeface="Arial" charset="0"/>
                        </a:rPr>
                        <a:t>process address space and data</a:t>
                      </a:r>
                      <a:endParaRPr kumimoji="0" lang="en-GB" sz="1800" b="0" i="0" u="none" strike="noStrike" cap="none" normalizeH="0" baseline="0" smtClean="0">
                        <a:ln>
                          <a:noFill/>
                        </a:ln>
                        <a:solidFill>
                          <a:schemeClr val="tx1"/>
                        </a:solidFill>
                        <a:effectLst/>
                        <a:latin typeface="Georgia"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800" b="0" i="0" u="none" strike="noStrike" cap="none" normalizeH="0" baseline="0" smtClean="0">
                          <a:ln>
                            <a:noFill/>
                          </a:ln>
                          <a:solidFill>
                            <a:schemeClr val="tx1"/>
                          </a:solidFill>
                          <a:effectLst/>
                          <a:latin typeface="Georgia" pitchFamily="18" charset="0"/>
                          <a:cs typeface="Arial" charset="0"/>
                        </a:rPr>
                        <a:t>pc, sp, set of registers</a:t>
                      </a:r>
                      <a:endParaRPr kumimoji="0" lang="en-GB" sz="1800" b="0" i="0" u="none" strike="noStrike" cap="none" normalizeH="0" baseline="0" smtClean="0">
                        <a:ln>
                          <a:noFill/>
                        </a:ln>
                        <a:solidFill>
                          <a:schemeClr val="tx1"/>
                        </a:solidFill>
                        <a:effectLst/>
                        <a:latin typeface="Georgia" pitchFamily="18"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800" b="0" i="0" u="none" strike="noStrike" cap="none" normalizeH="0" baseline="0" smtClean="0">
                          <a:ln>
                            <a:noFill/>
                          </a:ln>
                          <a:solidFill>
                            <a:schemeClr val="tx1"/>
                          </a:solidFill>
                          <a:effectLst/>
                          <a:latin typeface="Georgia" pitchFamily="18" charset="0"/>
                          <a:cs typeface="Arial" charset="0"/>
                        </a:rPr>
                        <a:t>open file descriptors</a:t>
                      </a:r>
                      <a:endParaRPr kumimoji="0" lang="en-GB" sz="1800" b="0" i="0" u="none" strike="noStrike" cap="none" normalizeH="0" baseline="0" smtClean="0">
                        <a:ln>
                          <a:noFill/>
                        </a:ln>
                        <a:solidFill>
                          <a:schemeClr val="tx1"/>
                        </a:solidFill>
                        <a:effectLst/>
                        <a:latin typeface="Georgia"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800" b="0" i="0" u="none" strike="noStrike" cap="none" normalizeH="0" baseline="0" smtClean="0">
                          <a:ln>
                            <a:noFill/>
                          </a:ln>
                          <a:solidFill>
                            <a:schemeClr val="tx1"/>
                          </a:solidFill>
                          <a:effectLst/>
                          <a:latin typeface="Georgia" pitchFamily="18" charset="0"/>
                          <a:cs typeface="Arial" charset="0"/>
                        </a:rPr>
                        <a:t>stack  </a:t>
                      </a:r>
                      <a:endParaRPr kumimoji="0" lang="en-GB" sz="1800" b="0" i="0" u="none" strike="noStrike" cap="none" normalizeH="0" baseline="0" smtClean="0">
                        <a:ln>
                          <a:noFill/>
                        </a:ln>
                        <a:solidFill>
                          <a:schemeClr val="tx1"/>
                        </a:solidFill>
                        <a:effectLst/>
                        <a:latin typeface="Georgia" pitchFamily="18"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800" b="0" i="0" u="none" strike="noStrike" cap="none" normalizeH="0" baseline="0" smtClean="0">
                          <a:ln>
                            <a:noFill/>
                          </a:ln>
                          <a:solidFill>
                            <a:schemeClr val="tx1"/>
                          </a:solidFill>
                          <a:effectLst/>
                          <a:latin typeface="Georgia" pitchFamily="18" charset="0"/>
                          <a:cs typeface="Arial" charset="0"/>
                        </a:rPr>
                        <a:t>Signal Handlers</a:t>
                      </a:r>
                      <a:endParaRPr kumimoji="0" lang="en-GB" sz="1800" b="0" i="0" u="none" strike="noStrike" cap="none" normalizeH="0" baseline="0" smtClean="0">
                        <a:ln>
                          <a:noFill/>
                        </a:ln>
                        <a:solidFill>
                          <a:schemeClr val="tx1"/>
                        </a:solidFill>
                        <a:effectLst/>
                        <a:latin typeface="Georgia"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800" b="0" i="0" u="none" strike="noStrike" cap="none" normalizeH="0" baseline="0" smtClean="0">
                          <a:ln>
                            <a:noFill/>
                          </a:ln>
                          <a:solidFill>
                            <a:schemeClr val="tx1"/>
                          </a:solidFill>
                          <a:effectLst/>
                          <a:latin typeface="Georgia" pitchFamily="18" charset="0"/>
                          <a:cs typeface="Arial" charset="0"/>
                        </a:rPr>
                        <a:t>priority of the threads</a:t>
                      </a:r>
                      <a:endParaRPr kumimoji="0" lang="en-GB" sz="1800" b="0" i="0" u="none" strike="noStrike" cap="none" normalizeH="0" baseline="0" smtClean="0">
                        <a:ln>
                          <a:noFill/>
                        </a:ln>
                        <a:solidFill>
                          <a:schemeClr val="tx1"/>
                        </a:solidFill>
                        <a:effectLst/>
                        <a:latin typeface="Georgia" pitchFamily="18"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0875">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800" b="0" i="0" u="none" strike="noStrike" cap="none" normalizeH="0" baseline="0" dirty="0" err="1" smtClean="0">
                          <a:ln>
                            <a:noFill/>
                          </a:ln>
                          <a:solidFill>
                            <a:schemeClr val="tx1"/>
                          </a:solidFill>
                          <a:effectLst/>
                          <a:latin typeface="Georgia" pitchFamily="18" charset="0"/>
                          <a:cs typeface="Arial" charset="0"/>
                        </a:rPr>
                        <a:t>pwd</a:t>
                      </a:r>
                      <a:r>
                        <a:rPr kumimoji="0" lang="en-US" sz="1800" b="0" i="0" u="none" strike="noStrike" cap="none" normalizeH="0" baseline="0" dirty="0" smtClean="0">
                          <a:ln>
                            <a:noFill/>
                          </a:ln>
                          <a:solidFill>
                            <a:schemeClr val="tx1"/>
                          </a:solidFill>
                          <a:effectLst/>
                          <a:latin typeface="Georgia" pitchFamily="18" charset="0"/>
                          <a:cs typeface="Arial" charset="0"/>
                        </a:rPr>
                        <a:t>, </a:t>
                      </a:r>
                      <a:r>
                        <a:rPr kumimoji="0" lang="en-US" sz="1800" b="0" i="0" u="none" strike="noStrike" cap="none" normalizeH="0" baseline="0" dirty="0" err="1" smtClean="0">
                          <a:ln>
                            <a:noFill/>
                          </a:ln>
                          <a:solidFill>
                            <a:schemeClr val="tx1"/>
                          </a:solidFill>
                          <a:effectLst/>
                          <a:latin typeface="Georgia" pitchFamily="18" charset="0"/>
                          <a:cs typeface="Arial" charset="0"/>
                        </a:rPr>
                        <a:t>uid</a:t>
                      </a:r>
                      <a:r>
                        <a:rPr kumimoji="0" lang="en-US" sz="1800" b="0" i="0" u="none" strike="noStrike" cap="none" normalizeH="0" baseline="0" dirty="0" smtClean="0">
                          <a:ln>
                            <a:noFill/>
                          </a:ln>
                          <a:solidFill>
                            <a:schemeClr val="tx1"/>
                          </a:solidFill>
                          <a:effectLst/>
                          <a:latin typeface="Georgia" pitchFamily="18" charset="0"/>
                          <a:cs typeface="Arial" charset="0"/>
                        </a:rPr>
                        <a:t> and </a:t>
                      </a:r>
                      <a:r>
                        <a:rPr kumimoji="0" lang="en-US" sz="1800" b="0" i="0" u="none" strike="noStrike" cap="none" normalizeH="0" baseline="0" dirty="0" err="1" smtClean="0">
                          <a:ln>
                            <a:noFill/>
                          </a:ln>
                          <a:solidFill>
                            <a:schemeClr val="tx1"/>
                          </a:solidFill>
                          <a:effectLst/>
                          <a:latin typeface="Georgia" pitchFamily="18" charset="0"/>
                          <a:cs typeface="Arial" charset="0"/>
                        </a:rPr>
                        <a:t>gid</a:t>
                      </a:r>
                      <a:endParaRPr kumimoji="0" lang="en-GB" sz="1800" b="0" i="0" u="none" strike="noStrike" cap="none" normalizeH="0" baseline="0" dirty="0" smtClean="0">
                        <a:ln>
                          <a:noFill/>
                        </a:ln>
                        <a:solidFill>
                          <a:schemeClr val="tx1"/>
                        </a:solidFill>
                        <a:effectLst/>
                        <a:latin typeface="Georgia"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800" b="0" i="0" u="none" strike="noStrike" cap="none" normalizeH="0" baseline="0" dirty="0" smtClean="0">
                          <a:ln>
                            <a:noFill/>
                          </a:ln>
                          <a:solidFill>
                            <a:schemeClr val="tx1"/>
                          </a:solidFill>
                          <a:effectLst/>
                          <a:latin typeface="Georgia" pitchFamily="18" charset="0"/>
                          <a:cs typeface="Arial" charset="0"/>
                        </a:rPr>
                        <a:t>scheduling policy</a:t>
                      </a:r>
                      <a:endParaRPr kumimoji="0" lang="en-GB" sz="1800" b="0" i="0" u="none" strike="noStrike" cap="none" normalizeH="0" baseline="0" dirty="0" smtClean="0">
                        <a:ln>
                          <a:noFill/>
                        </a:ln>
                        <a:solidFill>
                          <a:schemeClr val="tx1"/>
                        </a:solidFill>
                        <a:effectLst/>
                        <a:latin typeface="Georgia" pitchFamily="18"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457200" y="1493837"/>
            <a:ext cx="8229600" cy="1143000"/>
          </a:xfrm>
        </p:spPr>
        <p:txBody>
          <a:bodyPr/>
          <a:lstStyle/>
          <a:p>
            <a:pPr eaLnBrk="1" hangingPunct="1"/>
            <a:r>
              <a:rPr lang="en-US" smtClean="0"/>
              <a:t>POSIX Threads (Contd.).</a:t>
            </a:r>
          </a:p>
        </p:txBody>
      </p:sp>
      <p:sp>
        <p:nvSpPr>
          <p:cNvPr id="165892" name="Rectangle 3"/>
          <p:cNvSpPr>
            <a:spLocks noGrp="1" noChangeArrowheads="1"/>
          </p:cNvSpPr>
          <p:nvPr>
            <p:ph sz="quarter" idx="1"/>
          </p:nvPr>
        </p:nvSpPr>
        <p:spPr>
          <a:xfrm>
            <a:off x="457200" y="2819400"/>
            <a:ext cx="8229600" cy="2667000"/>
          </a:xfrm>
        </p:spPr>
        <p:txBody>
          <a:bodyPr>
            <a:normAutofit lnSpcReduction="10000"/>
          </a:bodyPr>
          <a:lstStyle/>
          <a:p>
            <a:pPr eaLnBrk="1" hangingPunct="1">
              <a:lnSpc>
                <a:spcPct val="90000"/>
              </a:lnSpc>
              <a:buFont typeface="Wingdings" pitchFamily="2" charset="2"/>
              <a:buNone/>
            </a:pPr>
            <a:r>
              <a:rPr lang="en-US" dirty="0" smtClean="0"/>
              <a:t>Advantages of Threads: </a:t>
            </a:r>
          </a:p>
          <a:p>
            <a:pPr eaLnBrk="1" hangingPunct="1">
              <a:lnSpc>
                <a:spcPct val="90000"/>
              </a:lnSpc>
              <a:buFont typeface="Wingdings" pitchFamily="2" charset="2"/>
              <a:buNone/>
            </a:pPr>
            <a:r>
              <a:rPr lang="en-US" dirty="0" smtClean="0"/>
              <a:t>Takes less time for:</a:t>
            </a:r>
          </a:p>
          <a:p>
            <a:pPr eaLnBrk="1" hangingPunct="1">
              <a:lnSpc>
                <a:spcPct val="90000"/>
              </a:lnSpc>
            </a:pPr>
            <a:r>
              <a:rPr lang="en-US" dirty="0" smtClean="0"/>
              <a:t>Creation of a new thread</a:t>
            </a:r>
          </a:p>
          <a:p>
            <a:pPr eaLnBrk="1" hangingPunct="1">
              <a:lnSpc>
                <a:spcPct val="90000"/>
              </a:lnSpc>
            </a:pPr>
            <a:r>
              <a:rPr lang="en-US" dirty="0" smtClean="0"/>
              <a:t>Termination of a thread</a:t>
            </a:r>
          </a:p>
          <a:p>
            <a:pPr eaLnBrk="1" hangingPunct="1">
              <a:lnSpc>
                <a:spcPct val="90000"/>
              </a:lnSpc>
            </a:pPr>
            <a:r>
              <a:rPr lang="en-US" dirty="0" smtClean="0"/>
              <a:t>Communication between threads are easier.</a:t>
            </a:r>
          </a:p>
          <a:p>
            <a:pPr eaLnBrk="1" hangingPunct="1">
              <a:lnSpc>
                <a:spcPct val="90000"/>
              </a:lnSpc>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457200" y="1219200"/>
            <a:ext cx="8229600" cy="1143000"/>
          </a:xfrm>
        </p:spPr>
        <p:txBody>
          <a:bodyPr/>
          <a:lstStyle/>
          <a:p>
            <a:pPr eaLnBrk="1" hangingPunct="1"/>
            <a:r>
              <a:rPr lang="en-US" smtClean="0"/>
              <a:t>POSIX Threads (Contd.).</a:t>
            </a:r>
          </a:p>
        </p:txBody>
      </p:sp>
      <p:sp>
        <p:nvSpPr>
          <p:cNvPr id="166916" name="Rectangle 3"/>
          <p:cNvSpPr>
            <a:spLocks noGrp="1" noChangeArrowheads="1"/>
          </p:cNvSpPr>
          <p:nvPr>
            <p:ph sz="quarter" idx="1"/>
          </p:nvPr>
        </p:nvSpPr>
        <p:spPr>
          <a:xfrm>
            <a:off x="457200" y="2544763"/>
            <a:ext cx="8229600" cy="2590800"/>
          </a:xfrm>
        </p:spPr>
        <p:txBody>
          <a:bodyPr/>
          <a:lstStyle/>
          <a:p>
            <a:pPr eaLnBrk="1" hangingPunct="1">
              <a:lnSpc>
                <a:spcPct val="90000"/>
              </a:lnSpc>
              <a:buFont typeface="Wingdings" pitchFamily="2" charset="2"/>
              <a:buNone/>
            </a:pPr>
            <a:r>
              <a:rPr lang="en-US" dirty="0" smtClean="0"/>
              <a:t>There are two broad categories of thread implementation:</a:t>
            </a:r>
          </a:p>
          <a:p>
            <a:pPr eaLnBrk="1" hangingPunct="1">
              <a:lnSpc>
                <a:spcPct val="90000"/>
              </a:lnSpc>
              <a:buFont typeface="Wingdings" pitchFamily="2" charset="2"/>
              <a:buNone/>
            </a:pPr>
            <a:r>
              <a:rPr lang="en-US" dirty="0" smtClean="0"/>
              <a:t>1. User level Threads (ULT)</a:t>
            </a:r>
          </a:p>
          <a:p>
            <a:pPr eaLnBrk="1" hangingPunct="1">
              <a:lnSpc>
                <a:spcPct val="90000"/>
              </a:lnSpc>
              <a:buFont typeface="Wingdings" pitchFamily="2" charset="2"/>
              <a:buNone/>
            </a:pPr>
            <a:r>
              <a:rPr lang="en-US" dirty="0" smtClean="0"/>
              <a:t>2. Kernel level threads (or kernel-supported threads or Light weight processes)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457200" y="1219200"/>
            <a:ext cx="8229600" cy="1143000"/>
          </a:xfrm>
        </p:spPr>
        <p:txBody>
          <a:bodyPr/>
          <a:lstStyle/>
          <a:p>
            <a:pPr eaLnBrk="1" hangingPunct="1"/>
            <a:r>
              <a:rPr lang="en-US" smtClean="0"/>
              <a:t>POSIX Threads (Contd.).</a:t>
            </a:r>
          </a:p>
        </p:txBody>
      </p:sp>
      <p:sp>
        <p:nvSpPr>
          <p:cNvPr id="167940" name="Rectangle 3"/>
          <p:cNvSpPr>
            <a:spLocks noGrp="1" noChangeArrowheads="1"/>
          </p:cNvSpPr>
          <p:nvPr>
            <p:ph sz="quarter" idx="1"/>
          </p:nvPr>
        </p:nvSpPr>
        <p:spPr>
          <a:xfrm>
            <a:off x="457200" y="2544763"/>
            <a:ext cx="8229600" cy="3505200"/>
          </a:xfrm>
        </p:spPr>
        <p:txBody>
          <a:bodyPr>
            <a:normAutofit fontScale="77500" lnSpcReduction="20000"/>
          </a:bodyPr>
          <a:lstStyle/>
          <a:p>
            <a:pPr eaLnBrk="1" hangingPunct="1">
              <a:lnSpc>
                <a:spcPct val="90000"/>
              </a:lnSpc>
            </a:pPr>
            <a:r>
              <a:rPr lang="en-US" dirty="0" smtClean="0"/>
              <a:t>Thread management is done by the application and the kernel is not aware of the existence of threads.</a:t>
            </a:r>
          </a:p>
          <a:p>
            <a:pPr eaLnBrk="1" hangingPunct="1">
              <a:lnSpc>
                <a:spcPct val="90000"/>
              </a:lnSpc>
            </a:pPr>
            <a:r>
              <a:rPr lang="en-US" dirty="0" smtClean="0"/>
              <a:t>Thread library contains code for creating and destroying threads, passing messages and data between threads, for scheduling thread execution and for saving and restoring thread contexts.</a:t>
            </a:r>
          </a:p>
          <a:p>
            <a:pPr eaLnBrk="1" hangingPunct="1">
              <a:lnSpc>
                <a:spcPct val="90000"/>
              </a:lnSpc>
            </a:pPr>
            <a:r>
              <a:rPr lang="en-US" dirty="0" smtClean="0"/>
              <a:t>This thread application are allocated to a single process managed by the kernel.</a:t>
            </a:r>
          </a:p>
          <a:p>
            <a:pPr eaLnBrk="1" hangingPunct="1">
              <a:lnSpc>
                <a:spcPct val="90000"/>
              </a:lnSpc>
            </a:pPr>
            <a:r>
              <a:rPr lang="en-US" dirty="0" smtClean="0"/>
              <a:t>All the activity takes place in user space and within a single process. The kernel continues to schedule the process as a unit and assigns a single execution state to that process.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57200" y="1189037"/>
            <a:ext cx="8229600" cy="1143000"/>
          </a:xfrm>
        </p:spPr>
        <p:txBody>
          <a:bodyPr/>
          <a:lstStyle/>
          <a:p>
            <a:pPr eaLnBrk="1" hangingPunct="1"/>
            <a:r>
              <a:rPr lang="en-US" smtClean="0"/>
              <a:t>ULT</a:t>
            </a:r>
          </a:p>
        </p:txBody>
      </p:sp>
      <p:sp>
        <p:nvSpPr>
          <p:cNvPr id="168964" name="Rectangle 3"/>
          <p:cNvSpPr>
            <a:spLocks noGrp="1" noChangeArrowheads="1"/>
          </p:cNvSpPr>
          <p:nvPr>
            <p:ph sz="quarter" idx="1"/>
          </p:nvPr>
        </p:nvSpPr>
        <p:spPr>
          <a:xfrm>
            <a:off x="457200" y="2514600"/>
            <a:ext cx="8229600" cy="3200400"/>
          </a:xfrm>
        </p:spPr>
        <p:txBody>
          <a:bodyPr>
            <a:normAutofit fontScale="77500" lnSpcReduction="20000"/>
          </a:bodyPr>
          <a:lstStyle/>
          <a:p>
            <a:pPr eaLnBrk="1" hangingPunct="1">
              <a:buFont typeface="Wingdings" pitchFamily="2" charset="2"/>
              <a:buNone/>
            </a:pPr>
            <a:r>
              <a:rPr lang="en-US" dirty="0" smtClean="0"/>
              <a:t>Advantages:</a:t>
            </a:r>
          </a:p>
          <a:p>
            <a:pPr eaLnBrk="1" hangingPunct="1"/>
            <a:r>
              <a:rPr lang="en-US" dirty="0" smtClean="0"/>
              <a:t>Thread switching does not require kernel mode.</a:t>
            </a:r>
          </a:p>
          <a:p>
            <a:pPr eaLnBrk="1" hangingPunct="1"/>
            <a:r>
              <a:rPr lang="en-US" dirty="0" smtClean="0"/>
              <a:t>Scheduling can be application specific.</a:t>
            </a:r>
          </a:p>
          <a:p>
            <a:pPr eaLnBrk="1" hangingPunct="1"/>
            <a:r>
              <a:rPr lang="en-US" dirty="0" smtClean="0"/>
              <a:t>Can run on any OS.</a:t>
            </a:r>
          </a:p>
          <a:p>
            <a:pPr eaLnBrk="1" hangingPunct="1">
              <a:buFont typeface="Wingdings" pitchFamily="2" charset="2"/>
              <a:buNone/>
            </a:pPr>
            <a:endParaRPr lang="en-US" dirty="0" smtClean="0"/>
          </a:p>
          <a:p>
            <a:pPr eaLnBrk="1" hangingPunct="1">
              <a:buFont typeface="Wingdings" pitchFamily="2" charset="2"/>
              <a:buNone/>
            </a:pPr>
            <a:r>
              <a:rPr lang="en-US" dirty="0" smtClean="0"/>
              <a:t>Disadvantages:</a:t>
            </a:r>
          </a:p>
          <a:p>
            <a:pPr eaLnBrk="1" hangingPunct="1"/>
            <a:r>
              <a:rPr lang="en-US" dirty="0" smtClean="0"/>
              <a:t>When it executes a system call, not only is that thread is blocked, but all the threads within the process are blocked.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1096963"/>
            <a:ext cx="8229600" cy="1143000"/>
          </a:xfrm>
        </p:spPr>
        <p:txBody>
          <a:bodyPr/>
          <a:lstStyle/>
          <a:p>
            <a:pPr eaLnBrk="1" hangingPunct="1"/>
            <a:r>
              <a:rPr lang="en-US" smtClean="0"/>
              <a:t>Context Switch</a:t>
            </a:r>
          </a:p>
        </p:txBody>
      </p:sp>
      <p:sp>
        <p:nvSpPr>
          <p:cNvPr id="104452" name="Rectangle 3"/>
          <p:cNvSpPr>
            <a:spLocks noGrp="1" noChangeArrowheads="1"/>
          </p:cNvSpPr>
          <p:nvPr>
            <p:ph sz="quarter" idx="1"/>
          </p:nvPr>
        </p:nvSpPr>
        <p:spPr>
          <a:xfrm>
            <a:off x="457200" y="2422526"/>
            <a:ext cx="8229600" cy="3581400"/>
          </a:xfrm>
        </p:spPr>
        <p:txBody>
          <a:bodyPr>
            <a:normAutofit fontScale="77500" lnSpcReduction="20000"/>
          </a:bodyPr>
          <a:lstStyle/>
          <a:p>
            <a:pPr eaLnBrk="1" hangingPunct="1"/>
            <a:r>
              <a:rPr lang="en-US" dirty="0" smtClean="0"/>
              <a:t>Execution control is changing from one process to another. </a:t>
            </a:r>
          </a:p>
          <a:p>
            <a:pPr eaLnBrk="1" hangingPunct="1"/>
            <a:r>
              <a:rPr lang="en-US" dirty="0" smtClean="0"/>
              <a:t>When a current process either completes its execution or is waiting for a certain event to occur,  the kernel saves the process context and removes the process from the running state.</a:t>
            </a:r>
          </a:p>
          <a:p>
            <a:pPr eaLnBrk="1" hangingPunct="1"/>
            <a:r>
              <a:rPr lang="en-US" dirty="0" smtClean="0"/>
              <a:t>Kernel loads next </a:t>
            </a:r>
            <a:r>
              <a:rPr lang="en-US" dirty="0" err="1" smtClean="0"/>
              <a:t>runnable</a:t>
            </a:r>
            <a:r>
              <a:rPr lang="en-US" dirty="0" smtClean="0"/>
              <a:t> process’s registers with pointers for  execution.  </a:t>
            </a:r>
          </a:p>
          <a:p>
            <a:pPr eaLnBrk="1" hangingPunct="1"/>
            <a:r>
              <a:rPr lang="en-US" dirty="0" smtClean="0"/>
              <a:t>Kernel space: a fixed part of virtual address space of each process . It maps the kernel text and data structures.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57200" y="1189038"/>
            <a:ext cx="8229600" cy="1143000"/>
          </a:xfrm>
        </p:spPr>
        <p:txBody>
          <a:bodyPr/>
          <a:lstStyle/>
          <a:p>
            <a:pPr eaLnBrk="1" hangingPunct="1"/>
            <a:r>
              <a:rPr lang="en-US" smtClean="0"/>
              <a:t>KLT</a:t>
            </a:r>
          </a:p>
        </p:txBody>
      </p:sp>
      <p:sp>
        <p:nvSpPr>
          <p:cNvPr id="169988" name="Rectangle 3"/>
          <p:cNvSpPr>
            <a:spLocks noGrp="1" noChangeArrowheads="1"/>
          </p:cNvSpPr>
          <p:nvPr>
            <p:ph sz="quarter" idx="1"/>
          </p:nvPr>
        </p:nvSpPr>
        <p:spPr>
          <a:xfrm>
            <a:off x="457200" y="2514600"/>
            <a:ext cx="8229600" cy="3581400"/>
          </a:xfrm>
        </p:spPr>
        <p:txBody>
          <a:bodyPr>
            <a:normAutofit fontScale="85000" lnSpcReduction="10000"/>
          </a:bodyPr>
          <a:lstStyle/>
          <a:p>
            <a:pPr eaLnBrk="1" hangingPunct="1">
              <a:buFont typeface="Wingdings" pitchFamily="2" charset="2"/>
              <a:buNone/>
            </a:pPr>
            <a:r>
              <a:rPr lang="en-US" dirty="0" smtClean="0"/>
              <a:t>Kernel Level Threads:</a:t>
            </a:r>
          </a:p>
          <a:p>
            <a:pPr eaLnBrk="1" hangingPunct="1"/>
            <a:r>
              <a:rPr lang="en-US" dirty="0" smtClean="0"/>
              <a:t>Thread management is done by the kernel</a:t>
            </a:r>
          </a:p>
          <a:p>
            <a:pPr lvl="1" eaLnBrk="1" hangingPunct="1"/>
            <a:r>
              <a:rPr lang="en-US" dirty="0" smtClean="0"/>
              <a:t>Advantage: If one thread in a process is blocked, kernel can schedule another thread of the same process.</a:t>
            </a:r>
          </a:p>
          <a:p>
            <a:pPr lvl="1" eaLnBrk="1" hangingPunct="1"/>
            <a:r>
              <a:rPr lang="en-US" dirty="0" smtClean="0"/>
              <a:t>Disadvantage: Transfer of control from one thread to another within the same process requires a mode switch to the kernel</a:t>
            </a:r>
          </a:p>
          <a:p>
            <a:pPr eaLnBrk="1" hangingPunct="1">
              <a:buFont typeface="Wingdings" pitchFamily="2" charset="2"/>
              <a:buNone/>
            </a:pPr>
            <a:r>
              <a:rPr lang="en-US" dirty="0" smtClean="0"/>
              <a:t/>
            </a:r>
            <a:br>
              <a:rPr lang="en-US" dirty="0" smtClean="0"/>
            </a:br>
            <a:endParaRPr lang="en-US"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57200" y="1036639"/>
            <a:ext cx="8229600" cy="1143000"/>
          </a:xfrm>
        </p:spPr>
        <p:txBody>
          <a:bodyPr/>
          <a:lstStyle/>
          <a:p>
            <a:pPr eaLnBrk="1" hangingPunct="1"/>
            <a:r>
              <a:rPr lang="en-US" smtClean="0"/>
              <a:t>Advantages</a:t>
            </a:r>
          </a:p>
        </p:txBody>
      </p:sp>
      <p:sp>
        <p:nvSpPr>
          <p:cNvPr id="1001475" name="Rectangle 3"/>
          <p:cNvSpPr>
            <a:spLocks noGrp="1" noChangeArrowheads="1"/>
          </p:cNvSpPr>
          <p:nvPr>
            <p:ph sz="quarter" idx="1"/>
          </p:nvPr>
        </p:nvSpPr>
        <p:spPr>
          <a:xfrm>
            <a:off x="457200" y="2362201"/>
            <a:ext cx="8229600" cy="3962399"/>
          </a:xfrm>
        </p:spPr>
        <p:txBody>
          <a:bodyPr>
            <a:normAutofit fontScale="77500" lnSpcReduction="20000"/>
          </a:bodyPr>
          <a:lstStyle/>
          <a:p>
            <a:pPr marL="274320" indent="-274320" eaLnBrk="1" fontAlgn="auto" hangingPunct="1">
              <a:lnSpc>
                <a:spcPct val="90000"/>
              </a:lnSpc>
              <a:spcBef>
                <a:spcPts val="580"/>
              </a:spcBef>
              <a:spcAft>
                <a:spcPts val="0"/>
              </a:spcAft>
              <a:buFont typeface="Wingdings 2"/>
              <a:buChar char=""/>
              <a:defRPr/>
            </a:pPr>
            <a:r>
              <a:rPr lang="en-US" dirty="0"/>
              <a:t>Improve application responsiveness</a:t>
            </a:r>
          </a:p>
          <a:p>
            <a:pPr marL="274320" indent="-274320" eaLnBrk="1" fontAlgn="auto" hangingPunct="1">
              <a:lnSpc>
                <a:spcPct val="90000"/>
              </a:lnSpc>
              <a:spcBef>
                <a:spcPts val="580"/>
              </a:spcBef>
              <a:spcAft>
                <a:spcPts val="0"/>
              </a:spcAft>
              <a:buFont typeface="Wingdings 2"/>
              <a:buChar char=""/>
              <a:defRPr/>
            </a:pPr>
            <a:r>
              <a:rPr lang="en-US" dirty="0"/>
              <a:t>Use multiprocessors more efficiently</a:t>
            </a:r>
          </a:p>
          <a:p>
            <a:pPr marL="274320" indent="-274320" eaLnBrk="1" fontAlgn="auto" hangingPunct="1">
              <a:lnSpc>
                <a:spcPct val="90000"/>
              </a:lnSpc>
              <a:spcBef>
                <a:spcPts val="580"/>
              </a:spcBef>
              <a:spcAft>
                <a:spcPts val="0"/>
              </a:spcAft>
              <a:buFont typeface="Wingdings 2"/>
              <a:buChar char=""/>
              <a:defRPr/>
            </a:pPr>
            <a:r>
              <a:rPr lang="en-US" dirty="0"/>
              <a:t>Improve program structure</a:t>
            </a:r>
          </a:p>
          <a:p>
            <a:pPr marL="274320" indent="-274320" eaLnBrk="1" fontAlgn="auto" hangingPunct="1">
              <a:lnSpc>
                <a:spcPct val="90000"/>
              </a:lnSpc>
              <a:spcBef>
                <a:spcPts val="580"/>
              </a:spcBef>
              <a:spcAft>
                <a:spcPts val="0"/>
              </a:spcAft>
              <a:buFont typeface="Wingdings 2"/>
              <a:buChar char=""/>
              <a:defRPr/>
            </a:pPr>
            <a:r>
              <a:rPr lang="en-US" dirty="0"/>
              <a:t>use fewer system resources</a:t>
            </a:r>
          </a:p>
          <a:p>
            <a:pPr marL="274320" indent="-274320" eaLnBrk="1" fontAlgn="auto" hangingPunct="1">
              <a:lnSpc>
                <a:spcPct val="90000"/>
              </a:lnSpc>
              <a:spcBef>
                <a:spcPts val="580"/>
              </a:spcBef>
              <a:spcAft>
                <a:spcPts val="0"/>
              </a:spcAft>
              <a:buFont typeface="Wingdings 2"/>
              <a:buChar char=""/>
              <a:defRPr/>
            </a:pPr>
            <a:r>
              <a:rPr lang="en-US" dirty="0"/>
              <a:t>Specific applications in </a:t>
            </a:r>
            <a:r>
              <a:rPr lang="en-US" dirty="0" err="1"/>
              <a:t>uniprocessor</a:t>
            </a:r>
            <a:r>
              <a:rPr lang="en-US" dirty="0"/>
              <a:t> machines</a:t>
            </a:r>
          </a:p>
          <a:p>
            <a:pPr marL="274320" indent="-274320" eaLnBrk="1" fontAlgn="auto" hangingPunct="1">
              <a:lnSpc>
                <a:spcPct val="90000"/>
              </a:lnSpc>
              <a:spcBef>
                <a:spcPts val="580"/>
              </a:spcBef>
              <a:spcAft>
                <a:spcPts val="0"/>
              </a:spcAft>
              <a:buFont typeface="Wingdings" pitchFamily="2" charset="2"/>
              <a:buNone/>
              <a:defRPr/>
            </a:pPr>
            <a:endParaRPr lang="en-US" dirty="0"/>
          </a:p>
          <a:p>
            <a:pPr marL="274320" indent="-274320" eaLnBrk="1" fontAlgn="auto" hangingPunct="1">
              <a:lnSpc>
                <a:spcPct val="90000"/>
              </a:lnSpc>
              <a:spcBef>
                <a:spcPts val="580"/>
              </a:spcBef>
              <a:spcAft>
                <a:spcPts val="0"/>
              </a:spcAft>
              <a:buFont typeface="Wingdings" pitchFamily="2" charset="2"/>
              <a:buNone/>
              <a:defRPr/>
            </a:pPr>
            <a:r>
              <a:rPr lang="en-US" dirty="0"/>
              <a:t>Applications</a:t>
            </a:r>
          </a:p>
          <a:p>
            <a:pPr marL="274320" indent="-274320" eaLnBrk="1" fontAlgn="auto" hangingPunct="1">
              <a:lnSpc>
                <a:spcPct val="90000"/>
              </a:lnSpc>
              <a:spcBef>
                <a:spcPts val="580"/>
              </a:spcBef>
              <a:spcAft>
                <a:spcPts val="0"/>
              </a:spcAft>
              <a:buFont typeface="Wingdings" pitchFamily="2" charset="2"/>
              <a:buNone/>
              <a:defRPr/>
            </a:pPr>
            <a:endParaRPr lang="en-US" dirty="0"/>
          </a:p>
          <a:p>
            <a:pPr marL="274320" indent="-274320" eaLnBrk="1" fontAlgn="auto" hangingPunct="1">
              <a:lnSpc>
                <a:spcPct val="90000"/>
              </a:lnSpc>
              <a:spcBef>
                <a:spcPts val="580"/>
              </a:spcBef>
              <a:spcAft>
                <a:spcPts val="0"/>
              </a:spcAft>
              <a:buFont typeface="Wingdings 2"/>
              <a:buChar char=""/>
              <a:defRPr/>
            </a:pPr>
            <a:r>
              <a:rPr lang="en-US" dirty="0"/>
              <a:t>A file server on a LAN</a:t>
            </a:r>
          </a:p>
          <a:p>
            <a:pPr marL="274320" indent="-274320" eaLnBrk="1" fontAlgn="auto" hangingPunct="1">
              <a:lnSpc>
                <a:spcPct val="90000"/>
              </a:lnSpc>
              <a:spcBef>
                <a:spcPts val="580"/>
              </a:spcBef>
              <a:spcAft>
                <a:spcPts val="0"/>
              </a:spcAft>
              <a:buFont typeface="Wingdings 2"/>
              <a:buChar char=""/>
              <a:defRPr/>
            </a:pPr>
            <a:r>
              <a:rPr lang="en-US" dirty="0"/>
              <a:t>Graphical User Interfaces (GUIs)</a:t>
            </a:r>
          </a:p>
          <a:p>
            <a:pPr marL="274320" indent="-274320" eaLnBrk="1" fontAlgn="auto" hangingPunct="1">
              <a:lnSpc>
                <a:spcPct val="90000"/>
              </a:lnSpc>
              <a:spcBef>
                <a:spcPts val="580"/>
              </a:spcBef>
              <a:spcAft>
                <a:spcPts val="0"/>
              </a:spcAft>
              <a:buFont typeface="Wingdings 2"/>
              <a:buChar char=""/>
              <a:defRPr/>
            </a:pPr>
            <a:r>
              <a:rPr lang="en-US" dirty="0"/>
              <a:t>web applications</a:t>
            </a:r>
          </a:p>
          <a:p>
            <a:pPr marL="274320" indent="-274320" eaLnBrk="1" fontAlgn="auto" hangingPunct="1">
              <a:lnSpc>
                <a:spcPct val="90000"/>
              </a:lnSpc>
              <a:spcBef>
                <a:spcPts val="58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57200" y="1066800"/>
            <a:ext cx="8229600" cy="1143000"/>
          </a:xfrm>
        </p:spPr>
        <p:txBody>
          <a:bodyPr/>
          <a:lstStyle/>
          <a:p>
            <a:pPr eaLnBrk="1" hangingPunct="1"/>
            <a:r>
              <a:rPr lang="en-US" smtClean="0"/>
              <a:t>Threads and Processes</a:t>
            </a:r>
          </a:p>
        </p:txBody>
      </p:sp>
      <p:sp>
        <p:nvSpPr>
          <p:cNvPr id="1003525" name="Rectangle 5"/>
          <p:cNvSpPr>
            <a:spLocks noChangeArrowheads="1"/>
          </p:cNvSpPr>
          <p:nvPr/>
        </p:nvSpPr>
        <p:spPr bwMode="auto">
          <a:xfrm>
            <a:off x="2135188" y="2697162"/>
            <a:ext cx="987425" cy="987425"/>
          </a:xfrm>
          <a:prstGeom prst="rect">
            <a:avLst/>
          </a:prstGeom>
          <a:solidFill>
            <a:schemeClr val="folHlink">
              <a:alpha val="34000"/>
            </a:schemeClr>
          </a:solidFill>
          <a:ln w="127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003526" name="Rectangle 6"/>
          <p:cNvSpPr>
            <a:spLocks noChangeArrowheads="1"/>
          </p:cNvSpPr>
          <p:nvPr/>
        </p:nvSpPr>
        <p:spPr bwMode="auto">
          <a:xfrm>
            <a:off x="5945188" y="2697162"/>
            <a:ext cx="987425" cy="987425"/>
          </a:xfrm>
          <a:prstGeom prst="rect">
            <a:avLst/>
          </a:prstGeom>
          <a:solidFill>
            <a:schemeClr val="hlink">
              <a:alpha val="61000"/>
            </a:schemeClr>
          </a:solidFill>
          <a:ln w="127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003527" name="Rectangle 7"/>
          <p:cNvSpPr>
            <a:spLocks noChangeArrowheads="1"/>
          </p:cNvSpPr>
          <p:nvPr/>
        </p:nvSpPr>
        <p:spPr bwMode="auto">
          <a:xfrm>
            <a:off x="1296988" y="4754562"/>
            <a:ext cx="987425" cy="987425"/>
          </a:xfrm>
          <a:prstGeom prst="rect">
            <a:avLst/>
          </a:prstGeom>
          <a:solidFill>
            <a:srgbClr val="FFFF00"/>
          </a:solidFill>
          <a:ln w="127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003528" name="Rectangle 8"/>
          <p:cNvSpPr>
            <a:spLocks noChangeArrowheads="1"/>
          </p:cNvSpPr>
          <p:nvPr/>
        </p:nvSpPr>
        <p:spPr bwMode="auto">
          <a:xfrm>
            <a:off x="2973388" y="4754562"/>
            <a:ext cx="987425" cy="987425"/>
          </a:xfrm>
          <a:prstGeom prst="rect">
            <a:avLst/>
          </a:prstGeom>
          <a:solidFill>
            <a:srgbClr val="FFFF00"/>
          </a:solidFill>
          <a:ln w="127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003529" name="Rectangle 9"/>
          <p:cNvSpPr>
            <a:spLocks noChangeArrowheads="1"/>
          </p:cNvSpPr>
          <p:nvPr/>
        </p:nvSpPr>
        <p:spPr bwMode="auto">
          <a:xfrm>
            <a:off x="5106988" y="4754562"/>
            <a:ext cx="987425" cy="987425"/>
          </a:xfrm>
          <a:prstGeom prst="rect">
            <a:avLst/>
          </a:prstGeom>
          <a:solidFill>
            <a:srgbClr val="006600">
              <a:alpha val="84000"/>
            </a:srgbClr>
          </a:solidFill>
          <a:ln w="127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003530" name="Rectangle 10"/>
          <p:cNvSpPr>
            <a:spLocks noChangeArrowheads="1"/>
          </p:cNvSpPr>
          <p:nvPr/>
        </p:nvSpPr>
        <p:spPr bwMode="auto">
          <a:xfrm>
            <a:off x="6783388" y="4754562"/>
            <a:ext cx="987425" cy="987425"/>
          </a:xfrm>
          <a:prstGeom prst="rect">
            <a:avLst/>
          </a:prstGeom>
          <a:solidFill>
            <a:srgbClr val="006600">
              <a:alpha val="88000"/>
            </a:srgbClr>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72042" name="Freeform 11"/>
          <p:cNvSpPr>
            <a:spLocks/>
          </p:cNvSpPr>
          <p:nvPr/>
        </p:nvSpPr>
        <p:spPr bwMode="auto">
          <a:xfrm>
            <a:off x="6869113" y="4903787"/>
            <a:ext cx="158750" cy="690563"/>
          </a:xfrm>
          <a:custGeom>
            <a:avLst/>
            <a:gdLst>
              <a:gd name="T0" fmla="*/ 77788 w 100"/>
              <a:gd name="T1" fmla="*/ 0 h 435"/>
              <a:gd name="T2" fmla="*/ 134938 w 100"/>
              <a:gd name="T3" fmla="*/ 25400 h 435"/>
              <a:gd name="T4" fmla="*/ 157163 w 100"/>
              <a:gd name="T5" fmla="*/ 42863 h 435"/>
              <a:gd name="T6" fmla="*/ 157163 w 100"/>
              <a:gd name="T7" fmla="*/ 74613 h 435"/>
              <a:gd name="T8" fmla="*/ 146050 w 100"/>
              <a:gd name="T9" fmla="*/ 100013 h 435"/>
              <a:gd name="T10" fmla="*/ 123825 w 100"/>
              <a:gd name="T11" fmla="*/ 125413 h 435"/>
              <a:gd name="T12" fmla="*/ 77788 w 100"/>
              <a:gd name="T13" fmla="*/ 192088 h 435"/>
              <a:gd name="T14" fmla="*/ 22225 w 100"/>
              <a:gd name="T15" fmla="*/ 257175 h 435"/>
              <a:gd name="T16" fmla="*/ 11112 w 100"/>
              <a:gd name="T17" fmla="*/ 282575 h 435"/>
              <a:gd name="T18" fmla="*/ 0 w 100"/>
              <a:gd name="T19" fmla="*/ 307975 h 435"/>
              <a:gd name="T20" fmla="*/ 11112 w 100"/>
              <a:gd name="T21" fmla="*/ 323850 h 435"/>
              <a:gd name="T22" fmla="*/ 22225 w 100"/>
              <a:gd name="T23" fmla="*/ 331788 h 435"/>
              <a:gd name="T24" fmla="*/ 77788 w 100"/>
              <a:gd name="T25" fmla="*/ 349250 h 435"/>
              <a:gd name="T26" fmla="*/ 134938 w 100"/>
              <a:gd name="T27" fmla="*/ 357188 h 435"/>
              <a:gd name="T28" fmla="*/ 146050 w 100"/>
              <a:gd name="T29" fmla="*/ 365125 h 435"/>
              <a:gd name="T30" fmla="*/ 157163 w 100"/>
              <a:gd name="T31" fmla="*/ 382588 h 435"/>
              <a:gd name="T32" fmla="*/ 146050 w 100"/>
              <a:gd name="T33" fmla="*/ 406400 h 435"/>
              <a:gd name="T34" fmla="*/ 134938 w 100"/>
              <a:gd name="T35" fmla="*/ 431800 h 435"/>
              <a:gd name="T36" fmla="*/ 77788 w 100"/>
              <a:gd name="T37" fmla="*/ 498475 h 435"/>
              <a:gd name="T38" fmla="*/ 33338 w 100"/>
              <a:gd name="T39" fmla="*/ 565150 h 435"/>
              <a:gd name="T40" fmla="*/ 11112 w 100"/>
              <a:gd name="T41" fmla="*/ 588963 h 435"/>
              <a:gd name="T42" fmla="*/ 0 w 100"/>
              <a:gd name="T43" fmla="*/ 614363 h 435"/>
              <a:gd name="T44" fmla="*/ 0 w 100"/>
              <a:gd name="T45" fmla="*/ 647700 h 435"/>
              <a:gd name="T46" fmla="*/ 22225 w 100"/>
              <a:gd name="T47" fmla="*/ 663575 h 435"/>
              <a:gd name="T48" fmla="*/ 77788 w 100"/>
              <a:gd name="T49" fmla="*/ 688975 h 4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0"/>
              <a:gd name="T76" fmla="*/ 0 h 435"/>
              <a:gd name="T77" fmla="*/ 100 w 100"/>
              <a:gd name="T78" fmla="*/ 435 h 43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0" h="435">
                <a:moveTo>
                  <a:pt x="49" y="0"/>
                </a:moveTo>
                <a:lnTo>
                  <a:pt x="85" y="16"/>
                </a:lnTo>
                <a:lnTo>
                  <a:pt x="99" y="27"/>
                </a:lnTo>
                <a:lnTo>
                  <a:pt x="99" y="47"/>
                </a:lnTo>
                <a:lnTo>
                  <a:pt x="92" y="63"/>
                </a:lnTo>
                <a:lnTo>
                  <a:pt x="78" y="79"/>
                </a:lnTo>
                <a:lnTo>
                  <a:pt x="49" y="121"/>
                </a:lnTo>
                <a:lnTo>
                  <a:pt x="14" y="162"/>
                </a:lnTo>
                <a:lnTo>
                  <a:pt x="7" y="178"/>
                </a:lnTo>
                <a:lnTo>
                  <a:pt x="0" y="194"/>
                </a:lnTo>
                <a:lnTo>
                  <a:pt x="7" y="204"/>
                </a:lnTo>
                <a:lnTo>
                  <a:pt x="14" y="209"/>
                </a:lnTo>
                <a:lnTo>
                  <a:pt x="49" y="220"/>
                </a:lnTo>
                <a:lnTo>
                  <a:pt x="85" y="225"/>
                </a:lnTo>
                <a:lnTo>
                  <a:pt x="92" y="230"/>
                </a:lnTo>
                <a:lnTo>
                  <a:pt x="99" y="241"/>
                </a:lnTo>
                <a:lnTo>
                  <a:pt x="92" y="256"/>
                </a:lnTo>
                <a:lnTo>
                  <a:pt x="85" y="272"/>
                </a:lnTo>
                <a:lnTo>
                  <a:pt x="49" y="314"/>
                </a:lnTo>
                <a:lnTo>
                  <a:pt x="21" y="356"/>
                </a:lnTo>
                <a:lnTo>
                  <a:pt x="7" y="371"/>
                </a:lnTo>
                <a:lnTo>
                  <a:pt x="0" y="387"/>
                </a:lnTo>
                <a:lnTo>
                  <a:pt x="0" y="408"/>
                </a:lnTo>
                <a:lnTo>
                  <a:pt x="14" y="418"/>
                </a:lnTo>
                <a:lnTo>
                  <a:pt x="49" y="434"/>
                </a:lnTo>
              </a:path>
            </a:pathLst>
          </a:custGeom>
          <a:noFill/>
          <a:ln w="25400" cap="rnd">
            <a:solidFill>
              <a:schemeClr val="bg1"/>
            </a:solidFill>
            <a:round/>
            <a:headEnd type="none" w="sm" len="sm"/>
            <a:tailEnd type="none" w="sm" len="sm"/>
          </a:ln>
        </p:spPr>
        <p:txBody>
          <a:bodyPr/>
          <a:lstStyle/>
          <a:p>
            <a:endParaRPr lang="en-US"/>
          </a:p>
        </p:txBody>
      </p:sp>
      <p:sp>
        <p:nvSpPr>
          <p:cNvPr id="172043" name="Freeform 12"/>
          <p:cNvSpPr>
            <a:spLocks/>
          </p:cNvSpPr>
          <p:nvPr/>
        </p:nvSpPr>
        <p:spPr bwMode="auto">
          <a:xfrm>
            <a:off x="3362325" y="4903787"/>
            <a:ext cx="160338" cy="690563"/>
          </a:xfrm>
          <a:custGeom>
            <a:avLst/>
            <a:gdLst>
              <a:gd name="T0" fmla="*/ 79375 w 101"/>
              <a:gd name="T1" fmla="*/ 0 h 435"/>
              <a:gd name="T2" fmla="*/ 112713 w 101"/>
              <a:gd name="T3" fmla="*/ 9525 h 435"/>
              <a:gd name="T4" fmla="*/ 141288 w 101"/>
              <a:gd name="T5" fmla="*/ 25400 h 435"/>
              <a:gd name="T6" fmla="*/ 152400 w 101"/>
              <a:gd name="T7" fmla="*/ 42863 h 435"/>
              <a:gd name="T8" fmla="*/ 158750 w 101"/>
              <a:gd name="T9" fmla="*/ 58738 h 435"/>
              <a:gd name="T10" fmla="*/ 152400 w 101"/>
              <a:gd name="T11" fmla="*/ 74613 h 435"/>
              <a:gd name="T12" fmla="*/ 141288 w 101"/>
              <a:gd name="T13" fmla="*/ 100013 h 435"/>
              <a:gd name="T14" fmla="*/ 125413 w 101"/>
              <a:gd name="T15" fmla="*/ 125413 h 435"/>
              <a:gd name="T16" fmla="*/ 73025 w 101"/>
              <a:gd name="T17" fmla="*/ 192088 h 435"/>
              <a:gd name="T18" fmla="*/ 50800 w 101"/>
              <a:gd name="T19" fmla="*/ 223838 h 435"/>
              <a:gd name="T20" fmla="*/ 28575 w 101"/>
              <a:gd name="T21" fmla="*/ 257175 h 435"/>
              <a:gd name="T22" fmla="*/ 11113 w 101"/>
              <a:gd name="T23" fmla="*/ 282575 h 435"/>
              <a:gd name="T24" fmla="*/ 6350 w 101"/>
              <a:gd name="T25" fmla="*/ 307975 h 435"/>
              <a:gd name="T26" fmla="*/ 11113 w 101"/>
              <a:gd name="T27" fmla="*/ 323850 h 435"/>
              <a:gd name="T28" fmla="*/ 28575 w 101"/>
              <a:gd name="T29" fmla="*/ 331788 h 435"/>
              <a:gd name="T30" fmla="*/ 50800 w 101"/>
              <a:gd name="T31" fmla="*/ 341313 h 435"/>
              <a:gd name="T32" fmla="*/ 79375 w 101"/>
              <a:gd name="T33" fmla="*/ 349250 h 435"/>
              <a:gd name="T34" fmla="*/ 107950 w 101"/>
              <a:gd name="T35" fmla="*/ 349250 h 435"/>
              <a:gd name="T36" fmla="*/ 130175 w 101"/>
              <a:gd name="T37" fmla="*/ 357188 h 435"/>
              <a:gd name="T38" fmla="*/ 147638 w 101"/>
              <a:gd name="T39" fmla="*/ 365125 h 435"/>
              <a:gd name="T40" fmla="*/ 152400 w 101"/>
              <a:gd name="T41" fmla="*/ 382588 h 435"/>
              <a:gd name="T42" fmla="*/ 147638 w 101"/>
              <a:gd name="T43" fmla="*/ 406400 h 435"/>
              <a:gd name="T44" fmla="*/ 130175 w 101"/>
              <a:gd name="T45" fmla="*/ 431800 h 435"/>
              <a:gd name="T46" fmla="*/ 107950 w 101"/>
              <a:gd name="T47" fmla="*/ 465138 h 435"/>
              <a:gd name="T48" fmla="*/ 85725 w 101"/>
              <a:gd name="T49" fmla="*/ 498475 h 435"/>
              <a:gd name="T50" fmla="*/ 34925 w 101"/>
              <a:gd name="T51" fmla="*/ 565150 h 435"/>
              <a:gd name="T52" fmla="*/ 17463 w 101"/>
              <a:gd name="T53" fmla="*/ 588963 h 435"/>
              <a:gd name="T54" fmla="*/ 6350 w 101"/>
              <a:gd name="T55" fmla="*/ 614363 h 435"/>
              <a:gd name="T56" fmla="*/ 0 w 101"/>
              <a:gd name="T57" fmla="*/ 630238 h 435"/>
              <a:gd name="T58" fmla="*/ 6350 w 101"/>
              <a:gd name="T59" fmla="*/ 647700 h 435"/>
              <a:gd name="T60" fmla="*/ 17463 w 101"/>
              <a:gd name="T61" fmla="*/ 663575 h 435"/>
              <a:gd name="T62" fmla="*/ 46038 w 101"/>
              <a:gd name="T63" fmla="*/ 681038 h 435"/>
              <a:gd name="T64" fmla="*/ 79375 w 101"/>
              <a:gd name="T65" fmla="*/ 688975 h 4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435"/>
              <a:gd name="T101" fmla="*/ 101 w 101"/>
              <a:gd name="T102" fmla="*/ 435 h 4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435">
                <a:moveTo>
                  <a:pt x="50" y="0"/>
                </a:moveTo>
                <a:lnTo>
                  <a:pt x="71" y="6"/>
                </a:lnTo>
                <a:lnTo>
                  <a:pt x="89" y="16"/>
                </a:lnTo>
                <a:lnTo>
                  <a:pt x="96" y="27"/>
                </a:lnTo>
                <a:lnTo>
                  <a:pt x="100" y="37"/>
                </a:lnTo>
                <a:lnTo>
                  <a:pt x="96" y="47"/>
                </a:lnTo>
                <a:lnTo>
                  <a:pt x="89" y="63"/>
                </a:lnTo>
                <a:lnTo>
                  <a:pt x="79" y="79"/>
                </a:lnTo>
                <a:lnTo>
                  <a:pt x="46" y="121"/>
                </a:lnTo>
                <a:lnTo>
                  <a:pt x="32" y="141"/>
                </a:lnTo>
                <a:lnTo>
                  <a:pt x="18" y="162"/>
                </a:lnTo>
                <a:lnTo>
                  <a:pt x="7" y="178"/>
                </a:lnTo>
                <a:lnTo>
                  <a:pt x="4" y="194"/>
                </a:lnTo>
                <a:lnTo>
                  <a:pt x="7" y="204"/>
                </a:lnTo>
                <a:lnTo>
                  <a:pt x="18" y="209"/>
                </a:lnTo>
                <a:lnTo>
                  <a:pt x="32" y="215"/>
                </a:lnTo>
                <a:lnTo>
                  <a:pt x="50" y="220"/>
                </a:lnTo>
                <a:lnTo>
                  <a:pt x="68" y="220"/>
                </a:lnTo>
                <a:lnTo>
                  <a:pt x="82" y="225"/>
                </a:lnTo>
                <a:lnTo>
                  <a:pt x="93" y="230"/>
                </a:lnTo>
                <a:lnTo>
                  <a:pt x="96" y="241"/>
                </a:lnTo>
                <a:lnTo>
                  <a:pt x="93" y="256"/>
                </a:lnTo>
                <a:lnTo>
                  <a:pt x="82" y="272"/>
                </a:lnTo>
                <a:lnTo>
                  <a:pt x="68" y="293"/>
                </a:lnTo>
                <a:lnTo>
                  <a:pt x="54" y="314"/>
                </a:lnTo>
                <a:lnTo>
                  <a:pt x="22" y="356"/>
                </a:lnTo>
                <a:lnTo>
                  <a:pt x="11" y="371"/>
                </a:lnTo>
                <a:lnTo>
                  <a:pt x="4" y="387"/>
                </a:lnTo>
                <a:lnTo>
                  <a:pt x="0" y="397"/>
                </a:lnTo>
                <a:lnTo>
                  <a:pt x="4" y="408"/>
                </a:lnTo>
                <a:lnTo>
                  <a:pt x="11" y="418"/>
                </a:lnTo>
                <a:lnTo>
                  <a:pt x="29" y="429"/>
                </a:lnTo>
                <a:lnTo>
                  <a:pt x="50" y="434"/>
                </a:lnTo>
              </a:path>
            </a:pathLst>
          </a:custGeom>
          <a:noFill/>
          <a:ln w="25400" cap="rnd">
            <a:solidFill>
              <a:schemeClr val="tx1"/>
            </a:solidFill>
            <a:round/>
            <a:headEnd type="none" w="sm" len="sm"/>
            <a:tailEnd type="none" w="sm" len="sm"/>
          </a:ln>
        </p:spPr>
        <p:txBody>
          <a:bodyPr/>
          <a:lstStyle/>
          <a:p>
            <a:endParaRPr lang="en-US"/>
          </a:p>
        </p:txBody>
      </p:sp>
      <p:sp>
        <p:nvSpPr>
          <p:cNvPr id="172044" name="Freeform 13"/>
          <p:cNvSpPr>
            <a:spLocks/>
          </p:cNvSpPr>
          <p:nvPr/>
        </p:nvSpPr>
        <p:spPr bwMode="auto">
          <a:xfrm>
            <a:off x="1685925" y="4903787"/>
            <a:ext cx="160338" cy="690563"/>
          </a:xfrm>
          <a:custGeom>
            <a:avLst/>
            <a:gdLst>
              <a:gd name="T0" fmla="*/ 80963 w 101"/>
              <a:gd name="T1" fmla="*/ 0 h 435"/>
              <a:gd name="T2" fmla="*/ 111125 w 101"/>
              <a:gd name="T3" fmla="*/ 9525 h 435"/>
              <a:gd name="T4" fmla="*/ 136525 w 101"/>
              <a:gd name="T5" fmla="*/ 25400 h 435"/>
              <a:gd name="T6" fmla="*/ 149225 w 101"/>
              <a:gd name="T7" fmla="*/ 33338 h 435"/>
              <a:gd name="T8" fmla="*/ 155575 w 101"/>
              <a:gd name="T9" fmla="*/ 42863 h 435"/>
              <a:gd name="T10" fmla="*/ 158750 w 101"/>
              <a:gd name="T11" fmla="*/ 58738 h 435"/>
              <a:gd name="T12" fmla="*/ 155575 w 101"/>
              <a:gd name="T13" fmla="*/ 74613 h 435"/>
              <a:gd name="T14" fmla="*/ 152400 w 101"/>
              <a:gd name="T15" fmla="*/ 84138 h 435"/>
              <a:gd name="T16" fmla="*/ 146050 w 101"/>
              <a:gd name="T17" fmla="*/ 100013 h 435"/>
              <a:gd name="T18" fmla="*/ 125413 w 101"/>
              <a:gd name="T19" fmla="*/ 125413 h 435"/>
              <a:gd name="T20" fmla="*/ 101600 w 101"/>
              <a:gd name="T21" fmla="*/ 158750 h 435"/>
              <a:gd name="T22" fmla="*/ 74613 w 101"/>
              <a:gd name="T23" fmla="*/ 192088 h 435"/>
              <a:gd name="T24" fmla="*/ 47625 w 101"/>
              <a:gd name="T25" fmla="*/ 223838 h 435"/>
              <a:gd name="T26" fmla="*/ 23813 w 101"/>
              <a:gd name="T27" fmla="*/ 257175 h 435"/>
              <a:gd name="T28" fmla="*/ 9525 w 101"/>
              <a:gd name="T29" fmla="*/ 282575 h 435"/>
              <a:gd name="T30" fmla="*/ 6350 w 101"/>
              <a:gd name="T31" fmla="*/ 298450 h 435"/>
              <a:gd name="T32" fmla="*/ 3175 w 101"/>
              <a:gd name="T33" fmla="*/ 307975 h 435"/>
              <a:gd name="T34" fmla="*/ 6350 w 101"/>
              <a:gd name="T35" fmla="*/ 315913 h 435"/>
              <a:gd name="T36" fmla="*/ 9525 w 101"/>
              <a:gd name="T37" fmla="*/ 323850 h 435"/>
              <a:gd name="T38" fmla="*/ 26988 w 101"/>
              <a:gd name="T39" fmla="*/ 331788 h 435"/>
              <a:gd name="T40" fmla="*/ 50800 w 101"/>
              <a:gd name="T41" fmla="*/ 341313 h 435"/>
              <a:gd name="T42" fmla="*/ 80963 w 101"/>
              <a:gd name="T43" fmla="*/ 349250 h 435"/>
              <a:gd name="T44" fmla="*/ 107950 w 101"/>
              <a:gd name="T45" fmla="*/ 349250 h 435"/>
              <a:gd name="T46" fmla="*/ 131763 w 101"/>
              <a:gd name="T47" fmla="*/ 357188 h 435"/>
              <a:gd name="T48" fmla="*/ 149225 w 101"/>
              <a:gd name="T49" fmla="*/ 365125 h 435"/>
              <a:gd name="T50" fmla="*/ 152400 w 101"/>
              <a:gd name="T51" fmla="*/ 373063 h 435"/>
              <a:gd name="T52" fmla="*/ 155575 w 101"/>
              <a:gd name="T53" fmla="*/ 382588 h 435"/>
              <a:gd name="T54" fmla="*/ 155575 w 101"/>
              <a:gd name="T55" fmla="*/ 390525 h 435"/>
              <a:gd name="T56" fmla="*/ 149225 w 101"/>
              <a:gd name="T57" fmla="*/ 406400 h 435"/>
              <a:gd name="T58" fmla="*/ 134938 w 101"/>
              <a:gd name="T59" fmla="*/ 431800 h 435"/>
              <a:gd name="T60" fmla="*/ 111125 w 101"/>
              <a:gd name="T61" fmla="*/ 465138 h 435"/>
              <a:gd name="T62" fmla="*/ 84138 w 101"/>
              <a:gd name="T63" fmla="*/ 498475 h 435"/>
              <a:gd name="T64" fmla="*/ 57150 w 101"/>
              <a:gd name="T65" fmla="*/ 531813 h 435"/>
              <a:gd name="T66" fmla="*/ 33338 w 101"/>
              <a:gd name="T67" fmla="*/ 565150 h 435"/>
              <a:gd name="T68" fmla="*/ 12700 w 101"/>
              <a:gd name="T69" fmla="*/ 588963 h 435"/>
              <a:gd name="T70" fmla="*/ 6350 w 101"/>
              <a:gd name="T71" fmla="*/ 606425 h 435"/>
              <a:gd name="T72" fmla="*/ 3175 w 101"/>
              <a:gd name="T73" fmla="*/ 614363 h 435"/>
              <a:gd name="T74" fmla="*/ 0 w 101"/>
              <a:gd name="T75" fmla="*/ 630238 h 435"/>
              <a:gd name="T76" fmla="*/ 3175 w 101"/>
              <a:gd name="T77" fmla="*/ 647700 h 435"/>
              <a:gd name="T78" fmla="*/ 12700 w 101"/>
              <a:gd name="T79" fmla="*/ 655638 h 435"/>
              <a:gd name="T80" fmla="*/ 20638 w 101"/>
              <a:gd name="T81" fmla="*/ 663575 h 435"/>
              <a:gd name="T82" fmla="*/ 47625 w 101"/>
              <a:gd name="T83" fmla="*/ 681038 h 435"/>
              <a:gd name="T84" fmla="*/ 80963 w 101"/>
              <a:gd name="T85" fmla="*/ 688975 h 4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1"/>
              <a:gd name="T130" fmla="*/ 0 h 435"/>
              <a:gd name="T131" fmla="*/ 101 w 101"/>
              <a:gd name="T132" fmla="*/ 435 h 43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1" h="435">
                <a:moveTo>
                  <a:pt x="51" y="0"/>
                </a:moveTo>
                <a:lnTo>
                  <a:pt x="70" y="6"/>
                </a:lnTo>
                <a:lnTo>
                  <a:pt x="86" y="16"/>
                </a:lnTo>
                <a:lnTo>
                  <a:pt x="94" y="21"/>
                </a:lnTo>
                <a:lnTo>
                  <a:pt x="98" y="27"/>
                </a:lnTo>
                <a:lnTo>
                  <a:pt x="100" y="37"/>
                </a:lnTo>
                <a:lnTo>
                  <a:pt x="98" y="47"/>
                </a:lnTo>
                <a:lnTo>
                  <a:pt x="96" y="53"/>
                </a:lnTo>
                <a:lnTo>
                  <a:pt x="92" y="63"/>
                </a:lnTo>
                <a:lnTo>
                  <a:pt x="79" y="79"/>
                </a:lnTo>
                <a:lnTo>
                  <a:pt x="64" y="100"/>
                </a:lnTo>
                <a:lnTo>
                  <a:pt x="47" y="121"/>
                </a:lnTo>
                <a:lnTo>
                  <a:pt x="30" y="141"/>
                </a:lnTo>
                <a:lnTo>
                  <a:pt x="15" y="162"/>
                </a:lnTo>
                <a:lnTo>
                  <a:pt x="6" y="178"/>
                </a:lnTo>
                <a:lnTo>
                  <a:pt x="4" y="188"/>
                </a:lnTo>
                <a:lnTo>
                  <a:pt x="2" y="194"/>
                </a:lnTo>
                <a:lnTo>
                  <a:pt x="4" y="199"/>
                </a:lnTo>
                <a:lnTo>
                  <a:pt x="6" y="204"/>
                </a:lnTo>
                <a:lnTo>
                  <a:pt x="17" y="209"/>
                </a:lnTo>
                <a:lnTo>
                  <a:pt x="32" y="215"/>
                </a:lnTo>
                <a:lnTo>
                  <a:pt x="51" y="220"/>
                </a:lnTo>
                <a:lnTo>
                  <a:pt x="68" y="220"/>
                </a:lnTo>
                <a:lnTo>
                  <a:pt x="83" y="225"/>
                </a:lnTo>
                <a:lnTo>
                  <a:pt x="94" y="230"/>
                </a:lnTo>
                <a:lnTo>
                  <a:pt x="96" y="235"/>
                </a:lnTo>
                <a:lnTo>
                  <a:pt x="98" y="241"/>
                </a:lnTo>
                <a:lnTo>
                  <a:pt x="98" y="246"/>
                </a:lnTo>
                <a:lnTo>
                  <a:pt x="94" y="256"/>
                </a:lnTo>
                <a:lnTo>
                  <a:pt x="85" y="272"/>
                </a:lnTo>
                <a:lnTo>
                  <a:pt x="70" y="293"/>
                </a:lnTo>
                <a:lnTo>
                  <a:pt x="53" y="314"/>
                </a:lnTo>
                <a:lnTo>
                  <a:pt x="36" y="335"/>
                </a:lnTo>
                <a:lnTo>
                  <a:pt x="21" y="356"/>
                </a:lnTo>
                <a:lnTo>
                  <a:pt x="8" y="371"/>
                </a:lnTo>
                <a:lnTo>
                  <a:pt x="4" y="382"/>
                </a:lnTo>
                <a:lnTo>
                  <a:pt x="2" y="387"/>
                </a:lnTo>
                <a:lnTo>
                  <a:pt x="0" y="397"/>
                </a:lnTo>
                <a:lnTo>
                  <a:pt x="2" y="408"/>
                </a:lnTo>
                <a:lnTo>
                  <a:pt x="8" y="413"/>
                </a:lnTo>
                <a:lnTo>
                  <a:pt x="13" y="418"/>
                </a:lnTo>
                <a:lnTo>
                  <a:pt x="30" y="429"/>
                </a:lnTo>
                <a:lnTo>
                  <a:pt x="51" y="434"/>
                </a:lnTo>
              </a:path>
            </a:pathLst>
          </a:custGeom>
          <a:noFill/>
          <a:ln w="25400" cap="rnd">
            <a:solidFill>
              <a:schemeClr val="tx1"/>
            </a:solidFill>
            <a:round/>
            <a:headEnd type="none" w="sm" len="sm"/>
            <a:tailEnd type="none" w="sm" len="sm"/>
          </a:ln>
        </p:spPr>
        <p:txBody>
          <a:bodyPr/>
          <a:lstStyle/>
          <a:p>
            <a:endParaRPr lang="en-US"/>
          </a:p>
        </p:txBody>
      </p:sp>
      <p:sp>
        <p:nvSpPr>
          <p:cNvPr id="172045" name="Freeform 14"/>
          <p:cNvSpPr>
            <a:spLocks/>
          </p:cNvSpPr>
          <p:nvPr/>
        </p:nvSpPr>
        <p:spPr bwMode="auto">
          <a:xfrm>
            <a:off x="2601913" y="2849562"/>
            <a:ext cx="160337" cy="687388"/>
          </a:xfrm>
          <a:custGeom>
            <a:avLst/>
            <a:gdLst>
              <a:gd name="T0" fmla="*/ 79375 w 101"/>
              <a:gd name="T1" fmla="*/ 0 h 433"/>
              <a:gd name="T2" fmla="*/ 111125 w 101"/>
              <a:gd name="T3" fmla="*/ 11113 h 433"/>
              <a:gd name="T4" fmla="*/ 136525 w 101"/>
              <a:gd name="T5" fmla="*/ 25400 h 433"/>
              <a:gd name="T6" fmla="*/ 155575 w 101"/>
              <a:gd name="T7" fmla="*/ 46038 h 433"/>
              <a:gd name="T8" fmla="*/ 158750 w 101"/>
              <a:gd name="T9" fmla="*/ 60325 h 433"/>
              <a:gd name="T10" fmla="*/ 155575 w 101"/>
              <a:gd name="T11" fmla="*/ 76200 h 433"/>
              <a:gd name="T12" fmla="*/ 146050 w 101"/>
              <a:gd name="T13" fmla="*/ 95250 h 433"/>
              <a:gd name="T14" fmla="*/ 123825 w 101"/>
              <a:gd name="T15" fmla="*/ 125413 h 433"/>
              <a:gd name="T16" fmla="*/ 101600 w 101"/>
              <a:gd name="T17" fmla="*/ 155575 h 433"/>
              <a:gd name="T18" fmla="*/ 71437 w 101"/>
              <a:gd name="T19" fmla="*/ 190500 h 433"/>
              <a:gd name="T20" fmla="*/ 44450 w 101"/>
              <a:gd name="T21" fmla="*/ 220663 h 433"/>
              <a:gd name="T22" fmla="*/ 22225 w 101"/>
              <a:gd name="T23" fmla="*/ 255588 h 433"/>
              <a:gd name="T24" fmla="*/ 4762 w 101"/>
              <a:gd name="T25" fmla="*/ 280988 h 433"/>
              <a:gd name="T26" fmla="*/ 0 w 101"/>
              <a:gd name="T27" fmla="*/ 306388 h 433"/>
              <a:gd name="T28" fmla="*/ 7937 w 101"/>
              <a:gd name="T29" fmla="*/ 320675 h 433"/>
              <a:gd name="T30" fmla="*/ 26987 w 101"/>
              <a:gd name="T31" fmla="*/ 330200 h 433"/>
              <a:gd name="T32" fmla="*/ 49212 w 101"/>
              <a:gd name="T33" fmla="*/ 341313 h 433"/>
              <a:gd name="T34" fmla="*/ 79375 w 101"/>
              <a:gd name="T35" fmla="*/ 346075 h 433"/>
              <a:gd name="T36" fmla="*/ 106362 w 101"/>
              <a:gd name="T37" fmla="*/ 350838 h 433"/>
              <a:gd name="T38" fmla="*/ 133350 w 101"/>
              <a:gd name="T39" fmla="*/ 355600 h 433"/>
              <a:gd name="T40" fmla="*/ 150812 w 101"/>
              <a:gd name="T41" fmla="*/ 365125 h 433"/>
              <a:gd name="T42" fmla="*/ 155575 w 101"/>
              <a:gd name="T43" fmla="*/ 381000 h 433"/>
              <a:gd name="T44" fmla="*/ 150812 w 101"/>
              <a:gd name="T45" fmla="*/ 400050 h 433"/>
              <a:gd name="T46" fmla="*/ 133350 w 101"/>
              <a:gd name="T47" fmla="*/ 430213 h 433"/>
              <a:gd name="T48" fmla="*/ 111125 w 101"/>
              <a:gd name="T49" fmla="*/ 460375 h 433"/>
              <a:gd name="T50" fmla="*/ 84137 w 101"/>
              <a:gd name="T51" fmla="*/ 495300 h 433"/>
              <a:gd name="T52" fmla="*/ 52387 w 101"/>
              <a:gd name="T53" fmla="*/ 525463 h 433"/>
              <a:gd name="T54" fmla="*/ 30162 w 101"/>
              <a:gd name="T55" fmla="*/ 555625 h 433"/>
              <a:gd name="T56" fmla="*/ 7937 w 101"/>
              <a:gd name="T57" fmla="*/ 585788 h 433"/>
              <a:gd name="T58" fmla="*/ 0 w 101"/>
              <a:gd name="T59" fmla="*/ 606425 h 433"/>
              <a:gd name="T60" fmla="*/ 0 w 101"/>
              <a:gd name="T61" fmla="*/ 625475 h 433"/>
              <a:gd name="T62" fmla="*/ 4762 w 101"/>
              <a:gd name="T63" fmla="*/ 641350 h 433"/>
              <a:gd name="T64" fmla="*/ 22225 w 101"/>
              <a:gd name="T65" fmla="*/ 660400 h 433"/>
              <a:gd name="T66" fmla="*/ 49212 w 101"/>
              <a:gd name="T67" fmla="*/ 676275 h 433"/>
              <a:gd name="T68" fmla="*/ 79375 w 101"/>
              <a:gd name="T69" fmla="*/ 685800 h 43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1"/>
              <a:gd name="T106" fmla="*/ 0 h 433"/>
              <a:gd name="T107" fmla="*/ 101 w 101"/>
              <a:gd name="T108" fmla="*/ 433 h 43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1" h="433">
                <a:moveTo>
                  <a:pt x="50" y="0"/>
                </a:moveTo>
                <a:lnTo>
                  <a:pt x="70" y="7"/>
                </a:lnTo>
                <a:lnTo>
                  <a:pt x="86" y="16"/>
                </a:lnTo>
                <a:lnTo>
                  <a:pt x="98" y="29"/>
                </a:lnTo>
                <a:lnTo>
                  <a:pt x="100" y="38"/>
                </a:lnTo>
                <a:lnTo>
                  <a:pt x="98" y="48"/>
                </a:lnTo>
                <a:lnTo>
                  <a:pt x="92" y="60"/>
                </a:lnTo>
                <a:lnTo>
                  <a:pt x="78" y="79"/>
                </a:lnTo>
                <a:lnTo>
                  <a:pt x="64" y="98"/>
                </a:lnTo>
                <a:lnTo>
                  <a:pt x="45" y="120"/>
                </a:lnTo>
                <a:lnTo>
                  <a:pt x="28" y="139"/>
                </a:lnTo>
                <a:lnTo>
                  <a:pt x="14" y="161"/>
                </a:lnTo>
                <a:lnTo>
                  <a:pt x="3" y="177"/>
                </a:lnTo>
                <a:lnTo>
                  <a:pt x="0" y="193"/>
                </a:lnTo>
                <a:lnTo>
                  <a:pt x="5" y="202"/>
                </a:lnTo>
                <a:lnTo>
                  <a:pt x="17" y="208"/>
                </a:lnTo>
                <a:lnTo>
                  <a:pt x="31" y="215"/>
                </a:lnTo>
                <a:lnTo>
                  <a:pt x="50" y="218"/>
                </a:lnTo>
                <a:lnTo>
                  <a:pt x="67" y="221"/>
                </a:lnTo>
                <a:lnTo>
                  <a:pt x="84" y="224"/>
                </a:lnTo>
                <a:lnTo>
                  <a:pt x="95" y="230"/>
                </a:lnTo>
                <a:lnTo>
                  <a:pt x="98" y="240"/>
                </a:lnTo>
                <a:lnTo>
                  <a:pt x="95" y="252"/>
                </a:lnTo>
                <a:lnTo>
                  <a:pt x="84" y="271"/>
                </a:lnTo>
                <a:lnTo>
                  <a:pt x="70" y="290"/>
                </a:lnTo>
                <a:lnTo>
                  <a:pt x="53" y="312"/>
                </a:lnTo>
                <a:lnTo>
                  <a:pt x="33" y="331"/>
                </a:lnTo>
                <a:lnTo>
                  <a:pt x="19" y="350"/>
                </a:lnTo>
                <a:lnTo>
                  <a:pt x="5" y="369"/>
                </a:lnTo>
                <a:lnTo>
                  <a:pt x="0" y="382"/>
                </a:lnTo>
                <a:lnTo>
                  <a:pt x="0" y="394"/>
                </a:lnTo>
                <a:lnTo>
                  <a:pt x="3" y="404"/>
                </a:lnTo>
                <a:lnTo>
                  <a:pt x="14" y="416"/>
                </a:lnTo>
                <a:lnTo>
                  <a:pt x="31" y="426"/>
                </a:lnTo>
                <a:lnTo>
                  <a:pt x="50" y="432"/>
                </a:lnTo>
              </a:path>
            </a:pathLst>
          </a:custGeom>
          <a:noFill/>
          <a:ln w="25400" cap="rnd">
            <a:solidFill>
              <a:schemeClr val="bg1"/>
            </a:solidFill>
            <a:round/>
            <a:headEnd type="none" w="sm" len="sm"/>
            <a:tailEnd type="none" w="sm" len="sm"/>
          </a:ln>
        </p:spPr>
        <p:txBody>
          <a:bodyPr/>
          <a:lstStyle/>
          <a:p>
            <a:endParaRPr lang="en-US"/>
          </a:p>
        </p:txBody>
      </p:sp>
      <p:sp>
        <p:nvSpPr>
          <p:cNvPr id="172046" name="Freeform 15"/>
          <p:cNvSpPr>
            <a:spLocks/>
          </p:cNvSpPr>
          <p:nvPr/>
        </p:nvSpPr>
        <p:spPr bwMode="auto">
          <a:xfrm>
            <a:off x="6337300" y="2849562"/>
            <a:ext cx="157163" cy="687388"/>
          </a:xfrm>
          <a:custGeom>
            <a:avLst/>
            <a:gdLst>
              <a:gd name="T0" fmla="*/ 73025 w 99"/>
              <a:gd name="T1" fmla="*/ 0 h 433"/>
              <a:gd name="T2" fmla="*/ 114300 w 99"/>
              <a:gd name="T3" fmla="*/ 11113 h 433"/>
              <a:gd name="T4" fmla="*/ 134938 w 99"/>
              <a:gd name="T5" fmla="*/ 25400 h 433"/>
              <a:gd name="T6" fmla="*/ 155575 w 99"/>
              <a:gd name="T7" fmla="*/ 46038 h 433"/>
              <a:gd name="T8" fmla="*/ 155575 w 99"/>
              <a:gd name="T9" fmla="*/ 76200 h 433"/>
              <a:gd name="T10" fmla="*/ 146050 w 99"/>
              <a:gd name="T11" fmla="*/ 95250 h 433"/>
              <a:gd name="T12" fmla="*/ 125413 w 99"/>
              <a:gd name="T13" fmla="*/ 125413 h 433"/>
              <a:gd name="T14" fmla="*/ 73025 w 99"/>
              <a:gd name="T15" fmla="*/ 190500 h 433"/>
              <a:gd name="T16" fmla="*/ 20638 w 99"/>
              <a:gd name="T17" fmla="*/ 255588 h 433"/>
              <a:gd name="T18" fmla="*/ 11113 w 99"/>
              <a:gd name="T19" fmla="*/ 280988 h 433"/>
              <a:gd name="T20" fmla="*/ 0 w 99"/>
              <a:gd name="T21" fmla="*/ 306388 h 433"/>
              <a:gd name="T22" fmla="*/ 11113 w 99"/>
              <a:gd name="T23" fmla="*/ 320675 h 433"/>
              <a:gd name="T24" fmla="*/ 20638 w 99"/>
              <a:gd name="T25" fmla="*/ 330200 h 433"/>
              <a:gd name="T26" fmla="*/ 84138 w 99"/>
              <a:gd name="T27" fmla="*/ 346075 h 433"/>
              <a:gd name="T28" fmla="*/ 134938 w 99"/>
              <a:gd name="T29" fmla="*/ 355600 h 433"/>
              <a:gd name="T30" fmla="*/ 146050 w 99"/>
              <a:gd name="T31" fmla="*/ 365125 h 433"/>
              <a:gd name="T32" fmla="*/ 155575 w 99"/>
              <a:gd name="T33" fmla="*/ 381000 h 433"/>
              <a:gd name="T34" fmla="*/ 146050 w 99"/>
              <a:gd name="T35" fmla="*/ 400050 h 433"/>
              <a:gd name="T36" fmla="*/ 134938 w 99"/>
              <a:gd name="T37" fmla="*/ 430213 h 433"/>
              <a:gd name="T38" fmla="*/ 84138 w 99"/>
              <a:gd name="T39" fmla="*/ 495300 h 433"/>
              <a:gd name="T40" fmla="*/ 31750 w 99"/>
              <a:gd name="T41" fmla="*/ 555625 h 433"/>
              <a:gd name="T42" fmla="*/ 11113 w 99"/>
              <a:gd name="T43" fmla="*/ 585788 h 433"/>
              <a:gd name="T44" fmla="*/ 0 w 99"/>
              <a:gd name="T45" fmla="*/ 606425 h 433"/>
              <a:gd name="T46" fmla="*/ 0 w 99"/>
              <a:gd name="T47" fmla="*/ 641350 h 433"/>
              <a:gd name="T48" fmla="*/ 20638 w 99"/>
              <a:gd name="T49" fmla="*/ 660400 h 433"/>
              <a:gd name="T50" fmla="*/ 41275 w 99"/>
              <a:gd name="T51" fmla="*/ 676275 h 433"/>
              <a:gd name="T52" fmla="*/ 73025 w 99"/>
              <a:gd name="T53" fmla="*/ 685800 h 4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9"/>
              <a:gd name="T82" fmla="*/ 0 h 433"/>
              <a:gd name="T83" fmla="*/ 99 w 99"/>
              <a:gd name="T84" fmla="*/ 433 h 4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9" h="433">
                <a:moveTo>
                  <a:pt x="46" y="0"/>
                </a:moveTo>
                <a:lnTo>
                  <a:pt x="72" y="7"/>
                </a:lnTo>
                <a:lnTo>
                  <a:pt x="85" y="16"/>
                </a:lnTo>
                <a:lnTo>
                  <a:pt x="98" y="29"/>
                </a:lnTo>
                <a:lnTo>
                  <a:pt x="98" y="48"/>
                </a:lnTo>
                <a:lnTo>
                  <a:pt x="92" y="60"/>
                </a:lnTo>
                <a:lnTo>
                  <a:pt x="79" y="79"/>
                </a:lnTo>
                <a:lnTo>
                  <a:pt x="46" y="120"/>
                </a:lnTo>
                <a:lnTo>
                  <a:pt x="13" y="161"/>
                </a:lnTo>
                <a:lnTo>
                  <a:pt x="7" y="177"/>
                </a:lnTo>
                <a:lnTo>
                  <a:pt x="0" y="193"/>
                </a:lnTo>
                <a:lnTo>
                  <a:pt x="7" y="202"/>
                </a:lnTo>
                <a:lnTo>
                  <a:pt x="13" y="208"/>
                </a:lnTo>
                <a:lnTo>
                  <a:pt x="53" y="218"/>
                </a:lnTo>
                <a:lnTo>
                  <a:pt x="85" y="224"/>
                </a:lnTo>
                <a:lnTo>
                  <a:pt x="92" y="230"/>
                </a:lnTo>
                <a:lnTo>
                  <a:pt x="98" y="240"/>
                </a:lnTo>
                <a:lnTo>
                  <a:pt x="92" y="252"/>
                </a:lnTo>
                <a:lnTo>
                  <a:pt x="85" y="271"/>
                </a:lnTo>
                <a:lnTo>
                  <a:pt x="53" y="312"/>
                </a:lnTo>
                <a:lnTo>
                  <a:pt x="20" y="350"/>
                </a:lnTo>
                <a:lnTo>
                  <a:pt x="7" y="369"/>
                </a:lnTo>
                <a:lnTo>
                  <a:pt x="0" y="382"/>
                </a:lnTo>
                <a:lnTo>
                  <a:pt x="0" y="404"/>
                </a:lnTo>
                <a:lnTo>
                  <a:pt x="13" y="416"/>
                </a:lnTo>
                <a:lnTo>
                  <a:pt x="26" y="426"/>
                </a:lnTo>
                <a:lnTo>
                  <a:pt x="46" y="432"/>
                </a:lnTo>
              </a:path>
            </a:pathLst>
          </a:custGeom>
          <a:noFill/>
          <a:ln w="25400" cap="rnd">
            <a:solidFill>
              <a:schemeClr val="bg1"/>
            </a:solidFill>
            <a:round/>
            <a:headEnd type="none" w="sm" len="sm"/>
            <a:tailEnd type="none" w="sm" len="sm"/>
          </a:ln>
        </p:spPr>
        <p:txBody>
          <a:bodyPr/>
          <a:lstStyle/>
          <a:p>
            <a:endParaRPr lang="en-US"/>
          </a:p>
        </p:txBody>
      </p:sp>
      <p:sp>
        <p:nvSpPr>
          <p:cNvPr id="172047" name="Freeform 16"/>
          <p:cNvSpPr>
            <a:spLocks/>
          </p:cNvSpPr>
          <p:nvPr/>
        </p:nvSpPr>
        <p:spPr bwMode="auto">
          <a:xfrm>
            <a:off x="5197475" y="4903787"/>
            <a:ext cx="147638" cy="690563"/>
          </a:xfrm>
          <a:custGeom>
            <a:avLst/>
            <a:gdLst>
              <a:gd name="T0" fmla="*/ 69850 w 93"/>
              <a:gd name="T1" fmla="*/ 0 h 435"/>
              <a:gd name="T2" fmla="*/ 103188 w 93"/>
              <a:gd name="T3" fmla="*/ 9525 h 435"/>
              <a:gd name="T4" fmla="*/ 138113 w 93"/>
              <a:gd name="T5" fmla="*/ 25400 h 435"/>
              <a:gd name="T6" fmla="*/ 146050 w 93"/>
              <a:gd name="T7" fmla="*/ 42863 h 435"/>
              <a:gd name="T8" fmla="*/ 146050 w 93"/>
              <a:gd name="T9" fmla="*/ 74613 h 435"/>
              <a:gd name="T10" fmla="*/ 138113 w 93"/>
              <a:gd name="T11" fmla="*/ 100013 h 435"/>
              <a:gd name="T12" fmla="*/ 120650 w 93"/>
              <a:gd name="T13" fmla="*/ 125413 h 435"/>
              <a:gd name="T14" fmla="*/ 69850 w 93"/>
              <a:gd name="T15" fmla="*/ 192088 h 435"/>
              <a:gd name="T16" fmla="*/ 26988 w 93"/>
              <a:gd name="T17" fmla="*/ 257175 h 435"/>
              <a:gd name="T18" fmla="*/ 9525 w 93"/>
              <a:gd name="T19" fmla="*/ 282575 h 435"/>
              <a:gd name="T20" fmla="*/ 0 w 93"/>
              <a:gd name="T21" fmla="*/ 307975 h 435"/>
              <a:gd name="T22" fmla="*/ 9525 w 93"/>
              <a:gd name="T23" fmla="*/ 323850 h 435"/>
              <a:gd name="T24" fmla="*/ 26988 w 93"/>
              <a:gd name="T25" fmla="*/ 331788 h 435"/>
              <a:gd name="T26" fmla="*/ 77788 w 93"/>
              <a:gd name="T27" fmla="*/ 349250 h 435"/>
              <a:gd name="T28" fmla="*/ 120650 w 93"/>
              <a:gd name="T29" fmla="*/ 357188 h 435"/>
              <a:gd name="T30" fmla="*/ 138113 w 93"/>
              <a:gd name="T31" fmla="*/ 365125 h 435"/>
              <a:gd name="T32" fmla="*/ 146050 w 93"/>
              <a:gd name="T33" fmla="*/ 382588 h 435"/>
              <a:gd name="T34" fmla="*/ 138113 w 93"/>
              <a:gd name="T35" fmla="*/ 406400 h 435"/>
              <a:gd name="T36" fmla="*/ 128588 w 93"/>
              <a:gd name="T37" fmla="*/ 431800 h 435"/>
              <a:gd name="T38" fmla="*/ 77788 w 93"/>
              <a:gd name="T39" fmla="*/ 498475 h 435"/>
              <a:gd name="T40" fmla="*/ 26988 w 93"/>
              <a:gd name="T41" fmla="*/ 565150 h 435"/>
              <a:gd name="T42" fmla="*/ 9525 w 93"/>
              <a:gd name="T43" fmla="*/ 588963 h 435"/>
              <a:gd name="T44" fmla="*/ 0 w 93"/>
              <a:gd name="T45" fmla="*/ 614363 h 435"/>
              <a:gd name="T46" fmla="*/ 0 w 93"/>
              <a:gd name="T47" fmla="*/ 647700 h 435"/>
              <a:gd name="T48" fmla="*/ 9525 w 93"/>
              <a:gd name="T49" fmla="*/ 663575 h 435"/>
              <a:gd name="T50" fmla="*/ 34925 w 93"/>
              <a:gd name="T51" fmla="*/ 681038 h 435"/>
              <a:gd name="T52" fmla="*/ 69850 w 93"/>
              <a:gd name="T53" fmla="*/ 688975 h 4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3"/>
              <a:gd name="T82" fmla="*/ 0 h 435"/>
              <a:gd name="T83" fmla="*/ 93 w 93"/>
              <a:gd name="T84" fmla="*/ 435 h 4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3" h="435">
                <a:moveTo>
                  <a:pt x="44" y="0"/>
                </a:moveTo>
                <a:lnTo>
                  <a:pt x="65" y="6"/>
                </a:lnTo>
                <a:lnTo>
                  <a:pt x="87" y="16"/>
                </a:lnTo>
                <a:lnTo>
                  <a:pt x="92" y="27"/>
                </a:lnTo>
                <a:lnTo>
                  <a:pt x="92" y="47"/>
                </a:lnTo>
                <a:lnTo>
                  <a:pt x="87" y="63"/>
                </a:lnTo>
                <a:lnTo>
                  <a:pt x="76" y="79"/>
                </a:lnTo>
                <a:lnTo>
                  <a:pt x="44" y="121"/>
                </a:lnTo>
                <a:lnTo>
                  <a:pt x="17" y="162"/>
                </a:lnTo>
                <a:lnTo>
                  <a:pt x="6" y="178"/>
                </a:lnTo>
                <a:lnTo>
                  <a:pt x="0" y="194"/>
                </a:lnTo>
                <a:lnTo>
                  <a:pt x="6" y="204"/>
                </a:lnTo>
                <a:lnTo>
                  <a:pt x="17" y="209"/>
                </a:lnTo>
                <a:lnTo>
                  <a:pt x="49" y="220"/>
                </a:lnTo>
                <a:lnTo>
                  <a:pt x="76" y="225"/>
                </a:lnTo>
                <a:lnTo>
                  <a:pt x="87" y="230"/>
                </a:lnTo>
                <a:lnTo>
                  <a:pt x="92" y="241"/>
                </a:lnTo>
                <a:lnTo>
                  <a:pt x="87" y="256"/>
                </a:lnTo>
                <a:lnTo>
                  <a:pt x="81" y="272"/>
                </a:lnTo>
                <a:lnTo>
                  <a:pt x="49" y="314"/>
                </a:lnTo>
                <a:lnTo>
                  <a:pt x="17" y="356"/>
                </a:lnTo>
                <a:lnTo>
                  <a:pt x="6" y="371"/>
                </a:lnTo>
                <a:lnTo>
                  <a:pt x="0" y="387"/>
                </a:lnTo>
                <a:lnTo>
                  <a:pt x="0" y="408"/>
                </a:lnTo>
                <a:lnTo>
                  <a:pt x="6" y="418"/>
                </a:lnTo>
                <a:lnTo>
                  <a:pt x="22" y="429"/>
                </a:lnTo>
                <a:lnTo>
                  <a:pt x="44" y="434"/>
                </a:lnTo>
              </a:path>
            </a:pathLst>
          </a:custGeom>
          <a:noFill/>
          <a:ln w="25400" cap="rnd">
            <a:solidFill>
              <a:schemeClr val="bg1"/>
            </a:solidFill>
            <a:round/>
            <a:headEnd type="none" w="sm" len="sm"/>
            <a:tailEnd type="none" w="sm" len="sm"/>
          </a:ln>
        </p:spPr>
        <p:txBody>
          <a:bodyPr/>
          <a:lstStyle/>
          <a:p>
            <a:endParaRPr lang="en-US"/>
          </a:p>
        </p:txBody>
      </p:sp>
      <p:sp>
        <p:nvSpPr>
          <p:cNvPr id="172048" name="Freeform 17"/>
          <p:cNvSpPr>
            <a:spLocks/>
          </p:cNvSpPr>
          <p:nvPr/>
        </p:nvSpPr>
        <p:spPr bwMode="auto">
          <a:xfrm>
            <a:off x="5502275" y="4903787"/>
            <a:ext cx="147638" cy="690563"/>
          </a:xfrm>
          <a:custGeom>
            <a:avLst/>
            <a:gdLst>
              <a:gd name="T0" fmla="*/ 73025 w 93"/>
              <a:gd name="T1" fmla="*/ 0 h 435"/>
              <a:gd name="T2" fmla="*/ 109538 w 93"/>
              <a:gd name="T3" fmla="*/ 9525 h 435"/>
              <a:gd name="T4" fmla="*/ 136525 w 93"/>
              <a:gd name="T5" fmla="*/ 25400 h 435"/>
              <a:gd name="T6" fmla="*/ 146050 w 93"/>
              <a:gd name="T7" fmla="*/ 42863 h 435"/>
              <a:gd name="T8" fmla="*/ 146050 w 93"/>
              <a:gd name="T9" fmla="*/ 74613 h 435"/>
              <a:gd name="T10" fmla="*/ 136525 w 93"/>
              <a:gd name="T11" fmla="*/ 100013 h 435"/>
              <a:gd name="T12" fmla="*/ 117475 w 93"/>
              <a:gd name="T13" fmla="*/ 125413 h 435"/>
              <a:gd name="T14" fmla="*/ 73025 w 93"/>
              <a:gd name="T15" fmla="*/ 192088 h 435"/>
              <a:gd name="T16" fmla="*/ 19050 w 93"/>
              <a:gd name="T17" fmla="*/ 257175 h 435"/>
              <a:gd name="T18" fmla="*/ 9525 w 93"/>
              <a:gd name="T19" fmla="*/ 282575 h 435"/>
              <a:gd name="T20" fmla="*/ 0 w 93"/>
              <a:gd name="T21" fmla="*/ 307975 h 435"/>
              <a:gd name="T22" fmla="*/ 9525 w 93"/>
              <a:gd name="T23" fmla="*/ 323850 h 435"/>
              <a:gd name="T24" fmla="*/ 26988 w 93"/>
              <a:gd name="T25" fmla="*/ 331788 h 435"/>
              <a:gd name="T26" fmla="*/ 73025 w 93"/>
              <a:gd name="T27" fmla="*/ 349250 h 435"/>
              <a:gd name="T28" fmla="*/ 127000 w 93"/>
              <a:gd name="T29" fmla="*/ 357188 h 435"/>
              <a:gd name="T30" fmla="*/ 136525 w 93"/>
              <a:gd name="T31" fmla="*/ 365125 h 435"/>
              <a:gd name="T32" fmla="*/ 146050 w 93"/>
              <a:gd name="T33" fmla="*/ 382588 h 435"/>
              <a:gd name="T34" fmla="*/ 136525 w 93"/>
              <a:gd name="T35" fmla="*/ 406400 h 435"/>
              <a:gd name="T36" fmla="*/ 127000 w 93"/>
              <a:gd name="T37" fmla="*/ 431800 h 435"/>
              <a:gd name="T38" fmla="*/ 73025 w 93"/>
              <a:gd name="T39" fmla="*/ 498475 h 435"/>
              <a:gd name="T40" fmla="*/ 26988 w 93"/>
              <a:gd name="T41" fmla="*/ 565150 h 435"/>
              <a:gd name="T42" fmla="*/ 9525 w 93"/>
              <a:gd name="T43" fmla="*/ 588963 h 435"/>
              <a:gd name="T44" fmla="*/ 0 w 93"/>
              <a:gd name="T45" fmla="*/ 614363 h 435"/>
              <a:gd name="T46" fmla="*/ 0 w 93"/>
              <a:gd name="T47" fmla="*/ 647700 h 435"/>
              <a:gd name="T48" fmla="*/ 9525 w 93"/>
              <a:gd name="T49" fmla="*/ 663575 h 435"/>
              <a:gd name="T50" fmla="*/ 36513 w 93"/>
              <a:gd name="T51" fmla="*/ 681038 h 435"/>
              <a:gd name="T52" fmla="*/ 73025 w 93"/>
              <a:gd name="T53" fmla="*/ 688975 h 4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3"/>
              <a:gd name="T82" fmla="*/ 0 h 435"/>
              <a:gd name="T83" fmla="*/ 93 w 93"/>
              <a:gd name="T84" fmla="*/ 435 h 4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3" h="435">
                <a:moveTo>
                  <a:pt x="46" y="0"/>
                </a:moveTo>
                <a:lnTo>
                  <a:pt x="69" y="6"/>
                </a:lnTo>
                <a:lnTo>
                  <a:pt x="86" y="16"/>
                </a:lnTo>
                <a:lnTo>
                  <a:pt x="92" y="27"/>
                </a:lnTo>
                <a:lnTo>
                  <a:pt x="92" y="47"/>
                </a:lnTo>
                <a:lnTo>
                  <a:pt x="86" y="63"/>
                </a:lnTo>
                <a:lnTo>
                  <a:pt x="74" y="79"/>
                </a:lnTo>
                <a:lnTo>
                  <a:pt x="46" y="121"/>
                </a:lnTo>
                <a:lnTo>
                  <a:pt x="12" y="162"/>
                </a:lnTo>
                <a:lnTo>
                  <a:pt x="6" y="178"/>
                </a:lnTo>
                <a:lnTo>
                  <a:pt x="0" y="194"/>
                </a:lnTo>
                <a:lnTo>
                  <a:pt x="6" y="204"/>
                </a:lnTo>
                <a:lnTo>
                  <a:pt x="17" y="209"/>
                </a:lnTo>
                <a:lnTo>
                  <a:pt x="46" y="220"/>
                </a:lnTo>
                <a:lnTo>
                  <a:pt x="80" y="225"/>
                </a:lnTo>
                <a:lnTo>
                  <a:pt x="86" y="230"/>
                </a:lnTo>
                <a:lnTo>
                  <a:pt x="92" y="241"/>
                </a:lnTo>
                <a:lnTo>
                  <a:pt x="86" y="256"/>
                </a:lnTo>
                <a:lnTo>
                  <a:pt x="80" y="272"/>
                </a:lnTo>
                <a:lnTo>
                  <a:pt x="46" y="314"/>
                </a:lnTo>
                <a:lnTo>
                  <a:pt x="17" y="356"/>
                </a:lnTo>
                <a:lnTo>
                  <a:pt x="6" y="371"/>
                </a:lnTo>
                <a:lnTo>
                  <a:pt x="0" y="387"/>
                </a:lnTo>
                <a:lnTo>
                  <a:pt x="0" y="408"/>
                </a:lnTo>
                <a:lnTo>
                  <a:pt x="6" y="418"/>
                </a:lnTo>
                <a:lnTo>
                  <a:pt x="23" y="429"/>
                </a:lnTo>
                <a:lnTo>
                  <a:pt x="46" y="434"/>
                </a:lnTo>
              </a:path>
            </a:pathLst>
          </a:custGeom>
          <a:noFill/>
          <a:ln w="25400" cap="rnd">
            <a:solidFill>
              <a:schemeClr val="bg1"/>
            </a:solidFill>
            <a:round/>
            <a:headEnd type="none" w="sm" len="sm"/>
            <a:tailEnd type="none" w="sm" len="sm"/>
          </a:ln>
        </p:spPr>
        <p:txBody>
          <a:bodyPr/>
          <a:lstStyle/>
          <a:p>
            <a:endParaRPr lang="en-US"/>
          </a:p>
        </p:txBody>
      </p:sp>
      <p:sp>
        <p:nvSpPr>
          <p:cNvPr id="172049" name="Freeform 18"/>
          <p:cNvSpPr>
            <a:spLocks/>
          </p:cNvSpPr>
          <p:nvPr/>
        </p:nvSpPr>
        <p:spPr bwMode="auto">
          <a:xfrm>
            <a:off x="5808663" y="4903787"/>
            <a:ext cx="153987" cy="690563"/>
          </a:xfrm>
          <a:custGeom>
            <a:avLst/>
            <a:gdLst>
              <a:gd name="T0" fmla="*/ 76200 w 97"/>
              <a:gd name="T1" fmla="*/ 0 h 435"/>
              <a:gd name="T2" fmla="*/ 133350 w 97"/>
              <a:gd name="T3" fmla="*/ 25400 h 435"/>
              <a:gd name="T4" fmla="*/ 152400 w 97"/>
              <a:gd name="T5" fmla="*/ 42863 h 435"/>
              <a:gd name="T6" fmla="*/ 152400 w 97"/>
              <a:gd name="T7" fmla="*/ 74613 h 435"/>
              <a:gd name="T8" fmla="*/ 142875 w 97"/>
              <a:gd name="T9" fmla="*/ 100013 h 435"/>
              <a:gd name="T10" fmla="*/ 123825 w 97"/>
              <a:gd name="T11" fmla="*/ 125413 h 435"/>
              <a:gd name="T12" fmla="*/ 66675 w 97"/>
              <a:gd name="T13" fmla="*/ 192088 h 435"/>
              <a:gd name="T14" fmla="*/ 19050 w 97"/>
              <a:gd name="T15" fmla="*/ 257175 h 435"/>
              <a:gd name="T16" fmla="*/ 9525 w 97"/>
              <a:gd name="T17" fmla="*/ 282575 h 435"/>
              <a:gd name="T18" fmla="*/ 0 w 97"/>
              <a:gd name="T19" fmla="*/ 307975 h 435"/>
              <a:gd name="T20" fmla="*/ 9525 w 97"/>
              <a:gd name="T21" fmla="*/ 323850 h 435"/>
              <a:gd name="T22" fmla="*/ 28575 w 97"/>
              <a:gd name="T23" fmla="*/ 331788 h 435"/>
              <a:gd name="T24" fmla="*/ 76200 w 97"/>
              <a:gd name="T25" fmla="*/ 349250 h 435"/>
              <a:gd name="T26" fmla="*/ 133350 w 97"/>
              <a:gd name="T27" fmla="*/ 357188 h 435"/>
              <a:gd name="T28" fmla="*/ 142875 w 97"/>
              <a:gd name="T29" fmla="*/ 365125 h 435"/>
              <a:gd name="T30" fmla="*/ 152400 w 97"/>
              <a:gd name="T31" fmla="*/ 382588 h 435"/>
              <a:gd name="T32" fmla="*/ 142875 w 97"/>
              <a:gd name="T33" fmla="*/ 406400 h 435"/>
              <a:gd name="T34" fmla="*/ 133350 w 97"/>
              <a:gd name="T35" fmla="*/ 431800 h 435"/>
              <a:gd name="T36" fmla="*/ 76200 w 97"/>
              <a:gd name="T37" fmla="*/ 498475 h 435"/>
              <a:gd name="T38" fmla="*/ 28575 w 97"/>
              <a:gd name="T39" fmla="*/ 565150 h 435"/>
              <a:gd name="T40" fmla="*/ 9525 w 97"/>
              <a:gd name="T41" fmla="*/ 588963 h 435"/>
              <a:gd name="T42" fmla="*/ 0 w 97"/>
              <a:gd name="T43" fmla="*/ 614363 h 435"/>
              <a:gd name="T44" fmla="*/ 0 w 97"/>
              <a:gd name="T45" fmla="*/ 647700 h 435"/>
              <a:gd name="T46" fmla="*/ 9525 w 97"/>
              <a:gd name="T47" fmla="*/ 663575 h 435"/>
              <a:gd name="T48" fmla="*/ 38100 w 97"/>
              <a:gd name="T49" fmla="*/ 681038 h 435"/>
              <a:gd name="T50" fmla="*/ 76200 w 97"/>
              <a:gd name="T51" fmla="*/ 688975 h 43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35"/>
              <a:gd name="T80" fmla="*/ 97 w 97"/>
              <a:gd name="T81" fmla="*/ 435 h 43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35">
                <a:moveTo>
                  <a:pt x="48" y="0"/>
                </a:moveTo>
                <a:lnTo>
                  <a:pt x="84" y="16"/>
                </a:lnTo>
                <a:lnTo>
                  <a:pt x="96" y="27"/>
                </a:lnTo>
                <a:lnTo>
                  <a:pt x="96" y="47"/>
                </a:lnTo>
                <a:lnTo>
                  <a:pt x="90" y="63"/>
                </a:lnTo>
                <a:lnTo>
                  <a:pt x="78" y="79"/>
                </a:lnTo>
                <a:lnTo>
                  <a:pt x="42" y="121"/>
                </a:lnTo>
                <a:lnTo>
                  <a:pt x="12" y="162"/>
                </a:lnTo>
                <a:lnTo>
                  <a:pt x="6" y="178"/>
                </a:lnTo>
                <a:lnTo>
                  <a:pt x="0" y="194"/>
                </a:lnTo>
                <a:lnTo>
                  <a:pt x="6" y="204"/>
                </a:lnTo>
                <a:lnTo>
                  <a:pt x="18" y="209"/>
                </a:lnTo>
                <a:lnTo>
                  <a:pt x="48" y="220"/>
                </a:lnTo>
                <a:lnTo>
                  <a:pt x="84" y="225"/>
                </a:lnTo>
                <a:lnTo>
                  <a:pt x="90" y="230"/>
                </a:lnTo>
                <a:lnTo>
                  <a:pt x="96" y="241"/>
                </a:lnTo>
                <a:lnTo>
                  <a:pt x="90" y="256"/>
                </a:lnTo>
                <a:lnTo>
                  <a:pt x="84" y="272"/>
                </a:lnTo>
                <a:lnTo>
                  <a:pt x="48" y="314"/>
                </a:lnTo>
                <a:lnTo>
                  <a:pt x="18" y="356"/>
                </a:lnTo>
                <a:lnTo>
                  <a:pt x="6" y="371"/>
                </a:lnTo>
                <a:lnTo>
                  <a:pt x="0" y="387"/>
                </a:lnTo>
                <a:lnTo>
                  <a:pt x="0" y="408"/>
                </a:lnTo>
                <a:lnTo>
                  <a:pt x="6" y="418"/>
                </a:lnTo>
                <a:lnTo>
                  <a:pt x="24" y="429"/>
                </a:lnTo>
                <a:lnTo>
                  <a:pt x="48" y="434"/>
                </a:lnTo>
              </a:path>
            </a:pathLst>
          </a:custGeom>
          <a:noFill/>
          <a:ln w="25400" cap="rnd">
            <a:solidFill>
              <a:schemeClr val="bg1"/>
            </a:solidFill>
            <a:round/>
            <a:headEnd type="none" w="sm" len="sm"/>
            <a:tailEnd type="none" w="sm" len="sm"/>
          </a:ln>
        </p:spPr>
        <p:txBody>
          <a:bodyPr/>
          <a:lstStyle/>
          <a:p>
            <a:endParaRPr lang="en-US"/>
          </a:p>
        </p:txBody>
      </p:sp>
      <p:sp>
        <p:nvSpPr>
          <p:cNvPr id="172050" name="Freeform 19"/>
          <p:cNvSpPr>
            <a:spLocks/>
          </p:cNvSpPr>
          <p:nvPr/>
        </p:nvSpPr>
        <p:spPr bwMode="auto">
          <a:xfrm>
            <a:off x="7475538" y="4903787"/>
            <a:ext cx="160337" cy="690563"/>
          </a:xfrm>
          <a:custGeom>
            <a:avLst/>
            <a:gdLst>
              <a:gd name="T0" fmla="*/ 85725 w 101"/>
              <a:gd name="T1" fmla="*/ 0 h 435"/>
              <a:gd name="T2" fmla="*/ 147637 w 101"/>
              <a:gd name="T3" fmla="*/ 25400 h 435"/>
              <a:gd name="T4" fmla="*/ 158750 w 101"/>
              <a:gd name="T5" fmla="*/ 42863 h 435"/>
              <a:gd name="T6" fmla="*/ 158750 w 101"/>
              <a:gd name="T7" fmla="*/ 74613 h 435"/>
              <a:gd name="T8" fmla="*/ 147637 w 101"/>
              <a:gd name="T9" fmla="*/ 100013 h 435"/>
              <a:gd name="T10" fmla="*/ 134937 w 101"/>
              <a:gd name="T11" fmla="*/ 125413 h 435"/>
              <a:gd name="T12" fmla="*/ 73025 w 101"/>
              <a:gd name="T13" fmla="*/ 192088 h 435"/>
              <a:gd name="T14" fmla="*/ 25400 w 101"/>
              <a:gd name="T15" fmla="*/ 257175 h 435"/>
              <a:gd name="T16" fmla="*/ 12700 w 101"/>
              <a:gd name="T17" fmla="*/ 282575 h 435"/>
              <a:gd name="T18" fmla="*/ 0 w 101"/>
              <a:gd name="T19" fmla="*/ 307975 h 435"/>
              <a:gd name="T20" fmla="*/ 12700 w 101"/>
              <a:gd name="T21" fmla="*/ 323850 h 435"/>
              <a:gd name="T22" fmla="*/ 25400 w 101"/>
              <a:gd name="T23" fmla="*/ 331788 h 435"/>
              <a:gd name="T24" fmla="*/ 85725 w 101"/>
              <a:gd name="T25" fmla="*/ 349250 h 435"/>
              <a:gd name="T26" fmla="*/ 134937 w 101"/>
              <a:gd name="T27" fmla="*/ 357188 h 435"/>
              <a:gd name="T28" fmla="*/ 147637 w 101"/>
              <a:gd name="T29" fmla="*/ 365125 h 435"/>
              <a:gd name="T30" fmla="*/ 158750 w 101"/>
              <a:gd name="T31" fmla="*/ 382588 h 435"/>
              <a:gd name="T32" fmla="*/ 158750 w 101"/>
              <a:gd name="T33" fmla="*/ 406400 h 435"/>
              <a:gd name="T34" fmla="*/ 134937 w 101"/>
              <a:gd name="T35" fmla="*/ 431800 h 435"/>
              <a:gd name="T36" fmla="*/ 85725 w 101"/>
              <a:gd name="T37" fmla="*/ 498475 h 435"/>
              <a:gd name="T38" fmla="*/ 25400 w 101"/>
              <a:gd name="T39" fmla="*/ 565150 h 435"/>
              <a:gd name="T40" fmla="*/ 12700 w 101"/>
              <a:gd name="T41" fmla="*/ 588963 h 435"/>
              <a:gd name="T42" fmla="*/ 0 w 101"/>
              <a:gd name="T43" fmla="*/ 614363 h 435"/>
              <a:gd name="T44" fmla="*/ 0 w 101"/>
              <a:gd name="T45" fmla="*/ 647700 h 435"/>
              <a:gd name="T46" fmla="*/ 25400 w 101"/>
              <a:gd name="T47" fmla="*/ 663575 h 435"/>
              <a:gd name="T48" fmla="*/ 85725 w 101"/>
              <a:gd name="T49" fmla="*/ 688975 h 4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435"/>
              <a:gd name="T77" fmla="*/ 101 w 101"/>
              <a:gd name="T78" fmla="*/ 435 h 43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435">
                <a:moveTo>
                  <a:pt x="54" y="0"/>
                </a:moveTo>
                <a:lnTo>
                  <a:pt x="93" y="16"/>
                </a:lnTo>
                <a:lnTo>
                  <a:pt x="100" y="27"/>
                </a:lnTo>
                <a:lnTo>
                  <a:pt x="100" y="47"/>
                </a:lnTo>
                <a:lnTo>
                  <a:pt x="93" y="63"/>
                </a:lnTo>
                <a:lnTo>
                  <a:pt x="85" y="79"/>
                </a:lnTo>
                <a:lnTo>
                  <a:pt x="46" y="121"/>
                </a:lnTo>
                <a:lnTo>
                  <a:pt x="16" y="162"/>
                </a:lnTo>
                <a:lnTo>
                  <a:pt x="8" y="178"/>
                </a:lnTo>
                <a:lnTo>
                  <a:pt x="0" y="194"/>
                </a:lnTo>
                <a:lnTo>
                  <a:pt x="8" y="204"/>
                </a:lnTo>
                <a:lnTo>
                  <a:pt x="16" y="209"/>
                </a:lnTo>
                <a:lnTo>
                  <a:pt x="54" y="220"/>
                </a:lnTo>
                <a:lnTo>
                  <a:pt x="85" y="225"/>
                </a:lnTo>
                <a:lnTo>
                  <a:pt x="93" y="230"/>
                </a:lnTo>
                <a:lnTo>
                  <a:pt x="100" y="241"/>
                </a:lnTo>
                <a:lnTo>
                  <a:pt x="100" y="256"/>
                </a:lnTo>
                <a:lnTo>
                  <a:pt x="85" y="272"/>
                </a:lnTo>
                <a:lnTo>
                  <a:pt x="54" y="314"/>
                </a:lnTo>
                <a:lnTo>
                  <a:pt x="16" y="356"/>
                </a:lnTo>
                <a:lnTo>
                  <a:pt x="8" y="371"/>
                </a:lnTo>
                <a:lnTo>
                  <a:pt x="0" y="387"/>
                </a:lnTo>
                <a:lnTo>
                  <a:pt x="0" y="408"/>
                </a:lnTo>
                <a:lnTo>
                  <a:pt x="16" y="418"/>
                </a:lnTo>
                <a:lnTo>
                  <a:pt x="54" y="434"/>
                </a:lnTo>
              </a:path>
            </a:pathLst>
          </a:custGeom>
          <a:noFill/>
          <a:ln w="25400" cap="rnd">
            <a:solidFill>
              <a:schemeClr val="bg1"/>
            </a:solidFill>
            <a:round/>
            <a:headEnd type="none" w="sm" len="sm"/>
            <a:tailEnd type="none" w="sm" len="sm"/>
          </a:ln>
        </p:spPr>
        <p:txBody>
          <a:bodyPr/>
          <a:lstStyle/>
          <a:p>
            <a:endParaRPr lang="en-US"/>
          </a:p>
        </p:txBody>
      </p:sp>
      <p:sp>
        <p:nvSpPr>
          <p:cNvPr id="172051" name="Freeform 20"/>
          <p:cNvSpPr>
            <a:spLocks/>
          </p:cNvSpPr>
          <p:nvPr/>
        </p:nvSpPr>
        <p:spPr bwMode="auto">
          <a:xfrm>
            <a:off x="7177088" y="4903787"/>
            <a:ext cx="155575" cy="690563"/>
          </a:xfrm>
          <a:custGeom>
            <a:avLst/>
            <a:gdLst>
              <a:gd name="T0" fmla="*/ 71438 w 98"/>
              <a:gd name="T1" fmla="*/ 0 h 435"/>
              <a:gd name="T2" fmla="*/ 130175 w 98"/>
              <a:gd name="T3" fmla="*/ 25400 h 435"/>
              <a:gd name="T4" fmla="*/ 153988 w 98"/>
              <a:gd name="T5" fmla="*/ 42863 h 435"/>
              <a:gd name="T6" fmla="*/ 153988 w 98"/>
              <a:gd name="T7" fmla="*/ 74613 h 435"/>
              <a:gd name="T8" fmla="*/ 141288 w 98"/>
              <a:gd name="T9" fmla="*/ 100013 h 435"/>
              <a:gd name="T10" fmla="*/ 130175 w 98"/>
              <a:gd name="T11" fmla="*/ 125413 h 435"/>
              <a:gd name="T12" fmla="*/ 71438 w 98"/>
              <a:gd name="T13" fmla="*/ 192088 h 435"/>
              <a:gd name="T14" fmla="*/ 23812 w 98"/>
              <a:gd name="T15" fmla="*/ 257175 h 435"/>
              <a:gd name="T16" fmla="*/ 12700 w 98"/>
              <a:gd name="T17" fmla="*/ 282575 h 435"/>
              <a:gd name="T18" fmla="*/ 0 w 98"/>
              <a:gd name="T19" fmla="*/ 307975 h 435"/>
              <a:gd name="T20" fmla="*/ 12700 w 98"/>
              <a:gd name="T21" fmla="*/ 323850 h 435"/>
              <a:gd name="T22" fmla="*/ 23812 w 98"/>
              <a:gd name="T23" fmla="*/ 331788 h 435"/>
              <a:gd name="T24" fmla="*/ 82550 w 98"/>
              <a:gd name="T25" fmla="*/ 349250 h 435"/>
              <a:gd name="T26" fmla="*/ 130175 w 98"/>
              <a:gd name="T27" fmla="*/ 357188 h 435"/>
              <a:gd name="T28" fmla="*/ 141288 w 98"/>
              <a:gd name="T29" fmla="*/ 365125 h 435"/>
              <a:gd name="T30" fmla="*/ 153988 w 98"/>
              <a:gd name="T31" fmla="*/ 382588 h 435"/>
              <a:gd name="T32" fmla="*/ 153988 w 98"/>
              <a:gd name="T33" fmla="*/ 406400 h 435"/>
              <a:gd name="T34" fmla="*/ 130175 w 98"/>
              <a:gd name="T35" fmla="*/ 431800 h 435"/>
              <a:gd name="T36" fmla="*/ 82550 w 98"/>
              <a:gd name="T37" fmla="*/ 498475 h 435"/>
              <a:gd name="T38" fmla="*/ 23812 w 98"/>
              <a:gd name="T39" fmla="*/ 565150 h 435"/>
              <a:gd name="T40" fmla="*/ 12700 w 98"/>
              <a:gd name="T41" fmla="*/ 588963 h 435"/>
              <a:gd name="T42" fmla="*/ 0 w 98"/>
              <a:gd name="T43" fmla="*/ 614363 h 435"/>
              <a:gd name="T44" fmla="*/ 0 w 98"/>
              <a:gd name="T45" fmla="*/ 647700 h 435"/>
              <a:gd name="T46" fmla="*/ 23812 w 98"/>
              <a:gd name="T47" fmla="*/ 663575 h 435"/>
              <a:gd name="T48" fmla="*/ 71438 w 98"/>
              <a:gd name="T49" fmla="*/ 688975 h 4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8"/>
              <a:gd name="T76" fmla="*/ 0 h 435"/>
              <a:gd name="T77" fmla="*/ 98 w 98"/>
              <a:gd name="T78" fmla="*/ 435 h 43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8" h="435">
                <a:moveTo>
                  <a:pt x="45" y="0"/>
                </a:moveTo>
                <a:lnTo>
                  <a:pt x="82" y="16"/>
                </a:lnTo>
                <a:lnTo>
                  <a:pt x="97" y="27"/>
                </a:lnTo>
                <a:lnTo>
                  <a:pt x="97" y="47"/>
                </a:lnTo>
                <a:lnTo>
                  <a:pt x="89" y="63"/>
                </a:lnTo>
                <a:lnTo>
                  <a:pt x="82" y="79"/>
                </a:lnTo>
                <a:lnTo>
                  <a:pt x="45" y="121"/>
                </a:lnTo>
                <a:lnTo>
                  <a:pt x="15" y="162"/>
                </a:lnTo>
                <a:lnTo>
                  <a:pt x="8" y="178"/>
                </a:lnTo>
                <a:lnTo>
                  <a:pt x="0" y="194"/>
                </a:lnTo>
                <a:lnTo>
                  <a:pt x="8" y="204"/>
                </a:lnTo>
                <a:lnTo>
                  <a:pt x="15" y="209"/>
                </a:lnTo>
                <a:lnTo>
                  <a:pt x="52" y="220"/>
                </a:lnTo>
                <a:lnTo>
                  <a:pt x="82" y="225"/>
                </a:lnTo>
                <a:lnTo>
                  <a:pt x="89" y="230"/>
                </a:lnTo>
                <a:lnTo>
                  <a:pt x="97" y="241"/>
                </a:lnTo>
                <a:lnTo>
                  <a:pt x="97" y="256"/>
                </a:lnTo>
                <a:lnTo>
                  <a:pt x="82" y="272"/>
                </a:lnTo>
                <a:lnTo>
                  <a:pt x="52" y="314"/>
                </a:lnTo>
                <a:lnTo>
                  <a:pt x="15" y="356"/>
                </a:lnTo>
                <a:lnTo>
                  <a:pt x="8" y="371"/>
                </a:lnTo>
                <a:lnTo>
                  <a:pt x="0" y="387"/>
                </a:lnTo>
                <a:lnTo>
                  <a:pt x="0" y="408"/>
                </a:lnTo>
                <a:lnTo>
                  <a:pt x="15" y="418"/>
                </a:lnTo>
                <a:lnTo>
                  <a:pt x="45" y="434"/>
                </a:lnTo>
              </a:path>
            </a:pathLst>
          </a:custGeom>
          <a:noFill/>
          <a:ln w="25400" cap="rnd">
            <a:solidFill>
              <a:schemeClr val="bg1"/>
            </a:solidFill>
            <a:round/>
            <a:headEnd type="none" w="sm" len="sm"/>
            <a:tailEnd type="none" w="sm" len="sm"/>
          </a:ln>
        </p:spPr>
        <p:txBody>
          <a:bodyPr/>
          <a:lstStyle/>
          <a:p>
            <a:endParaRPr lang="en-US"/>
          </a:p>
        </p:txBody>
      </p:sp>
      <p:sp>
        <p:nvSpPr>
          <p:cNvPr id="172052" name="Rectangle 21"/>
          <p:cNvSpPr>
            <a:spLocks noChangeArrowheads="1"/>
          </p:cNvSpPr>
          <p:nvPr/>
        </p:nvSpPr>
        <p:spPr bwMode="auto">
          <a:xfrm>
            <a:off x="2133600" y="3686175"/>
            <a:ext cx="1227138" cy="517525"/>
          </a:xfrm>
          <a:prstGeom prst="rect">
            <a:avLst/>
          </a:prstGeom>
          <a:noFill/>
          <a:ln w="9525">
            <a:noFill/>
            <a:miter lim="800000"/>
            <a:headEnd/>
            <a:tailEnd/>
          </a:ln>
        </p:spPr>
        <p:txBody>
          <a:bodyPr wrap="none" lIns="92075" tIns="46038" rIns="92075" bIns="46038">
            <a:spAutoFit/>
          </a:bodyPr>
          <a:lstStyle/>
          <a:p>
            <a:r>
              <a:rPr lang="en-US" sz="1400">
                <a:solidFill>
                  <a:srgbClr val="000066"/>
                </a:solidFill>
                <a:latin typeface="Gill Sans" pitchFamily="34" charset="0"/>
              </a:rPr>
              <a:t>one process</a:t>
            </a:r>
          </a:p>
          <a:p>
            <a:r>
              <a:rPr lang="en-US" sz="1400">
                <a:solidFill>
                  <a:srgbClr val="000066"/>
                </a:solidFill>
                <a:latin typeface="Gill Sans" pitchFamily="34" charset="0"/>
              </a:rPr>
              <a:t>one thread</a:t>
            </a:r>
          </a:p>
        </p:txBody>
      </p:sp>
      <p:sp>
        <p:nvSpPr>
          <p:cNvPr id="172053" name="Rectangle 22"/>
          <p:cNvSpPr>
            <a:spLocks noChangeArrowheads="1"/>
          </p:cNvSpPr>
          <p:nvPr/>
        </p:nvSpPr>
        <p:spPr bwMode="auto">
          <a:xfrm>
            <a:off x="1539875" y="5729287"/>
            <a:ext cx="2430463" cy="581025"/>
          </a:xfrm>
          <a:prstGeom prst="rect">
            <a:avLst/>
          </a:prstGeom>
          <a:noFill/>
          <a:ln w="9525">
            <a:noFill/>
            <a:miter lim="800000"/>
            <a:headEnd/>
            <a:tailEnd/>
          </a:ln>
        </p:spPr>
        <p:txBody>
          <a:bodyPr wrap="none" lIns="92075" tIns="46038" rIns="92075" bIns="46038">
            <a:spAutoFit/>
          </a:bodyPr>
          <a:lstStyle/>
          <a:p>
            <a:pPr algn="ctr"/>
            <a:r>
              <a:rPr lang="en-US" sz="1600">
                <a:latin typeface="Gill Sans" pitchFamily="34" charset="0"/>
              </a:rPr>
              <a:t>multiple processes</a:t>
            </a:r>
          </a:p>
          <a:p>
            <a:pPr algn="ctr"/>
            <a:r>
              <a:rPr lang="en-US" sz="1600">
                <a:latin typeface="Gill Sans" pitchFamily="34" charset="0"/>
              </a:rPr>
              <a:t>one thread per process</a:t>
            </a:r>
          </a:p>
        </p:txBody>
      </p:sp>
      <p:sp>
        <p:nvSpPr>
          <p:cNvPr id="172054" name="Rectangle 23"/>
          <p:cNvSpPr>
            <a:spLocks noChangeArrowheads="1"/>
          </p:cNvSpPr>
          <p:nvPr/>
        </p:nvSpPr>
        <p:spPr bwMode="auto">
          <a:xfrm>
            <a:off x="5654675" y="3686175"/>
            <a:ext cx="1552575" cy="517525"/>
          </a:xfrm>
          <a:prstGeom prst="rect">
            <a:avLst/>
          </a:prstGeom>
          <a:noFill/>
          <a:ln w="9525">
            <a:noFill/>
            <a:miter lim="800000"/>
            <a:headEnd/>
            <a:tailEnd/>
          </a:ln>
        </p:spPr>
        <p:txBody>
          <a:bodyPr wrap="none" lIns="92075" tIns="46038" rIns="92075" bIns="46038">
            <a:spAutoFit/>
          </a:bodyPr>
          <a:lstStyle/>
          <a:p>
            <a:pPr algn="ctr"/>
            <a:r>
              <a:rPr lang="en-US" sz="1400">
                <a:latin typeface="Gill Sans" pitchFamily="34" charset="0"/>
              </a:rPr>
              <a:t>one process</a:t>
            </a:r>
          </a:p>
          <a:p>
            <a:pPr algn="ctr"/>
            <a:r>
              <a:rPr lang="en-US" sz="1400">
                <a:latin typeface="Gill Sans" pitchFamily="34" charset="0"/>
              </a:rPr>
              <a:t>multiple threads</a:t>
            </a:r>
          </a:p>
        </p:txBody>
      </p:sp>
      <p:sp>
        <p:nvSpPr>
          <p:cNvPr id="172055" name="Rectangle 24"/>
          <p:cNvSpPr>
            <a:spLocks noChangeArrowheads="1"/>
          </p:cNvSpPr>
          <p:nvPr/>
        </p:nvSpPr>
        <p:spPr bwMode="auto">
          <a:xfrm>
            <a:off x="4951413" y="5743575"/>
            <a:ext cx="2963862" cy="581025"/>
          </a:xfrm>
          <a:prstGeom prst="rect">
            <a:avLst/>
          </a:prstGeom>
          <a:noFill/>
          <a:ln w="9525">
            <a:noFill/>
            <a:miter lim="800000"/>
            <a:headEnd/>
            <a:tailEnd/>
          </a:ln>
        </p:spPr>
        <p:txBody>
          <a:bodyPr wrap="none" lIns="92075" tIns="46038" rIns="92075" bIns="46038">
            <a:spAutoFit/>
          </a:bodyPr>
          <a:lstStyle/>
          <a:p>
            <a:pPr algn="ctr"/>
            <a:r>
              <a:rPr lang="en-US" sz="1600">
                <a:latin typeface="Gill Sans" pitchFamily="34" charset="0"/>
              </a:rPr>
              <a:t>multiple processes</a:t>
            </a:r>
          </a:p>
          <a:p>
            <a:pPr algn="ctr"/>
            <a:r>
              <a:rPr lang="en-US" sz="1600">
                <a:latin typeface="Gill Sans" pitchFamily="34" charset="0"/>
              </a:rPr>
              <a:t>multiple threads per process</a:t>
            </a:r>
          </a:p>
        </p:txBody>
      </p:sp>
      <p:sp>
        <p:nvSpPr>
          <p:cNvPr id="172056" name="Line 25"/>
          <p:cNvSpPr>
            <a:spLocks noChangeShapeType="1"/>
          </p:cNvSpPr>
          <p:nvPr/>
        </p:nvSpPr>
        <p:spPr bwMode="auto">
          <a:xfrm>
            <a:off x="4495800" y="2697162"/>
            <a:ext cx="0" cy="3503613"/>
          </a:xfrm>
          <a:prstGeom prst="line">
            <a:avLst/>
          </a:prstGeom>
          <a:noFill/>
          <a:ln w="12700">
            <a:solidFill>
              <a:schemeClr val="tx1"/>
            </a:solidFill>
            <a:prstDash val="dash"/>
            <a:round/>
            <a:headEnd type="none" w="sm" len="sm"/>
            <a:tailEnd type="none" w="sm" len="sm"/>
          </a:ln>
        </p:spPr>
        <p:txBody>
          <a:bodyPr/>
          <a:lstStyle/>
          <a:p>
            <a:endParaRPr lang="en-US"/>
          </a:p>
        </p:txBody>
      </p:sp>
      <p:sp>
        <p:nvSpPr>
          <p:cNvPr id="172057" name="Line 26"/>
          <p:cNvSpPr>
            <a:spLocks noChangeShapeType="1"/>
          </p:cNvSpPr>
          <p:nvPr/>
        </p:nvSpPr>
        <p:spPr bwMode="auto">
          <a:xfrm>
            <a:off x="1296988" y="4219575"/>
            <a:ext cx="6551612"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172058" name="Freeform 27"/>
          <p:cNvSpPr>
            <a:spLocks/>
          </p:cNvSpPr>
          <p:nvPr/>
        </p:nvSpPr>
        <p:spPr bwMode="auto">
          <a:xfrm>
            <a:off x="6045200" y="2849562"/>
            <a:ext cx="160338" cy="687388"/>
          </a:xfrm>
          <a:custGeom>
            <a:avLst/>
            <a:gdLst>
              <a:gd name="T0" fmla="*/ 79375 w 101"/>
              <a:gd name="T1" fmla="*/ 0 h 433"/>
              <a:gd name="T2" fmla="*/ 109538 w 101"/>
              <a:gd name="T3" fmla="*/ 11113 h 433"/>
              <a:gd name="T4" fmla="*/ 138113 w 101"/>
              <a:gd name="T5" fmla="*/ 25400 h 433"/>
              <a:gd name="T6" fmla="*/ 158750 w 101"/>
              <a:gd name="T7" fmla="*/ 46038 h 433"/>
              <a:gd name="T8" fmla="*/ 158750 w 101"/>
              <a:gd name="T9" fmla="*/ 76200 h 433"/>
              <a:gd name="T10" fmla="*/ 149225 w 101"/>
              <a:gd name="T11" fmla="*/ 95250 h 433"/>
              <a:gd name="T12" fmla="*/ 128588 w 101"/>
              <a:gd name="T13" fmla="*/ 125413 h 433"/>
              <a:gd name="T14" fmla="*/ 69850 w 101"/>
              <a:gd name="T15" fmla="*/ 190500 h 433"/>
              <a:gd name="T16" fmla="*/ 19050 w 101"/>
              <a:gd name="T17" fmla="*/ 255588 h 433"/>
              <a:gd name="T18" fmla="*/ 9525 w 101"/>
              <a:gd name="T19" fmla="*/ 280988 h 433"/>
              <a:gd name="T20" fmla="*/ 0 w 101"/>
              <a:gd name="T21" fmla="*/ 306388 h 433"/>
              <a:gd name="T22" fmla="*/ 9525 w 101"/>
              <a:gd name="T23" fmla="*/ 320675 h 433"/>
              <a:gd name="T24" fmla="*/ 30163 w 101"/>
              <a:gd name="T25" fmla="*/ 330200 h 433"/>
              <a:gd name="T26" fmla="*/ 79375 w 101"/>
              <a:gd name="T27" fmla="*/ 346075 h 433"/>
              <a:gd name="T28" fmla="*/ 138113 w 101"/>
              <a:gd name="T29" fmla="*/ 355600 h 433"/>
              <a:gd name="T30" fmla="*/ 149225 w 101"/>
              <a:gd name="T31" fmla="*/ 365125 h 433"/>
              <a:gd name="T32" fmla="*/ 158750 w 101"/>
              <a:gd name="T33" fmla="*/ 381000 h 433"/>
              <a:gd name="T34" fmla="*/ 149225 w 101"/>
              <a:gd name="T35" fmla="*/ 400050 h 433"/>
              <a:gd name="T36" fmla="*/ 138113 w 101"/>
              <a:gd name="T37" fmla="*/ 430213 h 433"/>
              <a:gd name="T38" fmla="*/ 79375 w 101"/>
              <a:gd name="T39" fmla="*/ 495300 h 433"/>
              <a:gd name="T40" fmla="*/ 30163 w 101"/>
              <a:gd name="T41" fmla="*/ 555625 h 433"/>
              <a:gd name="T42" fmla="*/ 9525 w 101"/>
              <a:gd name="T43" fmla="*/ 585788 h 433"/>
              <a:gd name="T44" fmla="*/ 0 w 101"/>
              <a:gd name="T45" fmla="*/ 606425 h 433"/>
              <a:gd name="T46" fmla="*/ 0 w 101"/>
              <a:gd name="T47" fmla="*/ 641350 h 433"/>
              <a:gd name="T48" fmla="*/ 19050 w 101"/>
              <a:gd name="T49" fmla="*/ 660400 h 433"/>
              <a:gd name="T50" fmla="*/ 49213 w 101"/>
              <a:gd name="T51" fmla="*/ 676275 h 433"/>
              <a:gd name="T52" fmla="*/ 79375 w 101"/>
              <a:gd name="T53" fmla="*/ 685800 h 4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1"/>
              <a:gd name="T82" fmla="*/ 0 h 433"/>
              <a:gd name="T83" fmla="*/ 101 w 101"/>
              <a:gd name="T84" fmla="*/ 433 h 4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1" h="433">
                <a:moveTo>
                  <a:pt x="50" y="0"/>
                </a:moveTo>
                <a:lnTo>
                  <a:pt x="69" y="7"/>
                </a:lnTo>
                <a:lnTo>
                  <a:pt x="87" y="16"/>
                </a:lnTo>
                <a:lnTo>
                  <a:pt x="100" y="29"/>
                </a:lnTo>
                <a:lnTo>
                  <a:pt x="100" y="48"/>
                </a:lnTo>
                <a:lnTo>
                  <a:pt x="94" y="60"/>
                </a:lnTo>
                <a:lnTo>
                  <a:pt x="81" y="79"/>
                </a:lnTo>
                <a:lnTo>
                  <a:pt x="44" y="120"/>
                </a:lnTo>
                <a:lnTo>
                  <a:pt x="12" y="161"/>
                </a:lnTo>
                <a:lnTo>
                  <a:pt x="6" y="177"/>
                </a:lnTo>
                <a:lnTo>
                  <a:pt x="0" y="193"/>
                </a:lnTo>
                <a:lnTo>
                  <a:pt x="6" y="202"/>
                </a:lnTo>
                <a:lnTo>
                  <a:pt x="19" y="208"/>
                </a:lnTo>
                <a:lnTo>
                  <a:pt x="50" y="218"/>
                </a:lnTo>
                <a:lnTo>
                  <a:pt x="87" y="224"/>
                </a:lnTo>
                <a:lnTo>
                  <a:pt x="94" y="230"/>
                </a:lnTo>
                <a:lnTo>
                  <a:pt x="100" y="240"/>
                </a:lnTo>
                <a:lnTo>
                  <a:pt x="94" y="252"/>
                </a:lnTo>
                <a:lnTo>
                  <a:pt x="87" y="271"/>
                </a:lnTo>
                <a:lnTo>
                  <a:pt x="50" y="312"/>
                </a:lnTo>
                <a:lnTo>
                  <a:pt x="19" y="350"/>
                </a:lnTo>
                <a:lnTo>
                  <a:pt x="6" y="369"/>
                </a:lnTo>
                <a:lnTo>
                  <a:pt x="0" y="382"/>
                </a:lnTo>
                <a:lnTo>
                  <a:pt x="0" y="404"/>
                </a:lnTo>
                <a:lnTo>
                  <a:pt x="12" y="416"/>
                </a:lnTo>
                <a:lnTo>
                  <a:pt x="31" y="426"/>
                </a:lnTo>
                <a:lnTo>
                  <a:pt x="50" y="432"/>
                </a:lnTo>
              </a:path>
            </a:pathLst>
          </a:custGeom>
          <a:noFill/>
          <a:ln w="25400" cap="rnd">
            <a:solidFill>
              <a:schemeClr val="bg1"/>
            </a:solidFill>
            <a:round/>
            <a:headEnd type="none" w="sm" len="sm"/>
            <a:tailEnd type="none" w="sm" len="sm"/>
          </a:ln>
        </p:spPr>
        <p:txBody>
          <a:bodyPr/>
          <a:lstStyle/>
          <a:p>
            <a:endParaRPr lang="en-US"/>
          </a:p>
        </p:txBody>
      </p:sp>
      <p:sp>
        <p:nvSpPr>
          <p:cNvPr id="172059" name="Freeform 28"/>
          <p:cNvSpPr>
            <a:spLocks/>
          </p:cNvSpPr>
          <p:nvPr/>
        </p:nvSpPr>
        <p:spPr bwMode="auto">
          <a:xfrm>
            <a:off x="6645275" y="2849562"/>
            <a:ext cx="153988" cy="687388"/>
          </a:xfrm>
          <a:custGeom>
            <a:avLst/>
            <a:gdLst>
              <a:gd name="T0" fmla="*/ 76200 w 97"/>
              <a:gd name="T1" fmla="*/ 0 h 433"/>
              <a:gd name="T2" fmla="*/ 109538 w 97"/>
              <a:gd name="T3" fmla="*/ 11113 h 433"/>
              <a:gd name="T4" fmla="*/ 130175 w 97"/>
              <a:gd name="T5" fmla="*/ 25400 h 433"/>
              <a:gd name="T6" fmla="*/ 152400 w 97"/>
              <a:gd name="T7" fmla="*/ 46038 h 433"/>
              <a:gd name="T8" fmla="*/ 152400 w 97"/>
              <a:gd name="T9" fmla="*/ 76200 h 433"/>
              <a:gd name="T10" fmla="*/ 141288 w 97"/>
              <a:gd name="T11" fmla="*/ 95250 h 433"/>
              <a:gd name="T12" fmla="*/ 120650 w 97"/>
              <a:gd name="T13" fmla="*/ 125413 h 433"/>
              <a:gd name="T14" fmla="*/ 76200 w 97"/>
              <a:gd name="T15" fmla="*/ 190500 h 433"/>
              <a:gd name="T16" fmla="*/ 22225 w 97"/>
              <a:gd name="T17" fmla="*/ 255588 h 433"/>
              <a:gd name="T18" fmla="*/ 11113 w 97"/>
              <a:gd name="T19" fmla="*/ 280988 h 433"/>
              <a:gd name="T20" fmla="*/ 0 w 97"/>
              <a:gd name="T21" fmla="*/ 306388 h 433"/>
              <a:gd name="T22" fmla="*/ 11113 w 97"/>
              <a:gd name="T23" fmla="*/ 320675 h 433"/>
              <a:gd name="T24" fmla="*/ 22225 w 97"/>
              <a:gd name="T25" fmla="*/ 330200 h 433"/>
              <a:gd name="T26" fmla="*/ 76200 w 97"/>
              <a:gd name="T27" fmla="*/ 346075 h 433"/>
              <a:gd name="T28" fmla="*/ 130175 w 97"/>
              <a:gd name="T29" fmla="*/ 355600 h 433"/>
              <a:gd name="T30" fmla="*/ 141288 w 97"/>
              <a:gd name="T31" fmla="*/ 365125 h 433"/>
              <a:gd name="T32" fmla="*/ 152400 w 97"/>
              <a:gd name="T33" fmla="*/ 381000 h 433"/>
              <a:gd name="T34" fmla="*/ 141288 w 97"/>
              <a:gd name="T35" fmla="*/ 400050 h 433"/>
              <a:gd name="T36" fmla="*/ 130175 w 97"/>
              <a:gd name="T37" fmla="*/ 430213 h 433"/>
              <a:gd name="T38" fmla="*/ 76200 w 97"/>
              <a:gd name="T39" fmla="*/ 495300 h 433"/>
              <a:gd name="T40" fmla="*/ 33338 w 97"/>
              <a:gd name="T41" fmla="*/ 555625 h 433"/>
              <a:gd name="T42" fmla="*/ 11113 w 97"/>
              <a:gd name="T43" fmla="*/ 585788 h 433"/>
              <a:gd name="T44" fmla="*/ 0 w 97"/>
              <a:gd name="T45" fmla="*/ 606425 h 433"/>
              <a:gd name="T46" fmla="*/ 0 w 97"/>
              <a:gd name="T47" fmla="*/ 641350 h 433"/>
              <a:gd name="T48" fmla="*/ 22225 w 97"/>
              <a:gd name="T49" fmla="*/ 660400 h 433"/>
              <a:gd name="T50" fmla="*/ 44450 w 97"/>
              <a:gd name="T51" fmla="*/ 676275 h 433"/>
              <a:gd name="T52" fmla="*/ 76200 w 97"/>
              <a:gd name="T53" fmla="*/ 685800 h 4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7"/>
              <a:gd name="T82" fmla="*/ 0 h 433"/>
              <a:gd name="T83" fmla="*/ 97 w 97"/>
              <a:gd name="T84" fmla="*/ 433 h 4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7" h="433">
                <a:moveTo>
                  <a:pt x="48" y="0"/>
                </a:moveTo>
                <a:lnTo>
                  <a:pt x="69" y="7"/>
                </a:lnTo>
                <a:lnTo>
                  <a:pt x="82" y="16"/>
                </a:lnTo>
                <a:lnTo>
                  <a:pt x="96" y="29"/>
                </a:lnTo>
                <a:lnTo>
                  <a:pt x="96" y="48"/>
                </a:lnTo>
                <a:lnTo>
                  <a:pt x="89" y="60"/>
                </a:lnTo>
                <a:lnTo>
                  <a:pt x="76" y="79"/>
                </a:lnTo>
                <a:lnTo>
                  <a:pt x="48" y="120"/>
                </a:lnTo>
                <a:lnTo>
                  <a:pt x="14" y="161"/>
                </a:lnTo>
                <a:lnTo>
                  <a:pt x="7" y="177"/>
                </a:lnTo>
                <a:lnTo>
                  <a:pt x="0" y="193"/>
                </a:lnTo>
                <a:lnTo>
                  <a:pt x="7" y="202"/>
                </a:lnTo>
                <a:lnTo>
                  <a:pt x="14" y="208"/>
                </a:lnTo>
                <a:lnTo>
                  <a:pt x="48" y="218"/>
                </a:lnTo>
                <a:lnTo>
                  <a:pt x="82" y="224"/>
                </a:lnTo>
                <a:lnTo>
                  <a:pt x="89" y="230"/>
                </a:lnTo>
                <a:lnTo>
                  <a:pt x="96" y="240"/>
                </a:lnTo>
                <a:lnTo>
                  <a:pt x="89" y="252"/>
                </a:lnTo>
                <a:lnTo>
                  <a:pt x="82" y="271"/>
                </a:lnTo>
                <a:lnTo>
                  <a:pt x="48" y="312"/>
                </a:lnTo>
                <a:lnTo>
                  <a:pt x="21" y="350"/>
                </a:lnTo>
                <a:lnTo>
                  <a:pt x="7" y="369"/>
                </a:lnTo>
                <a:lnTo>
                  <a:pt x="0" y="382"/>
                </a:lnTo>
                <a:lnTo>
                  <a:pt x="0" y="404"/>
                </a:lnTo>
                <a:lnTo>
                  <a:pt x="14" y="416"/>
                </a:lnTo>
                <a:lnTo>
                  <a:pt x="28" y="426"/>
                </a:lnTo>
                <a:lnTo>
                  <a:pt x="48" y="432"/>
                </a:lnTo>
              </a:path>
            </a:pathLst>
          </a:custGeom>
          <a:noFill/>
          <a:ln w="25400" cap="rnd">
            <a:solidFill>
              <a:schemeClr val="bg1"/>
            </a:solidFill>
            <a:round/>
            <a:headEnd type="none" w="sm" len="sm"/>
            <a:tailEnd type="none" w="sm" len="sm"/>
          </a:ln>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1379987"/>
            <a:ext cx="8229600" cy="829813"/>
          </a:xfrm>
        </p:spPr>
        <p:txBody>
          <a:bodyPr/>
          <a:lstStyle/>
          <a:p>
            <a:pPr eaLnBrk="1" hangingPunct="1"/>
            <a:r>
              <a:rPr lang="en-US" dirty="0" smtClean="0"/>
              <a:t>Threads and Processes (Contd.).</a:t>
            </a:r>
          </a:p>
        </p:txBody>
      </p:sp>
      <p:sp>
        <p:nvSpPr>
          <p:cNvPr id="173061" name="Rectangle 6"/>
          <p:cNvSpPr>
            <a:spLocks noChangeArrowheads="1"/>
          </p:cNvSpPr>
          <p:nvPr/>
        </p:nvSpPr>
        <p:spPr bwMode="auto">
          <a:xfrm>
            <a:off x="2895600" y="3698598"/>
            <a:ext cx="3581400" cy="2620961"/>
          </a:xfrm>
          <a:prstGeom prst="rect">
            <a:avLst/>
          </a:prstGeom>
          <a:gradFill rotWithShape="1">
            <a:gsLst>
              <a:gs pos="0">
                <a:srgbClr val="C0C0C0"/>
              </a:gs>
              <a:gs pos="100000">
                <a:schemeClr val="bg1"/>
              </a:gs>
            </a:gsLst>
            <a:lin ang="5400000" scaled="1"/>
          </a:gradFill>
          <a:ln w="9525">
            <a:solidFill>
              <a:schemeClr val="tx1"/>
            </a:solidFill>
            <a:miter lim="800000"/>
            <a:headEnd/>
            <a:tailEnd/>
          </a:ln>
        </p:spPr>
        <p:txBody>
          <a:bodyPr wrap="none" anchor="ctr"/>
          <a:lstStyle/>
          <a:p>
            <a:pPr algn="ctr"/>
            <a:endParaRPr lang="en-US" b="0" dirty="0"/>
          </a:p>
          <a:p>
            <a:pPr algn="ctr"/>
            <a:endParaRPr lang="en-US" b="0" dirty="0"/>
          </a:p>
          <a:p>
            <a:pPr algn="ctr"/>
            <a:endParaRPr lang="en-US" b="0" dirty="0"/>
          </a:p>
          <a:p>
            <a:pPr algn="ctr"/>
            <a:endParaRPr lang="en-US" b="0" dirty="0"/>
          </a:p>
          <a:p>
            <a:pPr algn="ctr"/>
            <a:endParaRPr lang="en-US" b="0" dirty="0"/>
          </a:p>
          <a:p>
            <a:pPr algn="ctr"/>
            <a:endParaRPr lang="en-US" b="0" dirty="0"/>
          </a:p>
          <a:p>
            <a:pPr algn="ctr"/>
            <a:endParaRPr lang="en-US" b="0" dirty="0"/>
          </a:p>
          <a:p>
            <a:pPr algn="ctr"/>
            <a:endParaRPr lang="en-US" b="0" dirty="0"/>
          </a:p>
          <a:p>
            <a:pPr algn="ctr"/>
            <a:r>
              <a:rPr lang="en-US" dirty="0" smtClean="0"/>
              <a:t>Kernel</a:t>
            </a:r>
            <a:endParaRPr lang="en-US" dirty="0"/>
          </a:p>
        </p:txBody>
      </p:sp>
      <p:sp>
        <p:nvSpPr>
          <p:cNvPr id="173062" name="Line 7"/>
          <p:cNvSpPr>
            <a:spLocks noChangeShapeType="1"/>
          </p:cNvSpPr>
          <p:nvPr/>
        </p:nvSpPr>
        <p:spPr bwMode="auto">
          <a:xfrm>
            <a:off x="2895600" y="5816640"/>
            <a:ext cx="3581400" cy="45719"/>
          </a:xfrm>
          <a:prstGeom prst="line">
            <a:avLst/>
          </a:prstGeom>
          <a:noFill/>
          <a:ln w="9525">
            <a:solidFill>
              <a:schemeClr val="tx1"/>
            </a:solidFill>
            <a:round/>
            <a:headEnd/>
            <a:tailEnd/>
          </a:ln>
        </p:spPr>
        <p:txBody>
          <a:bodyPr/>
          <a:lstStyle/>
          <a:p>
            <a:endParaRPr lang="en-US"/>
          </a:p>
        </p:txBody>
      </p:sp>
      <p:sp>
        <p:nvSpPr>
          <p:cNvPr id="173063" name="Oval 8"/>
          <p:cNvSpPr>
            <a:spLocks noChangeArrowheads="1"/>
          </p:cNvSpPr>
          <p:nvPr/>
        </p:nvSpPr>
        <p:spPr bwMode="auto">
          <a:xfrm>
            <a:off x="4267200" y="3927198"/>
            <a:ext cx="838200" cy="1659627"/>
          </a:xfrm>
          <a:prstGeom prst="ellipse">
            <a:avLst/>
          </a:prstGeom>
          <a:gradFill rotWithShape="1">
            <a:gsLst>
              <a:gs pos="0">
                <a:srgbClr val="C0C0C0"/>
              </a:gs>
              <a:gs pos="100000">
                <a:schemeClr val="bg1"/>
              </a:gs>
            </a:gsLst>
            <a:lin ang="0" scaled="1"/>
          </a:gradFill>
          <a:ln w="9525">
            <a:solidFill>
              <a:schemeClr val="tx1"/>
            </a:solidFill>
            <a:round/>
            <a:headEnd/>
            <a:tailEnd/>
          </a:ln>
        </p:spPr>
        <p:txBody>
          <a:bodyPr wrap="none" anchor="ctr"/>
          <a:lstStyle/>
          <a:p>
            <a:endParaRPr lang="en-US"/>
          </a:p>
        </p:txBody>
      </p:sp>
      <p:sp>
        <p:nvSpPr>
          <p:cNvPr id="173064" name="Freeform 9"/>
          <p:cNvSpPr>
            <a:spLocks/>
          </p:cNvSpPr>
          <p:nvPr/>
        </p:nvSpPr>
        <p:spPr bwMode="auto">
          <a:xfrm>
            <a:off x="4419600" y="4384398"/>
            <a:ext cx="152400" cy="995776"/>
          </a:xfrm>
          <a:custGeom>
            <a:avLst/>
            <a:gdLst>
              <a:gd name="T0" fmla="*/ 0 w 91"/>
              <a:gd name="T1" fmla="*/ 0 h 954"/>
              <a:gd name="T2" fmla="*/ 92110 w 91"/>
              <a:gd name="T3" fmla="*/ 27317 h 954"/>
              <a:gd name="T4" fmla="*/ 122255 w 91"/>
              <a:gd name="T5" fmla="*/ 106392 h 954"/>
              <a:gd name="T6" fmla="*/ 92110 w 91"/>
              <a:gd name="T7" fmla="*/ 184030 h 954"/>
              <a:gd name="T8" fmla="*/ 77037 w 91"/>
              <a:gd name="T9" fmla="*/ 224287 h 954"/>
              <a:gd name="T10" fmla="*/ 61965 w 91"/>
              <a:gd name="T11" fmla="*/ 263106 h 954"/>
              <a:gd name="T12" fmla="*/ 107182 w 91"/>
              <a:gd name="T13" fmla="*/ 382438 h 954"/>
              <a:gd name="T14" fmla="*/ 122255 w 91"/>
              <a:gd name="T15" fmla="*/ 421257 h 954"/>
              <a:gd name="T16" fmla="*/ 61965 w 91"/>
              <a:gd name="T17" fmla="*/ 566468 h 954"/>
              <a:gd name="T18" fmla="*/ 122255 w 91"/>
              <a:gd name="T19" fmla="*/ 802257 h 954"/>
              <a:gd name="T20" fmla="*/ 107182 w 91"/>
              <a:gd name="T21" fmla="*/ 881332 h 954"/>
              <a:gd name="T22" fmla="*/ 77037 w 91"/>
              <a:gd name="T23" fmla="*/ 960408 h 954"/>
              <a:gd name="T24" fmla="*/ 152400 w 91"/>
              <a:gd name="T25" fmla="*/ 1131498 h 954"/>
              <a:gd name="T26" fmla="*/ 137327 w 91"/>
              <a:gd name="T27" fmla="*/ 1236453 h 954"/>
              <a:gd name="T28" fmla="*/ 107182 w 91"/>
              <a:gd name="T29" fmla="*/ 1341408 h 9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1"/>
              <a:gd name="T46" fmla="*/ 0 h 954"/>
              <a:gd name="T47" fmla="*/ 91 w 91"/>
              <a:gd name="T48" fmla="*/ 954 h 95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1" h="954">
                <a:moveTo>
                  <a:pt x="0" y="0"/>
                </a:moveTo>
                <a:cubicBezTo>
                  <a:pt x="18" y="7"/>
                  <a:pt x="44" y="3"/>
                  <a:pt x="55" y="19"/>
                </a:cubicBezTo>
                <a:cubicBezTo>
                  <a:pt x="66" y="35"/>
                  <a:pt x="73" y="74"/>
                  <a:pt x="73" y="74"/>
                </a:cubicBezTo>
                <a:cubicBezTo>
                  <a:pt x="67" y="92"/>
                  <a:pt x="61" y="110"/>
                  <a:pt x="55" y="128"/>
                </a:cubicBezTo>
                <a:cubicBezTo>
                  <a:pt x="52" y="137"/>
                  <a:pt x="49" y="147"/>
                  <a:pt x="46" y="156"/>
                </a:cubicBezTo>
                <a:cubicBezTo>
                  <a:pt x="43" y="165"/>
                  <a:pt x="37" y="183"/>
                  <a:pt x="37" y="183"/>
                </a:cubicBezTo>
                <a:cubicBezTo>
                  <a:pt x="46" y="211"/>
                  <a:pt x="55" y="238"/>
                  <a:pt x="64" y="266"/>
                </a:cubicBezTo>
                <a:cubicBezTo>
                  <a:pt x="67" y="275"/>
                  <a:pt x="73" y="293"/>
                  <a:pt x="73" y="293"/>
                </a:cubicBezTo>
                <a:cubicBezTo>
                  <a:pt x="66" y="337"/>
                  <a:pt x="67" y="363"/>
                  <a:pt x="37" y="394"/>
                </a:cubicBezTo>
                <a:cubicBezTo>
                  <a:pt x="45" y="451"/>
                  <a:pt x="62" y="502"/>
                  <a:pt x="73" y="558"/>
                </a:cubicBezTo>
                <a:cubicBezTo>
                  <a:pt x="70" y="576"/>
                  <a:pt x="68" y="595"/>
                  <a:pt x="64" y="613"/>
                </a:cubicBezTo>
                <a:cubicBezTo>
                  <a:pt x="59" y="632"/>
                  <a:pt x="46" y="668"/>
                  <a:pt x="46" y="668"/>
                </a:cubicBezTo>
                <a:cubicBezTo>
                  <a:pt x="57" y="714"/>
                  <a:pt x="59" y="753"/>
                  <a:pt x="91" y="787"/>
                </a:cubicBezTo>
                <a:cubicBezTo>
                  <a:pt x="88" y="811"/>
                  <a:pt x="87" y="836"/>
                  <a:pt x="82" y="860"/>
                </a:cubicBezTo>
                <a:cubicBezTo>
                  <a:pt x="62" y="954"/>
                  <a:pt x="64" y="885"/>
                  <a:pt x="64" y="933"/>
                </a:cubicBezTo>
              </a:path>
            </a:pathLst>
          </a:custGeom>
          <a:noFill/>
          <a:ln w="9525">
            <a:solidFill>
              <a:schemeClr val="tx1"/>
            </a:solidFill>
            <a:round/>
            <a:headEnd/>
            <a:tailEnd/>
          </a:ln>
        </p:spPr>
        <p:txBody>
          <a:bodyPr/>
          <a:lstStyle/>
          <a:p>
            <a:endParaRPr lang="en-US"/>
          </a:p>
        </p:txBody>
      </p:sp>
      <p:sp>
        <p:nvSpPr>
          <p:cNvPr id="173065" name="Freeform 10"/>
          <p:cNvSpPr>
            <a:spLocks/>
          </p:cNvSpPr>
          <p:nvPr/>
        </p:nvSpPr>
        <p:spPr bwMode="auto">
          <a:xfrm>
            <a:off x="4572000" y="4308197"/>
            <a:ext cx="228600" cy="1051097"/>
          </a:xfrm>
          <a:custGeom>
            <a:avLst/>
            <a:gdLst>
              <a:gd name="T0" fmla="*/ 0 w 119"/>
              <a:gd name="T1" fmla="*/ 0 h 1005"/>
              <a:gd name="T2" fmla="*/ 36499 w 119"/>
              <a:gd name="T3" fmla="*/ 25931 h 1005"/>
              <a:gd name="T4" fmla="*/ 88366 w 119"/>
              <a:gd name="T5" fmla="*/ 38896 h 1005"/>
              <a:gd name="T6" fmla="*/ 142155 w 119"/>
              <a:gd name="T7" fmla="*/ 157025 h 1005"/>
              <a:gd name="T8" fmla="*/ 122945 w 119"/>
              <a:gd name="T9" fmla="*/ 341421 h 1005"/>
              <a:gd name="T10" fmla="*/ 159444 w 119"/>
              <a:gd name="T11" fmla="*/ 420654 h 1005"/>
              <a:gd name="T12" fmla="*/ 176733 w 119"/>
              <a:gd name="T13" fmla="*/ 460991 h 1005"/>
              <a:gd name="T14" fmla="*/ 105655 w 119"/>
              <a:gd name="T15" fmla="*/ 605051 h 1005"/>
              <a:gd name="T16" fmla="*/ 36499 w 119"/>
              <a:gd name="T17" fmla="*/ 723180 h 1005"/>
              <a:gd name="T18" fmla="*/ 88366 w 119"/>
              <a:gd name="T19" fmla="*/ 868680 h 1005"/>
              <a:gd name="T20" fmla="*/ 159444 w 119"/>
              <a:gd name="T21" fmla="*/ 947913 h 1005"/>
              <a:gd name="T22" fmla="*/ 228600 w 119"/>
              <a:gd name="T23" fmla="*/ 1303740 h 1005"/>
              <a:gd name="T24" fmla="*/ 194022 w 119"/>
              <a:gd name="T25" fmla="*/ 1382973 h 1005"/>
              <a:gd name="T26" fmla="*/ 159444 w 119"/>
              <a:gd name="T27" fmla="*/ 1421869 h 1005"/>
              <a:gd name="T28" fmla="*/ 176733 w 119"/>
              <a:gd name="T29" fmla="*/ 1447800 h 10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9"/>
              <a:gd name="T46" fmla="*/ 0 h 1005"/>
              <a:gd name="T47" fmla="*/ 119 w 119"/>
              <a:gd name="T48" fmla="*/ 1005 h 10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9" h="1005">
                <a:moveTo>
                  <a:pt x="0" y="0"/>
                </a:moveTo>
                <a:cubicBezTo>
                  <a:pt x="6" y="6"/>
                  <a:pt x="11" y="14"/>
                  <a:pt x="19" y="18"/>
                </a:cubicBezTo>
                <a:cubicBezTo>
                  <a:pt x="27" y="23"/>
                  <a:pt x="41" y="19"/>
                  <a:pt x="46" y="27"/>
                </a:cubicBezTo>
                <a:cubicBezTo>
                  <a:pt x="63" y="51"/>
                  <a:pt x="64" y="82"/>
                  <a:pt x="74" y="109"/>
                </a:cubicBezTo>
                <a:cubicBezTo>
                  <a:pt x="51" y="175"/>
                  <a:pt x="47" y="160"/>
                  <a:pt x="64" y="237"/>
                </a:cubicBezTo>
                <a:cubicBezTo>
                  <a:pt x="68" y="256"/>
                  <a:pt x="77" y="274"/>
                  <a:pt x="83" y="292"/>
                </a:cubicBezTo>
                <a:cubicBezTo>
                  <a:pt x="86" y="301"/>
                  <a:pt x="92" y="320"/>
                  <a:pt x="92" y="320"/>
                </a:cubicBezTo>
                <a:cubicBezTo>
                  <a:pt x="84" y="362"/>
                  <a:pt x="79" y="386"/>
                  <a:pt x="55" y="420"/>
                </a:cubicBezTo>
                <a:cubicBezTo>
                  <a:pt x="45" y="450"/>
                  <a:pt x="29" y="472"/>
                  <a:pt x="19" y="502"/>
                </a:cubicBezTo>
                <a:cubicBezTo>
                  <a:pt x="24" y="526"/>
                  <a:pt x="33" y="584"/>
                  <a:pt x="46" y="603"/>
                </a:cubicBezTo>
                <a:cubicBezTo>
                  <a:pt x="58" y="621"/>
                  <a:pt x="83" y="658"/>
                  <a:pt x="83" y="658"/>
                </a:cubicBezTo>
                <a:cubicBezTo>
                  <a:pt x="91" y="831"/>
                  <a:pt x="85" y="799"/>
                  <a:pt x="119" y="905"/>
                </a:cubicBezTo>
                <a:cubicBezTo>
                  <a:pt x="113" y="923"/>
                  <a:pt x="112" y="944"/>
                  <a:pt x="101" y="960"/>
                </a:cubicBezTo>
                <a:cubicBezTo>
                  <a:pt x="95" y="969"/>
                  <a:pt x="85" y="976"/>
                  <a:pt x="83" y="987"/>
                </a:cubicBezTo>
                <a:cubicBezTo>
                  <a:pt x="82" y="994"/>
                  <a:pt x="89" y="999"/>
                  <a:pt x="92" y="1005"/>
                </a:cubicBezTo>
              </a:path>
            </a:pathLst>
          </a:custGeom>
          <a:noFill/>
          <a:ln w="9525">
            <a:solidFill>
              <a:schemeClr val="tx1"/>
            </a:solidFill>
            <a:round/>
            <a:headEnd/>
            <a:tailEnd/>
          </a:ln>
        </p:spPr>
        <p:txBody>
          <a:bodyPr/>
          <a:lstStyle/>
          <a:p>
            <a:endParaRPr lang="en-US"/>
          </a:p>
        </p:txBody>
      </p:sp>
      <p:sp>
        <p:nvSpPr>
          <p:cNvPr id="173066" name="Freeform 11"/>
          <p:cNvSpPr>
            <a:spLocks/>
          </p:cNvSpPr>
          <p:nvPr/>
        </p:nvSpPr>
        <p:spPr bwMode="auto">
          <a:xfrm>
            <a:off x="4818063" y="4305023"/>
            <a:ext cx="134937" cy="1053402"/>
          </a:xfrm>
          <a:custGeom>
            <a:avLst/>
            <a:gdLst>
              <a:gd name="T0" fmla="*/ 0 w 64"/>
              <a:gd name="T1" fmla="*/ 0 h 960"/>
              <a:gd name="T2" fmla="*/ 96986 w 64"/>
              <a:gd name="T3" fmla="*/ 110335 h 960"/>
              <a:gd name="T4" fmla="*/ 40059 w 64"/>
              <a:gd name="T5" fmla="*/ 290195 h 960"/>
              <a:gd name="T6" fmla="*/ 115961 w 64"/>
              <a:gd name="T7" fmla="*/ 470056 h 960"/>
              <a:gd name="T8" fmla="*/ 134937 w 64"/>
              <a:gd name="T9" fmla="*/ 510864 h 960"/>
              <a:gd name="T10" fmla="*/ 115961 w 64"/>
              <a:gd name="T11" fmla="*/ 663519 h 960"/>
              <a:gd name="T12" fmla="*/ 78010 w 64"/>
              <a:gd name="T13" fmla="*/ 745136 h 960"/>
              <a:gd name="T14" fmla="*/ 59035 w 64"/>
              <a:gd name="T15" fmla="*/ 787456 h 960"/>
              <a:gd name="T16" fmla="*/ 96986 w 64"/>
              <a:gd name="T17" fmla="*/ 870585 h 960"/>
              <a:gd name="T18" fmla="*/ 115961 w 64"/>
              <a:gd name="T19" fmla="*/ 911394 h 960"/>
              <a:gd name="T20" fmla="*/ 59035 w 64"/>
              <a:gd name="T21" fmla="*/ 1132063 h 960"/>
              <a:gd name="T22" fmla="*/ 21084 w 64"/>
              <a:gd name="T23" fmla="*/ 1215192 h 960"/>
              <a:gd name="T24" fmla="*/ 96986 w 64"/>
              <a:gd name="T25" fmla="*/ 1450975 h 9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960"/>
              <a:gd name="T41" fmla="*/ 64 w 64"/>
              <a:gd name="T42" fmla="*/ 960 h 9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960">
                <a:moveTo>
                  <a:pt x="0" y="0"/>
                </a:moveTo>
                <a:cubicBezTo>
                  <a:pt x="24" y="23"/>
                  <a:pt x="36" y="41"/>
                  <a:pt x="46" y="73"/>
                </a:cubicBezTo>
                <a:cubicBezTo>
                  <a:pt x="39" y="115"/>
                  <a:pt x="29" y="151"/>
                  <a:pt x="19" y="192"/>
                </a:cubicBezTo>
                <a:cubicBezTo>
                  <a:pt x="32" y="231"/>
                  <a:pt x="42" y="271"/>
                  <a:pt x="55" y="311"/>
                </a:cubicBezTo>
                <a:cubicBezTo>
                  <a:pt x="58" y="320"/>
                  <a:pt x="64" y="338"/>
                  <a:pt x="64" y="338"/>
                </a:cubicBezTo>
                <a:cubicBezTo>
                  <a:pt x="61" y="372"/>
                  <a:pt x="61" y="406"/>
                  <a:pt x="55" y="439"/>
                </a:cubicBezTo>
                <a:cubicBezTo>
                  <a:pt x="52" y="458"/>
                  <a:pt x="43" y="475"/>
                  <a:pt x="37" y="493"/>
                </a:cubicBezTo>
                <a:cubicBezTo>
                  <a:pt x="34" y="502"/>
                  <a:pt x="28" y="521"/>
                  <a:pt x="28" y="521"/>
                </a:cubicBezTo>
                <a:cubicBezTo>
                  <a:pt x="34" y="539"/>
                  <a:pt x="40" y="558"/>
                  <a:pt x="46" y="576"/>
                </a:cubicBezTo>
                <a:cubicBezTo>
                  <a:pt x="49" y="585"/>
                  <a:pt x="55" y="603"/>
                  <a:pt x="55" y="603"/>
                </a:cubicBezTo>
                <a:cubicBezTo>
                  <a:pt x="44" y="716"/>
                  <a:pt x="56" y="664"/>
                  <a:pt x="28" y="749"/>
                </a:cubicBezTo>
                <a:cubicBezTo>
                  <a:pt x="22" y="767"/>
                  <a:pt x="10" y="804"/>
                  <a:pt x="10" y="804"/>
                </a:cubicBezTo>
                <a:cubicBezTo>
                  <a:pt x="23" y="844"/>
                  <a:pt x="28" y="942"/>
                  <a:pt x="46" y="960"/>
                </a:cubicBezTo>
              </a:path>
            </a:pathLst>
          </a:custGeom>
          <a:noFill/>
          <a:ln w="9525">
            <a:solidFill>
              <a:schemeClr val="tx1"/>
            </a:solidFill>
            <a:round/>
            <a:headEnd/>
            <a:tailEnd/>
          </a:ln>
        </p:spPr>
        <p:txBody>
          <a:bodyPr/>
          <a:lstStyle/>
          <a:p>
            <a:endParaRPr lang="en-US"/>
          </a:p>
        </p:txBody>
      </p:sp>
      <p:sp>
        <p:nvSpPr>
          <p:cNvPr id="173067" name="AutoShape 12"/>
          <p:cNvSpPr>
            <a:spLocks noChangeArrowheads="1"/>
          </p:cNvSpPr>
          <p:nvPr/>
        </p:nvSpPr>
        <p:spPr bwMode="auto">
          <a:xfrm rot="10800000">
            <a:off x="2895600" y="2433223"/>
            <a:ext cx="3505200" cy="995776"/>
          </a:xfrm>
          <a:prstGeom prst="bevel">
            <a:avLst>
              <a:gd name="adj" fmla="val 12500"/>
            </a:avLst>
          </a:prstGeom>
          <a:gradFill rotWithShape="1">
            <a:gsLst>
              <a:gs pos="0">
                <a:srgbClr val="C0C0C0"/>
              </a:gs>
              <a:gs pos="100000">
                <a:schemeClr val="bg1"/>
              </a:gs>
            </a:gsLst>
            <a:lin ang="5400000" scaled="1"/>
          </a:gradFill>
          <a:ln w="9525">
            <a:solidFill>
              <a:schemeClr val="tx1"/>
            </a:solidFill>
            <a:miter lim="800000"/>
            <a:headEnd/>
            <a:tailEnd/>
          </a:ln>
        </p:spPr>
        <p:txBody>
          <a:bodyPr rot="10800000" wrap="none" anchor="ctr"/>
          <a:lstStyle/>
          <a:p>
            <a:pPr algn="ctr"/>
            <a:r>
              <a:rPr lang="en-US" b="0" dirty="0"/>
              <a:t>  </a:t>
            </a:r>
            <a:r>
              <a:rPr lang="en-US" dirty="0"/>
              <a:t>Display on monitor</a:t>
            </a:r>
          </a:p>
        </p:txBody>
      </p:sp>
      <p:pic>
        <p:nvPicPr>
          <p:cNvPr id="173068" name="Picture 13"/>
          <p:cNvPicPr>
            <a:picLocks noChangeAspect="1" noChangeArrowheads="1"/>
          </p:cNvPicPr>
          <p:nvPr/>
        </p:nvPicPr>
        <p:blipFill>
          <a:blip r:embed="rId3"/>
          <a:srcRect/>
          <a:stretch>
            <a:fillRect/>
          </a:stretch>
        </p:blipFill>
        <p:spPr bwMode="auto">
          <a:xfrm>
            <a:off x="533400" y="5181599"/>
            <a:ext cx="2133600" cy="1071842"/>
          </a:xfrm>
          <a:prstGeom prst="rect">
            <a:avLst/>
          </a:prstGeom>
          <a:noFill/>
          <a:ln w="9525">
            <a:noFill/>
            <a:miter lim="800000"/>
            <a:headEnd/>
            <a:tailEnd/>
          </a:ln>
        </p:spPr>
      </p:pic>
      <p:sp>
        <p:nvSpPr>
          <p:cNvPr id="173069" name="AutoShape 14"/>
          <p:cNvSpPr>
            <a:spLocks noChangeArrowheads="1"/>
          </p:cNvSpPr>
          <p:nvPr/>
        </p:nvSpPr>
        <p:spPr bwMode="auto">
          <a:xfrm rot="-5400000">
            <a:off x="7278170" y="4832590"/>
            <a:ext cx="1217060" cy="990600"/>
          </a:xfrm>
          <a:prstGeom prst="flowChartMagneticDrum">
            <a:avLst/>
          </a:prstGeom>
          <a:gradFill rotWithShape="1">
            <a:gsLst>
              <a:gs pos="0">
                <a:srgbClr val="C0C0C0"/>
              </a:gs>
              <a:gs pos="100000">
                <a:schemeClr val="bg1"/>
              </a:gs>
            </a:gsLst>
            <a:lin ang="5400000" scaled="1"/>
          </a:gradFill>
          <a:ln w="9525">
            <a:solidFill>
              <a:schemeClr val="tx1"/>
            </a:solidFill>
            <a:round/>
            <a:headEnd/>
            <a:tailEnd/>
          </a:ln>
        </p:spPr>
        <p:txBody>
          <a:bodyPr wrap="none" anchor="ctr"/>
          <a:lstStyle/>
          <a:p>
            <a:endParaRPr lang="en-US"/>
          </a:p>
        </p:txBody>
      </p:sp>
      <p:sp>
        <p:nvSpPr>
          <p:cNvPr id="173070" name="Line 15"/>
          <p:cNvSpPr>
            <a:spLocks noChangeShapeType="1"/>
          </p:cNvSpPr>
          <p:nvPr/>
        </p:nvSpPr>
        <p:spPr bwMode="auto">
          <a:xfrm flipH="1">
            <a:off x="2362200" y="4993997"/>
            <a:ext cx="2133600" cy="492403"/>
          </a:xfrm>
          <a:prstGeom prst="line">
            <a:avLst/>
          </a:prstGeom>
          <a:noFill/>
          <a:ln w="9525">
            <a:solidFill>
              <a:schemeClr val="tx1"/>
            </a:solidFill>
            <a:round/>
            <a:headEnd/>
            <a:tailEnd type="triangle" w="med" len="med"/>
          </a:ln>
        </p:spPr>
        <p:txBody>
          <a:bodyPr/>
          <a:lstStyle/>
          <a:p>
            <a:endParaRPr lang="en-US"/>
          </a:p>
        </p:txBody>
      </p:sp>
      <p:sp>
        <p:nvSpPr>
          <p:cNvPr id="173071" name="Line 16"/>
          <p:cNvSpPr>
            <a:spLocks noChangeShapeType="1"/>
          </p:cNvSpPr>
          <p:nvPr/>
        </p:nvSpPr>
        <p:spPr bwMode="auto">
          <a:xfrm flipV="1">
            <a:off x="4648200" y="3469996"/>
            <a:ext cx="0" cy="608530"/>
          </a:xfrm>
          <a:prstGeom prst="line">
            <a:avLst/>
          </a:prstGeom>
          <a:noFill/>
          <a:ln w="9525">
            <a:solidFill>
              <a:schemeClr val="tx1"/>
            </a:solidFill>
            <a:round/>
            <a:headEnd/>
            <a:tailEnd type="triangle" w="med" len="med"/>
          </a:ln>
        </p:spPr>
        <p:txBody>
          <a:bodyPr/>
          <a:lstStyle/>
          <a:p>
            <a:endParaRPr lang="en-US"/>
          </a:p>
        </p:txBody>
      </p:sp>
      <p:sp>
        <p:nvSpPr>
          <p:cNvPr id="173072" name="Line 17"/>
          <p:cNvSpPr>
            <a:spLocks noChangeShapeType="1"/>
          </p:cNvSpPr>
          <p:nvPr/>
        </p:nvSpPr>
        <p:spPr bwMode="auto">
          <a:xfrm>
            <a:off x="4953000" y="4765398"/>
            <a:ext cx="2438400" cy="608530"/>
          </a:xfrm>
          <a:prstGeom prst="line">
            <a:avLst/>
          </a:prstGeom>
          <a:noFill/>
          <a:ln w="9525">
            <a:solidFill>
              <a:schemeClr val="tx1"/>
            </a:solidFill>
            <a:round/>
            <a:headEnd/>
            <a:tailEnd type="triangle" w="med" len="med"/>
          </a:ln>
        </p:spPr>
        <p:txBody>
          <a:bodyPr/>
          <a:lstStyle/>
          <a:p>
            <a:endParaRPr lang="en-US"/>
          </a:p>
        </p:txBody>
      </p:sp>
      <p:sp>
        <p:nvSpPr>
          <p:cNvPr id="173073" name="Rectangle 18"/>
          <p:cNvSpPr>
            <a:spLocks noChangeArrowheads="1"/>
          </p:cNvSpPr>
          <p:nvPr/>
        </p:nvSpPr>
        <p:spPr bwMode="auto">
          <a:xfrm>
            <a:off x="1143000" y="4572000"/>
            <a:ext cx="1377950" cy="590931"/>
          </a:xfrm>
          <a:prstGeom prst="rect">
            <a:avLst/>
          </a:prstGeom>
          <a:noFill/>
          <a:ln w="9525">
            <a:noFill/>
            <a:miter lim="800000"/>
            <a:headEnd/>
            <a:tailEnd/>
          </a:ln>
        </p:spPr>
        <p:txBody>
          <a:bodyPr wrap="square">
            <a:spAutoFit/>
          </a:bodyPr>
          <a:lstStyle/>
          <a:p>
            <a:pPr>
              <a:lnSpc>
                <a:spcPct val="80000"/>
              </a:lnSpc>
              <a:spcBef>
                <a:spcPct val="20000"/>
              </a:spcBef>
            </a:pPr>
            <a:r>
              <a:rPr lang="en-US"/>
              <a:t>Input from </a:t>
            </a:r>
          </a:p>
          <a:p>
            <a:pPr>
              <a:lnSpc>
                <a:spcPct val="80000"/>
              </a:lnSpc>
              <a:spcBef>
                <a:spcPct val="20000"/>
              </a:spcBef>
            </a:pPr>
            <a:r>
              <a:rPr lang="en-US"/>
              <a:t>keyboard</a:t>
            </a:r>
          </a:p>
        </p:txBody>
      </p:sp>
      <p:sp>
        <p:nvSpPr>
          <p:cNvPr id="173074" name="Rectangle 19"/>
          <p:cNvSpPr>
            <a:spLocks noChangeArrowheads="1"/>
          </p:cNvSpPr>
          <p:nvPr/>
        </p:nvSpPr>
        <p:spPr bwMode="auto">
          <a:xfrm>
            <a:off x="7086600" y="4033559"/>
            <a:ext cx="1524000" cy="313932"/>
          </a:xfrm>
          <a:prstGeom prst="rect">
            <a:avLst/>
          </a:prstGeom>
          <a:noFill/>
          <a:ln w="9525">
            <a:noFill/>
            <a:miter lim="800000"/>
            <a:headEnd/>
            <a:tailEnd/>
          </a:ln>
        </p:spPr>
        <p:txBody>
          <a:bodyPr wrap="square">
            <a:spAutoFit/>
          </a:bodyPr>
          <a:lstStyle/>
          <a:p>
            <a:pPr>
              <a:lnSpc>
                <a:spcPct val="80000"/>
              </a:lnSpc>
              <a:spcBef>
                <a:spcPct val="20000"/>
              </a:spcBef>
            </a:pPr>
            <a:r>
              <a:rPr lang="en-US"/>
              <a:t>Auto Saving</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457200" y="1189037"/>
            <a:ext cx="8229600" cy="1143000"/>
          </a:xfrm>
        </p:spPr>
        <p:txBody>
          <a:bodyPr/>
          <a:lstStyle/>
          <a:p>
            <a:pPr eaLnBrk="1" hangingPunct="1"/>
            <a:r>
              <a:rPr lang="en-US" smtClean="0"/>
              <a:t>Hello Thread Example</a:t>
            </a:r>
          </a:p>
        </p:txBody>
      </p:sp>
      <p:sp>
        <p:nvSpPr>
          <p:cNvPr id="174084" name="Rectangle 3"/>
          <p:cNvSpPr>
            <a:spLocks noGrp="1" noChangeArrowheads="1"/>
          </p:cNvSpPr>
          <p:nvPr>
            <p:ph sz="quarter" idx="1"/>
          </p:nvPr>
        </p:nvSpPr>
        <p:spPr>
          <a:xfrm>
            <a:off x="457200" y="2514600"/>
            <a:ext cx="8229600" cy="3429000"/>
          </a:xfrm>
        </p:spPr>
        <p:txBody>
          <a:bodyPr/>
          <a:lstStyle/>
          <a:p>
            <a:pPr eaLnBrk="1" hangingPunct="1">
              <a:lnSpc>
                <a:spcPct val="90000"/>
              </a:lnSpc>
              <a:buFont typeface="Wingdings" pitchFamily="2" charset="2"/>
              <a:buNone/>
            </a:pPr>
            <a:r>
              <a:rPr lang="en-US" sz="1800" dirty="0" smtClean="0">
                <a:latin typeface="Verdana" pitchFamily="34" charset="0"/>
              </a:rPr>
              <a:t>#include &lt;</a:t>
            </a:r>
            <a:r>
              <a:rPr lang="en-US" sz="1800" dirty="0" err="1" smtClean="0">
                <a:latin typeface="Verdana" pitchFamily="34" charset="0"/>
              </a:rPr>
              <a:t>pthread.h</a:t>
            </a:r>
            <a:r>
              <a:rPr lang="en-US" sz="1800" dirty="0" smtClean="0">
                <a:latin typeface="Verdana" pitchFamily="34" charset="0"/>
              </a:rPr>
              <a:t>&gt;</a:t>
            </a:r>
          </a:p>
          <a:p>
            <a:pPr eaLnBrk="1" hangingPunct="1">
              <a:lnSpc>
                <a:spcPct val="90000"/>
              </a:lnSpc>
              <a:buFont typeface="Wingdings" pitchFamily="2" charset="2"/>
              <a:buNone/>
            </a:pPr>
            <a:r>
              <a:rPr lang="en-US" sz="1800" dirty="0" smtClean="0">
                <a:latin typeface="Verdana" pitchFamily="34" charset="0"/>
              </a:rPr>
              <a:t>void </a:t>
            </a:r>
            <a:r>
              <a:rPr lang="en-US" sz="1800" dirty="0" err="1" smtClean="0">
                <a:latin typeface="Verdana" pitchFamily="34" charset="0"/>
              </a:rPr>
              <a:t>thread_function</a:t>
            </a:r>
            <a:r>
              <a:rPr lang="en-US" sz="1800" dirty="0" smtClean="0">
                <a:latin typeface="Verdana" pitchFamily="34" charset="0"/>
              </a:rPr>
              <a:t> (void) {</a:t>
            </a:r>
          </a:p>
          <a:p>
            <a:pPr eaLnBrk="1" hangingPunct="1">
              <a:lnSpc>
                <a:spcPct val="90000"/>
              </a:lnSpc>
              <a:buFont typeface="Wingdings" pitchFamily="2" charset="2"/>
              <a:buNone/>
            </a:pPr>
            <a:r>
              <a:rPr lang="en-US" sz="1800" dirty="0" smtClean="0">
                <a:latin typeface="Verdana" pitchFamily="34" charset="0"/>
              </a:rPr>
              <a:t>       </a:t>
            </a:r>
            <a:r>
              <a:rPr lang="en-US" sz="1800" dirty="0" err="1" smtClean="0">
                <a:latin typeface="Verdana" pitchFamily="34" charset="0"/>
              </a:rPr>
              <a:t>printf</a:t>
            </a:r>
            <a:r>
              <a:rPr lang="en-US" sz="1800" dirty="0" smtClean="0">
                <a:latin typeface="Verdana" pitchFamily="34" charset="0"/>
              </a:rPr>
              <a:t> (“ Hello POSIX Thread\n”);</a:t>
            </a:r>
          </a:p>
          <a:p>
            <a:pPr eaLnBrk="1" hangingPunct="1">
              <a:lnSpc>
                <a:spcPct val="90000"/>
              </a:lnSpc>
              <a:buFont typeface="Wingdings" pitchFamily="2" charset="2"/>
              <a:buNone/>
            </a:pPr>
            <a:r>
              <a:rPr lang="en-US" sz="1800" dirty="0" smtClean="0">
                <a:latin typeface="Verdana" pitchFamily="34" charset="0"/>
              </a:rPr>
              <a:t>       </a:t>
            </a:r>
            <a:r>
              <a:rPr lang="en-US" sz="1800" dirty="0" err="1" smtClean="0">
                <a:latin typeface="Verdana" pitchFamily="34" charset="0"/>
              </a:rPr>
              <a:t>printf</a:t>
            </a:r>
            <a:r>
              <a:rPr lang="en-US" sz="1800" dirty="0" smtClean="0">
                <a:latin typeface="Verdana" pitchFamily="34" charset="0"/>
              </a:rPr>
              <a:t> (“Thread id: %d\n”, </a:t>
            </a:r>
            <a:r>
              <a:rPr lang="en-US" sz="1800" dirty="0" err="1" smtClean="0">
                <a:latin typeface="Verdana" pitchFamily="34" charset="0"/>
              </a:rPr>
              <a:t>pthread_self</a:t>
            </a:r>
            <a:r>
              <a:rPr lang="en-US" sz="1800" dirty="0" smtClean="0">
                <a:latin typeface="Verdana" pitchFamily="34" charset="0"/>
              </a:rPr>
              <a:t>());</a:t>
            </a:r>
          </a:p>
          <a:p>
            <a:pPr eaLnBrk="1" hangingPunct="1">
              <a:lnSpc>
                <a:spcPct val="90000"/>
              </a:lnSpc>
              <a:buFont typeface="Wingdings" pitchFamily="2" charset="2"/>
              <a:buNone/>
            </a:pPr>
            <a:r>
              <a:rPr lang="en-US" sz="1800" dirty="0" smtClean="0">
                <a:latin typeface="Verdana" pitchFamily="34" charset="0"/>
              </a:rPr>
              <a:t>       }</a:t>
            </a:r>
          </a:p>
          <a:p>
            <a:pPr eaLnBrk="1" hangingPunct="1">
              <a:lnSpc>
                <a:spcPct val="90000"/>
              </a:lnSpc>
              <a:buFont typeface="Wingdings" pitchFamily="2" charset="2"/>
              <a:buNone/>
            </a:pPr>
            <a:r>
              <a:rPr lang="en-US" sz="1800" dirty="0" smtClean="0">
                <a:latin typeface="Verdana" pitchFamily="34" charset="0"/>
              </a:rPr>
              <a:t>main ( ) {</a:t>
            </a:r>
          </a:p>
          <a:p>
            <a:pPr eaLnBrk="1" hangingPunct="1">
              <a:lnSpc>
                <a:spcPct val="90000"/>
              </a:lnSpc>
              <a:buFont typeface="Wingdings" pitchFamily="2" charset="2"/>
              <a:buNone/>
            </a:pPr>
            <a:r>
              <a:rPr lang="en-US" sz="1800" dirty="0" smtClean="0">
                <a:latin typeface="Verdana" pitchFamily="34" charset="0"/>
              </a:rPr>
              <a:t>       </a:t>
            </a:r>
            <a:r>
              <a:rPr lang="en-US" sz="1800" dirty="0" err="1" smtClean="0">
                <a:latin typeface="Verdana" pitchFamily="34" charset="0"/>
              </a:rPr>
              <a:t>pthread_t</a:t>
            </a:r>
            <a:r>
              <a:rPr lang="en-US" sz="1800" dirty="0" smtClean="0">
                <a:latin typeface="Verdana" pitchFamily="34" charset="0"/>
              </a:rPr>
              <a:t> </a:t>
            </a:r>
            <a:r>
              <a:rPr lang="en-US" sz="1800" dirty="0" err="1" smtClean="0">
                <a:latin typeface="Verdana" pitchFamily="34" charset="0"/>
              </a:rPr>
              <a:t>mythread</a:t>
            </a:r>
            <a:r>
              <a:rPr lang="en-US" sz="1800" dirty="0" smtClean="0">
                <a:latin typeface="Verdana" pitchFamily="34" charset="0"/>
              </a:rPr>
              <a:t>;</a:t>
            </a:r>
          </a:p>
          <a:p>
            <a:pPr eaLnBrk="1" hangingPunct="1">
              <a:lnSpc>
                <a:spcPct val="90000"/>
              </a:lnSpc>
              <a:buFont typeface="Wingdings" pitchFamily="2" charset="2"/>
              <a:buNone/>
            </a:pPr>
            <a:r>
              <a:rPr lang="en-US" sz="1800" dirty="0" smtClean="0">
                <a:latin typeface="Verdana" pitchFamily="34" charset="0"/>
              </a:rPr>
              <a:t>       </a:t>
            </a:r>
            <a:r>
              <a:rPr lang="en-US" sz="1800" dirty="0" err="1" smtClean="0">
                <a:latin typeface="Verdana" pitchFamily="34" charset="0"/>
              </a:rPr>
              <a:t>pthread_create</a:t>
            </a:r>
            <a:r>
              <a:rPr lang="en-US" sz="1800" dirty="0" smtClean="0">
                <a:latin typeface="Verdana" pitchFamily="34" charset="0"/>
              </a:rPr>
              <a:t> ( &amp;</a:t>
            </a:r>
            <a:r>
              <a:rPr lang="en-US" sz="1800" dirty="0" err="1" smtClean="0">
                <a:latin typeface="Verdana" pitchFamily="34" charset="0"/>
              </a:rPr>
              <a:t>mythread</a:t>
            </a:r>
            <a:r>
              <a:rPr lang="en-US" sz="1800" dirty="0" smtClean="0">
                <a:latin typeface="Verdana" pitchFamily="34" charset="0"/>
              </a:rPr>
              <a:t>, NULL, </a:t>
            </a:r>
            <a:r>
              <a:rPr lang="en-US" sz="1800" dirty="0" err="1" smtClean="0">
                <a:latin typeface="Verdana" pitchFamily="34" charset="0"/>
              </a:rPr>
              <a:t>thread_function</a:t>
            </a:r>
            <a:r>
              <a:rPr lang="en-US" sz="1800" dirty="0" smtClean="0">
                <a:latin typeface="Verdana" pitchFamily="34" charset="0"/>
              </a:rPr>
              <a:t>, NULL);</a:t>
            </a:r>
          </a:p>
          <a:p>
            <a:pPr eaLnBrk="1" hangingPunct="1">
              <a:lnSpc>
                <a:spcPct val="90000"/>
              </a:lnSpc>
              <a:buFont typeface="Wingdings" pitchFamily="2" charset="2"/>
              <a:buNone/>
            </a:pPr>
            <a:r>
              <a:rPr lang="en-US" sz="1800" dirty="0" smtClean="0">
                <a:latin typeface="Verdana" pitchFamily="34" charset="0"/>
              </a:rPr>
              <a:t>       </a:t>
            </a:r>
            <a:r>
              <a:rPr lang="en-US" sz="1800" dirty="0" err="1" smtClean="0">
                <a:latin typeface="Verdana" pitchFamily="34" charset="0"/>
              </a:rPr>
              <a:t>pthread_join</a:t>
            </a:r>
            <a:r>
              <a:rPr lang="en-US" sz="1800" dirty="0" smtClean="0">
                <a:latin typeface="Verdana" pitchFamily="34" charset="0"/>
              </a:rPr>
              <a:t> (</a:t>
            </a:r>
            <a:r>
              <a:rPr lang="en-US" sz="1800" dirty="0" err="1" smtClean="0">
                <a:latin typeface="Verdana" pitchFamily="34" charset="0"/>
              </a:rPr>
              <a:t>mythread</a:t>
            </a:r>
            <a:r>
              <a:rPr lang="en-US" sz="1800" dirty="0" smtClean="0">
                <a:latin typeface="Verdana" pitchFamily="34" charset="0"/>
              </a:rPr>
              <a:t>, NULL); </a:t>
            </a:r>
          </a:p>
          <a:p>
            <a:pPr eaLnBrk="1" hangingPunct="1">
              <a:lnSpc>
                <a:spcPct val="90000"/>
              </a:lnSpc>
              <a:buFont typeface="Wingdings" pitchFamily="2" charset="2"/>
              <a:buNone/>
            </a:pPr>
            <a:r>
              <a:rPr lang="en-US" sz="1800" dirty="0" smtClean="0">
                <a:latin typeface="Verdana" pitchFamily="34" charset="0"/>
              </a:rPr>
              <a:t> }	</a:t>
            </a:r>
          </a:p>
          <a:p>
            <a:pPr eaLnBrk="1" hangingPunct="1">
              <a:lnSpc>
                <a:spcPct val="90000"/>
              </a:lnSpc>
              <a:buFont typeface="Wingdings" pitchFamily="2" charset="2"/>
              <a:buNone/>
            </a:pPr>
            <a:r>
              <a:rPr lang="en-US" sz="1800" dirty="0" smtClean="0">
                <a:latin typeface="Verdana" pitchFamily="34" charset="0"/>
              </a:rPr>
              <a:t>$cc </a:t>
            </a:r>
            <a:r>
              <a:rPr lang="en-US" sz="1800" dirty="0" err="1" smtClean="0">
                <a:latin typeface="Verdana" pitchFamily="34" charset="0"/>
              </a:rPr>
              <a:t>thread.c</a:t>
            </a:r>
            <a:r>
              <a:rPr lang="en-US" sz="1800" dirty="0" smtClean="0">
                <a:latin typeface="Verdana" pitchFamily="34" charset="0"/>
              </a:rPr>
              <a:t> -</a:t>
            </a:r>
            <a:r>
              <a:rPr lang="en-US" sz="1800" dirty="0" err="1" smtClean="0">
                <a:latin typeface="Verdana" pitchFamily="34" charset="0"/>
              </a:rPr>
              <a:t>lpthread</a:t>
            </a:r>
            <a:endParaRPr lang="en-US" sz="1800" dirty="0" smtClean="0">
              <a:latin typeface="Verdana" pitchFamily="34" charset="0"/>
            </a:endParaRPr>
          </a:p>
          <a:p>
            <a:pPr eaLnBrk="1" hangingPunct="1">
              <a:lnSpc>
                <a:spcPct val="90000"/>
              </a:lnSpc>
              <a:buFont typeface="Wingdings" pitchFamily="2" charset="2"/>
              <a:buNone/>
            </a:pPr>
            <a:endParaRPr lang="en-US" sz="1800" dirty="0" smtClean="0">
              <a:latin typeface="Verdan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990600"/>
            <a:ext cx="8229600" cy="1143000"/>
          </a:xfrm>
        </p:spPr>
        <p:txBody>
          <a:bodyPr/>
          <a:lstStyle/>
          <a:p>
            <a:pPr eaLnBrk="1" hangingPunct="1"/>
            <a:r>
              <a:rPr lang="en-US" dirty="0" smtClean="0"/>
              <a:t>Per Process Objects</a:t>
            </a:r>
          </a:p>
        </p:txBody>
      </p:sp>
      <p:sp>
        <p:nvSpPr>
          <p:cNvPr id="105476" name="Rectangle 3"/>
          <p:cNvSpPr>
            <a:spLocks noGrp="1" noChangeArrowheads="1"/>
          </p:cNvSpPr>
          <p:nvPr>
            <p:ph sz="quarter" idx="1"/>
          </p:nvPr>
        </p:nvSpPr>
        <p:spPr>
          <a:xfrm>
            <a:off x="457200" y="2316163"/>
            <a:ext cx="8229600" cy="3428999"/>
          </a:xfrm>
        </p:spPr>
        <p:txBody>
          <a:bodyPr>
            <a:normAutofit fontScale="77500" lnSpcReduction="20000"/>
          </a:bodyPr>
          <a:lstStyle/>
          <a:p>
            <a:pPr eaLnBrk="1" hangingPunct="1">
              <a:buFont typeface="Wingdings" pitchFamily="2" charset="2"/>
              <a:buNone/>
            </a:pPr>
            <a:r>
              <a:rPr lang="en-US" dirty="0" smtClean="0"/>
              <a:t>Two important  per-process objects are managed by the</a:t>
            </a:r>
          </a:p>
          <a:p>
            <a:pPr eaLnBrk="1" hangingPunct="1">
              <a:buFont typeface="Wingdings" pitchFamily="2" charset="2"/>
              <a:buNone/>
            </a:pPr>
            <a:r>
              <a:rPr lang="en-US" dirty="0" smtClean="0"/>
              <a:t>kernel in which are in process address space.</a:t>
            </a:r>
          </a:p>
          <a:p>
            <a:pPr eaLnBrk="1" hangingPunct="1"/>
            <a:r>
              <a:rPr lang="en-US" dirty="0" err="1" smtClean="0"/>
              <a:t>uarea</a:t>
            </a:r>
            <a:r>
              <a:rPr lang="en-US" dirty="0" smtClean="0"/>
              <a:t> (user area) – is a data structure that contains information about a process of interest to the kernel, such as a table of files opened by the process, identification information, and  saved values of the process registers when the process is not running. It is protected from user mode. </a:t>
            </a:r>
          </a:p>
          <a:p>
            <a:pPr eaLnBrk="1" hangingPunct="1"/>
            <a:r>
              <a:rPr lang="en-US" dirty="0" smtClean="0"/>
              <a:t>kernel stack – to keep track of its function call sequence when executing in the kernel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57200" y="1265237"/>
            <a:ext cx="8229600" cy="1143000"/>
          </a:xfrm>
        </p:spPr>
        <p:txBody>
          <a:bodyPr/>
          <a:lstStyle/>
          <a:p>
            <a:pPr eaLnBrk="1" hangingPunct="1"/>
            <a:r>
              <a:rPr lang="en-US" smtClean="0"/>
              <a:t>Execution Context </a:t>
            </a:r>
          </a:p>
        </p:txBody>
      </p:sp>
      <p:sp>
        <p:nvSpPr>
          <p:cNvPr id="106500" name="Rectangle 3"/>
          <p:cNvSpPr>
            <a:spLocks noGrp="1" noChangeArrowheads="1"/>
          </p:cNvSpPr>
          <p:nvPr>
            <p:ph sz="quarter" idx="1"/>
          </p:nvPr>
        </p:nvSpPr>
        <p:spPr>
          <a:xfrm>
            <a:off x="457200" y="2590800"/>
            <a:ext cx="8229600" cy="3581400"/>
          </a:xfrm>
        </p:spPr>
        <p:txBody>
          <a:bodyPr>
            <a:normAutofit fontScale="92500" lnSpcReduction="20000"/>
          </a:bodyPr>
          <a:lstStyle/>
          <a:p>
            <a:pPr eaLnBrk="1" hangingPunct="1">
              <a:lnSpc>
                <a:spcPct val="90000"/>
              </a:lnSpc>
            </a:pPr>
            <a:r>
              <a:rPr lang="en-US" dirty="0" smtClean="0"/>
              <a:t>Kernel functions may execute either in process context or in system context.</a:t>
            </a:r>
          </a:p>
          <a:p>
            <a:pPr eaLnBrk="1" hangingPunct="1">
              <a:lnSpc>
                <a:spcPct val="90000"/>
              </a:lnSpc>
            </a:pPr>
            <a:r>
              <a:rPr lang="en-US" dirty="0" smtClean="0"/>
              <a:t>User code runs in user mode and process context, and can access only the process space.</a:t>
            </a:r>
          </a:p>
          <a:p>
            <a:pPr eaLnBrk="1" hangingPunct="1">
              <a:lnSpc>
                <a:spcPct val="90000"/>
              </a:lnSpc>
            </a:pPr>
            <a:r>
              <a:rPr lang="en-US" dirty="0" smtClean="0"/>
              <a:t>System calls and signals are handled in kernel mode but in process context, and may access process and system space.</a:t>
            </a:r>
          </a:p>
          <a:p>
            <a:pPr eaLnBrk="1" hangingPunct="1">
              <a:lnSpc>
                <a:spcPct val="90000"/>
              </a:lnSpc>
            </a:pPr>
            <a:r>
              <a:rPr lang="en-US" dirty="0" smtClean="0"/>
              <a:t>Interrupts and system wide tasks are handled in kernel mode and system context, and must only access system space.</a:t>
            </a:r>
          </a:p>
          <a:p>
            <a:pPr eaLnBrk="1" hangingPunct="1">
              <a:lnSpc>
                <a:spcPct val="90000"/>
              </a:lnSpc>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1143000"/>
            <a:ext cx="8229600" cy="1143000"/>
          </a:xfrm>
        </p:spPr>
        <p:txBody>
          <a:bodyPr/>
          <a:lstStyle/>
          <a:p>
            <a:pPr eaLnBrk="1" hangingPunct="1"/>
            <a:r>
              <a:rPr lang="en-US" smtClean="0"/>
              <a:t>Process Structure </a:t>
            </a:r>
          </a:p>
        </p:txBody>
      </p:sp>
      <p:sp>
        <p:nvSpPr>
          <p:cNvPr id="107524" name="Rectangle 3"/>
          <p:cNvSpPr>
            <a:spLocks noGrp="1" noChangeArrowheads="1"/>
          </p:cNvSpPr>
          <p:nvPr>
            <p:ph sz="quarter" idx="1"/>
          </p:nvPr>
        </p:nvSpPr>
        <p:spPr>
          <a:xfrm>
            <a:off x="457200" y="2468563"/>
            <a:ext cx="8229600" cy="3352800"/>
          </a:xfrm>
        </p:spPr>
        <p:txBody>
          <a:bodyPr>
            <a:normAutofit fontScale="77500" lnSpcReduction="20000"/>
          </a:bodyPr>
          <a:lstStyle/>
          <a:p>
            <a:pPr eaLnBrk="1" hangingPunct="1">
              <a:lnSpc>
                <a:spcPct val="90000"/>
              </a:lnSpc>
            </a:pPr>
            <a:r>
              <a:rPr lang="en-US" dirty="0" smtClean="0"/>
              <a:t>Every process is represented by a </a:t>
            </a:r>
            <a:r>
              <a:rPr lang="en-US" dirty="0" err="1" smtClean="0"/>
              <a:t>task_struct</a:t>
            </a:r>
            <a:r>
              <a:rPr lang="en-US" dirty="0" smtClean="0"/>
              <a:t> data structure. </a:t>
            </a:r>
          </a:p>
          <a:p>
            <a:pPr eaLnBrk="1" hangingPunct="1">
              <a:lnSpc>
                <a:spcPct val="90000"/>
              </a:lnSpc>
            </a:pPr>
            <a:r>
              <a:rPr lang="en-US" dirty="0" smtClean="0"/>
              <a:t>This structure is quite large and complex.</a:t>
            </a:r>
          </a:p>
          <a:p>
            <a:pPr eaLnBrk="1" hangingPunct="1">
              <a:lnSpc>
                <a:spcPct val="90000"/>
              </a:lnSpc>
            </a:pPr>
            <a:r>
              <a:rPr lang="en-US" dirty="0" smtClean="0"/>
              <a:t>When ever a new process is created a new </a:t>
            </a:r>
            <a:r>
              <a:rPr lang="en-US" dirty="0" err="1" smtClean="0"/>
              <a:t>task_struct</a:t>
            </a:r>
            <a:r>
              <a:rPr lang="en-US" dirty="0" smtClean="0"/>
              <a:t> structure is created by the kernel and the complete process information is maintained by the structure.</a:t>
            </a:r>
          </a:p>
          <a:p>
            <a:pPr eaLnBrk="1" hangingPunct="1">
              <a:lnSpc>
                <a:spcPct val="90000"/>
              </a:lnSpc>
            </a:pPr>
            <a:r>
              <a:rPr lang="en-US" dirty="0" smtClean="0"/>
              <a:t>When a process is terminated, the corresponding structure is removed.</a:t>
            </a:r>
          </a:p>
          <a:p>
            <a:pPr eaLnBrk="1" hangingPunct="1">
              <a:lnSpc>
                <a:spcPct val="90000"/>
              </a:lnSpc>
            </a:pPr>
            <a:r>
              <a:rPr lang="en-US" dirty="0" smtClean="0"/>
              <a:t>Uses doubly linked list data structure. </a:t>
            </a:r>
          </a:p>
          <a:p>
            <a:pPr eaLnBrk="1" hangingPunct="1">
              <a:lnSpc>
                <a:spcPct val="90000"/>
              </a:lnSpc>
            </a:pPr>
            <a:r>
              <a:rPr lang="en-US" dirty="0" smtClean="0"/>
              <a:t>Solaris uses proc structure to manage processes.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9" name="Rectangle 2"/>
          <p:cNvSpPr>
            <a:spLocks noGrp="1" noChangeArrowheads="1"/>
          </p:cNvSpPr>
          <p:nvPr>
            <p:ph type="title"/>
          </p:nvPr>
        </p:nvSpPr>
        <p:spPr>
          <a:xfrm>
            <a:off x="457200" y="1143000"/>
            <a:ext cx="8229600" cy="1143000"/>
          </a:xfrm>
        </p:spPr>
        <p:txBody>
          <a:bodyPr/>
          <a:lstStyle/>
          <a:p>
            <a:pPr eaLnBrk="1" hangingPunct="1"/>
            <a:r>
              <a:rPr lang="en-US" dirty="0" smtClean="0"/>
              <a:t>Process States </a:t>
            </a:r>
          </a:p>
        </p:txBody>
      </p:sp>
      <p:graphicFrame>
        <p:nvGraphicFramePr>
          <p:cNvPr id="4098" name="Diagram 5"/>
          <p:cNvGraphicFramePr>
            <a:graphicFrameLocks/>
          </p:cNvGraphicFramePr>
          <p:nvPr/>
        </p:nvGraphicFramePr>
        <p:xfrm>
          <a:off x="1752600" y="2514599"/>
          <a:ext cx="5257800" cy="3886201"/>
        </p:xfrm>
        <a:graphic>
          <a:graphicData uri="http://schemas.openxmlformats.org/drawingml/2006/compatibility">
            <com:legacyDrawing xmlns:com="http://schemas.openxmlformats.org/drawingml/2006/compatibility" spid="_x0000_s1026"/>
          </a:graphicData>
        </a:graphic>
      </p:graphicFrame>
      <p:sp>
        <p:nvSpPr>
          <p:cNvPr id="4111" name="Line 16"/>
          <p:cNvSpPr>
            <a:spLocks noChangeShapeType="1"/>
          </p:cNvSpPr>
          <p:nvPr/>
        </p:nvSpPr>
        <p:spPr bwMode="auto">
          <a:xfrm flipH="1" flipV="1">
            <a:off x="2819400" y="4800600"/>
            <a:ext cx="990600" cy="990600"/>
          </a:xfrm>
          <a:prstGeom prst="line">
            <a:avLst/>
          </a:prstGeom>
          <a:noFill/>
          <a:ln w="28575">
            <a:solidFill>
              <a:schemeClr val="tx1"/>
            </a:solidFill>
            <a:miter lim="800000"/>
            <a:headEnd/>
            <a:tailEnd type="arrow" w="med" len="med"/>
          </a:ln>
        </p:spPr>
        <p:txBody>
          <a:bodyPr wrap="none"/>
          <a:lstStyle/>
          <a:p>
            <a:endParaRPr lang="en-US"/>
          </a:p>
        </p:txBody>
      </p:sp>
      <p:sp>
        <p:nvSpPr>
          <p:cNvPr id="4112" name="Text Box 17"/>
          <p:cNvSpPr txBox="1">
            <a:spLocks noChangeArrowheads="1"/>
          </p:cNvSpPr>
          <p:nvPr/>
        </p:nvSpPr>
        <p:spPr bwMode="auto">
          <a:xfrm rot="2602069">
            <a:off x="2509838" y="5378450"/>
            <a:ext cx="1219200" cy="336550"/>
          </a:xfrm>
          <a:prstGeom prst="rect">
            <a:avLst/>
          </a:prstGeom>
          <a:noFill/>
          <a:ln w="9525">
            <a:noFill/>
            <a:miter lim="800000"/>
            <a:headEnd/>
            <a:tailEnd/>
          </a:ln>
        </p:spPr>
        <p:txBody>
          <a:bodyPr>
            <a:spAutoFit/>
          </a:bodyPr>
          <a:lstStyle/>
          <a:p>
            <a:pPr>
              <a:spcBef>
                <a:spcPct val="50000"/>
              </a:spcBef>
            </a:pPr>
            <a:r>
              <a:rPr lang="en-US" sz="1600">
                <a:latin typeface="Tahoma" pitchFamily="34" charset="0"/>
              </a:rPr>
              <a:t>Wake up </a:t>
            </a:r>
          </a:p>
        </p:txBody>
      </p:sp>
      <p:sp>
        <p:nvSpPr>
          <p:cNvPr id="4113" name="Line 18"/>
          <p:cNvSpPr>
            <a:spLocks noChangeShapeType="1"/>
          </p:cNvSpPr>
          <p:nvPr/>
        </p:nvSpPr>
        <p:spPr bwMode="auto">
          <a:xfrm>
            <a:off x="6858000" y="4267200"/>
            <a:ext cx="1295400" cy="0"/>
          </a:xfrm>
          <a:prstGeom prst="line">
            <a:avLst/>
          </a:prstGeom>
          <a:noFill/>
          <a:ln w="28575">
            <a:solidFill>
              <a:schemeClr val="tx1"/>
            </a:solidFill>
            <a:miter lim="800000"/>
            <a:headEnd/>
            <a:tailEnd type="arrow" w="med" len="med"/>
          </a:ln>
        </p:spPr>
        <p:txBody>
          <a:bodyPr wrap="none"/>
          <a:lstStyle/>
          <a:p>
            <a:endParaRPr lang="en-US"/>
          </a:p>
        </p:txBody>
      </p:sp>
      <p:sp>
        <p:nvSpPr>
          <p:cNvPr id="4114" name="Text Box 19"/>
          <p:cNvSpPr txBox="1">
            <a:spLocks noChangeArrowheads="1"/>
          </p:cNvSpPr>
          <p:nvPr/>
        </p:nvSpPr>
        <p:spPr bwMode="auto">
          <a:xfrm>
            <a:off x="8077200" y="4038600"/>
            <a:ext cx="838200" cy="336550"/>
          </a:xfrm>
          <a:prstGeom prst="rect">
            <a:avLst/>
          </a:prstGeom>
          <a:noFill/>
          <a:ln w="9525">
            <a:noFill/>
            <a:miter lim="800000"/>
            <a:headEnd/>
            <a:tailEnd/>
          </a:ln>
        </p:spPr>
        <p:txBody>
          <a:bodyPr>
            <a:spAutoFit/>
          </a:bodyPr>
          <a:lstStyle/>
          <a:p>
            <a:pPr>
              <a:spcBef>
                <a:spcPct val="50000"/>
              </a:spcBef>
            </a:pPr>
            <a:r>
              <a:rPr lang="en-US" sz="1600">
                <a:latin typeface="Tahoma" pitchFamily="34" charset="0"/>
              </a:rPr>
              <a:t>exit</a:t>
            </a:r>
          </a:p>
        </p:txBody>
      </p:sp>
      <p:sp>
        <p:nvSpPr>
          <p:cNvPr id="4115" name="Line 20"/>
          <p:cNvSpPr>
            <a:spLocks noChangeShapeType="1"/>
          </p:cNvSpPr>
          <p:nvPr/>
        </p:nvSpPr>
        <p:spPr bwMode="auto">
          <a:xfrm>
            <a:off x="381000" y="4267200"/>
            <a:ext cx="1447800" cy="0"/>
          </a:xfrm>
          <a:prstGeom prst="line">
            <a:avLst/>
          </a:prstGeom>
          <a:noFill/>
          <a:ln w="28575">
            <a:solidFill>
              <a:schemeClr val="tx1"/>
            </a:solidFill>
            <a:miter lim="800000"/>
            <a:headEnd/>
            <a:tailEnd type="arrow" w="med" len="med"/>
          </a:ln>
        </p:spPr>
        <p:txBody>
          <a:bodyPr wrap="none"/>
          <a:lstStyle/>
          <a:p>
            <a:endParaRPr lang="en-US"/>
          </a:p>
        </p:txBody>
      </p:sp>
      <p:sp>
        <p:nvSpPr>
          <p:cNvPr id="4116" name="Text Box 21"/>
          <p:cNvSpPr txBox="1">
            <a:spLocks noChangeArrowheads="1"/>
          </p:cNvSpPr>
          <p:nvPr/>
        </p:nvSpPr>
        <p:spPr bwMode="auto">
          <a:xfrm>
            <a:off x="457200" y="3886200"/>
            <a:ext cx="1066800" cy="336550"/>
          </a:xfrm>
          <a:prstGeom prst="rect">
            <a:avLst/>
          </a:prstGeom>
          <a:noFill/>
          <a:ln w="9525">
            <a:noFill/>
            <a:miter lim="800000"/>
            <a:headEnd/>
            <a:tailEnd/>
          </a:ln>
        </p:spPr>
        <p:txBody>
          <a:bodyPr>
            <a:spAutoFit/>
          </a:bodyPr>
          <a:lstStyle/>
          <a:p>
            <a:pPr>
              <a:spcBef>
                <a:spcPct val="50000"/>
              </a:spcBef>
            </a:pPr>
            <a:r>
              <a:rPr lang="en-US" sz="1600">
                <a:latin typeface="Tahoma" pitchFamily="34" charset="0"/>
              </a:rPr>
              <a:t>fork (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5171</Words>
  <Application>Microsoft Office PowerPoint</Application>
  <PresentationFormat>On-screen Show (4:3)</PresentationFormat>
  <Paragraphs>659</Paragraphs>
  <Slides>54</Slides>
  <Notes>54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Process Management</vt:lpstr>
      <vt:lpstr>Introduction</vt:lpstr>
      <vt:lpstr>Introduction (Contd.).</vt:lpstr>
      <vt:lpstr>Mode and Space</vt:lpstr>
      <vt:lpstr>Context Switch</vt:lpstr>
      <vt:lpstr>Per Process Objects</vt:lpstr>
      <vt:lpstr>Execution Context </vt:lpstr>
      <vt:lpstr>Process Structure </vt:lpstr>
      <vt:lpstr>Process States </vt:lpstr>
      <vt:lpstr>Linux Process States </vt:lpstr>
      <vt:lpstr>Solaris Process States </vt:lpstr>
      <vt:lpstr>Identifiers </vt:lpstr>
      <vt:lpstr>Scheduling </vt:lpstr>
      <vt:lpstr>Scheduling (Contd.). </vt:lpstr>
      <vt:lpstr>Process Scheduling </vt:lpstr>
      <vt:lpstr>Process Scheduling (Contd.). </vt:lpstr>
      <vt:lpstr>Priority Range </vt:lpstr>
      <vt:lpstr>Process Scheduling: Linux </vt:lpstr>
      <vt:lpstr>Process Scheduling: Linux (Contd.).</vt:lpstr>
      <vt:lpstr>Process Scheduling: Linux (Contd.).</vt:lpstr>
      <vt:lpstr>Scheduler System Calls</vt:lpstr>
      <vt:lpstr>Solaris Priority Range</vt:lpstr>
      <vt:lpstr>Solaris Priority Range (Contd.).</vt:lpstr>
      <vt:lpstr>Executing Programs</vt:lpstr>
      <vt:lpstr>A Unix Process</vt:lpstr>
      <vt:lpstr>Links</vt:lpstr>
      <vt:lpstr>Process Creation</vt:lpstr>
      <vt:lpstr>fork ( )</vt:lpstr>
      <vt:lpstr>Parent and Child</vt:lpstr>
      <vt:lpstr>Zombie State and Orphan Process</vt:lpstr>
      <vt:lpstr>Copy on Write (COW)</vt:lpstr>
      <vt:lpstr>execl</vt:lpstr>
      <vt:lpstr>exec Family</vt:lpstr>
      <vt:lpstr>An Executable Image</vt:lpstr>
      <vt:lpstr>Text Portion</vt:lpstr>
      <vt:lpstr>Data Portion</vt:lpstr>
      <vt:lpstr>Stack Portion</vt:lpstr>
      <vt:lpstr>Kernel Context</vt:lpstr>
      <vt:lpstr>Daemon Process</vt:lpstr>
      <vt:lpstr>Introduction</vt:lpstr>
      <vt:lpstr>Characteristics</vt:lpstr>
      <vt:lpstr>Daemon Program</vt:lpstr>
      <vt:lpstr>POSIX Threads Basics</vt:lpstr>
      <vt:lpstr>Introduction</vt:lpstr>
      <vt:lpstr>POSIX Threads</vt:lpstr>
      <vt:lpstr>POSIX Threads (Contd.).</vt:lpstr>
      <vt:lpstr>POSIX Threads (Contd.).</vt:lpstr>
      <vt:lpstr>POSIX Threads (Contd.).</vt:lpstr>
      <vt:lpstr>ULT</vt:lpstr>
      <vt:lpstr>KLT</vt:lpstr>
      <vt:lpstr>Advantages</vt:lpstr>
      <vt:lpstr>Threads and Processes</vt:lpstr>
      <vt:lpstr>Threads and Processes (Contd.).</vt:lpstr>
      <vt:lpstr>Hello Thread Example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EasyARM</cp:lastModifiedBy>
  <cp:revision>5</cp:revision>
  <dcterms:created xsi:type="dcterms:W3CDTF">2006-08-16T00:00:00Z</dcterms:created>
  <dcterms:modified xsi:type="dcterms:W3CDTF">2012-02-03T12:08:17Z</dcterms:modified>
</cp:coreProperties>
</file>