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notesSlides/notesSlide55.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Default Extension="vml" ContentType="application/vnd.openxmlformats-officedocument.vmlDrawing"/>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6" d="100"/>
          <a:sy n="66" d="100"/>
        </p:scale>
        <p:origin x="-636" y="-11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ACAC7B77-5C9D-43B9-9AE9-F627CE5DEE05}" type="datetimeFigureOut">
              <a:rPr lang="en-US" smtClean="0"/>
              <a:pPr/>
              <a:t>2/3/2012</a:t>
            </a:fld>
            <a:endParaRPr lang="en-US"/>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en-US"/>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6029F73B-3B67-4EAE-9D59-9E257AEB7A8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7"/>
          <p:cNvSpPr>
            <a:spLocks noGrp="1" noChangeArrowheads="1"/>
          </p:cNvSpPr>
          <p:nvPr>
            <p:ph type="sldNum" sz="quarter" idx="5"/>
          </p:nvPr>
        </p:nvSpPr>
        <p:spPr>
          <a:noFill/>
        </p:spPr>
        <p:txBody>
          <a:bodyPr/>
          <a:lstStyle/>
          <a:p>
            <a:fld id="{22254BEE-A8C4-4DCB-8AF9-D926192A5BEF}" type="slidenum">
              <a:rPr lang="en-US" smtClean="0"/>
              <a:pPr/>
              <a:t>1</a:t>
            </a:fld>
            <a:endParaRPr lang="en-US" smtClean="0"/>
          </a:p>
        </p:txBody>
      </p:sp>
      <p:sp>
        <p:nvSpPr>
          <p:cNvPr id="459779" name="Rectangle 2"/>
          <p:cNvSpPr>
            <a:spLocks noGrp="1" noChangeArrowheads="1"/>
          </p:cNvSpPr>
          <p:nvPr>
            <p:ph type="body" idx="1"/>
          </p:nvPr>
        </p:nvSpPr>
        <p:spPr>
          <a:noFill/>
          <a:ln/>
        </p:spPr>
        <p:txBody>
          <a:bodyPr/>
          <a:lstStyle/>
          <a:p>
            <a:pPr eaLnBrk="1" hangingPunct="1"/>
            <a:endParaRPr lang="en-GB" smtClean="0"/>
          </a:p>
        </p:txBody>
      </p:sp>
      <p:sp>
        <p:nvSpPr>
          <p:cNvPr id="459780" name="Rectangle 3"/>
          <p:cNvSpPr>
            <a:spLocks noGrp="1" noRot="1" noChangeAspect="1" noChangeArrowheads="1" noTextEdit="1"/>
          </p:cNvSpPr>
          <p:nvPr>
            <p:ph type="sldImg"/>
          </p:nvPr>
        </p:nvSpPr>
        <p:spPr>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7"/>
          <p:cNvSpPr>
            <a:spLocks noGrp="1" noChangeArrowheads="1"/>
          </p:cNvSpPr>
          <p:nvPr>
            <p:ph type="sldNum" sz="quarter" idx="5"/>
          </p:nvPr>
        </p:nvSpPr>
        <p:spPr>
          <a:noFill/>
        </p:spPr>
        <p:txBody>
          <a:bodyPr/>
          <a:lstStyle/>
          <a:p>
            <a:fld id="{27AF6D72-D6AB-4C71-ABAF-C6A5A475C2AB}" type="slidenum">
              <a:rPr lang="en-US" smtClean="0"/>
              <a:pPr/>
              <a:t>10</a:t>
            </a:fld>
            <a:endParaRPr lang="en-US" smtClean="0"/>
          </a:p>
        </p:txBody>
      </p:sp>
      <p:sp>
        <p:nvSpPr>
          <p:cNvPr id="468995" name="Rectangle 2"/>
          <p:cNvSpPr>
            <a:spLocks noGrp="1" noChangeArrowheads="1"/>
          </p:cNvSpPr>
          <p:nvPr>
            <p:ph type="body" idx="1"/>
          </p:nvPr>
        </p:nvSpPr>
        <p:spPr>
          <a:noFill/>
          <a:ln/>
        </p:spPr>
        <p:txBody>
          <a:bodyPr/>
          <a:lstStyle/>
          <a:p>
            <a:pPr algn="just" eaLnBrk="1" hangingPunct="1"/>
            <a:r>
              <a:rPr lang="en-US" smtClean="0"/>
              <a:t>In a general scenario, after a pipe creation, the process executes the </a:t>
            </a:r>
            <a:r>
              <a:rPr lang="en-US" i="1" smtClean="0"/>
              <a:t>fork </a:t>
            </a:r>
            <a:r>
              <a:rPr lang="en-US" smtClean="0"/>
              <a:t>system call and the child process inherits the pipe descriptors. Now we have two processes, parent and child, one pipe but a pair (fd[0] and fd[1]) of descriptors for each process. Even though we have two pairs, we can’t use them for two-way communications since a pipe allows only a unidirectional flow of data.</a:t>
            </a:r>
          </a:p>
          <a:p>
            <a:pPr algn="just" eaLnBrk="1" hangingPunct="1"/>
            <a:endParaRPr lang="en-US" smtClean="0"/>
          </a:p>
          <a:p>
            <a:pPr eaLnBrk="1" hangingPunct="1"/>
            <a:endParaRPr lang="en-GB" smtClean="0"/>
          </a:p>
        </p:txBody>
      </p:sp>
      <p:sp>
        <p:nvSpPr>
          <p:cNvPr id="468996" name="Rectangle 3"/>
          <p:cNvSpPr>
            <a:spLocks noGrp="1" noRot="1" noChangeAspect="1" noChangeArrowheads="1" noTextEdit="1"/>
          </p:cNvSpPr>
          <p:nvPr>
            <p:ph type="sldImg"/>
          </p:nvPr>
        </p:nvSpPr>
        <p:spPr>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7"/>
          <p:cNvSpPr>
            <a:spLocks noGrp="1" noChangeArrowheads="1"/>
          </p:cNvSpPr>
          <p:nvPr>
            <p:ph type="sldNum" sz="quarter" idx="5"/>
          </p:nvPr>
        </p:nvSpPr>
        <p:spPr>
          <a:noFill/>
        </p:spPr>
        <p:txBody>
          <a:bodyPr/>
          <a:lstStyle/>
          <a:p>
            <a:fld id="{FA633EB9-4E36-4A76-BB7B-386F88A32D6F}" type="slidenum">
              <a:rPr lang="en-US" smtClean="0"/>
              <a:pPr/>
              <a:t>11</a:t>
            </a:fld>
            <a:endParaRPr lang="en-US" smtClean="0"/>
          </a:p>
        </p:txBody>
      </p:sp>
      <p:sp>
        <p:nvSpPr>
          <p:cNvPr id="470019" name="Rectangle 2"/>
          <p:cNvSpPr>
            <a:spLocks noGrp="1" noChangeArrowheads="1"/>
          </p:cNvSpPr>
          <p:nvPr>
            <p:ph type="body" idx="1"/>
          </p:nvPr>
        </p:nvSpPr>
        <p:spPr>
          <a:noFill/>
          <a:ln/>
        </p:spPr>
        <p:txBody>
          <a:bodyPr/>
          <a:lstStyle/>
          <a:p>
            <a:pPr algn="just" eaLnBrk="1" hangingPunct="1"/>
            <a:r>
              <a:rPr lang="en-US" smtClean="0"/>
              <a:t>A process creates a pipe.</a:t>
            </a:r>
          </a:p>
          <a:p>
            <a:pPr algn="just" eaLnBrk="1" hangingPunct="1">
              <a:lnSpc>
                <a:spcPct val="30000"/>
              </a:lnSpc>
            </a:pPr>
            <a:endParaRPr lang="en-US" smtClean="0"/>
          </a:p>
          <a:p>
            <a:pPr algn="just" eaLnBrk="1" hangingPunct="1"/>
            <a:r>
              <a:rPr lang="en-US" smtClean="0"/>
              <a:t>Subsequently, the process forks another process.</a:t>
            </a:r>
          </a:p>
          <a:p>
            <a:pPr algn="just" eaLnBrk="1" hangingPunct="1">
              <a:lnSpc>
                <a:spcPct val="30000"/>
              </a:lnSpc>
            </a:pPr>
            <a:endParaRPr lang="en-US" smtClean="0"/>
          </a:p>
          <a:p>
            <a:pPr algn="just" eaLnBrk="1" hangingPunct="1"/>
            <a:r>
              <a:rPr lang="en-US" smtClean="0"/>
              <a:t>The child process inherits the file descriptors of the pipe created by parent process before fork().</a:t>
            </a:r>
          </a:p>
          <a:p>
            <a:pPr algn="just" eaLnBrk="1" hangingPunct="1">
              <a:lnSpc>
                <a:spcPct val="20000"/>
              </a:lnSpc>
            </a:pPr>
            <a:endParaRPr lang="en-US" smtClean="0"/>
          </a:p>
          <a:p>
            <a:pPr algn="just" eaLnBrk="1" hangingPunct="1">
              <a:lnSpc>
                <a:spcPct val="120000"/>
              </a:lnSpc>
            </a:pPr>
            <a:r>
              <a:rPr lang="en-US" smtClean="0"/>
              <a:t>In the one-way communication between the parent and child as shown above, parent process is sender where as the child process is receiver of the data.</a:t>
            </a:r>
          </a:p>
          <a:p>
            <a:pPr algn="just" eaLnBrk="1" hangingPunct="1">
              <a:lnSpc>
                <a:spcPct val="50000"/>
              </a:lnSpc>
            </a:pPr>
            <a:endParaRPr lang="en-US" smtClean="0"/>
          </a:p>
          <a:p>
            <a:pPr algn="just" eaLnBrk="1" hangingPunct="1"/>
            <a:r>
              <a:rPr lang="en-US" smtClean="0"/>
              <a:t>Since parent process does not required to read from pipe, parent has to close the corresponding file descriptor as given below.</a:t>
            </a:r>
          </a:p>
          <a:p>
            <a:pPr algn="just" eaLnBrk="1" hangingPunct="1">
              <a:lnSpc>
                <a:spcPct val="90000"/>
              </a:lnSpc>
            </a:pPr>
            <a:r>
              <a:rPr lang="en-US" smtClean="0"/>
              <a:t>	</a:t>
            </a:r>
          </a:p>
          <a:p>
            <a:pPr algn="just" eaLnBrk="1" hangingPunct="1"/>
            <a:r>
              <a:rPr lang="en-US" smtClean="0"/>
              <a:t>	close(fd[0]);</a:t>
            </a:r>
          </a:p>
          <a:p>
            <a:pPr algn="just" eaLnBrk="1" hangingPunct="1">
              <a:lnSpc>
                <a:spcPct val="40000"/>
              </a:lnSpc>
            </a:pPr>
            <a:endParaRPr lang="en-US" smtClean="0"/>
          </a:p>
          <a:p>
            <a:pPr algn="just" eaLnBrk="1" hangingPunct="1"/>
            <a:r>
              <a:rPr lang="en-US" smtClean="0"/>
              <a:t>Similarly, the child process does not require to use the write descriptor, so it closes the descriptor as given below.</a:t>
            </a:r>
          </a:p>
          <a:p>
            <a:pPr algn="just" eaLnBrk="1" hangingPunct="1">
              <a:lnSpc>
                <a:spcPct val="70000"/>
              </a:lnSpc>
            </a:pPr>
            <a:endParaRPr lang="en-US" smtClean="0"/>
          </a:p>
          <a:p>
            <a:pPr algn="just" eaLnBrk="1" hangingPunct="1"/>
            <a:r>
              <a:rPr lang="en-US" smtClean="0"/>
              <a:t>	close(fd[1]);</a:t>
            </a:r>
          </a:p>
          <a:p>
            <a:pPr eaLnBrk="1" hangingPunct="1"/>
            <a:endParaRPr lang="en-GB" smtClean="0"/>
          </a:p>
        </p:txBody>
      </p:sp>
      <p:sp>
        <p:nvSpPr>
          <p:cNvPr id="470020" name="Rectangle 3"/>
          <p:cNvSpPr>
            <a:spLocks noGrp="1" noRot="1" noChangeAspect="1" noChangeArrowheads="1" noTextEdit="1"/>
          </p:cNvSpPr>
          <p:nvPr>
            <p:ph type="sldImg"/>
          </p:nvPr>
        </p:nvSpPr>
        <p:spPr>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Rectangle 7"/>
          <p:cNvSpPr>
            <a:spLocks noGrp="1" noChangeArrowheads="1"/>
          </p:cNvSpPr>
          <p:nvPr>
            <p:ph type="sldNum" sz="quarter" idx="5"/>
          </p:nvPr>
        </p:nvSpPr>
        <p:spPr>
          <a:noFill/>
        </p:spPr>
        <p:txBody>
          <a:bodyPr/>
          <a:lstStyle/>
          <a:p>
            <a:fld id="{4B42D4B1-2088-496E-ABA7-93620B262094}" type="slidenum">
              <a:rPr lang="en-US" smtClean="0"/>
              <a:pPr/>
              <a:t>12</a:t>
            </a:fld>
            <a:endParaRPr lang="en-US" smtClean="0"/>
          </a:p>
        </p:txBody>
      </p:sp>
      <p:sp>
        <p:nvSpPr>
          <p:cNvPr id="471043" name="Rectangle 2"/>
          <p:cNvSpPr>
            <a:spLocks noGrp="1" noChangeArrowheads="1"/>
          </p:cNvSpPr>
          <p:nvPr>
            <p:ph type="body" idx="1"/>
          </p:nvPr>
        </p:nvSpPr>
        <p:spPr>
          <a:noFill/>
          <a:ln/>
        </p:spPr>
        <p:txBody>
          <a:bodyPr/>
          <a:lstStyle/>
          <a:p>
            <a:pPr eaLnBrk="1" hangingPunct="1"/>
            <a:endParaRPr lang="en-GB" smtClean="0"/>
          </a:p>
        </p:txBody>
      </p:sp>
      <p:sp>
        <p:nvSpPr>
          <p:cNvPr id="471044" name="Rectangle 3"/>
          <p:cNvSpPr>
            <a:spLocks noGrp="1" noRot="1" noChangeAspect="1" noChangeArrowheads="1" noTextEdit="1"/>
          </p:cNvSpPr>
          <p:nvPr>
            <p:ph type="sldImg"/>
          </p:nvPr>
        </p:nvSpPr>
        <p:spPr>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7"/>
          <p:cNvSpPr>
            <a:spLocks noGrp="1" noChangeArrowheads="1"/>
          </p:cNvSpPr>
          <p:nvPr>
            <p:ph type="sldNum" sz="quarter" idx="5"/>
          </p:nvPr>
        </p:nvSpPr>
        <p:spPr>
          <a:noFill/>
        </p:spPr>
        <p:txBody>
          <a:bodyPr/>
          <a:lstStyle/>
          <a:p>
            <a:fld id="{7CCAAEA8-98D4-4EC1-8181-76894B3B2C23}" type="slidenum">
              <a:rPr lang="en-US" smtClean="0"/>
              <a:pPr/>
              <a:t>13</a:t>
            </a:fld>
            <a:endParaRPr lang="en-US" smtClean="0"/>
          </a:p>
        </p:txBody>
      </p:sp>
      <p:sp>
        <p:nvSpPr>
          <p:cNvPr id="472067" name="Rectangle 2"/>
          <p:cNvSpPr>
            <a:spLocks noGrp="1" noChangeArrowheads="1"/>
          </p:cNvSpPr>
          <p:nvPr>
            <p:ph type="body" idx="1"/>
          </p:nvPr>
        </p:nvSpPr>
        <p:spPr>
          <a:noFill/>
          <a:ln/>
        </p:spPr>
        <p:txBody>
          <a:bodyPr/>
          <a:lstStyle/>
          <a:p>
            <a:pPr eaLnBrk="1" hangingPunct="1"/>
            <a:endParaRPr lang="en-GB" smtClean="0"/>
          </a:p>
        </p:txBody>
      </p:sp>
      <p:sp>
        <p:nvSpPr>
          <p:cNvPr id="472068" name="Rectangle 3"/>
          <p:cNvSpPr>
            <a:spLocks noGrp="1" noRot="1" noChangeAspect="1" noChangeArrowheads="1" noTextEdit="1"/>
          </p:cNvSpPr>
          <p:nvPr>
            <p:ph type="sldImg"/>
          </p:nvPr>
        </p:nvSpPr>
        <p:spPr>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Rectangle 7"/>
          <p:cNvSpPr>
            <a:spLocks noGrp="1" noChangeArrowheads="1"/>
          </p:cNvSpPr>
          <p:nvPr>
            <p:ph type="sldNum" sz="quarter" idx="5"/>
          </p:nvPr>
        </p:nvSpPr>
        <p:spPr>
          <a:noFill/>
        </p:spPr>
        <p:txBody>
          <a:bodyPr/>
          <a:lstStyle/>
          <a:p>
            <a:fld id="{2EE12730-AADA-4EFE-8CAC-370A11B91CC5}" type="slidenum">
              <a:rPr lang="en-US" smtClean="0"/>
              <a:pPr/>
              <a:t>14</a:t>
            </a:fld>
            <a:endParaRPr lang="en-US" smtClean="0"/>
          </a:p>
        </p:txBody>
      </p:sp>
      <p:sp>
        <p:nvSpPr>
          <p:cNvPr id="473091" name="Rectangle 2"/>
          <p:cNvSpPr>
            <a:spLocks noGrp="1" noChangeArrowheads="1"/>
          </p:cNvSpPr>
          <p:nvPr>
            <p:ph type="body" idx="1"/>
          </p:nvPr>
        </p:nvSpPr>
        <p:spPr>
          <a:noFill/>
          <a:ln/>
        </p:spPr>
        <p:txBody>
          <a:bodyPr/>
          <a:lstStyle/>
          <a:p>
            <a:pPr eaLnBrk="1" hangingPunct="1"/>
            <a:endParaRPr lang="en-GB" smtClean="0"/>
          </a:p>
        </p:txBody>
      </p:sp>
      <p:sp>
        <p:nvSpPr>
          <p:cNvPr id="473092" name="Rectangle 3"/>
          <p:cNvSpPr>
            <a:spLocks noGrp="1" noRot="1" noChangeAspect="1" noChangeArrowheads="1" noTextEdit="1"/>
          </p:cNvSpPr>
          <p:nvPr>
            <p:ph type="sldImg"/>
          </p:nvPr>
        </p:nvSpPr>
        <p:spPr>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7"/>
          <p:cNvSpPr>
            <a:spLocks noGrp="1" noChangeArrowheads="1"/>
          </p:cNvSpPr>
          <p:nvPr>
            <p:ph type="sldNum" sz="quarter" idx="5"/>
          </p:nvPr>
        </p:nvSpPr>
        <p:spPr>
          <a:noFill/>
        </p:spPr>
        <p:txBody>
          <a:bodyPr/>
          <a:lstStyle/>
          <a:p>
            <a:fld id="{6DD717BA-DFB3-4058-B113-BFE0B936FB4B}" type="slidenum">
              <a:rPr lang="en-US" smtClean="0"/>
              <a:pPr/>
              <a:t>15</a:t>
            </a:fld>
            <a:endParaRPr lang="en-US" smtClean="0"/>
          </a:p>
        </p:txBody>
      </p:sp>
      <p:sp>
        <p:nvSpPr>
          <p:cNvPr id="474115" name="Rectangle 2"/>
          <p:cNvSpPr>
            <a:spLocks noGrp="1" noChangeArrowheads="1"/>
          </p:cNvSpPr>
          <p:nvPr>
            <p:ph type="body" idx="1"/>
          </p:nvPr>
        </p:nvSpPr>
        <p:spPr>
          <a:noFill/>
          <a:ln/>
        </p:spPr>
        <p:txBody>
          <a:bodyPr/>
          <a:lstStyle/>
          <a:p>
            <a:pPr eaLnBrk="1" hangingPunct="1"/>
            <a:endParaRPr lang="en-GB" smtClean="0"/>
          </a:p>
        </p:txBody>
      </p:sp>
      <p:sp>
        <p:nvSpPr>
          <p:cNvPr id="474116" name="Rectangle 3"/>
          <p:cNvSpPr>
            <a:spLocks noGrp="1" noRot="1" noChangeAspect="1" noChangeArrowheads="1" noTextEdit="1"/>
          </p:cNvSpPr>
          <p:nvPr>
            <p:ph type="sldImg"/>
          </p:nvPr>
        </p:nvSpPr>
        <p:spPr>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Rectangle 7"/>
          <p:cNvSpPr>
            <a:spLocks noGrp="1" noChangeArrowheads="1"/>
          </p:cNvSpPr>
          <p:nvPr>
            <p:ph type="sldNum" sz="quarter" idx="5"/>
          </p:nvPr>
        </p:nvSpPr>
        <p:spPr>
          <a:noFill/>
        </p:spPr>
        <p:txBody>
          <a:bodyPr/>
          <a:lstStyle/>
          <a:p>
            <a:fld id="{35EC790A-AB0A-4411-9C8A-B2E97484B71D}" type="slidenum">
              <a:rPr lang="en-US" smtClean="0"/>
              <a:pPr/>
              <a:t>16</a:t>
            </a:fld>
            <a:endParaRPr lang="en-US" smtClean="0"/>
          </a:p>
        </p:txBody>
      </p:sp>
      <p:sp>
        <p:nvSpPr>
          <p:cNvPr id="475139" name="Rectangle 2"/>
          <p:cNvSpPr>
            <a:spLocks noGrp="1" noChangeArrowheads="1"/>
          </p:cNvSpPr>
          <p:nvPr>
            <p:ph type="body" idx="1"/>
          </p:nvPr>
        </p:nvSpPr>
        <p:spPr>
          <a:noFill/>
          <a:ln/>
        </p:spPr>
        <p:txBody>
          <a:bodyPr/>
          <a:lstStyle/>
          <a:p>
            <a:pPr algn="just" eaLnBrk="1" hangingPunct="1"/>
            <a:r>
              <a:rPr lang="en-US" smtClean="0"/>
              <a:t>The working procedure of the </a:t>
            </a:r>
            <a:r>
              <a:rPr lang="en-US" i="1" smtClean="0"/>
              <a:t>popen </a:t>
            </a:r>
            <a:r>
              <a:rPr lang="en-US" smtClean="0"/>
              <a:t>call is that it runs the executable program by invoking the shell, and then sends the command as an argument. </a:t>
            </a:r>
          </a:p>
          <a:p>
            <a:pPr algn="just" eaLnBrk="1" hangingPunct="1"/>
            <a:r>
              <a:rPr lang="en-US" smtClean="0"/>
              <a:t>The </a:t>
            </a:r>
            <a:r>
              <a:rPr lang="en-US" i="1" smtClean="0"/>
              <a:t>popen </a:t>
            </a:r>
            <a:r>
              <a:rPr lang="en-US" smtClean="0"/>
              <a:t>call not only invokes the executable program but also a shell, which  is expensive. </a:t>
            </a:r>
          </a:p>
          <a:p>
            <a:pPr algn="just" eaLnBrk="1" hangingPunct="1"/>
            <a:r>
              <a:rPr lang="en-US" smtClean="0"/>
              <a:t>The </a:t>
            </a:r>
            <a:r>
              <a:rPr lang="en-US" i="1" smtClean="0"/>
              <a:t>popen </a:t>
            </a:r>
            <a:r>
              <a:rPr lang="en-US" smtClean="0"/>
              <a:t>function opens a process by creating a pipe, forking and invoking the  shell. </a:t>
            </a:r>
          </a:p>
          <a:p>
            <a:pPr algn="just" eaLnBrk="1" hangingPunct="1"/>
            <a:r>
              <a:rPr lang="en-US" smtClean="0"/>
              <a:t>The </a:t>
            </a:r>
            <a:r>
              <a:rPr lang="en-US" i="1" smtClean="0"/>
              <a:t>popen </a:t>
            </a:r>
            <a:r>
              <a:rPr lang="en-US" smtClean="0"/>
              <a:t>function creates a pipe to the sub-process and returns a stream that corresponds to that pipe. </a:t>
            </a:r>
          </a:p>
          <a:p>
            <a:pPr algn="just" eaLnBrk="1" hangingPunct="1"/>
            <a:r>
              <a:rPr lang="en-US" smtClean="0"/>
              <a:t>It allows the parent process to communicate with the standard input and output. </a:t>
            </a:r>
          </a:p>
          <a:p>
            <a:pPr algn="just" eaLnBrk="1" hangingPunct="1"/>
            <a:r>
              <a:rPr lang="en-US" smtClean="0"/>
              <a:t>There are only two types of mode arguments— either ‘r’ or ‘w’ (for reading/writing to the pipe). </a:t>
            </a:r>
          </a:p>
          <a:p>
            <a:pPr algn="just" eaLnBrk="1" hangingPunct="1"/>
            <a:r>
              <a:rPr lang="en-US" smtClean="0"/>
              <a:t>If </a:t>
            </a:r>
            <a:r>
              <a:rPr lang="en-US" i="1" smtClean="0"/>
              <a:t>popen </a:t>
            </a:r>
            <a:r>
              <a:rPr lang="en-US" smtClean="0"/>
              <a:t>fails due to failure of the fork creation or a problem with the stream  or a wrong executable file, then it returns with the NULL pointer. </a:t>
            </a:r>
          </a:p>
          <a:p>
            <a:pPr algn="just" eaLnBrk="1" hangingPunct="1"/>
            <a:r>
              <a:rPr lang="en-US" smtClean="0"/>
              <a:t>Once the created sub process is completed, then the </a:t>
            </a:r>
            <a:r>
              <a:rPr lang="en-US" i="1" smtClean="0"/>
              <a:t>pclose </a:t>
            </a:r>
            <a:r>
              <a:rPr lang="en-US" smtClean="0"/>
              <a:t>call will  return.  If </a:t>
            </a:r>
            <a:r>
              <a:rPr lang="en-US" i="1" smtClean="0"/>
              <a:t>pclose </a:t>
            </a:r>
            <a:r>
              <a:rPr lang="en-US" smtClean="0"/>
              <a:t>is called before completion of the associated process, the </a:t>
            </a:r>
            <a:r>
              <a:rPr lang="en-US" i="1" smtClean="0"/>
              <a:t>pclose </a:t>
            </a:r>
            <a:r>
              <a:rPr lang="en-US" smtClean="0"/>
              <a:t>will wait for the process to finish. </a:t>
            </a:r>
          </a:p>
          <a:p>
            <a:pPr algn="just" eaLnBrk="1" hangingPunct="1"/>
            <a:r>
              <a:rPr lang="en-US" smtClean="0"/>
              <a:t>	</a:t>
            </a:r>
          </a:p>
          <a:p>
            <a:pPr eaLnBrk="1" hangingPunct="1"/>
            <a:endParaRPr lang="en-GB" smtClean="0"/>
          </a:p>
        </p:txBody>
      </p:sp>
      <p:sp>
        <p:nvSpPr>
          <p:cNvPr id="475140" name="Rectangle 3"/>
          <p:cNvSpPr>
            <a:spLocks noGrp="1" noRot="1" noChangeAspect="1" noChangeArrowheads="1" noTextEdit="1"/>
          </p:cNvSpPr>
          <p:nvPr>
            <p:ph type="sldImg"/>
          </p:nvPr>
        </p:nvSpPr>
        <p:spPr>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7"/>
          <p:cNvSpPr>
            <a:spLocks noGrp="1" noChangeArrowheads="1"/>
          </p:cNvSpPr>
          <p:nvPr>
            <p:ph type="sldNum" sz="quarter" idx="5"/>
          </p:nvPr>
        </p:nvSpPr>
        <p:spPr>
          <a:noFill/>
        </p:spPr>
        <p:txBody>
          <a:bodyPr/>
          <a:lstStyle/>
          <a:p>
            <a:fld id="{BBE9B06C-326E-43F7-852D-A5C10725995A}" type="slidenum">
              <a:rPr lang="en-US" smtClean="0"/>
              <a:pPr/>
              <a:t>17</a:t>
            </a:fld>
            <a:endParaRPr lang="en-US" smtClean="0"/>
          </a:p>
        </p:txBody>
      </p:sp>
      <p:sp>
        <p:nvSpPr>
          <p:cNvPr id="476163" name="Rectangle 2"/>
          <p:cNvSpPr>
            <a:spLocks noGrp="1" noChangeArrowheads="1"/>
          </p:cNvSpPr>
          <p:nvPr>
            <p:ph type="body" idx="1"/>
          </p:nvPr>
        </p:nvSpPr>
        <p:spPr>
          <a:noFill/>
          <a:ln/>
        </p:spPr>
        <p:txBody>
          <a:bodyPr/>
          <a:lstStyle/>
          <a:p>
            <a:pPr eaLnBrk="1" hangingPunct="1"/>
            <a:r>
              <a:rPr lang="en-US" smtClean="0"/>
              <a:t>int pread ( int fd, void * buffer, int count, int offset);</a:t>
            </a:r>
          </a:p>
          <a:p>
            <a:pPr eaLnBrk="1" hangingPunct="1"/>
            <a:r>
              <a:rPr lang="en-US" smtClean="0"/>
              <a:t>int pwrite (int fd, const void *buffer, int count, int offset);</a:t>
            </a:r>
          </a:p>
          <a:p>
            <a:pPr eaLnBrk="1" hangingPunct="1"/>
            <a:endParaRPr lang="en-US" smtClean="0"/>
          </a:p>
          <a:p>
            <a:pPr eaLnBrk="1" hangingPunct="1"/>
            <a:r>
              <a:rPr lang="en-US" smtClean="0"/>
              <a:t>Same as read or write system calls:</a:t>
            </a:r>
          </a:p>
          <a:p>
            <a:pPr eaLnBrk="1" hangingPunct="1"/>
            <a:endParaRPr lang="en-US" smtClean="0"/>
          </a:p>
          <a:p>
            <a:pPr eaLnBrk="1" hangingPunct="1"/>
            <a:r>
              <a:rPr lang="en-US" smtClean="0"/>
              <a:t>read/write (int fd, void *buffer, int count); execpt one more argument offset.</a:t>
            </a:r>
          </a:p>
          <a:p>
            <a:pPr eaLnBrk="1" hangingPunct="1"/>
            <a:endParaRPr lang="en-US" smtClean="0"/>
          </a:p>
          <a:p>
            <a:pPr eaLnBrk="1" hangingPunct="1"/>
            <a:r>
              <a:rPr lang="en-US" smtClean="0"/>
              <a:t>For example: </a:t>
            </a:r>
          </a:p>
          <a:p>
            <a:pPr eaLnBrk="1" hangingPunct="1"/>
            <a:r>
              <a:rPr lang="en-US" smtClean="0"/>
              <a:t>int fd; </a:t>
            </a:r>
          </a:p>
          <a:p>
            <a:pPr eaLnBrk="1" hangingPunct="1"/>
            <a:r>
              <a:rPr lang="en-US" smtClean="0"/>
              <a:t>char buf [1024];</a:t>
            </a:r>
          </a:p>
          <a:p>
            <a:pPr eaLnBrk="1" hangingPunct="1"/>
            <a:r>
              <a:rPr lang="en-US" smtClean="0"/>
              <a:t>pread(fd, buf, sizeof(buf), 5); </a:t>
            </a:r>
          </a:p>
          <a:p>
            <a:pPr eaLnBrk="1" hangingPunct="1"/>
            <a:endParaRPr lang="en-US" smtClean="0"/>
          </a:p>
          <a:p>
            <a:pPr eaLnBrk="1" hangingPunct="1"/>
            <a:r>
              <a:rPr lang="en-US" smtClean="0"/>
              <a:t>is equivalent to </a:t>
            </a:r>
          </a:p>
          <a:p>
            <a:pPr eaLnBrk="1" hangingPunct="1"/>
            <a:endParaRPr lang="en-US" smtClean="0"/>
          </a:p>
          <a:p>
            <a:pPr eaLnBrk="1" hangingPunct="1"/>
            <a:r>
              <a:rPr lang="en-US" smtClean="0"/>
              <a:t>lseek(fd, 5L, SEET_SET);</a:t>
            </a:r>
          </a:p>
          <a:p>
            <a:pPr eaLnBrk="1" hangingPunct="1"/>
            <a:r>
              <a:rPr lang="en-US" smtClean="0"/>
              <a:t>read(fd, buf, sizeof(buf));</a:t>
            </a:r>
          </a:p>
          <a:p>
            <a:pPr eaLnBrk="1" hangingPunct="1"/>
            <a:endParaRPr lang="en-GB" smtClean="0"/>
          </a:p>
        </p:txBody>
      </p:sp>
      <p:sp>
        <p:nvSpPr>
          <p:cNvPr id="476164" name="Rectangle 3"/>
          <p:cNvSpPr>
            <a:spLocks noGrp="1" noRot="1" noChangeAspect="1" noChangeArrowheads="1" noTextEdit="1"/>
          </p:cNvSpPr>
          <p:nvPr>
            <p:ph type="sldImg"/>
          </p:nvPr>
        </p:nvSpPr>
        <p:spPr>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7"/>
          <p:cNvSpPr>
            <a:spLocks noGrp="1" noChangeArrowheads="1"/>
          </p:cNvSpPr>
          <p:nvPr>
            <p:ph type="sldNum" sz="quarter" idx="5"/>
          </p:nvPr>
        </p:nvSpPr>
        <p:spPr>
          <a:noFill/>
        </p:spPr>
        <p:txBody>
          <a:bodyPr/>
          <a:lstStyle/>
          <a:p>
            <a:fld id="{4E93B0DD-BC83-49ED-9DC1-79C0130CFE4D}" type="slidenum">
              <a:rPr lang="en-US" smtClean="0"/>
              <a:pPr/>
              <a:t>18</a:t>
            </a:fld>
            <a:endParaRPr lang="en-US" smtClean="0"/>
          </a:p>
        </p:txBody>
      </p:sp>
      <p:sp>
        <p:nvSpPr>
          <p:cNvPr id="477187" name="Rectangle 2"/>
          <p:cNvSpPr>
            <a:spLocks noGrp="1" noChangeArrowheads="1"/>
          </p:cNvSpPr>
          <p:nvPr>
            <p:ph type="body" idx="1"/>
          </p:nvPr>
        </p:nvSpPr>
        <p:spPr>
          <a:noFill/>
          <a:ln/>
        </p:spPr>
        <p:txBody>
          <a:bodyPr/>
          <a:lstStyle/>
          <a:p>
            <a:pPr eaLnBrk="1" hangingPunct="1"/>
            <a:endParaRPr lang="en-GB" smtClean="0"/>
          </a:p>
        </p:txBody>
      </p:sp>
      <p:sp>
        <p:nvSpPr>
          <p:cNvPr id="477188" name="Rectangle 3"/>
          <p:cNvSpPr>
            <a:spLocks noGrp="1" noRot="1" noChangeAspect="1" noChangeArrowheads="1" noTextEdit="1"/>
          </p:cNvSpPr>
          <p:nvPr>
            <p:ph type="sldImg"/>
          </p:nvPr>
        </p:nvSpPr>
        <p:spPr>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Rectangle 7"/>
          <p:cNvSpPr>
            <a:spLocks noGrp="1" noChangeArrowheads="1"/>
          </p:cNvSpPr>
          <p:nvPr>
            <p:ph type="sldNum" sz="quarter" idx="5"/>
          </p:nvPr>
        </p:nvSpPr>
        <p:spPr>
          <a:noFill/>
        </p:spPr>
        <p:txBody>
          <a:bodyPr/>
          <a:lstStyle/>
          <a:p>
            <a:fld id="{B638A94A-3B1A-4930-8466-833F5E656D63}" type="slidenum">
              <a:rPr lang="en-US" smtClean="0"/>
              <a:pPr/>
              <a:t>19</a:t>
            </a:fld>
            <a:endParaRPr lang="en-US" smtClean="0"/>
          </a:p>
        </p:txBody>
      </p:sp>
      <p:sp>
        <p:nvSpPr>
          <p:cNvPr id="478211" name="Rectangle 2"/>
          <p:cNvSpPr>
            <a:spLocks noGrp="1" noChangeArrowheads="1"/>
          </p:cNvSpPr>
          <p:nvPr>
            <p:ph type="body" idx="1"/>
          </p:nvPr>
        </p:nvSpPr>
        <p:spPr>
          <a:noFill/>
          <a:ln/>
        </p:spPr>
        <p:txBody>
          <a:bodyPr/>
          <a:lstStyle/>
          <a:p>
            <a:pPr algn="just" eaLnBrk="1" hangingPunct="1"/>
            <a:r>
              <a:rPr lang="en-US" i="1" smtClean="0"/>
              <a:t>$mkfifo m 744 myfifo</a:t>
            </a:r>
            <a:r>
              <a:rPr lang="en-US" smtClean="0"/>
              <a:t>—This will create a FIFO file named as </a:t>
            </a:r>
            <a:r>
              <a:rPr lang="en-US" i="1" smtClean="0"/>
              <a:t>myfifo </a:t>
            </a:r>
            <a:r>
              <a:rPr lang="en-US" smtClean="0"/>
              <a:t>with access permission 744 (read, write and execute permission to the owner and only read permission to the group and others). </a:t>
            </a:r>
            <a:r>
              <a:rPr lang="en-US" i="1" smtClean="0"/>
              <a:t>mkfifo </a:t>
            </a:r>
            <a:r>
              <a:rPr lang="en-US" smtClean="0"/>
              <a:t>is a special command, which is used only to create a FIFO.</a:t>
            </a:r>
          </a:p>
          <a:p>
            <a:pPr algn="just" eaLnBrk="1" hangingPunct="1"/>
            <a:endParaRPr lang="en-US" smtClean="0"/>
          </a:p>
          <a:p>
            <a:pPr algn="just" eaLnBrk="1" hangingPunct="1"/>
            <a:r>
              <a:rPr lang="en-US" i="1" smtClean="0"/>
              <a:t>$mknod m 744 myfifo p</a:t>
            </a:r>
            <a:r>
              <a:rPr lang="en-US" smtClean="0"/>
              <a:t>—This will create a FIFO file as </a:t>
            </a:r>
            <a:r>
              <a:rPr lang="en-US" i="1" smtClean="0"/>
              <a:t>myfifo </a:t>
            </a:r>
            <a:r>
              <a:rPr lang="en-US" smtClean="0"/>
              <a:t>with the specified access permission. In general, </a:t>
            </a:r>
            <a:r>
              <a:rPr lang="en-US" i="1" smtClean="0"/>
              <a:t>mknod </a:t>
            </a:r>
            <a:r>
              <a:rPr lang="en-US" smtClean="0"/>
              <a:t>command is used to create a special device file.</a:t>
            </a:r>
          </a:p>
          <a:p>
            <a:pPr algn="just" eaLnBrk="1" hangingPunct="1"/>
            <a:endParaRPr lang="en-US" smtClean="0"/>
          </a:p>
          <a:p>
            <a:pPr algn="just" eaLnBrk="1" hangingPunct="1"/>
            <a:r>
              <a:rPr lang="en-US" i="1" smtClean="0"/>
              <a:t>mknod </a:t>
            </a:r>
            <a:r>
              <a:rPr lang="en-US" smtClean="0"/>
              <a:t>system call creates a device special file, ordinary file or named pipe with the name as specified in a pathname argument, with attributes specified by the arguments </a:t>
            </a:r>
            <a:r>
              <a:rPr lang="en-US" i="1" smtClean="0"/>
              <a:t>mode </a:t>
            </a:r>
            <a:r>
              <a:rPr lang="en-US" smtClean="0"/>
              <a:t>and </a:t>
            </a:r>
            <a:r>
              <a:rPr lang="en-US" i="1" smtClean="0"/>
              <a:t>dev</a:t>
            </a:r>
            <a:r>
              <a:rPr lang="en-US" smtClean="0"/>
              <a:t>.</a:t>
            </a:r>
          </a:p>
          <a:p>
            <a:pPr algn="just" eaLnBrk="1" hangingPunct="1"/>
            <a:endParaRPr lang="en-US" smtClean="0"/>
          </a:p>
          <a:p>
            <a:pPr algn="just" eaLnBrk="1" hangingPunct="1"/>
            <a:r>
              <a:rPr lang="en-US" b="1" smtClean="0"/>
              <a:t>p</a:t>
            </a:r>
            <a:r>
              <a:rPr lang="en-US" smtClean="0"/>
              <a:t>rw-rw-r--    1 raju     raju            0 May 23 15:36 </a:t>
            </a:r>
            <a:r>
              <a:rPr lang="en-US" b="1" smtClean="0"/>
              <a:t>myfifo |</a:t>
            </a:r>
          </a:p>
          <a:p>
            <a:pPr eaLnBrk="1" hangingPunct="1"/>
            <a:endParaRPr lang="en-GB" smtClean="0"/>
          </a:p>
        </p:txBody>
      </p:sp>
      <p:sp>
        <p:nvSpPr>
          <p:cNvPr id="478212" name="Rectangle 3"/>
          <p:cNvSpPr>
            <a:spLocks noGrp="1" noRot="1" noChangeAspect="1" noChangeArrowheads="1" noTextEdit="1"/>
          </p:cNvSpPr>
          <p:nvPr>
            <p:ph type="sldImg"/>
          </p:nvPr>
        </p:nvSpPr>
        <p:spPr>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7"/>
          <p:cNvSpPr>
            <a:spLocks noGrp="1" noChangeArrowheads="1"/>
          </p:cNvSpPr>
          <p:nvPr>
            <p:ph type="sldNum" sz="quarter" idx="5"/>
          </p:nvPr>
        </p:nvSpPr>
        <p:spPr>
          <a:noFill/>
        </p:spPr>
        <p:txBody>
          <a:bodyPr/>
          <a:lstStyle/>
          <a:p>
            <a:fld id="{6DEBE568-B3A1-49F6-B932-4BEC8F21BADE}" type="slidenum">
              <a:rPr lang="en-US" smtClean="0"/>
              <a:pPr/>
              <a:t>2</a:t>
            </a:fld>
            <a:endParaRPr lang="en-US" smtClean="0"/>
          </a:p>
        </p:txBody>
      </p:sp>
      <p:sp>
        <p:nvSpPr>
          <p:cNvPr id="460803" name="Rectangle 2"/>
          <p:cNvSpPr>
            <a:spLocks noGrp="1" noChangeArrowheads="1"/>
          </p:cNvSpPr>
          <p:nvPr>
            <p:ph type="body" idx="1"/>
          </p:nvPr>
        </p:nvSpPr>
        <p:spPr>
          <a:noFill/>
          <a:ln/>
        </p:spPr>
        <p:txBody>
          <a:bodyPr/>
          <a:lstStyle/>
          <a:p>
            <a:pPr algn="just" eaLnBrk="1" hangingPunct="1"/>
            <a:r>
              <a:rPr lang="en-US" smtClean="0"/>
              <a:t>To achieve associated operations in a complex programming environment, multiple cooperating processes are used frequently. These processes have to communicate with each other, to ensure certain events occur, to share resources, exchange information and synchronise between themselves  to access shared data. To perform this, the system must provide some methods, which are  called IPCs.</a:t>
            </a:r>
          </a:p>
          <a:p>
            <a:pPr algn="just" eaLnBrk="1" hangingPunct="1"/>
            <a:endParaRPr lang="en-US" smtClean="0"/>
          </a:p>
          <a:p>
            <a:pPr eaLnBrk="1" hangingPunct="1"/>
            <a:endParaRPr lang="en-GB" smtClean="0"/>
          </a:p>
        </p:txBody>
      </p:sp>
      <p:sp>
        <p:nvSpPr>
          <p:cNvPr id="460804" name="Rectangle 3"/>
          <p:cNvSpPr>
            <a:spLocks noGrp="1" noRot="1" noChangeAspect="1" noChangeArrowheads="1" noTextEdit="1"/>
          </p:cNvSpPr>
          <p:nvPr>
            <p:ph type="sldImg"/>
          </p:nvPr>
        </p:nvSpPr>
        <p:spPr>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7"/>
          <p:cNvSpPr>
            <a:spLocks noGrp="1" noChangeArrowheads="1"/>
          </p:cNvSpPr>
          <p:nvPr>
            <p:ph type="sldNum" sz="quarter" idx="5"/>
          </p:nvPr>
        </p:nvSpPr>
        <p:spPr>
          <a:noFill/>
        </p:spPr>
        <p:txBody>
          <a:bodyPr/>
          <a:lstStyle/>
          <a:p>
            <a:fld id="{3EB197FD-0579-4550-B1E8-CF386BD1B7C2}" type="slidenum">
              <a:rPr lang="en-US" smtClean="0"/>
              <a:pPr/>
              <a:t>20</a:t>
            </a:fld>
            <a:endParaRPr lang="en-US" smtClean="0"/>
          </a:p>
        </p:txBody>
      </p:sp>
      <p:sp>
        <p:nvSpPr>
          <p:cNvPr id="479235" name="Rectangle 2"/>
          <p:cNvSpPr>
            <a:spLocks noGrp="1" noChangeArrowheads="1"/>
          </p:cNvSpPr>
          <p:nvPr>
            <p:ph type="body" idx="1"/>
          </p:nvPr>
        </p:nvSpPr>
        <p:spPr>
          <a:noFill/>
          <a:ln/>
        </p:spPr>
        <p:txBody>
          <a:bodyPr/>
          <a:lstStyle/>
          <a:p>
            <a:pPr eaLnBrk="1" hangingPunct="1"/>
            <a:endParaRPr lang="en-GB" smtClean="0"/>
          </a:p>
        </p:txBody>
      </p:sp>
      <p:sp>
        <p:nvSpPr>
          <p:cNvPr id="479236" name="Rectangle 3"/>
          <p:cNvSpPr>
            <a:spLocks noGrp="1" noRot="1" noChangeAspect="1" noChangeArrowheads="1" noTextEdit="1"/>
          </p:cNvSpPr>
          <p:nvPr>
            <p:ph type="sldImg"/>
          </p:nvPr>
        </p:nvSpPr>
        <p:spPr>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7"/>
          <p:cNvSpPr>
            <a:spLocks noGrp="1" noChangeArrowheads="1"/>
          </p:cNvSpPr>
          <p:nvPr>
            <p:ph type="sldNum" sz="quarter" idx="5"/>
          </p:nvPr>
        </p:nvSpPr>
        <p:spPr>
          <a:noFill/>
        </p:spPr>
        <p:txBody>
          <a:bodyPr/>
          <a:lstStyle/>
          <a:p>
            <a:fld id="{70597F11-6E9C-4126-9A1B-6214FEB71725}" type="slidenum">
              <a:rPr lang="en-US" smtClean="0"/>
              <a:pPr/>
              <a:t>21</a:t>
            </a:fld>
            <a:endParaRPr lang="en-US" smtClean="0"/>
          </a:p>
        </p:txBody>
      </p:sp>
      <p:sp>
        <p:nvSpPr>
          <p:cNvPr id="480259" name="Rectangle 2"/>
          <p:cNvSpPr>
            <a:spLocks noGrp="1" noChangeArrowheads="1"/>
          </p:cNvSpPr>
          <p:nvPr>
            <p:ph type="body" idx="1"/>
          </p:nvPr>
        </p:nvSpPr>
        <p:spPr>
          <a:noFill/>
          <a:ln/>
        </p:spPr>
        <p:txBody>
          <a:bodyPr/>
          <a:lstStyle/>
          <a:p>
            <a:pPr eaLnBrk="1" hangingPunct="1"/>
            <a:endParaRPr lang="en-GB" smtClean="0"/>
          </a:p>
        </p:txBody>
      </p:sp>
      <p:sp>
        <p:nvSpPr>
          <p:cNvPr id="480260" name="Rectangle 3"/>
          <p:cNvSpPr>
            <a:spLocks noGrp="1" noRot="1" noChangeAspect="1" noChangeArrowheads="1" noTextEdit="1"/>
          </p:cNvSpPr>
          <p:nvPr>
            <p:ph type="sldImg"/>
          </p:nvPr>
        </p:nvSpPr>
        <p:spPr>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7"/>
          <p:cNvSpPr>
            <a:spLocks noGrp="1" noChangeArrowheads="1"/>
          </p:cNvSpPr>
          <p:nvPr>
            <p:ph type="sldNum" sz="quarter" idx="5"/>
          </p:nvPr>
        </p:nvSpPr>
        <p:spPr>
          <a:noFill/>
        </p:spPr>
        <p:txBody>
          <a:bodyPr/>
          <a:lstStyle/>
          <a:p>
            <a:fld id="{355BC01A-A045-4302-A15C-58FC21A7B24A}" type="slidenum">
              <a:rPr lang="en-US" smtClean="0"/>
              <a:pPr/>
              <a:t>22</a:t>
            </a:fld>
            <a:endParaRPr lang="en-US" smtClean="0"/>
          </a:p>
        </p:txBody>
      </p:sp>
      <p:sp>
        <p:nvSpPr>
          <p:cNvPr id="481283" name="Rectangle 2"/>
          <p:cNvSpPr>
            <a:spLocks noGrp="1" noChangeArrowheads="1"/>
          </p:cNvSpPr>
          <p:nvPr>
            <p:ph type="body" idx="1"/>
          </p:nvPr>
        </p:nvSpPr>
        <p:spPr>
          <a:noFill/>
          <a:ln/>
        </p:spPr>
        <p:txBody>
          <a:bodyPr/>
          <a:lstStyle/>
          <a:p>
            <a:pPr algn="just" eaLnBrk="1" hangingPunct="1"/>
            <a:r>
              <a:rPr lang="en-US" i="1" smtClean="0"/>
              <a:t>PC_</a:t>
            </a:r>
            <a:r>
              <a:rPr lang="en-US" smtClean="0"/>
              <a:t>PIPE_BUF: maximum number of bytes that can be written atomically to a pipe.</a:t>
            </a:r>
          </a:p>
          <a:p>
            <a:pPr algn="just" eaLnBrk="1" hangingPunct="1"/>
            <a:r>
              <a:rPr lang="en-US" smtClean="0"/>
              <a:t>_</a:t>
            </a:r>
            <a:r>
              <a:rPr lang="en-US" i="1" smtClean="0"/>
              <a:t>SC_OPEN_MAX</a:t>
            </a:r>
            <a:r>
              <a:rPr lang="en-US" smtClean="0"/>
              <a:t>: maximum number of open files per process.</a:t>
            </a:r>
          </a:p>
          <a:p>
            <a:pPr algn="just" eaLnBrk="1" hangingPunct="1"/>
            <a:endParaRPr lang="en-US" smtClean="0"/>
          </a:p>
          <a:p>
            <a:pPr algn="just" eaLnBrk="1" hangingPunct="1"/>
            <a:endParaRPr lang="en-US" smtClean="0"/>
          </a:p>
          <a:p>
            <a:pPr eaLnBrk="1" hangingPunct="1"/>
            <a:r>
              <a:rPr lang="en-US" smtClean="0"/>
              <a:t> </a:t>
            </a:r>
            <a:r>
              <a:rPr lang="en-US" smtClean="0">
                <a:latin typeface="Courier New" pitchFamily="49" charset="0"/>
              </a:rPr>
              <a:t>#include &lt;unistd.h&gt;</a:t>
            </a:r>
          </a:p>
          <a:p>
            <a:pPr eaLnBrk="1" hangingPunct="1"/>
            <a:r>
              <a:rPr lang="en-US" smtClean="0">
                <a:latin typeface="Courier New" pitchFamily="49" charset="0"/>
              </a:rPr>
              <a:t> main () {</a:t>
            </a:r>
          </a:p>
          <a:p>
            <a:pPr eaLnBrk="1" hangingPunct="1"/>
            <a:r>
              <a:rPr lang="en-US" smtClean="0">
                <a:latin typeface="Courier New" pitchFamily="49" charset="0"/>
              </a:rPr>
              <a:t>          long PIPE_BUF, OPEN_MAX;</a:t>
            </a:r>
          </a:p>
          <a:p>
            <a:pPr eaLnBrk="1" hangingPunct="1"/>
            <a:endParaRPr lang="en-US" smtClean="0">
              <a:latin typeface="Courier New" pitchFamily="49" charset="0"/>
            </a:endParaRPr>
          </a:p>
          <a:p>
            <a:pPr eaLnBrk="1" hangingPunct="1"/>
            <a:r>
              <a:rPr lang="en-US" smtClean="0">
                <a:latin typeface="Courier New" pitchFamily="49" charset="0"/>
              </a:rPr>
              <a:t>          PIPE_BUF = pathconf(".", _PC_PIPE_BUF);</a:t>
            </a:r>
          </a:p>
          <a:p>
            <a:pPr eaLnBrk="1" hangingPunct="1"/>
            <a:r>
              <a:rPr lang="en-US" smtClean="0">
                <a:latin typeface="Courier New" pitchFamily="49" charset="0"/>
              </a:rPr>
              <a:t>          OPEN_MAX = sysconf (_SC_OPEN_MAX);</a:t>
            </a:r>
          </a:p>
          <a:p>
            <a:pPr eaLnBrk="1" hangingPunct="1"/>
            <a:r>
              <a:rPr lang="en-US" smtClean="0">
                <a:latin typeface="Courier New" pitchFamily="49" charset="0"/>
              </a:rPr>
              <a:t>          printf ("Pipe_buf = %ld\t OPEN_MAX = </a:t>
            </a:r>
          </a:p>
          <a:p>
            <a:pPr eaLnBrk="1" hangingPunct="1"/>
            <a:r>
              <a:rPr lang="en-US" smtClean="0">
                <a:latin typeface="Courier New" pitchFamily="49" charset="0"/>
              </a:rPr>
              <a:t>                     %ld\n", PIPE_BUF, OPEN_MAX);</a:t>
            </a:r>
          </a:p>
          <a:p>
            <a:pPr eaLnBrk="1" hangingPunct="1"/>
            <a:r>
              <a:rPr lang="en-US" smtClean="0">
                <a:latin typeface="Courier New" pitchFamily="49" charset="0"/>
              </a:rPr>
              <a:t>}</a:t>
            </a:r>
          </a:p>
          <a:p>
            <a:pPr eaLnBrk="1" hangingPunct="1"/>
            <a:endParaRPr lang="en-GB" smtClean="0"/>
          </a:p>
        </p:txBody>
      </p:sp>
      <p:sp>
        <p:nvSpPr>
          <p:cNvPr id="481284" name="Rectangle 3"/>
          <p:cNvSpPr>
            <a:spLocks noGrp="1" noRot="1" noChangeAspect="1" noChangeArrowheads="1" noTextEdit="1"/>
          </p:cNvSpPr>
          <p:nvPr>
            <p:ph type="sldImg"/>
          </p:nvPr>
        </p:nvSpPr>
        <p:spPr>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7"/>
          <p:cNvSpPr>
            <a:spLocks noGrp="1" noChangeArrowheads="1"/>
          </p:cNvSpPr>
          <p:nvPr>
            <p:ph type="sldNum" sz="quarter" idx="5"/>
          </p:nvPr>
        </p:nvSpPr>
        <p:spPr>
          <a:noFill/>
        </p:spPr>
        <p:txBody>
          <a:bodyPr/>
          <a:lstStyle/>
          <a:p>
            <a:fld id="{D5E572C7-E7B5-499C-BEF4-C962E259F1E1}" type="slidenum">
              <a:rPr lang="en-US" smtClean="0"/>
              <a:pPr/>
              <a:t>23</a:t>
            </a:fld>
            <a:endParaRPr lang="en-US" smtClean="0"/>
          </a:p>
        </p:txBody>
      </p:sp>
      <p:sp>
        <p:nvSpPr>
          <p:cNvPr id="482307" name="Rectangle 2"/>
          <p:cNvSpPr>
            <a:spLocks noGrp="1" noChangeArrowheads="1"/>
          </p:cNvSpPr>
          <p:nvPr>
            <p:ph type="body" idx="1"/>
          </p:nvPr>
        </p:nvSpPr>
        <p:spPr>
          <a:noFill/>
          <a:ln/>
        </p:spPr>
        <p:txBody>
          <a:bodyPr/>
          <a:lstStyle/>
          <a:p>
            <a:pPr eaLnBrk="1" hangingPunct="1"/>
            <a:endParaRPr lang="en-GB" smtClean="0"/>
          </a:p>
        </p:txBody>
      </p:sp>
      <p:sp>
        <p:nvSpPr>
          <p:cNvPr id="482308" name="Rectangle 3"/>
          <p:cNvSpPr>
            <a:spLocks noGrp="1" noRot="1" noChangeAspect="1" noChangeArrowheads="1" noTextEdit="1"/>
          </p:cNvSpPr>
          <p:nvPr>
            <p:ph type="sldImg"/>
          </p:nvPr>
        </p:nvSpPr>
        <p:spPr>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7"/>
          <p:cNvSpPr>
            <a:spLocks noGrp="1" noChangeArrowheads="1"/>
          </p:cNvSpPr>
          <p:nvPr>
            <p:ph type="sldNum" sz="quarter" idx="5"/>
          </p:nvPr>
        </p:nvSpPr>
        <p:spPr>
          <a:noFill/>
        </p:spPr>
        <p:txBody>
          <a:bodyPr/>
          <a:lstStyle/>
          <a:p>
            <a:fld id="{B34269AF-EEEE-4AD2-9C2E-16C5160CE740}" type="slidenum">
              <a:rPr lang="en-US" smtClean="0"/>
              <a:pPr/>
              <a:t>24</a:t>
            </a:fld>
            <a:endParaRPr lang="en-US" smtClean="0"/>
          </a:p>
        </p:txBody>
      </p:sp>
      <p:sp>
        <p:nvSpPr>
          <p:cNvPr id="483331" name="Rectangle 2"/>
          <p:cNvSpPr>
            <a:spLocks noGrp="1" noChangeArrowheads="1"/>
          </p:cNvSpPr>
          <p:nvPr>
            <p:ph type="body" idx="1"/>
          </p:nvPr>
        </p:nvSpPr>
        <p:spPr>
          <a:noFill/>
          <a:ln/>
        </p:spPr>
        <p:txBody>
          <a:bodyPr/>
          <a:lstStyle/>
          <a:p>
            <a:pPr eaLnBrk="1" hangingPunct="1"/>
            <a:endParaRPr lang="en-GB" smtClean="0"/>
          </a:p>
        </p:txBody>
      </p:sp>
      <p:sp>
        <p:nvSpPr>
          <p:cNvPr id="483332" name="Rectangle 3"/>
          <p:cNvSpPr>
            <a:spLocks noGrp="1" noRot="1" noChangeAspect="1" noChangeArrowheads="1" noTextEdit="1"/>
          </p:cNvSpPr>
          <p:nvPr>
            <p:ph type="sldImg"/>
          </p:nvPr>
        </p:nvSpPr>
        <p:spPr>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7"/>
          <p:cNvSpPr>
            <a:spLocks noGrp="1" noChangeArrowheads="1"/>
          </p:cNvSpPr>
          <p:nvPr>
            <p:ph type="sldNum" sz="quarter" idx="5"/>
          </p:nvPr>
        </p:nvSpPr>
        <p:spPr>
          <a:noFill/>
        </p:spPr>
        <p:txBody>
          <a:bodyPr/>
          <a:lstStyle/>
          <a:p>
            <a:fld id="{8BB448C2-86BB-46F1-84AC-A67BC77AA545}" type="slidenum">
              <a:rPr lang="en-US" smtClean="0"/>
              <a:pPr/>
              <a:t>25</a:t>
            </a:fld>
            <a:endParaRPr lang="en-US" smtClean="0"/>
          </a:p>
        </p:txBody>
      </p:sp>
      <p:sp>
        <p:nvSpPr>
          <p:cNvPr id="484355" name="Rectangle 2"/>
          <p:cNvSpPr>
            <a:spLocks noGrp="1" noChangeArrowheads="1"/>
          </p:cNvSpPr>
          <p:nvPr>
            <p:ph type="body" idx="1"/>
          </p:nvPr>
        </p:nvSpPr>
        <p:spPr>
          <a:noFill/>
          <a:ln/>
        </p:spPr>
        <p:txBody>
          <a:bodyPr/>
          <a:lstStyle/>
          <a:p>
            <a:pPr eaLnBrk="1" hangingPunct="1"/>
            <a:r>
              <a:rPr lang="en-US" smtClean="0"/>
              <a:t>Investigate the debugging interfaces provided by the OS thoroughly. For example, Solaris has a /proc based debugging interface which is preferred over ptrace(). HP-UX has similar functionality via ttrace().</a:t>
            </a:r>
          </a:p>
          <a:p>
            <a:pPr eaLnBrk="1" hangingPunct="1"/>
            <a:endParaRPr lang="en-GB" smtClean="0"/>
          </a:p>
        </p:txBody>
      </p:sp>
      <p:sp>
        <p:nvSpPr>
          <p:cNvPr id="484356" name="Rectangle 3"/>
          <p:cNvSpPr>
            <a:spLocks noGrp="1" noRot="1" noChangeAspect="1" noChangeArrowheads="1" noTextEdit="1"/>
          </p:cNvSpPr>
          <p:nvPr>
            <p:ph type="sldImg"/>
          </p:nvPr>
        </p:nvSpPr>
        <p:spPr>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7"/>
          <p:cNvSpPr>
            <a:spLocks noGrp="1" noChangeArrowheads="1"/>
          </p:cNvSpPr>
          <p:nvPr>
            <p:ph type="sldNum" sz="quarter" idx="5"/>
          </p:nvPr>
        </p:nvSpPr>
        <p:spPr>
          <a:noFill/>
        </p:spPr>
        <p:txBody>
          <a:bodyPr/>
          <a:lstStyle/>
          <a:p>
            <a:fld id="{9A35DD5C-574E-4952-8905-D0F04A0FCA55}" type="slidenum">
              <a:rPr lang="en-US" smtClean="0"/>
              <a:pPr/>
              <a:t>26</a:t>
            </a:fld>
            <a:endParaRPr lang="en-US" smtClean="0"/>
          </a:p>
        </p:txBody>
      </p:sp>
      <p:sp>
        <p:nvSpPr>
          <p:cNvPr id="485379" name="Rectangle 2"/>
          <p:cNvSpPr>
            <a:spLocks noGrp="1" noChangeArrowheads="1"/>
          </p:cNvSpPr>
          <p:nvPr>
            <p:ph type="body" idx="1"/>
          </p:nvPr>
        </p:nvSpPr>
        <p:spPr>
          <a:noFill/>
          <a:ln/>
        </p:spPr>
        <p:txBody>
          <a:bodyPr/>
          <a:lstStyle/>
          <a:p>
            <a:pPr eaLnBrk="1" hangingPunct="1"/>
            <a:endParaRPr lang="en-GB" smtClean="0"/>
          </a:p>
        </p:txBody>
      </p:sp>
      <p:sp>
        <p:nvSpPr>
          <p:cNvPr id="485380" name="Rectangle 3"/>
          <p:cNvSpPr>
            <a:spLocks noGrp="1" noRot="1" noChangeAspect="1" noChangeArrowheads="1" noTextEdit="1"/>
          </p:cNvSpPr>
          <p:nvPr>
            <p:ph type="sldImg"/>
          </p:nvPr>
        </p:nvSpPr>
        <p:spPr>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7"/>
          <p:cNvSpPr>
            <a:spLocks noGrp="1" noChangeArrowheads="1"/>
          </p:cNvSpPr>
          <p:nvPr>
            <p:ph type="sldNum" sz="quarter" idx="5"/>
          </p:nvPr>
        </p:nvSpPr>
        <p:spPr>
          <a:noFill/>
        </p:spPr>
        <p:txBody>
          <a:bodyPr/>
          <a:lstStyle/>
          <a:p>
            <a:fld id="{64A06F5D-0760-491A-95D2-E52E70CDFA5A}" type="slidenum">
              <a:rPr lang="en-US" smtClean="0"/>
              <a:pPr/>
              <a:t>27</a:t>
            </a:fld>
            <a:endParaRPr lang="en-US" smtClean="0"/>
          </a:p>
        </p:txBody>
      </p:sp>
      <p:sp>
        <p:nvSpPr>
          <p:cNvPr id="486403" name="Rectangle 2"/>
          <p:cNvSpPr>
            <a:spLocks noGrp="1" noChangeArrowheads="1"/>
          </p:cNvSpPr>
          <p:nvPr>
            <p:ph type="body" idx="1"/>
          </p:nvPr>
        </p:nvSpPr>
        <p:spPr>
          <a:noFill/>
          <a:ln/>
        </p:spPr>
        <p:txBody>
          <a:bodyPr/>
          <a:lstStyle/>
          <a:p>
            <a:pPr eaLnBrk="1" hangingPunct="1"/>
            <a:endParaRPr lang="en-GB" smtClean="0"/>
          </a:p>
        </p:txBody>
      </p:sp>
      <p:sp>
        <p:nvSpPr>
          <p:cNvPr id="486404" name="Rectangle 3"/>
          <p:cNvSpPr>
            <a:spLocks noGrp="1" noRot="1" noChangeAspect="1" noChangeArrowheads="1" noTextEdit="1"/>
          </p:cNvSpPr>
          <p:nvPr>
            <p:ph type="sldImg"/>
          </p:nvPr>
        </p:nvSpPr>
        <p:spPr>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Rectangle 7"/>
          <p:cNvSpPr>
            <a:spLocks noGrp="1" noChangeArrowheads="1"/>
          </p:cNvSpPr>
          <p:nvPr>
            <p:ph type="sldNum" sz="quarter" idx="5"/>
          </p:nvPr>
        </p:nvSpPr>
        <p:spPr>
          <a:noFill/>
        </p:spPr>
        <p:txBody>
          <a:bodyPr/>
          <a:lstStyle/>
          <a:p>
            <a:fld id="{EF10D40B-5476-4881-A532-D9274DD87DBC}" type="slidenum">
              <a:rPr lang="en-US" smtClean="0"/>
              <a:pPr/>
              <a:t>28</a:t>
            </a:fld>
            <a:endParaRPr lang="en-US" smtClean="0"/>
          </a:p>
        </p:txBody>
      </p:sp>
      <p:sp>
        <p:nvSpPr>
          <p:cNvPr id="487427" name="Rectangle 2"/>
          <p:cNvSpPr>
            <a:spLocks noGrp="1" noChangeArrowheads="1"/>
          </p:cNvSpPr>
          <p:nvPr>
            <p:ph type="body" idx="1"/>
          </p:nvPr>
        </p:nvSpPr>
        <p:spPr>
          <a:noFill/>
          <a:ln/>
        </p:spPr>
        <p:txBody>
          <a:bodyPr/>
          <a:lstStyle/>
          <a:p>
            <a:pPr algn="just" eaLnBrk="1" hangingPunct="1"/>
            <a:r>
              <a:rPr lang="en-US" smtClean="0"/>
              <a:t>ipc_perm structure contains creator user id, creator group id, owner user id, owner group id and r/w permissions.</a:t>
            </a:r>
          </a:p>
          <a:p>
            <a:pPr algn="just" eaLnBrk="1" hangingPunct="1"/>
            <a:endParaRPr lang="en-US" smtClean="0"/>
          </a:p>
          <a:p>
            <a:pPr algn="just" eaLnBrk="1" hangingPunct="1"/>
            <a:r>
              <a:rPr lang="en-US" smtClean="0"/>
              <a:t>Execution of ipcs command on the shell will give the list of active IPC mechanisms with their attributes. </a:t>
            </a:r>
          </a:p>
          <a:p>
            <a:pPr algn="just" eaLnBrk="1" hangingPunct="1"/>
            <a:endParaRPr lang="en-US" smtClean="0"/>
          </a:p>
          <a:p>
            <a:pPr algn="just" eaLnBrk="1" hangingPunct="1"/>
            <a:r>
              <a:rPr lang="en-US" smtClean="0"/>
              <a:t>$ ipcs</a:t>
            </a:r>
          </a:p>
          <a:p>
            <a:pPr algn="just" eaLnBrk="1" hangingPunct="1"/>
            <a:r>
              <a:rPr lang="en-US" smtClean="0"/>
              <a:t>------ Shared Memory Segments --------</a:t>
            </a:r>
          </a:p>
          <a:p>
            <a:pPr algn="just" eaLnBrk="1" hangingPunct="1"/>
            <a:r>
              <a:rPr lang="en-US" smtClean="0"/>
              <a:t>key        shmid      owner      perms      bytes      nattch     status</a:t>
            </a:r>
          </a:p>
          <a:p>
            <a:pPr algn="just" eaLnBrk="1" hangingPunct="1"/>
            <a:endParaRPr lang="en-US" smtClean="0"/>
          </a:p>
          <a:p>
            <a:pPr algn="just" eaLnBrk="1" hangingPunct="1"/>
            <a:r>
              <a:rPr lang="en-US" smtClean="0"/>
              <a:t>------ Semaphore Arrays --------</a:t>
            </a:r>
          </a:p>
          <a:p>
            <a:pPr algn="just" eaLnBrk="1" hangingPunct="1"/>
            <a:r>
              <a:rPr lang="en-US" smtClean="0"/>
              <a:t>key        semid      owner      perms      nsems</a:t>
            </a:r>
          </a:p>
          <a:p>
            <a:pPr algn="just" eaLnBrk="1" hangingPunct="1"/>
            <a:endParaRPr lang="en-US" smtClean="0"/>
          </a:p>
          <a:p>
            <a:pPr algn="just" eaLnBrk="1" hangingPunct="1"/>
            <a:r>
              <a:rPr lang="en-US" smtClean="0"/>
              <a:t>------ Message Queues --------</a:t>
            </a:r>
          </a:p>
          <a:p>
            <a:pPr algn="just" eaLnBrk="1" hangingPunct="1"/>
            <a:r>
              <a:rPr lang="en-US" smtClean="0"/>
              <a:t>key        msqid      owner      perms      used-bytes   messages</a:t>
            </a:r>
          </a:p>
        </p:txBody>
      </p:sp>
      <p:sp>
        <p:nvSpPr>
          <p:cNvPr id="487428" name="Rectangle 3"/>
          <p:cNvSpPr>
            <a:spLocks noGrp="1" noRot="1" noChangeAspect="1" noChangeArrowheads="1" noTextEdit="1"/>
          </p:cNvSpPr>
          <p:nvPr>
            <p:ph type="sldImg"/>
          </p:nvPr>
        </p:nvSpPr>
        <p:spPr>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7"/>
          <p:cNvSpPr>
            <a:spLocks noGrp="1" noChangeArrowheads="1"/>
          </p:cNvSpPr>
          <p:nvPr>
            <p:ph type="sldNum" sz="quarter" idx="5"/>
          </p:nvPr>
        </p:nvSpPr>
        <p:spPr>
          <a:noFill/>
        </p:spPr>
        <p:txBody>
          <a:bodyPr/>
          <a:lstStyle/>
          <a:p>
            <a:fld id="{716190B5-A17C-4F5C-A66F-209DFF8C31EB}" type="slidenum">
              <a:rPr lang="en-US" smtClean="0"/>
              <a:pPr/>
              <a:t>29</a:t>
            </a:fld>
            <a:endParaRPr lang="en-US" smtClean="0"/>
          </a:p>
        </p:txBody>
      </p:sp>
      <p:sp>
        <p:nvSpPr>
          <p:cNvPr id="488451" name="Rectangle 2"/>
          <p:cNvSpPr>
            <a:spLocks noGrp="1" noChangeArrowheads="1"/>
          </p:cNvSpPr>
          <p:nvPr>
            <p:ph type="body" idx="1"/>
          </p:nvPr>
        </p:nvSpPr>
        <p:spPr>
          <a:noFill/>
          <a:ln/>
        </p:spPr>
        <p:txBody>
          <a:bodyPr/>
          <a:lstStyle/>
          <a:p>
            <a:pPr eaLnBrk="1" hangingPunct="1"/>
            <a:endParaRPr lang="en-GB" smtClean="0"/>
          </a:p>
        </p:txBody>
      </p:sp>
      <p:sp>
        <p:nvSpPr>
          <p:cNvPr id="488452" name="Rectangle 3"/>
          <p:cNvSpPr>
            <a:spLocks noGrp="1" noRot="1" noChangeAspect="1" noChangeArrowheads="1" noTextEdit="1"/>
          </p:cNvSpPr>
          <p:nvPr>
            <p:ph type="sldImg"/>
          </p:nvPr>
        </p:nvSpPr>
        <p:spPr>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7"/>
          <p:cNvSpPr>
            <a:spLocks noGrp="1" noChangeArrowheads="1"/>
          </p:cNvSpPr>
          <p:nvPr>
            <p:ph type="sldNum" sz="quarter" idx="5"/>
          </p:nvPr>
        </p:nvSpPr>
        <p:spPr>
          <a:noFill/>
        </p:spPr>
        <p:txBody>
          <a:bodyPr/>
          <a:lstStyle/>
          <a:p>
            <a:fld id="{F8C0B8B4-017C-4AC4-A90E-1D80A2A860F1}" type="slidenum">
              <a:rPr lang="en-US" smtClean="0"/>
              <a:pPr/>
              <a:t>3</a:t>
            </a:fld>
            <a:endParaRPr lang="en-US" smtClean="0"/>
          </a:p>
        </p:txBody>
      </p:sp>
      <p:sp>
        <p:nvSpPr>
          <p:cNvPr id="461827" name="Rectangle 2"/>
          <p:cNvSpPr>
            <a:spLocks noGrp="1" noChangeArrowheads="1"/>
          </p:cNvSpPr>
          <p:nvPr>
            <p:ph type="body" idx="1"/>
          </p:nvPr>
        </p:nvSpPr>
        <p:spPr>
          <a:noFill/>
          <a:ln/>
        </p:spPr>
        <p:txBody>
          <a:bodyPr/>
          <a:lstStyle/>
          <a:p>
            <a:pPr eaLnBrk="1" hangingPunct="1"/>
            <a:endParaRPr lang="en-GB" smtClean="0"/>
          </a:p>
        </p:txBody>
      </p:sp>
      <p:sp>
        <p:nvSpPr>
          <p:cNvPr id="461828" name="Rectangle 3"/>
          <p:cNvSpPr>
            <a:spLocks noGrp="1" noRot="1" noChangeAspect="1" noChangeArrowheads="1" noTextEdit="1"/>
          </p:cNvSpPr>
          <p:nvPr>
            <p:ph type="sldImg"/>
          </p:nvPr>
        </p:nvSpPr>
        <p:spPr>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7"/>
          <p:cNvSpPr>
            <a:spLocks noGrp="1" noChangeArrowheads="1"/>
          </p:cNvSpPr>
          <p:nvPr>
            <p:ph type="sldNum" sz="quarter" idx="5"/>
          </p:nvPr>
        </p:nvSpPr>
        <p:spPr>
          <a:noFill/>
        </p:spPr>
        <p:txBody>
          <a:bodyPr/>
          <a:lstStyle/>
          <a:p>
            <a:fld id="{67CEA6FA-7F7D-461A-B879-00025E08B0D6}" type="slidenum">
              <a:rPr lang="en-US" smtClean="0"/>
              <a:pPr/>
              <a:t>30</a:t>
            </a:fld>
            <a:endParaRPr lang="en-US" smtClean="0"/>
          </a:p>
        </p:txBody>
      </p:sp>
      <p:sp>
        <p:nvSpPr>
          <p:cNvPr id="489475" name="Rectangle 2"/>
          <p:cNvSpPr>
            <a:spLocks noGrp="1" noChangeArrowheads="1"/>
          </p:cNvSpPr>
          <p:nvPr>
            <p:ph type="body" idx="1"/>
          </p:nvPr>
        </p:nvSpPr>
        <p:spPr>
          <a:noFill/>
          <a:ln/>
        </p:spPr>
        <p:txBody>
          <a:bodyPr/>
          <a:lstStyle/>
          <a:p>
            <a:pPr algn="just" eaLnBrk="1" hangingPunct="1"/>
            <a:r>
              <a:rPr lang="en-US" smtClean="0"/>
              <a:t>The first argument of the ftok function is the file name, which should exist before specify it into the </a:t>
            </a:r>
            <a:r>
              <a:rPr lang="en-US" i="1" smtClean="0"/>
              <a:t>ftok</a:t>
            </a:r>
            <a:r>
              <a:rPr lang="en-US" smtClean="0"/>
              <a:t>. If we specify the same filename and integer ID for different instances of the </a:t>
            </a:r>
            <a:r>
              <a:rPr lang="en-US" i="1" smtClean="0"/>
              <a:t>ftok </a:t>
            </a:r>
            <a:r>
              <a:rPr lang="en-US" smtClean="0"/>
              <a:t>function, we shall get the same key value, which is utilized to connect to a server from a client process. The return value data type key_t is defined as a long integer in the &lt;sys/types.h&gt; file. If the function fails due to a wrong file name, it returns -1.</a:t>
            </a:r>
          </a:p>
        </p:txBody>
      </p:sp>
      <p:sp>
        <p:nvSpPr>
          <p:cNvPr id="489476" name="Rectangle 3"/>
          <p:cNvSpPr>
            <a:spLocks noGrp="1" noRot="1" noChangeAspect="1" noChangeArrowheads="1" noTextEdit="1"/>
          </p:cNvSpPr>
          <p:nvPr>
            <p:ph type="sldImg"/>
          </p:nvPr>
        </p:nvSpPr>
        <p:spPr>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7"/>
          <p:cNvSpPr>
            <a:spLocks noGrp="1" noChangeArrowheads="1"/>
          </p:cNvSpPr>
          <p:nvPr>
            <p:ph type="sldNum" sz="quarter" idx="5"/>
          </p:nvPr>
        </p:nvSpPr>
        <p:spPr>
          <a:noFill/>
        </p:spPr>
        <p:txBody>
          <a:bodyPr/>
          <a:lstStyle/>
          <a:p>
            <a:fld id="{A3C9873C-407A-41C0-B9A1-97D8A2E83D8F}" type="slidenum">
              <a:rPr lang="en-US" smtClean="0"/>
              <a:pPr/>
              <a:t>31</a:t>
            </a:fld>
            <a:endParaRPr lang="en-US" smtClean="0"/>
          </a:p>
        </p:txBody>
      </p:sp>
      <p:sp>
        <p:nvSpPr>
          <p:cNvPr id="490499" name="Rectangle 2"/>
          <p:cNvSpPr>
            <a:spLocks noGrp="1" noChangeArrowheads="1"/>
          </p:cNvSpPr>
          <p:nvPr>
            <p:ph type="body" idx="1"/>
          </p:nvPr>
        </p:nvSpPr>
        <p:spPr>
          <a:noFill/>
          <a:ln/>
        </p:spPr>
        <p:txBody>
          <a:bodyPr/>
          <a:lstStyle/>
          <a:p>
            <a:pPr algn="just" eaLnBrk="1" hangingPunct="1"/>
            <a:r>
              <a:rPr lang="en-US" smtClean="0"/>
              <a:t>The get function :  The generated key value is used to pass an argument to the </a:t>
            </a:r>
            <a:r>
              <a:rPr lang="en-US" i="1" smtClean="0"/>
              <a:t>get </a:t>
            </a:r>
            <a:r>
              <a:rPr lang="en-US" smtClean="0"/>
              <a:t>function, which is used to create an IPC resource or, if it has already been created, it is used to connect to the server. </a:t>
            </a:r>
          </a:p>
          <a:p>
            <a:pPr algn="just" eaLnBrk="1" hangingPunct="1"/>
            <a:endParaRPr lang="en-US" smtClean="0"/>
          </a:p>
          <a:p>
            <a:pPr algn="just" eaLnBrk="1" hangingPunct="1"/>
            <a:r>
              <a:rPr lang="en-US" smtClean="0"/>
              <a:t>The </a:t>
            </a:r>
            <a:r>
              <a:rPr lang="en-US" i="1" smtClean="0"/>
              <a:t>get </a:t>
            </a:r>
            <a:r>
              <a:rPr lang="en-US" smtClean="0"/>
              <a:t>function takes two arguments—the key and the IPC flag. The key can be generated in three different ways—from the </a:t>
            </a:r>
            <a:r>
              <a:rPr lang="en-US" i="1" smtClean="0"/>
              <a:t>ftok </a:t>
            </a:r>
            <a:r>
              <a:rPr lang="en-US" smtClean="0"/>
              <a:t>library function, by choosing some static positive integer value and by using the IPC_PRIVATE macro. If the IPC_PRIVATE macro is specified as a key, the system guarantees that the  process creates a new IPC structure. So if we want to connect to any existing  IPC objects, we can’t use IPC_PRIVATE as a key.</a:t>
            </a:r>
          </a:p>
          <a:p>
            <a:pPr algn="just" eaLnBrk="1" hangingPunct="1"/>
            <a:endParaRPr lang="en-US" smtClean="0"/>
          </a:p>
          <a:p>
            <a:pPr algn="just" eaLnBrk="1" hangingPunct="1"/>
            <a:r>
              <a:rPr lang="en-US" smtClean="0"/>
              <a:t>The IPC_CREAT flag is used to create a resource if it doesn’t exist. If IPC_EXCL is ORed with IPC_CREAT, the </a:t>
            </a:r>
            <a:r>
              <a:rPr lang="en-US" i="1" smtClean="0"/>
              <a:t>get </a:t>
            </a:r>
            <a:r>
              <a:rPr lang="en-US" smtClean="0"/>
              <a:t>function returns an error  if the resource in question already exists. If the flag value is NULL, the  kernel searches the same key value with appropriate access permissions or an existing resource. Commonly, the NULL value is specified in the client program since the server has already created the resource. </a:t>
            </a:r>
          </a:p>
        </p:txBody>
      </p:sp>
      <p:sp>
        <p:nvSpPr>
          <p:cNvPr id="490500" name="Rectangle 3"/>
          <p:cNvSpPr>
            <a:spLocks noGrp="1" noRot="1" noChangeAspect="1" noChangeArrowheads="1" noTextEdit="1"/>
          </p:cNvSpPr>
          <p:nvPr>
            <p:ph type="sldImg"/>
          </p:nvPr>
        </p:nvSpPr>
        <p:spPr>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7"/>
          <p:cNvSpPr>
            <a:spLocks noGrp="1" noChangeArrowheads="1"/>
          </p:cNvSpPr>
          <p:nvPr>
            <p:ph type="sldNum" sz="quarter" idx="5"/>
          </p:nvPr>
        </p:nvSpPr>
        <p:spPr>
          <a:noFill/>
        </p:spPr>
        <p:txBody>
          <a:bodyPr/>
          <a:lstStyle/>
          <a:p>
            <a:fld id="{84B26BF2-B145-4F17-8B0C-1C0C5D1F49F8}" type="slidenum">
              <a:rPr lang="en-US" smtClean="0"/>
              <a:pPr/>
              <a:t>32</a:t>
            </a:fld>
            <a:endParaRPr lang="en-US" smtClean="0"/>
          </a:p>
        </p:txBody>
      </p:sp>
      <p:sp>
        <p:nvSpPr>
          <p:cNvPr id="491523" name="Rectangle 2"/>
          <p:cNvSpPr>
            <a:spLocks noGrp="1" noChangeArrowheads="1"/>
          </p:cNvSpPr>
          <p:nvPr>
            <p:ph type="body" idx="1"/>
          </p:nvPr>
        </p:nvSpPr>
        <p:spPr>
          <a:noFill/>
          <a:ln/>
        </p:spPr>
        <p:txBody>
          <a:bodyPr/>
          <a:lstStyle/>
          <a:p>
            <a:pPr algn="just" eaLnBrk="1" hangingPunct="1"/>
            <a:r>
              <a:rPr lang="en-US" smtClean="0"/>
              <a:t>The control function : Each IPC mechanism has a control function to set some value of a resource or print the status of an entry; or to remove the resource itself.</a:t>
            </a:r>
          </a:p>
          <a:p>
            <a:pPr algn="just" eaLnBrk="1" hangingPunct="1"/>
            <a:r>
              <a:rPr lang="en-US" smtClean="0"/>
              <a:t>The command argument may be IPC_STAT—for example, if the function is </a:t>
            </a:r>
            <a:r>
              <a:rPr lang="en-US" i="1" smtClean="0"/>
              <a:t>msgctl </a:t>
            </a:r>
            <a:r>
              <a:rPr lang="en-US" smtClean="0"/>
              <a:t>then the kernel copies the information from the message data structure associated with </a:t>
            </a:r>
            <a:r>
              <a:rPr lang="en-US" i="1" smtClean="0"/>
              <a:t>msg_ds </a:t>
            </a:r>
            <a:r>
              <a:rPr lang="en-US" smtClean="0"/>
              <a:t>into the structure pointed to the buffer. IPC_SET writes the changes of some members in the </a:t>
            </a:r>
            <a:r>
              <a:rPr lang="en-US" i="1" smtClean="0"/>
              <a:t>msgid_ds </a:t>
            </a:r>
            <a:r>
              <a:rPr lang="en-US" smtClean="0"/>
              <a:t>structure pointed to by the buffer to the message data structures. IPC_RMID removes the object with its associated data structures. </a:t>
            </a:r>
          </a:p>
          <a:p>
            <a:pPr algn="just" eaLnBrk="1" hangingPunct="1"/>
            <a:r>
              <a:rPr lang="en-US" smtClean="0"/>
              <a:t>A semaphore has some additional commands to get and set values of individual semaphores in the set. If successful, the </a:t>
            </a:r>
            <a:r>
              <a:rPr lang="en-US" i="1" smtClean="0"/>
              <a:t>xxxctl </a:t>
            </a:r>
            <a:r>
              <a:rPr lang="en-US" smtClean="0"/>
              <a:t>function returns zero, otherwise it returns -1.</a:t>
            </a:r>
            <a:endParaRPr lang="en-GB" smtClean="0"/>
          </a:p>
        </p:txBody>
      </p:sp>
      <p:sp>
        <p:nvSpPr>
          <p:cNvPr id="491524" name="Rectangle 3"/>
          <p:cNvSpPr>
            <a:spLocks noGrp="1" noRot="1" noChangeAspect="1" noChangeArrowheads="1" noTextEdit="1"/>
          </p:cNvSpPr>
          <p:nvPr>
            <p:ph type="sldImg"/>
          </p:nvPr>
        </p:nvSpPr>
        <p:spPr>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7"/>
          <p:cNvSpPr>
            <a:spLocks noGrp="1" noChangeArrowheads="1"/>
          </p:cNvSpPr>
          <p:nvPr>
            <p:ph type="sldNum" sz="quarter" idx="5"/>
          </p:nvPr>
        </p:nvSpPr>
        <p:spPr>
          <a:noFill/>
        </p:spPr>
        <p:txBody>
          <a:bodyPr/>
          <a:lstStyle/>
          <a:p>
            <a:fld id="{B7651F2F-6E23-4CCC-863A-82D9545C8BFE}" type="slidenum">
              <a:rPr lang="en-US" smtClean="0"/>
              <a:pPr/>
              <a:t>33</a:t>
            </a:fld>
            <a:endParaRPr lang="en-US" smtClean="0"/>
          </a:p>
        </p:txBody>
      </p:sp>
      <p:sp>
        <p:nvSpPr>
          <p:cNvPr id="492547" name="Rectangle 2"/>
          <p:cNvSpPr>
            <a:spLocks noGrp="1" noChangeArrowheads="1"/>
          </p:cNvSpPr>
          <p:nvPr>
            <p:ph type="body" idx="1"/>
          </p:nvPr>
        </p:nvSpPr>
        <p:spPr>
          <a:noFill/>
          <a:ln/>
        </p:spPr>
        <p:txBody>
          <a:bodyPr/>
          <a:lstStyle/>
          <a:p>
            <a:pPr algn="just" eaLnBrk="1" hangingPunct="1"/>
            <a:r>
              <a:rPr lang="en-US" smtClean="0"/>
              <a:t>Although interprocess communication using FIFO is simple, it has some disadvantages. We cannot store any information inside the FIFO, since it has a zero buffering capacity. The retrieval of any specific information is also not possible using FIFO. Also, both the read and write communication ends must be kept open in the FIFO approach. Otherwise, since read and write are blocking calls, it is impossible to establish a connection. A message queue overcomes these limitations quite well.</a:t>
            </a:r>
          </a:p>
          <a:p>
            <a:pPr eaLnBrk="1" hangingPunct="1"/>
            <a:endParaRPr lang="en-GB" smtClean="0"/>
          </a:p>
        </p:txBody>
      </p:sp>
      <p:sp>
        <p:nvSpPr>
          <p:cNvPr id="492548" name="Rectangle 3"/>
          <p:cNvSpPr>
            <a:spLocks noGrp="1" noRot="1" noChangeAspect="1" noChangeArrowheads="1" noTextEdit="1"/>
          </p:cNvSpPr>
          <p:nvPr>
            <p:ph type="sldImg"/>
          </p:nvPr>
        </p:nvSpPr>
        <p:spPr>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Rectangle 7"/>
          <p:cNvSpPr>
            <a:spLocks noGrp="1" noChangeArrowheads="1"/>
          </p:cNvSpPr>
          <p:nvPr>
            <p:ph type="sldNum" sz="quarter" idx="5"/>
          </p:nvPr>
        </p:nvSpPr>
        <p:spPr>
          <a:noFill/>
        </p:spPr>
        <p:txBody>
          <a:bodyPr/>
          <a:lstStyle/>
          <a:p>
            <a:fld id="{F0E03057-795E-4FCB-95DB-88A32D1AB845}" type="slidenum">
              <a:rPr lang="en-US" smtClean="0"/>
              <a:pPr/>
              <a:t>34</a:t>
            </a:fld>
            <a:endParaRPr lang="en-US" smtClean="0"/>
          </a:p>
        </p:txBody>
      </p:sp>
      <p:sp>
        <p:nvSpPr>
          <p:cNvPr id="493571" name="Rectangle 2"/>
          <p:cNvSpPr>
            <a:spLocks noGrp="1" noChangeArrowheads="1"/>
          </p:cNvSpPr>
          <p:nvPr>
            <p:ph type="body" idx="1"/>
          </p:nvPr>
        </p:nvSpPr>
        <p:spPr>
          <a:noFill/>
          <a:ln/>
        </p:spPr>
        <p:txBody>
          <a:bodyPr/>
          <a:lstStyle/>
          <a:p>
            <a:pPr algn="just" eaLnBrk="1" hangingPunct="1"/>
            <a:r>
              <a:rPr lang="en-US" smtClean="0"/>
              <a:t>The concept of a message queue is required to help create a queue at the system level. Each message is then identified by a message queue identifier, which is created by passing some unique key values and suitable IPC flag(s). When a process wants to access an existing message queue, it should have the access permission and must use the correct message queue ID value.</a:t>
            </a:r>
          </a:p>
          <a:p>
            <a:pPr eaLnBrk="1" hangingPunct="1"/>
            <a:endParaRPr lang="en-US" smtClean="0"/>
          </a:p>
          <a:p>
            <a:pPr eaLnBrk="1" hangingPunct="1"/>
            <a:r>
              <a:rPr lang="en-US" smtClean="0"/>
              <a:t>The status of the message queue can be checked by executing the </a:t>
            </a:r>
            <a:r>
              <a:rPr lang="en-US" i="1" smtClean="0"/>
              <a:t>ipcs –q </a:t>
            </a:r>
            <a:r>
              <a:rPr lang="en-US" smtClean="0"/>
              <a:t>command at the shell prompt.</a:t>
            </a:r>
          </a:p>
          <a:p>
            <a:pPr eaLnBrk="1" hangingPunct="1"/>
            <a:endParaRPr lang="en-GB" smtClean="0"/>
          </a:p>
        </p:txBody>
      </p:sp>
      <p:sp>
        <p:nvSpPr>
          <p:cNvPr id="493572" name="Rectangle 3"/>
          <p:cNvSpPr>
            <a:spLocks noGrp="1" noRot="1" noChangeAspect="1" noChangeArrowheads="1" noTextEdit="1"/>
          </p:cNvSpPr>
          <p:nvPr>
            <p:ph type="sldImg"/>
          </p:nvPr>
        </p:nvSpPr>
        <p:spPr>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7"/>
          <p:cNvSpPr>
            <a:spLocks noGrp="1" noChangeArrowheads="1"/>
          </p:cNvSpPr>
          <p:nvPr>
            <p:ph type="sldNum" sz="quarter" idx="5"/>
          </p:nvPr>
        </p:nvSpPr>
        <p:spPr>
          <a:noFill/>
        </p:spPr>
        <p:txBody>
          <a:bodyPr/>
          <a:lstStyle/>
          <a:p>
            <a:fld id="{49A321AD-C3C7-476F-B587-D5D45DBB4D43}" type="slidenum">
              <a:rPr lang="en-US" smtClean="0"/>
              <a:pPr/>
              <a:t>35</a:t>
            </a:fld>
            <a:endParaRPr lang="en-US" smtClean="0"/>
          </a:p>
        </p:txBody>
      </p:sp>
      <p:sp>
        <p:nvSpPr>
          <p:cNvPr id="494595" name="Rectangle 2"/>
          <p:cNvSpPr>
            <a:spLocks noGrp="1" noChangeArrowheads="1"/>
          </p:cNvSpPr>
          <p:nvPr>
            <p:ph type="body" idx="1"/>
          </p:nvPr>
        </p:nvSpPr>
        <p:spPr>
          <a:noFill/>
          <a:ln/>
        </p:spPr>
        <p:txBody>
          <a:bodyPr/>
          <a:lstStyle/>
          <a:p>
            <a:pPr algn="just" eaLnBrk="1" hangingPunct="1">
              <a:spcBef>
                <a:spcPct val="0"/>
              </a:spcBef>
            </a:pPr>
            <a:r>
              <a:rPr lang="en-US" smtClean="0"/>
              <a:t>Each message is composed of a structure with a minimum of two fields, namely the message type and the message text. However, depending on the user requirement, more members can be added to the structure. The first member should always be a long int. The msgsnd function is called to send a message to an existing queue.</a:t>
            </a:r>
          </a:p>
        </p:txBody>
      </p:sp>
      <p:sp>
        <p:nvSpPr>
          <p:cNvPr id="494596" name="Rectangle 3"/>
          <p:cNvSpPr>
            <a:spLocks noGrp="1" noRot="1" noChangeAspect="1" noChangeArrowheads="1" noTextEdit="1"/>
          </p:cNvSpPr>
          <p:nvPr>
            <p:ph type="sldImg"/>
          </p:nvPr>
        </p:nvSpPr>
        <p:spPr>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7"/>
          <p:cNvSpPr>
            <a:spLocks noGrp="1" noChangeArrowheads="1"/>
          </p:cNvSpPr>
          <p:nvPr>
            <p:ph type="sldNum" sz="quarter" idx="5"/>
          </p:nvPr>
        </p:nvSpPr>
        <p:spPr>
          <a:noFill/>
        </p:spPr>
        <p:txBody>
          <a:bodyPr/>
          <a:lstStyle/>
          <a:p>
            <a:fld id="{47A2223E-01D5-4562-8928-93A5C8BE34AB}" type="slidenum">
              <a:rPr lang="en-US" smtClean="0"/>
              <a:pPr/>
              <a:t>36</a:t>
            </a:fld>
            <a:endParaRPr lang="en-US" smtClean="0"/>
          </a:p>
        </p:txBody>
      </p:sp>
      <p:sp>
        <p:nvSpPr>
          <p:cNvPr id="495619" name="Rectangle 2"/>
          <p:cNvSpPr>
            <a:spLocks noGrp="1" noChangeArrowheads="1"/>
          </p:cNvSpPr>
          <p:nvPr>
            <p:ph type="body" idx="1"/>
          </p:nvPr>
        </p:nvSpPr>
        <p:spPr>
          <a:noFill/>
          <a:ln/>
        </p:spPr>
        <p:txBody>
          <a:bodyPr/>
          <a:lstStyle/>
          <a:p>
            <a:pPr algn="just" eaLnBrk="1" hangingPunct="1"/>
            <a:r>
              <a:rPr lang="en-US" smtClean="0"/>
              <a:t>The msqid_ds data structure declared in /usr/inclde/bits/msq.h. it contains structure describing operation permission, time of last msgsnd command, time of last msgrcv command, time of last change, current number of bytes on queue, number of messages currently on queue , max number of bytes allowed on queue, pid of last msgsnd(), pid of last msgrcv() and some of the unused unsigned long int members. </a:t>
            </a:r>
          </a:p>
          <a:p>
            <a:pPr algn="just" eaLnBrk="1" hangingPunct="1"/>
            <a:endParaRPr lang="en-US" smtClean="0"/>
          </a:p>
        </p:txBody>
      </p:sp>
      <p:sp>
        <p:nvSpPr>
          <p:cNvPr id="495620" name="Rectangle 3"/>
          <p:cNvSpPr>
            <a:spLocks noGrp="1" noRot="1" noChangeAspect="1" noChangeArrowheads="1" noTextEdit="1"/>
          </p:cNvSpPr>
          <p:nvPr>
            <p:ph type="sldImg"/>
          </p:nvPr>
        </p:nvSpPr>
        <p:spPr>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7"/>
          <p:cNvSpPr>
            <a:spLocks noGrp="1" noChangeArrowheads="1"/>
          </p:cNvSpPr>
          <p:nvPr>
            <p:ph type="sldNum" sz="quarter" idx="5"/>
          </p:nvPr>
        </p:nvSpPr>
        <p:spPr>
          <a:noFill/>
        </p:spPr>
        <p:txBody>
          <a:bodyPr/>
          <a:lstStyle/>
          <a:p>
            <a:fld id="{A13B48C4-D10B-4499-80A4-6ADD66B0A504}" type="slidenum">
              <a:rPr lang="en-US" smtClean="0"/>
              <a:pPr/>
              <a:t>37</a:t>
            </a:fld>
            <a:endParaRPr lang="en-US" smtClean="0"/>
          </a:p>
        </p:txBody>
      </p:sp>
      <p:sp>
        <p:nvSpPr>
          <p:cNvPr id="496643" name="Rectangle 2"/>
          <p:cNvSpPr>
            <a:spLocks noGrp="1" noChangeArrowheads="1"/>
          </p:cNvSpPr>
          <p:nvPr>
            <p:ph type="body" idx="1"/>
          </p:nvPr>
        </p:nvSpPr>
        <p:spPr>
          <a:noFill/>
          <a:ln/>
        </p:spPr>
        <p:txBody>
          <a:bodyPr/>
          <a:lstStyle/>
          <a:p>
            <a:pPr algn="just" eaLnBrk="1" hangingPunct="1"/>
            <a:r>
              <a:rPr lang="en-US" smtClean="0"/>
              <a:t>Once a message queue is created, if any process wants to connect to this existing queue, the same key value and 0 for msgflg should be passed to the msgget function. </a:t>
            </a:r>
          </a:p>
          <a:p>
            <a:pPr algn="just" eaLnBrk="1" hangingPunct="1"/>
            <a:endParaRPr lang="en-US" smtClean="0"/>
          </a:p>
          <a:p>
            <a:pPr algn="just" eaLnBrk="1" hangingPunct="1"/>
            <a:r>
              <a:rPr lang="en-US" smtClean="0"/>
              <a:t>Passing IPC_CREAT with the access permission instead of 0 will also work. But, if IPC_CREAT ORed with IPC_EXCL is passed, the msgget function will fail. </a:t>
            </a:r>
          </a:p>
          <a:p>
            <a:pPr algn="just" eaLnBrk="1" hangingPunct="1"/>
            <a:endParaRPr lang="en-US" smtClean="0"/>
          </a:p>
          <a:p>
            <a:pPr algn="just" eaLnBrk="1" hangingPunct="1"/>
            <a:r>
              <a:rPr lang="en-US" smtClean="0"/>
              <a:t>If we pass IPC_PRIVATE as a key, then we won’t be able to connect to the existing message queue since every execution of the msgget function, along with the IPC_PRIVATE key, will create a new message queue.</a:t>
            </a:r>
          </a:p>
        </p:txBody>
      </p:sp>
      <p:sp>
        <p:nvSpPr>
          <p:cNvPr id="496644" name="Rectangle 3"/>
          <p:cNvSpPr>
            <a:spLocks noGrp="1" noRot="1" noChangeAspect="1" noChangeArrowheads="1" noTextEdit="1"/>
          </p:cNvSpPr>
          <p:nvPr>
            <p:ph type="sldImg"/>
          </p:nvPr>
        </p:nvSpPr>
        <p:spPr>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7"/>
          <p:cNvSpPr>
            <a:spLocks noGrp="1" noChangeArrowheads="1"/>
          </p:cNvSpPr>
          <p:nvPr>
            <p:ph type="sldNum" sz="quarter" idx="5"/>
          </p:nvPr>
        </p:nvSpPr>
        <p:spPr>
          <a:noFill/>
        </p:spPr>
        <p:txBody>
          <a:bodyPr/>
          <a:lstStyle/>
          <a:p>
            <a:fld id="{B87A3857-A368-48D3-BE35-C49BAC7830B3}" type="slidenum">
              <a:rPr lang="en-US" smtClean="0"/>
              <a:pPr/>
              <a:t>38</a:t>
            </a:fld>
            <a:endParaRPr lang="en-US" smtClean="0"/>
          </a:p>
        </p:txBody>
      </p:sp>
      <p:sp>
        <p:nvSpPr>
          <p:cNvPr id="497667" name="Rectangle 2"/>
          <p:cNvSpPr>
            <a:spLocks noGrp="1" noChangeArrowheads="1"/>
          </p:cNvSpPr>
          <p:nvPr>
            <p:ph type="body" idx="1"/>
          </p:nvPr>
        </p:nvSpPr>
        <p:spPr>
          <a:noFill/>
          <a:ln/>
        </p:spPr>
        <p:txBody>
          <a:bodyPr/>
          <a:lstStyle/>
          <a:p>
            <a:pPr algn="just" eaLnBrk="1" hangingPunct="1"/>
            <a:r>
              <a:rPr lang="en-US" smtClean="0"/>
              <a:t>The first argument is the message queue ID and the second argument is the address of the structure. So, before calling the msgsnd function, we need to fill the structure. The third argument is the size of the message text and the fourth argument is the message flag. </a:t>
            </a:r>
          </a:p>
          <a:p>
            <a:pPr algn="just" eaLnBrk="1" hangingPunct="1"/>
            <a:r>
              <a:rPr lang="en-US" smtClean="0"/>
              <a:t>The flag value may either be 0 or IPC_NOWAIT. The message queue is visible at the system level and the created messages are stored in a kernel buffer. Since kernel space is limited, if there is no space available to store a message, the system reaches its maximum limit of the number of messages that can be stored in the queue. The process can then specify whether it can wait till more space is available to store a message (if msglfg is 0) or returns with an error without waiting (if msgflg is set to IPC_NOWAIT). When it is waiting for space to store a message, if the queue is removed or if the process receives a signal, the system call will fail. On the success of msgsnd, some of the data structures are modified—for example, the process ID is set to msg_lspid and msg_qunum is incremented by 1and msg_stime is set to the current time.</a:t>
            </a:r>
          </a:p>
        </p:txBody>
      </p:sp>
      <p:sp>
        <p:nvSpPr>
          <p:cNvPr id="497668" name="Rectangle 3"/>
          <p:cNvSpPr>
            <a:spLocks noGrp="1" noRot="1" noChangeAspect="1" noChangeArrowheads="1" noTextEdit="1"/>
          </p:cNvSpPr>
          <p:nvPr>
            <p:ph type="sldImg"/>
          </p:nvPr>
        </p:nvSpPr>
        <p:spPr>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7"/>
          <p:cNvSpPr>
            <a:spLocks noGrp="1" noChangeArrowheads="1"/>
          </p:cNvSpPr>
          <p:nvPr>
            <p:ph type="sldNum" sz="quarter" idx="5"/>
          </p:nvPr>
        </p:nvSpPr>
        <p:spPr>
          <a:noFill/>
        </p:spPr>
        <p:txBody>
          <a:bodyPr/>
          <a:lstStyle/>
          <a:p>
            <a:fld id="{B16BAE3D-C1B1-44CC-BAA6-87101C057D97}" type="slidenum">
              <a:rPr lang="en-US" smtClean="0"/>
              <a:pPr/>
              <a:t>39</a:t>
            </a:fld>
            <a:endParaRPr lang="en-US" smtClean="0"/>
          </a:p>
        </p:txBody>
      </p:sp>
      <p:sp>
        <p:nvSpPr>
          <p:cNvPr id="498691" name="Rectangle 2"/>
          <p:cNvSpPr>
            <a:spLocks noGrp="1" noChangeArrowheads="1"/>
          </p:cNvSpPr>
          <p:nvPr>
            <p:ph type="body" idx="1"/>
          </p:nvPr>
        </p:nvSpPr>
        <p:spPr>
          <a:noFill/>
          <a:ln/>
        </p:spPr>
        <p:txBody>
          <a:bodyPr/>
          <a:lstStyle/>
          <a:p>
            <a:pPr algn="just" eaLnBrk="1" hangingPunct="1"/>
            <a:r>
              <a:rPr lang="en-US" smtClean="0"/>
              <a:t>The arguments are the same as those in the msgsnd function, except for the fourth argument, which is used to retrieve a particular message by specifying a message type. </a:t>
            </a:r>
          </a:p>
          <a:p>
            <a:pPr algn="just" eaLnBrk="1" hangingPunct="1"/>
            <a:r>
              <a:rPr lang="en-US" smtClean="0"/>
              <a:t>If the given message size is less than the actual message size and the msgflg is not set to MSG_NOERROR, then the system call returns with an error. </a:t>
            </a:r>
          </a:p>
          <a:p>
            <a:pPr algn="just" eaLnBrk="1" hangingPunct="1"/>
            <a:r>
              <a:rPr lang="en-US" smtClean="0"/>
              <a:t>However, if the msgflg is set to MSG_NOERROR, then the message will be received by the process, but (actual size–given message size) the text will be lost. If the message type is 0, the process reads the message in the FIFO order. If it is any positive value, the exact value of the message type is received by the process. If the value is negative, then the process receives the first message on the queue, whose type value is less than or equal to the absolute value. If the msgflag is 0 and the requested message type is not in the message queue, the process will wait till some sender sends the message. But if the msgflag is set to IPC_NOWAIT, the system call will not wait for a message—it will simply return with an error. When the receiver process is waiting for the message, if the queue is removed or the process receives any signal, then the system call returns with an error. If successful, msgrcv returns with the number of bytes actually copied into the message text array, updates msg_lrpid as the calling pid, and decrements msg_qnum by 1. msg_time is set to the current time.</a:t>
            </a:r>
          </a:p>
        </p:txBody>
      </p:sp>
      <p:sp>
        <p:nvSpPr>
          <p:cNvPr id="498692" name="Rectangle 3"/>
          <p:cNvSpPr>
            <a:spLocks noGrp="1" noRot="1" noChangeAspect="1" noChangeArrowheads="1" noTextEdit="1"/>
          </p:cNvSpPr>
          <p:nvPr>
            <p:ph type="sldImg"/>
          </p:nvPr>
        </p:nvSpPr>
        <p:spPr>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Rectangle 7"/>
          <p:cNvSpPr>
            <a:spLocks noGrp="1" noChangeArrowheads="1"/>
          </p:cNvSpPr>
          <p:nvPr>
            <p:ph type="sldNum" sz="quarter" idx="5"/>
          </p:nvPr>
        </p:nvSpPr>
        <p:spPr>
          <a:noFill/>
        </p:spPr>
        <p:txBody>
          <a:bodyPr/>
          <a:lstStyle/>
          <a:p>
            <a:fld id="{6307E168-D27D-4A3A-A8C0-7F3979FABD77}" type="slidenum">
              <a:rPr lang="en-US" smtClean="0"/>
              <a:pPr/>
              <a:t>4</a:t>
            </a:fld>
            <a:endParaRPr lang="en-US" smtClean="0"/>
          </a:p>
        </p:txBody>
      </p:sp>
      <p:sp>
        <p:nvSpPr>
          <p:cNvPr id="462851" name="Rectangle 2"/>
          <p:cNvSpPr>
            <a:spLocks noGrp="1" noChangeArrowheads="1"/>
          </p:cNvSpPr>
          <p:nvPr>
            <p:ph type="body" idx="1"/>
          </p:nvPr>
        </p:nvSpPr>
        <p:spPr>
          <a:noFill/>
          <a:ln/>
        </p:spPr>
        <p:txBody>
          <a:bodyPr/>
          <a:lstStyle/>
          <a:p>
            <a:pPr eaLnBrk="1" hangingPunct="1"/>
            <a:endParaRPr lang="en-GB" smtClean="0"/>
          </a:p>
        </p:txBody>
      </p:sp>
      <p:sp>
        <p:nvSpPr>
          <p:cNvPr id="462852" name="Rectangle 3"/>
          <p:cNvSpPr>
            <a:spLocks noGrp="1" noRot="1" noChangeAspect="1" noChangeArrowheads="1" noTextEdit="1"/>
          </p:cNvSpPr>
          <p:nvPr>
            <p:ph type="sldImg"/>
          </p:nvPr>
        </p:nvSpPr>
        <p:spPr>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7"/>
          <p:cNvSpPr>
            <a:spLocks noGrp="1" noChangeArrowheads="1"/>
          </p:cNvSpPr>
          <p:nvPr>
            <p:ph type="sldNum" sz="quarter" idx="5"/>
          </p:nvPr>
        </p:nvSpPr>
        <p:spPr>
          <a:noFill/>
        </p:spPr>
        <p:txBody>
          <a:bodyPr/>
          <a:lstStyle/>
          <a:p>
            <a:fld id="{485A2DF8-DFBA-44E3-A21A-0AAD0A691B78}" type="slidenum">
              <a:rPr lang="en-US" smtClean="0"/>
              <a:pPr/>
              <a:t>40</a:t>
            </a:fld>
            <a:endParaRPr lang="en-US" smtClean="0"/>
          </a:p>
        </p:txBody>
      </p:sp>
      <p:sp>
        <p:nvSpPr>
          <p:cNvPr id="499715" name="Rectangle 2"/>
          <p:cNvSpPr>
            <a:spLocks noGrp="1" noChangeArrowheads="1"/>
          </p:cNvSpPr>
          <p:nvPr>
            <p:ph type="body" idx="1"/>
          </p:nvPr>
        </p:nvSpPr>
        <p:spPr>
          <a:noFill/>
          <a:ln/>
        </p:spPr>
        <p:txBody>
          <a:bodyPr/>
          <a:lstStyle/>
          <a:p>
            <a:pPr eaLnBrk="1" hangingPunct="1"/>
            <a:r>
              <a:rPr lang="en-US" smtClean="0"/>
              <a:t>If we want to know the status of the message queue, desire to modify some of the parameters of the existing message queue, or need to remove the message queue itself, then we should call the function msgctl. </a:t>
            </a:r>
          </a:p>
          <a:p>
            <a:pPr eaLnBrk="1" hangingPunct="1"/>
            <a:endParaRPr lang="en-US" smtClean="0"/>
          </a:p>
          <a:p>
            <a:pPr eaLnBrk="1" hangingPunct="1"/>
            <a:r>
              <a:rPr lang="en-US" smtClean="0"/>
              <a:t>This function carries out operations specified by the command on the given message queue. There are three ways in which it can perform operations—reading the status of the message queue parameters, modifying any parameters that are of interest, or removing the message queue itself. </a:t>
            </a:r>
          </a:p>
          <a:p>
            <a:pPr eaLnBrk="1" hangingPunct="1"/>
            <a:r>
              <a:rPr lang="en-US" smtClean="0"/>
              <a:t>IPC_STAT, IPC_SET and IPC_RMID are used to retrieve the status, set parameters and remove a message queue respectively.</a:t>
            </a:r>
          </a:p>
        </p:txBody>
      </p:sp>
      <p:sp>
        <p:nvSpPr>
          <p:cNvPr id="499716" name="Rectangle 3"/>
          <p:cNvSpPr>
            <a:spLocks noGrp="1" noRot="1" noChangeAspect="1" noChangeArrowheads="1" noTextEdit="1"/>
          </p:cNvSpPr>
          <p:nvPr>
            <p:ph type="sldImg"/>
          </p:nvPr>
        </p:nvSpPr>
        <p:spPr>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7"/>
          <p:cNvSpPr>
            <a:spLocks noGrp="1" noChangeArrowheads="1"/>
          </p:cNvSpPr>
          <p:nvPr>
            <p:ph type="sldNum" sz="quarter" idx="5"/>
          </p:nvPr>
        </p:nvSpPr>
        <p:spPr>
          <a:noFill/>
        </p:spPr>
        <p:txBody>
          <a:bodyPr/>
          <a:lstStyle/>
          <a:p>
            <a:fld id="{B3ECB249-22F4-47F8-9AEE-21B579BB0B84}" type="slidenum">
              <a:rPr lang="en-US" smtClean="0"/>
              <a:pPr/>
              <a:t>41</a:t>
            </a:fld>
            <a:endParaRPr lang="en-US" smtClean="0"/>
          </a:p>
        </p:txBody>
      </p:sp>
      <p:sp>
        <p:nvSpPr>
          <p:cNvPr id="500739" name="Rectangle 2"/>
          <p:cNvSpPr>
            <a:spLocks noGrp="1" noChangeArrowheads="1"/>
          </p:cNvSpPr>
          <p:nvPr>
            <p:ph type="body" idx="1"/>
          </p:nvPr>
        </p:nvSpPr>
        <p:spPr>
          <a:noFill/>
          <a:ln/>
        </p:spPr>
        <p:txBody>
          <a:bodyPr/>
          <a:lstStyle/>
          <a:p>
            <a:pPr eaLnBrk="1" hangingPunct="1"/>
            <a:endParaRPr lang="en-GB" smtClean="0"/>
          </a:p>
        </p:txBody>
      </p:sp>
      <p:sp>
        <p:nvSpPr>
          <p:cNvPr id="500740" name="Rectangle 3"/>
          <p:cNvSpPr>
            <a:spLocks noGrp="1" noRot="1" noChangeAspect="1" noChangeArrowheads="1" noTextEdit="1"/>
          </p:cNvSpPr>
          <p:nvPr>
            <p:ph type="sldImg"/>
          </p:nvPr>
        </p:nvSpPr>
        <p:spPr>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7"/>
          <p:cNvSpPr>
            <a:spLocks noGrp="1" noChangeArrowheads="1"/>
          </p:cNvSpPr>
          <p:nvPr>
            <p:ph type="sldNum" sz="quarter" idx="5"/>
          </p:nvPr>
        </p:nvSpPr>
        <p:spPr>
          <a:noFill/>
        </p:spPr>
        <p:txBody>
          <a:bodyPr/>
          <a:lstStyle/>
          <a:p>
            <a:fld id="{79D8F8B3-4176-4B33-B349-B4C1B4F3869A}" type="slidenum">
              <a:rPr lang="en-US" smtClean="0"/>
              <a:pPr/>
              <a:t>42</a:t>
            </a:fld>
            <a:endParaRPr lang="en-US" smtClean="0"/>
          </a:p>
        </p:txBody>
      </p:sp>
      <p:sp>
        <p:nvSpPr>
          <p:cNvPr id="501763" name="Rectangle 2"/>
          <p:cNvSpPr>
            <a:spLocks noGrp="1" noChangeArrowheads="1"/>
          </p:cNvSpPr>
          <p:nvPr>
            <p:ph type="body" idx="1"/>
          </p:nvPr>
        </p:nvSpPr>
        <p:spPr>
          <a:noFill/>
          <a:ln/>
        </p:spPr>
        <p:txBody>
          <a:bodyPr/>
          <a:lstStyle/>
          <a:p>
            <a:pPr algn="just" eaLnBrk="1" hangingPunct="1"/>
            <a:r>
              <a:rPr lang="en-US" dirty="0" smtClean="0"/>
              <a:t>The problem with message queues is that when you send a message to a queue, the message structure is copied from the user buffer to the kernel buffer, and during the message retrieval it is again copied from the kernel buffer to the user buffer. </a:t>
            </a:r>
          </a:p>
          <a:p>
            <a:pPr algn="just" eaLnBrk="1" hangingPunct="1"/>
            <a:endParaRPr lang="en-US" dirty="0" smtClean="0"/>
          </a:p>
          <a:p>
            <a:pPr algn="just" eaLnBrk="1" hangingPunct="1"/>
            <a:r>
              <a:rPr lang="en-US" dirty="0" smtClean="0"/>
              <a:t>A message can’t be reused since once the message is retrieved, the message is  removed from the message queue</a:t>
            </a:r>
            <a:r>
              <a:rPr lang="en-US" sz="1000" dirty="0" smtClean="0"/>
              <a:t>.</a:t>
            </a:r>
          </a:p>
          <a:p>
            <a:pPr algn="just" eaLnBrk="1" hangingPunct="1"/>
            <a:endParaRPr lang="en-US" dirty="0" smtClean="0"/>
          </a:p>
          <a:p>
            <a:pPr algn="just" eaLnBrk="1" hangingPunct="1"/>
            <a:r>
              <a:rPr lang="en-US" dirty="0" smtClean="0"/>
              <a:t>To overcome this and other such overheads, we can keep our data in a memory segment— probably physical memory—and can give access permission, and the address of the segment, to the relevant processes. This approach uses the concept of a shared memory.</a:t>
            </a:r>
          </a:p>
          <a:p>
            <a:pPr algn="just" eaLnBrk="1" hangingPunct="1"/>
            <a:endParaRPr lang="en-US" dirty="0" smtClean="0"/>
          </a:p>
        </p:txBody>
      </p:sp>
      <p:sp>
        <p:nvSpPr>
          <p:cNvPr id="501764" name="Rectangle 3"/>
          <p:cNvSpPr>
            <a:spLocks noGrp="1" noRot="1" noChangeAspect="1" noChangeArrowheads="1" noTextEdit="1"/>
          </p:cNvSpPr>
          <p:nvPr>
            <p:ph type="sldImg"/>
          </p:nvPr>
        </p:nvSpPr>
        <p:spPr>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7"/>
          <p:cNvSpPr>
            <a:spLocks noGrp="1" noChangeArrowheads="1"/>
          </p:cNvSpPr>
          <p:nvPr>
            <p:ph type="sldNum" sz="quarter" idx="5"/>
          </p:nvPr>
        </p:nvSpPr>
        <p:spPr>
          <a:noFill/>
        </p:spPr>
        <p:txBody>
          <a:bodyPr/>
          <a:lstStyle/>
          <a:p>
            <a:fld id="{84EF8A76-5E4A-4D7F-A687-91546C3235CE}" type="slidenum">
              <a:rPr lang="en-US" smtClean="0"/>
              <a:pPr/>
              <a:t>43</a:t>
            </a:fld>
            <a:endParaRPr lang="en-US" smtClean="0"/>
          </a:p>
        </p:txBody>
      </p:sp>
      <p:sp>
        <p:nvSpPr>
          <p:cNvPr id="502787" name="Rectangle 2"/>
          <p:cNvSpPr>
            <a:spLocks noGrp="1" noChangeArrowheads="1"/>
          </p:cNvSpPr>
          <p:nvPr>
            <p:ph type="body" idx="1"/>
          </p:nvPr>
        </p:nvSpPr>
        <p:spPr>
          <a:noFill/>
          <a:ln/>
        </p:spPr>
        <p:txBody>
          <a:bodyPr/>
          <a:lstStyle/>
          <a:p>
            <a:pPr algn="just" eaLnBrk="1" hangingPunct="1"/>
            <a:r>
              <a:rPr lang="en-US" smtClean="0"/>
              <a:t>Shared memory is an important IPC mechanism. it is useful since it saves memory when accessing data by sharing it between different processes. This minimizes the overhead of  memory consumption and saves processor time.</a:t>
            </a:r>
          </a:p>
          <a:p>
            <a:pPr algn="just" eaLnBrk="1" hangingPunct="1"/>
            <a:endParaRPr lang="en-US" smtClean="0"/>
          </a:p>
          <a:p>
            <a:pPr algn="just" eaLnBrk="1" hangingPunct="1"/>
            <a:r>
              <a:rPr lang="en-US" smtClean="0"/>
              <a:t> This is the fastest communication mechanism in the System V IPC, since the shared memory is directly mapped into the calling process' address space. Shared memory is used to provide access to global variables, shared libraries, HTTP daemons etc., </a:t>
            </a:r>
          </a:p>
          <a:p>
            <a:pPr algn="just" eaLnBrk="1" hangingPunct="1"/>
            <a:endParaRPr lang="en-US" smtClean="0"/>
          </a:p>
          <a:p>
            <a:pPr algn="just" eaLnBrk="1" hangingPunct="1"/>
            <a:r>
              <a:rPr lang="en-US" smtClean="0"/>
              <a:t>For example if you initialize a program ten times (such as vi editor), the text segment for the program needs to be loaded only once, but the data segment is unique for each process. </a:t>
            </a:r>
          </a:p>
        </p:txBody>
      </p:sp>
      <p:sp>
        <p:nvSpPr>
          <p:cNvPr id="502788" name="Rectangle 3"/>
          <p:cNvSpPr>
            <a:spLocks noGrp="1" noRot="1" noChangeAspect="1" noChangeArrowheads="1" noTextEdit="1"/>
          </p:cNvSpPr>
          <p:nvPr>
            <p:ph type="sldImg"/>
          </p:nvPr>
        </p:nvSpPr>
        <p:spPr>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Rectangle 7"/>
          <p:cNvSpPr>
            <a:spLocks noGrp="1" noChangeArrowheads="1"/>
          </p:cNvSpPr>
          <p:nvPr>
            <p:ph type="sldNum" sz="quarter" idx="5"/>
          </p:nvPr>
        </p:nvSpPr>
        <p:spPr>
          <a:noFill/>
        </p:spPr>
        <p:txBody>
          <a:bodyPr/>
          <a:lstStyle/>
          <a:p>
            <a:fld id="{3670DEC8-6897-4CB3-BC44-88F1ED552888}" type="slidenum">
              <a:rPr lang="en-US" smtClean="0"/>
              <a:pPr/>
              <a:t>44</a:t>
            </a:fld>
            <a:endParaRPr lang="en-US" smtClean="0"/>
          </a:p>
        </p:txBody>
      </p:sp>
      <p:sp>
        <p:nvSpPr>
          <p:cNvPr id="503811" name="Rectangle 2"/>
          <p:cNvSpPr>
            <a:spLocks noGrp="1" noChangeArrowheads="1"/>
          </p:cNvSpPr>
          <p:nvPr>
            <p:ph type="body" idx="1"/>
          </p:nvPr>
        </p:nvSpPr>
        <p:spPr>
          <a:noFill/>
          <a:ln/>
        </p:spPr>
        <p:txBody>
          <a:bodyPr/>
          <a:lstStyle/>
          <a:p>
            <a:pPr algn="just" eaLnBrk="1" hangingPunct="1"/>
            <a:r>
              <a:rPr lang="en-US" smtClean="0"/>
              <a:t>The created shared memory is attached to the main memory with a specified segment size. Other processes that want to access the shared memory can also attach the shared memory segment into their own address space and then access that memory space just as they would access some memory-space after allocating through </a:t>
            </a:r>
            <a:r>
              <a:rPr lang="en-US" i="1" smtClean="0"/>
              <a:t>malloc</a:t>
            </a:r>
            <a:r>
              <a:rPr lang="en-US" smtClean="0"/>
              <a:t>. </a:t>
            </a:r>
          </a:p>
          <a:p>
            <a:pPr algn="just" eaLnBrk="1" hangingPunct="1"/>
            <a:endParaRPr lang="en-US" smtClean="0"/>
          </a:p>
          <a:p>
            <a:pPr eaLnBrk="1" hangingPunct="1"/>
            <a:endParaRPr lang="en-US" smtClean="0"/>
          </a:p>
        </p:txBody>
      </p:sp>
      <p:sp>
        <p:nvSpPr>
          <p:cNvPr id="503812" name="Rectangle 3"/>
          <p:cNvSpPr>
            <a:spLocks noGrp="1" noRot="1" noChangeAspect="1" noChangeArrowheads="1" noTextEdit="1"/>
          </p:cNvSpPr>
          <p:nvPr>
            <p:ph type="sldImg"/>
          </p:nvPr>
        </p:nvSpPr>
        <p:spPr>
          <a:ln/>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7"/>
          <p:cNvSpPr>
            <a:spLocks noGrp="1" noChangeArrowheads="1"/>
          </p:cNvSpPr>
          <p:nvPr>
            <p:ph type="sldNum" sz="quarter" idx="5"/>
          </p:nvPr>
        </p:nvSpPr>
        <p:spPr>
          <a:noFill/>
        </p:spPr>
        <p:txBody>
          <a:bodyPr/>
          <a:lstStyle/>
          <a:p>
            <a:fld id="{6F651772-C93E-43BF-998E-0C94637DE376}" type="slidenum">
              <a:rPr lang="en-US" smtClean="0"/>
              <a:pPr/>
              <a:t>45</a:t>
            </a:fld>
            <a:endParaRPr lang="en-US" smtClean="0"/>
          </a:p>
        </p:txBody>
      </p:sp>
      <p:sp>
        <p:nvSpPr>
          <p:cNvPr id="504835" name="Rectangle 2"/>
          <p:cNvSpPr>
            <a:spLocks noGrp="1" noChangeArrowheads="1"/>
          </p:cNvSpPr>
          <p:nvPr>
            <p:ph type="body" idx="1"/>
          </p:nvPr>
        </p:nvSpPr>
        <p:spPr>
          <a:noFill/>
          <a:ln/>
        </p:spPr>
        <p:txBody>
          <a:bodyPr/>
          <a:lstStyle/>
          <a:p>
            <a:pPr eaLnBrk="1" hangingPunct="1"/>
            <a:endParaRPr lang="en-GB" smtClean="0"/>
          </a:p>
        </p:txBody>
      </p:sp>
      <p:sp>
        <p:nvSpPr>
          <p:cNvPr id="504836" name="Rectangle 3"/>
          <p:cNvSpPr>
            <a:spLocks noGrp="1" noRot="1" noChangeAspect="1" noChangeArrowheads="1" noTextEdit="1"/>
          </p:cNvSpPr>
          <p:nvPr>
            <p:ph type="sldImg"/>
          </p:nvPr>
        </p:nvSpPr>
        <p:spPr>
          <a:ln/>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7"/>
          <p:cNvSpPr>
            <a:spLocks noGrp="1" noChangeArrowheads="1"/>
          </p:cNvSpPr>
          <p:nvPr>
            <p:ph type="sldNum" sz="quarter" idx="5"/>
          </p:nvPr>
        </p:nvSpPr>
        <p:spPr>
          <a:noFill/>
        </p:spPr>
        <p:txBody>
          <a:bodyPr/>
          <a:lstStyle/>
          <a:p>
            <a:fld id="{05782741-48B3-4C7B-A6C7-3487AC7F60CD}" type="slidenum">
              <a:rPr lang="en-US" smtClean="0"/>
              <a:pPr/>
              <a:t>46</a:t>
            </a:fld>
            <a:endParaRPr lang="en-US" smtClean="0"/>
          </a:p>
        </p:txBody>
      </p:sp>
      <p:sp>
        <p:nvSpPr>
          <p:cNvPr id="505859" name="Rectangle 2"/>
          <p:cNvSpPr>
            <a:spLocks noGrp="1" noChangeArrowheads="1"/>
          </p:cNvSpPr>
          <p:nvPr>
            <p:ph type="body" idx="1"/>
          </p:nvPr>
        </p:nvSpPr>
        <p:spPr>
          <a:noFill/>
          <a:ln/>
        </p:spPr>
        <p:txBody>
          <a:bodyPr/>
          <a:lstStyle/>
          <a:p>
            <a:pPr eaLnBrk="1" hangingPunct="1"/>
            <a:endParaRPr lang="en-GB" smtClean="0"/>
          </a:p>
        </p:txBody>
      </p:sp>
      <p:sp>
        <p:nvSpPr>
          <p:cNvPr id="505860" name="Rectangle 3"/>
          <p:cNvSpPr>
            <a:spLocks noGrp="1" noRot="1" noChangeAspect="1" noChangeArrowheads="1" noTextEdit="1"/>
          </p:cNvSpPr>
          <p:nvPr>
            <p:ph type="sldImg"/>
          </p:nvPr>
        </p:nvSpPr>
        <p:spPr>
          <a:ln/>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7"/>
          <p:cNvSpPr>
            <a:spLocks noGrp="1" noChangeArrowheads="1"/>
          </p:cNvSpPr>
          <p:nvPr>
            <p:ph type="sldNum" sz="quarter" idx="5"/>
          </p:nvPr>
        </p:nvSpPr>
        <p:spPr>
          <a:noFill/>
        </p:spPr>
        <p:txBody>
          <a:bodyPr/>
          <a:lstStyle/>
          <a:p>
            <a:fld id="{B1B576C7-5EB6-4548-913E-B69E56DA9A5D}" type="slidenum">
              <a:rPr lang="en-US" smtClean="0"/>
              <a:pPr/>
              <a:t>47</a:t>
            </a:fld>
            <a:endParaRPr lang="en-US" smtClean="0"/>
          </a:p>
        </p:txBody>
      </p:sp>
      <p:sp>
        <p:nvSpPr>
          <p:cNvPr id="506883" name="Rectangle 2"/>
          <p:cNvSpPr>
            <a:spLocks noGrp="1" noChangeArrowheads="1"/>
          </p:cNvSpPr>
          <p:nvPr>
            <p:ph type="body" idx="1"/>
          </p:nvPr>
        </p:nvSpPr>
        <p:spPr>
          <a:noFill/>
          <a:ln/>
        </p:spPr>
        <p:txBody>
          <a:bodyPr/>
          <a:lstStyle/>
          <a:p>
            <a:pPr algn="just" eaLnBrk="1" hangingPunct="1"/>
            <a:r>
              <a:rPr lang="en-US" smtClean="0"/>
              <a:t>The shminfo structure has five member: shmmax-specifies the maximum shared memory segment size in bytes, shmin-the minimum shared memory segment size in bytes; shmni-the maxmimum number of shared memory identifies; shmseg-the maximum shared memory segments per process and shmall-the maximum amount of shared memory in pages. </a:t>
            </a:r>
          </a:p>
          <a:p>
            <a:pPr algn="just" eaLnBrk="1" hangingPunct="1"/>
            <a:endParaRPr lang="en-US" smtClean="0"/>
          </a:p>
          <a:p>
            <a:pPr algn="just" eaLnBrk="1" hangingPunct="1"/>
            <a:r>
              <a:rPr lang="en-US" smtClean="0"/>
              <a:t>The shm_info structure contains user ids, total allocated shared memory, total resident shared memory, total swapped shared memory, number of swap attempts and the number of swap successes. </a:t>
            </a:r>
          </a:p>
          <a:p>
            <a:pPr algn="just" eaLnBrk="1" hangingPunct="1"/>
            <a:endParaRPr lang="en-US" smtClean="0"/>
          </a:p>
          <a:p>
            <a:pPr algn="just" eaLnBrk="1" hangingPunct="1"/>
            <a:r>
              <a:rPr lang="en-US" smtClean="0"/>
              <a:t>The shmid_kernel structure is used to maintain kernel mappings for memory segments. it holds the members of the kern_ipc_perm structure, the file structure, ID, the number of attachments, the segment size, the last attach time, the last detach time, the last change time, the pid of the creator and the pid of the last user.</a:t>
            </a:r>
            <a:endParaRPr lang="en-GB" smtClean="0"/>
          </a:p>
        </p:txBody>
      </p:sp>
      <p:sp>
        <p:nvSpPr>
          <p:cNvPr id="506884" name="Rectangle 3"/>
          <p:cNvSpPr>
            <a:spLocks noGrp="1" noRot="1" noChangeAspect="1" noChangeArrowheads="1" noTextEdit="1"/>
          </p:cNvSpPr>
          <p:nvPr>
            <p:ph type="sldImg"/>
          </p:nvPr>
        </p:nvSpPr>
        <p:spPr>
          <a:ln/>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7"/>
          <p:cNvSpPr>
            <a:spLocks noGrp="1" noChangeArrowheads="1"/>
          </p:cNvSpPr>
          <p:nvPr>
            <p:ph type="sldNum" sz="quarter" idx="5"/>
          </p:nvPr>
        </p:nvSpPr>
        <p:spPr>
          <a:noFill/>
        </p:spPr>
        <p:txBody>
          <a:bodyPr/>
          <a:lstStyle/>
          <a:p>
            <a:fld id="{0C2660A7-1B87-462F-96B9-18EE659466A6}" type="slidenum">
              <a:rPr lang="en-US" smtClean="0"/>
              <a:pPr/>
              <a:t>48</a:t>
            </a:fld>
            <a:endParaRPr lang="en-US" smtClean="0"/>
          </a:p>
        </p:txBody>
      </p:sp>
      <p:sp>
        <p:nvSpPr>
          <p:cNvPr id="507907" name="Rectangle 2"/>
          <p:cNvSpPr>
            <a:spLocks noGrp="1" noChangeArrowheads="1"/>
          </p:cNvSpPr>
          <p:nvPr>
            <p:ph type="body" idx="1"/>
          </p:nvPr>
        </p:nvSpPr>
        <p:spPr>
          <a:noFill/>
          <a:ln/>
        </p:spPr>
        <p:txBody>
          <a:bodyPr/>
          <a:lstStyle/>
          <a:p>
            <a:pPr eaLnBrk="1" hangingPunct="1"/>
            <a:endParaRPr lang="en-GB" smtClean="0"/>
          </a:p>
        </p:txBody>
      </p:sp>
      <p:sp>
        <p:nvSpPr>
          <p:cNvPr id="507908" name="Rectangle 3"/>
          <p:cNvSpPr>
            <a:spLocks noGrp="1" noRot="1" noChangeAspect="1" noChangeArrowheads="1" noTextEdit="1"/>
          </p:cNvSpPr>
          <p:nvPr>
            <p:ph type="sldImg"/>
          </p:nvPr>
        </p:nvSpPr>
        <p:spPr>
          <a:ln/>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7"/>
          <p:cNvSpPr>
            <a:spLocks noGrp="1" noChangeArrowheads="1"/>
          </p:cNvSpPr>
          <p:nvPr>
            <p:ph type="sldNum" sz="quarter" idx="5"/>
          </p:nvPr>
        </p:nvSpPr>
        <p:spPr>
          <a:noFill/>
        </p:spPr>
        <p:txBody>
          <a:bodyPr/>
          <a:lstStyle/>
          <a:p>
            <a:fld id="{1E255294-C47E-4D42-883A-6A6B6BFA9134}" type="slidenum">
              <a:rPr lang="en-US" smtClean="0"/>
              <a:pPr/>
              <a:t>49</a:t>
            </a:fld>
            <a:endParaRPr lang="en-US" smtClean="0"/>
          </a:p>
        </p:txBody>
      </p:sp>
      <p:sp>
        <p:nvSpPr>
          <p:cNvPr id="508931" name="Rectangle 2"/>
          <p:cNvSpPr>
            <a:spLocks noGrp="1" noChangeArrowheads="1"/>
          </p:cNvSpPr>
          <p:nvPr>
            <p:ph type="body" idx="1"/>
          </p:nvPr>
        </p:nvSpPr>
        <p:spPr>
          <a:noFill/>
          <a:ln/>
        </p:spPr>
        <p:txBody>
          <a:bodyPr/>
          <a:lstStyle/>
          <a:p>
            <a:pPr algn="just" eaLnBrk="1" hangingPunct="1"/>
            <a:r>
              <a:rPr lang="en-US" smtClean="0"/>
              <a:t>The shmid_ds data structure declared in /usr/inclde/bits/shm.h. it contains operation permission structure, size of segment in bytes, time of last shmat(), time of last shmdt(), time of last change by shmctl(), pid of creator, pid of last shmop, number of current attachments and some of the unused unsigned long int members. </a:t>
            </a:r>
          </a:p>
        </p:txBody>
      </p:sp>
      <p:sp>
        <p:nvSpPr>
          <p:cNvPr id="508932" name="Rectangle 3"/>
          <p:cNvSpPr>
            <a:spLocks noGrp="1" noRot="1" noChangeAspect="1" noChangeArrowheads="1" noTextEdit="1"/>
          </p:cNvSpPr>
          <p:nvPr>
            <p:ph type="sldImg"/>
          </p:nvPr>
        </p:nvSpPr>
        <p:spPr>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7"/>
          <p:cNvSpPr>
            <a:spLocks noGrp="1" noChangeArrowheads="1"/>
          </p:cNvSpPr>
          <p:nvPr>
            <p:ph type="sldNum" sz="quarter" idx="5"/>
          </p:nvPr>
        </p:nvSpPr>
        <p:spPr>
          <a:noFill/>
        </p:spPr>
        <p:txBody>
          <a:bodyPr/>
          <a:lstStyle/>
          <a:p>
            <a:fld id="{134E9B16-7749-41C8-A148-D020B2D03EE6}" type="slidenum">
              <a:rPr lang="en-US" smtClean="0"/>
              <a:pPr/>
              <a:t>5</a:t>
            </a:fld>
            <a:endParaRPr lang="en-US" smtClean="0"/>
          </a:p>
        </p:txBody>
      </p:sp>
      <p:sp>
        <p:nvSpPr>
          <p:cNvPr id="463875" name="Rectangle 2"/>
          <p:cNvSpPr>
            <a:spLocks noGrp="1" noChangeArrowheads="1"/>
          </p:cNvSpPr>
          <p:nvPr>
            <p:ph type="body" idx="1"/>
          </p:nvPr>
        </p:nvSpPr>
        <p:spPr>
          <a:noFill/>
          <a:ln/>
        </p:spPr>
        <p:txBody>
          <a:bodyPr/>
          <a:lstStyle/>
          <a:p>
            <a:pPr algn="just" eaLnBrk="1" hangingPunct="1"/>
            <a:r>
              <a:rPr lang="en-US" smtClean="0"/>
              <a:t>The client-server example illustrate the application of pipes.  The client reads a file name from the STDIN and writes it to the pipe. The server reads this file from the pipe and opens the file for reading. If the open is successful, the server responds by reading the file and writing it to the pipe, otherwise, the server responds with an error message. The client then reads from the pipe, writing what it receives to the STDOUT. </a:t>
            </a:r>
          </a:p>
          <a:p>
            <a:pPr eaLnBrk="1" hangingPunct="1"/>
            <a:endParaRPr lang="en-GB" smtClean="0"/>
          </a:p>
        </p:txBody>
      </p:sp>
      <p:sp>
        <p:nvSpPr>
          <p:cNvPr id="463876" name="Rectangle 3"/>
          <p:cNvSpPr>
            <a:spLocks noGrp="1" noRot="1" noChangeAspect="1" noChangeArrowheads="1" noTextEdit="1"/>
          </p:cNvSpPr>
          <p:nvPr>
            <p:ph type="sldImg"/>
          </p:nvPr>
        </p:nvSpPr>
        <p:spPr>
          <a:ln/>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Rectangle 7"/>
          <p:cNvSpPr>
            <a:spLocks noGrp="1" noChangeArrowheads="1"/>
          </p:cNvSpPr>
          <p:nvPr>
            <p:ph type="sldNum" sz="quarter" idx="5"/>
          </p:nvPr>
        </p:nvSpPr>
        <p:spPr>
          <a:noFill/>
        </p:spPr>
        <p:txBody>
          <a:bodyPr/>
          <a:lstStyle/>
          <a:p>
            <a:fld id="{6AC4D503-60E2-4054-80CD-ACFE25743B93}" type="slidenum">
              <a:rPr lang="en-US" smtClean="0"/>
              <a:pPr/>
              <a:t>50</a:t>
            </a:fld>
            <a:endParaRPr lang="en-US" smtClean="0"/>
          </a:p>
        </p:txBody>
      </p:sp>
      <p:sp>
        <p:nvSpPr>
          <p:cNvPr id="509955" name="Rectangle 2"/>
          <p:cNvSpPr>
            <a:spLocks noGrp="1" noChangeArrowheads="1"/>
          </p:cNvSpPr>
          <p:nvPr>
            <p:ph type="body" idx="1"/>
          </p:nvPr>
        </p:nvSpPr>
        <p:spPr>
          <a:noFill/>
          <a:ln/>
        </p:spPr>
        <p:txBody>
          <a:bodyPr/>
          <a:lstStyle/>
          <a:p>
            <a:pPr eaLnBrk="1" hangingPunct="1"/>
            <a:endParaRPr lang="en-GB" smtClean="0"/>
          </a:p>
        </p:txBody>
      </p:sp>
      <p:sp>
        <p:nvSpPr>
          <p:cNvPr id="509956" name="Rectangle 3"/>
          <p:cNvSpPr>
            <a:spLocks noGrp="1" noRot="1" noChangeAspect="1" noChangeArrowheads="1" noTextEdit="1"/>
          </p:cNvSpPr>
          <p:nvPr>
            <p:ph type="sldImg"/>
          </p:nvPr>
        </p:nvSpPr>
        <p:spPr>
          <a:ln/>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7"/>
          <p:cNvSpPr>
            <a:spLocks noGrp="1" noChangeArrowheads="1"/>
          </p:cNvSpPr>
          <p:nvPr>
            <p:ph type="sldNum" sz="quarter" idx="5"/>
          </p:nvPr>
        </p:nvSpPr>
        <p:spPr>
          <a:noFill/>
        </p:spPr>
        <p:txBody>
          <a:bodyPr/>
          <a:lstStyle/>
          <a:p>
            <a:fld id="{033CB246-EBB9-4BC8-8507-AAA6C6513A8D}" type="slidenum">
              <a:rPr lang="en-US" smtClean="0"/>
              <a:pPr/>
              <a:t>51</a:t>
            </a:fld>
            <a:endParaRPr lang="en-US" smtClean="0"/>
          </a:p>
        </p:txBody>
      </p:sp>
      <p:sp>
        <p:nvSpPr>
          <p:cNvPr id="510979" name="Rectangle 2"/>
          <p:cNvSpPr>
            <a:spLocks noGrp="1" noChangeArrowheads="1"/>
          </p:cNvSpPr>
          <p:nvPr>
            <p:ph type="body" idx="1"/>
          </p:nvPr>
        </p:nvSpPr>
        <p:spPr>
          <a:noFill/>
          <a:ln/>
        </p:spPr>
        <p:txBody>
          <a:bodyPr/>
          <a:lstStyle/>
          <a:p>
            <a:pPr eaLnBrk="1" hangingPunct="1"/>
            <a:endParaRPr lang="en-GB" smtClean="0"/>
          </a:p>
        </p:txBody>
      </p:sp>
      <p:sp>
        <p:nvSpPr>
          <p:cNvPr id="510980" name="Rectangle 3"/>
          <p:cNvSpPr>
            <a:spLocks noGrp="1" noRot="1" noChangeAspect="1" noChangeArrowheads="1" noTextEdit="1"/>
          </p:cNvSpPr>
          <p:nvPr>
            <p:ph type="sldImg"/>
          </p:nvPr>
        </p:nvSpPr>
        <p:spPr>
          <a:ln/>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2" name="Rectangle 7"/>
          <p:cNvSpPr>
            <a:spLocks noGrp="1" noChangeArrowheads="1"/>
          </p:cNvSpPr>
          <p:nvPr>
            <p:ph type="sldNum" sz="quarter" idx="5"/>
          </p:nvPr>
        </p:nvSpPr>
        <p:spPr>
          <a:noFill/>
        </p:spPr>
        <p:txBody>
          <a:bodyPr/>
          <a:lstStyle/>
          <a:p>
            <a:fld id="{3296E2E3-37EA-4F55-9759-9BD90EBA88E8}" type="slidenum">
              <a:rPr lang="en-US" smtClean="0"/>
              <a:pPr/>
              <a:t>52</a:t>
            </a:fld>
            <a:endParaRPr lang="en-US" smtClean="0"/>
          </a:p>
        </p:txBody>
      </p:sp>
      <p:sp>
        <p:nvSpPr>
          <p:cNvPr id="512003" name="Rectangle 2"/>
          <p:cNvSpPr>
            <a:spLocks noGrp="1" noChangeArrowheads="1"/>
          </p:cNvSpPr>
          <p:nvPr>
            <p:ph type="body" idx="1"/>
          </p:nvPr>
        </p:nvSpPr>
        <p:spPr>
          <a:noFill/>
          <a:ln/>
        </p:spPr>
        <p:txBody>
          <a:bodyPr/>
          <a:lstStyle/>
          <a:p>
            <a:pPr algn="just" eaLnBrk="1" hangingPunct="1"/>
            <a:r>
              <a:rPr lang="en-US" smtClean="0"/>
              <a:t>shmat attaches the given memory segment identified by shmid to the address space of the calling process. if the second argument shmaddr is 0. Then the kernel will allocate an unmapped memory region in the physical memory. The last argument, shmflg, is used to specify whether the shared memory segment is used for read-only or for both reading and writing. If it has read-write access, then we need to pass 0 as the value. Otherwise SHM_RDONLY for the shared memory segment has to be marked as read-only. </a:t>
            </a:r>
          </a:p>
          <a:p>
            <a:pPr algn="just" eaLnBrk="1" hangingPunct="1"/>
            <a:endParaRPr lang="en-US" smtClean="0"/>
          </a:p>
          <a:p>
            <a:pPr algn="just" eaLnBrk="1" hangingPunct="1"/>
            <a:r>
              <a:rPr lang="en-US" smtClean="0"/>
              <a:t>The return value of shmat is void *pointer. The pointer to void is actually part of the ANSI C standard; and it can be assigned the value of any pointer type. Using the shmat system call, many processes can attach a shared segment of physical memory to their virtual address space. </a:t>
            </a:r>
          </a:p>
        </p:txBody>
      </p:sp>
      <p:sp>
        <p:nvSpPr>
          <p:cNvPr id="512004" name="Rectangle 3"/>
          <p:cNvSpPr>
            <a:spLocks noGrp="1" noRot="1" noChangeAspect="1" noChangeArrowheads="1" noTextEdit="1"/>
          </p:cNvSpPr>
          <p:nvPr>
            <p:ph type="sldImg"/>
          </p:nvPr>
        </p:nvSpPr>
        <p:spPr>
          <a:ln/>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Rectangle 7"/>
          <p:cNvSpPr>
            <a:spLocks noGrp="1" noChangeArrowheads="1"/>
          </p:cNvSpPr>
          <p:nvPr>
            <p:ph type="sldNum" sz="quarter" idx="5"/>
          </p:nvPr>
        </p:nvSpPr>
        <p:spPr>
          <a:noFill/>
        </p:spPr>
        <p:txBody>
          <a:bodyPr/>
          <a:lstStyle/>
          <a:p>
            <a:fld id="{FFE371AC-ED28-403E-8563-312A057CC2EB}" type="slidenum">
              <a:rPr lang="en-US" smtClean="0"/>
              <a:pPr/>
              <a:t>53</a:t>
            </a:fld>
            <a:endParaRPr lang="en-US" smtClean="0"/>
          </a:p>
        </p:txBody>
      </p:sp>
      <p:sp>
        <p:nvSpPr>
          <p:cNvPr id="513027" name="Rectangle 2"/>
          <p:cNvSpPr>
            <a:spLocks noGrp="1" noChangeArrowheads="1"/>
          </p:cNvSpPr>
          <p:nvPr>
            <p:ph type="body" idx="1"/>
          </p:nvPr>
        </p:nvSpPr>
        <p:spPr>
          <a:noFill/>
          <a:ln/>
        </p:spPr>
        <p:txBody>
          <a:bodyPr/>
          <a:lstStyle/>
          <a:p>
            <a:pPr eaLnBrk="1" hangingPunct="1"/>
            <a:endParaRPr lang="en-GB" smtClean="0"/>
          </a:p>
        </p:txBody>
      </p:sp>
      <p:sp>
        <p:nvSpPr>
          <p:cNvPr id="513028" name="Rectangle 3"/>
          <p:cNvSpPr>
            <a:spLocks noGrp="1" noRot="1" noChangeAspect="1" noChangeArrowheads="1" noTextEdit="1"/>
          </p:cNvSpPr>
          <p:nvPr>
            <p:ph type="sldImg"/>
          </p:nvPr>
        </p:nvSpPr>
        <p:spPr>
          <a:ln/>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7"/>
          <p:cNvSpPr>
            <a:spLocks noGrp="1" noChangeArrowheads="1"/>
          </p:cNvSpPr>
          <p:nvPr>
            <p:ph type="sldNum" sz="quarter" idx="5"/>
          </p:nvPr>
        </p:nvSpPr>
        <p:spPr>
          <a:noFill/>
        </p:spPr>
        <p:txBody>
          <a:bodyPr/>
          <a:lstStyle/>
          <a:p>
            <a:fld id="{04597DC6-3A04-4747-9E2D-004048FED88F}" type="slidenum">
              <a:rPr lang="en-US" smtClean="0"/>
              <a:pPr/>
              <a:t>54</a:t>
            </a:fld>
            <a:endParaRPr lang="en-US" smtClean="0"/>
          </a:p>
        </p:txBody>
      </p:sp>
      <p:sp>
        <p:nvSpPr>
          <p:cNvPr id="514051" name="Rectangle 2"/>
          <p:cNvSpPr>
            <a:spLocks noGrp="1" noChangeArrowheads="1"/>
          </p:cNvSpPr>
          <p:nvPr>
            <p:ph type="body" idx="1"/>
          </p:nvPr>
        </p:nvSpPr>
        <p:spPr>
          <a:noFill/>
          <a:ln/>
        </p:spPr>
        <p:txBody>
          <a:bodyPr/>
          <a:lstStyle/>
          <a:p>
            <a:pPr algn="just" eaLnBrk="1" hangingPunct="1"/>
            <a:r>
              <a:rPr lang="en-US" dirty="0" smtClean="0"/>
              <a:t>The </a:t>
            </a:r>
            <a:r>
              <a:rPr lang="en-US" dirty="0" err="1" smtClean="0"/>
              <a:t>shmctl</a:t>
            </a:r>
            <a:r>
              <a:rPr lang="en-US" dirty="0" smtClean="0"/>
              <a:t> system call accepts three arguments: shared memory ID, command, and the address of the </a:t>
            </a:r>
            <a:r>
              <a:rPr lang="en-US" dirty="0" err="1" smtClean="0"/>
              <a:t>shmid_ds</a:t>
            </a:r>
            <a:r>
              <a:rPr lang="en-US" dirty="0" smtClean="0"/>
              <a:t> structure. </a:t>
            </a:r>
          </a:p>
          <a:p>
            <a:pPr algn="just" eaLnBrk="1" hangingPunct="1"/>
            <a:endParaRPr lang="en-US" sz="500" dirty="0" smtClean="0"/>
          </a:p>
          <a:p>
            <a:pPr algn="just" eaLnBrk="1" hangingPunct="1"/>
            <a:r>
              <a:rPr lang="en-US" dirty="0" smtClean="0"/>
              <a:t>Three commands are used in the </a:t>
            </a:r>
            <a:r>
              <a:rPr lang="en-US" dirty="0" err="1" smtClean="0"/>
              <a:t>shmctl</a:t>
            </a:r>
            <a:r>
              <a:rPr lang="en-US" dirty="0" smtClean="0"/>
              <a:t> system call: </a:t>
            </a:r>
          </a:p>
          <a:p>
            <a:pPr algn="just" eaLnBrk="1" hangingPunct="1"/>
            <a:r>
              <a:rPr lang="en-US" dirty="0" smtClean="0"/>
              <a:t>IPC_STAT -copies the shared memory segment information into the buffer argument.  </a:t>
            </a:r>
          </a:p>
          <a:p>
            <a:pPr algn="just" eaLnBrk="1" hangingPunct="1"/>
            <a:r>
              <a:rPr lang="en-US" dirty="0" smtClean="0"/>
              <a:t>IPC_SET - sets the user given values into the system's </a:t>
            </a:r>
            <a:r>
              <a:rPr lang="en-US" dirty="0" err="1" smtClean="0"/>
              <a:t>shmid_ds</a:t>
            </a:r>
            <a:r>
              <a:rPr lang="en-US" dirty="0" smtClean="0"/>
              <a:t> structure.  IPC_RMID - remove the shared memory segment. </a:t>
            </a:r>
          </a:p>
          <a:p>
            <a:pPr algn="just" eaLnBrk="1" hangingPunct="1"/>
            <a:endParaRPr lang="en-US" sz="800" dirty="0" smtClean="0"/>
          </a:p>
          <a:p>
            <a:pPr algn="just" eaLnBrk="1" hangingPunct="1"/>
            <a:r>
              <a:rPr lang="en-US" dirty="0" smtClean="0"/>
              <a:t>If you haven't removed the shared memory segment after its usage, it could unnecessarily create memory leaks in the system. IPC_RMID is used to mark the shared memory segment as destroyed, but the removal of shared memory segment is dependent on the value of the number of attachments. If the number of attachment is zero then only the kernel will remove the shared memory segment else it will wait until it becomes zero.  </a:t>
            </a:r>
          </a:p>
          <a:p>
            <a:pPr algn="just" eaLnBrk="1" hangingPunct="1"/>
            <a:endParaRPr lang="en-US" sz="800" dirty="0" smtClean="0"/>
          </a:p>
          <a:p>
            <a:pPr algn="just" eaLnBrk="1" hangingPunct="1"/>
            <a:r>
              <a:rPr lang="en-US" dirty="0" smtClean="0"/>
              <a:t>Apart from the above three generic commands, shared memory has two more specific commands: SHM_LOCK and SHM_UNLOCK. The pages in the shared memory are swappable. They may be swapped out to the swap space during periods of high memory usage; so if we specify the command SHM_LOCK, it prevents the swapping of a shared memory segment. Enabling SHM_UNLOCK makes segments swappable. Only  the root user can perform this operation. </a:t>
            </a:r>
          </a:p>
        </p:txBody>
      </p:sp>
      <p:sp>
        <p:nvSpPr>
          <p:cNvPr id="514052" name="Rectangle 3"/>
          <p:cNvSpPr>
            <a:spLocks noGrp="1" noRot="1" noChangeAspect="1" noChangeArrowheads="1" noTextEdit="1"/>
          </p:cNvSpPr>
          <p:nvPr>
            <p:ph type="sldImg"/>
          </p:nvPr>
        </p:nvSpPr>
        <p:spPr>
          <a:ln/>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7"/>
          <p:cNvSpPr>
            <a:spLocks noGrp="1" noChangeArrowheads="1"/>
          </p:cNvSpPr>
          <p:nvPr>
            <p:ph type="sldNum" sz="quarter" idx="5"/>
          </p:nvPr>
        </p:nvSpPr>
        <p:spPr>
          <a:noFill/>
        </p:spPr>
        <p:txBody>
          <a:bodyPr/>
          <a:lstStyle/>
          <a:p>
            <a:fld id="{199E10B4-3FEA-41FA-875B-DD26DC59FDBA}" type="slidenum">
              <a:rPr lang="en-US" smtClean="0"/>
              <a:pPr/>
              <a:t>55</a:t>
            </a:fld>
            <a:endParaRPr lang="en-US" smtClean="0"/>
          </a:p>
        </p:txBody>
      </p:sp>
      <p:sp>
        <p:nvSpPr>
          <p:cNvPr id="515075" name="Rectangle 2"/>
          <p:cNvSpPr>
            <a:spLocks noGrp="1" noChangeArrowheads="1"/>
          </p:cNvSpPr>
          <p:nvPr>
            <p:ph type="body" idx="1"/>
          </p:nvPr>
        </p:nvSpPr>
        <p:spPr>
          <a:noFill/>
          <a:ln/>
        </p:spPr>
        <p:txBody>
          <a:bodyPr/>
          <a:lstStyle/>
          <a:p>
            <a:pPr eaLnBrk="1" hangingPunct="1"/>
            <a:endParaRPr lang="en-GB" smtClean="0"/>
          </a:p>
        </p:txBody>
      </p:sp>
      <p:sp>
        <p:nvSpPr>
          <p:cNvPr id="515076" name="Rectangle 3"/>
          <p:cNvSpPr>
            <a:spLocks noGrp="1" noRot="1" noChangeAspect="1" noChangeArrowheads="1" noTextEdit="1"/>
          </p:cNvSpPr>
          <p:nvPr>
            <p:ph type="sldImg"/>
          </p:nvPr>
        </p:nvSpPr>
        <p:spPr>
          <a:ln/>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7"/>
          <p:cNvSpPr>
            <a:spLocks noGrp="1" noChangeArrowheads="1"/>
          </p:cNvSpPr>
          <p:nvPr>
            <p:ph type="sldNum" sz="quarter" idx="5"/>
          </p:nvPr>
        </p:nvSpPr>
        <p:spPr>
          <a:noFill/>
        </p:spPr>
        <p:txBody>
          <a:bodyPr/>
          <a:lstStyle/>
          <a:p>
            <a:fld id="{24500138-4AF2-4D56-B0D0-FCBD410B2E58}" type="slidenum">
              <a:rPr lang="en-US" smtClean="0"/>
              <a:pPr/>
              <a:t>56</a:t>
            </a:fld>
            <a:endParaRPr lang="en-US" smtClean="0"/>
          </a:p>
        </p:txBody>
      </p:sp>
      <p:sp>
        <p:nvSpPr>
          <p:cNvPr id="516099" name="Rectangle 2"/>
          <p:cNvSpPr>
            <a:spLocks noGrp="1" noChangeArrowheads="1"/>
          </p:cNvSpPr>
          <p:nvPr>
            <p:ph type="body" idx="1"/>
          </p:nvPr>
        </p:nvSpPr>
        <p:spPr>
          <a:noFill/>
          <a:ln/>
        </p:spPr>
        <p:txBody>
          <a:bodyPr/>
          <a:lstStyle/>
          <a:p>
            <a:pPr eaLnBrk="1" hangingPunct="1"/>
            <a:endParaRPr lang="en-GB" smtClean="0"/>
          </a:p>
        </p:txBody>
      </p:sp>
      <p:sp>
        <p:nvSpPr>
          <p:cNvPr id="516100" name="Rectangle 3"/>
          <p:cNvSpPr>
            <a:spLocks noGrp="1" noRot="1" noChangeAspect="1" noChangeArrowheads="1" noTextEdit="1"/>
          </p:cNvSpPr>
          <p:nvPr>
            <p:ph type="sldImg"/>
          </p:nvPr>
        </p:nvSpPr>
        <p:spPr>
          <a:ln/>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7"/>
          <p:cNvSpPr>
            <a:spLocks noGrp="1" noChangeArrowheads="1"/>
          </p:cNvSpPr>
          <p:nvPr>
            <p:ph type="sldNum" sz="quarter" idx="5"/>
          </p:nvPr>
        </p:nvSpPr>
        <p:spPr>
          <a:noFill/>
        </p:spPr>
        <p:txBody>
          <a:bodyPr/>
          <a:lstStyle/>
          <a:p>
            <a:fld id="{C68A6F70-D370-45F2-B84D-F5144B503F79}" type="slidenum">
              <a:rPr lang="en-US" smtClean="0"/>
              <a:pPr/>
              <a:t>57</a:t>
            </a:fld>
            <a:endParaRPr lang="en-US" smtClean="0"/>
          </a:p>
        </p:txBody>
      </p:sp>
      <p:sp>
        <p:nvSpPr>
          <p:cNvPr id="517123" name="Rectangle 2"/>
          <p:cNvSpPr>
            <a:spLocks noGrp="1" noChangeArrowheads="1"/>
          </p:cNvSpPr>
          <p:nvPr>
            <p:ph type="body" idx="1"/>
          </p:nvPr>
        </p:nvSpPr>
        <p:spPr>
          <a:noFill/>
          <a:ln/>
        </p:spPr>
        <p:txBody>
          <a:bodyPr/>
          <a:lstStyle/>
          <a:p>
            <a:pPr algn="just" eaLnBrk="1" hangingPunct="1"/>
            <a:r>
              <a:rPr lang="en-US" smtClean="0"/>
              <a:t>Semaphore is a synchronization mechanism, which implements mutual exclusion among processes to avoid race condition to access any shared resource. </a:t>
            </a:r>
          </a:p>
          <a:p>
            <a:pPr algn="just" eaLnBrk="1" hangingPunct="1"/>
            <a:endParaRPr lang="en-US" smtClean="0"/>
          </a:p>
          <a:p>
            <a:pPr algn="just" eaLnBrk="1" hangingPunct="1"/>
            <a:r>
              <a:rPr lang="en-US" smtClean="0"/>
              <a:t>An efficient usage of shared memory is not possible without the help of semaphore.  For example, to synchronize modification of a shared memory from concurrent access by many processes can be done by only semaphore. </a:t>
            </a:r>
          </a:p>
          <a:p>
            <a:pPr algn="just" eaLnBrk="1" hangingPunct="1"/>
            <a:endParaRPr lang="en-US" smtClean="0"/>
          </a:p>
          <a:p>
            <a:pPr algn="just" eaLnBrk="1" hangingPunct="1"/>
            <a:r>
              <a:rPr lang="en-US" smtClean="0"/>
              <a:t>Semaphore maintains a counter to implement locking and unlocking, which are performed by p ( ) or v( ) atomic operations. These operations cannot be interrupted in middle. </a:t>
            </a:r>
          </a:p>
          <a:p>
            <a:pPr algn="just" eaLnBrk="1" hangingPunct="1"/>
            <a:endParaRPr lang="en-US" smtClean="0"/>
          </a:p>
          <a:p>
            <a:pPr algn="just" eaLnBrk="1" hangingPunct="1"/>
            <a:r>
              <a:rPr lang="en-US" smtClean="0"/>
              <a:t>It avoids busy waiting. If a critical section is in use, the calling process will be removed from a run queue and put into a sleep state. </a:t>
            </a:r>
          </a:p>
          <a:p>
            <a:pPr algn="just" eaLnBrk="1" hangingPunct="1"/>
            <a:endParaRPr lang="en-US" smtClean="0"/>
          </a:p>
          <a:p>
            <a:pPr algn="just" eaLnBrk="1" hangingPunct="1"/>
            <a:r>
              <a:rPr lang="en-US" smtClean="0"/>
              <a:t>Two types of semaphore exist : binary and counting. </a:t>
            </a:r>
          </a:p>
          <a:p>
            <a:pPr algn="just" eaLnBrk="1" hangingPunct="1"/>
            <a:endParaRPr lang="en-US" smtClean="0"/>
          </a:p>
        </p:txBody>
      </p:sp>
      <p:sp>
        <p:nvSpPr>
          <p:cNvPr id="517124" name="Rectangle 3"/>
          <p:cNvSpPr>
            <a:spLocks noGrp="1" noRot="1" noChangeAspect="1" noChangeArrowheads="1" noTextEdit="1"/>
          </p:cNvSpPr>
          <p:nvPr>
            <p:ph type="sldImg"/>
          </p:nvPr>
        </p:nvSpPr>
        <p:spPr>
          <a:ln/>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7"/>
          <p:cNvSpPr>
            <a:spLocks noGrp="1" noChangeArrowheads="1"/>
          </p:cNvSpPr>
          <p:nvPr>
            <p:ph type="sldNum" sz="quarter" idx="5"/>
          </p:nvPr>
        </p:nvSpPr>
        <p:spPr>
          <a:noFill/>
        </p:spPr>
        <p:txBody>
          <a:bodyPr/>
          <a:lstStyle/>
          <a:p>
            <a:fld id="{F3877F55-AE2E-499A-8E65-2873BF606B45}" type="slidenum">
              <a:rPr lang="en-US" smtClean="0"/>
              <a:pPr/>
              <a:t>58</a:t>
            </a:fld>
            <a:endParaRPr lang="en-US" smtClean="0"/>
          </a:p>
        </p:txBody>
      </p:sp>
      <p:sp>
        <p:nvSpPr>
          <p:cNvPr id="518147" name="Rectangle 2"/>
          <p:cNvSpPr>
            <a:spLocks noGrp="1" noChangeArrowheads="1"/>
          </p:cNvSpPr>
          <p:nvPr>
            <p:ph type="body" idx="1"/>
          </p:nvPr>
        </p:nvSpPr>
        <p:spPr>
          <a:noFill/>
          <a:ln/>
        </p:spPr>
        <p:txBody>
          <a:bodyPr/>
          <a:lstStyle/>
          <a:p>
            <a:pPr eaLnBrk="1" hangingPunct="1"/>
            <a:r>
              <a:rPr lang="en-US" smtClean="0"/>
              <a:t>Decrementing the count value : locking </a:t>
            </a:r>
          </a:p>
          <a:p>
            <a:pPr eaLnBrk="1" hangingPunct="1"/>
            <a:r>
              <a:rPr lang="en-US" smtClean="0">
                <a:latin typeface="Courier New" pitchFamily="49" charset="0"/>
              </a:rPr>
              <a:t>p ( int count_value ) </a:t>
            </a:r>
          </a:p>
          <a:p>
            <a:pPr eaLnBrk="1" hangingPunct="1"/>
            <a:r>
              <a:rPr lang="en-US" smtClean="0">
                <a:latin typeface="Courier New" pitchFamily="49" charset="0"/>
              </a:rPr>
              <a:t>   {</a:t>
            </a:r>
          </a:p>
          <a:p>
            <a:pPr eaLnBrk="1" hangingPunct="1"/>
            <a:r>
              <a:rPr lang="en-US" smtClean="0">
                <a:latin typeface="Courier New" pitchFamily="49" charset="0"/>
              </a:rPr>
              <a:t>     if ( count_value &gt; 0 ) {</a:t>
            </a:r>
          </a:p>
          <a:p>
            <a:pPr eaLnBrk="1" hangingPunct="1"/>
            <a:r>
              <a:rPr lang="en-US" smtClean="0">
                <a:latin typeface="Courier New" pitchFamily="49" charset="0"/>
              </a:rPr>
              <a:t>          count_value --;</a:t>
            </a:r>
          </a:p>
          <a:p>
            <a:pPr eaLnBrk="1" hangingPunct="1"/>
            <a:r>
              <a:rPr lang="en-US" smtClean="0">
                <a:latin typeface="Courier New" pitchFamily="49" charset="0"/>
              </a:rPr>
              <a:t>	wake up the waiting process;</a:t>
            </a:r>
          </a:p>
          <a:p>
            <a:pPr eaLnBrk="1" hangingPunct="1"/>
            <a:r>
              <a:rPr lang="en-US" smtClean="0">
                <a:latin typeface="Courier New" pitchFamily="49" charset="0"/>
              </a:rPr>
              <a:t>   }</a:t>
            </a:r>
          </a:p>
          <a:p>
            <a:pPr eaLnBrk="1" hangingPunct="1"/>
            <a:r>
              <a:rPr lang="en-US" smtClean="0">
                <a:latin typeface="Courier New" pitchFamily="49" charset="0"/>
              </a:rPr>
              <a:t>   else</a:t>
            </a:r>
          </a:p>
          <a:p>
            <a:pPr eaLnBrk="1" hangingPunct="1"/>
            <a:r>
              <a:rPr lang="en-US" smtClean="0">
                <a:latin typeface="Courier New" pitchFamily="49" charset="0"/>
              </a:rPr>
              <a:t>          add the process in the sleeping list.</a:t>
            </a:r>
          </a:p>
          <a:p>
            <a:pPr eaLnBrk="1" hangingPunct="1"/>
            <a:r>
              <a:rPr lang="en-US" smtClean="0">
                <a:latin typeface="Courier New" pitchFamily="49" charset="0"/>
              </a:rPr>
              <a:t>}</a:t>
            </a:r>
          </a:p>
          <a:p>
            <a:pPr eaLnBrk="1" hangingPunct="1"/>
            <a:endParaRPr lang="en-US" smtClean="0">
              <a:latin typeface="Courier New" pitchFamily="49" charset="0"/>
            </a:endParaRPr>
          </a:p>
          <a:p>
            <a:pPr eaLnBrk="1" hangingPunct="1"/>
            <a:r>
              <a:rPr lang="en-US" smtClean="0"/>
              <a:t>Incrementing the count value: unlocking</a:t>
            </a:r>
          </a:p>
          <a:p>
            <a:pPr eaLnBrk="1" hangingPunct="1"/>
            <a:r>
              <a:rPr lang="en-US" smtClean="0">
                <a:latin typeface="Courier New" pitchFamily="49" charset="0"/>
              </a:rPr>
              <a:t>v ( int count_value ) </a:t>
            </a:r>
          </a:p>
          <a:p>
            <a:pPr eaLnBrk="1" hangingPunct="1"/>
            <a:r>
              <a:rPr lang="en-US" smtClean="0">
                <a:latin typeface="Courier New" pitchFamily="49" charset="0"/>
              </a:rPr>
              <a:t>    {</a:t>
            </a:r>
          </a:p>
          <a:p>
            <a:pPr eaLnBrk="1" hangingPunct="1"/>
            <a:r>
              <a:rPr lang="en-US" smtClean="0">
                <a:latin typeface="Courier New" pitchFamily="49" charset="0"/>
              </a:rPr>
              <a:t>      count_value ++;</a:t>
            </a:r>
          </a:p>
          <a:p>
            <a:pPr eaLnBrk="1" hangingPunct="1"/>
            <a:r>
              <a:rPr lang="en-US" smtClean="0">
                <a:latin typeface="Courier New" pitchFamily="49" charset="0"/>
              </a:rPr>
              <a:t>      remove the process from sleeping list;</a:t>
            </a:r>
          </a:p>
          <a:p>
            <a:pPr eaLnBrk="1" hangingPunct="1"/>
            <a:r>
              <a:rPr lang="en-US" smtClean="0">
                <a:latin typeface="Courier New" pitchFamily="49" charset="0"/>
              </a:rPr>
              <a:t>      wake up the process for running;</a:t>
            </a:r>
          </a:p>
          <a:p>
            <a:pPr eaLnBrk="1" hangingPunct="1"/>
            <a:r>
              <a:rPr lang="en-US" smtClean="0">
                <a:latin typeface="Courier New" pitchFamily="49" charset="0"/>
              </a:rPr>
              <a:t>}</a:t>
            </a:r>
          </a:p>
          <a:p>
            <a:pPr eaLnBrk="1" hangingPunct="1"/>
            <a:endParaRPr lang="en-GB" smtClean="0"/>
          </a:p>
        </p:txBody>
      </p:sp>
      <p:sp>
        <p:nvSpPr>
          <p:cNvPr id="518148" name="Rectangle 3"/>
          <p:cNvSpPr>
            <a:spLocks noGrp="1" noRot="1" noChangeAspect="1" noChangeArrowheads="1" noTextEdit="1"/>
          </p:cNvSpPr>
          <p:nvPr>
            <p:ph type="sldImg"/>
          </p:nvPr>
        </p:nvSpPr>
        <p:spPr>
          <a:ln/>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7"/>
          <p:cNvSpPr>
            <a:spLocks noGrp="1" noChangeArrowheads="1"/>
          </p:cNvSpPr>
          <p:nvPr>
            <p:ph type="sldNum" sz="quarter" idx="5"/>
          </p:nvPr>
        </p:nvSpPr>
        <p:spPr>
          <a:noFill/>
        </p:spPr>
        <p:txBody>
          <a:bodyPr/>
          <a:lstStyle/>
          <a:p>
            <a:fld id="{893F7026-96AA-4C53-B656-0E01D7F1506C}" type="slidenum">
              <a:rPr lang="en-US" smtClean="0"/>
              <a:pPr/>
              <a:t>59</a:t>
            </a:fld>
            <a:endParaRPr lang="en-US" smtClean="0"/>
          </a:p>
        </p:txBody>
      </p:sp>
      <p:sp>
        <p:nvSpPr>
          <p:cNvPr id="519171" name="Rectangle 2"/>
          <p:cNvSpPr>
            <a:spLocks noGrp="1" noChangeArrowheads="1"/>
          </p:cNvSpPr>
          <p:nvPr>
            <p:ph type="body" idx="1"/>
          </p:nvPr>
        </p:nvSpPr>
        <p:spPr>
          <a:noFill/>
          <a:ln/>
        </p:spPr>
        <p:txBody>
          <a:bodyPr/>
          <a:lstStyle/>
          <a:p>
            <a:pPr eaLnBrk="1" hangingPunct="1"/>
            <a:r>
              <a:rPr lang="en-US" smtClean="0"/>
              <a:t>System V semaphore creates a semaphore set; where many semaphores can be created and each semaphore may be either binary or counting depending on the number of critical resources. </a:t>
            </a:r>
          </a:p>
          <a:p>
            <a:pPr eaLnBrk="1" hangingPunct="1"/>
            <a:endParaRPr lang="en-US" smtClean="0"/>
          </a:p>
          <a:p>
            <a:pPr eaLnBrk="1" hangingPunct="1"/>
            <a:r>
              <a:rPr lang="en-US" smtClean="0"/>
              <a:t>To implement mutual exclusion binary semaphore is used.</a:t>
            </a:r>
          </a:p>
          <a:p>
            <a:pPr eaLnBrk="1" hangingPunct="1"/>
            <a:endParaRPr lang="en-US" smtClean="0"/>
          </a:p>
          <a:p>
            <a:pPr eaLnBrk="1" hangingPunct="1"/>
            <a:r>
              <a:rPr lang="en-US" smtClean="0"/>
              <a:t> If many shared resources are to be synchronized for instances three printers are shared by fifty desktop systems, then counting semaphore is an appropriate one and the initial value of the semaphore is to be set as three. </a:t>
            </a:r>
          </a:p>
          <a:p>
            <a:pPr eaLnBrk="1" hangingPunct="1"/>
            <a:r>
              <a:rPr lang="en-US" smtClean="0"/>
              <a:t>Semaphore implementation and working procedure is relatively complex compared to message queues and shared memory. </a:t>
            </a:r>
          </a:p>
          <a:p>
            <a:pPr eaLnBrk="1" hangingPunct="1"/>
            <a:endParaRPr lang="en-GB" smtClean="0"/>
          </a:p>
        </p:txBody>
      </p:sp>
      <p:sp>
        <p:nvSpPr>
          <p:cNvPr id="519172" name="Rectangle 3"/>
          <p:cNvSpPr>
            <a:spLocks noGrp="1" noRot="1" noChangeAspect="1" noChangeArrowheads="1" noTextEdit="1"/>
          </p:cNvSpPr>
          <p:nvPr>
            <p:ph type="sldImg"/>
          </p:nvPr>
        </p:nvSpPr>
        <p:spPr>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7"/>
          <p:cNvSpPr>
            <a:spLocks noGrp="1" noChangeArrowheads="1"/>
          </p:cNvSpPr>
          <p:nvPr>
            <p:ph type="sldNum" sz="quarter" idx="5"/>
          </p:nvPr>
        </p:nvSpPr>
        <p:spPr>
          <a:noFill/>
        </p:spPr>
        <p:txBody>
          <a:bodyPr/>
          <a:lstStyle/>
          <a:p>
            <a:fld id="{2E4E4AC7-18EB-4739-85B9-7F54C5E9050F}" type="slidenum">
              <a:rPr lang="en-US" smtClean="0"/>
              <a:pPr/>
              <a:t>6</a:t>
            </a:fld>
            <a:endParaRPr lang="en-US" smtClean="0"/>
          </a:p>
        </p:txBody>
      </p:sp>
      <p:sp>
        <p:nvSpPr>
          <p:cNvPr id="464899" name="Rectangle 2"/>
          <p:cNvSpPr>
            <a:spLocks noGrp="1" noChangeArrowheads="1"/>
          </p:cNvSpPr>
          <p:nvPr>
            <p:ph type="body" idx="1"/>
          </p:nvPr>
        </p:nvSpPr>
        <p:spPr>
          <a:noFill/>
          <a:ln/>
        </p:spPr>
        <p:txBody>
          <a:bodyPr/>
          <a:lstStyle/>
          <a:p>
            <a:pPr eaLnBrk="1" hangingPunct="1"/>
            <a:endParaRPr lang="en-GB" smtClean="0"/>
          </a:p>
        </p:txBody>
      </p:sp>
      <p:sp>
        <p:nvSpPr>
          <p:cNvPr id="464900" name="Rectangle 3"/>
          <p:cNvSpPr>
            <a:spLocks noGrp="1" noRot="1" noChangeAspect="1" noChangeArrowheads="1" noTextEdit="1"/>
          </p:cNvSpPr>
          <p:nvPr>
            <p:ph type="sldImg"/>
          </p:nvPr>
        </p:nvSpPr>
        <p:spPr>
          <a:ln/>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7"/>
          <p:cNvSpPr>
            <a:spLocks noGrp="1" noChangeArrowheads="1"/>
          </p:cNvSpPr>
          <p:nvPr>
            <p:ph type="sldNum" sz="quarter" idx="5"/>
          </p:nvPr>
        </p:nvSpPr>
        <p:spPr>
          <a:noFill/>
        </p:spPr>
        <p:txBody>
          <a:bodyPr/>
          <a:lstStyle/>
          <a:p>
            <a:fld id="{8E534A92-A3C9-44DD-9D8D-97288D6BBA74}" type="slidenum">
              <a:rPr lang="en-US" smtClean="0"/>
              <a:pPr/>
              <a:t>60</a:t>
            </a:fld>
            <a:endParaRPr lang="en-US" smtClean="0"/>
          </a:p>
        </p:txBody>
      </p:sp>
      <p:sp>
        <p:nvSpPr>
          <p:cNvPr id="520195" name="Rectangle 2"/>
          <p:cNvSpPr>
            <a:spLocks noGrp="1" noChangeArrowheads="1"/>
          </p:cNvSpPr>
          <p:nvPr>
            <p:ph type="body" idx="1"/>
          </p:nvPr>
        </p:nvSpPr>
        <p:spPr>
          <a:noFill/>
          <a:ln/>
        </p:spPr>
        <p:txBody>
          <a:bodyPr/>
          <a:lstStyle/>
          <a:p>
            <a:pPr algn="just" eaLnBrk="1" hangingPunct="1"/>
            <a:r>
              <a:rPr lang="en-US" smtClean="0"/>
              <a:t>The syntax for the system call is : </a:t>
            </a:r>
          </a:p>
          <a:p>
            <a:pPr algn="just" eaLnBrk="1" hangingPunct="1"/>
            <a:r>
              <a:rPr lang="en-US" smtClean="0"/>
              <a:t>int semget (key_t key, int NumberOfSemaphore, int SemaphoreFlag);</a:t>
            </a:r>
          </a:p>
          <a:p>
            <a:pPr algn="just" eaLnBrk="1" hangingPunct="1"/>
            <a:r>
              <a:rPr lang="en-US" smtClean="0"/>
              <a:t>The second argument is number of semaphores in a set and the third argument is a semaphore flag: IPC_CREAT is used to create a new semaphore set. But if IPC_CREAT | IPC_EXCL is used,  the system call returns -1 if the semaphore set  already exists, otherwise the call creates a new semaphore set and returns zero. </a:t>
            </a:r>
          </a:p>
          <a:p>
            <a:pPr algn="just" eaLnBrk="1" hangingPunct="1"/>
            <a:endParaRPr lang="en-US" smtClean="0"/>
          </a:p>
          <a:p>
            <a:pPr algn="just" eaLnBrk="1" hangingPunct="1"/>
            <a:r>
              <a:rPr lang="en-US" smtClean="0"/>
              <a:t>The first member of the </a:t>
            </a:r>
            <a:r>
              <a:rPr lang="en-US" i="1" smtClean="0"/>
              <a:t>union semun, val</a:t>
            </a:r>
            <a:r>
              <a:rPr lang="en-US" smtClean="0"/>
              <a:t> sets value of a semaphore, here is the place the programmer decides whether he needs binary or counting semaphore. </a:t>
            </a:r>
          </a:p>
          <a:p>
            <a:pPr algn="just" eaLnBrk="1" hangingPunct="1"/>
            <a:endParaRPr lang="en-US" smtClean="0"/>
          </a:p>
          <a:p>
            <a:pPr algn="just" eaLnBrk="1" hangingPunct="1"/>
            <a:r>
              <a:rPr lang="en-US" smtClean="0"/>
              <a:t>The second member </a:t>
            </a:r>
            <a:r>
              <a:rPr lang="en-US" i="1" smtClean="0"/>
              <a:t>buffer</a:t>
            </a:r>
            <a:r>
              <a:rPr lang="en-US" smtClean="0"/>
              <a:t> is a data structure describing a set of semaphore. </a:t>
            </a:r>
          </a:p>
          <a:p>
            <a:pPr algn="just" eaLnBrk="1" hangingPunct="1"/>
            <a:r>
              <a:rPr lang="en-US" smtClean="0"/>
              <a:t>The third member of the </a:t>
            </a:r>
            <a:r>
              <a:rPr lang="en-US" i="1" smtClean="0"/>
              <a:t>union,</a:t>
            </a:r>
            <a:r>
              <a:rPr lang="en-US" smtClean="0"/>
              <a:t> </a:t>
            </a:r>
            <a:r>
              <a:rPr lang="en-US" i="1" smtClean="0"/>
              <a:t>array</a:t>
            </a:r>
            <a:r>
              <a:rPr lang="en-US" smtClean="0"/>
              <a:t> is used to set or get value for all the created semaphores by passing </a:t>
            </a:r>
            <a:r>
              <a:rPr lang="en-US" i="1" smtClean="0"/>
              <a:t>SETALL</a:t>
            </a:r>
            <a:r>
              <a:rPr lang="en-US" smtClean="0"/>
              <a:t> or </a:t>
            </a:r>
            <a:r>
              <a:rPr lang="en-US" i="1" smtClean="0"/>
              <a:t>GETALL</a:t>
            </a:r>
            <a:r>
              <a:rPr lang="en-US" smtClean="0"/>
              <a:t> command correspondingly to the </a:t>
            </a:r>
            <a:r>
              <a:rPr lang="en-US" i="1" smtClean="0"/>
              <a:t>semctl</a:t>
            </a:r>
            <a:r>
              <a:rPr lang="en-US" smtClean="0"/>
              <a:t> function. </a:t>
            </a:r>
          </a:p>
          <a:p>
            <a:pPr algn="just" eaLnBrk="1" hangingPunct="1"/>
            <a:r>
              <a:rPr lang="en-US" i="1" smtClean="0"/>
              <a:t>semctl</a:t>
            </a:r>
            <a:r>
              <a:rPr lang="en-US" smtClean="0"/>
              <a:t> system call accepts four arguments. The syntax for the call is as follows: int semctl (int SemaphoreID, int SemaphoreNumber, int Command, UnionSemun); </a:t>
            </a:r>
          </a:p>
          <a:p>
            <a:pPr eaLnBrk="1" hangingPunct="1"/>
            <a:endParaRPr lang="en-GB" smtClean="0"/>
          </a:p>
        </p:txBody>
      </p:sp>
      <p:sp>
        <p:nvSpPr>
          <p:cNvPr id="520196" name="Rectangle 3"/>
          <p:cNvSpPr>
            <a:spLocks noGrp="1" noRot="1" noChangeAspect="1" noChangeArrowheads="1" noTextEdit="1"/>
          </p:cNvSpPr>
          <p:nvPr>
            <p:ph type="sldImg"/>
          </p:nvPr>
        </p:nvSpPr>
        <p:spPr>
          <a:ln/>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7"/>
          <p:cNvSpPr>
            <a:spLocks noGrp="1" noChangeArrowheads="1"/>
          </p:cNvSpPr>
          <p:nvPr>
            <p:ph type="sldNum" sz="quarter" idx="5"/>
          </p:nvPr>
        </p:nvSpPr>
        <p:spPr>
          <a:noFill/>
        </p:spPr>
        <p:txBody>
          <a:bodyPr/>
          <a:lstStyle/>
          <a:p>
            <a:fld id="{8665BF6B-6BC3-4395-AA78-CB20906AFCB0}" type="slidenum">
              <a:rPr lang="en-US" smtClean="0"/>
              <a:pPr/>
              <a:t>61</a:t>
            </a:fld>
            <a:endParaRPr lang="en-US" smtClean="0"/>
          </a:p>
        </p:txBody>
      </p:sp>
      <p:sp>
        <p:nvSpPr>
          <p:cNvPr id="521219" name="Rectangle 2"/>
          <p:cNvSpPr>
            <a:spLocks noGrp="1" noChangeArrowheads="1"/>
          </p:cNvSpPr>
          <p:nvPr>
            <p:ph type="body" idx="1"/>
          </p:nvPr>
        </p:nvSpPr>
        <p:spPr>
          <a:noFill/>
          <a:ln/>
        </p:spPr>
        <p:txBody>
          <a:bodyPr/>
          <a:lstStyle/>
          <a:p>
            <a:pPr algn="just" eaLnBrk="1" hangingPunct="1"/>
            <a:r>
              <a:rPr lang="en-US" dirty="0" smtClean="0"/>
              <a:t>The first member of the </a:t>
            </a:r>
            <a:r>
              <a:rPr lang="en-US" dirty="0" err="1" smtClean="0"/>
              <a:t>sembuf</a:t>
            </a:r>
            <a:r>
              <a:rPr lang="en-US" dirty="0" smtClean="0"/>
              <a:t> structure specifies  the semaphore in the set, here  in the example it is the first semaphore in the set. The second member </a:t>
            </a:r>
            <a:r>
              <a:rPr lang="en-US" dirty="0" err="1" smtClean="0"/>
              <a:t>sem_op</a:t>
            </a:r>
            <a:r>
              <a:rPr lang="en-US" dirty="0" smtClean="0"/>
              <a:t> if -1 as in example  indicates decrementing the semaphore value and the third member determines, if semaphore is busy, what the </a:t>
            </a:r>
            <a:r>
              <a:rPr lang="en-US" dirty="0" err="1" smtClean="0"/>
              <a:t>semop</a:t>
            </a:r>
            <a:r>
              <a:rPr lang="en-US" dirty="0" smtClean="0"/>
              <a:t> function should do. </a:t>
            </a:r>
          </a:p>
          <a:p>
            <a:pPr algn="just" eaLnBrk="1" hangingPunct="1"/>
            <a:endParaRPr lang="en-US" dirty="0" smtClean="0"/>
          </a:p>
          <a:p>
            <a:pPr algn="just" eaLnBrk="1" hangingPunct="1"/>
            <a:r>
              <a:rPr lang="en-US" dirty="0" smtClean="0"/>
              <a:t>If the value is 0: it will wait until the semaphore is available.</a:t>
            </a:r>
          </a:p>
          <a:p>
            <a:pPr algn="just" eaLnBrk="1" hangingPunct="1"/>
            <a:r>
              <a:rPr lang="en-US" dirty="0" smtClean="0"/>
              <a:t>If the value is IPC_NOWAIT: it will not wait for the semaphore, it returns with error. </a:t>
            </a:r>
          </a:p>
          <a:p>
            <a:pPr algn="just" eaLnBrk="1" hangingPunct="1"/>
            <a:r>
              <a:rPr lang="en-US" dirty="0" smtClean="0"/>
              <a:t>Sometimes, if a process takes the semaphore and exits abnormally before releasing the semaphore, then other processes which are waiting for the semaphore will wait for ever (in the case of </a:t>
            </a:r>
            <a:r>
              <a:rPr lang="en-US" i="1" dirty="0" err="1" smtClean="0"/>
              <a:t>buf.sem_flg</a:t>
            </a:r>
            <a:r>
              <a:rPr lang="en-US" i="1" dirty="0" smtClean="0"/>
              <a:t> = 0</a:t>
            </a:r>
            <a:r>
              <a:rPr lang="en-US" dirty="0" smtClean="0"/>
              <a:t>). The waiting processes can be killed by SIGKILL signal but the semaphore’s value cannot  be incremented, so finally the created semaphore set is unusable.</a:t>
            </a:r>
          </a:p>
          <a:p>
            <a:pPr algn="just" eaLnBrk="1" hangingPunct="1"/>
            <a:r>
              <a:rPr lang="en-US" dirty="0" smtClean="0"/>
              <a:t> To solve this issue, SEM_UNDO is assigned instead of zero. This SEM_UNDO flag will automatically release the semaphore if a process exits without releasing. The </a:t>
            </a:r>
            <a:r>
              <a:rPr lang="en-US" i="1" dirty="0" err="1" smtClean="0"/>
              <a:t>semop</a:t>
            </a:r>
            <a:r>
              <a:rPr lang="en-US" dirty="0" smtClean="0"/>
              <a:t> system call implements locking and unlocking like </a:t>
            </a:r>
            <a:r>
              <a:rPr lang="en-US" dirty="0" err="1" smtClean="0"/>
              <a:t>fcntl</a:t>
            </a:r>
            <a:r>
              <a:rPr lang="en-US" dirty="0" smtClean="0"/>
              <a:t> function in file locking. </a:t>
            </a:r>
          </a:p>
        </p:txBody>
      </p:sp>
      <p:sp>
        <p:nvSpPr>
          <p:cNvPr id="521220" name="Rectangle 3"/>
          <p:cNvSpPr>
            <a:spLocks noGrp="1" noRot="1" noChangeAspect="1" noChangeArrowheads="1" noTextEdit="1"/>
          </p:cNvSpPr>
          <p:nvPr>
            <p:ph type="sldImg"/>
          </p:nvPr>
        </p:nvSpPr>
        <p:spPr>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7"/>
          <p:cNvSpPr>
            <a:spLocks noGrp="1" noChangeArrowheads="1"/>
          </p:cNvSpPr>
          <p:nvPr>
            <p:ph type="sldNum" sz="quarter" idx="5"/>
          </p:nvPr>
        </p:nvSpPr>
        <p:spPr>
          <a:noFill/>
        </p:spPr>
        <p:txBody>
          <a:bodyPr/>
          <a:lstStyle/>
          <a:p>
            <a:fld id="{F57C5771-FBFC-4A73-8C3E-52085753B749}" type="slidenum">
              <a:rPr lang="en-US" smtClean="0"/>
              <a:pPr/>
              <a:t>7</a:t>
            </a:fld>
            <a:endParaRPr lang="en-US" smtClean="0"/>
          </a:p>
        </p:txBody>
      </p:sp>
      <p:sp>
        <p:nvSpPr>
          <p:cNvPr id="465923" name="Rectangle 2"/>
          <p:cNvSpPr>
            <a:spLocks noGrp="1" noChangeArrowheads="1"/>
          </p:cNvSpPr>
          <p:nvPr>
            <p:ph type="body" idx="1"/>
          </p:nvPr>
        </p:nvSpPr>
        <p:spPr>
          <a:noFill/>
          <a:ln/>
        </p:spPr>
        <p:txBody>
          <a:bodyPr/>
          <a:lstStyle/>
          <a:p>
            <a:pPr algn="just" eaLnBrk="1" hangingPunct="1"/>
            <a:r>
              <a:rPr lang="en-US" smtClean="0"/>
              <a:t>The pipe function is declared in </a:t>
            </a:r>
            <a:r>
              <a:rPr lang="en-US" i="1" smtClean="0"/>
              <a:t>unistd.h</a:t>
            </a:r>
            <a:r>
              <a:rPr lang="en-US" smtClean="0"/>
              <a:t>. When a process calls </a:t>
            </a:r>
            <a:r>
              <a:rPr lang="en-US" i="1" smtClean="0"/>
              <a:t>read( ) </a:t>
            </a:r>
            <a:r>
              <a:rPr lang="en-US" smtClean="0"/>
              <a:t>from a pipe, the </a:t>
            </a:r>
            <a:r>
              <a:rPr lang="en-US" i="1" smtClean="0"/>
              <a:t>read( ) </a:t>
            </a:r>
            <a:r>
              <a:rPr lang="en-US" smtClean="0"/>
              <a:t>returns with data immediately, if the pipe is not empty. If the pipe is empty then the read call is blocked until some process writes to the pipe—as long as some process has the pipe open for writing. If no process has the pipe open for writing, the read returns 0. On the other hand, if a process call writes to the pipe but if no process has opened the pipe for reading, then write returns with the </a:t>
            </a:r>
            <a:r>
              <a:rPr lang="en-US" i="1" smtClean="0"/>
              <a:t>EPIPE </a:t>
            </a:r>
            <a:r>
              <a:rPr lang="en-US" smtClean="0"/>
              <a:t>error, creating a </a:t>
            </a:r>
            <a:r>
              <a:rPr lang="en-US" i="1" smtClean="0"/>
              <a:t>SIGPIPE </a:t>
            </a:r>
            <a:r>
              <a:rPr lang="en-US" smtClean="0"/>
              <a:t>signal and displays the famous “</a:t>
            </a:r>
            <a:r>
              <a:rPr lang="en-US" i="1" smtClean="0"/>
              <a:t>broken pipe</a:t>
            </a:r>
            <a:r>
              <a:rPr lang="en-US" smtClean="0"/>
              <a:t>” message. A pipe can be imagined as the circular buffer—the data enters from one end, and the process reads the data from the pipe and gets the data on the other end in FIFO order. </a:t>
            </a:r>
          </a:p>
          <a:p>
            <a:pPr algn="just" eaLnBrk="1" hangingPunct="1"/>
            <a:endParaRPr lang="en-US" smtClean="0"/>
          </a:p>
          <a:p>
            <a:pPr algn="just" eaLnBrk="1" hangingPunct="1"/>
            <a:r>
              <a:rPr lang="en-US" smtClean="0"/>
              <a:t>The blocking nature of read and write calls effectively synchronizes the processes. The usual implementation of pipes uses the file system for data storage and virtual file system objects, since it doesn’t associate any named device. So, it is temporary, in the sense that the pipe descriptors are valid as long as the pipe is open.</a:t>
            </a:r>
          </a:p>
          <a:p>
            <a:pPr algn="just" eaLnBrk="1" hangingPunct="1"/>
            <a:endParaRPr lang="en-US" smtClean="0"/>
          </a:p>
          <a:p>
            <a:pPr eaLnBrk="1" hangingPunct="1"/>
            <a:endParaRPr lang="en-GB" smtClean="0"/>
          </a:p>
        </p:txBody>
      </p:sp>
      <p:sp>
        <p:nvSpPr>
          <p:cNvPr id="465924" name="Rectangle 3"/>
          <p:cNvSpPr>
            <a:spLocks noGrp="1" noRot="1" noChangeAspect="1" noChangeArrowheads="1" noTextEdit="1"/>
          </p:cNvSpPr>
          <p:nvPr>
            <p:ph type="sldImg"/>
          </p:nvPr>
        </p:nvSpPr>
        <p:spPr>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7"/>
          <p:cNvSpPr>
            <a:spLocks noGrp="1" noChangeArrowheads="1"/>
          </p:cNvSpPr>
          <p:nvPr>
            <p:ph type="sldNum" sz="quarter" idx="5"/>
          </p:nvPr>
        </p:nvSpPr>
        <p:spPr>
          <a:noFill/>
        </p:spPr>
        <p:txBody>
          <a:bodyPr/>
          <a:lstStyle/>
          <a:p>
            <a:fld id="{1AE8EFAD-CF23-49B5-8E59-83A709090549}" type="slidenum">
              <a:rPr lang="en-US" smtClean="0"/>
              <a:pPr/>
              <a:t>8</a:t>
            </a:fld>
            <a:endParaRPr lang="en-US" smtClean="0"/>
          </a:p>
        </p:txBody>
      </p:sp>
      <p:sp>
        <p:nvSpPr>
          <p:cNvPr id="466947" name="Rectangle 2"/>
          <p:cNvSpPr>
            <a:spLocks noGrp="1" noChangeArrowheads="1"/>
          </p:cNvSpPr>
          <p:nvPr>
            <p:ph type="body" idx="1"/>
          </p:nvPr>
        </p:nvSpPr>
        <p:spPr>
          <a:noFill/>
          <a:ln/>
        </p:spPr>
        <p:txBody>
          <a:bodyPr/>
          <a:lstStyle/>
          <a:p>
            <a:pPr eaLnBrk="1" hangingPunct="1"/>
            <a:endParaRPr lang="en-GB" smtClean="0"/>
          </a:p>
        </p:txBody>
      </p:sp>
      <p:sp>
        <p:nvSpPr>
          <p:cNvPr id="466948" name="Rectangle 3"/>
          <p:cNvSpPr>
            <a:spLocks noGrp="1" noRot="1" noChangeAspect="1" noChangeArrowheads="1" noTextEdit="1"/>
          </p:cNvSpPr>
          <p:nvPr>
            <p:ph type="sldImg"/>
          </p:nvPr>
        </p:nvSpPr>
        <p:spPr>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7"/>
          <p:cNvSpPr>
            <a:spLocks noGrp="1" noChangeArrowheads="1"/>
          </p:cNvSpPr>
          <p:nvPr>
            <p:ph type="sldNum" sz="quarter" idx="5"/>
          </p:nvPr>
        </p:nvSpPr>
        <p:spPr>
          <a:noFill/>
        </p:spPr>
        <p:txBody>
          <a:bodyPr/>
          <a:lstStyle/>
          <a:p>
            <a:fld id="{ACCD7125-B54C-41C7-A042-4AFEC2ACA962}" type="slidenum">
              <a:rPr lang="en-US" smtClean="0"/>
              <a:pPr/>
              <a:t>9</a:t>
            </a:fld>
            <a:endParaRPr lang="en-US" smtClean="0"/>
          </a:p>
        </p:txBody>
      </p:sp>
      <p:sp>
        <p:nvSpPr>
          <p:cNvPr id="467971" name="Rectangle 2"/>
          <p:cNvSpPr>
            <a:spLocks noGrp="1" noChangeArrowheads="1"/>
          </p:cNvSpPr>
          <p:nvPr>
            <p:ph type="body" idx="1"/>
          </p:nvPr>
        </p:nvSpPr>
        <p:spPr>
          <a:noFill/>
          <a:ln/>
        </p:spPr>
        <p:txBody>
          <a:bodyPr/>
          <a:lstStyle/>
          <a:p>
            <a:pPr algn="just" eaLnBrk="1" hangingPunct="1"/>
            <a:r>
              <a:rPr lang="en-US" smtClean="0"/>
              <a:t>The term ‘pipe’ means connecting or sending data, which is sent from one process to another. A pipe can be created by executing the </a:t>
            </a:r>
            <a:r>
              <a:rPr lang="en-US" i="1" smtClean="0"/>
              <a:t>pipe </a:t>
            </a:r>
            <a:r>
              <a:rPr lang="en-US" smtClean="0"/>
              <a:t>system call.</a:t>
            </a:r>
          </a:p>
          <a:p>
            <a:pPr algn="just" eaLnBrk="1" hangingPunct="1"/>
            <a:r>
              <a:rPr lang="en-US" smtClean="0"/>
              <a:t>You can declare an array of two file descriptors and pass the pointer to the array </a:t>
            </a:r>
            <a:r>
              <a:rPr lang="en-US" i="1" smtClean="0"/>
              <a:t>fd </a:t>
            </a:r>
            <a:r>
              <a:rPr lang="en-US" smtClean="0"/>
              <a:t>as an argument of the </a:t>
            </a:r>
            <a:r>
              <a:rPr lang="en-US" i="1" smtClean="0"/>
              <a:t>pipe </a:t>
            </a:r>
            <a:r>
              <a:rPr lang="en-US" smtClean="0"/>
              <a:t>system call. If a pipe is executed successfully, it returns 0 and creates two file descriptors, namely </a:t>
            </a:r>
            <a:r>
              <a:rPr lang="en-US" i="1" smtClean="0"/>
              <a:t>fd[0] </a:t>
            </a:r>
            <a:r>
              <a:rPr lang="en-US" smtClean="0"/>
              <a:t>and </a:t>
            </a:r>
            <a:r>
              <a:rPr lang="en-US" i="1" smtClean="0"/>
              <a:t>fd[1]</a:t>
            </a:r>
            <a:r>
              <a:rPr lang="en-US" smtClean="0"/>
              <a:t>. </a:t>
            </a:r>
          </a:p>
          <a:p>
            <a:pPr algn="just" eaLnBrk="1" hangingPunct="1"/>
            <a:endParaRPr lang="en-US" smtClean="0"/>
          </a:p>
          <a:p>
            <a:pPr algn="just" eaLnBrk="1" hangingPunct="1"/>
            <a:r>
              <a:rPr lang="en-US" smtClean="0"/>
              <a:t>If a pipe fails, it returns with –1 and the corresponding errors are:</a:t>
            </a:r>
          </a:p>
          <a:p>
            <a:pPr algn="just" eaLnBrk="1" hangingPunct="1"/>
            <a:r>
              <a:rPr lang="en-US" smtClean="0"/>
              <a:t>EMFILE—if the process has too many open files or,</a:t>
            </a:r>
          </a:p>
          <a:p>
            <a:pPr algn="just" eaLnBrk="1" hangingPunct="1"/>
            <a:r>
              <a:rPr lang="en-US" smtClean="0"/>
              <a:t>ENFILE—if there are too many open files in the system.</a:t>
            </a:r>
          </a:p>
          <a:p>
            <a:pPr algn="just" eaLnBrk="1" hangingPunct="1"/>
            <a:endParaRPr lang="en-US" smtClean="0"/>
          </a:p>
          <a:p>
            <a:pPr algn="just" eaLnBrk="1" hangingPunct="1"/>
            <a:r>
              <a:rPr lang="en-US" smtClean="0"/>
              <a:t>As the name suggests, </a:t>
            </a:r>
            <a:r>
              <a:rPr lang="en-US" i="1" smtClean="0"/>
              <a:t>fd[0] </a:t>
            </a:r>
            <a:r>
              <a:rPr lang="en-US" smtClean="0"/>
              <a:t>(standard input 0) is for reading and </a:t>
            </a:r>
            <a:r>
              <a:rPr lang="en-US" i="1" smtClean="0"/>
              <a:t>fd[1] </a:t>
            </a:r>
            <a:r>
              <a:rPr lang="en-US" smtClean="0"/>
              <a:t>is for writing (standard output 1). The integer values 3 and 4 are given to the pipe descriptors of </a:t>
            </a:r>
            <a:r>
              <a:rPr lang="en-US" i="1" smtClean="0"/>
              <a:t>fd[0] </a:t>
            </a:r>
            <a:r>
              <a:rPr lang="en-US" smtClean="0"/>
              <a:t>and </a:t>
            </a:r>
            <a:r>
              <a:rPr lang="en-US" i="1" smtClean="0"/>
              <a:t>fd[1], </a:t>
            </a:r>
            <a:r>
              <a:rPr lang="en-US" smtClean="0"/>
              <a:t>respectively, if any other file is not open before calling the </a:t>
            </a:r>
            <a:r>
              <a:rPr lang="en-US" i="1" smtClean="0"/>
              <a:t>pipe </a:t>
            </a:r>
            <a:r>
              <a:rPr lang="en-US" smtClean="0"/>
              <a:t>system call.</a:t>
            </a:r>
          </a:p>
          <a:p>
            <a:pPr algn="just" eaLnBrk="1" hangingPunct="1"/>
            <a:endParaRPr lang="en-US" smtClean="0"/>
          </a:p>
          <a:p>
            <a:pPr eaLnBrk="1" hangingPunct="1"/>
            <a:endParaRPr lang="en-GB" smtClean="0"/>
          </a:p>
        </p:txBody>
      </p:sp>
      <p:sp>
        <p:nvSpPr>
          <p:cNvPr id="467972" name="Rectangle 3"/>
          <p:cNvSpPr>
            <a:spLocks noGrp="1" noRot="1" noChangeAspect="1" noChangeArrowheads="1" noTextEdit="1"/>
          </p:cNvSpPr>
          <p:nvPr>
            <p:ph type="sldImg"/>
          </p:nvPr>
        </p:nvSpPr>
        <p:spPr>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2/3/2012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2/3/2012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2/3/2012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2/3/2012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a:xfrm>
            <a:off x="457200" y="1189037"/>
            <a:ext cx="8229600" cy="1143000"/>
          </a:xfrm>
        </p:spPr>
        <p:txBody>
          <a:bodyPr>
            <a:normAutofit/>
          </a:bodyPr>
          <a:lstStyle/>
          <a:p>
            <a:pPr eaLnBrk="1" hangingPunct="1"/>
            <a:r>
              <a:rPr lang="en-US" sz="3600" b="1" dirty="0" smtClean="0"/>
              <a:t>Primitive </a:t>
            </a:r>
            <a:r>
              <a:rPr lang="en-US" sz="3600" b="1" dirty="0" smtClean="0"/>
              <a:t>Inter Process Communications</a:t>
            </a:r>
          </a:p>
        </p:txBody>
      </p:sp>
      <p:sp>
        <p:nvSpPr>
          <p:cNvPr id="194564" name="Rectangle 3"/>
          <p:cNvSpPr>
            <a:spLocks noGrp="1" noChangeArrowheads="1"/>
          </p:cNvSpPr>
          <p:nvPr>
            <p:ph sz="quarter" idx="1"/>
          </p:nvPr>
        </p:nvSpPr>
        <p:spPr>
          <a:xfrm>
            <a:off x="457200" y="2514600"/>
            <a:ext cx="8229600" cy="3124200"/>
          </a:xfrm>
        </p:spPr>
        <p:txBody>
          <a:bodyPr/>
          <a:lstStyle/>
          <a:p>
            <a:pPr eaLnBrk="1" hangingPunct="1">
              <a:buFont typeface="Wingdings" pitchFamily="2" charset="2"/>
              <a:buNone/>
            </a:pPr>
            <a:r>
              <a:rPr lang="en-US" dirty="0" smtClean="0"/>
              <a:t>The lessons covered in this module are:</a:t>
            </a:r>
          </a:p>
          <a:p>
            <a:pPr eaLnBrk="1" hangingPunct="1"/>
            <a:r>
              <a:rPr lang="fr-FR" dirty="0" smtClean="0"/>
              <a:t>Pipe</a:t>
            </a:r>
          </a:p>
          <a:p>
            <a:pPr eaLnBrk="1" hangingPunct="1"/>
            <a:r>
              <a:rPr lang="en-US" dirty="0" err="1" smtClean="0"/>
              <a:t>popen</a:t>
            </a:r>
            <a:r>
              <a:rPr lang="en-US" dirty="0" smtClean="0"/>
              <a:t>, </a:t>
            </a:r>
            <a:r>
              <a:rPr lang="en-US" dirty="0" err="1" smtClean="0"/>
              <a:t>pread</a:t>
            </a:r>
            <a:r>
              <a:rPr lang="en-US" dirty="0" smtClean="0"/>
              <a:t>, </a:t>
            </a:r>
            <a:r>
              <a:rPr lang="en-US" dirty="0" err="1" smtClean="0"/>
              <a:t>pwrite</a:t>
            </a:r>
            <a:endParaRPr lang="en-US" dirty="0" smtClean="0"/>
          </a:p>
          <a:p>
            <a:pPr eaLnBrk="1" hangingPunct="1"/>
            <a:r>
              <a:rPr lang="en-US" dirty="0" smtClean="0"/>
              <a:t>FIFO</a:t>
            </a:r>
          </a:p>
          <a:p>
            <a:pPr eaLnBrk="1" hangingPunct="1"/>
            <a:r>
              <a:rPr lang="en-US" dirty="0" smtClean="0"/>
              <a:t>Process Tracing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a:xfrm>
            <a:off x="457200" y="1341437"/>
            <a:ext cx="8229600" cy="1143000"/>
          </a:xfrm>
        </p:spPr>
        <p:txBody>
          <a:bodyPr/>
          <a:lstStyle/>
          <a:p>
            <a:pPr eaLnBrk="1" hangingPunct="1"/>
            <a:r>
              <a:rPr lang="en-US" smtClean="0"/>
              <a:t>One way Communication (Contd.).</a:t>
            </a:r>
          </a:p>
        </p:txBody>
      </p:sp>
      <p:sp>
        <p:nvSpPr>
          <p:cNvPr id="203780" name="Rectangle 3"/>
          <p:cNvSpPr>
            <a:spLocks noGrp="1" noChangeArrowheads="1"/>
          </p:cNvSpPr>
          <p:nvPr>
            <p:ph sz="quarter" idx="1"/>
          </p:nvPr>
        </p:nvSpPr>
        <p:spPr>
          <a:xfrm>
            <a:off x="457200" y="2667000"/>
            <a:ext cx="8229600" cy="3048000"/>
          </a:xfrm>
        </p:spPr>
        <p:txBody>
          <a:bodyPr/>
          <a:lstStyle/>
          <a:p>
            <a:pPr eaLnBrk="1" hangingPunct="1"/>
            <a:r>
              <a:rPr lang="en-US" dirty="0" smtClean="0"/>
              <a:t>Create a pipe.</a:t>
            </a:r>
          </a:p>
          <a:p>
            <a:pPr eaLnBrk="1" hangingPunct="1"/>
            <a:r>
              <a:rPr lang="en-US" dirty="0" smtClean="0"/>
              <a:t>Call fork.</a:t>
            </a:r>
          </a:p>
          <a:p>
            <a:pPr eaLnBrk="1" hangingPunct="1"/>
            <a:r>
              <a:rPr lang="en-US" dirty="0" smtClean="0"/>
              <a:t>Parent can send data and child can read the data or vice versa.</a:t>
            </a:r>
          </a:p>
          <a:p>
            <a:pPr eaLnBrk="1" hangingPunct="1"/>
            <a:r>
              <a:rPr lang="en-US" dirty="0" smtClean="0"/>
              <a:t>Unused ends (descriptors) should be closed. </a:t>
            </a:r>
          </a:p>
          <a:p>
            <a:pPr eaLnBrk="1" hangingPunct="1"/>
            <a:endParaRPr lang="en-US"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a:xfrm>
            <a:off x="3276600" y="76200"/>
            <a:ext cx="5867400" cy="1143000"/>
          </a:xfrm>
        </p:spPr>
        <p:txBody>
          <a:bodyPr>
            <a:normAutofit fontScale="90000"/>
          </a:bodyPr>
          <a:lstStyle/>
          <a:p>
            <a:pPr algn="r" eaLnBrk="1" hangingPunct="1"/>
            <a:r>
              <a:rPr lang="en-US" sz="3600" dirty="0" smtClean="0">
                <a:solidFill>
                  <a:srgbClr val="FFFF99"/>
                </a:solidFill>
              </a:rPr>
              <a:t>One way Communication (Contd.).</a:t>
            </a:r>
          </a:p>
        </p:txBody>
      </p:sp>
      <p:sp>
        <p:nvSpPr>
          <p:cNvPr id="204804" name="Rectangle 5"/>
          <p:cNvSpPr>
            <a:spLocks noGrp="1" noChangeArrowheads="1"/>
          </p:cNvSpPr>
          <p:nvPr>
            <p:ph sz="quarter" idx="1"/>
          </p:nvPr>
        </p:nvSpPr>
        <p:spPr>
          <a:xfrm>
            <a:off x="1143000" y="1935163"/>
            <a:ext cx="7772400" cy="4114800"/>
          </a:xfrm>
        </p:spPr>
        <p:txBody>
          <a:bodyPr/>
          <a:lstStyle/>
          <a:p>
            <a:pPr eaLnBrk="1" hangingPunct="1">
              <a:buFont typeface="Wingdings" pitchFamily="2" charset="2"/>
              <a:buNone/>
            </a:pPr>
            <a:r>
              <a:rPr lang="en-US" smtClean="0"/>
              <a:t>fd[0]                                              fd[0]</a:t>
            </a:r>
          </a:p>
        </p:txBody>
      </p:sp>
      <p:sp>
        <p:nvSpPr>
          <p:cNvPr id="204805" name="Line 6"/>
          <p:cNvSpPr>
            <a:spLocks noChangeShapeType="1"/>
          </p:cNvSpPr>
          <p:nvPr/>
        </p:nvSpPr>
        <p:spPr bwMode="auto">
          <a:xfrm>
            <a:off x="1371600" y="2697163"/>
            <a:ext cx="1066800" cy="0"/>
          </a:xfrm>
          <a:prstGeom prst="line">
            <a:avLst/>
          </a:prstGeom>
          <a:noFill/>
          <a:ln w="28575">
            <a:solidFill>
              <a:schemeClr val="tx1">
                <a:lumMod val="50000"/>
                <a:lumOff val="50000"/>
              </a:schemeClr>
            </a:solidFill>
            <a:round/>
            <a:headEnd/>
            <a:tailEnd/>
          </a:ln>
        </p:spPr>
        <p:txBody>
          <a:bodyPr/>
          <a:lstStyle/>
          <a:p>
            <a:endParaRPr lang="en-US"/>
          </a:p>
        </p:txBody>
      </p:sp>
      <p:sp>
        <p:nvSpPr>
          <p:cNvPr id="204806" name="Oval 7"/>
          <p:cNvSpPr>
            <a:spLocks noChangeArrowheads="1"/>
          </p:cNvSpPr>
          <p:nvPr/>
        </p:nvSpPr>
        <p:spPr bwMode="auto">
          <a:xfrm>
            <a:off x="1219200" y="2697163"/>
            <a:ext cx="228600" cy="457200"/>
          </a:xfrm>
          <a:prstGeom prst="ellipse">
            <a:avLst/>
          </a:prstGeom>
          <a:solidFill>
            <a:schemeClr val="bg1"/>
          </a:solidFill>
          <a:ln w="28575">
            <a:solidFill>
              <a:schemeClr val="tx1"/>
            </a:solidFill>
            <a:round/>
            <a:headEnd/>
            <a:tailEnd/>
          </a:ln>
        </p:spPr>
        <p:txBody>
          <a:bodyPr wrap="none" anchor="ctr"/>
          <a:lstStyle/>
          <a:p>
            <a:endParaRPr lang="en-US"/>
          </a:p>
        </p:txBody>
      </p:sp>
      <p:sp>
        <p:nvSpPr>
          <p:cNvPr id="204807" name="Line 8"/>
          <p:cNvSpPr>
            <a:spLocks noChangeShapeType="1"/>
          </p:cNvSpPr>
          <p:nvPr/>
        </p:nvSpPr>
        <p:spPr bwMode="auto">
          <a:xfrm flipV="1">
            <a:off x="1371600" y="3154363"/>
            <a:ext cx="533400" cy="0"/>
          </a:xfrm>
          <a:prstGeom prst="line">
            <a:avLst/>
          </a:prstGeom>
          <a:noFill/>
          <a:ln w="28575">
            <a:solidFill>
              <a:schemeClr val="tx1">
                <a:lumMod val="50000"/>
                <a:lumOff val="50000"/>
              </a:schemeClr>
            </a:solidFill>
            <a:round/>
            <a:headEnd/>
            <a:tailEnd/>
          </a:ln>
        </p:spPr>
        <p:txBody>
          <a:bodyPr/>
          <a:lstStyle/>
          <a:p>
            <a:endParaRPr lang="en-US"/>
          </a:p>
        </p:txBody>
      </p:sp>
      <p:sp>
        <p:nvSpPr>
          <p:cNvPr id="204808" name="Line 9"/>
          <p:cNvSpPr>
            <a:spLocks noChangeShapeType="1"/>
          </p:cNvSpPr>
          <p:nvPr/>
        </p:nvSpPr>
        <p:spPr bwMode="auto">
          <a:xfrm>
            <a:off x="1905000" y="3154363"/>
            <a:ext cx="0" cy="1981200"/>
          </a:xfrm>
          <a:prstGeom prst="line">
            <a:avLst/>
          </a:prstGeom>
          <a:noFill/>
          <a:ln w="28575">
            <a:solidFill>
              <a:schemeClr val="tx1">
                <a:lumMod val="50000"/>
                <a:lumOff val="50000"/>
              </a:schemeClr>
            </a:solidFill>
            <a:round/>
            <a:headEnd/>
            <a:tailEnd/>
          </a:ln>
        </p:spPr>
        <p:txBody>
          <a:bodyPr/>
          <a:lstStyle/>
          <a:p>
            <a:endParaRPr lang="en-US"/>
          </a:p>
        </p:txBody>
      </p:sp>
      <p:sp>
        <p:nvSpPr>
          <p:cNvPr id="204809" name="Line 10"/>
          <p:cNvSpPr>
            <a:spLocks noChangeShapeType="1"/>
          </p:cNvSpPr>
          <p:nvPr/>
        </p:nvSpPr>
        <p:spPr bwMode="auto">
          <a:xfrm>
            <a:off x="1447800" y="5135563"/>
            <a:ext cx="457200" cy="0"/>
          </a:xfrm>
          <a:prstGeom prst="line">
            <a:avLst/>
          </a:prstGeom>
          <a:noFill/>
          <a:ln w="28575">
            <a:solidFill>
              <a:schemeClr val="tx1">
                <a:lumMod val="50000"/>
                <a:lumOff val="50000"/>
              </a:schemeClr>
            </a:solidFill>
            <a:round/>
            <a:headEnd/>
            <a:tailEnd/>
          </a:ln>
        </p:spPr>
        <p:txBody>
          <a:bodyPr/>
          <a:lstStyle/>
          <a:p>
            <a:endParaRPr lang="en-US"/>
          </a:p>
        </p:txBody>
      </p:sp>
      <p:sp>
        <p:nvSpPr>
          <p:cNvPr id="204810" name="Line 11"/>
          <p:cNvSpPr>
            <a:spLocks noChangeShapeType="1"/>
          </p:cNvSpPr>
          <p:nvPr/>
        </p:nvSpPr>
        <p:spPr bwMode="auto">
          <a:xfrm flipV="1">
            <a:off x="1447800" y="5592763"/>
            <a:ext cx="990600" cy="0"/>
          </a:xfrm>
          <a:prstGeom prst="line">
            <a:avLst/>
          </a:prstGeom>
          <a:noFill/>
          <a:ln w="28575">
            <a:solidFill>
              <a:schemeClr val="tx1">
                <a:lumMod val="50000"/>
                <a:lumOff val="50000"/>
              </a:schemeClr>
            </a:solidFill>
            <a:round/>
            <a:headEnd/>
            <a:tailEnd/>
          </a:ln>
        </p:spPr>
        <p:txBody>
          <a:bodyPr/>
          <a:lstStyle/>
          <a:p>
            <a:endParaRPr lang="en-US"/>
          </a:p>
        </p:txBody>
      </p:sp>
      <p:sp>
        <p:nvSpPr>
          <p:cNvPr id="204811" name="Oval 12"/>
          <p:cNvSpPr>
            <a:spLocks noChangeArrowheads="1"/>
          </p:cNvSpPr>
          <p:nvPr/>
        </p:nvSpPr>
        <p:spPr bwMode="auto">
          <a:xfrm>
            <a:off x="1295400" y="5135563"/>
            <a:ext cx="228600" cy="457200"/>
          </a:xfrm>
          <a:prstGeom prst="ellipse">
            <a:avLst/>
          </a:prstGeom>
          <a:solidFill>
            <a:schemeClr val="bg1"/>
          </a:solidFill>
          <a:ln w="9525">
            <a:solidFill>
              <a:schemeClr val="tx1"/>
            </a:solidFill>
            <a:round/>
            <a:headEnd/>
            <a:tailEnd/>
          </a:ln>
        </p:spPr>
        <p:txBody>
          <a:bodyPr wrap="none" anchor="ctr"/>
          <a:lstStyle/>
          <a:p>
            <a:endParaRPr lang="en-US"/>
          </a:p>
        </p:txBody>
      </p:sp>
      <p:sp>
        <p:nvSpPr>
          <p:cNvPr id="204812" name="Line 13"/>
          <p:cNvSpPr>
            <a:spLocks noChangeShapeType="1"/>
          </p:cNvSpPr>
          <p:nvPr/>
        </p:nvSpPr>
        <p:spPr bwMode="auto">
          <a:xfrm>
            <a:off x="2438400" y="4297363"/>
            <a:ext cx="0" cy="1295400"/>
          </a:xfrm>
          <a:prstGeom prst="line">
            <a:avLst/>
          </a:prstGeom>
          <a:noFill/>
          <a:ln w="28575">
            <a:solidFill>
              <a:schemeClr val="tx1">
                <a:lumMod val="50000"/>
                <a:lumOff val="50000"/>
              </a:schemeClr>
            </a:solidFill>
            <a:round/>
            <a:headEnd/>
            <a:tailEnd/>
          </a:ln>
        </p:spPr>
        <p:txBody>
          <a:bodyPr/>
          <a:lstStyle/>
          <a:p>
            <a:endParaRPr lang="en-US"/>
          </a:p>
        </p:txBody>
      </p:sp>
      <p:sp>
        <p:nvSpPr>
          <p:cNvPr id="204813" name="Line 14"/>
          <p:cNvSpPr>
            <a:spLocks noChangeShapeType="1"/>
          </p:cNvSpPr>
          <p:nvPr/>
        </p:nvSpPr>
        <p:spPr bwMode="auto">
          <a:xfrm>
            <a:off x="2438400" y="2697163"/>
            <a:ext cx="0" cy="1066800"/>
          </a:xfrm>
          <a:prstGeom prst="line">
            <a:avLst/>
          </a:prstGeom>
          <a:noFill/>
          <a:ln w="28575">
            <a:solidFill>
              <a:schemeClr val="bg2"/>
            </a:solidFill>
            <a:round/>
            <a:headEnd/>
            <a:tailEnd/>
          </a:ln>
        </p:spPr>
        <p:txBody>
          <a:bodyPr/>
          <a:lstStyle/>
          <a:p>
            <a:endParaRPr lang="en-US"/>
          </a:p>
        </p:txBody>
      </p:sp>
      <p:sp>
        <p:nvSpPr>
          <p:cNvPr id="204814" name="Line 15"/>
          <p:cNvSpPr>
            <a:spLocks noChangeShapeType="1"/>
          </p:cNvSpPr>
          <p:nvPr/>
        </p:nvSpPr>
        <p:spPr bwMode="auto">
          <a:xfrm>
            <a:off x="2438400" y="3763963"/>
            <a:ext cx="3886200" cy="0"/>
          </a:xfrm>
          <a:prstGeom prst="line">
            <a:avLst/>
          </a:prstGeom>
          <a:noFill/>
          <a:ln w="28575">
            <a:solidFill>
              <a:schemeClr val="bg2"/>
            </a:solidFill>
            <a:round/>
            <a:headEnd/>
            <a:tailEnd/>
          </a:ln>
        </p:spPr>
        <p:txBody>
          <a:bodyPr/>
          <a:lstStyle/>
          <a:p>
            <a:endParaRPr lang="en-US"/>
          </a:p>
        </p:txBody>
      </p:sp>
      <p:sp>
        <p:nvSpPr>
          <p:cNvPr id="204815" name="Line 16"/>
          <p:cNvSpPr>
            <a:spLocks noChangeShapeType="1"/>
          </p:cNvSpPr>
          <p:nvPr/>
        </p:nvSpPr>
        <p:spPr bwMode="auto">
          <a:xfrm>
            <a:off x="2438400" y="4297363"/>
            <a:ext cx="3886200" cy="0"/>
          </a:xfrm>
          <a:prstGeom prst="line">
            <a:avLst/>
          </a:prstGeom>
          <a:noFill/>
          <a:ln w="28575">
            <a:solidFill>
              <a:schemeClr val="tx1">
                <a:lumMod val="50000"/>
                <a:lumOff val="50000"/>
              </a:schemeClr>
            </a:solidFill>
            <a:round/>
            <a:headEnd/>
            <a:tailEnd/>
          </a:ln>
        </p:spPr>
        <p:txBody>
          <a:bodyPr/>
          <a:lstStyle/>
          <a:p>
            <a:endParaRPr lang="en-US"/>
          </a:p>
        </p:txBody>
      </p:sp>
      <p:sp>
        <p:nvSpPr>
          <p:cNvPr id="204816" name="Oval 17"/>
          <p:cNvSpPr>
            <a:spLocks noChangeArrowheads="1"/>
          </p:cNvSpPr>
          <p:nvPr/>
        </p:nvSpPr>
        <p:spPr bwMode="auto">
          <a:xfrm>
            <a:off x="7315200" y="2697163"/>
            <a:ext cx="228600" cy="457200"/>
          </a:xfrm>
          <a:prstGeom prst="ellipse">
            <a:avLst/>
          </a:prstGeom>
          <a:solidFill>
            <a:schemeClr val="bg1"/>
          </a:solidFill>
          <a:ln w="9525">
            <a:solidFill>
              <a:schemeClr val="tx1"/>
            </a:solidFill>
            <a:round/>
            <a:headEnd/>
            <a:tailEnd/>
          </a:ln>
        </p:spPr>
        <p:txBody>
          <a:bodyPr wrap="none" anchor="ctr"/>
          <a:lstStyle/>
          <a:p>
            <a:endParaRPr lang="en-US"/>
          </a:p>
        </p:txBody>
      </p:sp>
      <p:sp>
        <p:nvSpPr>
          <p:cNvPr id="204817" name="Line 18"/>
          <p:cNvSpPr>
            <a:spLocks noChangeShapeType="1"/>
          </p:cNvSpPr>
          <p:nvPr/>
        </p:nvSpPr>
        <p:spPr bwMode="auto">
          <a:xfrm>
            <a:off x="6324600" y="2697163"/>
            <a:ext cx="0" cy="1066800"/>
          </a:xfrm>
          <a:prstGeom prst="line">
            <a:avLst/>
          </a:prstGeom>
          <a:noFill/>
          <a:ln w="28575">
            <a:solidFill>
              <a:schemeClr val="tx1">
                <a:lumMod val="50000"/>
                <a:lumOff val="50000"/>
              </a:schemeClr>
            </a:solidFill>
            <a:round/>
            <a:headEnd/>
            <a:tailEnd/>
          </a:ln>
        </p:spPr>
        <p:txBody>
          <a:bodyPr/>
          <a:lstStyle/>
          <a:p>
            <a:endParaRPr lang="en-US"/>
          </a:p>
        </p:txBody>
      </p:sp>
      <p:sp>
        <p:nvSpPr>
          <p:cNvPr id="204818" name="Line 19"/>
          <p:cNvSpPr>
            <a:spLocks noChangeShapeType="1"/>
          </p:cNvSpPr>
          <p:nvPr/>
        </p:nvSpPr>
        <p:spPr bwMode="auto">
          <a:xfrm>
            <a:off x="6324600" y="2697163"/>
            <a:ext cx="1066800" cy="0"/>
          </a:xfrm>
          <a:prstGeom prst="line">
            <a:avLst/>
          </a:prstGeom>
          <a:noFill/>
          <a:ln w="28575">
            <a:solidFill>
              <a:schemeClr val="tx1">
                <a:lumMod val="50000"/>
                <a:lumOff val="50000"/>
              </a:schemeClr>
            </a:solidFill>
            <a:round/>
            <a:headEnd/>
            <a:tailEnd/>
          </a:ln>
        </p:spPr>
        <p:txBody>
          <a:bodyPr/>
          <a:lstStyle/>
          <a:p>
            <a:endParaRPr lang="en-US"/>
          </a:p>
        </p:txBody>
      </p:sp>
      <p:sp>
        <p:nvSpPr>
          <p:cNvPr id="204819" name="Line 20"/>
          <p:cNvSpPr>
            <a:spLocks noChangeShapeType="1"/>
          </p:cNvSpPr>
          <p:nvPr/>
        </p:nvSpPr>
        <p:spPr bwMode="auto">
          <a:xfrm flipV="1">
            <a:off x="6858000" y="3154363"/>
            <a:ext cx="533400" cy="0"/>
          </a:xfrm>
          <a:prstGeom prst="line">
            <a:avLst/>
          </a:prstGeom>
          <a:noFill/>
          <a:ln w="28575">
            <a:solidFill>
              <a:schemeClr val="tx1">
                <a:lumMod val="50000"/>
                <a:lumOff val="50000"/>
              </a:schemeClr>
            </a:solidFill>
            <a:round/>
            <a:headEnd/>
            <a:tailEnd/>
          </a:ln>
        </p:spPr>
        <p:txBody>
          <a:bodyPr/>
          <a:lstStyle/>
          <a:p>
            <a:endParaRPr lang="en-US"/>
          </a:p>
        </p:txBody>
      </p:sp>
      <p:sp>
        <p:nvSpPr>
          <p:cNvPr id="204820" name="Line 21"/>
          <p:cNvSpPr>
            <a:spLocks noChangeShapeType="1"/>
          </p:cNvSpPr>
          <p:nvPr/>
        </p:nvSpPr>
        <p:spPr bwMode="auto">
          <a:xfrm>
            <a:off x="6858000" y="3154363"/>
            <a:ext cx="0" cy="1981200"/>
          </a:xfrm>
          <a:prstGeom prst="line">
            <a:avLst/>
          </a:prstGeom>
          <a:noFill/>
          <a:ln w="28575">
            <a:solidFill>
              <a:schemeClr val="tx1">
                <a:lumMod val="50000"/>
                <a:lumOff val="50000"/>
              </a:schemeClr>
            </a:solidFill>
            <a:round/>
            <a:headEnd/>
            <a:tailEnd/>
          </a:ln>
        </p:spPr>
        <p:txBody>
          <a:bodyPr/>
          <a:lstStyle/>
          <a:p>
            <a:endParaRPr lang="en-US"/>
          </a:p>
        </p:txBody>
      </p:sp>
      <p:sp>
        <p:nvSpPr>
          <p:cNvPr id="204821" name="Line 22"/>
          <p:cNvSpPr>
            <a:spLocks noChangeShapeType="1"/>
          </p:cNvSpPr>
          <p:nvPr/>
        </p:nvSpPr>
        <p:spPr bwMode="auto">
          <a:xfrm>
            <a:off x="6324600" y="4297363"/>
            <a:ext cx="0" cy="1295400"/>
          </a:xfrm>
          <a:prstGeom prst="line">
            <a:avLst/>
          </a:prstGeom>
          <a:noFill/>
          <a:ln w="28575">
            <a:solidFill>
              <a:schemeClr val="tx1">
                <a:lumMod val="50000"/>
                <a:lumOff val="50000"/>
              </a:schemeClr>
            </a:solidFill>
            <a:round/>
            <a:headEnd/>
            <a:tailEnd/>
          </a:ln>
        </p:spPr>
        <p:txBody>
          <a:bodyPr/>
          <a:lstStyle/>
          <a:p>
            <a:endParaRPr lang="en-US"/>
          </a:p>
        </p:txBody>
      </p:sp>
      <p:sp>
        <p:nvSpPr>
          <p:cNvPr id="204822" name="Line 23"/>
          <p:cNvSpPr>
            <a:spLocks noChangeShapeType="1"/>
          </p:cNvSpPr>
          <p:nvPr/>
        </p:nvSpPr>
        <p:spPr bwMode="auto">
          <a:xfrm>
            <a:off x="6858000" y="5135563"/>
            <a:ext cx="533400" cy="0"/>
          </a:xfrm>
          <a:prstGeom prst="line">
            <a:avLst/>
          </a:prstGeom>
          <a:noFill/>
          <a:ln w="28575">
            <a:solidFill>
              <a:schemeClr val="tx1">
                <a:lumMod val="50000"/>
                <a:lumOff val="50000"/>
              </a:schemeClr>
            </a:solidFill>
            <a:round/>
            <a:headEnd/>
            <a:tailEnd/>
          </a:ln>
        </p:spPr>
        <p:txBody>
          <a:bodyPr/>
          <a:lstStyle/>
          <a:p>
            <a:endParaRPr lang="en-US"/>
          </a:p>
        </p:txBody>
      </p:sp>
      <p:sp>
        <p:nvSpPr>
          <p:cNvPr id="204823" name="Line 24"/>
          <p:cNvSpPr>
            <a:spLocks noChangeShapeType="1"/>
          </p:cNvSpPr>
          <p:nvPr/>
        </p:nvSpPr>
        <p:spPr bwMode="auto">
          <a:xfrm flipV="1">
            <a:off x="6324600" y="5592763"/>
            <a:ext cx="1066800" cy="0"/>
          </a:xfrm>
          <a:prstGeom prst="line">
            <a:avLst/>
          </a:prstGeom>
          <a:noFill/>
          <a:ln w="28575">
            <a:solidFill>
              <a:schemeClr val="tx1">
                <a:lumMod val="50000"/>
                <a:lumOff val="50000"/>
              </a:schemeClr>
            </a:solidFill>
            <a:round/>
            <a:headEnd/>
            <a:tailEnd/>
          </a:ln>
        </p:spPr>
        <p:txBody>
          <a:bodyPr/>
          <a:lstStyle/>
          <a:p>
            <a:endParaRPr lang="en-US"/>
          </a:p>
        </p:txBody>
      </p:sp>
      <p:sp>
        <p:nvSpPr>
          <p:cNvPr id="204824" name="Oval 25"/>
          <p:cNvSpPr>
            <a:spLocks noChangeArrowheads="1"/>
          </p:cNvSpPr>
          <p:nvPr/>
        </p:nvSpPr>
        <p:spPr bwMode="auto">
          <a:xfrm>
            <a:off x="7315200" y="5135563"/>
            <a:ext cx="228600" cy="457200"/>
          </a:xfrm>
          <a:prstGeom prst="ellipse">
            <a:avLst/>
          </a:prstGeom>
          <a:solidFill>
            <a:schemeClr val="bg1"/>
          </a:solidFill>
          <a:ln w="28575">
            <a:solidFill>
              <a:schemeClr val="tx1"/>
            </a:solidFill>
            <a:round/>
            <a:headEnd/>
            <a:tailEnd/>
          </a:ln>
        </p:spPr>
        <p:txBody>
          <a:bodyPr wrap="none" anchor="ctr"/>
          <a:lstStyle/>
          <a:p>
            <a:endParaRPr lang="en-US"/>
          </a:p>
        </p:txBody>
      </p:sp>
      <p:sp>
        <p:nvSpPr>
          <p:cNvPr id="204825" name="Line 26"/>
          <p:cNvSpPr>
            <a:spLocks noChangeShapeType="1"/>
          </p:cNvSpPr>
          <p:nvPr/>
        </p:nvSpPr>
        <p:spPr bwMode="auto">
          <a:xfrm>
            <a:off x="3124200" y="2697163"/>
            <a:ext cx="0" cy="2667000"/>
          </a:xfrm>
          <a:prstGeom prst="line">
            <a:avLst/>
          </a:prstGeom>
          <a:noFill/>
          <a:ln w="9525">
            <a:solidFill>
              <a:schemeClr val="tx1"/>
            </a:solidFill>
            <a:prstDash val="dash"/>
            <a:round/>
            <a:headEnd/>
            <a:tailEnd/>
          </a:ln>
        </p:spPr>
        <p:txBody>
          <a:bodyPr/>
          <a:lstStyle/>
          <a:p>
            <a:endParaRPr lang="en-US"/>
          </a:p>
        </p:txBody>
      </p:sp>
      <p:sp>
        <p:nvSpPr>
          <p:cNvPr id="204826" name="Line 27"/>
          <p:cNvSpPr>
            <a:spLocks noChangeShapeType="1"/>
          </p:cNvSpPr>
          <p:nvPr/>
        </p:nvSpPr>
        <p:spPr bwMode="auto">
          <a:xfrm>
            <a:off x="5638800" y="2620963"/>
            <a:ext cx="0" cy="2667000"/>
          </a:xfrm>
          <a:prstGeom prst="line">
            <a:avLst/>
          </a:prstGeom>
          <a:noFill/>
          <a:ln w="9525">
            <a:solidFill>
              <a:schemeClr val="tx1"/>
            </a:solidFill>
            <a:prstDash val="dash"/>
            <a:round/>
            <a:headEnd/>
            <a:tailEnd/>
          </a:ln>
        </p:spPr>
        <p:txBody>
          <a:bodyPr/>
          <a:lstStyle/>
          <a:p>
            <a:endParaRPr lang="en-US"/>
          </a:p>
        </p:txBody>
      </p:sp>
      <p:sp>
        <p:nvSpPr>
          <p:cNvPr id="204827" name="Rectangle 28"/>
          <p:cNvSpPr>
            <a:spLocks noChangeArrowheads="1"/>
          </p:cNvSpPr>
          <p:nvPr/>
        </p:nvSpPr>
        <p:spPr bwMode="auto">
          <a:xfrm>
            <a:off x="1084263" y="5592763"/>
            <a:ext cx="1201737" cy="519112"/>
          </a:xfrm>
          <a:prstGeom prst="rect">
            <a:avLst/>
          </a:prstGeom>
          <a:noFill/>
          <a:ln w="9525">
            <a:noFill/>
            <a:miter lim="800000"/>
            <a:headEnd/>
            <a:tailEnd/>
          </a:ln>
        </p:spPr>
        <p:txBody>
          <a:bodyPr>
            <a:spAutoFit/>
          </a:bodyPr>
          <a:lstStyle/>
          <a:p>
            <a:r>
              <a:rPr lang="en-US" sz="2800" b="0"/>
              <a:t>fd[1]</a:t>
            </a:r>
          </a:p>
        </p:txBody>
      </p:sp>
      <p:sp>
        <p:nvSpPr>
          <p:cNvPr id="204828" name="Rectangle 29"/>
          <p:cNvSpPr>
            <a:spLocks noChangeArrowheads="1"/>
          </p:cNvSpPr>
          <p:nvPr/>
        </p:nvSpPr>
        <p:spPr bwMode="auto">
          <a:xfrm>
            <a:off x="6934200" y="5668963"/>
            <a:ext cx="1201738" cy="519112"/>
          </a:xfrm>
          <a:prstGeom prst="rect">
            <a:avLst/>
          </a:prstGeom>
          <a:noFill/>
          <a:ln w="9525">
            <a:noFill/>
            <a:miter lim="800000"/>
            <a:headEnd/>
            <a:tailEnd/>
          </a:ln>
        </p:spPr>
        <p:txBody>
          <a:bodyPr>
            <a:spAutoFit/>
          </a:bodyPr>
          <a:lstStyle/>
          <a:p>
            <a:r>
              <a:rPr lang="en-US" sz="2800" b="0"/>
              <a:t>fd[1]</a:t>
            </a:r>
          </a:p>
        </p:txBody>
      </p:sp>
      <p:sp>
        <p:nvSpPr>
          <p:cNvPr id="204829" name="Rectangle 30"/>
          <p:cNvSpPr>
            <a:spLocks noChangeArrowheads="1"/>
          </p:cNvSpPr>
          <p:nvPr/>
        </p:nvSpPr>
        <p:spPr bwMode="auto">
          <a:xfrm>
            <a:off x="6934200" y="3916363"/>
            <a:ext cx="1060450" cy="641350"/>
          </a:xfrm>
          <a:prstGeom prst="rect">
            <a:avLst/>
          </a:prstGeom>
          <a:noFill/>
          <a:ln w="9525">
            <a:noFill/>
            <a:miter lim="800000"/>
            <a:headEnd/>
            <a:tailEnd/>
          </a:ln>
        </p:spPr>
        <p:txBody>
          <a:bodyPr wrap="none">
            <a:spAutoFit/>
          </a:bodyPr>
          <a:lstStyle/>
          <a:p>
            <a:r>
              <a:rPr lang="en-US"/>
              <a:t> Parent </a:t>
            </a:r>
          </a:p>
          <a:p>
            <a:r>
              <a:rPr lang="en-US"/>
              <a:t>process</a:t>
            </a:r>
          </a:p>
        </p:txBody>
      </p:sp>
      <p:sp>
        <p:nvSpPr>
          <p:cNvPr id="204830" name="Rectangle 31"/>
          <p:cNvSpPr>
            <a:spLocks noChangeArrowheads="1"/>
          </p:cNvSpPr>
          <p:nvPr/>
        </p:nvSpPr>
        <p:spPr bwMode="auto">
          <a:xfrm>
            <a:off x="152400" y="3916363"/>
            <a:ext cx="1441450" cy="641350"/>
          </a:xfrm>
          <a:prstGeom prst="rect">
            <a:avLst/>
          </a:prstGeom>
          <a:noFill/>
          <a:ln w="9525">
            <a:noFill/>
            <a:miter lim="800000"/>
            <a:headEnd/>
            <a:tailEnd/>
          </a:ln>
        </p:spPr>
        <p:txBody>
          <a:bodyPr wrap="none">
            <a:spAutoFit/>
          </a:bodyPr>
          <a:lstStyle/>
          <a:p>
            <a:r>
              <a:rPr lang="en-US"/>
              <a:t>       Child </a:t>
            </a:r>
          </a:p>
          <a:p>
            <a:r>
              <a:rPr lang="en-US"/>
              <a:t>      process</a:t>
            </a:r>
          </a:p>
        </p:txBody>
      </p:sp>
      <p:sp>
        <p:nvSpPr>
          <p:cNvPr id="204831" name="Rectangle 32"/>
          <p:cNvSpPr>
            <a:spLocks noChangeArrowheads="1"/>
          </p:cNvSpPr>
          <p:nvPr/>
        </p:nvSpPr>
        <p:spPr bwMode="auto">
          <a:xfrm>
            <a:off x="4038600" y="3840163"/>
            <a:ext cx="717550" cy="366712"/>
          </a:xfrm>
          <a:prstGeom prst="rect">
            <a:avLst/>
          </a:prstGeom>
          <a:noFill/>
          <a:ln w="9525">
            <a:noFill/>
            <a:miter lim="800000"/>
            <a:headEnd/>
            <a:tailEnd/>
          </a:ln>
        </p:spPr>
        <p:txBody>
          <a:bodyPr wrap="none">
            <a:spAutoFit/>
          </a:bodyPr>
          <a:lstStyle/>
          <a:p>
            <a:r>
              <a:rPr lang="en-US" b="0"/>
              <a:t> </a:t>
            </a:r>
            <a:r>
              <a:rPr lang="en-US"/>
              <a:t>pipe</a:t>
            </a:r>
          </a:p>
        </p:txBody>
      </p:sp>
      <p:sp>
        <p:nvSpPr>
          <p:cNvPr id="204832" name="Text Box 33"/>
          <p:cNvSpPr txBox="1">
            <a:spLocks noChangeArrowheads="1"/>
          </p:cNvSpPr>
          <p:nvPr/>
        </p:nvSpPr>
        <p:spPr bwMode="auto">
          <a:xfrm>
            <a:off x="708025" y="1295400"/>
            <a:ext cx="7292975" cy="519113"/>
          </a:xfrm>
          <a:prstGeom prst="rect">
            <a:avLst/>
          </a:prstGeom>
          <a:noFill/>
          <a:ln w="9525">
            <a:noFill/>
            <a:miter lim="800000"/>
            <a:headEnd/>
            <a:tailEnd/>
          </a:ln>
        </p:spPr>
        <p:txBody>
          <a:bodyPr wrap="none">
            <a:spAutoFit/>
          </a:bodyPr>
          <a:lstStyle/>
          <a:p>
            <a:r>
              <a:rPr lang="en-US" sz="2800" b="0">
                <a:latin typeface="Tahoma" pitchFamily="34" charset="0"/>
              </a:rPr>
              <a:t>One-way communication from parent to child</a:t>
            </a:r>
          </a:p>
        </p:txBody>
      </p:sp>
      <p:sp>
        <p:nvSpPr>
          <p:cNvPr id="204833" name="AutoShape 34"/>
          <p:cNvSpPr>
            <a:spLocks noChangeArrowheads="1"/>
          </p:cNvSpPr>
          <p:nvPr/>
        </p:nvSpPr>
        <p:spPr bwMode="auto">
          <a:xfrm>
            <a:off x="7315200" y="2667000"/>
            <a:ext cx="304800" cy="533400"/>
          </a:xfrm>
          <a:prstGeom prst="flowChartSummingJunction">
            <a:avLst/>
          </a:prstGeom>
          <a:solidFill>
            <a:schemeClr val="accent1"/>
          </a:solidFill>
          <a:ln w="9525">
            <a:solidFill>
              <a:schemeClr val="tx1"/>
            </a:solidFill>
            <a:miter lim="800000"/>
            <a:headEnd/>
            <a:tailEnd/>
          </a:ln>
        </p:spPr>
        <p:txBody>
          <a:bodyPr wrap="none" anchor="ctr"/>
          <a:lstStyle/>
          <a:p>
            <a:endParaRPr lang="en-US"/>
          </a:p>
        </p:txBody>
      </p:sp>
      <p:sp>
        <p:nvSpPr>
          <p:cNvPr id="204834" name="AutoShape 35"/>
          <p:cNvSpPr>
            <a:spLocks noChangeArrowheads="1"/>
          </p:cNvSpPr>
          <p:nvPr/>
        </p:nvSpPr>
        <p:spPr bwMode="auto">
          <a:xfrm>
            <a:off x="1295400" y="5105400"/>
            <a:ext cx="304800" cy="533400"/>
          </a:xfrm>
          <a:prstGeom prst="flowChartSummingJunction">
            <a:avLst/>
          </a:prstGeom>
          <a:solidFill>
            <a:schemeClr val="accent1"/>
          </a:solidFill>
          <a:ln w="9525">
            <a:solidFill>
              <a:schemeClr val="tx1"/>
            </a:solidFill>
            <a:miter lim="800000"/>
            <a:headEnd/>
            <a:tailEnd/>
          </a:ln>
        </p:spPr>
        <p:txBody>
          <a:bodyPr wrap="none" anchor="ctr"/>
          <a:lstStyle/>
          <a:p>
            <a:endParaRPr lang="en-US"/>
          </a:p>
        </p:txBody>
      </p:sp>
      <p:sp>
        <p:nvSpPr>
          <p:cNvPr id="204835" name="Line 36"/>
          <p:cNvSpPr>
            <a:spLocks noChangeShapeType="1"/>
          </p:cNvSpPr>
          <p:nvPr/>
        </p:nvSpPr>
        <p:spPr bwMode="auto">
          <a:xfrm flipH="1">
            <a:off x="7391400" y="5334000"/>
            <a:ext cx="990600" cy="0"/>
          </a:xfrm>
          <a:prstGeom prst="line">
            <a:avLst/>
          </a:prstGeom>
          <a:noFill/>
          <a:ln w="9525">
            <a:solidFill>
              <a:schemeClr val="tx1"/>
            </a:solidFill>
            <a:miter lim="800000"/>
            <a:headEnd/>
            <a:tailEnd type="triangle" w="med" len="med"/>
          </a:ln>
        </p:spPr>
        <p:txBody>
          <a:bodyPr wrap="none"/>
          <a:lstStyle/>
          <a:p>
            <a:endParaRPr lang="en-US"/>
          </a:p>
        </p:txBody>
      </p:sp>
      <p:sp>
        <p:nvSpPr>
          <p:cNvPr id="204836" name="Text Box 37"/>
          <p:cNvSpPr txBox="1">
            <a:spLocks noChangeArrowheads="1"/>
          </p:cNvSpPr>
          <p:nvPr/>
        </p:nvSpPr>
        <p:spPr bwMode="auto">
          <a:xfrm>
            <a:off x="7715250" y="4937125"/>
            <a:ext cx="742950" cy="396875"/>
          </a:xfrm>
          <a:prstGeom prst="rect">
            <a:avLst/>
          </a:prstGeom>
          <a:noFill/>
          <a:ln w="9525">
            <a:noFill/>
            <a:miter lim="800000"/>
            <a:headEnd/>
            <a:tailEnd/>
          </a:ln>
        </p:spPr>
        <p:txBody>
          <a:bodyPr wrap="none">
            <a:spAutoFit/>
          </a:bodyPr>
          <a:lstStyle/>
          <a:p>
            <a:r>
              <a:rPr lang="en-US" sz="2000" b="0">
                <a:latin typeface="Tahoma" pitchFamily="34" charset="0"/>
              </a:rPr>
              <a:t>write</a:t>
            </a:r>
          </a:p>
        </p:txBody>
      </p:sp>
      <p:sp>
        <p:nvSpPr>
          <p:cNvPr id="204837" name="Line 38"/>
          <p:cNvSpPr>
            <a:spLocks noChangeShapeType="1"/>
          </p:cNvSpPr>
          <p:nvPr/>
        </p:nvSpPr>
        <p:spPr bwMode="auto">
          <a:xfrm flipH="1">
            <a:off x="609600" y="2895600"/>
            <a:ext cx="685800" cy="0"/>
          </a:xfrm>
          <a:prstGeom prst="line">
            <a:avLst/>
          </a:prstGeom>
          <a:noFill/>
          <a:ln w="9525">
            <a:solidFill>
              <a:schemeClr val="tx1"/>
            </a:solidFill>
            <a:miter lim="800000"/>
            <a:headEnd/>
            <a:tailEnd type="triangle" w="med" len="med"/>
          </a:ln>
        </p:spPr>
        <p:txBody>
          <a:bodyPr wrap="none"/>
          <a:lstStyle/>
          <a:p>
            <a:endParaRPr lang="en-US"/>
          </a:p>
        </p:txBody>
      </p:sp>
      <p:sp>
        <p:nvSpPr>
          <p:cNvPr id="204838" name="Text Box 39"/>
          <p:cNvSpPr txBox="1">
            <a:spLocks noChangeArrowheads="1"/>
          </p:cNvSpPr>
          <p:nvPr/>
        </p:nvSpPr>
        <p:spPr bwMode="auto">
          <a:xfrm>
            <a:off x="381000" y="2498725"/>
            <a:ext cx="682625" cy="396875"/>
          </a:xfrm>
          <a:prstGeom prst="rect">
            <a:avLst/>
          </a:prstGeom>
          <a:noFill/>
          <a:ln w="9525">
            <a:noFill/>
            <a:miter lim="800000"/>
            <a:headEnd/>
            <a:tailEnd/>
          </a:ln>
        </p:spPr>
        <p:txBody>
          <a:bodyPr wrap="none">
            <a:spAutoFit/>
          </a:bodyPr>
          <a:lstStyle/>
          <a:p>
            <a:r>
              <a:rPr lang="en-US" sz="2000" b="0">
                <a:latin typeface="Tahoma" pitchFamily="34" charset="0"/>
              </a:rPr>
              <a:t>read</a:t>
            </a:r>
          </a:p>
        </p:txBody>
      </p:sp>
      <p:sp>
        <p:nvSpPr>
          <p:cNvPr id="204839" name="Text Box 40"/>
          <p:cNvSpPr txBox="1">
            <a:spLocks noChangeArrowheads="1"/>
          </p:cNvSpPr>
          <p:nvPr/>
        </p:nvSpPr>
        <p:spPr bwMode="auto">
          <a:xfrm>
            <a:off x="7867650" y="2667000"/>
            <a:ext cx="1176338" cy="701675"/>
          </a:xfrm>
          <a:prstGeom prst="rect">
            <a:avLst/>
          </a:prstGeom>
          <a:noFill/>
          <a:ln w="9525">
            <a:noFill/>
            <a:miter lim="800000"/>
            <a:headEnd/>
            <a:tailEnd/>
          </a:ln>
        </p:spPr>
        <p:txBody>
          <a:bodyPr wrap="none">
            <a:spAutoFit/>
          </a:bodyPr>
          <a:lstStyle/>
          <a:p>
            <a:r>
              <a:rPr lang="en-US" sz="2000" b="0">
                <a:latin typeface="Tahoma" pitchFamily="34" charset="0"/>
              </a:rPr>
              <a:t>Close</a:t>
            </a:r>
          </a:p>
          <a:p>
            <a:r>
              <a:rPr lang="en-US" sz="2000" b="0">
                <a:latin typeface="Tahoma" pitchFamily="34" charset="0"/>
              </a:rPr>
              <a:t>read end</a:t>
            </a:r>
          </a:p>
        </p:txBody>
      </p:sp>
      <p:sp>
        <p:nvSpPr>
          <p:cNvPr id="204840" name="Text Box 41"/>
          <p:cNvSpPr txBox="1">
            <a:spLocks noChangeArrowheads="1"/>
          </p:cNvSpPr>
          <p:nvPr/>
        </p:nvSpPr>
        <p:spPr bwMode="auto">
          <a:xfrm>
            <a:off x="76200" y="5013325"/>
            <a:ext cx="1236663" cy="701675"/>
          </a:xfrm>
          <a:prstGeom prst="rect">
            <a:avLst/>
          </a:prstGeom>
          <a:noFill/>
          <a:ln w="9525">
            <a:noFill/>
            <a:miter lim="800000"/>
            <a:headEnd/>
            <a:tailEnd/>
          </a:ln>
        </p:spPr>
        <p:txBody>
          <a:bodyPr wrap="none">
            <a:spAutoFit/>
          </a:bodyPr>
          <a:lstStyle/>
          <a:p>
            <a:r>
              <a:rPr lang="en-US" sz="2000" b="0">
                <a:latin typeface="Tahoma" pitchFamily="34" charset="0"/>
              </a:rPr>
              <a:t>Close</a:t>
            </a:r>
          </a:p>
          <a:p>
            <a:r>
              <a:rPr lang="en-US" sz="2000" b="0">
                <a:latin typeface="Tahoma" pitchFamily="34" charset="0"/>
              </a:rPr>
              <a:t>write end</a:t>
            </a:r>
          </a:p>
        </p:txBody>
      </p:sp>
      <p:sp>
        <p:nvSpPr>
          <p:cNvPr id="40" name="Line 14"/>
          <p:cNvSpPr>
            <a:spLocks noChangeShapeType="1"/>
          </p:cNvSpPr>
          <p:nvPr/>
        </p:nvSpPr>
        <p:spPr bwMode="auto">
          <a:xfrm>
            <a:off x="2438400" y="2743200"/>
            <a:ext cx="0" cy="1066800"/>
          </a:xfrm>
          <a:prstGeom prst="line">
            <a:avLst/>
          </a:prstGeom>
          <a:noFill/>
          <a:ln w="28575">
            <a:solidFill>
              <a:schemeClr val="tx1">
                <a:lumMod val="50000"/>
                <a:lumOff val="50000"/>
              </a:schemeClr>
            </a:solidFill>
            <a:round/>
            <a:headEnd/>
            <a:tailEnd/>
          </a:ln>
        </p:spPr>
        <p:txBody>
          <a:bodyPr/>
          <a:lstStyle/>
          <a:p>
            <a:endParaRPr lang="en-US"/>
          </a:p>
        </p:txBody>
      </p:sp>
      <p:sp>
        <p:nvSpPr>
          <p:cNvPr id="41" name="Line 15"/>
          <p:cNvSpPr>
            <a:spLocks noChangeShapeType="1"/>
          </p:cNvSpPr>
          <p:nvPr/>
        </p:nvSpPr>
        <p:spPr bwMode="auto">
          <a:xfrm>
            <a:off x="2438400" y="3810000"/>
            <a:ext cx="3886200" cy="0"/>
          </a:xfrm>
          <a:prstGeom prst="line">
            <a:avLst/>
          </a:prstGeom>
          <a:noFill/>
          <a:ln w="28575">
            <a:solidFill>
              <a:schemeClr val="tx1">
                <a:lumMod val="50000"/>
                <a:lumOff val="50000"/>
              </a:schemeClr>
            </a:solidFill>
            <a:round/>
            <a:headEnd/>
            <a:tailEnd/>
          </a:ln>
        </p:spPr>
        <p:txBody>
          <a:bodyPr/>
          <a:lstStyle/>
          <a:p>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457200" y="1189037"/>
            <a:ext cx="8229600" cy="1143000"/>
          </a:xfrm>
        </p:spPr>
        <p:txBody>
          <a:bodyPr/>
          <a:lstStyle/>
          <a:p>
            <a:pPr eaLnBrk="1" hangingPunct="1"/>
            <a:r>
              <a:rPr lang="en-US" smtClean="0"/>
              <a:t>Two way Communication </a:t>
            </a:r>
          </a:p>
        </p:txBody>
      </p:sp>
      <p:sp>
        <p:nvSpPr>
          <p:cNvPr id="205828" name="Rectangle 3"/>
          <p:cNvSpPr>
            <a:spLocks noGrp="1" noChangeArrowheads="1"/>
          </p:cNvSpPr>
          <p:nvPr>
            <p:ph sz="quarter" idx="1"/>
          </p:nvPr>
        </p:nvSpPr>
        <p:spPr>
          <a:xfrm>
            <a:off x="457200" y="2514600"/>
            <a:ext cx="8229600" cy="3200400"/>
          </a:xfrm>
        </p:spPr>
        <p:txBody>
          <a:bodyPr>
            <a:normAutofit fontScale="85000" lnSpcReduction="10000"/>
          </a:bodyPr>
          <a:lstStyle/>
          <a:p>
            <a:pPr eaLnBrk="1" hangingPunct="1"/>
            <a:r>
              <a:rPr lang="en-US" dirty="0" smtClean="0"/>
              <a:t>Create two pipes say fd1, fd2.</a:t>
            </a:r>
          </a:p>
          <a:p>
            <a:pPr eaLnBrk="1" hangingPunct="1"/>
            <a:r>
              <a:rPr lang="en-US" dirty="0" smtClean="0"/>
              <a:t>Four descriptors for each process (fd1[0], fd1[1], fd2[0], fd2[1]).</a:t>
            </a:r>
          </a:p>
          <a:p>
            <a:pPr eaLnBrk="1" hangingPunct="1"/>
            <a:r>
              <a:rPr lang="en-US" dirty="0" smtClean="0"/>
              <a:t>Parent closes read end of fd1 and write end of fd2</a:t>
            </a:r>
          </a:p>
          <a:p>
            <a:pPr lvl="1" eaLnBrk="1" hangingPunct="1"/>
            <a:r>
              <a:rPr lang="en-US" dirty="0" smtClean="0"/>
              <a:t>close(fd1[0], fd2[1]);</a:t>
            </a:r>
          </a:p>
          <a:p>
            <a:pPr eaLnBrk="1" hangingPunct="1"/>
            <a:r>
              <a:rPr lang="en-US" dirty="0" smtClean="0"/>
              <a:t>child closes read end of fd2 and write end of fd1</a:t>
            </a:r>
          </a:p>
          <a:p>
            <a:pPr lvl="1" eaLnBrk="1" hangingPunct="1"/>
            <a:r>
              <a:rPr lang="en-US" dirty="0" smtClean="0"/>
              <a:t>close(fd2[0], fd1[1]);</a:t>
            </a:r>
          </a:p>
          <a:p>
            <a:pPr eaLnBrk="1" hangingPunct="1"/>
            <a:endParaRPr lang="en-US"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a:xfrm>
            <a:off x="457200" y="884238"/>
            <a:ext cx="8229600" cy="1143000"/>
          </a:xfrm>
        </p:spPr>
        <p:txBody>
          <a:bodyPr/>
          <a:lstStyle/>
          <a:p>
            <a:pPr eaLnBrk="1" hangingPunct="1"/>
            <a:r>
              <a:rPr lang="en-US" smtClean="0"/>
              <a:t>Two way Communication (Contd.).</a:t>
            </a:r>
          </a:p>
        </p:txBody>
      </p:sp>
      <p:sp>
        <p:nvSpPr>
          <p:cNvPr id="206852" name="Rectangle 5"/>
          <p:cNvSpPr>
            <a:spLocks noGrp="1" noChangeArrowheads="1"/>
          </p:cNvSpPr>
          <p:nvPr>
            <p:ph sz="quarter" idx="1"/>
          </p:nvPr>
        </p:nvSpPr>
        <p:spPr>
          <a:xfrm>
            <a:off x="533400" y="2133600"/>
            <a:ext cx="7772400" cy="4114800"/>
          </a:xfrm>
        </p:spPr>
        <p:txBody>
          <a:bodyPr/>
          <a:lstStyle/>
          <a:p>
            <a:pPr eaLnBrk="1" hangingPunct="1">
              <a:buFont typeface="Wingdings" pitchFamily="2" charset="2"/>
              <a:buNone/>
            </a:pPr>
            <a:r>
              <a:rPr lang="en-US" smtClean="0"/>
              <a:t>      </a:t>
            </a:r>
            <a:r>
              <a:rPr lang="en-US" b="1" smtClean="0"/>
              <a:t>Child                                            Parent    </a:t>
            </a:r>
          </a:p>
          <a:p>
            <a:pPr eaLnBrk="1" hangingPunct="1">
              <a:buFont typeface="Wingdings" pitchFamily="2" charset="2"/>
              <a:buNone/>
            </a:pPr>
            <a:r>
              <a:rPr lang="en-US" smtClean="0"/>
              <a:t>    </a:t>
            </a:r>
          </a:p>
        </p:txBody>
      </p:sp>
      <p:sp>
        <p:nvSpPr>
          <p:cNvPr id="206853" name="Line 6"/>
          <p:cNvSpPr>
            <a:spLocks noChangeShapeType="1"/>
          </p:cNvSpPr>
          <p:nvPr/>
        </p:nvSpPr>
        <p:spPr bwMode="auto">
          <a:xfrm>
            <a:off x="1752600" y="4648200"/>
            <a:ext cx="5638800" cy="0"/>
          </a:xfrm>
          <a:prstGeom prst="line">
            <a:avLst/>
          </a:prstGeom>
          <a:noFill/>
          <a:ln w="28575">
            <a:solidFill>
              <a:schemeClr val="tx1">
                <a:lumMod val="50000"/>
                <a:lumOff val="50000"/>
              </a:schemeClr>
            </a:solidFill>
            <a:round/>
            <a:headEnd/>
            <a:tailEnd/>
          </a:ln>
        </p:spPr>
        <p:txBody>
          <a:bodyPr/>
          <a:lstStyle/>
          <a:p>
            <a:endParaRPr lang="en-US"/>
          </a:p>
        </p:txBody>
      </p:sp>
      <p:sp>
        <p:nvSpPr>
          <p:cNvPr id="206854" name="Line 7"/>
          <p:cNvSpPr>
            <a:spLocks noChangeShapeType="1"/>
          </p:cNvSpPr>
          <p:nvPr/>
        </p:nvSpPr>
        <p:spPr bwMode="auto">
          <a:xfrm>
            <a:off x="1676400" y="5867400"/>
            <a:ext cx="5791200" cy="0"/>
          </a:xfrm>
          <a:prstGeom prst="line">
            <a:avLst/>
          </a:prstGeom>
          <a:noFill/>
          <a:ln w="28575">
            <a:solidFill>
              <a:schemeClr val="tx1">
                <a:lumMod val="50000"/>
                <a:lumOff val="50000"/>
              </a:schemeClr>
            </a:solidFill>
            <a:round/>
            <a:headEnd/>
            <a:tailEnd/>
          </a:ln>
        </p:spPr>
        <p:txBody>
          <a:bodyPr/>
          <a:lstStyle/>
          <a:p>
            <a:endParaRPr lang="en-US"/>
          </a:p>
        </p:txBody>
      </p:sp>
      <p:sp>
        <p:nvSpPr>
          <p:cNvPr id="206855" name="Oval 8"/>
          <p:cNvSpPr>
            <a:spLocks noChangeArrowheads="1"/>
          </p:cNvSpPr>
          <p:nvPr/>
        </p:nvSpPr>
        <p:spPr bwMode="auto">
          <a:xfrm>
            <a:off x="7162800" y="4648200"/>
            <a:ext cx="533400" cy="1219200"/>
          </a:xfrm>
          <a:prstGeom prst="ellipse">
            <a:avLst/>
          </a:prstGeom>
          <a:noFill/>
          <a:ln w="9525">
            <a:solidFill>
              <a:schemeClr val="tx1"/>
            </a:solidFill>
            <a:round/>
            <a:headEnd/>
            <a:tailEnd/>
          </a:ln>
        </p:spPr>
        <p:txBody>
          <a:bodyPr wrap="none" anchor="ctr"/>
          <a:lstStyle/>
          <a:p>
            <a:endParaRPr lang="en-US"/>
          </a:p>
        </p:txBody>
      </p:sp>
      <p:sp>
        <p:nvSpPr>
          <p:cNvPr id="206856" name="Oval 9"/>
          <p:cNvSpPr>
            <a:spLocks noChangeArrowheads="1"/>
          </p:cNvSpPr>
          <p:nvPr/>
        </p:nvSpPr>
        <p:spPr bwMode="auto">
          <a:xfrm>
            <a:off x="1447800" y="4648200"/>
            <a:ext cx="533400" cy="1219200"/>
          </a:xfrm>
          <a:prstGeom prst="ellipse">
            <a:avLst/>
          </a:prstGeom>
          <a:noFill/>
          <a:ln w="9525">
            <a:solidFill>
              <a:schemeClr val="tx1"/>
            </a:solidFill>
            <a:round/>
            <a:headEnd/>
            <a:tailEnd/>
          </a:ln>
        </p:spPr>
        <p:txBody>
          <a:bodyPr wrap="none" anchor="ctr"/>
          <a:lstStyle/>
          <a:p>
            <a:endParaRPr lang="en-US"/>
          </a:p>
        </p:txBody>
      </p:sp>
      <p:sp>
        <p:nvSpPr>
          <p:cNvPr id="206857" name="Line 10"/>
          <p:cNvSpPr>
            <a:spLocks noChangeShapeType="1"/>
          </p:cNvSpPr>
          <p:nvPr/>
        </p:nvSpPr>
        <p:spPr bwMode="auto">
          <a:xfrm>
            <a:off x="1752600" y="2971800"/>
            <a:ext cx="5638800" cy="0"/>
          </a:xfrm>
          <a:prstGeom prst="line">
            <a:avLst/>
          </a:prstGeom>
          <a:noFill/>
          <a:ln w="28575">
            <a:solidFill>
              <a:schemeClr val="tx1">
                <a:lumMod val="50000"/>
                <a:lumOff val="50000"/>
              </a:schemeClr>
            </a:solidFill>
            <a:round/>
            <a:headEnd/>
            <a:tailEnd/>
          </a:ln>
        </p:spPr>
        <p:txBody>
          <a:bodyPr/>
          <a:lstStyle/>
          <a:p>
            <a:endParaRPr lang="en-US"/>
          </a:p>
        </p:txBody>
      </p:sp>
      <p:sp>
        <p:nvSpPr>
          <p:cNvPr id="206858" name="Line 11"/>
          <p:cNvSpPr>
            <a:spLocks noChangeShapeType="1"/>
          </p:cNvSpPr>
          <p:nvPr/>
        </p:nvSpPr>
        <p:spPr bwMode="auto">
          <a:xfrm>
            <a:off x="1752600" y="4191000"/>
            <a:ext cx="5638800" cy="0"/>
          </a:xfrm>
          <a:prstGeom prst="line">
            <a:avLst/>
          </a:prstGeom>
          <a:noFill/>
          <a:ln w="28575">
            <a:solidFill>
              <a:schemeClr val="tx1">
                <a:lumMod val="50000"/>
                <a:lumOff val="50000"/>
              </a:schemeClr>
            </a:solidFill>
            <a:round/>
            <a:headEnd/>
            <a:tailEnd/>
          </a:ln>
        </p:spPr>
        <p:txBody>
          <a:bodyPr/>
          <a:lstStyle/>
          <a:p>
            <a:endParaRPr lang="en-US"/>
          </a:p>
        </p:txBody>
      </p:sp>
      <p:sp>
        <p:nvSpPr>
          <p:cNvPr id="206859" name="Oval 12"/>
          <p:cNvSpPr>
            <a:spLocks noChangeArrowheads="1"/>
          </p:cNvSpPr>
          <p:nvPr/>
        </p:nvSpPr>
        <p:spPr bwMode="auto">
          <a:xfrm>
            <a:off x="7162800" y="2971800"/>
            <a:ext cx="533400" cy="1219200"/>
          </a:xfrm>
          <a:prstGeom prst="ellipse">
            <a:avLst/>
          </a:prstGeom>
          <a:solidFill>
            <a:schemeClr val="bg1"/>
          </a:solidFill>
          <a:ln w="9525">
            <a:solidFill>
              <a:schemeClr val="tx1"/>
            </a:solidFill>
            <a:round/>
            <a:headEnd/>
            <a:tailEnd/>
          </a:ln>
        </p:spPr>
        <p:txBody>
          <a:bodyPr wrap="none" anchor="ctr"/>
          <a:lstStyle/>
          <a:p>
            <a:endParaRPr lang="en-US"/>
          </a:p>
        </p:txBody>
      </p:sp>
      <p:sp>
        <p:nvSpPr>
          <p:cNvPr id="206860" name="Oval 13"/>
          <p:cNvSpPr>
            <a:spLocks noChangeArrowheads="1"/>
          </p:cNvSpPr>
          <p:nvPr/>
        </p:nvSpPr>
        <p:spPr bwMode="auto">
          <a:xfrm>
            <a:off x="1447800" y="2971800"/>
            <a:ext cx="533400" cy="1219200"/>
          </a:xfrm>
          <a:prstGeom prst="ellipse">
            <a:avLst/>
          </a:prstGeom>
          <a:noFill/>
          <a:ln w="9525">
            <a:solidFill>
              <a:schemeClr val="tx1"/>
            </a:solidFill>
            <a:round/>
            <a:headEnd/>
            <a:tailEnd/>
          </a:ln>
        </p:spPr>
        <p:txBody>
          <a:bodyPr wrap="none" anchor="ctr"/>
          <a:lstStyle/>
          <a:p>
            <a:endParaRPr lang="en-US"/>
          </a:p>
        </p:txBody>
      </p:sp>
      <p:sp>
        <p:nvSpPr>
          <p:cNvPr id="206861" name="Rectangle 14"/>
          <p:cNvSpPr>
            <a:spLocks noChangeArrowheads="1"/>
          </p:cNvSpPr>
          <p:nvPr/>
        </p:nvSpPr>
        <p:spPr bwMode="auto">
          <a:xfrm>
            <a:off x="2362200" y="2209800"/>
            <a:ext cx="76200" cy="41910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06862" name="Rectangle 15"/>
          <p:cNvSpPr>
            <a:spLocks noChangeArrowheads="1"/>
          </p:cNvSpPr>
          <p:nvPr/>
        </p:nvSpPr>
        <p:spPr bwMode="auto">
          <a:xfrm>
            <a:off x="6629400" y="2286000"/>
            <a:ext cx="76200" cy="41910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06863" name="AutoShape 16"/>
          <p:cNvSpPr>
            <a:spLocks noChangeArrowheads="1"/>
          </p:cNvSpPr>
          <p:nvPr/>
        </p:nvSpPr>
        <p:spPr bwMode="auto">
          <a:xfrm>
            <a:off x="7391400" y="3429000"/>
            <a:ext cx="1143000" cy="381000"/>
          </a:xfrm>
          <a:prstGeom prst="rightArrow">
            <a:avLst>
              <a:gd name="adj1" fmla="val 50000"/>
              <a:gd name="adj2" fmla="val 75000"/>
            </a:avLst>
          </a:prstGeom>
          <a:solidFill>
            <a:schemeClr val="accent1"/>
          </a:solidFill>
          <a:ln w="9525">
            <a:solidFill>
              <a:schemeClr val="tx1"/>
            </a:solidFill>
            <a:miter lim="800000"/>
            <a:headEnd/>
            <a:tailEnd/>
          </a:ln>
        </p:spPr>
        <p:txBody>
          <a:bodyPr wrap="none" anchor="ctr"/>
          <a:lstStyle/>
          <a:p>
            <a:endParaRPr lang="en-US"/>
          </a:p>
        </p:txBody>
      </p:sp>
      <p:sp>
        <p:nvSpPr>
          <p:cNvPr id="206864" name="AutoShape 17"/>
          <p:cNvSpPr>
            <a:spLocks noChangeArrowheads="1"/>
          </p:cNvSpPr>
          <p:nvPr/>
        </p:nvSpPr>
        <p:spPr bwMode="auto">
          <a:xfrm>
            <a:off x="685800" y="3429000"/>
            <a:ext cx="1143000" cy="381000"/>
          </a:xfrm>
          <a:prstGeom prst="rightArrow">
            <a:avLst>
              <a:gd name="adj1" fmla="val 50000"/>
              <a:gd name="adj2" fmla="val 75000"/>
            </a:avLst>
          </a:prstGeom>
          <a:solidFill>
            <a:schemeClr val="accent1"/>
          </a:solidFill>
          <a:ln w="9525">
            <a:solidFill>
              <a:schemeClr val="tx1"/>
            </a:solidFill>
            <a:miter lim="800000"/>
            <a:headEnd/>
            <a:tailEnd/>
          </a:ln>
        </p:spPr>
        <p:txBody>
          <a:bodyPr wrap="none" anchor="ctr"/>
          <a:lstStyle/>
          <a:p>
            <a:endParaRPr lang="en-US"/>
          </a:p>
        </p:txBody>
      </p:sp>
      <p:sp>
        <p:nvSpPr>
          <p:cNvPr id="206865" name="AutoShape 18"/>
          <p:cNvSpPr>
            <a:spLocks noChangeArrowheads="1"/>
          </p:cNvSpPr>
          <p:nvPr/>
        </p:nvSpPr>
        <p:spPr bwMode="auto">
          <a:xfrm>
            <a:off x="7315200" y="5105400"/>
            <a:ext cx="1066800" cy="381000"/>
          </a:xfrm>
          <a:prstGeom prst="leftArrow">
            <a:avLst>
              <a:gd name="adj1" fmla="val 50000"/>
              <a:gd name="adj2" fmla="val 70000"/>
            </a:avLst>
          </a:prstGeom>
          <a:solidFill>
            <a:schemeClr val="accent1"/>
          </a:solidFill>
          <a:ln w="9525">
            <a:solidFill>
              <a:schemeClr val="tx1"/>
            </a:solidFill>
            <a:miter lim="800000"/>
            <a:headEnd/>
            <a:tailEnd/>
          </a:ln>
        </p:spPr>
        <p:txBody>
          <a:bodyPr wrap="none" anchor="ctr"/>
          <a:lstStyle/>
          <a:p>
            <a:endParaRPr lang="en-US"/>
          </a:p>
        </p:txBody>
      </p:sp>
      <p:sp>
        <p:nvSpPr>
          <p:cNvPr id="206866" name="AutoShape 19"/>
          <p:cNvSpPr>
            <a:spLocks noChangeArrowheads="1"/>
          </p:cNvSpPr>
          <p:nvPr/>
        </p:nvSpPr>
        <p:spPr bwMode="auto">
          <a:xfrm>
            <a:off x="685800" y="5029200"/>
            <a:ext cx="1066800" cy="381000"/>
          </a:xfrm>
          <a:prstGeom prst="leftArrow">
            <a:avLst>
              <a:gd name="adj1" fmla="val 50000"/>
              <a:gd name="adj2" fmla="val 70000"/>
            </a:avLst>
          </a:prstGeom>
          <a:solidFill>
            <a:schemeClr val="accent1"/>
          </a:solidFill>
          <a:ln w="9525">
            <a:solidFill>
              <a:schemeClr val="tx1"/>
            </a:solidFill>
            <a:miter lim="800000"/>
            <a:headEnd/>
            <a:tailEnd/>
          </a:ln>
        </p:spPr>
        <p:txBody>
          <a:bodyPr wrap="none" anchor="ctr"/>
          <a:lstStyle/>
          <a:p>
            <a:endParaRPr lang="en-US"/>
          </a:p>
        </p:txBody>
      </p:sp>
      <p:sp>
        <p:nvSpPr>
          <p:cNvPr id="206867" name="Text Box 20"/>
          <p:cNvSpPr txBox="1">
            <a:spLocks noChangeArrowheads="1"/>
          </p:cNvSpPr>
          <p:nvPr/>
        </p:nvSpPr>
        <p:spPr bwMode="auto">
          <a:xfrm>
            <a:off x="7696200" y="2895600"/>
            <a:ext cx="1143000" cy="457200"/>
          </a:xfrm>
          <a:prstGeom prst="rect">
            <a:avLst/>
          </a:prstGeom>
          <a:noFill/>
          <a:ln w="9525">
            <a:noFill/>
            <a:miter lim="800000"/>
            <a:headEnd/>
            <a:tailEnd/>
          </a:ln>
        </p:spPr>
        <p:txBody>
          <a:bodyPr>
            <a:spAutoFit/>
          </a:bodyPr>
          <a:lstStyle/>
          <a:p>
            <a:pPr>
              <a:spcBef>
                <a:spcPct val="50000"/>
              </a:spcBef>
            </a:pPr>
            <a:r>
              <a:rPr lang="en-US" sz="2400" b="0">
                <a:latin typeface="Tahoma" pitchFamily="34" charset="0"/>
              </a:rPr>
              <a:t>fd1[0]</a:t>
            </a:r>
          </a:p>
        </p:txBody>
      </p:sp>
      <p:sp>
        <p:nvSpPr>
          <p:cNvPr id="206868" name="Text Box 21"/>
          <p:cNvSpPr txBox="1">
            <a:spLocks noChangeArrowheads="1"/>
          </p:cNvSpPr>
          <p:nvPr/>
        </p:nvSpPr>
        <p:spPr bwMode="auto">
          <a:xfrm>
            <a:off x="7620000" y="5638800"/>
            <a:ext cx="1295400" cy="457200"/>
          </a:xfrm>
          <a:prstGeom prst="rect">
            <a:avLst/>
          </a:prstGeom>
          <a:noFill/>
          <a:ln w="9525">
            <a:noFill/>
            <a:miter lim="800000"/>
            <a:headEnd/>
            <a:tailEnd/>
          </a:ln>
        </p:spPr>
        <p:txBody>
          <a:bodyPr>
            <a:spAutoFit/>
          </a:bodyPr>
          <a:lstStyle/>
          <a:p>
            <a:pPr>
              <a:spcBef>
                <a:spcPct val="50000"/>
              </a:spcBef>
            </a:pPr>
            <a:r>
              <a:rPr lang="en-US" sz="2400" b="0">
                <a:latin typeface="Tahoma" pitchFamily="34" charset="0"/>
              </a:rPr>
              <a:t>fd2[1]</a:t>
            </a:r>
          </a:p>
        </p:txBody>
      </p:sp>
      <p:sp>
        <p:nvSpPr>
          <p:cNvPr id="206869" name="Text Box 22"/>
          <p:cNvSpPr txBox="1">
            <a:spLocks noChangeArrowheads="1"/>
          </p:cNvSpPr>
          <p:nvPr/>
        </p:nvSpPr>
        <p:spPr bwMode="auto">
          <a:xfrm>
            <a:off x="457200" y="2971800"/>
            <a:ext cx="1143000" cy="457200"/>
          </a:xfrm>
          <a:prstGeom prst="rect">
            <a:avLst/>
          </a:prstGeom>
          <a:noFill/>
          <a:ln w="9525">
            <a:noFill/>
            <a:miter lim="800000"/>
            <a:headEnd/>
            <a:tailEnd/>
          </a:ln>
        </p:spPr>
        <p:txBody>
          <a:bodyPr>
            <a:spAutoFit/>
          </a:bodyPr>
          <a:lstStyle/>
          <a:p>
            <a:pPr>
              <a:spcBef>
                <a:spcPct val="50000"/>
              </a:spcBef>
            </a:pPr>
            <a:r>
              <a:rPr lang="en-US" sz="2400" b="0">
                <a:latin typeface="Tahoma" pitchFamily="34" charset="0"/>
              </a:rPr>
              <a:t>fd1[1]</a:t>
            </a:r>
          </a:p>
        </p:txBody>
      </p:sp>
      <p:sp>
        <p:nvSpPr>
          <p:cNvPr id="206870" name="Text Box 23"/>
          <p:cNvSpPr txBox="1">
            <a:spLocks noChangeArrowheads="1"/>
          </p:cNvSpPr>
          <p:nvPr/>
        </p:nvSpPr>
        <p:spPr bwMode="auto">
          <a:xfrm>
            <a:off x="304800" y="5638800"/>
            <a:ext cx="1219200" cy="457200"/>
          </a:xfrm>
          <a:prstGeom prst="rect">
            <a:avLst/>
          </a:prstGeom>
          <a:noFill/>
          <a:ln w="9525">
            <a:noFill/>
            <a:miter lim="800000"/>
            <a:headEnd/>
            <a:tailEnd/>
          </a:ln>
        </p:spPr>
        <p:txBody>
          <a:bodyPr>
            <a:spAutoFit/>
          </a:bodyPr>
          <a:lstStyle/>
          <a:p>
            <a:pPr>
              <a:spcBef>
                <a:spcPct val="50000"/>
              </a:spcBef>
            </a:pPr>
            <a:r>
              <a:rPr lang="en-US" sz="2400" b="0">
                <a:latin typeface="Tahoma" pitchFamily="34" charset="0"/>
              </a:rPr>
              <a:t>fd2[0]</a:t>
            </a:r>
          </a:p>
        </p:txBody>
      </p:sp>
      <p:sp>
        <p:nvSpPr>
          <p:cNvPr id="206871" name="Text Box 24"/>
          <p:cNvSpPr txBox="1">
            <a:spLocks noChangeArrowheads="1"/>
          </p:cNvSpPr>
          <p:nvPr/>
        </p:nvSpPr>
        <p:spPr bwMode="auto">
          <a:xfrm>
            <a:off x="3733800" y="3429000"/>
            <a:ext cx="1219200" cy="457200"/>
          </a:xfrm>
          <a:prstGeom prst="rect">
            <a:avLst/>
          </a:prstGeom>
          <a:noFill/>
          <a:ln w="9525">
            <a:noFill/>
            <a:miter lim="800000"/>
            <a:headEnd/>
            <a:tailEnd/>
          </a:ln>
        </p:spPr>
        <p:txBody>
          <a:bodyPr>
            <a:spAutoFit/>
          </a:bodyPr>
          <a:lstStyle/>
          <a:p>
            <a:pPr>
              <a:spcBef>
                <a:spcPct val="50000"/>
              </a:spcBef>
            </a:pPr>
            <a:r>
              <a:rPr lang="en-US" sz="2400">
                <a:solidFill>
                  <a:schemeClr val="folHlink"/>
                </a:solidFill>
                <a:latin typeface="Tahoma" pitchFamily="34" charset="0"/>
              </a:rPr>
              <a:t>pipe1</a:t>
            </a:r>
          </a:p>
        </p:txBody>
      </p:sp>
      <p:sp>
        <p:nvSpPr>
          <p:cNvPr id="206872" name="Text Box 25"/>
          <p:cNvSpPr txBox="1">
            <a:spLocks noChangeArrowheads="1"/>
          </p:cNvSpPr>
          <p:nvPr/>
        </p:nvSpPr>
        <p:spPr bwMode="auto">
          <a:xfrm>
            <a:off x="3733800" y="5029200"/>
            <a:ext cx="1219200" cy="457200"/>
          </a:xfrm>
          <a:prstGeom prst="rect">
            <a:avLst/>
          </a:prstGeom>
          <a:noFill/>
          <a:ln w="9525">
            <a:noFill/>
            <a:miter lim="800000"/>
            <a:headEnd/>
            <a:tailEnd/>
          </a:ln>
        </p:spPr>
        <p:txBody>
          <a:bodyPr>
            <a:spAutoFit/>
          </a:bodyPr>
          <a:lstStyle/>
          <a:p>
            <a:pPr>
              <a:spcBef>
                <a:spcPct val="50000"/>
              </a:spcBef>
            </a:pPr>
            <a:r>
              <a:rPr lang="en-US" sz="2400">
                <a:solidFill>
                  <a:srgbClr val="CC3300"/>
                </a:solidFill>
                <a:latin typeface="Tahoma" pitchFamily="34" charset="0"/>
              </a:rPr>
              <a:t>pipe2</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a:xfrm>
            <a:off x="457200" y="854075"/>
            <a:ext cx="8229600" cy="1143000"/>
          </a:xfrm>
        </p:spPr>
        <p:txBody>
          <a:bodyPr/>
          <a:lstStyle/>
          <a:p>
            <a:pPr eaLnBrk="1" hangingPunct="1"/>
            <a:r>
              <a:rPr lang="en-US" smtClean="0"/>
              <a:t>Usage of Two Pipes</a:t>
            </a:r>
          </a:p>
        </p:txBody>
      </p:sp>
      <p:sp>
        <p:nvSpPr>
          <p:cNvPr id="207876" name="Rectangle 24"/>
          <p:cNvSpPr>
            <a:spLocks noGrp="1" noChangeArrowheads="1"/>
          </p:cNvSpPr>
          <p:nvPr>
            <p:ph sz="quarter" idx="1"/>
          </p:nvPr>
        </p:nvSpPr>
        <p:spPr>
          <a:xfrm>
            <a:off x="457200" y="2179637"/>
            <a:ext cx="8229600" cy="4525963"/>
          </a:xfrm>
        </p:spPr>
        <p:txBody>
          <a:bodyPr/>
          <a:lstStyle/>
          <a:p>
            <a:pPr eaLnBrk="1" hangingPunct="1">
              <a:buFont typeface="Wingdings" pitchFamily="2" charset="2"/>
              <a:buNone/>
            </a:pPr>
            <a:r>
              <a:rPr lang="en-US" smtClean="0">
                <a:solidFill>
                  <a:srgbClr val="990000"/>
                </a:solidFill>
              </a:rPr>
              <a:t>Execution of command:  $ ls –Rl | grep ^d | wc -l</a:t>
            </a:r>
          </a:p>
          <a:p>
            <a:pPr eaLnBrk="1" hangingPunct="1"/>
            <a:endParaRPr lang="en-GB" smtClean="0"/>
          </a:p>
        </p:txBody>
      </p:sp>
      <p:grpSp>
        <p:nvGrpSpPr>
          <p:cNvPr id="2" name="Group 26"/>
          <p:cNvGrpSpPr>
            <a:grpSpLocks/>
          </p:cNvGrpSpPr>
          <p:nvPr/>
        </p:nvGrpSpPr>
        <p:grpSpPr bwMode="auto">
          <a:xfrm>
            <a:off x="990600" y="2408237"/>
            <a:ext cx="7491413" cy="3643313"/>
            <a:chOff x="1296" y="1065"/>
            <a:chExt cx="10080" cy="3975"/>
          </a:xfrm>
        </p:grpSpPr>
        <p:grpSp>
          <p:nvGrpSpPr>
            <p:cNvPr id="3" name="Group 27"/>
            <p:cNvGrpSpPr>
              <a:grpSpLocks/>
            </p:cNvGrpSpPr>
            <p:nvPr/>
          </p:nvGrpSpPr>
          <p:grpSpPr bwMode="auto">
            <a:xfrm>
              <a:off x="1296" y="1440"/>
              <a:ext cx="10080" cy="3600"/>
              <a:chOff x="1296" y="1440"/>
              <a:chExt cx="10080" cy="3600"/>
            </a:xfrm>
          </p:grpSpPr>
          <p:sp>
            <p:nvSpPr>
              <p:cNvPr id="207895" name="Rectangle 28"/>
              <p:cNvSpPr>
                <a:spLocks noChangeArrowheads="1"/>
              </p:cNvSpPr>
              <p:nvPr/>
            </p:nvSpPr>
            <p:spPr bwMode="auto">
              <a:xfrm>
                <a:off x="1728" y="1440"/>
                <a:ext cx="2160" cy="1296"/>
              </a:xfrm>
              <a:prstGeom prst="rect">
                <a:avLst/>
              </a:prstGeom>
              <a:solidFill>
                <a:srgbClr val="FFFFFF"/>
              </a:solidFill>
              <a:ln w="9525">
                <a:solidFill>
                  <a:srgbClr val="000000"/>
                </a:solidFill>
                <a:miter lim="800000"/>
                <a:headEnd/>
                <a:tailEnd/>
              </a:ln>
            </p:spPr>
            <p:txBody>
              <a:bodyPr/>
              <a:lstStyle/>
              <a:p>
                <a:endParaRPr lang="en-US"/>
              </a:p>
            </p:txBody>
          </p:sp>
          <p:sp>
            <p:nvSpPr>
              <p:cNvPr id="207896" name="Rectangle 29"/>
              <p:cNvSpPr>
                <a:spLocks noChangeArrowheads="1"/>
              </p:cNvSpPr>
              <p:nvPr/>
            </p:nvSpPr>
            <p:spPr bwMode="auto">
              <a:xfrm>
                <a:off x="5184" y="1440"/>
                <a:ext cx="2160" cy="1296"/>
              </a:xfrm>
              <a:prstGeom prst="rect">
                <a:avLst/>
              </a:prstGeom>
              <a:solidFill>
                <a:srgbClr val="FFFFFF"/>
              </a:solidFill>
              <a:ln w="9525">
                <a:solidFill>
                  <a:srgbClr val="000000"/>
                </a:solidFill>
                <a:miter lim="800000"/>
                <a:headEnd/>
                <a:tailEnd/>
              </a:ln>
            </p:spPr>
            <p:txBody>
              <a:bodyPr/>
              <a:lstStyle/>
              <a:p>
                <a:endParaRPr lang="en-US"/>
              </a:p>
            </p:txBody>
          </p:sp>
          <p:sp>
            <p:nvSpPr>
              <p:cNvPr id="207897" name="Rectangle 30"/>
              <p:cNvSpPr>
                <a:spLocks noChangeArrowheads="1"/>
              </p:cNvSpPr>
              <p:nvPr/>
            </p:nvSpPr>
            <p:spPr bwMode="auto">
              <a:xfrm>
                <a:off x="8658" y="1440"/>
                <a:ext cx="2160" cy="1296"/>
              </a:xfrm>
              <a:prstGeom prst="rect">
                <a:avLst/>
              </a:prstGeom>
              <a:solidFill>
                <a:srgbClr val="FFFFFF"/>
              </a:solidFill>
              <a:ln w="9525">
                <a:solidFill>
                  <a:srgbClr val="000000"/>
                </a:solidFill>
                <a:miter lim="800000"/>
                <a:headEnd/>
                <a:tailEnd/>
              </a:ln>
            </p:spPr>
            <p:txBody>
              <a:bodyPr/>
              <a:lstStyle/>
              <a:p>
                <a:endParaRPr lang="en-US"/>
              </a:p>
            </p:txBody>
          </p:sp>
          <p:sp>
            <p:nvSpPr>
              <p:cNvPr id="207898" name="Rectangle 31"/>
              <p:cNvSpPr>
                <a:spLocks noChangeArrowheads="1"/>
              </p:cNvSpPr>
              <p:nvPr/>
            </p:nvSpPr>
            <p:spPr bwMode="auto">
              <a:xfrm>
                <a:off x="3312" y="4464"/>
                <a:ext cx="2016" cy="576"/>
              </a:xfrm>
              <a:prstGeom prst="rect">
                <a:avLst/>
              </a:prstGeom>
              <a:solidFill>
                <a:srgbClr val="FFFFFF"/>
              </a:solidFill>
              <a:ln w="9525">
                <a:solidFill>
                  <a:srgbClr val="000000"/>
                </a:solidFill>
                <a:miter lim="800000"/>
                <a:headEnd/>
                <a:tailEnd/>
              </a:ln>
            </p:spPr>
            <p:txBody>
              <a:bodyPr/>
              <a:lstStyle/>
              <a:p>
                <a:endParaRPr lang="en-US"/>
              </a:p>
            </p:txBody>
          </p:sp>
          <p:sp>
            <p:nvSpPr>
              <p:cNvPr id="207899" name="Rectangle 32"/>
              <p:cNvSpPr>
                <a:spLocks noChangeArrowheads="1"/>
              </p:cNvSpPr>
              <p:nvPr/>
            </p:nvSpPr>
            <p:spPr bwMode="auto">
              <a:xfrm>
                <a:off x="6792" y="4464"/>
                <a:ext cx="2016" cy="576"/>
              </a:xfrm>
              <a:prstGeom prst="rect">
                <a:avLst/>
              </a:prstGeom>
              <a:solidFill>
                <a:srgbClr val="FFFFFF"/>
              </a:solidFill>
              <a:ln w="9525">
                <a:solidFill>
                  <a:srgbClr val="000000"/>
                </a:solidFill>
                <a:miter lim="800000"/>
                <a:headEnd/>
                <a:tailEnd/>
              </a:ln>
            </p:spPr>
            <p:txBody>
              <a:bodyPr/>
              <a:lstStyle/>
              <a:p>
                <a:endParaRPr lang="en-US"/>
              </a:p>
            </p:txBody>
          </p:sp>
          <p:grpSp>
            <p:nvGrpSpPr>
              <p:cNvPr id="4" name="Group 33"/>
              <p:cNvGrpSpPr>
                <a:grpSpLocks/>
              </p:cNvGrpSpPr>
              <p:nvPr/>
            </p:nvGrpSpPr>
            <p:grpSpPr bwMode="auto">
              <a:xfrm>
                <a:off x="2256" y="2448"/>
                <a:ext cx="2448" cy="2160"/>
                <a:chOff x="2256" y="2448"/>
                <a:chExt cx="2448" cy="2160"/>
              </a:xfrm>
            </p:grpSpPr>
            <p:sp>
              <p:nvSpPr>
                <p:cNvPr id="207911" name="Freeform 34"/>
                <p:cNvSpPr>
                  <a:spLocks/>
                </p:cNvSpPr>
                <p:nvPr/>
              </p:nvSpPr>
              <p:spPr bwMode="auto">
                <a:xfrm>
                  <a:off x="2256" y="2448"/>
                  <a:ext cx="2448" cy="2160"/>
                </a:xfrm>
                <a:custGeom>
                  <a:avLst/>
                  <a:gdLst>
                    <a:gd name="T0" fmla="*/ 1632 w 2448"/>
                    <a:gd name="T1" fmla="*/ 0 h 2160"/>
                    <a:gd name="T2" fmla="*/ 2208 w 2448"/>
                    <a:gd name="T3" fmla="*/ 288 h 2160"/>
                    <a:gd name="T4" fmla="*/ 192 w 2448"/>
                    <a:gd name="T5" fmla="*/ 1584 h 2160"/>
                    <a:gd name="T6" fmla="*/ 1056 w 2448"/>
                    <a:gd name="T7" fmla="*/ 2160 h 2160"/>
                    <a:gd name="T8" fmla="*/ 0 60000 65536"/>
                    <a:gd name="T9" fmla="*/ 0 60000 65536"/>
                    <a:gd name="T10" fmla="*/ 0 60000 65536"/>
                    <a:gd name="T11" fmla="*/ 0 60000 65536"/>
                    <a:gd name="T12" fmla="*/ 0 w 2448"/>
                    <a:gd name="T13" fmla="*/ 0 h 2160"/>
                    <a:gd name="T14" fmla="*/ 2448 w 2448"/>
                    <a:gd name="T15" fmla="*/ 2160 h 2160"/>
                  </a:gdLst>
                  <a:ahLst/>
                  <a:cxnLst>
                    <a:cxn ang="T8">
                      <a:pos x="T0" y="T1"/>
                    </a:cxn>
                    <a:cxn ang="T9">
                      <a:pos x="T2" y="T3"/>
                    </a:cxn>
                    <a:cxn ang="T10">
                      <a:pos x="T4" y="T5"/>
                    </a:cxn>
                    <a:cxn ang="T11">
                      <a:pos x="T6" y="T7"/>
                    </a:cxn>
                  </a:cxnLst>
                  <a:rect l="T12" t="T13" r="T14" b="T15"/>
                  <a:pathLst>
                    <a:path w="2448" h="2160">
                      <a:moveTo>
                        <a:pt x="1632" y="0"/>
                      </a:moveTo>
                      <a:cubicBezTo>
                        <a:pt x="2040" y="12"/>
                        <a:pt x="2448" y="24"/>
                        <a:pt x="2208" y="288"/>
                      </a:cubicBezTo>
                      <a:cubicBezTo>
                        <a:pt x="1968" y="552"/>
                        <a:pt x="384" y="1272"/>
                        <a:pt x="192" y="1584"/>
                      </a:cubicBezTo>
                      <a:cubicBezTo>
                        <a:pt x="0" y="1896"/>
                        <a:pt x="912" y="2064"/>
                        <a:pt x="1056" y="2160"/>
                      </a:cubicBezTo>
                    </a:path>
                  </a:pathLst>
                </a:custGeom>
                <a:noFill/>
                <a:ln w="9525">
                  <a:solidFill>
                    <a:srgbClr val="000000"/>
                  </a:solidFill>
                  <a:round/>
                  <a:headEnd/>
                  <a:tailEnd/>
                </a:ln>
              </p:spPr>
              <p:txBody>
                <a:bodyPr/>
                <a:lstStyle/>
                <a:p>
                  <a:endParaRPr lang="en-US"/>
                </a:p>
              </p:txBody>
            </p:sp>
            <p:sp>
              <p:nvSpPr>
                <p:cNvPr id="207912" name="Line 35"/>
                <p:cNvSpPr>
                  <a:spLocks noChangeShapeType="1"/>
                </p:cNvSpPr>
                <p:nvPr/>
              </p:nvSpPr>
              <p:spPr bwMode="auto">
                <a:xfrm>
                  <a:off x="3168" y="4548"/>
                  <a:ext cx="144" cy="45"/>
                </a:xfrm>
                <a:prstGeom prst="line">
                  <a:avLst/>
                </a:prstGeom>
                <a:noFill/>
                <a:ln w="9525">
                  <a:solidFill>
                    <a:srgbClr val="000000"/>
                  </a:solidFill>
                  <a:round/>
                  <a:headEnd/>
                  <a:tailEnd type="triangle" w="med" len="med"/>
                </a:ln>
              </p:spPr>
              <p:txBody>
                <a:bodyPr/>
                <a:lstStyle/>
                <a:p>
                  <a:endParaRPr lang="en-US"/>
                </a:p>
              </p:txBody>
            </p:sp>
          </p:grpSp>
          <p:grpSp>
            <p:nvGrpSpPr>
              <p:cNvPr id="5" name="Group 36"/>
              <p:cNvGrpSpPr>
                <a:grpSpLocks/>
              </p:cNvGrpSpPr>
              <p:nvPr/>
            </p:nvGrpSpPr>
            <p:grpSpPr bwMode="auto">
              <a:xfrm>
                <a:off x="5733" y="2448"/>
                <a:ext cx="2448" cy="2160"/>
                <a:chOff x="2256" y="2448"/>
                <a:chExt cx="2448" cy="2160"/>
              </a:xfrm>
            </p:grpSpPr>
            <p:sp>
              <p:nvSpPr>
                <p:cNvPr id="207909" name="Freeform 37"/>
                <p:cNvSpPr>
                  <a:spLocks/>
                </p:cNvSpPr>
                <p:nvPr/>
              </p:nvSpPr>
              <p:spPr bwMode="auto">
                <a:xfrm>
                  <a:off x="2256" y="2448"/>
                  <a:ext cx="2448" cy="2160"/>
                </a:xfrm>
                <a:custGeom>
                  <a:avLst/>
                  <a:gdLst>
                    <a:gd name="T0" fmla="*/ 1632 w 2448"/>
                    <a:gd name="T1" fmla="*/ 0 h 2160"/>
                    <a:gd name="T2" fmla="*/ 2208 w 2448"/>
                    <a:gd name="T3" fmla="*/ 288 h 2160"/>
                    <a:gd name="T4" fmla="*/ 192 w 2448"/>
                    <a:gd name="T5" fmla="*/ 1584 h 2160"/>
                    <a:gd name="T6" fmla="*/ 1056 w 2448"/>
                    <a:gd name="T7" fmla="*/ 2160 h 2160"/>
                    <a:gd name="T8" fmla="*/ 0 60000 65536"/>
                    <a:gd name="T9" fmla="*/ 0 60000 65536"/>
                    <a:gd name="T10" fmla="*/ 0 60000 65536"/>
                    <a:gd name="T11" fmla="*/ 0 60000 65536"/>
                    <a:gd name="T12" fmla="*/ 0 w 2448"/>
                    <a:gd name="T13" fmla="*/ 0 h 2160"/>
                    <a:gd name="T14" fmla="*/ 2448 w 2448"/>
                    <a:gd name="T15" fmla="*/ 2160 h 2160"/>
                  </a:gdLst>
                  <a:ahLst/>
                  <a:cxnLst>
                    <a:cxn ang="T8">
                      <a:pos x="T0" y="T1"/>
                    </a:cxn>
                    <a:cxn ang="T9">
                      <a:pos x="T2" y="T3"/>
                    </a:cxn>
                    <a:cxn ang="T10">
                      <a:pos x="T4" y="T5"/>
                    </a:cxn>
                    <a:cxn ang="T11">
                      <a:pos x="T6" y="T7"/>
                    </a:cxn>
                  </a:cxnLst>
                  <a:rect l="T12" t="T13" r="T14" b="T15"/>
                  <a:pathLst>
                    <a:path w="2448" h="2160">
                      <a:moveTo>
                        <a:pt x="1632" y="0"/>
                      </a:moveTo>
                      <a:cubicBezTo>
                        <a:pt x="2040" y="12"/>
                        <a:pt x="2448" y="24"/>
                        <a:pt x="2208" y="288"/>
                      </a:cubicBezTo>
                      <a:cubicBezTo>
                        <a:pt x="1968" y="552"/>
                        <a:pt x="384" y="1272"/>
                        <a:pt x="192" y="1584"/>
                      </a:cubicBezTo>
                      <a:cubicBezTo>
                        <a:pt x="0" y="1896"/>
                        <a:pt x="912" y="2064"/>
                        <a:pt x="1056" y="2160"/>
                      </a:cubicBezTo>
                    </a:path>
                  </a:pathLst>
                </a:custGeom>
                <a:noFill/>
                <a:ln w="9525">
                  <a:solidFill>
                    <a:srgbClr val="000000"/>
                  </a:solidFill>
                  <a:round/>
                  <a:headEnd/>
                  <a:tailEnd/>
                </a:ln>
              </p:spPr>
              <p:txBody>
                <a:bodyPr/>
                <a:lstStyle/>
                <a:p>
                  <a:endParaRPr lang="en-US"/>
                </a:p>
              </p:txBody>
            </p:sp>
            <p:sp>
              <p:nvSpPr>
                <p:cNvPr id="207910" name="Line 38"/>
                <p:cNvSpPr>
                  <a:spLocks noChangeShapeType="1"/>
                </p:cNvSpPr>
                <p:nvPr/>
              </p:nvSpPr>
              <p:spPr bwMode="auto">
                <a:xfrm>
                  <a:off x="3168" y="4548"/>
                  <a:ext cx="144" cy="45"/>
                </a:xfrm>
                <a:prstGeom prst="line">
                  <a:avLst/>
                </a:prstGeom>
                <a:noFill/>
                <a:ln w="9525">
                  <a:solidFill>
                    <a:srgbClr val="000000"/>
                  </a:solidFill>
                  <a:round/>
                  <a:headEnd/>
                  <a:tailEnd type="triangle" w="med" len="med"/>
                </a:ln>
              </p:spPr>
              <p:txBody>
                <a:bodyPr/>
                <a:lstStyle/>
                <a:p>
                  <a:endParaRPr lang="en-US"/>
                </a:p>
              </p:txBody>
            </p:sp>
          </p:grpSp>
          <p:grpSp>
            <p:nvGrpSpPr>
              <p:cNvPr id="6" name="Group 39"/>
              <p:cNvGrpSpPr>
                <a:grpSpLocks/>
              </p:cNvGrpSpPr>
              <p:nvPr/>
            </p:nvGrpSpPr>
            <p:grpSpPr bwMode="auto">
              <a:xfrm>
                <a:off x="4632" y="2304"/>
                <a:ext cx="1368" cy="2664"/>
                <a:chOff x="4632" y="2304"/>
                <a:chExt cx="1368" cy="2664"/>
              </a:xfrm>
            </p:grpSpPr>
            <p:sp>
              <p:nvSpPr>
                <p:cNvPr id="207907" name="Freeform 40"/>
                <p:cNvSpPr>
                  <a:spLocks/>
                </p:cNvSpPr>
                <p:nvPr/>
              </p:nvSpPr>
              <p:spPr bwMode="auto">
                <a:xfrm>
                  <a:off x="4632" y="2304"/>
                  <a:ext cx="1368" cy="2664"/>
                </a:xfrm>
                <a:custGeom>
                  <a:avLst/>
                  <a:gdLst>
                    <a:gd name="T0" fmla="*/ 552 w 1368"/>
                    <a:gd name="T1" fmla="*/ 0 h 2664"/>
                    <a:gd name="T2" fmla="*/ 120 w 1368"/>
                    <a:gd name="T3" fmla="*/ 432 h 2664"/>
                    <a:gd name="T4" fmla="*/ 1272 w 1368"/>
                    <a:gd name="T5" fmla="*/ 2304 h 2664"/>
                    <a:gd name="T6" fmla="*/ 696 w 1368"/>
                    <a:gd name="T7" fmla="*/ 2592 h 2664"/>
                    <a:gd name="T8" fmla="*/ 0 60000 65536"/>
                    <a:gd name="T9" fmla="*/ 0 60000 65536"/>
                    <a:gd name="T10" fmla="*/ 0 60000 65536"/>
                    <a:gd name="T11" fmla="*/ 0 60000 65536"/>
                    <a:gd name="T12" fmla="*/ 0 w 1368"/>
                    <a:gd name="T13" fmla="*/ 0 h 2664"/>
                    <a:gd name="T14" fmla="*/ 1368 w 1368"/>
                    <a:gd name="T15" fmla="*/ 2664 h 2664"/>
                  </a:gdLst>
                  <a:ahLst/>
                  <a:cxnLst>
                    <a:cxn ang="T8">
                      <a:pos x="T0" y="T1"/>
                    </a:cxn>
                    <a:cxn ang="T9">
                      <a:pos x="T2" y="T3"/>
                    </a:cxn>
                    <a:cxn ang="T10">
                      <a:pos x="T4" y="T5"/>
                    </a:cxn>
                    <a:cxn ang="T11">
                      <a:pos x="T6" y="T7"/>
                    </a:cxn>
                  </a:cxnLst>
                  <a:rect l="T12" t="T13" r="T14" b="T15"/>
                  <a:pathLst>
                    <a:path w="1368" h="2664">
                      <a:moveTo>
                        <a:pt x="552" y="0"/>
                      </a:moveTo>
                      <a:cubicBezTo>
                        <a:pt x="276" y="24"/>
                        <a:pt x="0" y="48"/>
                        <a:pt x="120" y="432"/>
                      </a:cubicBezTo>
                      <a:cubicBezTo>
                        <a:pt x="240" y="816"/>
                        <a:pt x="1176" y="1944"/>
                        <a:pt x="1272" y="2304"/>
                      </a:cubicBezTo>
                      <a:cubicBezTo>
                        <a:pt x="1368" y="2664"/>
                        <a:pt x="792" y="2544"/>
                        <a:pt x="696" y="2592"/>
                      </a:cubicBezTo>
                    </a:path>
                  </a:pathLst>
                </a:custGeom>
                <a:noFill/>
                <a:ln w="9525">
                  <a:solidFill>
                    <a:srgbClr val="000000"/>
                  </a:solidFill>
                  <a:round/>
                  <a:headEnd/>
                  <a:tailEnd/>
                </a:ln>
              </p:spPr>
              <p:txBody>
                <a:bodyPr/>
                <a:lstStyle/>
                <a:p>
                  <a:endParaRPr lang="en-US"/>
                </a:p>
              </p:txBody>
            </p:sp>
            <p:sp>
              <p:nvSpPr>
                <p:cNvPr id="207908" name="Line 41"/>
                <p:cNvSpPr>
                  <a:spLocks noChangeShapeType="1"/>
                </p:cNvSpPr>
                <p:nvPr/>
              </p:nvSpPr>
              <p:spPr bwMode="auto">
                <a:xfrm>
                  <a:off x="5040" y="2304"/>
                  <a:ext cx="144" cy="0"/>
                </a:xfrm>
                <a:prstGeom prst="line">
                  <a:avLst/>
                </a:prstGeom>
                <a:noFill/>
                <a:ln w="9525">
                  <a:solidFill>
                    <a:srgbClr val="000000"/>
                  </a:solidFill>
                  <a:round/>
                  <a:headEnd/>
                  <a:tailEnd type="triangle" w="med" len="med"/>
                </a:ln>
              </p:spPr>
              <p:txBody>
                <a:bodyPr/>
                <a:lstStyle/>
                <a:p>
                  <a:endParaRPr lang="en-US"/>
                </a:p>
              </p:txBody>
            </p:sp>
          </p:grpSp>
          <p:grpSp>
            <p:nvGrpSpPr>
              <p:cNvPr id="7" name="Group 42"/>
              <p:cNvGrpSpPr>
                <a:grpSpLocks/>
              </p:cNvGrpSpPr>
              <p:nvPr/>
            </p:nvGrpSpPr>
            <p:grpSpPr bwMode="auto">
              <a:xfrm>
                <a:off x="8109" y="2160"/>
                <a:ext cx="1368" cy="2664"/>
                <a:chOff x="4632" y="2304"/>
                <a:chExt cx="1368" cy="2664"/>
              </a:xfrm>
            </p:grpSpPr>
            <p:sp>
              <p:nvSpPr>
                <p:cNvPr id="207905" name="Freeform 43"/>
                <p:cNvSpPr>
                  <a:spLocks/>
                </p:cNvSpPr>
                <p:nvPr/>
              </p:nvSpPr>
              <p:spPr bwMode="auto">
                <a:xfrm>
                  <a:off x="4632" y="2304"/>
                  <a:ext cx="1368" cy="2664"/>
                </a:xfrm>
                <a:custGeom>
                  <a:avLst/>
                  <a:gdLst>
                    <a:gd name="T0" fmla="*/ 552 w 1368"/>
                    <a:gd name="T1" fmla="*/ 0 h 2664"/>
                    <a:gd name="T2" fmla="*/ 120 w 1368"/>
                    <a:gd name="T3" fmla="*/ 432 h 2664"/>
                    <a:gd name="T4" fmla="*/ 1272 w 1368"/>
                    <a:gd name="T5" fmla="*/ 2304 h 2664"/>
                    <a:gd name="T6" fmla="*/ 696 w 1368"/>
                    <a:gd name="T7" fmla="*/ 2592 h 2664"/>
                    <a:gd name="T8" fmla="*/ 0 60000 65536"/>
                    <a:gd name="T9" fmla="*/ 0 60000 65536"/>
                    <a:gd name="T10" fmla="*/ 0 60000 65536"/>
                    <a:gd name="T11" fmla="*/ 0 60000 65536"/>
                    <a:gd name="T12" fmla="*/ 0 w 1368"/>
                    <a:gd name="T13" fmla="*/ 0 h 2664"/>
                    <a:gd name="T14" fmla="*/ 1368 w 1368"/>
                    <a:gd name="T15" fmla="*/ 2664 h 2664"/>
                  </a:gdLst>
                  <a:ahLst/>
                  <a:cxnLst>
                    <a:cxn ang="T8">
                      <a:pos x="T0" y="T1"/>
                    </a:cxn>
                    <a:cxn ang="T9">
                      <a:pos x="T2" y="T3"/>
                    </a:cxn>
                    <a:cxn ang="T10">
                      <a:pos x="T4" y="T5"/>
                    </a:cxn>
                    <a:cxn ang="T11">
                      <a:pos x="T6" y="T7"/>
                    </a:cxn>
                  </a:cxnLst>
                  <a:rect l="T12" t="T13" r="T14" b="T15"/>
                  <a:pathLst>
                    <a:path w="1368" h="2664">
                      <a:moveTo>
                        <a:pt x="552" y="0"/>
                      </a:moveTo>
                      <a:cubicBezTo>
                        <a:pt x="276" y="24"/>
                        <a:pt x="0" y="48"/>
                        <a:pt x="120" y="432"/>
                      </a:cubicBezTo>
                      <a:cubicBezTo>
                        <a:pt x="240" y="816"/>
                        <a:pt x="1176" y="1944"/>
                        <a:pt x="1272" y="2304"/>
                      </a:cubicBezTo>
                      <a:cubicBezTo>
                        <a:pt x="1368" y="2664"/>
                        <a:pt x="792" y="2544"/>
                        <a:pt x="696" y="2592"/>
                      </a:cubicBezTo>
                    </a:path>
                  </a:pathLst>
                </a:custGeom>
                <a:noFill/>
                <a:ln w="9525">
                  <a:solidFill>
                    <a:srgbClr val="000000"/>
                  </a:solidFill>
                  <a:round/>
                  <a:headEnd/>
                  <a:tailEnd/>
                </a:ln>
              </p:spPr>
              <p:txBody>
                <a:bodyPr/>
                <a:lstStyle/>
                <a:p>
                  <a:endParaRPr lang="en-US"/>
                </a:p>
              </p:txBody>
            </p:sp>
            <p:sp>
              <p:nvSpPr>
                <p:cNvPr id="207906" name="Line 44"/>
                <p:cNvSpPr>
                  <a:spLocks noChangeShapeType="1"/>
                </p:cNvSpPr>
                <p:nvPr/>
              </p:nvSpPr>
              <p:spPr bwMode="auto">
                <a:xfrm>
                  <a:off x="5040" y="2304"/>
                  <a:ext cx="144" cy="0"/>
                </a:xfrm>
                <a:prstGeom prst="line">
                  <a:avLst/>
                </a:prstGeom>
                <a:noFill/>
                <a:ln w="9525">
                  <a:solidFill>
                    <a:srgbClr val="000000"/>
                  </a:solidFill>
                  <a:round/>
                  <a:headEnd/>
                  <a:tailEnd type="triangle" w="med" len="med"/>
                </a:ln>
              </p:spPr>
              <p:txBody>
                <a:bodyPr/>
                <a:lstStyle/>
                <a:p>
                  <a:endParaRPr lang="en-US"/>
                </a:p>
              </p:txBody>
            </p:sp>
          </p:grpSp>
          <p:sp>
            <p:nvSpPr>
              <p:cNvPr id="207904" name="Line 45"/>
              <p:cNvSpPr>
                <a:spLocks noChangeShapeType="1"/>
              </p:cNvSpPr>
              <p:nvPr/>
            </p:nvSpPr>
            <p:spPr bwMode="auto">
              <a:xfrm>
                <a:off x="1296" y="3744"/>
                <a:ext cx="10080" cy="0"/>
              </a:xfrm>
              <a:prstGeom prst="line">
                <a:avLst/>
              </a:prstGeom>
              <a:noFill/>
              <a:ln w="9525">
                <a:solidFill>
                  <a:srgbClr val="000000"/>
                </a:solidFill>
                <a:prstDash val="sysDot"/>
                <a:round/>
                <a:headEnd/>
                <a:tailEnd/>
              </a:ln>
            </p:spPr>
            <p:txBody>
              <a:bodyPr/>
              <a:lstStyle/>
              <a:p>
                <a:endParaRPr lang="en-US"/>
              </a:p>
            </p:txBody>
          </p:sp>
        </p:grpSp>
        <p:sp>
          <p:nvSpPr>
            <p:cNvPr id="207892" name="Text Box 46"/>
            <p:cNvSpPr txBox="1">
              <a:spLocks noChangeArrowheads="1"/>
            </p:cNvSpPr>
            <p:nvPr/>
          </p:nvSpPr>
          <p:spPr bwMode="auto">
            <a:xfrm>
              <a:off x="2121" y="1065"/>
              <a:ext cx="1584" cy="576"/>
            </a:xfrm>
            <a:prstGeom prst="rect">
              <a:avLst/>
            </a:prstGeom>
            <a:noFill/>
            <a:ln w="9525">
              <a:noFill/>
              <a:miter lim="800000"/>
              <a:headEnd/>
              <a:tailEnd/>
            </a:ln>
          </p:spPr>
          <p:txBody>
            <a:bodyPr/>
            <a:lstStyle/>
            <a:p>
              <a:r>
                <a:rPr lang="en-US" sz="1200">
                  <a:latin typeface="Times New Roman" pitchFamily="18" charset="0"/>
                </a:rPr>
                <a:t>Ls –Rl  </a:t>
              </a:r>
            </a:p>
          </p:txBody>
        </p:sp>
        <p:sp>
          <p:nvSpPr>
            <p:cNvPr id="207893" name="Text Box 47"/>
            <p:cNvSpPr txBox="1">
              <a:spLocks noChangeArrowheads="1"/>
            </p:cNvSpPr>
            <p:nvPr/>
          </p:nvSpPr>
          <p:spPr bwMode="auto">
            <a:xfrm>
              <a:off x="5562" y="1077"/>
              <a:ext cx="1584" cy="576"/>
            </a:xfrm>
            <a:prstGeom prst="rect">
              <a:avLst/>
            </a:prstGeom>
            <a:noFill/>
            <a:ln w="9525">
              <a:noFill/>
              <a:miter lim="800000"/>
              <a:headEnd/>
              <a:tailEnd/>
            </a:ln>
          </p:spPr>
          <p:txBody>
            <a:bodyPr/>
            <a:lstStyle/>
            <a:p>
              <a:r>
                <a:rPr lang="en-US" sz="1200">
                  <a:latin typeface="Times New Roman" pitchFamily="18" charset="0"/>
                </a:rPr>
                <a:t>grep ^d</a:t>
              </a:r>
            </a:p>
          </p:txBody>
        </p:sp>
        <p:sp>
          <p:nvSpPr>
            <p:cNvPr id="207894" name="Text Box 48"/>
            <p:cNvSpPr txBox="1">
              <a:spLocks noChangeArrowheads="1"/>
            </p:cNvSpPr>
            <p:nvPr/>
          </p:nvSpPr>
          <p:spPr bwMode="auto">
            <a:xfrm>
              <a:off x="9228" y="1077"/>
              <a:ext cx="1584" cy="576"/>
            </a:xfrm>
            <a:prstGeom prst="rect">
              <a:avLst/>
            </a:prstGeom>
            <a:noFill/>
            <a:ln w="9525">
              <a:noFill/>
              <a:miter lim="800000"/>
              <a:headEnd/>
              <a:tailEnd/>
            </a:ln>
          </p:spPr>
          <p:txBody>
            <a:bodyPr/>
            <a:lstStyle/>
            <a:p>
              <a:r>
                <a:rPr lang="en-US" sz="1200">
                  <a:latin typeface="Times New Roman" pitchFamily="18" charset="0"/>
                </a:rPr>
                <a:t>wc -l</a:t>
              </a:r>
            </a:p>
          </p:txBody>
        </p:sp>
      </p:grpSp>
      <p:sp>
        <p:nvSpPr>
          <p:cNvPr id="207878" name="Text Box 49"/>
          <p:cNvSpPr txBox="1">
            <a:spLocks noChangeArrowheads="1"/>
          </p:cNvSpPr>
          <p:nvPr/>
        </p:nvSpPr>
        <p:spPr bwMode="auto">
          <a:xfrm>
            <a:off x="2341563" y="3500437"/>
            <a:ext cx="749300" cy="527050"/>
          </a:xfrm>
          <a:prstGeom prst="rect">
            <a:avLst/>
          </a:prstGeom>
          <a:noFill/>
          <a:ln w="9525">
            <a:noFill/>
            <a:miter lim="800000"/>
            <a:headEnd/>
            <a:tailEnd/>
          </a:ln>
        </p:spPr>
        <p:txBody>
          <a:bodyPr/>
          <a:lstStyle/>
          <a:p>
            <a:r>
              <a:rPr lang="en-US" sz="1000">
                <a:latin typeface="Times New Roman" pitchFamily="18" charset="0"/>
              </a:rPr>
              <a:t>Stdout</a:t>
            </a:r>
          </a:p>
        </p:txBody>
      </p:sp>
      <p:sp>
        <p:nvSpPr>
          <p:cNvPr id="207879" name="Text Box 50"/>
          <p:cNvSpPr txBox="1">
            <a:spLocks noChangeArrowheads="1"/>
          </p:cNvSpPr>
          <p:nvPr/>
        </p:nvSpPr>
        <p:spPr bwMode="auto">
          <a:xfrm>
            <a:off x="4906963" y="3489325"/>
            <a:ext cx="749300" cy="527050"/>
          </a:xfrm>
          <a:prstGeom prst="rect">
            <a:avLst/>
          </a:prstGeom>
          <a:noFill/>
          <a:ln w="9525">
            <a:noFill/>
            <a:miter lim="800000"/>
            <a:headEnd/>
            <a:tailEnd/>
          </a:ln>
        </p:spPr>
        <p:txBody>
          <a:bodyPr/>
          <a:lstStyle/>
          <a:p>
            <a:r>
              <a:rPr lang="en-US" sz="1000">
                <a:latin typeface="Times New Roman" pitchFamily="18" charset="0"/>
              </a:rPr>
              <a:t>Stdout</a:t>
            </a:r>
          </a:p>
        </p:txBody>
      </p:sp>
      <p:sp>
        <p:nvSpPr>
          <p:cNvPr id="207880" name="Text Box 51"/>
          <p:cNvSpPr txBox="1">
            <a:spLocks noChangeArrowheads="1"/>
          </p:cNvSpPr>
          <p:nvPr/>
        </p:nvSpPr>
        <p:spPr bwMode="auto">
          <a:xfrm>
            <a:off x="3841750" y="3376612"/>
            <a:ext cx="749300" cy="527050"/>
          </a:xfrm>
          <a:prstGeom prst="rect">
            <a:avLst/>
          </a:prstGeom>
          <a:noFill/>
          <a:ln w="9525">
            <a:noFill/>
            <a:miter lim="800000"/>
            <a:headEnd/>
            <a:tailEnd/>
          </a:ln>
        </p:spPr>
        <p:txBody>
          <a:bodyPr/>
          <a:lstStyle/>
          <a:p>
            <a:r>
              <a:rPr lang="en-US" sz="1000">
                <a:latin typeface="Times New Roman" pitchFamily="18" charset="0"/>
              </a:rPr>
              <a:t>Stdin</a:t>
            </a:r>
          </a:p>
        </p:txBody>
      </p:sp>
      <p:sp>
        <p:nvSpPr>
          <p:cNvPr id="207881" name="Text Box 52"/>
          <p:cNvSpPr txBox="1">
            <a:spLocks noChangeArrowheads="1"/>
          </p:cNvSpPr>
          <p:nvPr/>
        </p:nvSpPr>
        <p:spPr bwMode="auto">
          <a:xfrm>
            <a:off x="6399213" y="3238500"/>
            <a:ext cx="749300" cy="528637"/>
          </a:xfrm>
          <a:prstGeom prst="rect">
            <a:avLst/>
          </a:prstGeom>
          <a:noFill/>
          <a:ln w="9525">
            <a:noFill/>
            <a:miter lim="800000"/>
            <a:headEnd/>
            <a:tailEnd/>
          </a:ln>
        </p:spPr>
        <p:txBody>
          <a:bodyPr/>
          <a:lstStyle/>
          <a:p>
            <a:r>
              <a:rPr lang="en-US" sz="1000">
                <a:latin typeface="Times New Roman" pitchFamily="18" charset="0"/>
              </a:rPr>
              <a:t>Stdin</a:t>
            </a:r>
          </a:p>
        </p:txBody>
      </p:sp>
      <p:sp>
        <p:nvSpPr>
          <p:cNvPr id="207882" name="Text Box 53"/>
          <p:cNvSpPr txBox="1">
            <a:spLocks noChangeArrowheads="1"/>
          </p:cNvSpPr>
          <p:nvPr/>
        </p:nvSpPr>
        <p:spPr bwMode="auto">
          <a:xfrm>
            <a:off x="2954338" y="5619750"/>
            <a:ext cx="749300" cy="527050"/>
          </a:xfrm>
          <a:prstGeom prst="rect">
            <a:avLst/>
          </a:prstGeom>
          <a:noFill/>
          <a:ln w="9525">
            <a:noFill/>
            <a:miter lim="800000"/>
            <a:headEnd/>
            <a:tailEnd/>
          </a:ln>
        </p:spPr>
        <p:txBody>
          <a:bodyPr/>
          <a:lstStyle/>
          <a:p>
            <a:r>
              <a:rPr lang="en-US" sz="1000">
                <a:latin typeface="Times New Roman" pitchFamily="18" charset="0"/>
              </a:rPr>
              <a:t>Pipe1</a:t>
            </a:r>
          </a:p>
        </p:txBody>
      </p:sp>
      <p:sp>
        <p:nvSpPr>
          <p:cNvPr id="207883" name="Text Box 54"/>
          <p:cNvSpPr txBox="1">
            <a:spLocks noChangeArrowheads="1"/>
          </p:cNvSpPr>
          <p:nvPr/>
        </p:nvSpPr>
        <p:spPr bwMode="auto">
          <a:xfrm>
            <a:off x="5562600" y="5605462"/>
            <a:ext cx="749300" cy="528638"/>
          </a:xfrm>
          <a:prstGeom prst="rect">
            <a:avLst/>
          </a:prstGeom>
          <a:noFill/>
          <a:ln w="9525">
            <a:noFill/>
            <a:miter lim="800000"/>
            <a:headEnd/>
            <a:tailEnd/>
          </a:ln>
        </p:spPr>
        <p:txBody>
          <a:bodyPr/>
          <a:lstStyle/>
          <a:p>
            <a:r>
              <a:rPr lang="en-US" sz="1000">
                <a:latin typeface="Times New Roman" pitchFamily="18" charset="0"/>
              </a:rPr>
              <a:t>Pipe2</a:t>
            </a:r>
          </a:p>
        </p:txBody>
      </p:sp>
      <p:sp>
        <p:nvSpPr>
          <p:cNvPr id="207884" name="Text Box 55"/>
          <p:cNvSpPr txBox="1">
            <a:spLocks noChangeArrowheads="1"/>
          </p:cNvSpPr>
          <p:nvPr/>
        </p:nvSpPr>
        <p:spPr bwMode="auto">
          <a:xfrm>
            <a:off x="2765425" y="6018212"/>
            <a:ext cx="1069975" cy="395288"/>
          </a:xfrm>
          <a:prstGeom prst="rect">
            <a:avLst/>
          </a:prstGeom>
          <a:noFill/>
          <a:ln w="9525">
            <a:noFill/>
            <a:miter lim="800000"/>
            <a:headEnd/>
            <a:tailEnd/>
          </a:ln>
        </p:spPr>
        <p:txBody>
          <a:bodyPr/>
          <a:lstStyle/>
          <a:p>
            <a:r>
              <a:rPr lang="en-US" sz="1000">
                <a:latin typeface="Times New Roman" pitchFamily="18" charset="0"/>
              </a:rPr>
              <a:t>Flow of data</a:t>
            </a:r>
          </a:p>
        </p:txBody>
      </p:sp>
      <p:sp>
        <p:nvSpPr>
          <p:cNvPr id="207885" name="Text Box 56"/>
          <p:cNvSpPr txBox="1">
            <a:spLocks noChangeArrowheads="1"/>
          </p:cNvSpPr>
          <p:nvPr/>
        </p:nvSpPr>
        <p:spPr bwMode="auto">
          <a:xfrm>
            <a:off x="5270500" y="6051550"/>
            <a:ext cx="1069975" cy="395287"/>
          </a:xfrm>
          <a:prstGeom prst="rect">
            <a:avLst/>
          </a:prstGeom>
          <a:noFill/>
          <a:ln w="9525">
            <a:noFill/>
            <a:miter lim="800000"/>
            <a:headEnd/>
            <a:tailEnd/>
          </a:ln>
        </p:spPr>
        <p:txBody>
          <a:bodyPr/>
          <a:lstStyle/>
          <a:p>
            <a:r>
              <a:rPr lang="en-US" sz="1000">
                <a:latin typeface="Times New Roman" pitchFamily="18" charset="0"/>
              </a:rPr>
              <a:t>Flow of data</a:t>
            </a:r>
          </a:p>
        </p:txBody>
      </p:sp>
      <p:sp>
        <p:nvSpPr>
          <p:cNvPr id="207886" name="Text Box 57"/>
          <p:cNvSpPr txBox="1">
            <a:spLocks noChangeArrowheads="1"/>
          </p:cNvSpPr>
          <p:nvPr/>
        </p:nvSpPr>
        <p:spPr bwMode="auto">
          <a:xfrm>
            <a:off x="7540625" y="4662487"/>
            <a:ext cx="1069975" cy="658813"/>
          </a:xfrm>
          <a:prstGeom prst="rect">
            <a:avLst/>
          </a:prstGeom>
          <a:noFill/>
          <a:ln w="9525">
            <a:noFill/>
            <a:miter lim="800000"/>
            <a:headEnd/>
            <a:tailEnd/>
          </a:ln>
        </p:spPr>
        <p:txBody>
          <a:bodyPr/>
          <a:lstStyle/>
          <a:p>
            <a:r>
              <a:rPr lang="en-US" sz="1000">
                <a:latin typeface="Times New Roman" pitchFamily="18" charset="0"/>
              </a:rPr>
              <a:t>Process</a:t>
            </a:r>
          </a:p>
          <a:p>
            <a:r>
              <a:rPr lang="en-US" sz="1000">
                <a:latin typeface="Times New Roman" pitchFamily="18" charset="0"/>
              </a:rPr>
              <a:t>kernel</a:t>
            </a:r>
          </a:p>
        </p:txBody>
      </p:sp>
      <p:sp>
        <p:nvSpPr>
          <p:cNvPr id="207887" name="Line 58"/>
          <p:cNvSpPr>
            <a:spLocks noChangeShapeType="1"/>
          </p:cNvSpPr>
          <p:nvPr/>
        </p:nvSpPr>
        <p:spPr bwMode="auto">
          <a:xfrm>
            <a:off x="2489200" y="6183312"/>
            <a:ext cx="320675" cy="0"/>
          </a:xfrm>
          <a:prstGeom prst="line">
            <a:avLst/>
          </a:prstGeom>
          <a:noFill/>
          <a:ln w="9525">
            <a:solidFill>
              <a:srgbClr val="000000"/>
            </a:solidFill>
            <a:round/>
            <a:headEnd/>
            <a:tailEnd type="arrow" w="med" len="med"/>
          </a:ln>
        </p:spPr>
        <p:txBody>
          <a:bodyPr/>
          <a:lstStyle/>
          <a:p>
            <a:endParaRPr lang="en-US"/>
          </a:p>
        </p:txBody>
      </p:sp>
      <p:sp>
        <p:nvSpPr>
          <p:cNvPr id="207888" name="Line 59"/>
          <p:cNvSpPr>
            <a:spLocks noChangeShapeType="1"/>
          </p:cNvSpPr>
          <p:nvPr/>
        </p:nvSpPr>
        <p:spPr bwMode="auto">
          <a:xfrm>
            <a:off x="3740150" y="6196012"/>
            <a:ext cx="320675" cy="0"/>
          </a:xfrm>
          <a:prstGeom prst="line">
            <a:avLst/>
          </a:prstGeom>
          <a:noFill/>
          <a:ln w="9525">
            <a:solidFill>
              <a:srgbClr val="000000"/>
            </a:solidFill>
            <a:round/>
            <a:headEnd/>
            <a:tailEnd type="arrow" w="med" len="med"/>
          </a:ln>
        </p:spPr>
        <p:txBody>
          <a:bodyPr/>
          <a:lstStyle/>
          <a:p>
            <a:endParaRPr lang="en-US"/>
          </a:p>
        </p:txBody>
      </p:sp>
      <p:sp>
        <p:nvSpPr>
          <p:cNvPr id="207889" name="Line 60"/>
          <p:cNvSpPr>
            <a:spLocks noChangeShapeType="1"/>
          </p:cNvSpPr>
          <p:nvPr/>
        </p:nvSpPr>
        <p:spPr bwMode="auto">
          <a:xfrm>
            <a:off x="6273800" y="6232525"/>
            <a:ext cx="320675" cy="0"/>
          </a:xfrm>
          <a:prstGeom prst="line">
            <a:avLst/>
          </a:prstGeom>
          <a:noFill/>
          <a:ln w="9525">
            <a:solidFill>
              <a:srgbClr val="000000"/>
            </a:solidFill>
            <a:round/>
            <a:headEnd/>
            <a:tailEnd type="arrow" w="med" len="med"/>
          </a:ln>
        </p:spPr>
        <p:txBody>
          <a:bodyPr/>
          <a:lstStyle/>
          <a:p>
            <a:endParaRPr lang="en-US"/>
          </a:p>
        </p:txBody>
      </p:sp>
      <p:sp>
        <p:nvSpPr>
          <p:cNvPr id="207890" name="Line 61"/>
          <p:cNvSpPr>
            <a:spLocks noChangeShapeType="1"/>
          </p:cNvSpPr>
          <p:nvPr/>
        </p:nvSpPr>
        <p:spPr bwMode="auto">
          <a:xfrm>
            <a:off x="4949825" y="6224587"/>
            <a:ext cx="320675" cy="0"/>
          </a:xfrm>
          <a:prstGeom prst="line">
            <a:avLst/>
          </a:prstGeom>
          <a:noFill/>
          <a:ln w="9525">
            <a:solidFill>
              <a:srgbClr val="000000"/>
            </a:solidFill>
            <a:round/>
            <a:headEnd/>
            <a:tailEnd type="arrow" w="med" len="med"/>
          </a:ln>
        </p:spPr>
        <p:txBody>
          <a:bodyPr/>
          <a:lstStyle/>
          <a:p>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a:xfrm>
            <a:off x="457200" y="960437"/>
            <a:ext cx="8229600" cy="1143000"/>
          </a:xfrm>
        </p:spPr>
        <p:txBody>
          <a:bodyPr/>
          <a:lstStyle/>
          <a:p>
            <a:pPr eaLnBrk="1" hangingPunct="1"/>
            <a:r>
              <a:rPr lang="en-US" smtClean="0"/>
              <a:t>Pipe : Advantages &amp; Disadvantages</a:t>
            </a:r>
          </a:p>
        </p:txBody>
      </p:sp>
      <p:sp>
        <p:nvSpPr>
          <p:cNvPr id="208900" name="Rectangle 3"/>
          <p:cNvSpPr>
            <a:spLocks noGrp="1" noChangeArrowheads="1"/>
          </p:cNvSpPr>
          <p:nvPr>
            <p:ph sz="quarter" idx="1"/>
          </p:nvPr>
        </p:nvSpPr>
        <p:spPr>
          <a:xfrm>
            <a:off x="457200" y="2286000"/>
            <a:ext cx="8229600" cy="3962400"/>
          </a:xfrm>
        </p:spPr>
        <p:txBody>
          <a:bodyPr>
            <a:normAutofit fontScale="92500" lnSpcReduction="10000"/>
          </a:bodyPr>
          <a:lstStyle/>
          <a:p>
            <a:pPr eaLnBrk="1" hangingPunct="1">
              <a:buFont typeface="Wingdings" pitchFamily="2" charset="2"/>
              <a:buNone/>
            </a:pPr>
            <a:r>
              <a:rPr lang="en-US" dirty="0" smtClean="0"/>
              <a:t>Advantages:</a:t>
            </a:r>
          </a:p>
          <a:p>
            <a:pPr eaLnBrk="1" hangingPunct="1"/>
            <a:r>
              <a:rPr lang="en-US" dirty="0" smtClean="0"/>
              <a:t>Simplest form of IPC</a:t>
            </a:r>
          </a:p>
          <a:p>
            <a:pPr eaLnBrk="1" hangingPunct="1"/>
            <a:r>
              <a:rPr lang="en-US" dirty="0" smtClean="0"/>
              <a:t>Persistence in process level</a:t>
            </a:r>
          </a:p>
          <a:p>
            <a:pPr eaLnBrk="1" hangingPunct="1"/>
            <a:r>
              <a:rPr lang="en-US" dirty="0" smtClean="0"/>
              <a:t>Can be used in shell</a:t>
            </a:r>
          </a:p>
          <a:p>
            <a:pPr eaLnBrk="1" hangingPunct="1">
              <a:buFont typeface="Wingdings" pitchFamily="2" charset="2"/>
              <a:buNone/>
            </a:pPr>
            <a:endParaRPr lang="en-US" dirty="0" smtClean="0"/>
          </a:p>
          <a:p>
            <a:pPr eaLnBrk="1" hangingPunct="1">
              <a:buFont typeface="Wingdings" pitchFamily="2" charset="2"/>
              <a:buNone/>
            </a:pPr>
            <a:r>
              <a:rPr lang="en-US" dirty="0" smtClean="0"/>
              <a:t>Disadvantages:</a:t>
            </a:r>
          </a:p>
          <a:p>
            <a:pPr eaLnBrk="1" hangingPunct="1"/>
            <a:r>
              <a:rPr lang="en-US" dirty="0" smtClean="0"/>
              <a:t>Cannot be used to communicate between unrelated processes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a:xfrm>
            <a:off x="457200" y="1112837"/>
            <a:ext cx="8229600" cy="1143000"/>
          </a:xfrm>
        </p:spPr>
        <p:txBody>
          <a:bodyPr/>
          <a:lstStyle/>
          <a:p>
            <a:pPr eaLnBrk="1" hangingPunct="1"/>
            <a:r>
              <a:rPr lang="en-US" smtClean="0"/>
              <a:t>popen</a:t>
            </a:r>
          </a:p>
        </p:txBody>
      </p:sp>
      <p:sp>
        <p:nvSpPr>
          <p:cNvPr id="209924" name="Rectangle 3"/>
          <p:cNvSpPr>
            <a:spLocks noGrp="1" noChangeArrowheads="1"/>
          </p:cNvSpPr>
          <p:nvPr>
            <p:ph sz="quarter" idx="1"/>
          </p:nvPr>
        </p:nvSpPr>
        <p:spPr>
          <a:xfrm>
            <a:off x="457200" y="2438400"/>
            <a:ext cx="8229600" cy="3886200"/>
          </a:xfrm>
        </p:spPr>
        <p:txBody>
          <a:bodyPr>
            <a:normAutofit fontScale="92500"/>
          </a:bodyPr>
          <a:lstStyle/>
          <a:p>
            <a:pPr eaLnBrk="1" hangingPunct="1"/>
            <a:r>
              <a:rPr lang="en-US" dirty="0" smtClean="0"/>
              <a:t>The </a:t>
            </a:r>
            <a:r>
              <a:rPr lang="en-US" dirty="0" err="1" smtClean="0"/>
              <a:t>popen</a:t>
            </a:r>
            <a:r>
              <a:rPr lang="en-US" dirty="0" smtClean="0"/>
              <a:t> library function opens a process by creating a pipe, execute fork and invoke a shell. </a:t>
            </a:r>
          </a:p>
          <a:p>
            <a:pPr eaLnBrk="1" hangingPunct="1"/>
            <a:r>
              <a:rPr lang="en-US" dirty="0" smtClean="0"/>
              <a:t>FILE *</a:t>
            </a:r>
            <a:r>
              <a:rPr lang="en-US" dirty="0" err="1" smtClean="0"/>
              <a:t>popen</a:t>
            </a:r>
            <a:r>
              <a:rPr lang="en-US" dirty="0" smtClean="0"/>
              <a:t> (const char *executable, const char *mode);</a:t>
            </a:r>
          </a:p>
          <a:p>
            <a:pPr eaLnBrk="1" hangingPunct="1"/>
            <a:r>
              <a:rPr lang="en-US" dirty="0" smtClean="0"/>
              <a:t>On success returns file pointer else NULL (if fork or pipe system calls failed).</a:t>
            </a:r>
          </a:p>
          <a:p>
            <a:pPr eaLnBrk="1" hangingPunct="1"/>
            <a:r>
              <a:rPr lang="en-US" dirty="0" smtClean="0"/>
              <a:t>int </a:t>
            </a:r>
            <a:r>
              <a:rPr lang="en-US" dirty="0" err="1" smtClean="0"/>
              <a:t>pclose</a:t>
            </a:r>
            <a:r>
              <a:rPr lang="en-US" dirty="0" smtClean="0"/>
              <a:t> (FILE *STREAM);</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a:xfrm>
            <a:off x="457200" y="1112837"/>
            <a:ext cx="8229600" cy="1143000"/>
          </a:xfrm>
        </p:spPr>
        <p:txBody>
          <a:bodyPr/>
          <a:lstStyle/>
          <a:p>
            <a:pPr eaLnBrk="1" hangingPunct="1"/>
            <a:r>
              <a:rPr lang="en-US" smtClean="0"/>
              <a:t>pread / pwrite</a:t>
            </a:r>
          </a:p>
        </p:txBody>
      </p:sp>
      <p:sp>
        <p:nvSpPr>
          <p:cNvPr id="210948" name="Rectangle 3"/>
          <p:cNvSpPr>
            <a:spLocks noGrp="1" noChangeArrowheads="1"/>
          </p:cNvSpPr>
          <p:nvPr>
            <p:ph sz="quarter" idx="1"/>
          </p:nvPr>
        </p:nvSpPr>
        <p:spPr>
          <a:xfrm>
            <a:off x="457200" y="2438400"/>
            <a:ext cx="8229600" cy="3810000"/>
          </a:xfrm>
        </p:spPr>
        <p:txBody>
          <a:bodyPr>
            <a:normAutofit fontScale="92500" lnSpcReduction="20000"/>
          </a:bodyPr>
          <a:lstStyle/>
          <a:p>
            <a:pPr eaLnBrk="1" hangingPunct="1"/>
            <a:r>
              <a:rPr lang="en-US" dirty="0" smtClean="0"/>
              <a:t>Used to read or write to a file at a specified offset value. </a:t>
            </a:r>
          </a:p>
          <a:p>
            <a:pPr eaLnBrk="1" hangingPunct="1"/>
            <a:r>
              <a:rPr lang="en-US" dirty="0" smtClean="0"/>
              <a:t>Same as read/write except the starting position is from the given offset.</a:t>
            </a:r>
          </a:p>
          <a:p>
            <a:pPr eaLnBrk="1" hangingPunct="1"/>
            <a:r>
              <a:rPr lang="en-US" dirty="0" smtClean="0"/>
              <a:t>On success the system calls return number of bytes read or written. </a:t>
            </a:r>
          </a:p>
          <a:p>
            <a:pPr eaLnBrk="1" hangingPunct="1"/>
            <a:r>
              <a:rPr lang="en-US" dirty="0" smtClean="0"/>
              <a:t>If 0 returns </a:t>
            </a:r>
          </a:p>
          <a:p>
            <a:pPr lvl="1" eaLnBrk="1" hangingPunct="1"/>
            <a:r>
              <a:rPr lang="en-US" dirty="0" err="1" smtClean="0"/>
              <a:t>pwrite</a:t>
            </a:r>
            <a:r>
              <a:rPr lang="en-US" dirty="0" smtClean="0"/>
              <a:t>: nothing has been written</a:t>
            </a:r>
          </a:p>
          <a:p>
            <a:pPr lvl="1" eaLnBrk="1" hangingPunct="1"/>
            <a:r>
              <a:rPr lang="en-US" dirty="0" err="1" smtClean="0"/>
              <a:t>pread</a:t>
            </a:r>
            <a:r>
              <a:rPr lang="en-US" dirty="0" smtClean="0"/>
              <a:t>: end of file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a:xfrm>
            <a:off x="457200" y="990600"/>
            <a:ext cx="8229600" cy="1143000"/>
          </a:xfrm>
        </p:spPr>
        <p:txBody>
          <a:bodyPr/>
          <a:lstStyle/>
          <a:p>
            <a:pPr eaLnBrk="1" hangingPunct="1"/>
            <a:r>
              <a:rPr lang="en-US" smtClean="0"/>
              <a:t>FIFO: Introduction</a:t>
            </a:r>
          </a:p>
        </p:txBody>
      </p:sp>
      <p:sp>
        <p:nvSpPr>
          <p:cNvPr id="211972" name="Rectangle 3"/>
          <p:cNvSpPr>
            <a:spLocks noGrp="1" noChangeArrowheads="1"/>
          </p:cNvSpPr>
          <p:nvPr>
            <p:ph sz="quarter" idx="1"/>
          </p:nvPr>
        </p:nvSpPr>
        <p:spPr>
          <a:xfrm>
            <a:off x="457200" y="2316163"/>
            <a:ext cx="8229600" cy="3886200"/>
          </a:xfrm>
        </p:spPr>
        <p:txBody>
          <a:bodyPr>
            <a:normAutofit fontScale="92500" lnSpcReduction="20000"/>
          </a:bodyPr>
          <a:lstStyle/>
          <a:p>
            <a:pPr eaLnBrk="1" hangingPunct="1"/>
            <a:r>
              <a:rPr lang="en-US" dirty="0" smtClean="0"/>
              <a:t>FIFO works much like a pipe</a:t>
            </a:r>
          </a:p>
          <a:p>
            <a:pPr lvl="1" eaLnBrk="1" hangingPunct="1"/>
            <a:r>
              <a:rPr lang="en-US" dirty="0" smtClean="0"/>
              <a:t>Half duplex, data passed in FIFO order, circular buffer and zero buffering capacity.</a:t>
            </a:r>
          </a:p>
          <a:p>
            <a:pPr eaLnBrk="1" hangingPunct="1"/>
            <a:r>
              <a:rPr lang="en-US" dirty="0" smtClean="0"/>
              <a:t>FIFO is created on a file system as a device special file</a:t>
            </a:r>
          </a:p>
          <a:p>
            <a:pPr eaLnBrk="1" hangingPunct="1"/>
            <a:r>
              <a:rPr lang="en-US" dirty="0" smtClean="0"/>
              <a:t>It can be used to communicate between unrelated processes</a:t>
            </a:r>
          </a:p>
          <a:p>
            <a:pPr eaLnBrk="1" hangingPunct="1"/>
            <a:r>
              <a:rPr lang="en-US" dirty="0" smtClean="0"/>
              <a:t>It can be reused. </a:t>
            </a:r>
          </a:p>
          <a:p>
            <a:pPr eaLnBrk="1" hangingPunct="1"/>
            <a:r>
              <a:rPr lang="en-US" dirty="0" smtClean="0"/>
              <a:t>Persist till the file is deleted.</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a:xfrm>
            <a:off x="457200" y="1143000"/>
            <a:ext cx="8229600" cy="1143000"/>
          </a:xfrm>
        </p:spPr>
        <p:txBody>
          <a:bodyPr/>
          <a:lstStyle/>
          <a:p>
            <a:pPr eaLnBrk="1" hangingPunct="1"/>
            <a:r>
              <a:rPr lang="en-US" smtClean="0"/>
              <a:t>FIFO Creation</a:t>
            </a:r>
          </a:p>
        </p:txBody>
      </p:sp>
      <p:sp>
        <p:nvSpPr>
          <p:cNvPr id="212996" name="Rectangle 3"/>
          <p:cNvSpPr>
            <a:spLocks noGrp="1" noChangeArrowheads="1"/>
          </p:cNvSpPr>
          <p:nvPr>
            <p:ph sz="quarter" idx="1"/>
          </p:nvPr>
        </p:nvSpPr>
        <p:spPr>
          <a:xfrm>
            <a:off x="457200" y="2468563"/>
            <a:ext cx="8229600" cy="3733799"/>
          </a:xfrm>
        </p:spPr>
        <p:txBody>
          <a:bodyPr>
            <a:normAutofit fontScale="85000" lnSpcReduction="10000"/>
          </a:bodyPr>
          <a:lstStyle/>
          <a:p>
            <a:pPr eaLnBrk="1" hangingPunct="1"/>
            <a:r>
              <a:rPr lang="en-US" dirty="0" smtClean="0"/>
              <a:t>FIFO can be created in a shell by using </a:t>
            </a:r>
            <a:r>
              <a:rPr lang="en-US" dirty="0" err="1" smtClean="0"/>
              <a:t>mknod</a:t>
            </a:r>
            <a:r>
              <a:rPr lang="en-US" dirty="0" smtClean="0"/>
              <a:t> or </a:t>
            </a:r>
            <a:r>
              <a:rPr lang="en-US" dirty="0" err="1" smtClean="0"/>
              <a:t>mkfifo</a:t>
            </a:r>
            <a:r>
              <a:rPr lang="en-US" dirty="0" smtClean="0"/>
              <a:t> command. </a:t>
            </a:r>
          </a:p>
          <a:p>
            <a:pPr lvl="1" eaLnBrk="1" hangingPunct="1"/>
            <a:r>
              <a:rPr lang="en-US" dirty="0" err="1" smtClean="0"/>
              <a:t>mknod</a:t>
            </a:r>
            <a:r>
              <a:rPr lang="en-US" dirty="0" smtClean="0"/>
              <a:t> </a:t>
            </a:r>
            <a:r>
              <a:rPr lang="en-US" dirty="0" err="1" smtClean="0"/>
              <a:t>myfifo</a:t>
            </a:r>
            <a:r>
              <a:rPr lang="en-US" dirty="0" smtClean="0"/>
              <a:t> p</a:t>
            </a:r>
          </a:p>
          <a:p>
            <a:pPr lvl="1" eaLnBrk="1" hangingPunct="1"/>
            <a:r>
              <a:rPr lang="en-US" dirty="0" err="1" smtClean="0"/>
              <a:t>mkfifo</a:t>
            </a:r>
            <a:r>
              <a:rPr lang="en-US" dirty="0" smtClean="0"/>
              <a:t> a=</a:t>
            </a:r>
            <a:r>
              <a:rPr lang="en-US" dirty="0" err="1" smtClean="0"/>
              <a:t>rw</a:t>
            </a:r>
            <a:r>
              <a:rPr lang="en-US" dirty="0" smtClean="0"/>
              <a:t> </a:t>
            </a:r>
            <a:r>
              <a:rPr lang="en-US" dirty="0" err="1" smtClean="0"/>
              <a:t>myfifo</a:t>
            </a:r>
            <a:endParaRPr lang="en-US" dirty="0" smtClean="0"/>
          </a:p>
          <a:p>
            <a:pPr eaLnBrk="1" hangingPunct="1"/>
            <a:r>
              <a:rPr lang="en-US" dirty="0" smtClean="0"/>
              <a:t>In a C program </a:t>
            </a:r>
            <a:r>
              <a:rPr lang="en-US" dirty="0" err="1" smtClean="0"/>
              <a:t>mknod</a:t>
            </a:r>
            <a:r>
              <a:rPr lang="en-US" dirty="0" smtClean="0"/>
              <a:t> system call or </a:t>
            </a:r>
            <a:r>
              <a:rPr lang="en-US" dirty="0" err="1" smtClean="0"/>
              <a:t>mkfifo</a:t>
            </a:r>
            <a:r>
              <a:rPr lang="en-US" dirty="0" smtClean="0"/>
              <a:t> library function can be used. </a:t>
            </a:r>
          </a:p>
          <a:p>
            <a:pPr lvl="1" eaLnBrk="1" hangingPunct="1"/>
            <a:r>
              <a:rPr lang="en-US" dirty="0" smtClean="0"/>
              <a:t>int </a:t>
            </a:r>
            <a:r>
              <a:rPr lang="en-US" dirty="0" err="1" smtClean="0"/>
              <a:t>mkfifo</a:t>
            </a:r>
            <a:r>
              <a:rPr lang="en-US" dirty="0" smtClean="0"/>
              <a:t> ( char *</a:t>
            </a:r>
            <a:r>
              <a:rPr lang="en-US" dirty="0" err="1" smtClean="0"/>
              <a:t>file_name</a:t>
            </a:r>
            <a:r>
              <a:rPr lang="en-US" dirty="0" smtClean="0"/>
              <a:t>, </a:t>
            </a:r>
            <a:r>
              <a:rPr lang="en-US" dirty="0" err="1" smtClean="0"/>
              <a:t>mode_t</a:t>
            </a:r>
            <a:r>
              <a:rPr lang="en-US" dirty="0" smtClean="0"/>
              <a:t> mode);</a:t>
            </a:r>
          </a:p>
          <a:p>
            <a:pPr lvl="1" eaLnBrk="1" hangingPunct="1"/>
            <a:r>
              <a:rPr lang="en-US" dirty="0" smtClean="0"/>
              <a:t>int </a:t>
            </a:r>
            <a:r>
              <a:rPr lang="en-US" dirty="0" err="1" smtClean="0"/>
              <a:t>mknod</a:t>
            </a:r>
            <a:r>
              <a:rPr lang="en-US" dirty="0" smtClean="0"/>
              <a:t> (char *</a:t>
            </a:r>
            <a:r>
              <a:rPr lang="en-US" dirty="0" err="1" smtClean="0"/>
              <a:t>file_name</a:t>
            </a:r>
            <a:r>
              <a:rPr lang="en-US" dirty="0" smtClean="0"/>
              <a:t>, </a:t>
            </a:r>
            <a:r>
              <a:rPr lang="en-US" dirty="0" err="1" smtClean="0"/>
              <a:t>mode_t</a:t>
            </a:r>
            <a:r>
              <a:rPr lang="en-US" dirty="0" smtClean="0"/>
              <a:t> mode, </a:t>
            </a:r>
            <a:r>
              <a:rPr lang="en-US" dirty="0" err="1" smtClean="0"/>
              <a:t>dev_t</a:t>
            </a:r>
            <a:r>
              <a:rPr lang="en-US" dirty="0" smtClean="0"/>
              <a:t> dev);</a:t>
            </a:r>
          </a:p>
          <a:p>
            <a:pPr lvl="2" eaLnBrk="1" hangingPunct="1"/>
            <a:r>
              <a:rPr lang="en-US" dirty="0" err="1" smtClean="0"/>
              <a:t>mknod</a:t>
            </a:r>
            <a:r>
              <a:rPr lang="en-US" dirty="0" smtClean="0"/>
              <a:t>(“./MYFIFO", S_IFIFO|0666, 0);</a:t>
            </a:r>
            <a:r>
              <a:rPr lang="en-US" sz="1400" dirty="0" smtClean="0">
                <a:solidFill>
                  <a:srgbClr val="000066"/>
                </a:solidFill>
              </a:rPr>
              <a: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457200" y="1189037"/>
            <a:ext cx="8229600" cy="1143000"/>
          </a:xfrm>
        </p:spPr>
        <p:txBody>
          <a:bodyPr/>
          <a:lstStyle/>
          <a:p>
            <a:pPr eaLnBrk="1" hangingPunct="1"/>
            <a:r>
              <a:rPr lang="en-US" smtClean="0"/>
              <a:t>Introduction</a:t>
            </a:r>
          </a:p>
        </p:txBody>
      </p:sp>
      <p:sp>
        <p:nvSpPr>
          <p:cNvPr id="195588" name="Rectangle 3"/>
          <p:cNvSpPr>
            <a:spLocks noGrp="1" noChangeArrowheads="1"/>
          </p:cNvSpPr>
          <p:nvPr>
            <p:ph sz="quarter" idx="1"/>
          </p:nvPr>
        </p:nvSpPr>
        <p:spPr>
          <a:xfrm>
            <a:off x="457200" y="2514600"/>
            <a:ext cx="8229600" cy="3810000"/>
          </a:xfrm>
        </p:spPr>
        <p:txBody>
          <a:bodyPr>
            <a:normAutofit fontScale="77500" lnSpcReduction="20000"/>
          </a:bodyPr>
          <a:lstStyle/>
          <a:p>
            <a:pPr eaLnBrk="1" hangingPunct="1"/>
            <a:r>
              <a:rPr lang="en-US" dirty="0" smtClean="0"/>
              <a:t>In a multiprocessing environment, often many processes are in need to communicate with each other and share some of the resources. </a:t>
            </a:r>
          </a:p>
          <a:p>
            <a:pPr eaLnBrk="1" hangingPunct="1"/>
            <a:r>
              <a:rPr lang="en-US" dirty="0" smtClean="0"/>
              <a:t>The shared resources must also be synchronized from the concurrent access by many processes. </a:t>
            </a:r>
          </a:p>
          <a:p>
            <a:pPr eaLnBrk="1" hangingPunct="1"/>
            <a:r>
              <a:rPr lang="en-US" dirty="0" smtClean="0"/>
              <a:t>IPC mechanisms have many distinct purposes: for example</a:t>
            </a:r>
          </a:p>
          <a:p>
            <a:pPr eaLnBrk="1" hangingPunct="1">
              <a:buFont typeface="Wingdings" pitchFamily="2" charset="2"/>
              <a:buNone/>
            </a:pPr>
            <a:endParaRPr lang="en-US" dirty="0" smtClean="0"/>
          </a:p>
          <a:p>
            <a:pPr eaLnBrk="1" hangingPunct="1">
              <a:buFont typeface="Wingdings" pitchFamily="2" charset="2"/>
              <a:buNone/>
            </a:pPr>
            <a:r>
              <a:rPr lang="en-US" dirty="0" smtClean="0"/>
              <a:t>* Data transfer     			* Sharing data</a:t>
            </a:r>
          </a:p>
          <a:p>
            <a:pPr eaLnBrk="1" hangingPunct="1">
              <a:buFont typeface="Wingdings" pitchFamily="2" charset="2"/>
              <a:buNone/>
            </a:pPr>
            <a:r>
              <a:rPr lang="en-US" dirty="0" smtClean="0"/>
              <a:t>* Event notification		* Resource sharing</a:t>
            </a:r>
          </a:p>
          <a:p>
            <a:pPr eaLnBrk="1" hangingPunct="1">
              <a:buFont typeface="Wingdings" pitchFamily="2" charset="2"/>
              <a:buNone/>
            </a:pPr>
            <a:r>
              <a:rPr lang="en-US" dirty="0" smtClean="0"/>
              <a:t>* Process control</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a:xfrm>
            <a:off x="457200" y="1112837"/>
            <a:ext cx="8229600" cy="1143000"/>
          </a:xfrm>
        </p:spPr>
        <p:txBody>
          <a:bodyPr/>
          <a:lstStyle/>
          <a:p>
            <a:pPr eaLnBrk="1" hangingPunct="1"/>
            <a:r>
              <a:rPr lang="en-US" smtClean="0"/>
              <a:t>Using FIFO</a:t>
            </a:r>
          </a:p>
        </p:txBody>
      </p:sp>
      <p:sp>
        <p:nvSpPr>
          <p:cNvPr id="214020" name="Rectangle 3"/>
          <p:cNvSpPr>
            <a:spLocks noGrp="1" noChangeArrowheads="1"/>
          </p:cNvSpPr>
          <p:nvPr>
            <p:ph sz="quarter" idx="1"/>
          </p:nvPr>
        </p:nvSpPr>
        <p:spPr>
          <a:xfrm>
            <a:off x="457200" y="2438400"/>
            <a:ext cx="8229600" cy="3886200"/>
          </a:xfrm>
        </p:spPr>
        <p:txBody>
          <a:bodyPr>
            <a:normAutofit fontScale="92500" lnSpcReduction="10000"/>
          </a:bodyPr>
          <a:lstStyle/>
          <a:p>
            <a:pPr eaLnBrk="1" hangingPunct="1"/>
            <a:r>
              <a:rPr lang="en-US" dirty="0" smtClean="0"/>
              <a:t>Once a FIFO is created either from a shell or through a program, file’s related system calls (open, read, write, select, close etc., ) are used to access the FIFO. </a:t>
            </a:r>
          </a:p>
          <a:p>
            <a:pPr eaLnBrk="1" hangingPunct="1"/>
            <a:r>
              <a:rPr lang="en-US" dirty="0" smtClean="0"/>
              <a:t>For example: Process 1 may open a FIFO in write only mode and write some data. </a:t>
            </a:r>
          </a:p>
          <a:p>
            <a:pPr eaLnBrk="1" hangingPunct="1"/>
            <a:r>
              <a:rPr lang="en-US" dirty="0" smtClean="0"/>
              <a:t>Process 2 may open the FIFO in read only mode, read the data and display on the monitor.</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457200" y="1173163"/>
            <a:ext cx="8229600" cy="1143000"/>
          </a:xfrm>
        </p:spPr>
        <p:txBody>
          <a:bodyPr/>
          <a:lstStyle/>
          <a:p>
            <a:pPr eaLnBrk="1" hangingPunct="1"/>
            <a:r>
              <a:rPr lang="en-US" smtClean="0"/>
              <a:t>FIFO: Disadvantages</a:t>
            </a:r>
          </a:p>
        </p:txBody>
      </p:sp>
      <p:sp>
        <p:nvSpPr>
          <p:cNvPr id="215044" name="Rectangle 3"/>
          <p:cNvSpPr>
            <a:spLocks noGrp="1" noChangeArrowheads="1"/>
          </p:cNvSpPr>
          <p:nvPr>
            <p:ph sz="quarter" idx="1"/>
          </p:nvPr>
        </p:nvSpPr>
        <p:spPr>
          <a:xfrm>
            <a:off x="457200" y="2498726"/>
            <a:ext cx="8229600" cy="3581399"/>
          </a:xfrm>
        </p:spPr>
        <p:txBody>
          <a:bodyPr>
            <a:normAutofit fontScale="85000" lnSpcReduction="20000"/>
          </a:bodyPr>
          <a:lstStyle/>
          <a:p>
            <a:pPr eaLnBrk="1" hangingPunct="1"/>
            <a:r>
              <a:rPr lang="en-US" dirty="0" smtClean="0"/>
              <a:t>Data cannot be broadcast to multiple receivers. </a:t>
            </a:r>
          </a:p>
          <a:p>
            <a:pPr eaLnBrk="1" hangingPunct="1"/>
            <a:r>
              <a:rPr lang="en-US" dirty="0" smtClean="0"/>
              <a:t>If there are multiple receivers, there is no way to direct to a specific reader or vice versa. </a:t>
            </a:r>
          </a:p>
          <a:p>
            <a:pPr eaLnBrk="1" hangingPunct="1"/>
            <a:r>
              <a:rPr lang="en-US" dirty="0" smtClean="0"/>
              <a:t>Cannot be used across network</a:t>
            </a:r>
          </a:p>
          <a:p>
            <a:pPr eaLnBrk="1" hangingPunct="1"/>
            <a:r>
              <a:rPr lang="en-US" dirty="0" smtClean="0"/>
              <a:t>Less secure than a pipe, since any process  with valid access permission can access data. </a:t>
            </a:r>
          </a:p>
          <a:p>
            <a:pPr eaLnBrk="1" hangingPunct="1"/>
            <a:r>
              <a:rPr lang="en-US" dirty="0" smtClean="0"/>
              <a:t>Cannot store data </a:t>
            </a:r>
          </a:p>
          <a:p>
            <a:pPr eaLnBrk="1" hangingPunct="1"/>
            <a:r>
              <a:rPr lang="en-US" dirty="0" smtClean="0"/>
              <a:t>No message boundaries. Data is treated as a stream of bytes.</a:t>
            </a:r>
          </a:p>
          <a:p>
            <a:pPr eaLnBrk="1" hangingPunct="1"/>
            <a:endParaRPr lang="en-US" dirty="0" smtClean="0"/>
          </a:p>
          <a:p>
            <a:pPr eaLnBrk="1" hangingPunct="1"/>
            <a:endParaRPr lang="en-US"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a:xfrm>
            <a:off x="457200" y="1189037"/>
            <a:ext cx="8229600" cy="1143000"/>
          </a:xfrm>
        </p:spPr>
        <p:txBody>
          <a:bodyPr/>
          <a:lstStyle/>
          <a:p>
            <a:pPr eaLnBrk="1" hangingPunct="1"/>
            <a:r>
              <a:rPr lang="en-US" smtClean="0"/>
              <a:t>System Limitations</a:t>
            </a:r>
          </a:p>
        </p:txBody>
      </p:sp>
      <p:sp>
        <p:nvSpPr>
          <p:cNvPr id="216068" name="Rectangle 3"/>
          <p:cNvSpPr>
            <a:spLocks noGrp="1" noChangeArrowheads="1"/>
          </p:cNvSpPr>
          <p:nvPr>
            <p:ph sz="quarter" idx="1"/>
          </p:nvPr>
        </p:nvSpPr>
        <p:spPr>
          <a:xfrm>
            <a:off x="457200" y="2514600"/>
            <a:ext cx="8229600" cy="3505200"/>
          </a:xfrm>
        </p:spPr>
        <p:txBody>
          <a:bodyPr/>
          <a:lstStyle/>
          <a:p>
            <a:pPr eaLnBrk="1" hangingPunct="1"/>
            <a:r>
              <a:rPr lang="en-US" dirty="0" smtClean="0"/>
              <a:t>System imposed limits on pipes</a:t>
            </a:r>
          </a:p>
          <a:p>
            <a:pPr lvl="1" eaLnBrk="1" hangingPunct="1"/>
            <a:r>
              <a:rPr lang="en-US" dirty="0" smtClean="0"/>
              <a:t>Maximum number of files can be open within a process is determined by OPEN_MAX macro. </a:t>
            </a:r>
          </a:p>
          <a:p>
            <a:pPr lvl="1" eaLnBrk="1" hangingPunct="1"/>
            <a:r>
              <a:rPr lang="en-US" dirty="0" smtClean="0"/>
              <a:t>Maximum amount of data that can be written to a pipe of FIFO atomically is determined by PIPE_BUF macro </a:t>
            </a:r>
          </a:p>
          <a:p>
            <a:pPr lvl="1" eaLnBrk="1" hangingPunct="1">
              <a:buFont typeface="Arial" charset="0"/>
              <a:buNone/>
            </a:pPr>
            <a:r>
              <a:rPr lang="en-US" dirty="0" smtClean="0"/>
              <a:t>	(size of a circular buffer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457200" y="1189037"/>
            <a:ext cx="8229600" cy="1143000"/>
          </a:xfrm>
        </p:spPr>
        <p:txBody>
          <a:bodyPr/>
          <a:lstStyle/>
          <a:p>
            <a:pPr eaLnBrk="1" hangingPunct="1"/>
            <a:r>
              <a:rPr lang="en-US" smtClean="0"/>
              <a:t>Tracing Processes</a:t>
            </a:r>
          </a:p>
        </p:txBody>
      </p:sp>
      <p:sp>
        <p:nvSpPr>
          <p:cNvPr id="217092" name="Rectangle 3"/>
          <p:cNvSpPr>
            <a:spLocks noGrp="1" noChangeArrowheads="1"/>
          </p:cNvSpPr>
          <p:nvPr>
            <p:ph sz="quarter" idx="1"/>
          </p:nvPr>
        </p:nvSpPr>
        <p:spPr>
          <a:xfrm>
            <a:off x="457200" y="2514600"/>
            <a:ext cx="8229600" cy="3657600"/>
          </a:xfrm>
        </p:spPr>
        <p:txBody>
          <a:bodyPr/>
          <a:lstStyle/>
          <a:p>
            <a:pPr eaLnBrk="1" hangingPunct="1"/>
            <a:r>
              <a:rPr lang="en-US" dirty="0" err="1" smtClean="0"/>
              <a:t>strace</a:t>
            </a:r>
            <a:r>
              <a:rPr lang="en-US" dirty="0" smtClean="0"/>
              <a:t> command</a:t>
            </a:r>
          </a:p>
          <a:p>
            <a:pPr lvl="1" eaLnBrk="1" hangingPunct="1"/>
            <a:r>
              <a:rPr lang="en-US" dirty="0" smtClean="0"/>
              <a:t>trace system calls and signals</a:t>
            </a:r>
          </a:p>
          <a:p>
            <a:pPr lvl="1" eaLnBrk="1" hangingPunct="1"/>
            <a:r>
              <a:rPr lang="en-US" dirty="0" err="1" smtClean="0"/>
              <a:t>strace</a:t>
            </a:r>
            <a:r>
              <a:rPr lang="en-US" dirty="0" smtClean="0"/>
              <a:t> runs until the given command exits</a:t>
            </a:r>
          </a:p>
          <a:p>
            <a:pPr lvl="1" eaLnBrk="1" hangingPunct="1"/>
            <a:r>
              <a:rPr lang="en-US" dirty="0" smtClean="0"/>
              <a:t>It is a useful tool for diagnostic, instructional and debugging</a:t>
            </a:r>
          </a:p>
          <a:p>
            <a:pPr eaLnBrk="1" hangingPunct="1"/>
            <a:r>
              <a:rPr lang="en-US" dirty="0" err="1" smtClean="0"/>
              <a:t>ptrace</a:t>
            </a:r>
            <a:r>
              <a:rPr lang="en-US" dirty="0" smtClean="0"/>
              <a:t> system call</a:t>
            </a:r>
          </a:p>
          <a:p>
            <a:pPr lvl="1" eaLnBrk="1" hangingPunct="1"/>
            <a:r>
              <a:rPr lang="en-US" dirty="0" smtClean="0"/>
              <a:t>Process trace</a:t>
            </a:r>
          </a:p>
          <a:p>
            <a:pPr eaLnBrk="1" hangingPunct="1"/>
            <a:endParaRPr lang="en-US"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a:xfrm>
            <a:off x="457200" y="914400"/>
            <a:ext cx="8229600" cy="1143000"/>
          </a:xfrm>
        </p:spPr>
        <p:txBody>
          <a:bodyPr/>
          <a:lstStyle/>
          <a:p>
            <a:pPr eaLnBrk="1" hangingPunct="1"/>
            <a:r>
              <a:rPr lang="en-US" smtClean="0"/>
              <a:t>strace</a:t>
            </a:r>
          </a:p>
        </p:txBody>
      </p:sp>
      <p:sp>
        <p:nvSpPr>
          <p:cNvPr id="1101827" name="Rectangle 3"/>
          <p:cNvSpPr>
            <a:spLocks noGrp="1" noChangeArrowheads="1"/>
          </p:cNvSpPr>
          <p:nvPr>
            <p:ph sz="quarter" idx="1"/>
          </p:nvPr>
        </p:nvSpPr>
        <p:spPr>
          <a:xfrm>
            <a:off x="457200" y="2239963"/>
            <a:ext cx="8229600" cy="4038599"/>
          </a:xfrm>
        </p:spPr>
        <p:txBody>
          <a:bodyPr>
            <a:normAutofit fontScale="62500" lnSpcReduction="20000"/>
          </a:bodyPr>
          <a:lstStyle/>
          <a:p>
            <a:pPr marL="274320" indent="-274320" eaLnBrk="1" fontAlgn="auto" hangingPunct="1">
              <a:spcBef>
                <a:spcPts val="580"/>
              </a:spcBef>
              <a:spcAft>
                <a:spcPts val="0"/>
              </a:spcAft>
              <a:buFont typeface="Wingdings" pitchFamily="2" charset="2"/>
              <a:buNone/>
              <a:defRPr/>
            </a:pPr>
            <a:r>
              <a:rPr lang="en-US" dirty="0"/>
              <a:t>#</a:t>
            </a:r>
            <a:r>
              <a:rPr lang="en-US" b="1" dirty="0" err="1"/>
              <a:t>strace</a:t>
            </a:r>
            <a:r>
              <a:rPr lang="en-US" b="1" dirty="0"/>
              <a:t> -c -e trace=file </a:t>
            </a:r>
            <a:r>
              <a:rPr lang="en-US" b="1" dirty="0" err="1"/>
              <a:t>mkfifo</a:t>
            </a:r>
            <a:r>
              <a:rPr lang="en-US" b="1" dirty="0"/>
              <a:t> -m 0744 </a:t>
            </a:r>
            <a:r>
              <a:rPr lang="en-US" b="1" dirty="0" err="1"/>
              <a:t>myfifo</a:t>
            </a:r>
            <a:endParaRPr lang="en-US" b="1" dirty="0"/>
          </a:p>
          <a:p>
            <a:pPr marL="274320" indent="-274320" eaLnBrk="1" fontAlgn="auto" hangingPunct="1">
              <a:spcBef>
                <a:spcPts val="580"/>
              </a:spcBef>
              <a:spcAft>
                <a:spcPts val="0"/>
              </a:spcAft>
              <a:buFont typeface="Wingdings" pitchFamily="2" charset="2"/>
              <a:buNone/>
              <a:defRPr/>
            </a:pPr>
            <a:endParaRPr lang="en-US" b="1" dirty="0"/>
          </a:p>
          <a:p>
            <a:pPr marL="274320" indent="-274320" eaLnBrk="1" fontAlgn="auto" hangingPunct="1">
              <a:spcBef>
                <a:spcPts val="580"/>
              </a:spcBef>
              <a:spcAft>
                <a:spcPts val="0"/>
              </a:spcAft>
              <a:buFont typeface="Wingdings" pitchFamily="2" charset="2"/>
              <a:buNone/>
              <a:defRPr/>
            </a:pPr>
            <a:r>
              <a:rPr lang="en-US" dirty="0" err="1"/>
              <a:t>execve</a:t>
            </a:r>
            <a:r>
              <a:rPr lang="en-US" dirty="0"/>
              <a:t>("/</a:t>
            </a:r>
            <a:r>
              <a:rPr lang="en-US" dirty="0" err="1"/>
              <a:t>usr</a:t>
            </a:r>
            <a:r>
              <a:rPr lang="en-US" dirty="0"/>
              <a:t>/bin/</a:t>
            </a:r>
            <a:r>
              <a:rPr lang="en-US" dirty="0" err="1"/>
              <a:t>mkfifo</a:t>
            </a:r>
            <a:r>
              <a:rPr lang="en-US" dirty="0"/>
              <a:t>", ["</a:t>
            </a:r>
            <a:r>
              <a:rPr lang="en-US" dirty="0" err="1"/>
              <a:t>mkfifo</a:t>
            </a:r>
            <a:r>
              <a:rPr lang="en-US" dirty="0"/>
              <a:t>", "-m", "0744", "</a:t>
            </a:r>
            <a:r>
              <a:rPr lang="en-US" dirty="0" err="1"/>
              <a:t>myfifo</a:t>
            </a:r>
            <a:r>
              <a:rPr lang="en-US" dirty="0"/>
              <a:t>"]) = 0</a:t>
            </a:r>
          </a:p>
          <a:p>
            <a:pPr marL="274320" indent="-274320" eaLnBrk="1" fontAlgn="auto" hangingPunct="1">
              <a:spcBef>
                <a:spcPts val="580"/>
              </a:spcBef>
              <a:spcAft>
                <a:spcPts val="0"/>
              </a:spcAft>
              <a:buFont typeface="Wingdings 2"/>
              <a:buChar char=""/>
              <a:defRPr/>
            </a:pPr>
            <a:endParaRPr lang="en-US" dirty="0"/>
          </a:p>
          <a:p>
            <a:pPr marL="274320" indent="-274320" eaLnBrk="1" fontAlgn="auto" hangingPunct="1">
              <a:spcBef>
                <a:spcPts val="580"/>
              </a:spcBef>
              <a:spcAft>
                <a:spcPts val="0"/>
              </a:spcAft>
              <a:buFont typeface="Wingdings" pitchFamily="2" charset="2"/>
              <a:buNone/>
              <a:defRPr/>
            </a:pPr>
            <a:r>
              <a:rPr lang="en-US" b="1" dirty="0">
                <a:solidFill>
                  <a:srgbClr val="800000"/>
                </a:solidFill>
              </a:rPr>
              <a:t>% time   seconds     us/call     calls     </a:t>
            </a:r>
            <a:r>
              <a:rPr lang="en-US" b="1" dirty="0" err="1">
                <a:solidFill>
                  <a:srgbClr val="800000"/>
                </a:solidFill>
              </a:rPr>
              <a:t>syscall</a:t>
            </a:r>
            <a:endParaRPr lang="en-US" b="1" dirty="0">
              <a:solidFill>
                <a:srgbClr val="800000"/>
              </a:solidFill>
            </a:endParaRPr>
          </a:p>
          <a:p>
            <a:pPr marL="274320" indent="-274320" eaLnBrk="1" fontAlgn="auto" hangingPunct="1">
              <a:spcBef>
                <a:spcPts val="580"/>
              </a:spcBef>
              <a:spcAft>
                <a:spcPts val="0"/>
              </a:spcAft>
              <a:buFont typeface="Wingdings" pitchFamily="2" charset="2"/>
              <a:buNone/>
              <a:defRPr/>
            </a:pPr>
            <a:r>
              <a:rPr lang="en-US" dirty="0"/>
              <a:t>------ ----------- ----------- --------- --------- ----------------</a:t>
            </a:r>
          </a:p>
          <a:p>
            <a:pPr marL="274320" indent="-274320" eaLnBrk="1" fontAlgn="auto" hangingPunct="1">
              <a:spcBef>
                <a:spcPts val="580"/>
              </a:spcBef>
              <a:spcAft>
                <a:spcPts val="0"/>
              </a:spcAft>
              <a:buFont typeface="Wingdings" pitchFamily="2" charset="2"/>
              <a:buNone/>
              <a:defRPr/>
            </a:pPr>
            <a:r>
              <a:rPr lang="en-US" dirty="0"/>
              <a:t> 47.62    0.000020          20         1           </a:t>
            </a:r>
            <a:r>
              <a:rPr lang="en-US" dirty="0" err="1"/>
              <a:t>mknod</a:t>
            </a:r>
            <a:endParaRPr lang="en-US" dirty="0"/>
          </a:p>
          <a:p>
            <a:pPr marL="274320" indent="-274320" eaLnBrk="1" fontAlgn="auto" hangingPunct="1">
              <a:spcBef>
                <a:spcPts val="580"/>
              </a:spcBef>
              <a:spcAft>
                <a:spcPts val="0"/>
              </a:spcAft>
              <a:buFont typeface="Wingdings" pitchFamily="2" charset="2"/>
              <a:buNone/>
              <a:defRPr/>
            </a:pPr>
            <a:r>
              <a:rPr lang="en-US" dirty="0"/>
              <a:t> 33.33    0.000014           4          4           open</a:t>
            </a:r>
          </a:p>
          <a:p>
            <a:pPr marL="274320" indent="-274320" eaLnBrk="1" fontAlgn="auto" hangingPunct="1">
              <a:spcBef>
                <a:spcPts val="580"/>
              </a:spcBef>
              <a:spcAft>
                <a:spcPts val="0"/>
              </a:spcAft>
              <a:buFont typeface="Wingdings" pitchFamily="2" charset="2"/>
              <a:buNone/>
              <a:defRPr/>
            </a:pPr>
            <a:r>
              <a:rPr lang="en-US" dirty="0"/>
              <a:t> 11.90    0.000005           5          1           </a:t>
            </a:r>
            <a:r>
              <a:rPr lang="en-US" dirty="0" err="1"/>
              <a:t>chmod</a:t>
            </a:r>
            <a:endParaRPr lang="en-US" dirty="0"/>
          </a:p>
          <a:p>
            <a:pPr marL="274320" indent="-274320" eaLnBrk="1" fontAlgn="auto" hangingPunct="1">
              <a:spcBef>
                <a:spcPts val="580"/>
              </a:spcBef>
              <a:spcAft>
                <a:spcPts val="0"/>
              </a:spcAft>
              <a:buFont typeface="Wingdings" pitchFamily="2" charset="2"/>
              <a:buNone/>
              <a:defRPr/>
            </a:pPr>
            <a:r>
              <a:rPr lang="en-US" dirty="0"/>
              <a:t>  7.14     0.000003           1          3           </a:t>
            </a:r>
            <a:r>
              <a:rPr lang="en-US" dirty="0" err="1"/>
              <a:t>fstat</a:t>
            </a:r>
            <a:endParaRPr lang="en-US" dirty="0"/>
          </a:p>
          <a:p>
            <a:pPr marL="274320" indent="-274320" eaLnBrk="1" fontAlgn="auto" hangingPunct="1">
              <a:spcBef>
                <a:spcPts val="580"/>
              </a:spcBef>
              <a:spcAft>
                <a:spcPts val="0"/>
              </a:spcAft>
              <a:buFont typeface="Wingdings" pitchFamily="2" charset="2"/>
              <a:buNone/>
              <a:defRPr/>
            </a:pPr>
            <a:r>
              <a:rPr lang="en-US" dirty="0"/>
              <a:t>------ ----------- ----------- --------- --------- ----------------</a:t>
            </a:r>
          </a:p>
          <a:p>
            <a:pPr marL="274320" indent="-274320" eaLnBrk="1" fontAlgn="auto" hangingPunct="1">
              <a:spcBef>
                <a:spcPts val="580"/>
              </a:spcBef>
              <a:spcAft>
                <a:spcPts val="0"/>
              </a:spcAft>
              <a:buFont typeface="Wingdings" pitchFamily="2" charset="2"/>
              <a:buNone/>
              <a:defRPr/>
            </a:pPr>
            <a:r>
              <a:rPr lang="en-US" dirty="0"/>
              <a:t>100.00    0.000042                       9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a:xfrm>
            <a:off x="457200" y="960437"/>
            <a:ext cx="8229600" cy="1143000"/>
          </a:xfrm>
        </p:spPr>
        <p:txBody>
          <a:bodyPr/>
          <a:lstStyle/>
          <a:p>
            <a:pPr eaLnBrk="1" hangingPunct="1"/>
            <a:r>
              <a:rPr lang="en-US" smtClean="0"/>
              <a:t>ptrace</a:t>
            </a:r>
          </a:p>
        </p:txBody>
      </p:sp>
      <p:sp>
        <p:nvSpPr>
          <p:cNvPr id="219140" name="Rectangle 3"/>
          <p:cNvSpPr>
            <a:spLocks noGrp="1" noChangeArrowheads="1"/>
          </p:cNvSpPr>
          <p:nvPr>
            <p:ph sz="quarter" idx="1"/>
          </p:nvPr>
        </p:nvSpPr>
        <p:spPr>
          <a:xfrm>
            <a:off x="457200" y="2286000"/>
            <a:ext cx="8229600" cy="4038600"/>
          </a:xfrm>
        </p:spPr>
        <p:txBody>
          <a:bodyPr>
            <a:normAutofit fontScale="92500" lnSpcReduction="20000"/>
          </a:bodyPr>
          <a:lstStyle/>
          <a:p>
            <a:pPr eaLnBrk="1" hangingPunct="1"/>
            <a:r>
              <a:rPr lang="en-US" dirty="0" smtClean="0"/>
              <a:t>Used to observe and control execution of another process</a:t>
            </a:r>
          </a:p>
          <a:p>
            <a:pPr eaLnBrk="1" hangingPunct="1"/>
            <a:r>
              <a:rPr lang="en-US" dirty="0" smtClean="0"/>
              <a:t>Can even change a process’ core image and registers (complete control)</a:t>
            </a:r>
          </a:p>
          <a:p>
            <a:pPr eaLnBrk="1" hangingPunct="1"/>
            <a:r>
              <a:rPr lang="en-US" dirty="0" smtClean="0"/>
              <a:t>Main uses</a:t>
            </a:r>
          </a:p>
          <a:p>
            <a:pPr lvl="1" eaLnBrk="1" hangingPunct="1"/>
            <a:r>
              <a:rPr lang="en-US" dirty="0" smtClean="0"/>
              <a:t>Debugging (breakpoints in </a:t>
            </a:r>
            <a:r>
              <a:rPr lang="en-US" dirty="0" err="1" smtClean="0"/>
              <a:t>gdb</a:t>
            </a:r>
            <a:r>
              <a:rPr lang="en-US" dirty="0" smtClean="0"/>
              <a:t>)</a:t>
            </a:r>
          </a:p>
          <a:p>
            <a:pPr lvl="1" eaLnBrk="1" hangingPunct="1"/>
            <a:r>
              <a:rPr lang="en-US" dirty="0" smtClean="0"/>
              <a:t>System call traces (</a:t>
            </a:r>
            <a:r>
              <a:rPr lang="en-US" dirty="0" err="1" smtClean="0"/>
              <a:t>strace</a:t>
            </a:r>
            <a:r>
              <a:rPr lang="en-US" dirty="0" smtClean="0"/>
              <a:t>, truss etc.)</a:t>
            </a:r>
          </a:p>
          <a:p>
            <a:pPr eaLnBrk="1" hangingPunct="1"/>
            <a:r>
              <a:rPr lang="en-US" dirty="0" smtClean="0"/>
              <a:t>Most programs will NOT face the need to use the </a:t>
            </a:r>
            <a:r>
              <a:rPr lang="en-US" dirty="0" err="1" smtClean="0"/>
              <a:t>ptrace</a:t>
            </a:r>
            <a:r>
              <a:rPr lang="en-US" dirty="0" smtClean="0"/>
              <a:t>() system call</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a:xfrm>
            <a:off x="457200" y="1265237"/>
            <a:ext cx="8229600" cy="1143000"/>
          </a:xfrm>
        </p:spPr>
        <p:txBody>
          <a:bodyPr/>
          <a:lstStyle/>
          <a:p>
            <a:pPr eaLnBrk="1" hangingPunct="1"/>
            <a:r>
              <a:rPr lang="en-US" smtClean="0"/>
              <a:t>Module 12: System V IPC</a:t>
            </a:r>
          </a:p>
        </p:txBody>
      </p:sp>
      <p:sp>
        <p:nvSpPr>
          <p:cNvPr id="220164" name="Rectangle 3"/>
          <p:cNvSpPr>
            <a:spLocks noGrp="1" noChangeArrowheads="1"/>
          </p:cNvSpPr>
          <p:nvPr>
            <p:ph sz="quarter" idx="1"/>
          </p:nvPr>
        </p:nvSpPr>
        <p:spPr>
          <a:xfrm>
            <a:off x="457200" y="2590800"/>
            <a:ext cx="8229600" cy="3048000"/>
          </a:xfrm>
        </p:spPr>
        <p:txBody>
          <a:bodyPr/>
          <a:lstStyle/>
          <a:p>
            <a:pPr eaLnBrk="1" hangingPunct="1">
              <a:buFont typeface="Wingdings" pitchFamily="2" charset="2"/>
              <a:buNone/>
            </a:pPr>
            <a:r>
              <a:rPr lang="en-US" dirty="0" smtClean="0"/>
              <a:t>The lessons covered in this module are:</a:t>
            </a:r>
          </a:p>
          <a:p>
            <a:pPr eaLnBrk="1" hangingPunct="1"/>
            <a:r>
              <a:rPr lang="fr-FR" dirty="0" smtClean="0"/>
              <a:t>Introduction </a:t>
            </a:r>
          </a:p>
          <a:p>
            <a:pPr eaLnBrk="1" hangingPunct="1"/>
            <a:r>
              <a:rPr lang="fr-FR" dirty="0" smtClean="0"/>
              <a:t>Message Queues</a:t>
            </a:r>
          </a:p>
          <a:p>
            <a:pPr eaLnBrk="1" hangingPunct="1"/>
            <a:r>
              <a:rPr lang="en-US" dirty="0" smtClean="0"/>
              <a:t>Shared Memory</a:t>
            </a:r>
          </a:p>
          <a:p>
            <a:pPr eaLnBrk="1" hangingPunct="1"/>
            <a:r>
              <a:rPr lang="en-US" dirty="0" smtClean="0"/>
              <a:t>Semaphore Virtual memory</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a:xfrm>
            <a:off x="457200" y="1189037"/>
            <a:ext cx="8229600" cy="1143000"/>
          </a:xfrm>
        </p:spPr>
        <p:txBody>
          <a:bodyPr/>
          <a:lstStyle/>
          <a:p>
            <a:pPr eaLnBrk="1" hangingPunct="1"/>
            <a:r>
              <a:rPr lang="en-US" smtClean="0"/>
              <a:t>Introduction</a:t>
            </a:r>
          </a:p>
        </p:txBody>
      </p:sp>
      <p:sp>
        <p:nvSpPr>
          <p:cNvPr id="221188" name="Rectangle 3"/>
          <p:cNvSpPr>
            <a:spLocks noGrp="1" noChangeArrowheads="1"/>
          </p:cNvSpPr>
          <p:nvPr>
            <p:ph sz="quarter" idx="1"/>
          </p:nvPr>
        </p:nvSpPr>
        <p:spPr>
          <a:xfrm>
            <a:off x="457200" y="2514600"/>
            <a:ext cx="8229600" cy="3657600"/>
          </a:xfrm>
        </p:spPr>
        <p:txBody>
          <a:bodyPr>
            <a:normAutofit fontScale="92500" lnSpcReduction="20000"/>
          </a:bodyPr>
          <a:lstStyle/>
          <a:p>
            <a:pPr eaLnBrk="1" hangingPunct="1"/>
            <a:r>
              <a:rPr lang="en-US" dirty="0" smtClean="0"/>
              <a:t>Pipe and FIFO do not satisfy many requirements of many applications.</a:t>
            </a:r>
          </a:p>
          <a:p>
            <a:pPr eaLnBrk="1" hangingPunct="1"/>
            <a:r>
              <a:rPr lang="en-US" dirty="0" smtClean="0"/>
              <a:t>Sys V IPC is implemented as a single unit.</a:t>
            </a:r>
          </a:p>
          <a:p>
            <a:pPr eaLnBrk="1" hangingPunct="1"/>
            <a:r>
              <a:rPr lang="en-US" dirty="0" smtClean="0"/>
              <a:t>System V IPC Provides three mechanisms namely:</a:t>
            </a:r>
          </a:p>
          <a:p>
            <a:pPr lvl="1" eaLnBrk="1" hangingPunct="1"/>
            <a:r>
              <a:rPr lang="en-US" dirty="0" smtClean="0"/>
              <a:t>Message Queues</a:t>
            </a:r>
          </a:p>
          <a:p>
            <a:pPr lvl="1" eaLnBrk="1" hangingPunct="1"/>
            <a:r>
              <a:rPr lang="en-US" dirty="0" smtClean="0"/>
              <a:t>Shared Memory </a:t>
            </a:r>
          </a:p>
          <a:p>
            <a:pPr lvl="1" eaLnBrk="1" hangingPunct="1"/>
            <a:r>
              <a:rPr lang="en-US" dirty="0" smtClean="0"/>
              <a:t>Semaphores </a:t>
            </a:r>
          </a:p>
          <a:p>
            <a:pPr eaLnBrk="1" hangingPunct="1"/>
            <a:r>
              <a:rPr lang="en-US" dirty="0" smtClean="0"/>
              <a:t>Persist till explicitly delete or reboot the system.</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a:xfrm>
            <a:off x="457200" y="1189037"/>
            <a:ext cx="8229600" cy="1143000"/>
          </a:xfrm>
        </p:spPr>
        <p:txBody>
          <a:bodyPr/>
          <a:lstStyle/>
          <a:p>
            <a:pPr eaLnBrk="1" hangingPunct="1"/>
            <a:r>
              <a:rPr lang="en-US" smtClean="0"/>
              <a:t>Common Attributes</a:t>
            </a:r>
          </a:p>
        </p:txBody>
      </p:sp>
      <p:sp>
        <p:nvSpPr>
          <p:cNvPr id="1110019" name="Rectangle 3"/>
          <p:cNvSpPr>
            <a:spLocks noGrp="1" noChangeArrowheads="1"/>
          </p:cNvSpPr>
          <p:nvPr>
            <p:ph sz="quarter" idx="1"/>
          </p:nvPr>
        </p:nvSpPr>
        <p:spPr>
          <a:xfrm>
            <a:off x="457200" y="2514600"/>
            <a:ext cx="8229600" cy="3657600"/>
          </a:xfrm>
        </p:spPr>
        <p:txBody>
          <a:bodyPr>
            <a:normAutofit fontScale="77500" lnSpcReduction="20000"/>
          </a:bodyPr>
          <a:lstStyle/>
          <a:p>
            <a:pPr marL="274320" indent="-274320" eaLnBrk="1" fontAlgn="auto" hangingPunct="1">
              <a:spcBef>
                <a:spcPts val="580"/>
              </a:spcBef>
              <a:spcAft>
                <a:spcPts val="0"/>
              </a:spcAft>
              <a:buFont typeface="Wingdings 2"/>
              <a:buChar char=""/>
              <a:defRPr/>
            </a:pPr>
            <a:r>
              <a:rPr lang="en-US" dirty="0"/>
              <a:t>Each IPC objects has the following attributes.</a:t>
            </a:r>
          </a:p>
          <a:p>
            <a:pPr marL="548640" lvl="1" eaLnBrk="1" fontAlgn="auto" hangingPunct="1">
              <a:spcBef>
                <a:spcPts val="370"/>
              </a:spcBef>
              <a:spcAft>
                <a:spcPts val="0"/>
              </a:spcAft>
              <a:buFont typeface="Wingdings 2"/>
              <a:buChar char=""/>
              <a:defRPr/>
            </a:pPr>
            <a:r>
              <a:rPr lang="en-US" dirty="0"/>
              <a:t>key</a:t>
            </a:r>
          </a:p>
          <a:p>
            <a:pPr marL="548640" lvl="1" eaLnBrk="1" fontAlgn="auto" hangingPunct="1">
              <a:spcBef>
                <a:spcPts val="370"/>
              </a:spcBef>
              <a:spcAft>
                <a:spcPts val="0"/>
              </a:spcAft>
              <a:buFont typeface="Wingdings 2"/>
              <a:buChar char=""/>
              <a:defRPr/>
            </a:pPr>
            <a:r>
              <a:rPr lang="en-US" dirty="0"/>
              <a:t>id </a:t>
            </a:r>
          </a:p>
          <a:p>
            <a:pPr marL="548640" lvl="1" eaLnBrk="1" fontAlgn="auto" hangingPunct="1">
              <a:spcBef>
                <a:spcPts val="370"/>
              </a:spcBef>
              <a:spcAft>
                <a:spcPts val="0"/>
              </a:spcAft>
              <a:buFont typeface="Wingdings 2"/>
              <a:buChar char=""/>
              <a:defRPr/>
            </a:pPr>
            <a:r>
              <a:rPr lang="en-US" dirty="0"/>
              <a:t>Owner</a:t>
            </a:r>
          </a:p>
          <a:p>
            <a:pPr marL="548640" lvl="1" eaLnBrk="1" fontAlgn="auto" hangingPunct="1">
              <a:spcBef>
                <a:spcPts val="370"/>
              </a:spcBef>
              <a:spcAft>
                <a:spcPts val="0"/>
              </a:spcAft>
              <a:buFont typeface="Wingdings 2"/>
              <a:buChar char=""/>
              <a:defRPr/>
            </a:pPr>
            <a:r>
              <a:rPr lang="en-US" dirty="0"/>
              <a:t>Permission</a:t>
            </a:r>
          </a:p>
          <a:p>
            <a:pPr marL="548640" lvl="1" eaLnBrk="1" fontAlgn="auto" hangingPunct="1">
              <a:spcBef>
                <a:spcPts val="370"/>
              </a:spcBef>
              <a:spcAft>
                <a:spcPts val="0"/>
              </a:spcAft>
              <a:buFont typeface="Wingdings 2"/>
              <a:buChar char=""/>
              <a:defRPr/>
            </a:pPr>
            <a:r>
              <a:rPr lang="en-US" dirty="0"/>
              <a:t>Size </a:t>
            </a:r>
          </a:p>
          <a:p>
            <a:pPr marL="822960" lvl="2" eaLnBrk="1" fontAlgn="auto" hangingPunct="1">
              <a:spcBef>
                <a:spcPts val="370"/>
              </a:spcBef>
              <a:spcAft>
                <a:spcPts val="0"/>
              </a:spcAft>
              <a:buClr>
                <a:schemeClr val="accent1">
                  <a:tint val="60000"/>
                </a:schemeClr>
              </a:buClr>
              <a:buFont typeface="Wingdings 2"/>
              <a:buChar char=""/>
              <a:defRPr/>
            </a:pPr>
            <a:r>
              <a:rPr lang="en-US" dirty="0"/>
              <a:t>Message queue – used-bytes, number of messages</a:t>
            </a:r>
          </a:p>
          <a:p>
            <a:pPr marL="822960" lvl="2" eaLnBrk="1" fontAlgn="auto" hangingPunct="1">
              <a:spcBef>
                <a:spcPts val="370"/>
              </a:spcBef>
              <a:spcAft>
                <a:spcPts val="0"/>
              </a:spcAft>
              <a:buClr>
                <a:schemeClr val="accent1">
                  <a:tint val="60000"/>
                </a:schemeClr>
              </a:buClr>
              <a:buFont typeface="Wingdings 2"/>
              <a:buChar char=""/>
              <a:defRPr/>
            </a:pPr>
            <a:r>
              <a:rPr lang="en-US" dirty="0"/>
              <a:t>Shared memory – size, number of attach, status</a:t>
            </a:r>
          </a:p>
          <a:p>
            <a:pPr marL="822960" lvl="2" eaLnBrk="1" fontAlgn="auto" hangingPunct="1">
              <a:spcBef>
                <a:spcPts val="370"/>
              </a:spcBef>
              <a:spcAft>
                <a:spcPts val="0"/>
              </a:spcAft>
              <a:buClr>
                <a:schemeClr val="accent1">
                  <a:tint val="60000"/>
                </a:schemeClr>
              </a:buClr>
              <a:buFont typeface="Wingdings 2"/>
              <a:buChar char=""/>
              <a:defRPr/>
            </a:pPr>
            <a:r>
              <a:rPr lang="en-US" dirty="0"/>
              <a:t>Semaphore – number of semaphores in a set</a:t>
            </a:r>
          </a:p>
          <a:p>
            <a:pPr marL="274320" indent="-274320" eaLnBrk="1" fontAlgn="auto" hangingPunct="1">
              <a:spcBef>
                <a:spcPts val="580"/>
              </a:spcBef>
              <a:spcAft>
                <a:spcPts val="0"/>
              </a:spcAft>
              <a:buFont typeface="Wingdings 2"/>
              <a:buChar char=""/>
              <a:defRPr/>
            </a:pPr>
            <a:r>
              <a:rPr lang="en-US" dirty="0"/>
              <a:t>The </a:t>
            </a:r>
            <a:r>
              <a:rPr lang="en-US" dirty="0" err="1"/>
              <a:t>ipc_perm</a:t>
            </a:r>
            <a:r>
              <a:rPr lang="en-US" dirty="0"/>
              <a:t> structure holds the common attributes of the resources.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a:xfrm>
            <a:off x="457200" y="1112838"/>
            <a:ext cx="8229600" cy="639762"/>
          </a:xfrm>
        </p:spPr>
        <p:txBody>
          <a:bodyPr>
            <a:normAutofit fontScale="90000"/>
          </a:bodyPr>
          <a:lstStyle/>
          <a:p>
            <a:pPr eaLnBrk="1" hangingPunct="1"/>
            <a:r>
              <a:rPr lang="en-US" dirty="0" smtClean="0"/>
              <a:t>System Limitations</a:t>
            </a:r>
          </a:p>
        </p:txBody>
      </p:sp>
      <p:sp>
        <p:nvSpPr>
          <p:cNvPr id="1112067" name="Rectangle 3"/>
          <p:cNvSpPr>
            <a:spLocks noGrp="1" noChangeArrowheads="1"/>
          </p:cNvSpPr>
          <p:nvPr>
            <p:ph sz="quarter" idx="1"/>
          </p:nvPr>
        </p:nvSpPr>
        <p:spPr>
          <a:xfrm>
            <a:off x="457200" y="1752600"/>
            <a:ext cx="8229600" cy="4038599"/>
          </a:xfrm>
        </p:spPr>
        <p:txBody>
          <a:bodyPr>
            <a:noAutofit/>
          </a:bodyPr>
          <a:lstStyle/>
          <a:p>
            <a:pPr marL="274320" indent="-274320" eaLnBrk="1" fontAlgn="auto" hangingPunct="1">
              <a:spcBef>
                <a:spcPts val="0"/>
              </a:spcBef>
              <a:spcAft>
                <a:spcPts val="0"/>
              </a:spcAft>
              <a:buFont typeface="Wingdings" pitchFamily="2" charset="2"/>
              <a:buNone/>
              <a:defRPr/>
            </a:pPr>
            <a:r>
              <a:rPr lang="en-US" sz="1600" dirty="0"/>
              <a:t>$ </a:t>
            </a:r>
            <a:r>
              <a:rPr lang="en-US" sz="1600" dirty="0" err="1"/>
              <a:t>ipcs</a:t>
            </a:r>
            <a:r>
              <a:rPr lang="en-US" sz="1600" dirty="0"/>
              <a:t> -l</a:t>
            </a:r>
          </a:p>
          <a:p>
            <a:pPr marL="274320" indent="-274320" eaLnBrk="1" fontAlgn="auto" hangingPunct="1">
              <a:spcBef>
                <a:spcPts val="0"/>
              </a:spcBef>
              <a:spcAft>
                <a:spcPts val="0"/>
              </a:spcAft>
              <a:buFont typeface="Wingdings" pitchFamily="2" charset="2"/>
              <a:buNone/>
              <a:defRPr/>
            </a:pPr>
            <a:r>
              <a:rPr lang="en-US" sz="1600" dirty="0"/>
              <a:t>------ Shared Memory Limits --------</a:t>
            </a:r>
          </a:p>
          <a:p>
            <a:pPr marL="274320" indent="-274320" eaLnBrk="1" fontAlgn="auto" hangingPunct="1">
              <a:spcBef>
                <a:spcPts val="0"/>
              </a:spcBef>
              <a:spcAft>
                <a:spcPts val="0"/>
              </a:spcAft>
              <a:buFont typeface="Wingdings" pitchFamily="2" charset="2"/>
              <a:buNone/>
              <a:defRPr/>
            </a:pPr>
            <a:r>
              <a:rPr lang="en-US" sz="1600" dirty="0"/>
              <a:t>max number of segments = 4096</a:t>
            </a:r>
          </a:p>
          <a:p>
            <a:pPr marL="274320" indent="-274320" eaLnBrk="1" fontAlgn="auto" hangingPunct="1">
              <a:spcBef>
                <a:spcPts val="0"/>
              </a:spcBef>
              <a:spcAft>
                <a:spcPts val="0"/>
              </a:spcAft>
              <a:buFont typeface="Wingdings" pitchFamily="2" charset="2"/>
              <a:buNone/>
              <a:defRPr/>
            </a:pPr>
            <a:r>
              <a:rPr lang="en-US" sz="1600" dirty="0"/>
              <a:t>max </a:t>
            </a:r>
            <a:r>
              <a:rPr lang="en-US" sz="1600" dirty="0" err="1"/>
              <a:t>seg</a:t>
            </a:r>
            <a:r>
              <a:rPr lang="en-US" sz="1600" dirty="0"/>
              <a:t> size (</a:t>
            </a:r>
            <a:r>
              <a:rPr lang="en-US" sz="1600" dirty="0" err="1"/>
              <a:t>kbytes</a:t>
            </a:r>
            <a:r>
              <a:rPr lang="en-US" sz="1600" dirty="0"/>
              <a:t>) = 32768</a:t>
            </a:r>
          </a:p>
          <a:p>
            <a:pPr marL="274320" indent="-274320" eaLnBrk="1" fontAlgn="auto" hangingPunct="1">
              <a:spcBef>
                <a:spcPts val="0"/>
              </a:spcBef>
              <a:spcAft>
                <a:spcPts val="0"/>
              </a:spcAft>
              <a:buFont typeface="Wingdings" pitchFamily="2" charset="2"/>
              <a:buNone/>
              <a:defRPr/>
            </a:pPr>
            <a:r>
              <a:rPr lang="en-US" sz="1600" dirty="0"/>
              <a:t>max total shared memory (</a:t>
            </a:r>
            <a:r>
              <a:rPr lang="en-US" sz="1600" dirty="0" err="1"/>
              <a:t>kbytes</a:t>
            </a:r>
            <a:r>
              <a:rPr lang="en-US" sz="1600" dirty="0"/>
              <a:t>) = 8388608</a:t>
            </a:r>
          </a:p>
          <a:p>
            <a:pPr marL="274320" indent="-274320" eaLnBrk="1" fontAlgn="auto" hangingPunct="1">
              <a:spcBef>
                <a:spcPts val="0"/>
              </a:spcBef>
              <a:spcAft>
                <a:spcPts val="0"/>
              </a:spcAft>
              <a:buFont typeface="Wingdings" pitchFamily="2" charset="2"/>
              <a:buNone/>
              <a:defRPr/>
            </a:pPr>
            <a:r>
              <a:rPr lang="en-US" sz="1600" dirty="0"/>
              <a:t>min </a:t>
            </a:r>
            <a:r>
              <a:rPr lang="en-US" sz="1600" dirty="0" err="1"/>
              <a:t>seg</a:t>
            </a:r>
            <a:r>
              <a:rPr lang="en-US" sz="1600" dirty="0"/>
              <a:t> size (bytes) = 1</a:t>
            </a:r>
          </a:p>
          <a:p>
            <a:pPr marL="274320" indent="-274320" eaLnBrk="1" fontAlgn="auto" hangingPunct="1">
              <a:spcBef>
                <a:spcPts val="0"/>
              </a:spcBef>
              <a:spcAft>
                <a:spcPts val="0"/>
              </a:spcAft>
              <a:buFont typeface="Wingdings" pitchFamily="2" charset="2"/>
              <a:buNone/>
              <a:defRPr/>
            </a:pPr>
            <a:endParaRPr lang="en-US" sz="1600" dirty="0"/>
          </a:p>
          <a:p>
            <a:pPr marL="274320" indent="-274320" eaLnBrk="1" fontAlgn="auto" hangingPunct="1">
              <a:spcBef>
                <a:spcPts val="0"/>
              </a:spcBef>
              <a:spcAft>
                <a:spcPts val="0"/>
              </a:spcAft>
              <a:buFont typeface="Wingdings" pitchFamily="2" charset="2"/>
              <a:buNone/>
              <a:defRPr/>
            </a:pPr>
            <a:r>
              <a:rPr lang="en-US" sz="1600" dirty="0"/>
              <a:t>------ Semaphore Limits --------</a:t>
            </a:r>
          </a:p>
          <a:p>
            <a:pPr marL="274320" indent="-274320" eaLnBrk="1" fontAlgn="auto" hangingPunct="1">
              <a:spcBef>
                <a:spcPts val="0"/>
              </a:spcBef>
              <a:spcAft>
                <a:spcPts val="0"/>
              </a:spcAft>
              <a:buFont typeface="Wingdings" pitchFamily="2" charset="2"/>
              <a:buNone/>
              <a:defRPr/>
            </a:pPr>
            <a:r>
              <a:rPr lang="en-US" sz="1600" dirty="0"/>
              <a:t>max number of arrays = 128</a:t>
            </a:r>
          </a:p>
          <a:p>
            <a:pPr marL="274320" indent="-274320" eaLnBrk="1" fontAlgn="auto" hangingPunct="1">
              <a:spcBef>
                <a:spcPts val="0"/>
              </a:spcBef>
              <a:spcAft>
                <a:spcPts val="0"/>
              </a:spcAft>
              <a:buFont typeface="Wingdings" pitchFamily="2" charset="2"/>
              <a:buNone/>
              <a:defRPr/>
            </a:pPr>
            <a:r>
              <a:rPr lang="en-US" sz="1600" dirty="0"/>
              <a:t>max semaphores per array = 250</a:t>
            </a:r>
          </a:p>
          <a:p>
            <a:pPr marL="274320" indent="-274320" eaLnBrk="1" fontAlgn="auto" hangingPunct="1">
              <a:spcBef>
                <a:spcPts val="0"/>
              </a:spcBef>
              <a:spcAft>
                <a:spcPts val="0"/>
              </a:spcAft>
              <a:buFont typeface="Wingdings" pitchFamily="2" charset="2"/>
              <a:buNone/>
              <a:defRPr/>
            </a:pPr>
            <a:r>
              <a:rPr lang="en-US" sz="1600" dirty="0"/>
              <a:t>max semaphores system wide = 32000</a:t>
            </a:r>
          </a:p>
          <a:p>
            <a:pPr marL="274320" indent="-274320" eaLnBrk="1" fontAlgn="auto" hangingPunct="1">
              <a:spcBef>
                <a:spcPts val="0"/>
              </a:spcBef>
              <a:spcAft>
                <a:spcPts val="0"/>
              </a:spcAft>
              <a:buFont typeface="Wingdings" pitchFamily="2" charset="2"/>
              <a:buNone/>
              <a:defRPr/>
            </a:pPr>
            <a:r>
              <a:rPr lang="en-US" sz="1600" dirty="0"/>
              <a:t>max ops per </a:t>
            </a:r>
            <a:r>
              <a:rPr lang="en-US" sz="1600" dirty="0" err="1"/>
              <a:t>semop</a:t>
            </a:r>
            <a:r>
              <a:rPr lang="en-US" sz="1600" dirty="0"/>
              <a:t> call = 32</a:t>
            </a:r>
          </a:p>
          <a:p>
            <a:pPr marL="274320" indent="-274320" eaLnBrk="1" fontAlgn="auto" hangingPunct="1">
              <a:spcBef>
                <a:spcPts val="0"/>
              </a:spcBef>
              <a:spcAft>
                <a:spcPts val="0"/>
              </a:spcAft>
              <a:buFont typeface="Wingdings" pitchFamily="2" charset="2"/>
              <a:buNone/>
              <a:defRPr/>
            </a:pPr>
            <a:r>
              <a:rPr lang="en-US" sz="1600" dirty="0"/>
              <a:t>semaphore max value = </a:t>
            </a:r>
            <a:r>
              <a:rPr lang="en-US" sz="1600" dirty="0" smtClean="0"/>
              <a:t>32767</a:t>
            </a:r>
          </a:p>
          <a:p>
            <a:pPr marL="274320" indent="-274320" eaLnBrk="1" fontAlgn="auto" hangingPunct="1">
              <a:spcBef>
                <a:spcPts val="0"/>
              </a:spcBef>
              <a:spcAft>
                <a:spcPts val="0"/>
              </a:spcAft>
              <a:buFont typeface="Wingdings" pitchFamily="2" charset="2"/>
              <a:buNone/>
              <a:defRPr/>
            </a:pPr>
            <a:endParaRPr lang="en-US" sz="1600" dirty="0"/>
          </a:p>
          <a:p>
            <a:pPr marL="274320" indent="-274320" eaLnBrk="1" fontAlgn="auto" hangingPunct="1">
              <a:spcBef>
                <a:spcPts val="0"/>
              </a:spcBef>
              <a:spcAft>
                <a:spcPts val="0"/>
              </a:spcAft>
              <a:buFont typeface="Wingdings" pitchFamily="2" charset="2"/>
              <a:buNone/>
              <a:defRPr/>
            </a:pPr>
            <a:r>
              <a:rPr lang="en-US" sz="1600" dirty="0"/>
              <a:t>------ Messages: Limits --------</a:t>
            </a:r>
          </a:p>
          <a:p>
            <a:pPr marL="274320" indent="-274320" eaLnBrk="1" fontAlgn="auto" hangingPunct="1">
              <a:spcBef>
                <a:spcPts val="0"/>
              </a:spcBef>
              <a:spcAft>
                <a:spcPts val="0"/>
              </a:spcAft>
              <a:buFont typeface="Wingdings" pitchFamily="2" charset="2"/>
              <a:buNone/>
              <a:defRPr/>
            </a:pPr>
            <a:r>
              <a:rPr lang="en-US" sz="1600" dirty="0"/>
              <a:t>max queues system wide = 16</a:t>
            </a:r>
          </a:p>
          <a:p>
            <a:pPr marL="274320" indent="-274320" eaLnBrk="1" fontAlgn="auto" hangingPunct="1">
              <a:spcBef>
                <a:spcPts val="0"/>
              </a:spcBef>
              <a:spcAft>
                <a:spcPts val="0"/>
              </a:spcAft>
              <a:buFont typeface="Wingdings" pitchFamily="2" charset="2"/>
              <a:buNone/>
              <a:defRPr/>
            </a:pPr>
            <a:r>
              <a:rPr lang="en-US" sz="1600" dirty="0"/>
              <a:t>max size of message (bytes) = 8192</a:t>
            </a:r>
          </a:p>
          <a:p>
            <a:pPr marL="274320" indent="-274320" eaLnBrk="1" fontAlgn="auto" hangingPunct="1">
              <a:spcBef>
                <a:spcPts val="0"/>
              </a:spcBef>
              <a:spcAft>
                <a:spcPts val="0"/>
              </a:spcAft>
              <a:buFont typeface="Wingdings" pitchFamily="2" charset="2"/>
              <a:buNone/>
              <a:defRPr/>
            </a:pPr>
            <a:r>
              <a:rPr lang="en-US" sz="1600" dirty="0"/>
              <a:t>default max size of queue (bytes) = 16384</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a:xfrm>
            <a:off x="457200" y="1265237"/>
            <a:ext cx="8229600" cy="1143000"/>
          </a:xfrm>
        </p:spPr>
        <p:txBody>
          <a:bodyPr/>
          <a:lstStyle/>
          <a:p>
            <a:pPr eaLnBrk="1" hangingPunct="1"/>
            <a:r>
              <a:rPr lang="en-US" smtClean="0"/>
              <a:t>IPC Mechanisms</a:t>
            </a:r>
          </a:p>
        </p:txBody>
      </p:sp>
      <p:sp>
        <p:nvSpPr>
          <p:cNvPr id="196612" name="Rectangle 3"/>
          <p:cNvSpPr>
            <a:spLocks noGrp="1" noChangeArrowheads="1"/>
          </p:cNvSpPr>
          <p:nvPr>
            <p:ph sz="quarter" idx="1"/>
          </p:nvPr>
        </p:nvSpPr>
        <p:spPr>
          <a:xfrm>
            <a:off x="457200" y="2590800"/>
            <a:ext cx="8229600" cy="3429000"/>
          </a:xfrm>
        </p:spPr>
        <p:txBody>
          <a:bodyPr>
            <a:normAutofit fontScale="92500" lnSpcReduction="20000"/>
          </a:bodyPr>
          <a:lstStyle/>
          <a:p>
            <a:pPr eaLnBrk="1" hangingPunct="1"/>
            <a:r>
              <a:rPr lang="en-US" dirty="0" smtClean="0"/>
              <a:t>Primitive</a:t>
            </a:r>
          </a:p>
          <a:p>
            <a:pPr lvl="1" eaLnBrk="1" hangingPunct="1"/>
            <a:r>
              <a:rPr lang="en-US" dirty="0" smtClean="0"/>
              <a:t>Unnamed pipe </a:t>
            </a:r>
          </a:p>
          <a:p>
            <a:pPr lvl="1" eaLnBrk="1" hangingPunct="1"/>
            <a:r>
              <a:rPr lang="en-US" dirty="0" smtClean="0"/>
              <a:t>Named pipe (FIFO)</a:t>
            </a:r>
          </a:p>
          <a:p>
            <a:pPr eaLnBrk="1" hangingPunct="1"/>
            <a:r>
              <a:rPr lang="en-US" dirty="0" smtClean="0"/>
              <a:t>System V IPC</a:t>
            </a:r>
          </a:p>
          <a:p>
            <a:pPr lvl="1" eaLnBrk="1" hangingPunct="1"/>
            <a:r>
              <a:rPr lang="en-US" dirty="0" smtClean="0"/>
              <a:t>Message queues</a:t>
            </a:r>
          </a:p>
          <a:p>
            <a:pPr lvl="1" eaLnBrk="1" hangingPunct="1"/>
            <a:r>
              <a:rPr lang="en-US" dirty="0" smtClean="0"/>
              <a:t>Shared memory</a:t>
            </a:r>
          </a:p>
          <a:p>
            <a:pPr lvl="1" eaLnBrk="1" hangingPunct="1"/>
            <a:r>
              <a:rPr lang="en-US" dirty="0" smtClean="0"/>
              <a:t>Semaphores</a:t>
            </a:r>
          </a:p>
          <a:p>
            <a:pPr eaLnBrk="1" hangingPunct="1"/>
            <a:r>
              <a:rPr lang="en-US" dirty="0" smtClean="0"/>
              <a:t>Socket Programming</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a:xfrm>
            <a:off x="457200" y="1265237"/>
            <a:ext cx="8229600" cy="904457"/>
          </a:xfrm>
        </p:spPr>
        <p:txBody>
          <a:bodyPr/>
          <a:lstStyle/>
          <a:p>
            <a:pPr eaLnBrk="1" hangingPunct="1"/>
            <a:r>
              <a:rPr lang="en-US" smtClean="0"/>
              <a:t>Get a Key</a:t>
            </a:r>
          </a:p>
        </p:txBody>
      </p:sp>
      <p:sp>
        <p:nvSpPr>
          <p:cNvPr id="224260" name="Rectangle 3"/>
          <p:cNvSpPr>
            <a:spLocks noGrp="1" noChangeArrowheads="1"/>
          </p:cNvSpPr>
          <p:nvPr>
            <p:ph sz="quarter" idx="1"/>
          </p:nvPr>
        </p:nvSpPr>
        <p:spPr>
          <a:xfrm>
            <a:off x="457200" y="2362200"/>
            <a:ext cx="8229600" cy="3581400"/>
          </a:xfrm>
        </p:spPr>
        <p:txBody>
          <a:bodyPr>
            <a:normAutofit fontScale="77500" lnSpcReduction="20000"/>
          </a:bodyPr>
          <a:lstStyle/>
          <a:p>
            <a:pPr eaLnBrk="1" hangingPunct="1"/>
            <a:r>
              <a:rPr lang="en-US" dirty="0" smtClean="0"/>
              <a:t>If we wish to communicate between different processes using an IPC resource, the first step is to create a shared unique identifier. </a:t>
            </a:r>
          </a:p>
          <a:p>
            <a:pPr eaLnBrk="1" hangingPunct="1"/>
            <a:r>
              <a:rPr lang="en-US" dirty="0" smtClean="0"/>
              <a:t>The simplest form of the identifier is a number—the system generates this number dynamically for a given mechanism by using the </a:t>
            </a:r>
            <a:r>
              <a:rPr lang="en-US" i="1" dirty="0" err="1" smtClean="0"/>
              <a:t>ftok</a:t>
            </a:r>
            <a:r>
              <a:rPr lang="en-US" i="1" dirty="0" smtClean="0"/>
              <a:t> </a:t>
            </a:r>
            <a:r>
              <a:rPr lang="en-US" dirty="0" smtClean="0"/>
              <a:t>library function.</a:t>
            </a:r>
          </a:p>
          <a:p>
            <a:pPr eaLnBrk="1" hangingPunct="1"/>
            <a:r>
              <a:rPr lang="en-US" dirty="0" smtClean="0"/>
              <a:t>But apart from the creator, other processes that want to communicate with the creator process should agree to the key value.</a:t>
            </a:r>
          </a:p>
          <a:p>
            <a:pPr eaLnBrk="1" hangingPunct="1"/>
            <a:r>
              <a:rPr lang="en-US" dirty="0" smtClean="0"/>
              <a:t>Syntax: </a:t>
            </a:r>
            <a:r>
              <a:rPr lang="en-US" dirty="0" err="1" smtClean="0"/>
              <a:t>key_t</a:t>
            </a:r>
            <a:r>
              <a:rPr lang="en-US" dirty="0" smtClean="0"/>
              <a:t> </a:t>
            </a:r>
            <a:r>
              <a:rPr lang="en-US" dirty="0" err="1" smtClean="0"/>
              <a:t>ftok</a:t>
            </a:r>
            <a:r>
              <a:rPr lang="en-US" dirty="0" smtClean="0"/>
              <a:t> (const char *filename, int id);</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a:xfrm>
            <a:off x="457200" y="1112837"/>
            <a:ext cx="8229600" cy="1143000"/>
          </a:xfrm>
        </p:spPr>
        <p:txBody>
          <a:bodyPr/>
          <a:lstStyle/>
          <a:p>
            <a:pPr eaLnBrk="1" hangingPunct="1"/>
            <a:r>
              <a:rPr lang="en-US" smtClean="0"/>
              <a:t>Get an id</a:t>
            </a:r>
          </a:p>
        </p:txBody>
      </p:sp>
      <p:sp>
        <p:nvSpPr>
          <p:cNvPr id="1116163" name="Rectangle 3"/>
          <p:cNvSpPr>
            <a:spLocks noGrp="1" noChangeArrowheads="1"/>
          </p:cNvSpPr>
          <p:nvPr>
            <p:ph sz="quarter" idx="1"/>
          </p:nvPr>
        </p:nvSpPr>
        <p:spPr>
          <a:xfrm>
            <a:off x="457200" y="2209800"/>
            <a:ext cx="8229600" cy="3962400"/>
          </a:xfrm>
        </p:spPr>
        <p:txBody>
          <a:bodyPr>
            <a:normAutofit fontScale="77500" lnSpcReduction="20000"/>
          </a:bodyPr>
          <a:lstStyle/>
          <a:p>
            <a:pPr marL="274320" indent="-274320" eaLnBrk="1" fontAlgn="auto" hangingPunct="1">
              <a:spcBef>
                <a:spcPts val="580"/>
              </a:spcBef>
              <a:spcAft>
                <a:spcPts val="0"/>
              </a:spcAft>
              <a:buFont typeface="Wingdings 2"/>
              <a:buChar char=""/>
              <a:defRPr/>
            </a:pPr>
            <a:r>
              <a:rPr lang="en-US" dirty="0"/>
              <a:t>The syntax for a get function is: </a:t>
            </a:r>
          </a:p>
          <a:p>
            <a:pPr marL="274320" indent="-274320" eaLnBrk="1" fontAlgn="auto" hangingPunct="1">
              <a:spcBef>
                <a:spcPts val="580"/>
              </a:spcBef>
              <a:spcAft>
                <a:spcPts val="0"/>
              </a:spcAft>
              <a:buFont typeface="Wingdings" pitchFamily="2" charset="2"/>
              <a:buNone/>
              <a:defRPr/>
            </a:pPr>
            <a:r>
              <a:rPr lang="en-US" dirty="0"/>
              <a:t>int </a:t>
            </a:r>
            <a:r>
              <a:rPr lang="en-US" dirty="0" err="1"/>
              <a:t>xxxget</a:t>
            </a:r>
            <a:r>
              <a:rPr lang="en-US" dirty="0"/>
              <a:t> (</a:t>
            </a:r>
            <a:r>
              <a:rPr lang="en-US" dirty="0" err="1"/>
              <a:t>key_t</a:t>
            </a:r>
            <a:r>
              <a:rPr lang="en-US" dirty="0"/>
              <a:t> key, int </a:t>
            </a:r>
            <a:r>
              <a:rPr lang="en-US" dirty="0" err="1"/>
              <a:t>xxxflg</a:t>
            </a:r>
            <a:r>
              <a:rPr lang="en-US" dirty="0"/>
              <a:t>); </a:t>
            </a:r>
          </a:p>
          <a:p>
            <a:pPr marL="274320" indent="-274320" eaLnBrk="1" fontAlgn="auto" hangingPunct="1">
              <a:spcBef>
                <a:spcPts val="580"/>
              </a:spcBef>
              <a:spcAft>
                <a:spcPts val="0"/>
              </a:spcAft>
              <a:buFont typeface="Wingdings" pitchFamily="2" charset="2"/>
              <a:buNone/>
              <a:defRPr/>
            </a:pPr>
            <a:r>
              <a:rPr lang="en-US" dirty="0"/>
              <a:t>(xxx may be </a:t>
            </a:r>
            <a:r>
              <a:rPr lang="en-US" dirty="0" err="1"/>
              <a:t>msg</a:t>
            </a:r>
            <a:r>
              <a:rPr lang="en-US" dirty="0"/>
              <a:t> or </a:t>
            </a:r>
            <a:r>
              <a:rPr lang="en-US" dirty="0" err="1"/>
              <a:t>shm</a:t>
            </a:r>
            <a:r>
              <a:rPr lang="en-US" dirty="0"/>
              <a:t> or </a:t>
            </a:r>
            <a:r>
              <a:rPr lang="en-US" dirty="0" err="1"/>
              <a:t>sem</a:t>
            </a:r>
            <a:r>
              <a:rPr lang="en-US" dirty="0"/>
              <a:t>)</a:t>
            </a:r>
          </a:p>
          <a:p>
            <a:pPr marL="274320" indent="-274320" eaLnBrk="1" fontAlgn="auto" hangingPunct="1">
              <a:spcBef>
                <a:spcPts val="580"/>
              </a:spcBef>
              <a:spcAft>
                <a:spcPts val="0"/>
              </a:spcAft>
              <a:buFont typeface="Wingdings 2"/>
              <a:buChar char=""/>
              <a:defRPr/>
            </a:pPr>
            <a:endParaRPr lang="en-US" dirty="0"/>
          </a:p>
          <a:p>
            <a:pPr marL="274320" indent="-274320" eaLnBrk="1" fontAlgn="auto" hangingPunct="1">
              <a:spcBef>
                <a:spcPts val="580"/>
              </a:spcBef>
              <a:spcAft>
                <a:spcPts val="0"/>
              </a:spcAft>
              <a:buFont typeface="Wingdings 2"/>
              <a:buChar char=""/>
              <a:defRPr/>
            </a:pPr>
            <a:r>
              <a:rPr lang="en-US" altLang="ja-JP" dirty="0">
                <a:ea typeface="ＭＳ Ｐゴシック" pitchFamily="54" charset="-128"/>
              </a:rPr>
              <a:t>If successful, returns to an identifier; otherwise -1 for error.</a:t>
            </a:r>
            <a:endParaRPr lang="en-US" dirty="0"/>
          </a:p>
          <a:p>
            <a:pPr marL="274320" indent="-274320" eaLnBrk="1" fontAlgn="auto" hangingPunct="1">
              <a:spcBef>
                <a:spcPts val="580"/>
              </a:spcBef>
              <a:spcAft>
                <a:spcPts val="0"/>
              </a:spcAft>
              <a:buFont typeface="Wingdings 2"/>
              <a:buChar char=""/>
              <a:defRPr/>
            </a:pPr>
            <a:r>
              <a:rPr lang="en-US" dirty="0"/>
              <a:t>The key can be generated in three different ways</a:t>
            </a:r>
          </a:p>
          <a:p>
            <a:pPr marL="548640" lvl="1" eaLnBrk="1" fontAlgn="auto" hangingPunct="1">
              <a:spcBef>
                <a:spcPts val="370"/>
              </a:spcBef>
              <a:spcAft>
                <a:spcPts val="0"/>
              </a:spcAft>
              <a:buFont typeface="Wingdings 2"/>
              <a:buChar char=""/>
              <a:defRPr/>
            </a:pPr>
            <a:r>
              <a:rPr lang="en-US" dirty="0"/>
              <a:t>from the </a:t>
            </a:r>
            <a:r>
              <a:rPr lang="en-US" dirty="0" err="1"/>
              <a:t>ftok</a:t>
            </a:r>
            <a:r>
              <a:rPr lang="en-US" dirty="0"/>
              <a:t> library function</a:t>
            </a:r>
          </a:p>
          <a:p>
            <a:pPr marL="548640" lvl="1" eaLnBrk="1" fontAlgn="auto" hangingPunct="1">
              <a:spcBef>
                <a:spcPts val="370"/>
              </a:spcBef>
              <a:spcAft>
                <a:spcPts val="0"/>
              </a:spcAft>
              <a:buFont typeface="Wingdings 2"/>
              <a:buChar char=""/>
              <a:defRPr/>
            </a:pPr>
            <a:r>
              <a:rPr lang="en-US" dirty="0"/>
              <a:t>by choosing some static positive integer value </a:t>
            </a:r>
          </a:p>
          <a:p>
            <a:pPr marL="548640" lvl="1" eaLnBrk="1" fontAlgn="auto" hangingPunct="1">
              <a:spcBef>
                <a:spcPts val="370"/>
              </a:spcBef>
              <a:spcAft>
                <a:spcPts val="0"/>
              </a:spcAft>
              <a:buFont typeface="Wingdings 2"/>
              <a:buChar char=""/>
              <a:defRPr/>
            </a:pPr>
            <a:r>
              <a:rPr lang="en-US" dirty="0"/>
              <a:t>by using the IPC_PRIVATE macro</a:t>
            </a:r>
          </a:p>
          <a:p>
            <a:pPr marL="274320" indent="-274320" eaLnBrk="1" fontAlgn="auto" hangingPunct="1">
              <a:spcBef>
                <a:spcPts val="580"/>
              </a:spcBef>
              <a:spcAft>
                <a:spcPts val="0"/>
              </a:spcAft>
              <a:buFont typeface="Wingdings 2"/>
              <a:buChar char=""/>
              <a:defRPr/>
            </a:pPr>
            <a:r>
              <a:rPr lang="en-US" altLang="ja-JP" dirty="0">
                <a:ea typeface="ＭＳ Ｐゴシック" pitchFamily="54" charset="-128"/>
              </a:rPr>
              <a:t>flags commonly used with this function are IPC_CREAT and IPC_EXCL. </a:t>
            </a:r>
            <a:r>
              <a:rPr lang="en-US" dirty="0"/>
              <a:t>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a:xfrm>
            <a:off x="457200" y="960438"/>
            <a:ext cx="8229600" cy="1143000"/>
          </a:xfrm>
        </p:spPr>
        <p:txBody>
          <a:bodyPr/>
          <a:lstStyle/>
          <a:p>
            <a:pPr eaLnBrk="1" hangingPunct="1"/>
            <a:r>
              <a:rPr lang="en-US" dirty="0" smtClean="0"/>
              <a:t>Control an Object</a:t>
            </a:r>
          </a:p>
        </p:txBody>
      </p:sp>
      <p:sp>
        <p:nvSpPr>
          <p:cNvPr id="1118211" name="Rectangle 3"/>
          <p:cNvSpPr>
            <a:spLocks noGrp="1" noChangeArrowheads="1"/>
          </p:cNvSpPr>
          <p:nvPr>
            <p:ph sz="quarter" idx="1"/>
          </p:nvPr>
        </p:nvSpPr>
        <p:spPr>
          <a:xfrm>
            <a:off x="457200" y="2057400"/>
            <a:ext cx="8229600" cy="3886199"/>
          </a:xfrm>
        </p:spPr>
        <p:txBody>
          <a:bodyPr>
            <a:normAutofit fontScale="92500" lnSpcReduction="20000"/>
          </a:bodyPr>
          <a:lstStyle/>
          <a:p>
            <a:pPr marL="274320" indent="-274320" eaLnBrk="1" fontAlgn="auto" hangingPunct="1">
              <a:spcBef>
                <a:spcPts val="580"/>
              </a:spcBef>
              <a:spcAft>
                <a:spcPts val="0"/>
              </a:spcAft>
              <a:buFont typeface="Wingdings 2"/>
              <a:buChar char=""/>
              <a:defRPr/>
            </a:pPr>
            <a:r>
              <a:rPr lang="en-US" dirty="0"/>
              <a:t>The syntax for the control function is:</a:t>
            </a:r>
          </a:p>
          <a:p>
            <a:pPr marL="274320" indent="-274320" eaLnBrk="1" fontAlgn="auto" hangingPunct="1">
              <a:spcBef>
                <a:spcPts val="580"/>
              </a:spcBef>
              <a:spcAft>
                <a:spcPts val="0"/>
              </a:spcAft>
              <a:buFont typeface="Wingdings" pitchFamily="2" charset="2"/>
              <a:buNone/>
              <a:defRPr/>
            </a:pPr>
            <a:r>
              <a:rPr lang="en-US" dirty="0"/>
              <a:t>int </a:t>
            </a:r>
            <a:r>
              <a:rPr lang="en-US" dirty="0" err="1"/>
              <a:t>xxxctl</a:t>
            </a:r>
            <a:r>
              <a:rPr lang="en-US" dirty="0"/>
              <a:t> (int </a:t>
            </a:r>
            <a:r>
              <a:rPr lang="en-US" dirty="0" err="1"/>
              <a:t>xxxid</a:t>
            </a:r>
            <a:r>
              <a:rPr lang="en-US" dirty="0"/>
              <a:t>, int </a:t>
            </a:r>
            <a:r>
              <a:rPr lang="en-US" dirty="0" err="1"/>
              <a:t>cmd</a:t>
            </a:r>
            <a:r>
              <a:rPr lang="en-US" dirty="0"/>
              <a:t>, </a:t>
            </a:r>
            <a:r>
              <a:rPr lang="en-US" dirty="0" err="1"/>
              <a:t>struct</a:t>
            </a:r>
            <a:r>
              <a:rPr lang="en-US" dirty="0"/>
              <a:t> </a:t>
            </a:r>
            <a:r>
              <a:rPr lang="en-US" dirty="0" err="1"/>
              <a:t>xxxid_ds</a:t>
            </a:r>
            <a:r>
              <a:rPr lang="en-US" dirty="0"/>
              <a:t> *buffer); (xxx may be </a:t>
            </a:r>
            <a:r>
              <a:rPr lang="en-US" dirty="0" err="1"/>
              <a:t>msg</a:t>
            </a:r>
            <a:r>
              <a:rPr lang="en-US" dirty="0"/>
              <a:t> or </a:t>
            </a:r>
            <a:r>
              <a:rPr lang="en-US" dirty="0" err="1"/>
              <a:t>shm</a:t>
            </a:r>
            <a:r>
              <a:rPr lang="en-US" dirty="0"/>
              <a:t> or </a:t>
            </a:r>
            <a:r>
              <a:rPr lang="en-US" dirty="0" err="1"/>
              <a:t>sem</a:t>
            </a:r>
            <a:r>
              <a:rPr lang="en-US" dirty="0" smtClean="0"/>
              <a:t>);</a:t>
            </a:r>
            <a:endParaRPr lang="en-US" dirty="0"/>
          </a:p>
          <a:p>
            <a:pPr marL="274320" indent="-274320" eaLnBrk="1" fontAlgn="auto" hangingPunct="1">
              <a:spcBef>
                <a:spcPts val="580"/>
              </a:spcBef>
              <a:spcAft>
                <a:spcPts val="0"/>
              </a:spcAft>
              <a:buFont typeface="Wingdings 2"/>
              <a:buChar char=""/>
              <a:defRPr/>
            </a:pPr>
            <a:r>
              <a:rPr lang="en-US" dirty="0"/>
              <a:t>If successful, the </a:t>
            </a:r>
            <a:r>
              <a:rPr lang="en-US" dirty="0" err="1"/>
              <a:t>xxxctl</a:t>
            </a:r>
            <a:r>
              <a:rPr lang="en-US" dirty="0"/>
              <a:t> function returns zero, otherwise it returns -1.</a:t>
            </a:r>
          </a:p>
          <a:p>
            <a:pPr marL="274320" indent="-274320" eaLnBrk="1" fontAlgn="auto" hangingPunct="1">
              <a:spcBef>
                <a:spcPts val="580"/>
              </a:spcBef>
              <a:spcAft>
                <a:spcPts val="0"/>
              </a:spcAft>
              <a:buFont typeface="Wingdings 2"/>
              <a:buChar char=""/>
              <a:defRPr/>
            </a:pPr>
            <a:r>
              <a:rPr lang="en-US" altLang="ja-JP" dirty="0">
                <a:ea typeface="ＭＳ Ｐゴシック" pitchFamily="54" charset="-128"/>
              </a:rPr>
              <a:t>The command argument may be </a:t>
            </a:r>
          </a:p>
          <a:p>
            <a:pPr marL="548640" lvl="1" eaLnBrk="1" fontAlgn="auto" hangingPunct="1">
              <a:spcBef>
                <a:spcPts val="370"/>
              </a:spcBef>
              <a:spcAft>
                <a:spcPts val="0"/>
              </a:spcAft>
              <a:buFont typeface="Wingdings 2"/>
              <a:buChar char=""/>
              <a:defRPr/>
            </a:pPr>
            <a:r>
              <a:rPr lang="en-US" altLang="ja-JP" dirty="0">
                <a:ea typeface="ＭＳ Ｐゴシック" pitchFamily="54" charset="-128"/>
              </a:rPr>
              <a:t>IPC_STAT </a:t>
            </a:r>
          </a:p>
          <a:p>
            <a:pPr marL="548640" lvl="1" eaLnBrk="1" fontAlgn="auto" hangingPunct="1">
              <a:spcBef>
                <a:spcPts val="370"/>
              </a:spcBef>
              <a:spcAft>
                <a:spcPts val="0"/>
              </a:spcAft>
              <a:buFont typeface="Wingdings 2"/>
              <a:buChar char=""/>
              <a:defRPr/>
            </a:pPr>
            <a:r>
              <a:rPr lang="en-US" altLang="ja-JP" dirty="0">
                <a:ea typeface="ＭＳ Ｐゴシック" pitchFamily="54" charset="-128"/>
              </a:rPr>
              <a:t>IPC_SET </a:t>
            </a:r>
          </a:p>
          <a:p>
            <a:pPr marL="548640" lvl="1" eaLnBrk="1" fontAlgn="auto" hangingPunct="1">
              <a:spcBef>
                <a:spcPts val="370"/>
              </a:spcBef>
              <a:spcAft>
                <a:spcPts val="0"/>
              </a:spcAft>
              <a:buFont typeface="Wingdings 2"/>
              <a:buChar char=""/>
              <a:defRPr/>
            </a:pPr>
            <a:r>
              <a:rPr lang="en-US" altLang="ja-JP" dirty="0">
                <a:ea typeface="ＭＳ Ｐゴシック" pitchFamily="54" charset="-128"/>
              </a:rPr>
              <a:t>IPC_RMID </a:t>
            </a:r>
            <a:endParaRPr lang="en-US" dirty="0"/>
          </a:p>
          <a:p>
            <a:pPr marL="274320" indent="-274320" eaLnBrk="1" fontAlgn="auto" hangingPunct="1">
              <a:spcBef>
                <a:spcPts val="580"/>
              </a:spcBef>
              <a:spcAft>
                <a:spcPts val="0"/>
              </a:spcAft>
              <a:buFont typeface="Wingdings 2"/>
              <a:buChar char=""/>
              <a:defRPr/>
            </a:pP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a:xfrm>
            <a:off x="457200" y="1020763"/>
            <a:ext cx="8229600" cy="1143000"/>
          </a:xfrm>
        </p:spPr>
        <p:txBody>
          <a:bodyPr/>
          <a:lstStyle/>
          <a:p>
            <a:pPr eaLnBrk="1" hangingPunct="1"/>
            <a:r>
              <a:rPr lang="en-US" smtClean="0"/>
              <a:t>Message Queues</a:t>
            </a:r>
          </a:p>
        </p:txBody>
      </p:sp>
      <p:sp>
        <p:nvSpPr>
          <p:cNvPr id="227332" name="Rectangle 3"/>
          <p:cNvSpPr>
            <a:spLocks noGrp="1" noChangeArrowheads="1"/>
          </p:cNvSpPr>
          <p:nvPr>
            <p:ph sz="quarter" idx="1"/>
          </p:nvPr>
        </p:nvSpPr>
        <p:spPr>
          <a:xfrm>
            <a:off x="457200" y="2133600"/>
            <a:ext cx="8229600" cy="3429000"/>
          </a:xfrm>
        </p:spPr>
        <p:txBody>
          <a:bodyPr>
            <a:normAutofit fontScale="92500" lnSpcReduction="10000"/>
          </a:bodyPr>
          <a:lstStyle/>
          <a:p>
            <a:pPr eaLnBrk="1" hangingPunct="1"/>
            <a:r>
              <a:rPr lang="en-US" dirty="0" smtClean="0"/>
              <a:t>Message queue overcomes FIFO limitation like storing data and setting message  boundaries. </a:t>
            </a:r>
          </a:p>
          <a:p>
            <a:pPr eaLnBrk="1" hangingPunct="1"/>
            <a:r>
              <a:rPr lang="en-US" dirty="0" smtClean="0"/>
              <a:t>Create a message queue</a:t>
            </a:r>
          </a:p>
          <a:p>
            <a:pPr eaLnBrk="1" hangingPunct="1"/>
            <a:r>
              <a:rPr lang="en-US" dirty="0" smtClean="0"/>
              <a:t>Send message (s) to the queue</a:t>
            </a:r>
          </a:p>
          <a:p>
            <a:pPr eaLnBrk="1" hangingPunct="1"/>
            <a:r>
              <a:rPr lang="en-US" dirty="0" smtClean="0"/>
              <a:t>Any process who has permission to access the queue can retrieve message (s). </a:t>
            </a:r>
          </a:p>
          <a:p>
            <a:pPr eaLnBrk="1" hangingPunct="1"/>
            <a:r>
              <a:rPr lang="en-US" dirty="0" smtClean="0"/>
              <a:t>Remove the message queue.</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a:xfrm>
            <a:off x="457200" y="1036638"/>
            <a:ext cx="8229600" cy="1143000"/>
          </a:xfrm>
        </p:spPr>
        <p:txBody>
          <a:bodyPr/>
          <a:lstStyle/>
          <a:p>
            <a:pPr eaLnBrk="1" hangingPunct="1"/>
            <a:r>
              <a:rPr lang="en-US" smtClean="0"/>
              <a:t>Message Queues (Contd.).</a:t>
            </a:r>
          </a:p>
        </p:txBody>
      </p:sp>
      <p:sp>
        <p:nvSpPr>
          <p:cNvPr id="1122307" name="Rectangle 3"/>
          <p:cNvSpPr>
            <a:spLocks noGrp="1" noChangeArrowheads="1"/>
          </p:cNvSpPr>
          <p:nvPr>
            <p:ph sz="quarter" idx="1"/>
          </p:nvPr>
        </p:nvSpPr>
        <p:spPr>
          <a:xfrm>
            <a:off x="457200" y="2362201"/>
            <a:ext cx="8229600" cy="3962399"/>
          </a:xfrm>
        </p:spPr>
        <p:txBody>
          <a:bodyPr>
            <a:normAutofit fontScale="55000" lnSpcReduction="20000"/>
          </a:bodyPr>
          <a:lstStyle/>
          <a:p>
            <a:pPr marL="274320" indent="-274320" eaLnBrk="1" fontAlgn="auto" hangingPunct="1">
              <a:spcBef>
                <a:spcPts val="580"/>
              </a:spcBef>
              <a:spcAft>
                <a:spcPts val="0"/>
              </a:spcAft>
              <a:buFont typeface="Wingdings" pitchFamily="2" charset="2"/>
              <a:buNone/>
              <a:defRPr/>
            </a:pPr>
            <a:r>
              <a:rPr lang="en-US" dirty="0" err="1"/>
              <a:t>struct</a:t>
            </a:r>
            <a:r>
              <a:rPr lang="en-US" dirty="0"/>
              <a:t> </a:t>
            </a:r>
            <a:r>
              <a:rPr lang="en-US" dirty="0" err="1"/>
              <a:t>msgbuf</a:t>
            </a:r>
            <a:r>
              <a:rPr lang="en-US" dirty="0"/>
              <a:t> {</a:t>
            </a:r>
          </a:p>
          <a:p>
            <a:pPr marL="274320" indent="-274320" eaLnBrk="1" fontAlgn="auto" hangingPunct="1">
              <a:spcBef>
                <a:spcPts val="580"/>
              </a:spcBef>
              <a:spcAft>
                <a:spcPts val="0"/>
              </a:spcAft>
              <a:buFont typeface="Wingdings" pitchFamily="2" charset="2"/>
              <a:buNone/>
              <a:defRPr/>
            </a:pPr>
            <a:r>
              <a:rPr lang="en-US" dirty="0"/>
              <a:t>                       long </a:t>
            </a:r>
            <a:r>
              <a:rPr lang="en-US" dirty="0" err="1"/>
              <a:t>mtype</a:t>
            </a:r>
            <a:r>
              <a:rPr lang="en-US" dirty="0"/>
              <a:t>;</a:t>
            </a:r>
          </a:p>
          <a:p>
            <a:pPr marL="274320" indent="-274320" eaLnBrk="1" fontAlgn="auto" hangingPunct="1">
              <a:spcBef>
                <a:spcPts val="580"/>
              </a:spcBef>
              <a:spcAft>
                <a:spcPts val="0"/>
              </a:spcAft>
              <a:buFont typeface="Wingdings" pitchFamily="2" charset="2"/>
              <a:buNone/>
              <a:defRPr/>
            </a:pPr>
            <a:r>
              <a:rPr lang="en-US" dirty="0"/>
              <a:t>	        char </a:t>
            </a:r>
            <a:r>
              <a:rPr lang="en-US" dirty="0" err="1"/>
              <a:t>mtext</a:t>
            </a:r>
            <a:r>
              <a:rPr lang="en-US" dirty="0"/>
              <a:t> [1];</a:t>
            </a:r>
          </a:p>
          <a:p>
            <a:pPr marL="274320" indent="-274320" eaLnBrk="1" fontAlgn="auto" hangingPunct="1">
              <a:spcBef>
                <a:spcPts val="580"/>
              </a:spcBef>
              <a:spcAft>
                <a:spcPts val="0"/>
              </a:spcAft>
              <a:buFont typeface="Wingdings" pitchFamily="2" charset="2"/>
              <a:buNone/>
              <a:defRPr/>
            </a:pPr>
            <a:r>
              <a:rPr lang="en-US" dirty="0"/>
              <a:t>}; Standard structure</a:t>
            </a:r>
          </a:p>
          <a:p>
            <a:pPr marL="274320" indent="-274320" eaLnBrk="1" fontAlgn="auto" hangingPunct="1">
              <a:spcBef>
                <a:spcPts val="580"/>
              </a:spcBef>
              <a:spcAft>
                <a:spcPts val="0"/>
              </a:spcAft>
              <a:buFont typeface="Wingdings" pitchFamily="2" charset="2"/>
              <a:buNone/>
              <a:defRPr/>
            </a:pPr>
            <a:endParaRPr lang="en-US" dirty="0"/>
          </a:p>
          <a:p>
            <a:pPr marL="274320" indent="-274320" eaLnBrk="1" fontAlgn="auto" hangingPunct="1">
              <a:spcBef>
                <a:spcPts val="580"/>
              </a:spcBef>
              <a:spcAft>
                <a:spcPts val="0"/>
              </a:spcAft>
              <a:buFont typeface="Wingdings" pitchFamily="2" charset="2"/>
              <a:buNone/>
              <a:defRPr/>
            </a:pPr>
            <a:endParaRPr lang="en-US" dirty="0"/>
          </a:p>
          <a:p>
            <a:pPr marL="274320" indent="-274320" eaLnBrk="1" fontAlgn="auto" hangingPunct="1">
              <a:spcBef>
                <a:spcPts val="580"/>
              </a:spcBef>
              <a:spcAft>
                <a:spcPts val="0"/>
              </a:spcAft>
              <a:buFont typeface="Wingdings" pitchFamily="2" charset="2"/>
              <a:buNone/>
              <a:defRPr/>
            </a:pPr>
            <a:endParaRPr lang="en-US" dirty="0"/>
          </a:p>
          <a:p>
            <a:pPr marL="274320" indent="-274320" eaLnBrk="1" fontAlgn="auto" hangingPunct="1">
              <a:spcBef>
                <a:spcPts val="580"/>
              </a:spcBef>
              <a:spcAft>
                <a:spcPts val="0"/>
              </a:spcAft>
              <a:buFont typeface="Wingdings" pitchFamily="2" charset="2"/>
              <a:buNone/>
              <a:defRPr/>
            </a:pPr>
            <a:endParaRPr lang="en-US" dirty="0"/>
          </a:p>
          <a:p>
            <a:pPr marL="274320" indent="-274320" eaLnBrk="1" fontAlgn="auto" hangingPunct="1">
              <a:spcBef>
                <a:spcPts val="580"/>
              </a:spcBef>
              <a:spcAft>
                <a:spcPts val="0"/>
              </a:spcAft>
              <a:buFont typeface="Wingdings" pitchFamily="2" charset="2"/>
              <a:buNone/>
              <a:defRPr/>
            </a:pPr>
            <a:r>
              <a:rPr lang="en-US" dirty="0" err="1"/>
              <a:t>struct</a:t>
            </a:r>
            <a:r>
              <a:rPr lang="en-US" dirty="0"/>
              <a:t> </a:t>
            </a:r>
            <a:r>
              <a:rPr lang="en-US" dirty="0" err="1"/>
              <a:t>My_msgQ</a:t>
            </a:r>
            <a:r>
              <a:rPr lang="en-US" dirty="0"/>
              <a:t> {</a:t>
            </a:r>
          </a:p>
          <a:p>
            <a:pPr marL="274320" indent="-274320" eaLnBrk="1" fontAlgn="auto" hangingPunct="1">
              <a:spcBef>
                <a:spcPts val="580"/>
              </a:spcBef>
              <a:spcAft>
                <a:spcPts val="0"/>
              </a:spcAft>
              <a:buFont typeface="Wingdings" pitchFamily="2" charset="2"/>
              <a:buNone/>
              <a:defRPr/>
            </a:pPr>
            <a:r>
              <a:rPr lang="en-US" dirty="0"/>
              <a:t>                       long </a:t>
            </a:r>
            <a:r>
              <a:rPr lang="en-US" dirty="0" err="1"/>
              <a:t>mtype</a:t>
            </a:r>
            <a:r>
              <a:rPr lang="en-US" dirty="0"/>
              <a:t>;</a:t>
            </a:r>
          </a:p>
          <a:p>
            <a:pPr marL="274320" indent="-274320" eaLnBrk="1" fontAlgn="auto" hangingPunct="1">
              <a:spcBef>
                <a:spcPts val="580"/>
              </a:spcBef>
              <a:spcAft>
                <a:spcPts val="0"/>
              </a:spcAft>
              <a:buFont typeface="Wingdings" pitchFamily="2" charset="2"/>
              <a:buNone/>
              <a:defRPr/>
            </a:pPr>
            <a:r>
              <a:rPr lang="en-US" dirty="0"/>
              <a:t>                      char </a:t>
            </a:r>
            <a:r>
              <a:rPr lang="en-US" dirty="0" err="1"/>
              <a:t>mtext</a:t>
            </a:r>
            <a:r>
              <a:rPr lang="en-US" dirty="0"/>
              <a:t> [1024];</a:t>
            </a:r>
          </a:p>
          <a:p>
            <a:pPr marL="274320" indent="-274320" eaLnBrk="1" fontAlgn="auto" hangingPunct="1">
              <a:spcBef>
                <a:spcPts val="580"/>
              </a:spcBef>
              <a:spcAft>
                <a:spcPts val="0"/>
              </a:spcAft>
              <a:buFont typeface="Wingdings" pitchFamily="2" charset="2"/>
              <a:buNone/>
              <a:defRPr/>
            </a:pPr>
            <a:r>
              <a:rPr lang="en-US" dirty="0"/>
              <a:t>	        void *   xyz;</a:t>
            </a:r>
          </a:p>
          <a:p>
            <a:pPr marL="274320" indent="-274320" eaLnBrk="1" fontAlgn="auto" hangingPunct="1">
              <a:spcBef>
                <a:spcPts val="580"/>
              </a:spcBef>
              <a:spcAft>
                <a:spcPts val="0"/>
              </a:spcAft>
              <a:buFont typeface="Wingdings" pitchFamily="2" charset="2"/>
              <a:buNone/>
              <a:defRPr/>
            </a:pPr>
            <a:r>
              <a:rPr lang="en-US" dirty="0"/>
              <a:t>}; Our own structure </a:t>
            </a:r>
          </a:p>
          <a:p>
            <a:pPr marL="274320" indent="-274320" eaLnBrk="1" fontAlgn="auto" hangingPunct="1">
              <a:spcBef>
                <a:spcPts val="580"/>
              </a:spcBef>
              <a:spcAft>
                <a:spcPts val="0"/>
              </a:spcAft>
              <a:buFont typeface="Wingdings" pitchFamily="2" charset="2"/>
              <a:buNone/>
              <a:defRPr/>
            </a:pPr>
            <a:endParaRPr lang="en-US" dirty="0"/>
          </a:p>
        </p:txBody>
      </p:sp>
      <p:sp>
        <p:nvSpPr>
          <p:cNvPr id="228357" name="Line 4"/>
          <p:cNvSpPr>
            <a:spLocks noChangeShapeType="1"/>
          </p:cNvSpPr>
          <p:nvPr/>
        </p:nvSpPr>
        <p:spPr bwMode="auto">
          <a:xfrm>
            <a:off x="76200" y="4198937"/>
            <a:ext cx="5562600" cy="0"/>
          </a:xfrm>
          <a:prstGeom prst="line">
            <a:avLst/>
          </a:prstGeom>
          <a:noFill/>
          <a:ln w="9525">
            <a:solidFill>
              <a:schemeClr val="tx1"/>
            </a:solidFill>
            <a:prstDash val="lgDashDot"/>
            <a:miter lim="800000"/>
            <a:headEnd/>
            <a:tailEnd/>
          </a:ln>
        </p:spPr>
        <p:txBody>
          <a:bodyPr wrap="none"/>
          <a:lstStyle/>
          <a:p>
            <a:endParaRPr lang="en-US"/>
          </a:p>
        </p:txBody>
      </p:sp>
      <p:sp>
        <p:nvSpPr>
          <p:cNvPr id="228358" name="Rectangle 5"/>
          <p:cNvSpPr>
            <a:spLocks noChangeArrowheads="1"/>
          </p:cNvSpPr>
          <p:nvPr/>
        </p:nvSpPr>
        <p:spPr bwMode="auto">
          <a:xfrm>
            <a:off x="5859463" y="2819400"/>
            <a:ext cx="2971800" cy="3352800"/>
          </a:xfrm>
          <a:prstGeom prst="rect">
            <a:avLst/>
          </a:prstGeom>
          <a:noFill/>
          <a:ln w="9525">
            <a:solidFill>
              <a:schemeClr val="tx1"/>
            </a:solidFill>
            <a:miter lim="800000"/>
            <a:headEnd/>
            <a:tailEnd/>
          </a:ln>
        </p:spPr>
        <p:txBody>
          <a:bodyPr wrap="none" anchor="ctr">
            <a:spAutoFit/>
          </a:bodyPr>
          <a:lstStyle/>
          <a:p>
            <a:endParaRPr lang="en-US"/>
          </a:p>
        </p:txBody>
      </p:sp>
      <p:sp>
        <p:nvSpPr>
          <p:cNvPr id="228359" name="Line 6"/>
          <p:cNvSpPr>
            <a:spLocks noChangeShapeType="1"/>
          </p:cNvSpPr>
          <p:nvPr/>
        </p:nvSpPr>
        <p:spPr bwMode="auto">
          <a:xfrm>
            <a:off x="7002463" y="2819400"/>
            <a:ext cx="0" cy="3352800"/>
          </a:xfrm>
          <a:prstGeom prst="line">
            <a:avLst/>
          </a:prstGeom>
          <a:noFill/>
          <a:ln w="9525">
            <a:solidFill>
              <a:schemeClr val="tx1"/>
            </a:solidFill>
            <a:round/>
            <a:headEnd/>
            <a:tailEnd/>
          </a:ln>
        </p:spPr>
        <p:txBody>
          <a:bodyPr>
            <a:spAutoFit/>
          </a:bodyPr>
          <a:lstStyle/>
          <a:p>
            <a:endParaRPr lang="en-US"/>
          </a:p>
        </p:txBody>
      </p:sp>
      <p:sp>
        <p:nvSpPr>
          <p:cNvPr id="228360" name="Line 7"/>
          <p:cNvSpPr>
            <a:spLocks noChangeShapeType="1"/>
          </p:cNvSpPr>
          <p:nvPr/>
        </p:nvSpPr>
        <p:spPr bwMode="auto">
          <a:xfrm>
            <a:off x="5859463" y="3733800"/>
            <a:ext cx="2971800" cy="0"/>
          </a:xfrm>
          <a:prstGeom prst="line">
            <a:avLst/>
          </a:prstGeom>
          <a:noFill/>
          <a:ln w="9525">
            <a:solidFill>
              <a:schemeClr val="tx1"/>
            </a:solidFill>
            <a:round/>
            <a:headEnd/>
            <a:tailEnd/>
          </a:ln>
        </p:spPr>
        <p:txBody>
          <a:bodyPr>
            <a:spAutoFit/>
          </a:bodyPr>
          <a:lstStyle/>
          <a:p>
            <a:endParaRPr lang="en-US"/>
          </a:p>
        </p:txBody>
      </p:sp>
      <p:sp>
        <p:nvSpPr>
          <p:cNvPr id="228361" name="Line 8"/>
          <p:cNvSpPr>
            <a:spLocks noChangeShapeType="1"/>
          </p:cNvSpPr>
          <p:nvPr/>
        </p:nvSpPr>
        <p:spPr bwMode="auto">
          <a:xfrm>
            <a:off x="5859463" y="4267200"/>
            <a:ext cx="2971800" cy="0"/>
          </a:xfrm>
          <a:prstGeom prst="line">
            <a:avLst/>
          </a:prstGeom>
          <a:noFill/>
          <a:ln w="9525">
            <a:solidFill>
              <a:schemeClr val="tx1"/>
            </a:solidFill>
            <a:round/>
            <a:headEnd/>
            <a:tailEnd/>
          </a:ln>
        </p:spPr>
        <p:txBody>
          <a:bodyPr>
            <a:spAutoFit/>
          </a:bodyPr>
          <a:lstStyle/>
          <a:p>
            <a:endParaRPr lang="en-US"/>
          </a:p>
        </p:txBody>
      </p:sp>
      <p:sp>
        <p:nvSpPr>
          <p:cNvPr id="228362" name="Line 9"/>
          <p:cNvSpPr>
            <a:spLocks noChangeShapeType="1"/>
          </p:cNvSpPr>
          <p:nvPr/>
        </p:nvSpPr>
        <p:spPr bwMode="auto">
          <a:xfrm>
            <a:off x="5859463" y="4800600"/>
            <a:ext cx="2971800" cy="0"/>
          </a:xfrm>
          <a:prstGeom prst="line">
            <a:avLst/>
          </a:prstGeom>
          <a:noFill/>
          <a:ln w="9525">
            <a:solidFill>
              <a:schemeClr val="tx1"/>
            </a:solidFill>
            <a:round/>
            <a:headEnd/>
            <a:tailEnd/>
          </a:ln>
        </p:spPr>
        <p:txBody>
          <a:bodyPr>
            <a:spAutoFit/>
          </a:bodyPr>
          <a:lstStyle/>
          <a:p>
            <a:endParaRPr lang="en-US"/>
          </a:p>
        </p:txBody>
      </p:sp>
      <p:sp>
        <p:nvSpPr>
          <p:cNvPr id="228363" name="Line 10"/>
          <p:cNvSpPr>
            <a:spLocks noChangeShapeType="1"/>
          </p:cNvSpPr>
          <p:nvPr/>
        </p:nvSpPr>
        <p:spPr bwMode="auto">
          <a:xfrm>
            <a:off x="5859463" y="5334000"/>
            <a:ext cx="2971800" cy="0"/>
          </a:xfrm>
          <a:prstGeom prst="line">
            <a:avLst/>
          </a:prstGeom>
          <a:noFill/>
          <a:ln w="9525">
            <a:solidFill>
              <a:schemeClr val="tx1"/>
            </a:solidFill>
            <a:round/>
            <a:headEnd/>
            <a:tailEnd/>
          </a:ln>
        </p:spPr>
        <p:txBody>
          <a:bodyPr>
            <a:spAutoFit/>
          </a:bodyPr>
          <a:lstStyle/>
          <a:p>
            <a:endParaRPr lang="en-US"/>
          </a:p>
        </p:txBody>
      </p:sp>
      <p:sp>
        <p:nvSpPr>
          <p:cNvPr id="228364" name="Line 11"/>
          <p:cNvSpPr>
            <a:spLocks noChangeShapeType="1"/>
          </p:cNvSpPr>
          <p:nvPr/>
        </p:nvSpPr>
        <p:spPr bwMode="auto">
          <a:xfrm>
            <a:off x="5859463" y="5791200"/>
            <a:ext cx="2971800" cy="0"/>
          </a:xfrm>
          <a:prstGeom prst="line">
            <a:avLst/>
          </a:prstGeom>
          <a:noFill/>
          <a:ln w="9525">
            <a:solidFill>
              <a:schemeClr val="tx1"/>
            </a:solidFill>
            <a:round/>
            <a:headEnd/>
            <a:tailEnd/>
          </a:ln>
        </p:spPr>
        <p:txBody>
          <a:bodyPr>
            <a:spAutoFit/>
          </a:bodyPr>
          <a:lstStyle/>
          <a:p>
            <a:endParaRPr lang="en-US"/>
          </a:p>
        </p:txBody>
      </p:sp>
      <p:sp>
        <p:nvSpPr>
          <p:cNvPr id="228365" name="Line 12"/>
          <p:cNvSpPr>
            <a:spLocks noChangeShapeType="1"/>
          </p:cNvSpPr>
          <p:nvPr/>
        </p:nvSpPr>
        <p:spPr bwMode="auto">
          <a:xfrm>
            <a:off x="5859463" y="3276600"/>
            <a:ext cx="2971800" cy="0"/>
          </a:xfrm>
          <a:prstGeom prst="line">
            <a:avLst/>
          </a:prstGeom>
          <a:noFill/>
          <a:ln w="9525">
            <a:solidFill>
              <a:schemeClr val="tx1"/>
            </a:solidFill>
            <a:round/>
            <a:headEnd/>
            <a:tailEnd/>
          </a:ln>
        </p:spPr>
        <p:txBody>
          <a:bodyPr>
            <a:spAutoFit/>
          </a:bodyPr>
          <a:lstStyle/>
          <a:p>
            <a:endParaRPr lang="en-US"/>
          </a:p>
        </p:txBody>
      </p:sp>
      <p:sp>
        <p:nvSpPr>
          <p:cNvPr id="228366" name="Rectangle 13"/>
          <p:cNvSpPr>
            <a:spLocks noChangeArrowheads="1"/>
          </p:cNvSpPr>
          <p:nvPr/>
        </p:nvSpPr>
        <p:spPr bwMode="auto">
          <a:xfrm>
            <a:off x="4640263" y="2286000"/>
            <a:ext cx="1676400" cy="381000"/>
          </a:xfrm>
          <a:prstGeom prst="rect">
            <a:avLst/>
          </a:prstGeom>
          <a:noFill/>
          <a:ln w="9525">
            <a:solidFill>
              <a:schemeClr val="tx1"/>
            </a:solidFill>
            <a:miter lim="800000"/>
            <a:headEnd/>
            <a:tailEnd/>
          </a:ln>
        </p:spPr>
        <p:txBody>
          <a:bodyPr wrap="none" anchor="ctr">
            <a:spAutoFit/>
          </a:bodyPr>
          <a:lstStyle/>
          <a:p>
            <a:endParaRPr lang="en-US"/>
          </a:p>
        </p:txBody>
      </p:sp>
      <p:sp>
        <p:nvSpPr>
          <p:cNvPr id="228367" name="Text Box 14"/>
          <p:cNvSpPr txBox="1">
            <a:spLocks noChangeArrowheads="1"/>
          </p:cNvSpPr>
          <p:nvPr/>
        </p:nvSpPr>
        <p:spPr bwMode="auto">
          <a:xfrm>
            <a:off x="4792663" y="2286000"/>
            <a:ext cx="1524000" cy="396875"/>
          </a:xfrm>
          <a:prstGeom prst="rect">
            <a:avLst/>
          </a:prstGeom>
          <a:noFill/>
          <a:ln w="9525">
            <a:noFill/>
            <a:miter lim="800000"/>
            <a:headEnd/>
            <a:tailEnd/>
          </a:ln>
        </p:spPr>
        <p:txBody>
          <a:bodyPr>
            <a:spAutoFit/>
          </a:bodyPr>
          <a:lstStyle/>
          <a:p>
            <a:pPr>
              <a:spcBef>
                <a:spcPct val="50000"/>
              </a:spcBef>
            </a:pPr>
            <a:r>
              <a:rPr lang="en-US" sz="2000" dirty="0" err="1">
                <a:solidFill>
                  <a:schemeClr val="folHlink"/>
                </a:solidFill>
                <a:latin typeface="Albertus Extra Bold" pitchFamily="34" charset="0"/>
              </a:rPr>
              <a:t>msqid</a:t>
            </a:r>
            <a:r>
              <a:rPr lang="en-US" sz="2000" dirty="0">
                <a:solidFill>
                  <a:srgbClr val="CC3300"/>
                </a:solidFill>
                <a:latin typeface="Albertus Extra Bold" pitchFamily="34" charset="0"/>
              </a:rPr>
              <a:t> xxx</a:t>
            </a:r>
          </a:p>
        </p:txBody>
      </p:sp>
      <p:sp>
        <p:nvSpPr>
          <p:cNvPr id="228368" name="Text Box 15"/>
          <p:cNvSpPr txBox="1">
            <a:spLocks noChangeArrowheads="1"/>
          </p:cNvSpPr>
          <p:nvPr/>
        </p:nvSpPr>
        <p:spPr bwMode="auto">
          <a:xfrm>
            <a:off x="5783263" y="2819400"/>
            <a:ext cx="1371600" cy="366712"/>
          </a:xfrm>
          <a:prstGeom prst="rect">
            <a:avLst/>
          </a:prstGeom>
          <a:noFill/>
          <a:ln w="9525">
            <a:noFill/>
            <a:miter lim="800000"/>
            <a:headEnd/>
            <a:tailEnd/>
          </a:ln>
        </p:spPr>
        <p:txBody>
          <a:bodyPr>
            <a:spAutoFit/>
          </a:bodyPr>
          <a:lstStyle/>
          <a:p>
            <a:pPr>
              <a:spcBef>
                <a:spcPct val="50000"/>
              </a:spcBef>
            </a:pPr>
            <a:r>
              <a:rPr lang="en-US">
                <a:solidFill>
                  <a:schemeClr val="hlink"/>
                </a:solidFill>
                <a:latin typeface="Albertus Extra Bold" pitchFamily="34" charset="0"/>
              </a:rPr>
              <a:t>mtype</a:t>
            </a:r>
            <a:r>
              <a:rPr lang="en-US">
                <a:solidFill>
                  <a:srgbClr val="CC3300"/>
                </a:solidFill>
                <a:latin typeface="Albertus Extra Bold" pitchFamily="34" charset="0"/>
              </a:rPr>
              <a:t>  x</a:t>
            </a:r>
            <a:r>
              <a:rPr lang="en-US" baseline="-25000">
                <a:solidFill>
                  <a:srgbClr val="CC3300"/>
                </a:solidFill>
                <a:latin typeface="Albertus Extra Bold" pitchFamily="34" charset="0"/>
              </a:rPr>
              <a:t>1</a:t>
            </a:r>
          </a:p>
        </p:txBody>
      </p:sp>
      <p:sp>
        <p:nvSpPr>
          <p:cNvPr id="228369" name="Text Box 16"/>
          <p:cNvSpPr txBox="1">
            <a:spLocks noChangeArrowheads="1"/>
          </p:cNvSpPr>
          <p:nvPr/>
        </p:nvSpPr>
        <p:spPr bwMode="auto">
          <a:xfrm>
            <a:off x="5783263" y="3352800"/>
            <a:ext cx="1371600" cy="366712"/>
          </a:xfrm>
          <a:prstGeom prst="rect">
            <a:avLst/>
          </a:prstGeom>
          <a:noFill/>
          <a:ln w="9525">
            <a:noFill/>
            <a:miter lim="800000"/>
            <a:headEnd/>
            <a:tailEnd/>
          </a:ln>
        </p:spPr>
        <p:txBody>
          <a:bodyPr>
            <a:spAutoFit/>
          </a:bodyPr>
          <a:lstStyle/>
          <a:p>
            <a:pPr>
              <a:spcBef>
                <a:spcPct val="50000"/>
              </a:spcBef>
            </a:pPr>
            <a:r>
              <a:rPr lang="en-US">
                <a:solidFill>
                  <a:schemeClr val="hlink"/>
                </a:solidFill>
                <a:latin typeface="Albertus Extra Bold" pitchFamily="34" charset="0"/>
              </a:rPr>
              <a:t>mtype</a:t>
            </a:r>
            <a:r>
              <a:rPr lang="en-US">
                <a:solidFill>
                  <a:srgbClr val="CC3300"/>
                </a:solidFill>
                <a:latin typeface="Albertus Extra Bold" pitchFamily="34" charset="0"/>
              </a:rPr>
              <a:t>  x</a:t>
            </a:r>
            <a:r>
              <a:rPr lang="en-US" baseline="-25000">
                <a:solidFill>
                  <a:srgbClr val="CC3300"/>
                </a:solidFill>
                <a:latin typeface="Albertus Extra Bold" pitchFamily="34" charset="0"/>
              </a:rPr>
              <a:t>2</a:t>
            </a:r>
          </a:p>
        </p:txBody>
      </p:sp>
      <p:sp>
        <p:nvSpPr>
          <p:cNvPr id="228370" name="Text Box 17"/>
          <p:cNvSpPr txBox="1">
            <a:spLocks noChangeArrowheads="1"/>
          </p:cNvSpPr>
          <p:nvPr/>
        </p:nvSpPr>
        <p:spPr bwMode="auto">
          <a:xfrm>
            <a:off x="5783263" y="3886200"/>
            <a:ext cx="1371600" cy="366712"/>
          </a:xfrm>
          <a:prstGeom prst="rect">
            <a:avLst/>
          </a:prstGeom>
          <a:noFill/>
          <a:ln w="9525">
            <a:noFill/>
            <a:miter lim="800000"/>
            <a:headEnd/>
            <a:tailEnd/>
          </a:ln>
        </p:spPr>
        <p:txBody>
          <a:bodyPr>
            <a:spAutoFit/>
          </a:bodyPr>
          <a:lstStyle/>
          <a:p>
            <a:pPr>
              <a:spcBef>
                <a:spcPct val="50000"/>
              </a:spcBef>
            </a:pPr>
            <a:r>
              <a:rPr lang="en-US">
                <a:solidFill>
                  <a:schemeClr val="hlink"/>
                </a:solidFill>
                <a:latin typeface="Albertus Extra Bold" pitchFamily="34" charset="0"/>
              </a:rPr>
              <a:t>mtype</a:t>
            </a:r>
            <a:r>
              <a:rPr lang="en-US">
                <a:solidFill>
                  <a:srgbClr val="CC3300"/>
                </a:solidFill>
                <a:latin typeface="Albertus Extra Bold" pitchFamily="34" charset="0"/>
              </a:rPr>
              <a:t>  x</a:t>
            </a:r>
            <a:r>
              <a:rPr lang="en-US" baseline="-25000">
                <a:solidFill>
                  <a:srgbClr val="CC3300"/>
                </a:solidFill>
                <a:latin typeface="Albertus Extra Bold" pitchFamily="34" charset="0"/>
              </a:rPr>
              <a:t>3</a:t>
            </a:r>
          </a:p>
        </p:txBody>
      </p:sp>
      <p:sp>
        <p:nvSpPr>
          <p:cNvPr id="228371" name="Text Box 18"/>
          <p:cNvSpPr txBox="1">
            <a:spLocks noChangeArrowheads="1"/>
          </p:cNvSpPr>
          <p:nvPr/>
        </p:nvSpPr>
        <p:spPr bwMode="auto">
          <a:xfrm>
            <a:off x="5783263" y="4343400"/>
            <a:ext cx="1371600" cy="366712"/>
          </a:xfrm>
          <a:prstGeom prst="rect">
            <a:avLst/>
          </a:prstGeom>
          <a:noFill/>
          <a:ln w="9525">
            <a:noFill/>
            <a:miter lim="800000"/>
            <a:headEnd/>
            <a:tailEnd/>
          </a:ln>
        </p:spPr>
        <p:txBody>
          <a:bodyPr>
            <a:spAutoFit/>
          </a:bodyPr>
          <a:lstStyle/>
          <a:p>
            <a:pPr>
              <a:spcBef>
                <a:spcPct val="50000"/>
              </a:spcBef>
            </a:pPr>
            <a:r>
              <a:rPr lang="en-US">
                <a:solidFill>
                  <a:schemeClr val="hlink"/>
                </a:solidFill>
                <a:latin typeface="Albertus Extra Bold" pitchFamily="34" charset="0"/>
              </a:rPr>
              <a:t>mtype</a:t>
            </a:r>
            <a:r>
              <a:rPr lang="en-US">
                <a:solidFill>
                  <a:srgbClr val="CC3300"/>
                </a:solidFill>
                <a:latin typeface="Albertus Extra Bold" pitchFamily="34" charset="0"/>
              </a:rPr>
              <a:t>  x</a:t>
            </a:r>
            <a:r>
              <a:rPr lang="en-US" baseline="-25000">
                <a:solidFill>
                  <a:srgbClr val="CC3300"/>
                </a:solidFill>
                <a:latin typeface="Albertus Extra Bold" pitchFamily="34" charset="0"/>
              </a:rPr>
              <a:t>4</a:t>
            </a:r>
          </a:p>
        </p:txBody>
      </p:sp>
      <p:sp>
        <p:nvSpPr>
          <p:cNvPr id="228372" name="Text Box 19"/>
          <p:cNvSpPr txBox="1">
            <a:spLocks noChangeArrowheads="1"/>
          </p:cNvSpPr>
          <p:nvPr/>
        </p:nvSpPr>
        <p:spPr bwMode="auto">
          <a:xfrm>
            <a:off x="5783263" y="4876800"/>
            <a:ext cx="1371600" cy="366712"/>
          </a:xfrm>
          <a:prstGeom prst="rect">
            <a:avLst/>
          </a:prstGeom>
          <a:noFill/>
          <a:ln w="9525">
            <a:noFill/>
            <a:miter lim="800000"/>
            <a:headEnd/>
            <a:tailEnd/>
          </a:ln>
        </p:spPr>
        <p:txBody>
          <a:bodyPr>
            <a:spAutoFit/>
          </a:bodyPr>
          <a:lstStyle/>
          <a:p>
            <a:pPr>
              <a:spcBef>
                <a:spcPct val="50000"/>
              </a:spcBef>
            </a:pPr>
            <a:r>
              <a:rPr lang="en-US">
                <a:solidFill>
                  <a:schemeClr val="hlink"/>
                </a:solidFill>
                <a:latin typeface="Albertus Extra Bold" pitchFamily="34" charset="0"/>
              </a:rPr>
              <a:t>mtype</a:t>
            </a:r>
            <a:r>
              <a:rPr lang="en-US">
                <a:solidFill>
                  <a:srgbClr val="CC3300"/>
                </a:solidFill>
                <a:latin typeface="Albertus Extra Bold" pitchFamily="34" charset="0"/>
              </a:rPr>
              <a:t>  x</a:t>
            </a:r>
            <a:r>
              <a:rPr lang="en-US" baseline="-25000">
                <a:solidFill>
                  <a:srgbClr val="CC3300"/>
                </a:solidFill>
                <a:latin typeface="Albertus Extra Bold" pitchFamily="34" charset="0"/>
              </a:rPr>
              <a:t>5</a:t>
            </a:r>
          </a:p>
        </p:txBody>
      </p:sp>
      <p:sp>
        <p:nvSpPr>
          <p:cNvPr id="228373" name="Text Box 20"/>
          <p:cNvSpPr txBox="1">
            <a:spLocks noChangeArrowheads="1"/>
          </p:cNvSpPr>
          <p:nvPr/>
        </p:nvSpPr>
        <p:spPr bwMode="auto">
          <a:xfrm>
            <a:off x="5783263" y="5715000"/>
            <a:ext cx="1371600" cy="366712"/>
          </a:xfrm>
          <a:prstGeom prst="rect">
            <a:avLst/>
          </a:prstGeom>
          <a:noFill/>
          <a:ln w="9525">
            <a:noFill/>
            <a:miter lim="800000"/>
            <a:headEnd/>
            <a:tailEnd/>
          </a:ln>
        </p:spPr>
        <p:txBody>
          <a:bodyPr>
            <a:spAutoFit/>
          </a:bodyPr>
          <a:lstStyle/>
          <a:p>
            <a:pPr>
              <a:spcBef>
                <a:spcPct val="50000"/>
              </a:spcBef>
            </a:pPr>
            <a:r>
              <a:rPr lang="en-US">
                <a:solidFill>
                  <a:schemeClr val="hlink"/>
                </a:solidFill>
                <a:latin typeface="Albertus Extra Bold" pitchFamily="34" charset="0"/>
              </a:rPr>
              <a:t>mtype</a:t>
            </a:r>
            <a:r>
              <a:rPr lang="en-US">
                <a:solidFill>
                  <a:srgbClr val="CC3300"/>
                </a:solidFill>
                <a:latin typeface="Albertus Extra Bold" pitchFamily="34" charset="0"/>
              </a:rPr>
              <a:t>  x</a:t>
            </a:r>
            <a:r>
              <a:rPr lang="en-US" baseline="-25000">
                <a:solidFill>
                  <a:srgbClr val="CC3300"/>
                </a:solidFill>
                <a:latin typeface="Albertus Extra Bold" pitchFamily="34" charset="0"/>
              </a:rPr>
              <a:t>n</a:t>
            </a:r>
          </a:p>
        </p:txBody>
      </p:sp>
      <p:sp>
        <p:nvSpPr>
          <p:cNvPr id="228374" name="Text Box 21"/>
          <p:cNvSpPr txBox="1">
            <a:spLocks noChangeArrowheads="1"/>
          </p:cNvSpPr>
          <p:nvPr/>
        </p:nvSpPr>
        <p:spPr bwMode="auto">
          <a:xfrm>
            <a:off x="5707063" y="5410200"/>
            <a:ext cx="1371600" cy="366712"/>
          </a:xfrm>
          <a:prstGeom prst="rect">
            <a:avLst/>
          </a:prstGeom>
          <a:noFill/>
          <a:ln w="9525">
            <a:noFill/>
            <a:miter lim="800000"/>
            <a:headEnd/>
            <a:tailEnd/>
          </a:ln>
        </p:spPr>
        <p:txBody>
          <a:bodyPr>
            <a:spAutoFit/>
          </a:bodyPr>
          <a:lstStyle/>
          <a:p>
            <a:pPr>
              <a:spcBef>
                <a:spcPct val="50000"/>
              </a:spcBef>
            </a:pPr>
            <a:r>
              <a:rPr lang="en-US" dirty="0">
                <a:solidFill>
                  <a:srgbClr val="CC3300"/>
                </a:solidFill>
                <a:latin typeface="Albertus Extra Bold" pitchFamily="34" charset="0"/>
              </a:rPr>
              <a:t>   ---------</a:t>
            </a:r>
          </a:p>
        </p:txBody>
      </p:sp>
      <p:sp>
        <p:nvSpPr>
          <p:cNvPr id="228375" name="Text Box 22"/>
          <p:cNvSpPr txBox="1">
            <a:spLocks noChangeArrowheads="1"/>
          </p:cNvSpPr>
          <p:nvPr/>
        </p:nvSpPr>
        <p:spPr bwMode="auto">
          <a:xfrm>
            <a:off x="7078663" y="2895600"/>
            <a:ext cx="1676400" cy="396875"/>
          </a:xfrm>
          <a:prstGeom prst="rect">
            <a:avLst/>
          </a:prstGeom>
          <a:noFill/>
          <a:ln w="9525">
            <a:noFill/>
            <a:miter lim="800000"/>
            <a:headEnd/>
            <a:tailEnd/>
          </a:ln>
        </p:spPr>
        <p:txBody>
          <a:bodyPr>
            <a:spAutoFit/>
          </a:bodyPr>
          <a:lstStyle/>
          <a:p>
            <a:pPr>
              <a:spcBef>
                <a:spcPct val="50000"/>
              </a:spcBef>
            </a:pPr>
            <a:r>
              <a:rPr lang="en-US" sz="2000">
                <a:solidFill>
                  <a:srgbClr val="006600"/>
                </a:solidFill>
                <a:latin typeface="Albertus Extra Bold" pitchFamily="34" charset="0"/>
              </a:rPr>
              <a:t>msg text</a:t>
            </a:r>
          </a:p>
        </p:txBody>
      </p:sp>
      <p:sp>
        <p:nvSpPr>
          <p:cNvPr id="228376" name="Text Box 23"/>
          <p:cNvSpPr txBox="1">
            <a:spLocks noChangeArrowheads="1"/>
          </p:cNvSpPr>
          <p:nvPr/>
        </p:nvSpPr>
        <p:spPr bwMode="auto">
          <a:xfrm>
            <a:off x="7078663" y="3276600"/>
            <a:ext cx="1676400" cy="396875"/>
          </a:xfrm>
          <a:prstGeom prst="rect">
            <a:avLst/>
          </a:prstGeom>
          <a:noFill/>
          <a:ln w="9525">
            <a:noFill/>
            <a:miter lim="800000"/>
            <a:headEnd/>
            <a:tailEnd/>
          </a:ln>
        </p:spPr>
        <p:txBody>
          <a:bodyPr>
            <a:spAutoFit/>
          </a:bodyPr>
          <a:lstStyle/>
          <a:p>
            <a:pPr>
              <a:spcBef>
                <a:spcPct val="50000"/>
              </a:spcBef>
            </a:pPr>
            <a:r>
              <a:rPr lang="en-US" sz="2000">
                <a:solidFill>
                  <a:srgbClr val="006600"/>
                </a:solidFill>
                <a:latin typeface="Albertus Extra Bold" pitchFamily="34" charset="0"/>
              </a:rPr>
              <a:t>msg text</a:t>
            </a:r>
          </a:p>
        </p:txBody>
      </p:sp>
      <p:sp>
        <p:nvSpPr>
          <p:cNvPr id="228377" name="Text Box 24"/>
          <p:cNvSpPr txBox="1">
            <a:spLocks noChangeArrowheads="1"/>
          </p:cNvSpPr>
          <p:nvPr/>
        </p:nvSpPr>
        <p:spPr bwMode="auto">
          <a:xfrm>
            <a:off x="7078663" y="3810000"/>
            <a:ext cx="1676400" cy="396875"/>
          </a:xfrm>
          <a:prstGeom prst="rect">
            <a:avLst/>
          </a:prstGeom>
          <a:noFill/>
          <a:ln w="9525">
            <a:noFill/>
            <a:miter lim="800000"/>
            <a:headEnd/>
            <a:tailEnd/>
          </a:ln>
        </p:spPr>
        <p:txBody>
          <a:bodyPr>
            <a:spAutoFit/>
          </a:bodyPr>
          <a:lstStyle/>
          <a:p>
            <a:pPr>
              <a:spcBef>
                <a:spcPct val="50000"/>
              </a:spcBef>
            </a:pPr>
            <a:r>
              <a:rPr lang="en-US" sz="2000">
                <a:solidFill>
                  <a:srgbClr val="006600"/>
                </a:solidFill>
                <a:latin typeface="Albertus Extra Bold" pitchFamily="34" charset="0"/>
              </a:rPr>
              <a:t>msg text</a:t>
            </a:r>
          </a:p>
        </p:txBody>
      </p:sp>
      <p:sp>
        <p:nvSpPr>
          <p:cNvPr id="228378" name="Text Box 25"/>
          <p:cNvSpPr txBox="1">
            <a:spLocks noChangeArrowheads="1"/>
          </p:cNvSpPr>
          <p:nvPr/>
        </p:nvSpPr>
        <p:spPr bwMode="auto">
          <a:xfrm>
            <a:off x="7078663" y="4343400"/>
            <a:ext cx="1676400" cy="396875"/>
          </a:xfrm>
          <a:prstGeom prst="rect">
            <a:avLst/>
          </a:prstGeom>
          <a:noFill/>
          <a:ln w="9525">
            <a:noFill/>
            <a:miter lim="800000"/>
            <a:headEnd/>
            <a:tailEnd/>
          </a:ln>
        </p:spPr>
        <p:txBody>
          <a:bodyPr>
            <a:spAutoFit/>
          </a:bodyPr>
          <a:lstStyle/>
          <a:p>
            <a:pPr>
              <a:spcBef>
                <a:spcPct val="50000"/>
              </a:spcBef>
            </a:pPr>
            <a:r>
              <a:rPr lang="en-US" sz="2000">
                <a:solidFill>
                  <a:srgbClr val="006600"/>
                </a:solidFill>
                <a:latin typeface="Albertus Extra Bold" pitchFamily="34" charset="0"/>
              </a:rPr>
              <a:t>msg text</a:t>
            </a:r>
          </a:p>
        </p:txBody>
      </p:sp>
      <p:sp>
        <p:nvSpPr>
          <p:cNvPr id="228379" name="Text Box 26"/>
          <p:cNvSpPr txBox="1">
            <a:spLocks noChangeArrowheads="1"/>
          </p:cNvSpPr>
          <p:nvPr/>
        </p:nvSpPr>
        <p:spPr bwMode="auto">
          <a:xfrm>
            <a:off x="7078663" y="4876800"/>
            <a:ext cx="1676400" cy="396875"/>
          </a:xfrm>
          <a:prstGeom prst="rect">
            <a:avLst/>
          </a:prstGeom>
          <a:noFill/>
          <a:ln w="9525">
            <a:noFill/>
            <a:miter lim="800000"/>
            <a:headEnd/>
            <a:tailEnd/>
          </a:ln>
        </p:spPr>
        <p:txBody>
          <a:bodyPr>
            <a:spAutoFit/>
          </a:bodyPr>
          <a:lstStyle/>
          <a:p>
            <a:pPr>
              <a:spcBef>
                <a:spcPct val="50000"/>
              </a:spcBef>
            </a:pPr>
            <a:r>
              <a:rPr lang="en-US" sz="2000">
                <a:solidFill>
                  <a:srgbClr val="006600"/>
                </a:solidFill>
                <a:latin typeface="Albertus Extra Bold" pitchFamily="34" charset="0"/>
              </a:rPr>
              <a:t>msg text</a:t>
            </a:r>
          </a:p>
        </p:txBody>
      </p:sp>
      <p:sp>
        <p:nvSpPr>
          <p:cNvPr id="228380" name="Text Box 27"/>
          <p:cNvSpPr txBox="1">
            <a:spLocks noChangeArrowheads="1"/>
          </p:cNvSpPr>
          <p:nvPr/>
        </p:nvSpPr>
        <p:spPr bwMode="auto">
          <a:xfrm>
            <a:off x="7078663" y="5715000"/>
            <a:ext cx="1676400" cy="396875"/>
          </a:xfrm>
          <a:prstGeom prst="rect">
            <a:avLst/>
          </a:prstGeom>
          <a:noFill/>
          <a:ln w="9525">
            <a:noFill/>
            <a:miter lim="800000"/>
            <a:headEnd/>
            <a:tailEnd/>
          </a:ln>
        </p:spPr>
        <p:txBody>
          <a:bodyPr>
            <a:spAutoFit/>
          </a:bodyPr>
          <a:lstStyle/>
          <a:p>
            <a:pPr>
              <a:spcBef>
                <a:spcPct val="50000"/>
              </a:spcBef>
            </a:pPr>
            <a:r>
              <a:rPr lang="en-US" sz="2000">
                <a:solidFill>
                  <a:srgbClr val="006600"/>
                </a:solidFill>
                <a:latin typeface="Albertus Extra Bold" pitchFamily="34" charset="0"/>
              </a:rPr>
              <a:t>msg text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a:xfrm>
            <a:off x="457200" y="1143000"/>
            <a:ext cx="8229600" cy="685800"/>
          </a:xfrm>
        </p:spPr>
        <p:txBody>
          <a:bodyPr>
            <a:normAutofit fontScale="90000"/>
          </a:bodyPr>
          <a:lstStyle/>
          <a:p>
            <a:pPr eaLnBrk="1" hangingPunct="1"/>
            <a:r>
              <a:rPr lang="en-US" dirty="0" smtClean="0"/>
              <a:t>Messages in a Queue</a:t>
            </a:r>
          </a:p>
        </p:txBody>
      </p:sp>
      <p:sp>
        <p:nvSpPr>
          <p:cNvPr id="229380" name="Rectangle 5"/>
          <p:cNvSpPr>
            <a:spLocks noChangeArrowheads="1"/>
          </p:cNvSpPr>
          <p:nvPr/>
        </p:nvSpPr>
        <p:spPr bwMode="auto">
          <a:xfrm>
            <a:off x="1562100" y="3657600"/>
            <a:ext cx="1143000" cy="457200"/>
          </a:xfrm>
          <a:prstGeom prst="rect">
            <a:avLst/>
          </a:prstGeom>
          <a:solidFill>
            <a:srgbClr val="66CCFF"/>
          </a:solidFill>
          <a:ln w="9525">
            <a:solidFill>
              <a:schemeClr val="tx1"/>
            </a:solidFill>
            <a:miter lim="800000"/>
            <a:headEnd/>
            <a:tailEnd/>
          </a:ln>
        </p:spPr>
        <p:txBody>
          <a:bodyPr wrap="none" anchor="ctr"/>
          <a:lstStyle/>
          <a:p>
            <a:endParaRPr lang="en-US"/>
          </a:p>
        </p:txBody>
      </p:sp>
      <p:sp>
        <p:nvSpPr>
          <p:cNvPr id="229381" name="Rectangle 6"/>
          <p:cNvSpPr>
            <a:spLocks noChangeArrowheads="1"/>
          </p:cNvSpPr>
          <p:nvPr/>
        </p:nvSpPr>
        <p:spPr bwMode="auto">
          <a:xfrm>
            <a:off x="3543300" y="3657600"/>
            <a:ext cx="1143000" cy="457200"/>
          </a:xfrm>
          <a:prstGeom prst="rect">
            <a:avLst/>
          </a:prstGeom>
          <a:solidFill>
            <a:srgbClr val="66CCFF"/>
          </a:solidFill>
          <a:ln w="9525">
            <a:solidFill>
              <a:schemeClr val="tx1"/>
            </a:solidFill>
            <a:miter lim="800000"/>
            <a:headEnd/>
            <a:tailEnd/>
          </a:ln>
        </p:spPr>
        <p:txBody>
          <a:bodyPr wrap="none" anchor="ctr"/>
          <a:lstStyle/>
          <a:p>
            <a:endParaRPr lang="en-US"/>
          </a:p>
        </p:txBody>
      </p:sp>
      <p:sp>
        <p:nvSpPr>
          <p:cNvPr id="229382" name="Rectangle 7"/>
          <p:cNvSpPr>
            <a:spLocks noChangeArrowheads="1"/>
          </p:cNvSpPr>
          <p:nvPr/>
        </p:nvSpPr>
        <p:spPr bwMode="auto">
          <a:xfrm>
            <a:off x="5524500" y="3657600"/>
            <a:ext cx="1219200" cy="457200"/>
          </a:xfrm>
          <a:prstGeom prst="rect">
            <a:avLst/>
          </a:prstGeom>
          <a:solidFill>
            <a:srgbClr val="66CCFF"/>
          </a:solidFill>
          <a:ln w="9525">
            <a:solidFill>
              <a:schemeClr val="tx1"/>
            </a:solidFill>
            <a:miter lim="800000"/>
            <a:headEnd/>
            <a:tailEnd/>
          </a:ln>
        </p:spPr>
        <p:txBody>
          <a:bodyPr wrap="none" anchor="ctr"/>
          <a:lstStyle/>
          <a:p>
            <a:endParaRPr lang="en-US"/>
          </a:p>
        </p:txBody>
      </p:sp>
      <p:sp>
        <p:nvSpPr>
          <p:cNvPr id="229383" name="Line 8"/>
          <p:cNvSpPr>
            <a:spLocks noChangeShapeType="1"/>
          </p:cNvSpPr>
          <p:nvPr/>
        </p:nvSpPr>
        <p:spPr bwMode="auto">
          <a:xfrm>
            <a:off x="2705100" y="3810000"/>
            <a:ext cx="838200" cy="0"/>
          </a:xfrm>
          <a:prstGeom prst="line">
            <a:avLst/>
          </a:prstGeom>
          <a:noFill/>
          <a:ln w="9525">
            <a:solidFill>
              <a:schemeClr val="tx1"/>
            </a:solidFill>
            <a:miter lim="800000"/>
            <a:headEnd/>
            <a:tailEnd type="triangle" w="med" len="med"/>
          </a:ln>
        </p:spPr>
        <p:txBody>
          <a:bodyPr wrap="none"/>
          <a:lstStyle/>
          <a:p>
            <a:endParaRPr lang="en-US"/>
          </a:p>
        </p:txBody>
      </p:sp>
      <p:sp>
        <p:nvSpPr>
          <p:cNvPr id="229384" name="Line 9"/>
          <p:cNvSpPr>
            <a:spLocks noChangeShapeType="1"/>
          </p:cNvSpPr>
          <p:nvPr/>
        </p:nvSpPr>
        <p:spPr bwMode="auto">
          <a:xfrm>
            <a:off x="4686300" y="3733800"/>
            <a:ext cx="838200" cy="0"/>
          </a:xfrm>
          <a:prstGeom prst="line">
            <a:avLst/>
          </a:prstGeom>
          <a:noFill/>
          <a:ln w="9525">
            <a:solidFill>
              <a:schemeClr val="tx1"/>
            </a:solidFill>
            <a:miter lim="800000"/>
            <a:headEnd/>
            <a:tailEnd type="triangle" w="med" len="med"/>
          </a:ln>
        </p:spPr>
        <p:txBody>
          <a:bodyPr wrap="none"/>
          <a:lstStyle/>
          <a:p>
            <a:endParaRPr lang="en-US"/>
          </a:p>
        </p:txBody>
      </p:sp>
      <p:sp>
        <p:nvSpPr>
          <p:cNvPr id="229385" name="Line 10"/>
          <p:cNvSpPr>
            <a:spLocks noChangeShapeType="1"/>
          </p:cNvSpPr>
          <p:nvPr/>
        </p:nvSpPr>
        <p:spPr bwMode="auto">
          <a:xfrm flipH="1">
            <a:off x="4686300" y="4038600"/>
            <a:ext cx="838200" cy="0"/>
          </a:xfrm>
          <a:prstGeom prst="line">
            <a:avLst/>
          </a:prstGeom>
          <a:noFill/>
          <a:ln w="9525">
            <a:solidFill>
              <a:schemeClr val="tx1"/>
            </a:solidFill>
            <a:miter lim="800000"/>
            <a:headEnd/>
            <a:tailEnd type="triangle" w="med" len="med"/>
          </a:ln>
        </p:spPr>
        <p:txBody>
          <a:bodyPr wrap="none"/>
          <a:lstStyle/>
          <a:p>
            <a:endParaRPr lang="en-US"/>
          </a:p>
        </p:txBody>
      </p:sp>
      <p:sp>
        <p:nvSpPr>
          <p:cNvPr id="229386" name="Line 11"/>
          <p:cNvSpPr>
            <a:spLocks noChangeShapeType="1"/>
          </p:cNvSpPr>
          <p:nvPr/>
        </p:nvSpPr>
        <p:spPr bwMode="auto">
          <a:xfrm flipH="1">
            <a:off x="2705100" y="4038600"/>
            <a:ext cx="838200" cy="0"/>
          </a:xfrm>
          <a:prstGeom prst="line">
            <a:avLst/>
          </a:prstGeom>
          <a:noFill/>
          <a:ln w="9525">
            <a:solidFill>
              <a:schemeClr val="tx1"/>
            </a:solidFill>
            <a:miter lim="800000"/>
            <a:headEnd/>
            <a:tailEnd type="triangle" w="med" len="med"/>
          </a:ln>
        </p:spPr>
        <p:txBody>
          <a:bodyPr wrap="none"/>
          <a:lstStyle/>
          <a:p>
            <a:endParaRPr lang="en-US"/>
          </a:p>
        </p:txBody>
      </p:sp>
      <p:sp>
        <p:nvSpPr>
          <p:cNvPr id="229387" name="Line 12"/>
          <p:cNvSpPr>
            <a:spLocks noChangeShapeType="1"/>
          </p:cNvSpPr>
          <p:nvPr/>
        </p:nvSpPr>
        <p:spPr bwMode="auto">
          <a:xfrm flipV="1">
            <a:off x="7200900" y="3048000"/>
            <a:ext cx="533400" cy="762000"/>
          </a:xfrm>
          <a:prstGeom prst="line">
            <a:avLst/>
          </a:prstGeom>
          <a:noFill/>
          <a:ln w="28575">
            <a:solidFill>
              <a:schemeClr val="tx1"/>
            </a:solidFill>
            <a:prstDash val="sysDot"/>
            <a:miter lim="800000"/>
            <a:headEnd/>
            <a:tailEnd/>
          </a:ln>
        </p:spPr>
        <p:txBody>
          <a:bodyPr wrap="none"/>
          <a:lstStyle/>
          <a:p>
            <a:endParaRPr lang="en-US"/>
          </a:p>
        </p:txBody>
      </p:sp>
      <p:sp>
        <p:nvSpPr>
          <p:cNvPr id="229388" name="Line 13"/>
          <p:cNvSpPr>
            <a:spLocks noChangeShapeType="1"/>
          </p:cNvSpPr>
          <p:nvPr/>
        </p:nvSpPr>
        <p:spPr bwMode="auto">
          <a:xfrm>
            <a:off x="7200900" y="4038600"/>
            <a:ext cx="838200" cy="457200"/>
          </a:xfrm>
          <a:prstGeom prst="line">
            <a:avLst/>
          </a:prstGeom>
          <a:noFill/>
          <a:ln w="28575">
            <a:solidFill>
              <a:schemeClr val="tx1"/>
            </a:solidFill>
            <a:prstDash val="sysDot"/>
            <a:miter lim="800000"/>
            <a:headEnd/>
            <a:tailEnd/>
          </a:ln>
        </p:spPr>
        <p:txBody>
          <a:bodyPr wrap="none"/>
          <a:lstStyle/>
          <a:p>
            <a:endParaRPr lang="en-US"/>
          </a:p>
        </p:txBody>
      </p:sp>
      <p:sp>
        <p:nvSpPr>
          <p:cNvPr id="229389" name="Line 14"/>
          <p:cNvSpPr>
            <a:spLocks noChangeShapeType="1"/>
          </p:cNvSpPr>
          <p:nvPr/>
        </p:nvSpPr>
        <p:spPr bwMode="auto">
          <a:xfrm flipH="1">
            <a:off x="6819900" y="3810000"/>
            <a:ext cx="381000" cy="0"/>
          </a:xfrm>
          <a:prstGeom prst="line">
            <a:avLst/>
          </a:prstGeom>
          <a:noFill/>
          <a:ln w="19050">
            <a:solidFill>
              <a:schemeClr val="tx1"/>
            </a:solidFill>
            <a:prstDash val="sysDot"/>
            <a:miter lim="800000"/>
            <a:headEnd/>
            <a:tailEnd type="triangle" w="med" len="med"/>
          </a:ln>
        </p:spPr>
        <p:txBody>
          <a:bodyPr wrap="none"/>
          <a:lstStyle/>
          <a:p>
            <a:endParaRPr lang="en-US"/>
          </a:p>
        </p:txBody>
      </p:sp>
      <p:sp>
        <p:nvSpPr>
          <p:cNvPr id="229390" name="Line 15"/>
          <p:cNvSpPr>
            <a:spLocks noChangeShapeType="1"/>
          </p:cNvSpPr>
          <p:nvPr/>
        </p:nvSpPr>
        <p:spPr bwMode="auto">
          <a:xfrm flipH="1">
            <a:off x="6819900" y="4038600"/>
            <a:ext cx="381000" cy="0"/>
          </a:xfrm>
          <a:prstGeom prst="line">
            <a:avLst/>
          </a:prstGeom>
          <a:noFill/>
          <a:ln w="28575">
            <a:solidFill>
              <a:schemeClr val="tx1"/>
            </a:solidFill>
            <a:prstDash val="sysDot"/>
            <a:miter lim="800000"/>
            <a:headEnd/>
            <a:tailEnd type="triangle" w="med" len="med"/>
          </a:ln>
        </p:spPr>
        <p:txBody>
          <a:bodyPr wrap="none"/>
          <a:lstStyle/>
          <a:p>
            <a:endParaRPr lang="en-US"/>
          </a:p>
        </p:txBody>
      </p:sp>
      <p:sp>
        <p:nvSpPr>
          <p:cNvPr id="229391" name="AutoShape 16"/>
          <p:cNvSpPr>
            <a:spLocks noChangeArrowheads="1"/>
          </p:cNvSpPr>
          <p:nvPr/>
        </p:nvSpPr>
        <p:spPr bwMode="auto">
          <a:xfrm>
            <a:off x="3467100" y="2209800"/>
            <a:ext cx="1371600" cy="762000"/>
          </a:xfrm>
          <a:prstGeom prst="flowChartAlternateProcess">
            <a:avLst/>
          </a:prstGeom>
          <a:solidFill>
            <a:srgbClr val="66CCFF"/>
          </a:solidFill>
          <a:ln w="9525">
            <a:solidFill>
              <a:schemeClr val="tx1"/>
            </a:solidFill>
            <a:miter lim="800000"/>
            <a:headEnd/>
            <a:tailEnd/>
          </a:ln>
        </p:spPr>
        <p:txBody>
          <a:bodyPr wrap="none" anchor="ctr"/>
          <a:lstStyle/>
          <a:p>
            <a:endParaRPr lang="en-US"/>
          </a:p>
        </p:txBody>
      </p:sp>
      <p:sp>
        <p:nvSpPr>
          <p:cNvPr id="229392" name="Line 17"/>
          <p:cNvSpPr>
            <a:spLocks noChangeShapeType="1"/>
          </p:cNvSpPr>
          <p:nvPr/>
        </p:nvSpPr>
        <p:spPr bwMode="auto">
          <a:xfrm flipH="1" flipV="1">
            <a:off x="800100" y="3048000"/>
            <a:ext cx="762000" cy="762000"/>
          </a:xfrm>
          <a:prstGeom prst="line">
            <a:avLst/>
          </a:prstGeom>
          <a:noFill/>
          <a:ln w="28575">
            <a:solidFill>
              <a:schemeClr val="tx1"/>
            </a:solidFill>
            <a:prstDash val="sysDot"/>
            <a:miter lim="800000"/>
            <a:headEnd/>
            <a:tailEnd type="triangle" w="med" len="med"/>
          </a:ln>
        </p:spPr>
        <p:txBody>
          <a:bodyPr wrap="none"/>
          <a:lstStyle/>
          <a:p>
            <a:endParaRPr lang="en-US"/>
          </a:p>
        </p:txBody>
      </p:sp>
      <p:sp>
        <p:nvSpPr>
          <p:cNvPr id="229393" name="Line 18"/>
          <p:cNvSpPr>
            <a:spLocks noChangeShapeType="1"/>
          </p:cNvSpPr>
          <p:nvPr/>
        </p:nvSpPr>
        <p:spPr bwMode="auto">
          <a:xfrm flipH="1">
            <a:off x="723900" y="4038600"/>
            <a:ext cx="838200" cy="457200"/>
          </a:xfrm>
          <a:prstGeom prst="line">
            <a:avLst/>
          </a:prstGeom>
          <a:noFill/>
          <a:ln w="28575">
            <a:solidFill>
              <a:schemeClr val="tx1"/>
            </a:solidFill>
            <a:prstDash val="sysDot"/>
            <a:miter lim="800000"/>
            <a:headEnd/>
            <a:tailEnd type="triangle" w="med" len="med"/>
          </a:ln>
        </p:spPr>
        <p:txBody>
          <a:bodyPr wrap="none"/>
          <a:lstStyle/>
          <a:p>
            <a:endParaRPr lang="en-US"/>
          </a:p>
        </p:txBody>
      </p:sp>
      <p:sp>
        <p:nvSpPr>
          <p:cNvPr id="229394" name="Line 19"/>
          <p:cNvSpPr>
            <a:spLocks noChangeShapeType="1"/>
          </p:cNvSpPr>
          <p:nvPr/>
        </p:nvSpPr>
        <p:spPr bwMode="auto">
          <a:xfrm flipH="1">
            <a:off x="2171700" y="2590800"/>
            <a:ext cx="1295400" cy="1066800"/>
          </a:xfrm>
          <a:prstGeom prst="line">
            <a:avLst/>
          </a:prstGeom>
          <a:noFill/>
          <a:ln w="9525">
            <a:solidFill>
              <a:schemeClr val="tx1"/>
            </a:solidFill>
            <a:miter lim="800000"/>
            <a:headEnd/>
            <a:tailEnd type="triangle" w="med" len="med"/>
          </a:ln>
        </p:spPr>
        <p:txBody>
          <a:bodyPr wrap="none"/>
          <a:lstStyle/>
          <a:p>
            <a:endParaRPr lang="en-US"/>
          </a:p>
        </p:txBody>
      </p:sp>
      <p:sp>
        <p:nvSpPr>
          <p:cNvPr id="229395" name="Line 20"/>
          <p:cNvSpPr>
            <a:spLocks noChangeShapeType="1"/>
          </p:cNvSpPr>
          <p:nvPr/>
        </p:nvSpPr>
        <p:spPr bwMode="auto">
          <a:xfrm>
            <a:off x="4838700" y="2514600"/>
            <a:ext cx="1143000" cy="1066800"/>
          </a:xfrm>
          <a:prstGeom prst="line">
            <a:avLst/>
          </a:prstGeom>
          <a:noFill/>
          <a:ln w="9525">
            <a:solidFill>
              <a:schemeClr val="tx1"/>
            </a:solidFill>
            <a:miter lim="800000"/>
            <a:headEnd/>
            <a:tailEnd type="triangle" w="med" len="med"/>
          </a:ln>
        </p:spPr>
        <p:txBody>
          <a:bodyPr wrap="none"/>
          <a:lstStyle/>
          <a:p>
            <a:endParaRPr lang="en-US"/>
          </a:p>
        </p:txBody>
      </p:sp>
      <p:sp>
        <p:nvSpPr>
          <p:cNvPr id="229396" name="AutoShape 21"/>
          <p:cNvSpPr>
            <a:spLocks noChangeArrowheads="1"/>
          </p:cNvSpPr>
          <p:nvPr/>
        </p:nvSpPr>
        <p:spPr bwMode="auto">
          <a:xfrm>
            <a:off x="419100" y="2590800"/>
            <a:ext cx="457200" cy="457200"/>
          </a:xfrm>
          <a:prstGeom prst="flowChartAlternateProcess">
            <a:avLst/>
          </a:prstGeom>
          <a:solidFill>
            <a:srgbClr val="66CCFF"/>
          </a:solidFill>
          <a:ln w="9525">
            <a:solidFill>
              <a:schemeClr val="tx1"/>
            </a:solidFill>
            <a:miter lim="800000"/>
            <a:headEnd/>
            <a:tailEnd/>
          </a:ln>
        </p:spPr>
        <p:txBody>
          <a:bodyPr wrap="none" anchor="ctr"/>
          <a:lstStyle/>
          <a:p>
            <a:endParaRPr lang="en-US"/>
          </a:p>
        </p:txBody>
      </p:sp>
      <p:sp>
        <p:nvSpPr>
          <p:cNvPr id="229397" name="AutoShape 22"/>
          <p:cNvSpPr>
            <a:spLocks noChangeArrowheads="1"/>
          </p:cNvSpPr>
          <p:nvPr/>
        </p:nvSpPr>
        <p:spPr bwMode="auto">
          <a:xfrm>
            <a:off x="8115300" y="4267200"/>
            <a:ext cx="457200" cy="457200"/>
          </a:xfrm>
          <a:prstGeom prst="flowChartAlternateProcess">
            <a:avLst/>
          </a:prstGeom>
          <a:solidFill>
            <a:srgbClr val="66CCFF"/>
          </a:solidFill>
          <a:ln w="9525">
            <a:solidFill>
              <a:schemeClr val="tx1"/>
            </a:solidFill>
            <a:miter lim="800000"/>
            <a:headEnd/>
            <a:tailEnd/>
          </a:ln>
        </p:spPr>
        <p:txBody>
          <a:bodyPr wrap="none" anchor="ctr"/>
          <a:lstStyle/>
          <a:p>
            <a:endParaRPr lang="en-US"/>
          </a:p>
        </p:txBody>
      </p:sp>
      <p:sp>
        <p:nvSpPr>
          <p:cNvPr id="229398" name="AutoShape 23"/>
          <p:cNvSpPr>
            <a:spLocks noChangeArrowheads="1"/>
          </p:cNvSpPr>
          <p:nvPr/>
        </p:nvSpPr>
        <p:spPr bwMode="auto">
          <a:xfrm>
            <a:off x="266700" y="4267200"/>
            <a:ext cx="457200" cy="457200"/>
          </a:xfrm>
          <a:prstGeom prst="flowChartAlternateProcess">
            <a:avLst/>
          </a:prstGeom>
          <a:solidFill>
            <a:srgbClr val="66CCFF"/>
          </a:solidFill>
          <a:ln w="9525">
            <a:solidFill>
              <a:schemeClr val="tx1"/>
            </a:solidFill>
            <a:miter lim="800000"/>
            <a:headEnd/>
            <a:tailEnd/>
          </a:ln>
        </p:spPr>
        <p:txBody>
          <a:bodyPr wrap="none" anchor="ctr"/>
          <a:lstStyle/>
          <a:p>
            <a:endParaRPr lang="en-US"/>
          </a:p>
        </p:txBody>
      </p:sp>
      <p:sp>
        <p:nvSpPr>
          <p:cNvPr id="229399" name="AutoShape 24"/>
          <p:cNvSpPr>
            <a:spLocks noChangeArrowheads="1"/>
          </p:cNvSpPr>
          <p:nvPr/>
        </p:nvSpPr>
        <p:spPr bwMode="auto">
          <a:xfrm>
            <a:off x="7810500" y="2667000"/>
            <a:ext cx="457200" cy="457200"/>
          </a:xfrm>
          <a:prstGeom prst="flowChartAlternateProcess">
            <a:avLst/>
          </a:prstGeom>
          <a:solidFill>
            <a:srgbClr val="66CCFF"/>
          </a:solidFill>
          <a:ln w="9525">
            <a:solidFill>
              <a:schemeClr val="tx1"/>
            </a:solidFill>
            <a:miter lim="800000"/>
            <a:headEnd/>
            <a:tailEnd/>
          </a:ln>
        </p:spPr>
        <p:txBody>
          <a:bodyPr wrap="none" anchor="ctr"/>
          <a:lstStyle/>
          <a:p>
            <a:endParaRPr lang="en-US"/>
          </a:p>
        </p:txBody>
      </p:sp>
      <p:sp>
        <p:nvSpPr>
          <p:cNvPr id="229400" name="Text Box 25"/>
          <p:cNvSpPr txBox="1">
            <a:spLocks noChangeArrowheads="1"/>
          </p:cNvSpPr>
          <p:nvPr/>
        </p:nvSpPr>
        <p:spPr bwMode="auto">
          <a:xfrm>
            <a:off x="479425" y="2743200"/>
            <a:ext cx="184150" cy="457200"/>
          </a:xfrm>
          <a:prstGeom prst="rect">
            <a:avLst/>
          </a:prstGeom>
          <a:noFill/>
          <a:ln w="9525">
            <a:noFill/>
            <a:miter lim="800000"/>
            <a:headEnd/>
            <a:tailEnd/>
          </a:ln>
        </p:spPr>
        <p:txBody>
          <a:bodyPr>
            <a:spAutoFit/>
          </a:bodyPr>
          <a:lstStyle/>
          <a:p>
            <a:pPr>
              <a:spcBef>
                <a:spcPct val="50000"/>
              </a:spcBef>
            </a:pPr>
            <a:endParaRPr lang="en-GB" sz="2400" b="0">
              <a:latin typeface="Tahoma" pitchFamily="34" charset="0"/>
            </a:endParaRPr>
          </a:p>
        </p:txBody>
      </p:sp>
      <p:sp>
        <p:nvSpPr>
          <p:cNvPr id="229401" name="Text Box 26"/>
          <p:cNvSpPr txBox="1">
            <a:spLocks noChangeArrowheads="1"/>
          </p:cNvSpPr>
          <p:nvPr/>
        </p:nvSpPr>
        <p:spPr bwMode="auto">
          <a:xfrm>
            <a:off x="495300" y="2514600"/>
            <a:ext cx="304800" cy="457200"/>
          </a:xfrm>
          <a:prstGeom prst="rect">
            <a:avLst/>
          </a:prstGeom>
          <a:noFill/>
          <a:ln w="9525">
            <a:noFill/>
            <a:miter lim="800000"/>
            <a:headEnd/>
            <a:tailEnd/>
          </a:ln>
        </p:spPr>
        <p:txBody>
          <a:bodyPr>
            <a:spAutoFit/>
          </a:bodyPr>
          <a:lstStyle/>
          <a:p>
            <a:pPr>
              <a:spcBef>
                <a:spcPct val="50000"/>
              </a:spcBef>
            </a:pPr>
            <a:r>
              <a:rPr lang="en-US" sz="2400" b="0">
                <a:latin typeface="Tahoma" pitchFamily="34" charset="0"/>
              </a:rPr>
              <a:t>p</a:t>
            </a:r>
          </a:p>
        </p:txBody>
      </p:sp>
      <p:sp>
        <p:nvSpPr>
          <p:cNvPr id="229402" name="Text Box 27"/>
          <p:cNvSpPr txBox="1">
            <a:spLocks noChangeArrowheads="1"/>
          </p:cNvSpPr>
          <p:nvPr/>
        </p:nvSpPr>
        <p:spPr bwMode="auto">
          <a:xfrm>
            <a:off x="342900" y="4267200"/>
            <a:ext cx="228600" cy="457200"/>
          </a:xfrm>
          <a:prstGeom prst="rect">
            <a:avLst/>
          </a:prstGeom>
          <a:noFill/>
          <a:ln w="9525">
            <a:noFill/>
            <a:miter lim="800000"/>
            <a:headEnd/>
            <a:tailEnd/>
          </a:ln>
        </p:spPr>
        <p:txBody>
          <a:bodyPr>
            <a:spAutoFit/>
          </a:bodyPr>
          <a:lstStyle/>
          <a:p>
            <a:pPr>
              <a:spcBef>
                <a:spcPct val="50000"/>
              </a:spcBef>
            </a:pPr>
            <a:r>
              <a:rPr lang="en-US" sz="2400" b="0">
                <a:latin typeface="Tahoma" pitchFamily="34" charset="0"/>
              </a:rPr>
              <a:t>p</a:t>
            </a:r>
          </a:p>
        </p:txBody>
      </p:sp>
      <p:sp>
        <p:nvSpPr>
          <p:cNvPr id="229403" name="Text Box 28"/>
          <p:cNvSpPr txBox="1">
            <a:spLocks noChangeArrowheads="1"/>
          </p:cNvSpPr>
          <p:nvPr/>
        </p:nvSpPr>
        <p:spPr bwMode="auto">
          <a:xfrm>
            <a:off x="7810500" y="2590800"/>
            <a:ext cx="184150" cy="457200"/>
          </a:xfrm>
          <a:prstGeom prst="rect">
            <a:avLst/>
          </a:prstGeom>
          <a:noFill/>
          <a:ln w="9525">
            <a:noFill/>
            <a:miter lim="800000"/>
            <a:headEnd/>
            <a:tailEnd/>
          </a:ln>
        </p:spPr>
        <p:txBody>
          <a:bodyPr>
            <a:spAutoFit/>
          </a:bodyPr>
          <a:lstStyle/>
          <a:p>
            <a:pPr>
              <a:spcBef>
                <a:spcPct val="50000"/>
              </a:spcBef>
            </a:pPr>
            <a:r>
              <a:rPr lang="en-US" sz="2400" b="0">
                <a:latin typeface="Tahoma" pitchFamily="34" charset="0"/>
              </a:rPr>
              <a:t>p</a:t>
            </a:r>
          </a:p>
        </p:txBody>
      </p:sp>
      <p:sp>
        <p:nvSpPr>
          <p:cNvPr id="229404" name="Text Box 29"/>
          <p:cNvSpPr txBox="1">
            <a:spLocks noChangeArrowheads="1"/>
          </p:cNvSpPr>
          <p:nvPr/>
        </p:nvSpPr>
        <p:spPr bwMode="auto">
          <a:xfrm>
            <a:off x="8191500" y="4191000"/>
            <a:ext cx="228600" cy="457200"/>
          </a:xfrm>
          <a:prstGeom prst="rect">
            <a:avLst/>
          </a:prstGeom>
          <a:noFill/>
          <a:ln w="9525">
            <a:noFill/>
            <a:miter lim="800000"/>
            <a:headEnd/>
            <a:tailEnd/>
          </a:ln>
        </p:spPr>
        <p:txBody>
          <a:bodyPr>
            <a:spAutoFit/>
          </a:bodyPr>
          <a:lstStyle/>
          <a:p>
            <a:pPr>
              <a:spcBef>
                <a:spcPct val="50000"/>
              </a:spcBef>
            </a:pPr>
            <a:r>
              <a:rPr lang="en-US" sz="2400" b="0">
                <a:latin typeface="Tahoma" pitchFamily="34" charset="0"/>
              </a:rPr>
              <a:t>p</a:t>
            </a:r>
          </a:p>
        </p:txBody>
      </p:sp>
      <p:sp>
        <p:nvSpPr>
          <p:cNvPr id="229405" name="Text Box 30"/>
          <p:cNvSpPr txBox="1">
            <a:spLocks noChangeArrowheads="1"/>
          </p:cNvSpPr>
          <p:nvPr/>
        </p:nvSpPr>
        <p:spPr bwMode="auto">
          <a:xfrm>
            <a:off x="1790700" y="3657600"/>
            <a:ext cx="914400" cy="457200"/>
          </a:xfrm>
          <a:prstGeom prst="rect">
            <a:avLst/>
          </a:prstGeom>
          <a:noFill/>
          <a:ln w="9525">
            <a:noFill/>
            <a:miter lim="800000"/>
            <a:headEnd/>
            <a:tailEnd/>
          </a:ln>
        </p:spPr>
        <p:txBody>
          <a:bodyPr>
            <a:spAutoFit/>
          </a:bodyPr>
          <a:lstStyle/>
          <a:p>
            <a:pPr>
              <a:spcBef>
                <a:spcPct val="50000"/>
              </a:spcBef>
            </a:pPr>
            <a:r>
              <a:rPr lang="en-US" sz="2400" b="0">
                <a:latin typeface="Tahoma" pitchFamily="34" charset="0"/>
              </a:rPr>
              <a:t>msg</a:t>
            </a:r>
          </a:p>
        </p:txBody>
      </p:sp>
      <p:sp>
        <p:nvSpPr>
          <p:cNvPr id="229406" name="Text Box 31"/>
          <p:cNvSpPr txBox="1">
            <a:spLocks noChangeArrowheads="1"/>
          </p:cNvSpPr>
          <p:nvPr/>
        </p:nvSpPr>
        <p:spPr bwMode="auto">
          <a:xfrm>
            <a:off x="3619500" y="3657600"/>
            <a:ext cx="914400" cy="457200"/>
          </a:xfrm>
          <a:prstGeom prst="rect">
            <a:avLst/>
          </a:prstGeom>
          <a:noFill/>
          <a:ln w="9525">
            <a:noFill/>
            <a:miter lim="800000"/>
            <a:headEnd/>
            <a:tailEnd/>
          </a:ln>
        </p:spPr>
        <p:txBody>
          <a:bodyPr>
            <a:spAutoFit/>
          </a:bodyPr>
          <a:lstStyle/>
          <a:p>
            <a:pPr>
              <a:spcBef>
                <a:spcPct val="50000"/>
              </a:spcBef>
            </a:pPr>
            <a:r>
              <a:rPr lang="en-US" sz="2400" b="0">
                <a:latin typeface="Tahoma" pitchFamily="34" charset="0"/>
              </a:rPr>
              <a:t>msg</a:t>
            </a:r>
          </a:p>
        </p:txBody>
      </p:sp>
      <p:sp>
        <p:nvSpPr>
          <p:cNvPr id="229407" name="Text Box 32"/>
          <p:cNvSpPr txBox="1">
            <a:spLocks noChangeArrowheads="1"/>
          </p:cNvSpPr>
          <p:nvPr/>
        </p:nvSpPr>
        <p:spPr bwMode="auto">
          <a:xfrm>
            <a:off x="5676900" y="3657600"/>
            <a:ext cx="914400" cy="457200"/>
          </a:xfrm>
          <a:prstGeom prst="rect">
            <a:avLst/>
          </a:prstGeom>
          <a:noFill/>
          <a:ln w="9525">
            <a:noFill/>
            <a:miter lim="800000"/>
            <a:headEnd/>
            <a:tailEnd/>
          </a:ln>
        </p:spPr>
        <p:txBody>
          <a:bodyPr>
            <a:spAutoFit/>
          </a:bodyPr>
          <a:lstStyle/>
          <a:p>
            <a:pPr>
              <a:spcBef>
                <a:spcPct val="50000"/>
              </a:spcBef>
            </a:pPr>
            <a:r>
              <a:rPr lang="en-US" sz="2400" b="0">
                <a:latin typeface="Tahoma" pitchFamily="34" charset="0"/>
              </a:rPr>
              <a:t>msg</a:t>
            </a:r>
          </a:p>
        </p:txBody>
      </p:sp>
      <p:sp>
        <p:nvSpPr>
          <p:cNvPr id="229408" name="Text Box 33"/>
          <p:cNvSpPr txBox="1">
            <a:spLocks noChangeArrowheads="1"/>
          </p:cNvSpPr>
          <p:nvPr/>
        </p:nvSpPr>
        <p:spPr bwMode="auto">
          <a:xfrm>
            <a:off x="114300" y="3352800"/>
            <a:ext cx="1219200" cy="825500"/>
          </a:xfrm>
          <a:prstGeom prst="rect">
            <a:avLst/>
          </a:prstGeom>
          <a:noFill/>
          <a:ln w="9525">
            <a:noFill/>
            <a:miter lim="800000"/>
            <a:headEnd/>
            <a:tailEnd/>
          </a:ln>
        </p:spPr>
        <p:txBody>
          <a:bodyPr>
            <a:spAutoFit/>
          </a:bodyPr>
          <a:lstStyle/>
          <a:p>
            <a:pPr>
              <a:spcBef>
                <a:spcPct val="50000"/>
              </a:spcBef>
            </a:pPr>
            <a:r>
              <a:rPr lang="en-US" sz="1600" b="0">
                <a:latin typeface="Tahoma" pitchFamily="34" charset="0"/>
              </a:rPr>
              <a:t>Message read from head</a:t>
            </a:r>
          </a:p>
        </p:txBody>
      </p:sp>
      <p:sp>
        <p:nvSpPr>
          <p:cNvPr id="229409" name="Text Box 34"/>
          <p:cNvSpPr txBox="1">
            <a:spLocks noChangeArrowheads="1"/>
          </p:cNvSpPr>
          <p:nvPr/>
        </p:nvSpPr>
        <p:spPr bwMode="auto">
          <a:xfrm>
            <a:off x="7505700" y="3429000"/>
            <a:ext cx="1600200" cy="701675"/>
          </a:xfrm>
          <a:prstGeom prst="rect">
            <a:avLst/>
          </a:prstGeom>
          <a:noFill/>
          <a:ln w="9525">
            <a:noFill/>
            <a:miter lim="800000"/>
            <a:headEnd/>
            <a:tailEnd/>
          </a:ln>
        </p:spPr>
        <p:txBody>
          <a:bodyPr>
            <a:spAutoFit/>
          </a:bodyPr>
          <a:lstStyle/>
          <a:p>
            <a:pPr>
              <a:spcBef>
                <a:spcPct val="50000"/>
              </a:spcBef>
            </a:pPr>
            <a:r>
              <a:rPr lang="en-US" sz="1600" b="0">
                <a:latin typeface="Tahoma" pitchFamily="34" charset="0"/>
              </a:rPr>
              <a:t>New Messages added at tail</a:t>
            </a:r>
            <a:r>
              <a:rPr lang="en-US" sz="2400" b="0">
                <a:latin typeface="Tahoma" pitchFamily="34" charset="0"/>
              </a:rPr>
              <a:t> </a:t>
            </a:r>
          </a:p>
        </p:txBody>
      </p:sp>
      <p:sp>
        <p:nvSpPr>
          <p:cNvPr id="229410" name="Text Box 35"/>
          <p:cNvSpPr txBox="1">
            <a:spLocks noChangeArrowheads="1"/>
          </p:cNvSpPr>
          <p:nvPr/>
        </p:nvSpPr>
        <p:spPr bwMode="auto">
          <a:xfrm>
            <a:off x="3543300" y="2286000"/>
            <a:ext cx="1447800" cy="703263"/>
          </a:xfrm>
          <a:prstGeom prst="rect">
            <a:avLst/>
          </a:prstGeom>
          <a:noFill/>
          <a:ln w="9525">
            <a:noFill/>
            <a:miter lim="800000"/>
            <a:headEnd/>
            <a:tailEnd/>
          </a:ln>
        </p:spPr>
        <p:txBody>
          <a:bodyPr>
            <a:spAutoFit/>
          </a:bodyPr>
          <a:lstStyle/>
          <a:p>
            <a:pPr>
              <a:spcBef>
                <a:spcPct val="50000"/>
              </a:spcBef>
            </a:pPr>
            <a:r>
              <a:rPr lang="en-US" sz="1600" b="0">
                <a:latin typeface="Tahoma" pitchFamily="34" charset="0"/>
              </a:rPr>
              <a:t>Stuct</a:t>
            </a:r>
          </a:p>
          <a:p>
            <a:pPr>
              <a:spcBef>
                <a:spcPct val="50000"/>
              </a:spcBef>
            </a:pPr>
            <a:r>
              <a:rPr lang="en-US" sz="1600" b="0">
                <a:latin typeface="Tahoma" pitchFamily="34" charset="0"/>
              </a:rPr>
              <a:t>msgqid_ds</a:t>
            </a:r>
          </a:p>
        </p:txBody>
      </p:sp>
      <p:sp>
        <p:nvSpPr>
          <p:cNvPr id="229411" name="Text Box 36"/>
          <p:cNvSpPr txBox="1">
            <a:spLocks noChangeArrowheads="1"/>
          </p:cNvSpPr>
          <p:nvPr/>
        </p:nvSpPr>
        <p:spPr bwMode="auto">
          <a:xfrm>
            <a:off x="7810500" y="2667000"/>
            <a:ext cx="228600" cy="457200"/>
          </a:xfrm>
          <a:prstGeom prst="rect">
            <a:avLst/>
          </a:prstGeom>
          <a:noFill/>
          <a:ln w="9525">
            <a:noFill/>
            <a:miter lim="800000"/>
            <a:headEnd/>
            <a:tailEnd/>
          </a:ln>
        </p:spPr>
        <p:txBody>
          <a:bodyPr>
            <a:spAutoFit/>
          </a:bodyPr>
          <a:lstStyle/>
          <a:p>
            <a:pPr>
              <a:spcBef>
                <a:spcPct val="50000"/>
              </a:spcBef>
            </a:pPr>
            <a:r>
              <a:rPr lang="en-US" sz="2400" b="0">
                <a:latin typeface="Tahoma" pitchFamily="34" charset="0"/>
              </a:rPr>
              <a:t>p</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a:xfrm>
            <a:off x="457200" y="1036637"/>
            <a:ext cx="8229600" cy="1143000"/>
          </a:xfrm>
        </p:spPr>
        <p:txBody>
          <a:bodyPr/>
          <a:lstStyle/>
          <a:p>
            <a:pPr eaLnBrk="1" hangingPunct="1"/>
            <a:r>
              <a:rPr lang="en-US" smtClean="0"/>
              <a:t>msqid_ds</a:t>
            </a:r>
          </a:p>
        </p:txBody>
      </p:sp>
      <p:sp>
        <p:nvSpPr>
          <p:cNvPr id="230404" name="Rectangle 3"/>
          <p:cNvSpPr>
            <a:spLocks noGrp="1" noChangeArrowheads="1"/>
          </p:cNvSpPr>
          <p:nvPr>
            <p:ph sz="quarter" idx="1"/>
          </p:nvPr>
        </p:nvSpPr>
        <p:spPr>
          <a:xfrm>
            <a:off x="457200" y="1981200"/>
            <a:ext cx="8229600" cy="4038600"/>
          </a:xfrm>
        </p:spPr>
        <p:txBody>
          <a:bodyPr>
            <a:noAutofit/>
          </a:bodyPr>
          <a:lstStyle/>
          <a:p>
            <a:pPr eaLnBrk="1" hangingPunct="1">
              <a:buFont typeface="Wingdings" pitchFamily="2" charset="2"/>
              <a:buNone/>
            </a:pPr>
            <a:r>
              <a:rPr lang="en-US" sz="2100" dirty="0" err="1" smtClean="0"/>
              <a:t>struct</a:t>
            </a:r>
            <a:r>
              <a:rPr lang="en-US" sz="2100" dirty="0" smtClean="0"/>
              <a:t> </a:t>
            </a:r>
            <a:r>
              <a:rPr lang="en-US" sz="2100" dirty="0" err="1" smtClean="0"/>
              <a:t>msqid_ds</a:t>
            </a:r>
            <a:endParaRPr lang="en-US" sz="2100" dirty="0" smtClean="0"/>
          </a:p>
          <a:p>
            <a:pPr eaLnBrk="1" hangingPunct="1">
              <a:buFont typeface="Wingdings" pitchFamily="2" charset="2"/>
              <a:buNone/>
            </a:pPr>
            <a:r>
              <a:rPr lang="en-US" sz="2100" dirty="0" smtClean="0"/>
              <a:t> {   </a:t>
            </a:r>
            <a:r>
              <a:rPr lang="en-US" sz="2100" dirty="0" err="1" smtClean="0"/>
              <a:t>struct</a:t>
            </a:r>
            <a:r>
              <a:rPr lang="en-US" sz="2100" dirty="0" smtClean="0"/>
              <a:t> </a:t>
            </a:r>
            <a:r>
              <a:rPr lang="en-US" sz="2100" dirty="0" err="1" smtClean="0"/>
              <a:t>ipc_perm</a:t>
            </a:r>
            <a:r>
              <a:rPr lang="en-US" sz="2100" dirty="0" smtClean="0"/>
              <a:t> </a:t>
            </a:r>
            <a:r>
              <a:rPr lang="en-US" sz="2100" dirty="0" err="1" smtClean="0"/>
              <a:t>msg_perm</a:t>
            </a:r>
            <a:r>
              <a:rPr lang="en-US" sz="2100" dirty="0" smtClean="0"/>
              <a:t>;      </a:t>
            </a:r>
          </a:p>
          <a:p>
            <a:pPr eaLnBrk="1" hangingPunct="1">
              <a:buFont typeface="Wingdings" pitchFamily="2" charset="2"/>
              <a:buNone/>
            </a:pPr>
            <a:r>
              <a:rPr lang="en-US" sz="2100" dirty="0" smtClean="0"/>
              <a:t>   __</a:t>
            </a:r>
            <a:r>
              <a:rPr lang="en-US" sz="2100" dirty="0" err="1" smtClean="0"/>
              <a:t>time_t</a:t>
            </a:r>
            <a:r>
              <a:rPr lang="en-US" sz="2100" dirty="0" smtClean="0"/>
              <a:t> </a:t>
            </a:r>
            <a:r>
              <a:rPr lang="en-US" sz="2100" dirty="0" err="1" smtClean="0"/>
              <a:t>msg_stime</a:t>
            </a:r>
            <a:r>
              <a:rPr lang="en-US" sz="2100" dirty="0" smtClean="0"/>
              <a:t>;            </a:t>
            </a:r>
          </a:p>
          <a:p>
            <a:pPr eaLnBrk="1" hangingPunct="1">
              <a:buFont typeface="Wingdings" pitchFamily="2" charset="2"/>
              <a:buNone/>
            </a:pPr>
            <a:r>
              <a:rPr lang="en-US" sz="2100" dirty="0" smtClean="0"/>
              <a:t>	 __</a:t>
            </a:r>
            <a:r>
              <a:rPr lang="en-US" sz="2100" dirty="0" err="1" smtClean="0"/>
              <a:t>time_t</a:t>
            </a:r>
            <a:r>
              <a:rPr lang="en-US" sz="2100" dirty="0" smtClean="0"/>
              <a:t> </a:t>
            </a:r>
            <a:r>
              <a:rPr lang="en-US" sz="2100" dirty="0" err="1" smtClean="0"/>
              <a:t>msg_rtime</a:t>
            </a:r>
            <a:r>
              <a:rPr lang="en-US" sz="2100" dirty="0" smtClean="0"/>
              <a:t>;            </a:t>
            </a:r>
          </a:p>
          <a:p>
            <a:pPr eaLnBrk="1" hangingPunct="1">
              <a:buFont typeface="Wingdings" pitchFamily="2" charset="2"/>
              <a:buNone/>
            </a:pPr>
            <a:r>
              <a:rPr lang="en-US" sz="2100" dirty="0" smtClean="0"/>
              <a:t>   __</a:t>
            </a:r>
            <a:r>
              <a:rPr lang="en-US" sz="2100" dirty="0" err="1" smtClean="0"/>
              <a:t>time_t</a:t>
            </a:r>
            <a:r>
              <a:rPr lang="en-US" sz="2100" dirty="0" smtClean="0"/>
              <a:t> </a:t>
            </a:r>
            <a:r>
              <a:rPr lang="en-US" sz="2100" dirty="0" err="1" smtClean="0"/>
              <a:t>msg_ctime</a:t>
            </a:r>
            <a:r>
              <a:rPr lang="en-US" sz="2100" dirty="0" smtClean="0"/>
              <a:t>;            </a:t>
            </a:r>
          </a:p>
          <a:p>
            <a:pPr eaLnBrk="1" hangingPunct="1">
              <a:buFont typeface="Wingdings" pitchFamily="2" charset="2"/>
              <a:buNone/>
            </a:pPr>
            <a:r>
              <a:rPr lang="en-US" sz="2100" dirty="0" smtClean="0"/>
              <a:t>   unsigned long int __</a:t>
            </a:r>
            <a:r>
              <a:rPr lang="en-US" sz="2100" dirty="0" err="1" smtClean="0"/>
              <a:t>msg_cbytes</a:t>
            </a:r>
            <a:r>
              <a:rPr lang="en-US" sz="2100" dirty="0" smtClean="0"/>
              <a:t>;  </a:t>
            </a:r>
          </a:p>
          <a:p>
            <a:pPr eaLnBrk="1" hangingPunct="1">
              <a:buFont typeface="Wingdings" pitchFamily="2" charset="2"/>
              <a:buNone/>
            </a:pPr>
            <a:r>
              <a:rPr lang="en-US" sz="2100" dirty="0" smtClean="0"/>
              <a:t>   </a:t>
            </a:r>
            <a:r>
              <a:rPr lang="en-US" sz="2100" dirty="0" err="1" smtClean="0"/>
              <a:t>msgqnum_t</a:t>
            </a:r>
            <a:r>
              <a:rPr lang="en-US" sz="2100" dirty="0" smtClean="0"/>
              <a:t> </a:t>
            </a:r>
            <a:r>
              <a:rPr lang="en-US" sz="2100" dirty="0" err="1" smtClean="0"/>
              <a:t>msg_qnum</a:t>
            </a:r>
            <a:r>
              <a:rPr lang="en-US" sz="2100" dirty="0" smtClean="0"/>
              <a:t>;            </a:t>
            </a:r>
          </a:p>
          <a:p>
            <a:pPr eaLnBrk="1" hangingPunct="1">
              <a:buFont typeface="Wingdings" pitchFamily="2" charset="2"/>
              <a:buNone/>
            </a:pPr>
            <a:r>
              <a:rPr lang="en-US" sz="2100" dirty="0" smtClean="0"/>
              <a:t>   </a:t>
            </a:r>
            <a:r>
              <a:rPr lang="en-US" sz="2100" dirty="0" err="1" smtClean="0"/>
              <a:t>msglen_t</a:t>
            </a:r>
            <a:r>
              <a:rPr lang="en-US" sz="2100" dirty="0" smtClean="0"/>
              <a:t> </a:t>
            </a:r>
            <a:r>
              <a:rPr lang="en-US" sz="2100" dirty="0" err="1" smtClean="0"/>
              <a:t>msg_qbytes</a:t>
            </a:r>
            <a:r>
              <a:rPr lang="en-US" sz="2100" dirty="0" smtClean="0"/>
              <a:t>;         </a:t>
            </a:r>
          </a:p>
          <a:p>
            <a:pPr eaLnBrk="1" hangingPunct="1">
              <a:buFont typeface="Wingdings" pitchFamily="2" charset="2"/>
              <a:buNone/>
            </a:pPr>
            <a:r>
              <a:rPr lang="en-US" sz="2100" dirty="0" smtClean="0"/>
              <a:t>   __</a:t>
            </a:r>
            <a:r>
              <a:rPr lang="en-US" sz="2100" dirty="0" err="1" smtClean="0"/>
              <a:t>pid_t</a:t>
            </a:r>
            <a:r>
              <a:rPr lang="en-US" sz="2100" dirty="0" smtClean="0"/>
              <a:t> </a:t>
            </a:r>
            <a:r>
              <a:rPr lang="en-US" sz="2100" dirty="0" err="1" smtClean="0"/>
              <a:t>msg_lspid</a:t>
            </a:r>
            <a:r>
              <a:rPr lang="en-US" sz="2100" dirty="0" smtClean="0"/>
              <a:t>;             </a:t>
            </a:r>
          </a:p>
          <a:p>
            <a:pPr eaLnBrk="1" hangingPunct="1">
              <a:buFont typeface="Wingdings" pitchFamily="2" charset="2"/>
              <a:buNone/>
            </a:pPr>
            <a:r>
              <a:rPr lang="en-US" sz="2100" dirty="0" smtClean="0"/>
              <a:t>   __</a:t>
            </a:r>
            <a:r>
              <a:rPr lang="en-US" sz="2100" dirty="0" err="1" smtClean="0"/>
              <a:t>pid_t</a:t>
            </a:r>
            <a:r>
              <a:rPr lang="en-US" sz="2100" dirty="0" smtClean="0"/>
              <a:t> </a:t>
            </a:r>
            <a:r>
              <a:rPr lang="en-US" sz="2100" dirty="0" err="1" smtClean="0"/>
              <a:t>msg_lrpid</a:t>
            </a:r>
            <a:r>
              <a:rPr lang="en-US" sz="2100" dirty="0" smtClean="0"/>
              <a:t>;             </a:t>
            </a:r>
          </a:p>
          <a:p>
            <a:pPr eaLnBrk="1" hangingPunct="1">
              <a:buFont typeface="Wingdings" pitchFamily="2" charset="2"/>
              <a:buNone/>
            </a:pPr>
            <a:r>
              <a:rPr lang="en-US" sz="2100" dirty="0" smtClean="0"/>
              <a: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457200" y="1066800"/>
            <a:ext cx="8229600" cy="1143000"/>
          </a:xfrm>
        </p:spPr>
        <p:txBody>
          <a:bodyPr/>
          <a:lstStyle/>
          <a:p>
            <a:pPr eaLnBrk="1" hangingPunct="1"/>
            <a:r>
              <a:rPr lang="en-US" smtClean="0"/>
              <a:t>msgget</a:t>
            </a:r>
          </a:p>
        </p:txBody>
      </p:sp>
      <p:sp>
        <p:nvSpPr>
          <p:cNvPr id="231428" name="Rectangle 3"/>
          <p:cNvSpPr>
            <a:spLocks noGrp="1" noChangeArrowheads="1"/>
          </p:cNvSpPr>
          <p:nvPr>
            <p:ph sz="quarter" idx="1"/>
          </p:nvPr>
        </p:nvSpPr>
        <p:spPr>
          <a:xfrm>
            <a:off x="457200" y="2392363"/>
            <a:ext cx="8229600" cy="3505200"/>
          </a:xfrm>
        </p:spPr>
        <p:txBody>
          <a:bodyPr>
            <a:normAutofit fontScale="92500" lnSpcReduction="20000"/>
          </a:bodyPr>
          <a:lstStyle/>
          <a:p>
            <a:pPr eaLnBrk="1" hangingPunct="1"/>
            <a:r>
              <a:rPr lang="en-US" altLang="ja-JP" dirty="0" smtClean="0">
                <a:ea typeface="ＭＳ Ｐゴシック" pitchFamily="54" charset="-128"/>
              </a:rPr>
              <a:t>int </a:t>
            </a:r>
            <a:r>
              <a:rPr lang="en-US" altLang="ja-JP" dirty="0" err="1" smtClean="0">
                <a:ea typeface="ＭＳ Ｐゴシック" pitchFamily="54" charset="-128"/>
              </a:rPr>
              <a:t>msgget</a:t>
            </a:r>
            <a:r>
              <a:rPr lang="en-US" altLang="ja-JP" dirty="0" smtClean="0">
                <a:ea typeface="ＭＳ Ｐゴシック" pitchFamily="54" charset="-128"/>
              </a:rPr>
              <a:t> (</a:t>
            </a:r>
            <a:r>
              <a:rPr lang="en-US" altLang="ja-JP" dirty="0" err="1" smtClean="0">
                <a:ea typeface="ＭＳ Ｐゴシック" pitchFamily="54" charset="-128"/>
              </a:rPr>
              <a:t>key_t</a:t>
            </a:r>
            <a:r>
              <a:rPr lang="en-US" altLang="ja-JP" dirty="0" smtClean="0">
                <a:ea typeface="ＭＳ Ｐゴシック" pitchFamily="54" charset="-128"/>
              </a:rPr>
              <a:t> key, int </a:t>
            </a:r>
            <a:r>
              <a:rPr lang="en-US" altLang="ja-JP" dirty="0" err="1" smtClean="0">
                <a:ea typeface="ＭＳ Ｐゴシック" pitchFamily="54" charset="-128"/>
              </a:rPr>
              <a:t>msgflg</a:t>
            </a:r>
            <a:r>
              <a:rPr lang="en-US" altLang="ja-JP" dirty="0" smtClean="0">
                <a:ea typeface="ＭＳ Ｐゴシック" pitchFamily="54" charset="-128"/>
              </a:rPr>
              <a:t>); </a:t>
            </a:r>
          </a:p>
          <a:p>
            <a:pPr eaLnBrk="1" hangingPunct="1"/>
            <a:r>
              <a:rPr lang="en-US" dirty="0" smtClean="0"/>
              <a:t>The first argument key can be passed from the return value of the </a:t>
            </a:r>
            <a:r>
              <a:rPr lang="en-US" dirty="0" err="1" smtClean="0"/>
              <a:t>ftok</a:t>
            </a:r>
            <a:r>
              <a:rPr lang="en-US" dirty="0" smtClean="0"/>
              <a:t> function or made IPC_PRIVATE.</a:t>
            </a:r>
          </a:p>
          <a:p>
            <a:pPr eaLnBrk="1" hangingPunct="1"/>
            <a:r>
              <a:rPr lang="en-US" dirty="0" smtClean="0"/>
              <a:t>To create a message queue, IPC_CREAT </a:t>
            </a:r>
            <a:r>
              <a:rPr lang="en-US" dirty="0" err="1" smtClean="0"/>
              <a:t>ORed</a:t>
            </a:r>
            <a:r>
              <a:rPr lang="en-US" dirty="0" smtClean="0"/>
              <a:t> with access p</a:t>
            </a:r>
            <a:r>
              <a:rPr lang="en-US" altLang="ja-JP" dirty="0" smtClean="0">
                <a:ea typeface="ＭＳ Ｐゴシック" pitchFamily="54" charset="-128"/>
              </a:rPr>
              <a:t>ermission is set for the </a:t>
            </a:r>
            <a:r>
              <a:rPr lang="en-US" altLang="ja-JP" dirty="0" err="1" smtClean="0">
                <a:ea typeface="ＭＳ Ｐゴシック" pitchFamily="54" charset="-128"/>
              </a:rPr>
              <a:t>msgflg</a:t>
            </a:r>
            <a:r>
              <a:rPr lang="en-US" altLang="ja-JP" dirty="0" smtClean="0">
                <a:ea typeface="ＭＳ Ｐゴシック" pitchFamily="54" charset="-128"/>
              </a:rPr>
              <a:t> argument. </a:t>
            </a:r>
          </a:p>
          <a:p>
            <a:pPr eaLnBrk="1" hangingPunct="1"/>
            <a:r>
              <a:rPr lang="en-US" altLang="ja-JP" dirty="0" smtClean="0">
                <a:ea typeface="ＭＳ Ｐゴシック" pitchFamily="54" charset="-128"/>
              </a:rPr>
              <a:t>Ex: </a:t>
            </a:r>
            <a:r>
              <a:rPr lang="en-US" altLang="ja-JP" dirty="0" err="1" smtClean="0">
                <a:ea typeface="ＭＳ Ｐゴシック" pitchFamily="54" charset="-128"/>
              </a:rPr>
              <a:t>msgid</a:t>
            </a:r>
            <a:r>
              <a:rPr lang="en-US" altLang="ja-JP" dirty="0" smtClean="0">
                <a:ea typeface="ＭＳ Ｐゴシック" pitchFamily="54" charset="-128"/>
              </a:rPr>
              <a:t> = </a:t>
            </a:r>
            <a:r>
              <a:rPr lang="en-US" altLang="ja-JP" dirty="0" err="1" smtClean="0">
                <a:ea typeface="ＭＳ Ｐゴシック" pitchFamily="54" charset="-128"/>
              </a:rPr>
              <a:t>msgget</a:t>
            </a:r>
            <a:r>
              <a:rPr lang="en-US" altLang="ja-JP" dirty="0" smtClean="0">
                <a:ea typeface="ＭＳ Ｐゴシック" pitchFamily="54" charset="-128"/>
              </a:rPr>
              <a:t> (key, IPC_CREAT | 0744);</a:t>
            </a:r>
          </a:p>
          <a:p>
            <a:pPr eaLnBrk="1" hangingPunct="1">
              <a:buFont typeface="Wingdings" pitchFamily="2" charset="2"/>
              <a:buNone/>
            </a:pPr>
            <a:r>
              <a:rPr lang="en-US" altLang="ja-JP" dirty="0" smtClean="0">
                <a:ea typeface="ＭＳ Ｐゴシック" pitchFamily="54" charset="-128"/>
              </a:rPr>
              <a:t>         </a:t>
            </a:r>
            <a:r>
              <a:rPr lang="en-US" altLang="ja-JP" dirty="0" err="1" smtClean="0">
                <a:ea typeface="ＭＳ Ｐゴシック" pitchFamily="54" charset="-128"/>
              </a:rPr>
              <a:t>msgid</a:t>
            </a:r>
            <a:r>
              <a:rPr lang="en-US" altLang="ja-JP" dirty="0" smtClean="0">
                <a:ea typeface="ＭＳ Ｐゴシック" pitchFamily="54" charset="-128"/>
              </a:rPr>
              <a:t> = </a:t>
            </a:r>
            <a:r>
              <a:rPr lang="en-US" altLang="ja-JP" dirty="0" err="1" smtClean="0">
                <a:ea typeface="ＭＳ Ｐゴシック" pitchFamily="54" charset="-128"/>
              </a:rPr>
              <a:t>msgget</a:t>
            </a:r>
            <a:r>
              <a:rPr lang="en-US" altLang="ja-JP" dirty="0" smtClean="0">
                <a:ea typeface="ＭＳ Ｐゴシック" pitchFamily="54" charset="-128"/>
              </a:rPr>
              <a:t> (key, 0);</a:t>
            </a:r>
            <a:endParaRPr lang="en-US" dirty="0" smtClean="0">
              <a:ea typeface="ＭＳ Ｐゴシック" pitchFamily="54" charset="-128"/>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a:xfrm>
            <a:off x="457200" y="1036637"/>
            <a:ext cx="8229600" cy="981432"/>
          </a:xfrm>
        </p:spPr>
        <p:txBody>
          <a:bodyPr/>
          <a:lstStyle/>
          <a:p>
            <a:pPr eaLnBrk="1" hangingPunct="1"/>
            <a:r>
              <a:rPr lang="en-US" smtClean="0"/>
              <a:t>msgsnd</a:t>
            </a:r>
          </a:p>
        </p:txBody>
      </p:sp>
      <p:sp>
        <p:nvSpPr>
          <p:cNvPr id="232452" name="Rectangle 3"/>
          <p:cNvSpPr>
            <a:spLocks noGrp="1" noChangeArrowheads="1"/>
          </p:cNvSpPr>
          <p:nvPr>
            <p:ph sz="quarter" idx="1"/>
          </p:nvPr>
        </p:nvSpPr>
        <p:spPr>
          <a:xfrm>
            <a:off x="457200" y="2362200"/>
            <a:ext cx="8229600" cy="3886200"/>
          </a:xfrm>
        </p:spPr>
        <p:txBody>
          <a:bodyPr>
            <a:normAutofit fontScale="85000" lnSpcReduction="20000"/>
          </a:bodyPr>
          <a:lstStyle/>
          <a:p>
            <a:pPr eaLnBrk="1" hangingPunct="1"/>
            <a:r>
              <a:rPr lang="en-US" dirty="0" smtClean="0"/>
              <a:t>The syntax of the function is:</a:t>
            </a:r>
          </a:p>
          <a:p>
            <a:pPr eaLnBrk="1" hangingPunct="1"/>
            <a:r>
              <a:rPr lang="en-US" dirty="0" smtClean="0"/>
              <a:t>int </a:t>
            </a:r>
            <a:r>
              <a:rPr lang="en-US" dirty="0" err="1" smtClean="0"/>
              <a:t>msgsnd</a:t>
            </a:r>
            <a:r>
              <a:rPr lang="en-US" dirty="0" smtClean="0"/>
              <a:t> (int </a:t>
            </a:r>
            <a:r>
              <a:rPr lang="en-US" dirty="0" err="1" smtClean="0"/>
              <a:t>msqid</a:t>
            </a:r>
            <a:r>
              <a:rPr lang="en-US" dirty="0" smtClean="0"/>
              <a:t>, </a:t>
            </a:r>
            <a:r>
              <a:rPr lang="en-US" dirty="0" err="1" smtClean="0"/>
              <a:t>structu</a:t>
            </a:r>
            <a:r>
              <a:rPr lang="en-US" dirty="0" smtClean="0"/>
              <a:t> </a:t>
            </a:r>
            <a:r>
              <a:rPr lang="en-US" dirty="0" err="1" smtClean="0"/>
              <a:t>msgbuf</a:t>
            </a:r>
            <a:r>
              <a:rPr lang="en-US" dirty="0" smtClean="0"/>
              <a:t> *</a:t>
            </a:r>
            <a:r>
              <a:rPr lang="en-US" dirty="0" err="1" smtClean="0"/>
              <a:t>msgp</a:t>
            </a:r>
            <a:r>
              <a:rPr lang="en-US" dirty="0" smtClean="0"/>
              <a:t>, </a:t>
            </a:r>
            <a:r>
              <a:rPr lang="en-US" dirty="0" err="1" smtClean="0"/>
              <a:t>size_t</a:t>
            </a:r>
            <a:r>
              <a:rPr lang="en-US" dirty="0" smtClean="0"/>
              <a:t> </a:t>
            </a:r>
            <a:r>
              <a:rPr lang="en-US" dirty="0" err="1" smtClean="0"/>
              <a:t>msgsz</a:t>
            </a:r>
            <a:r>
              <a:rPr lang="en-US" dirty="0" smtClean="0"/>
              <a:t>, int </a:t>
            </a:r>
            <a:r>
              <a:rPr lang="en-US" dirty="0" err="1" smtClean="0"/>
              <a:t>msgflg</a:t>
            </a:r>
            <a:r>
              <a:rPr lang="en-US" dirty="0" smtClean="0"/>
              <a:t>);</a:t>
            </a:r>
          </a:p>
          <a:p>
            <a:pPr eaLnBrk="1" hangingPunct="1"/>
            <a:endParaRPr lang="en-US" dirty="0" smtClean="0"/>
          </a:p>
          <a:p>
            <a:pPr eaLnBrk="1" hangingPunct="1"/>
            <a:r>
              <a:rPr lang="en-US" dirty="0" smtClean="0"/>
              <a:t>Arguments: </a:t>
            </a:r>
          </a:p>
          <a:p>
            <a:pPr lvl="1" eaLnBrk="1" hangingPunct="1"/>
            <a:r>
              <a:rPr lang="en-US" dirty="0" smtClean="0">
                <a:ea typeface="ＭＳ Ｐゴシック" pitchFamily="54" charset="-128"/>
              </a:rPr>
              <a:t>message queue ID  </a:t>
            </a:r>
          </a:p>
          <a:p>
            <a:pPr lvl="1" eaLnBrk="1" hangingPunct="1"/>
            <a:r>
              <a:rPr lang="en-US" dirty="0" smtClean="0">
                <a:ea typeface="ＭＳ Ｐゴシック" pitchFamily="54" charset="-128"/>
              </a:rPr>
              <a:t>address of the structure. </a:t>
            </a:r>
          </a:p>
          <a:p>
            <a:pPr lvl="1" eaLnBrk="1" hangingPunct="1"/>
            <a:r>
              <a:rPr lang="en-US" dirty="0" smtClean="0">
                <a:ea typeface="ＭＳ Ｐゴシック" pitchFamily="54" charset="-128"/>
              </a:rPr>
              <a:t>size of the message text </a:t>
            </a:r>
          </a:p>
          <a:p>
            <a:pPr lvl="1" eaLnBrk="1" hangingPunct="1"/>
            <a:r>
              <a:rPr lang="en-US" dirty="0" smtClean="0">
                <a:ea typeface="ＭＳ Ｐゴシック" pitchFamily="54" charset="-128"/>
              </a:rPr>
              <a:t>message flag</a:t>
            </a:r>
          </a:p>
          <a:p>
            <a:pPr lvl="2" eaLnBrk="1" hangingPunct="1"/>
            <a:r>
              <a:rPr lang="en-US" altLang="ja-JP" dirty="0" smtClean="0">
                <a:ea typeface="ＭＳ Ｐゴシック" pitchFamily="54" charset="-128"/>
              </a:rPr>
              <a:t>0 or IPC_NOWAIT</a:t>
            </a:r>
            <a:endParaRPr lang="en-US" dirty="0" smtClean="0">
              <a:ea typeface="ＭＳ Ｐゴシック" pitchFamily="54" charset="-128"/>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a:xfrm>
            <a:off x="457200" y="1143000"/>
            <a:ext cx="8229600" cy="1143000"/>
          </a:xfrm>
        </p:spPr>
        <p:txBody>
          <a:bodyPr/>
          <a:lstStyle/>
          <a:p>
            <a:pPr eaLnBrk="1" hangingPunct="1"/>
            <a:r>
              <a:rPr lang="en-US" smtClean="0"/>
              <a:t>msgrcv</a:t>
            </a:r>
          </a:p>
        </p:txBody>
      </p:sp>
      <p:sp>
        <p:nvSpPr>
          <p:cNvPr id="1132547" name="Rectangle 3"/>
          <p:cNvSpPr>
            <a:spLocks noGrp="1" noChangeArrowheads="1"/>
          </p:cNvSpPr>
          <p:nvPr>
            <p:ph sz="quarter" idx="1"/>
          </p:nvPr>
        </p:nvSpPr>
        <p:spPr>
          <a:xfrm>
            <a:off x="457200" y="2362200"/>
            <a:ext cx="8229600" cy="3810000"/>
          </a:xfrm>
        </p:spPr>
        <p:txBody>
          <a:bodyPr>
            <a:normAutofit fontScale="85000" lnSpcReduction="20000"/>
          </a:bodyPr>
          <a:lstStyle/>
          <a:p>
            <a:pPr marL="274320" indent="-274320" eaLnBrk="1" fontAlgn="auto" hangingPunct="1">
              <a:spcBef>
                <a:spcPts val="580"/>
              </a:spcBef>
              <a:spcAft>
                <a:spcPts val="0"/>
              </a:spcAft>
              <a:buFont typeface="Wingdings 2"/>
              <a:buChar char=""/>
              <a:defRPr/>
            </a:pPr>
            <a:r>
              <a:rPr lang="en-US" dirty="0"/>
              <a:t>Syntax of the function is:</a:t>
            </a:r>
          </a:p>
          <a:p>
            <a:pPr marL="274320" indent="-274320" eaLnBrk="1" fontAlgn="auto" hangingPunct="1">
              <a:spcBef>
                <a:spcPts val="580"/>
              </a:spcBef>
              <a:spcAft>
                <a:spcPts val="0"/>
              </a:spcAft>
              <a:buFont typeface="Wingdings" pitchFamily="2" charset="2"/>
              <a:buNone/>
              <a:defRPr/>
            </a:pPr>
            <a:r>
              <a:rPr lang="en-US" dirty="0" err="1"/>
              <a:t>ssize_t</a:t>
            </a:r>
            <a:r>
              <a:rPr lang="en-US" dirty="0"/>
              <a:t> </a:t>
            </a:r>
            <a:r>
              <a:rPr lang="en-US" dirty="0" err="1"/>
              <a:t>msgrcv</a:t>
            </a:r>
            <a:r>
              <a:rPr lang="en-US" dirty="0"/>
              <a:t> (int </a:t>
            </a:r>
            <a:r>
              <a:rPr lang="en-US" dirty="0" err="1"/>
              <a:t>msqid</a:t>
            </a:r>
            <a:r>
              <a:rPr lang="en-US" dirty="0"/>
              <a:t>, </a:t>
            </a:r>
            <a:r>
              <a:rPr lang="en-US" dirty="0" err="1"/>
              <a:t>struct</a:t>
            </a:r>
            <a:r>
              <a:rPr lang="en-US" dirty="0"/>
              <a:t> </a:t>
            </a:r>
            <a:r>
              <a:rPr lang="en-US" dirty="0" err="1"/>
              <a:t>msgbuf</a:t>
            </a:r>
            <a:r>
              <a:rPr lang="en-US" dirty="0"/>
              <a:t> *</a:t>
            </a:r>
            <a:r>
              <a:rPr lang="en-US" dirty="0" err="1"/>
              <a:t>msgp</a:t>
            </a:r>
            <a:r>
              <a:rPr lang="en-US" dirty="0"/>
              <a:t>, </a:t>
            </a:r>
            <a:r>
              <a:rPr lang="en-US" dirty="0" err="1"/>
              <a:t>size_t</a:t>
            </a:r>
            <a:r>
              <a:rPr lang="en-US" dirty="0"/>
              <a:t> </a:t>
            </a:r>
            <a:r>
              <a:rPr lang="en-US" dirty="0" err="1"/>
              <a:t>msgsz</a:t>
            </a:r>
            <a:r>
              <a:rPr lang="en-US" dirty="0"/>
              <a:t>, long </a:t>
            </a:r>
            <a:r>
              <a:rPr lang="en-US" dirty="0" err="1"/>
              <a:t>msgtype</a:t>
            </a:r>
            <a:r>
              <a:rPr lang="en-US" dirty="0"/>
              <a:t>, int </a:t>
            </a:r>
            <a:r>
              <a:rPr lang="en-US" dirty="0" err="1"/>
              <a:t>msgflg</a:t>
            </a:r>
            <a:r>
              <a:rPr lang="en-US" dirty="0"/>
              <a:t>);</a:t>
            </a:r>
          </a:p>
          <a:p>
            <a:pPr marL="274320" indent="-274320" eaLnBrk="1" fontAlgn="auto" hangingPunct="1">
              <a:spcBef>
                <a:spcPts val="580"/>
              </a:spcBef>
              <a:spcAft>
                <a:spcPts val="0"/>
              </a:spcAft>
              <a:buFont typeface="Wingdings 2"/>
              <a:buChar char=""/>
              <a:defRPr/>
            </a:pPr>
            <a:r>
              <a:rPr lang="en-US" dirty="0" err="1"/>
              <a:t>msgtype</a:t>
            </a:r>
            <a:r>
              <a:rPr lang="en-US" dirty="0"/>
              <a:t> argument is used to retrieve a particular message.</a:t>
            </a:r>
          </a:p>
          <a:p>
            <a:pPr marL="548640" lvl="1" eaLnBrk="1" fontAlgn="auto" hangingPunct="1">
              <a:spcBef>
                <a:spcPts val="370"/>
              </a:spcBef>
              <a:spcAft>
                <a:spcPts val="0"/>
              </a:spcAft>
              <a:buFont typeface="Wingdings 2"/>
              <a:buChar char=""/>
              <a:defRPr/>
            </a:pPr>
            <a:r>
              <a:rPr lang="en-US" dirty="0">
                <a:ea typeface="ＭＳ Ｐゴシック" pitchFamily="54" charset="-128"/>
              </a:rPr>
              <a:t>0      -retrieve in FIFO order</a:t>
            </a:r>
          </a:p>
          <a:p>
            <a:pPr marL="548640" lvl="1" eaLnBrk="1" fontAlgn="auto" hangingPunct="1">
              <a:spcBef>
                <a:spcPts val="370"/>
              </a:spcBef>
              <a:spcAft>
                <a:spcPts val="0"/>
              </a:spcAft>
              <a:buFont typeface="Wingdings 2"/>
              <a:buChar char=""/>
              <a:defRPr/>
            </a:pPr>
            <a:r>
              <a:rPr lang="en-US" dirty="0">
                <a:ea typeface="ＭＳ Ｐゴシック" pitchFamily="54" charset="-128"/>
              </a:rPr>
              <a:t>+</a:t>
            </a:r>
            <a:r>
              <a:rPr lang="en-US" dirty="0" err="1">
                <a:ea typeface="ＭＳ Ｐゴシック" pitchFamily="54" charset="-128"/>
              </a:rPr>
              <a:t>ve</a:t>
            </a:r>
            <a:r>
              <a:rPr lang="en-US" dirty="0">
                <a:ea typeface="ＭＳ Ｐゴシック" pitchFamily="54" charset="-128"/>
              </a:rPr>
              <a:t>  - retrieve the </a:t>
            </a:r>
            <a:r>
              <a:rPr lang="en-US" altLang="ja-JP" dirty="0" err="1">
                <a:ea typeface="ＭＳ Ｐゴシック" pitchFamily="54" charset="-128"/>
              </a:rPr>
              <a:t>the</a:t>
            </a:r>
            <a:r>
              <a:rPr lang="en-US" altLang="ja-JP" dirty="0">
                <a:ea typeface="ＭＳ Ｐゴシック" pitchFamily="54" charset="-128"/>
              </a:rPr>
              <a:t> exact value of the message type </a:t>
            </a:r>
            <a:endParaRPr lang="en-US" dirty="0">
              <a:ea typeface="ＭＳ Ｐゴシック" pitchFamily="54" charset="-128"/>
            </a:endParaRPr>
          </a:p>
          <a:p>
            <a:pPr marL="548640" lvl="1" eaLnBrk="1" fontAlgn="auto" hangingPunct="1">
              <a:spcBef>
                <a:spcPts val="370"/>
              </a:spcBef>
              <a:spcAft>
                <a:spcPts val="0"/>
              </a:spcAft>
              <a:buFont typeface="Wingdings 2"/>
              <a:buChar char=""/>
              <a:defRPr/>
            </a:pPr>
            <a:r>
              <a:rPr lang="en-US" dirty="0">
                <a:latin typeface="Tahoma"/>
                <a:ea typeface="ＭＳ Ｐゴシック" pitchFamily="54" charset="-128"/>
              </a:rPr>
              <a:t>–</a:t>
            </a:r>
            <a:r>
              <a:rPr lang="en-US" dirty="0" err="1">
                <a:ea typeface="ＭＳ Ｐゴシック" pitchFamily="54" charset="-128"/>
              </a:rPr>
              <a:t>ve</a:t>
            </a:r>
            <a:r>
              <a:rPr lang="en-US" dirty="0">
                <a:ea typeface="ＭＳ Ｐゴシック" pitchFamily="54" charset="-128"/>
              </a:rPr>
              <a:t>   - first message or &lt;= </a:t>
            </a:r>
            <a:r>
              <a:rPr lang="en-US" altLang="ja-JP" dirty="0">
                <a:ea typeface="ＭＳ Ｐゴシック" pitchFamily="54" charset="-128"/>
              </a:rPr>
              <a:t>to the absolute value. </a:t>
            </a:r>
            <a:endParaRPr lang="en-US" dirty="0"/>
          </a:p>
          <a:p>
            <a:pPr marL="274320" indent="-274320" eaLnBrk="1" fontAlgn="auto" hangingPunct="1">
              <a:spcBef>
                <a:spcPts val="580"/>
              </a:spcBef>
              <a:spcAft>
                <a:spcPts val="0"/>
              </a:spcAft>
              <a:buFont typeface="Wingdings 2"/>
              <a:buChar char=""/>
              <a:defRPr/>
            </a:pPr>
            <a:r>
              <a:rPr lang="en-US" dirty="0"/>
              <a:t>on success, </a:t>
            </a:r>
            <a:r>
              <a:rPr lang="en-US" dirty="0" err="1"/>
              <a:t>msgrcv</a:t>
            </a:r>
            <a:r>
              <a:rPr lang="en-US" dirty="0"/>
              <a:t> returns with the number of bytes actually copied into the message text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a:xfrm>
            <a:off x="914400" y="0"/>
            <a:ext cx="8229600" cy="1143000"/>
          </a:xfrm>
        </p:spPr>
        <p:txBody>
          <a:bodyPr>
            <a:normAutofit/>
          </a:bodyPr>
          <a:lstStyle/>
          <a:p>
            <a:pPr algn="r" eaLnBrk="1" hangingPunct="1"/>
            <a:r>
              <a:rPr lang="en-US" sz="3600" dirty="0" smtClean="0">
                <a:solidFill>
                  <a:srgbClr val="FFFF99"/>
                </a:solidFill>
              </a:rPr>
              <a:t>Persistence of IPC Objects</a:t>
            </a:r>
          </a:p>
        </p:txBody>
      </p:sp>
      <p:sp>
        <p:nvSpPr>
          <p:cNvPr id="197636" name="Rectangle 4"/>
          <p:cNvSpPr>
            <a:spLocks noGrp="1" noChangeArrowheads="1"/>
          </p:cNvSpPr>
          <p:nvPr>
            <p:ph sz="quarter" idx="1"/>
          </p:nvPr>
        </p:nvSpPr>
        <p:spPr/>
        <p:txBody>
          <a:bodyPr/>
          <a:lstStyle/>
          <a:p>
            <a:pPr eaLnBrk="1" hangingPunct="1">
              <a:spcBef>
                <a:spcPct val="0"/>
              </a:spcBef>
              <a:buClrTx/>
              <a:buFontTx/>
              <a:buNone/>
            </a:pPr>
            <a:r>
              <a:rPr lang="en-US" smtClean="0">
                <a:solidFill>
                  <a:srgbClr val="990000"/>
                </a:solidFill>
              </a:rPr>
              <a:t>Persistence: once an IPC object is created how long it will be </a:t>
            </a:r>
          </a:p>
          <a:p>
            <a:pPr eaLnBrk="1" hangingPunct="1">
              <a:spcBef>
                <a:spcPct val="0"/>
              </a:spcBef>
              <a:buClrTx/>
              <a:buFontTx/>
              <a:buNone/>
            </a:pPr>
            <a:r>
              <a:rPr lang="en-US" smtClean="0">
                <a:solidFill>
                  <a:srgbClr val="990000"/>
                </a:solidFill>
              </a:rPr>
              <a:t>in the system. </a:t>
            </a:r>
          </a:p>
          <a:p>
            <a:pPr eaLnBrk="1" hangingPunct="1"/>
            <a:endParaRPr lang="en-GB" smtClean="0"/>
          </a:p>
        </p:txBody>
      </p:sp>
      <p:sp>
        <p:nvSpPr>
          <p:cNvPr id="197637" name="Line 17"/>
          <p:cNvSpPr>
            <a:spLocks noChangeShapeType="1"/>
          </p:cNvSpPr>
          <p:nvPr/>
        </p:nvSpPr>
        <p:spPr bwMode="auto">
          <a:xfrm>
            <a:off x="3733800" y="3352800"/>
            <a:ext cx="1981200" cy="0"/>
          </a:xfrm>
          <a:prstGeom prst="line">
            <a:avLst/>
          </a:prstGeom>
          <a:noFill/>
          <a:ln w="9525" cap="rnd">
            <a:solidFill>
              <a:schemeClr val="tx1"/>
            </a:solidFill>
            <a:prstDash val="sysDot"/>
            <a:round/>
            <a:headEnd/>
            <a:tailEnd/>
          </a:ln>
        </p:spPr>
        <p:txBody>
          <a:bodyPr/>
          <a:lstStyle/>
          <a:p>
            <a:endParaRPr lang="en-US"/>
          </a:p>
        </p:txBody>
      </p:sp>
      <p:sp>
        <p:nvSpPr>
          <p:cNvPr id="197638" name="Line 18"/>
          <p:cNvSpPr>
            <a:spLocks noChangeShapeType="1"/>
          </p:cNvSpPr>
          <p:nvPr/>
        </p:nvSpPr>
        <p:spPr bwMode="auto">
          <a:xfrm>
            <a:off x="3733800" y="4191000"/>
            <a:ext cx="1981200" cy="0"/>
          </a:xfrm>
          <a:prstGeom prst="line">
            <a:avLst/>
          </a:prstGeom>
          <a:noFill/>
          <a:ln w="9525" cap="rnd">
            <a:solidFill>
              <a:schemeClr val="tx1"/>
            </a:solidFill>
            <a:prstDash val="sysDot"/>
            <a:round/>
            <a:headEnd/>
            <a:tailEnd/>
          </a:ln>
        </p:spPr>
        <p:txBody>
          <a:bodyPr/>
          <a:lstStyle/>
          <a:p>
            <a:endParaRPr lang="en-US"/>
          </a:p>
        </p:txBody>
      </p:sp>
      <p:sp>
        <p:nvSpPr>
          <p:cNvPr id="197639" name="Line 19"/>
          <p:cNvSpPr>
            <a:spLocks noChangeShapeType="1"/>
          </p:cNvSpPr>
          <p:nvPr/>
        </p:nvSpPr>
        <p:spPr bwMode="auto">
          <a:xfrm>
            <a:off x="3733800" y="3352800"/>
            <a:ext cx="0" cy="838200"/>
          </a:xfrm>
          <a:prstGeom prst="line">
            <a:avLst/>
          </a:prstGeom>
          <a:noFill/>
          <a:ln w="9525" cap="rnd">
            <a:solidFill>
              <a:schemeClr val="tx1"/>
            </a:solidFill>
            <a:prstDash val="sysDot"/>
            <a:round/>
            <a:headEnd/>
            <a:tailEnd/>
          </a:ln>
        </p:spPr>
        <p:txBody>
          <a:bodyPr/>
          <a:lstStyle/>
          <a:p>
            <a:endParaRPr lang="en-US"/>
          </a:p>
        </p:txBody>
      </p:sp>
      <p:sp>
        <p:nvSpPr>
          <p:cNvPr id="197640" name="Line 20"/>
          <p:cNvSpPr>
            <a:spLocks noChangeShapeType="1"/>
          </p:cNvSpPr>
          <p:nvPr/>
        </p:nvSpPr>
        <p:spPr bwMode="auto">
          <a:xfrm>
            <a:off x="4724400" y="4191000"/>
            <a:ext cx="0" cy="457200"/>
          </a:xfrm>
          <a:prstGeom prst="line">
            <a:avLst/>
          </a:prstGeom>
          <a:noFill/>
          <a:ln w="9525">
            <a:solidFill>
              <a:schemeClr val="tx1"/>
            </a:solidFill>
            <a:round/>
            <a:headEnd/>
            <a:tailEnd/>
          </a:ln>
        </p:spPr>
        <p:txBody>
          <a:bodyPr/>
          <a:lstStyle/>
          <a:p>
            <a:endParaRPr lang="en-US"/>
          </a:p>
        </p:txBody>
      </p:sp>
      <p:sp>
        <p:nvSpPr>
          <p:cNvPr id="197641" name="Rectangle 21"/>
          <p:cNvSpPr>
            <a:spLocks noChangeArrowheads="1"/>
          </p:cNvSpPr>
          <p:nvPr/>
        </p:nvSpPr>
        <p:spPr bwMode="auto">
          <a:xfrm>
            <a:off x="3657600" y="2133600"/>
            <a:ext cx="2057400" cy="762000"/>
          </a:xfrm>
          <a:prstGeom prst="rect">
            <a:avLst/>
          </a:prstGeom>
          <a:solidFill>
            <a:schemeClr val="accent2"/>
          </a:solidFill>
          <a:ln w="9525">
            <a:solidFill>
              <a:schemeClr val="tx1"/>
            </a:solidFill>
            <a:miter lim="800000"/>
            <a:headEnd/>
            <a:tailEnd/>
          </a:ln>
        </p:spPr>
        <p:txBody>
          <a:bodyPr wrap="none" anchor="ctr"/>
          <a:lstStyle/>
          <a:p>
            <a:pPr algn="ctr"/>
            <a:r>
              <a:rPr lang="en-US" sz="2400" b="0">
                <a:solidFill>
                  <a:schemeClr val="bg1"/>
                </a:solidFill>
                <a:latin typeface="Times New Roman" pitchFamily="18" charset="0"/>
              </a:rPr>
              <a:t>process</a:t>
            </a:r>
          </a:p>
          <a:p>
            <a:pPr algn="ctr"/>
            <a:r>
              <a:rPr lang="en-US" sz="2400" b="0">
                <a:solidFill>
                  <a:schemeClr val="bg1"/>
                </a:solidFill>
                <a:latin typeface="Times New Roman" pitchFamily="18" charset="0"/>
              </a:rPr>
              <a:t>(pipe)</a:t>
            </a:r>
          </a:p>
        </p:txBody>
      </p:sp>
      <p:sp>
        <p:nvSpPr>
          <p:cNvPr id="197642" name="Line 22"/>
          <p:cNvSpPr>
            <a:spLocks noChangeShapeType="1"/>
          </p:cNvSpPr>
          <p:nvPr/>
        </p:nvSpPr>
        <p:spPr bwMode="auto">
          <a:xfrm>
            <a:off x="5715000" y="3352800"/>
            <a:ext cx="0" cy="838200"/>
          </a:xfrm>
          <a:prstGeom prst="line">
            <a:avLst/>
          </a:prstGeom>
          <a:noFill/>
          <a:ln w="9525" cap="rnd">
            <a:solidFill>
              <a:schemeClr val="tx1"/>
            </a:solidFill>
            <a:prstDash val="sysDot"/>
            <a:round/>
            <a:headEnd/>
            <a:tailEnd/>
          </a:ln>
        </p:spPr>
        <p:txBody>
          <a:bodyPr/>
          <a:lstStyle/>
          <a:p>
            <a:endParaRPr lang="en-US"/>
          </a:p>
        </p:txBody>
      </p:sp>
      <p:sp>
        <p:nvSpPr>
          <p:cNvPr id="197643" name="Oval 23"/>
          <p:cNvSpPr>
            <a:spLocks noChangeArrowheads="1"/>
          </p:cNvSpPr>
          <p:nvPr/>
        </p:nvSpPr>
        <p:spPr bwMode="auto">
          <a:xfrm>
            <a:off x="3657600" y="4648200"/>
            <a:ext cx="2286000" cy="838200"/>
          </a:xfrm>
          <a:prstGeom prst="ellipse">
            <a:avLst/>
          </a:prstGeom>
          <a:solidFill>
            <a:srgbClr val="0BB2D9"/>
          </a:solidFill>
          <a:ln w="9525">
            <a:solidFill>
              <a:schemeClr val="tx1"/>
            </a:solidFill>
            <a:round/>
            <a:headEnd/>
            <a:tailEnd/>
          </a:ln>
        </p:spPr>
        <p:txBody>
          <a:bodyPr wrap="none" anchor="ctr"/>
          <a:lstStyle/>
          <a:p>
            <a:pPr algn="ctr"/>
            <a:r>
              <a:rPr lang="en-US" sz="2400" b="0">
                <a:latin typeface="Times New Roman" pitchFamily="18" charset="0"/>
              </a:rPr>
              <a:t>file system</a:t>
            </a:r>
          </a:p>
          <a:p>
            <a:pPr algn="ctr"/>
            <a:r>
              <a:rPr lang="en-US" sz="2400" b="0">
                <a:latin typeface="Times New Roman" pitchFamily="18" charset="0"/>
              </a:rPr>
              <a:t>(fifo)</a:t>
            </a:r>
          </a:p>
        </p:txBody>
      </p:sp>
      <p:sp>
        <p:nvSpPr>
          <p:cNvPr id="197644" name="Line 24"/>
          <p:cNvSpPr>
            <a:spLocks noChangeShapeType="1"/>
          </p:cNvSpPr>
          <p:nvPr/>
        </p:nvSpPr>
        <p:spPr bwMode="auto">
          <a:xfrm>
            <a:off x="4648200" y="2895600"/>
            <a:ext cx="0" cy="457200"/>
          </a:xfrm>
          <a:prstGeom prst="line">
            <a:avLst/>
          </a:prstGeom>
          <a:noFill/>
          <a:ln w="9525">
            <a:solidFill>
              <a:schemeClr val="tx1"/>
            </a:solidFill>
            <a:round/>
            <a:headEnd/>
            <a:tailEnd/>
          </a:ln>
        </p:spPr>
        <p:txBody>
          <a:bodyPr/>
          <a:lstStyle/>
          <a:p>
            <a:endParaRPr lang="en-US"/>
          </a:p>
        </p:txBody>
      </p:sp>
      <p:sp>
        <p:nvSpPr>
          <p:cNvPr id="197645" name="Text Box 25"/>
          <p:cNvSpPr txBox="1">
            <a:spLocks noChangeArrowheads="1"/>
          </p:cNvSpPr>
          <p:nvPr/>
        </p:nvSpPr>
        <p:spPr bwMode="auto">
          <a:xfrm>
            <a:off x="3810000" y="3352800"/>
            <a:ext cx="1676400" cy="822325"/>
          </a:xfrm>
          <a:prstGeom prst="rect">
            <a:avLst/>
          </a:prstGeom>
          <a:noFill/>
          <a:ln w="9525">
            <a:noFill/>
            <a:miter lim="800000"/>
            <a:headEnd/>
            <a:tailEnd/>
          </a:ln>
        </p:spPr>
        <p:txBody>
          <a:bodyPr wrap="none">
            <a:spAutoFit/>
          </a:bodyPr>
          <a:lstStyle/>
          <a:p>
            <a:r>
              <a:rPr lang="en-US" sz="2400" b="0">
                <a:latin typeface="Times New Roman" pitchFamily="18" charset="0"/>
              </a:rPr>
              <a:t>     kernel</a:t>
            </a:r>
          </a:p>
          <a:p>
            <a:r>
              <a:rPr lang="en-US" sz="2400" b="0">
                <a:latin typeface="Times New Roman" pitchFamily="18" charset="0"/>
              </a:rPr>
              <a:t>(Sys V IPC)</a:t>
            </a:r>
          </a:p>
        </p:txBody>
      </p:sp>
      <p:sp>
        <p:nvSpPr>
          <p:cNvPr id="197646" name="Line 26"/>
          <p:cNvSpPr>
            <a:spLocks noChangeShapeType="1"/>
          </p:cNvSpPr>
          <p:nvPr/>
        </p:nvSpPr>
        <p:spPr bwMode="auto">
          <a:xfrm>
            <a:off x="2667000" y="3124200"/>
            <a:ext cx="4343400" cy="0"/>
          </a:xfrm>
          <a:prstGeom prst="line">
            <a:avLst/>
          </a:prstGeom>
          <a:noFill/>
          <a:ln w="9525" cap="rnd">
            <a:solidFill>
              <a:schemeClr val="tx1"/>
            </a:solidFill>
            <a:prstDash val="sysDot"/>
            <a:miter lim="800000"/>
            <a:headEnd/>
            <a:tailEnd/>
          </a:ln>
        </p:spPr>
        <p:txBody>
          <a:bodyPr wrap="none" anchor="ctr"/>
          <a:lstStyle/>
          <a:p>
            <a:endParaRPr lang="en-US"/>
          </a:p>
        </p:txBody>
      </p:sp>
      <p:sp>
        <p:nvSpPr>
          <p:cNvPr id="197647" name="Line 27"/>
          <p:cNvSpPr>
            <a:spLocks noChangeShapeType="1"/>
          </p:cNvSpPr>
          <p:nvPr/>
        </p:nvSpPr>
        <p:spPr bwMode="auto">
          <a:xfrm>
            <a:off x="2667000" y="4343400"/>
            <a:ext cx="4343400" cy="0"/>
          </a:xfrm>
          <a:prstGeom prst="line">
            <a:avLst/>
          </a:prstGeom>
          <a:noFill/>
          <a:ln w="9525" cap="rnd">
            <a:solidFill>
              <a:schemeClr val="tx1"/>
            </a:solidFill>
            <a:prstDash val="sysDot"/>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a:xfrm>
            <a:off x="457200" y="1112837"/>
            <a:ext cx="8229600" cy="1143000"/>
          </a:xfrm>
        </p:spPr>
        <p:txBody>
          <a:bodyPr/>
          <a:lstStyle/>
          <a:p>
            <a:pPr eaLnBrk="1" hangingPunct="1"/>
            <a:r>
              <a:rPr lang="en-US" smtClean="0"/>
              <a:t>Destroying a Message Queue</a:t>
            </a:r>
          </a:p>
        </p:txBody>
      </p:sp>
      <p:sp>
        <p:nvSpPr>
          <p:cNvPr id="234500" name="Rectangle 3"/>
          <p:cNvSpPr>
            <a:spLocks noGrp="1" noChangeArrowheads="1"/>
          </p:cNvSpPr>
          <p:nvPr>
            <p:ph sz="quarter" idx="1"/>
          </p:nvPr>
        </p:nvSpPr>
        <p:spPr>
          <a:xfrm>
            <a:off x="457200" y="2438400"/>
            <a:ext cx="8229600" cy="3581400"/>
          </a:xfrm>
        </p:spPr>
        <p:txBody>
          <a:bodyPr>
            <a:normAutofit lnSpcReduction="10000"/>
          </a:bodyPr>
          <a:lstStyle/>
          <a:p>
            <a:pPr eaLnBrk="1" hangingPunct="1">
              <a:buFont typeface="Wingdings" pitchFamily="2" charset="2"/>
              <a:buNone/>
            </a:pPr>
            <a:r>
              <a:rPr lang="en-US" dirty="0" smtClean="0"/>
              <a:t>There are many ways:</a:t>
            </a:r>
          </a:p>
          <a:p>
            <a:pPr eaLnBrk="1" hangingPunct="1"/>
            <a:r>
              <a:rPr lang="en-US" dirty="0" smtClean="0"/>
              <a:t>From command line, using one of the ways</a:t>
            </a:r>
          </a:p>
          <a:p>
            <a:pPr lvl="1" eaLnBrk="1" hangingPunct="1"/>
            <a:r>
              <a:rPr lang="en-US" dirty="0" smtClean="0">
                <a:ea typeface="ＭＳ Ｐゴシック" pitchFamily="54" charset="-128"/>
              </a:rPr>
              <a:t>$ </a:t>
            </a:r>
            <a:r>
              <a:rPr lang="en-US" dirty="0" err="1" smtClean="0">
                <a:ea typeface="ＭＳ Ｐゴシック" pitchFamily="54" charset="-128"/>
              </a:rPr>
              <a:t>ipcrm</a:t>
            </a:r>
            <a:r>
              <a:rPr lang="en-US" dirty="0" smtClean="0">
                <a:ea typeface="ＭＳ Ｐゴシック" pitchFamily="54" charset="-128"/>
              </a:rPr>
              <a:t> </a:t>
            </a:r>
            <a:r>
              <a:rPr lang="en-US" dirty="0" err="1" smtClean="0">
                <a:ea typeface="ＭＳ Ｐゴシック" pitchFamily="54" charset="-128"/>
              </a:rPr>
              <a:t>msg</a:t>
            </a:r>
            <a:r>
              <a:rPr lang="en-US" dirty="0" smtClean="0">
                <a:ea typeface="ＭＳ Ｐゴシック" pitchFamily="54" charset="-128"/>
              </a:rPr>
              <a:t> </a:t>
            </a:r>
            <a:r>
              <a:rPr lang="en-US" dirty="0" err="1" smtClean="0">
                <a:ea typeface="ＭＳ Ｐゴシック" pitchFamily="54" charset="-128"/>
              </a:rPr>
              <a:t>msqid</a:t>
            </a:r>
            <a:endParaRPr lang="en-US" dirty="0" smtClean="0">
              <a:ea typeface="ＭＳ Ｐゴシック" pitchFamily="54" charset="-128"/>
            </a:endParaRPr>
          </a:p>
          <a:p>
            <a:pPr lvl="1" eaLnBrk="1" hangingPunct="1"/>
            <a:r>
              <a:rPr lang="en-US" dirty="0" smtClean="0">
                <a:ea typeface="ＭＳ Ｐゴシック" pitchFamily="54" charset="-128"/>
              </a:rPr>
              <a:t>$ </a:t>
            </a:r>
            <a:r>
              <a:rPr lang="en-US" dirty="0" err="1" smtClean="0">
                <a:ea typeface="ＭＳ Ｐゴシック" pitchFamily="54" charset="-128"/>
              </a:rPr>
              <a:t>ipcrm</a:t>
            </a:r>
            <a:r>
              <a:rPr lang="en-US" dirty="0" smtClean="0">
                <a:ea typeface="ＭＳ Ｐゴシック" pitchFamily="54" charset="-128"/>
              </a:rPr>
              <a:t> </a:t>
            </a:r>
            <a:r>
              <a:rPr lang="en-US" dirty="0" smtClean="0">
                <a:latin typeface="Tahoma" pitchFamily="34" charset="0"/>
                <a:ea typeface="ＭＳ Ｐゴシック" pitchFamily="54" charset="-128"/>
              </a:rPr>
              <a:t>–</a:t>
            </a:r>
            <a:r>
              <a:rPr lang="en-US" dirty="0" smtClean="0">
                <a:ea typeface="ＭＳ Ｐゴシック" pitchFamily="54" charset="-128"/>
              </a:rPr>
              <a:t>q </a:t>
            </a:r>
            <a:r>
              <a:rPr lang="en-US" dirty="0" err="1" smtClean="0">
                <a:ea typeface="ＭＳ Ｐゴシック" pitchFamily="54" charset="-128"/>
              </a:rPr>
              <a:t>msqid</a:t>
            </a:r>
            <a:endParaRPr lang="en-US" dirty="0" smtClean="0">
              <a:ea typeface="ＭＳ Ｐゴシック" pitchFamily="54" charset="-128"/>
            </a:endParaRPr>
          </a:p>
          <a:p>
            <a:pPr lvl="1" eaLnBrk="1" hangingPunct="1"/>
            <a:r>
              <a:rPr lang="en-US" dirty="0" smtClean="0">
                <a:ea typeface="ＭＳ Ｐゴシック" pitchFamily="54" charset="-128"/>
              </a:rPr>
              <a:t>$ </a:t>
            </a:r>
            <a:r>
              <a:rPr lang="en-US" dirty="0" err="1" smtClean="0">
                <a:ea typeface="ＭＳ Ｐゴシック" pitchFamily="54" charset="-128"/>
              </a:rPr>
              <a:t>ipcrm</a:t>
            </a:r>
            <a:r>
              <a:rPr lang="en-US" dirty="0" smtClean="0">
                <a:ea typeface="ＭＳ Ｐゴシック" pitchFamily="54" charset="-128"/>
              </a:rPr>
              <a:t> </a:t>
            </a:r>
            <a:r>
              <a:rPr lang="en-US" dirty="0" smtClean="0">
                <a:latin typeface="Tahoma" pitchFamily="34" charset="0"/>
                <a:ea typeface="ＭＳ Ｐゴシック" pitchFamily="54" charset="-128"/>
              </a:rPr>
              <a:t>–</a:t>
            </a:r>
            <a:r>
              <a:rPr lang="en-US" dirty="0" smtClean="0">
                <a:ea typeface="ＭＳ Ｐゴシック" pitchFamily="54" charset="-128"/>
              </a:rPr>
              <a:t>Q </a:t>
            </a:r>
            <a:r>
              <a:rPr lang="en-US" dirty="0" err="1" smtClean="0">
                <a:ea typeface="ＭＳ Ｐゴシック" pitchFamily="54" charset="-128"/>
              </a:rPr>
              <a:t>msgkey</a:t>
            </a:r>
            <a:endParaRPr lang="en-US" dirty="0" smtClean="0">
              <a:ea typeface="ＭＳ Ｐゴシック" pitchFamily="54" charset="-128"/>
            </a:endParaRPr>
          </a:p>
          <a:p>
            <a:pPr eaLnBrk="1" hangingPunct="1"/>
            <a:r>
              <a:rPr lang="en-US" dirty="0" smtClean="0"/>
              <a:t>Using system call</a:t>
            </a:r>
          </a:p>
          <a:p>
            <a:pPr lvl="1" eaLnBrk="1" hangingPunct="1"/>
            <a:r>
              <a:rPr lang="en-US" dirty="0" err="1" smtClean="0">
                <a:ea typeface="ＭＳ Ｐゴシック" pitchFamily="54" charset="-128"/>
              </a:rPr>
              <a:t>msgctl</a:t>
            </a:r>
            <a:r>
              <a:rPr lang="en-US" dirty="0" smtClean="0">
                <a:ea typeface="ＭＳ Ｐゴシック" pitchFamily="54" charset="-128"/>
              </a:rPr>
              <a:t> (</a:t>
            </a:r>
            <a:r>
              <a:rPr lang="en-US" dirty="0" err="1" smtClean="0">
                <a:ea typeface="ＭＳ Ｐゴシック" pitchFamily="54" charset="-128"/>
              </a:rPr>
              <a:t>msgid</a:t>
            </a:r>
            <a:r>
              <a:rPr lang="en-US" dirty="0" smtClean="0">
                <a:ea typeface="ＭＳ Ｐゴシック" pitchFamily="54" charset="-128"/>
              </a:rPr>
              <a:t>, IPC_RMID, 0);</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a:xfrm>
            <a:off x="457200" y="1036637"/>
            <a:ext cx="8229600" cy="1143000"/>
          </a:xfrm>
        </p:spPr>
        <p:txBody>
          <a:bodyPr/>
          <a:lstStyle/>
          <a:p>
            <a:pPr eaLnBrk="1" hangingPunct="1"/>
            <a:r>
              <a:rPr lang="en-US" smtClean="0"/>
              <a:t>Message Queue: Pseudo Code</a:t>
            </a:r>
          </a:p>
        </p:txBody>
      </p:sp>
      <p:sp>
        <p:nvSpPr>
          <p:cNvPr id="235524" name="Rectangle 3"/>
          <p:cNvSpPr>
            <a:spLocks noGrp="1" noChangeArrowheads="1"/>
          </p:cNvSpPr>
          <p:nvPr>
            <p:ph sz="quarter" idx="1"/>
          </p:nvPr>
        </p:nvSpPr>
        <p:spPr>
          <a:xfrm>
            <a:off x="457200" y="2362200"/>
            <a:ext cx="8229600" cy="3505200"/>
          </a:xfrm>
        </p:spPr>
        <p:txBody>
          <a:bodyPr>
            <a:normAutofit fontScale="92500"/>
          </a:bodyPr>
          <a:lstStyle/>
          <a:p>
            <a:pPr eaLnBrk="1" hangingPunct="1"/>
            <a:r>
              <a:rPr lang="en-US" dirty="0" smtClean="0"/>
              <a:t>key = </a:t>
            </a:r>
            <a:r>
              <a:rPr lang="en-US" dirty="0" err="1" smtClean="0"/>
              <a:t>ftok</a:t>
            </a:r>
            <a:r>
              <a:rPr lang="en-US" dirty="0" smtClean="0"/>
              <a:t> (“.“, ‘a‘);</a:t>
            </a:r>
          </a:p>
          <a:p>
            <a:pPr eaLnBrk="1" hangingPunct="1"/>
            <a:r>
              <a:rPr lang="en-US" dirty="0" err="1" smtClean="0"/>
              <a:t>msqid</a:t>
            </a:r>
            <a:r>
              <a:rPr lang="en-US" dirty="0" smtClean="0"/>
              <a:t> = </a:t>
            </a:r>
            <a:r>
              <a:rPr lang="en-US" dirty="0" err="1" smtClean="0"/>
              <a:t>msgget</a:t>
            </a:r>
            <a:r>
              <a:rPr lang="en-US" dirty="0" smtClean="0"/>
              <a:t> (key, IPC_CREAT|0666);</a:t>
            </a:r>
          </a:p>
          <a:p>
            <a:pPr eaLnBrk="1" hangingPunct="1"/>
            <a:r>
              <a:rPr lang="en-US" dirty="0" err="1" smtClean="0"/>
              <a:t>msgsnd</a:t>
            </a:r>
            <a:r>
              <a:rPr lang="en-US" dirty="0" smtClean="0"/>
              <a:t> (</a:t>
            </a:r>
            <a:r>
              <a:rPr lang="en-US" dirty="0" err="1" smtClean="0"/>
              <a:t>msqid</a:t>
            </a:r>
            <a:r>
              <a:rPr lang="en-US" dirty="0" smtClean="0"/>
              <a:t>, &amp;</a:t>
            </a:r>
            <a:r>
              <a:rPr lang="en-US" dirty="0" err="1" smtClean="0"/>
              <a:t>struct</a:t>
            </a:r>
            <a:r>
              <a:rPr lang="en-US" dirty="0" smtClean="0"/>
              <a:t>, </a:t>
            </a:r>
            <a:r>
              <a:rPr lang="en-US" dirty="0" err="1" smtClean="0"/>
              <a:t>sizeof</a:t>
            </a:r>
            <a:r>
              <a:rPr lang="en-US" dirty="0" smtClean="0"/>
              <a:t> (</a:t>
            </a:r>
            <a:r>
              <a:rPr lang="en-US" dirty="0" err="1" smtClean="0"/>
              <a:t>struct</a:t>
            </a:r>
            <a:r>
              <a:rPr lang="en-US" dirty="0" smtClean="0"/>
              <a:t>), 0);</a:t>
            </a:r>
          </a:p>
          <a:p>
            <a:pPr eaLnBrk="1" hangingPunct="1"/>
            <a:r>
              <a:rPr lang="en-US" dirty="0" err="1" smtClean="0"/>
              <a:t>msgrcv</a:t>
            </a:r>
            <a:r>
              <a:rPr lang="en-US" dirty="0" smtClean="0"/>
              <a:t> (</a:t>
            </a:r>
            <a:r>
              <a:rPr lang="en-US" dirty="0" err="1" smtClean="0"/>
              <a:t>msqid</a:t>
            </a:r>
            <a:r>
              <a:rPr lang="en-US" dirty="0" smtClean="0"/>
              <a:t>, &amp;</a:t>
            </a:r>
            <a:r>
              <a:rPr lang="en-US" dirty="0" err="1" smtClean="0"/>
              <a:t>struct</a:t>
            </a:r>
            <a:r>
              <a:rPr lang="en-US" dirty="0" smtClean="0"/>
              <a:t>, </a:t>
            </a:r>
            <a:r>
              <a:rPr lang="en-US" dirty="0" err="1" smtClean="0"/>
              <a:t>sizeof</a:t>
            </a:r>
            <a:r>
              <a:rPr lang="en-US" dirty="0" smtClean="0"/>
              <a:t> (</a:t>
            </a:r>
            <a:r>
              <a:rPr lang="en-US" dirty="0" err="1" smtClean="0"/>
              <a:t>struct</a:t>
            </a:r>
            <a:r>
              <a:rPr lang="en-US" dirty="0" smtClean="0"/>
              <a:t>), </a:t>
            </a:r>
            <a:r>
              <a:rPr lang="en-US" dirty="0" err="1" smtClean="0"/>
              <a:t>mtype</a:t>
            </a:r>
            <a:r>
              <a:rPr lang="en-US" dirty="0" smtClean="0"/>
              <a:t>, 0);</a:t>
            </a:r>
          </a:p>
          <a:p>
            <a:pPr eaLnBrk="1" hangingPunct="1"/>
            <a:r>
              <a:rPr lang="en-US" dirty="0" err="1" smtClean="0"/>
              <a:t>msgctl</a:t>
            </a:r>
            <a:r>
              <a:rPr lang="en-US" dirty="0" smtClean="0"/>
              <a:t> (</a:t>
            </a:r>
            <a:r>
              <a:rPr lang="en-US" dirty="0" err="1" smtClean="0"/>
              <a:t>msqid</a:t>
            </a:r>
            <a:r>
              <a:rPr lang="en-US" dirty="0" smtClean="0"/>
              <a:t>, IPC_RMID, NULL);</a:t>
            </a:r>
          </a:p>
          <a:p>
            <a:pPr eaLnBrk="1" hangingPunct="1"/>
            <a:r>
              <a:rPr lang="en-US" dirty="0" smtClean="0"/>
              <a:t>$</a:t>
            </a:r>
            <a:r>
              <a:rPr lang="en-US" dirty="0" err="1" smtClean="0"/>
              <a:t>ipcrm</a:t>
            </a:r>
            <a:r>
              <a:rPr lang="en-US" dirty="0" smtClean="0"/>
              <a:t> </a:t>
            </a:r>
            <a:r>
              <a:rPr lang="en-US" dirty="0" err="1" smtClean="0"/>
              <a:t>msg</a:t>
            </a:r>
            <a:r>
              <a:rPr lang="en-US" dirty="0" smtClean="0"/>
              <a:t> </a:t>
            </a:r>
            <a:r>
              <a:rPr lang="en-US" dirty="0" err="1" smtClean="0"/>
              <a:t>msqid</a:t>
            </a:r>
            <a:endParaRPr lang="en-US"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a:xfrm>
            <a:off x="457200" y="1036639"/>
            <a:ext cx="8229600" cy="1143000"/>
          </a:xfrm>
        </p:spPr>
        <p:txBody>
          <a:bodyPr/>
          <a:lstStyle/>
          <a:p>
            <a:pPr eaLnBrk="1" hangingPunct="1"/>
            <a:r>
              <a:rPr lang="en-US" smtClean="0"/>
              <a:t>Limitations</a:t>
            </a:r>
          </a:p>
        </p:txBody>
      </p:sp>
      <p:sp>
        <p:nvSpPr>
          <p:cNvPr id="236548" name="Rectangle 3"/>
          <p:cNvSpPr>
            <a:spLocks noGrp="1" noChangeArrowheads="1"/>
          </p:cNvSpPr>
          <p:nvPr>
            <p:ph sz="quarter" idx="1"/>
          </p:nvPr>
        </p:nvSpPr>
        <p:spPr>
          <a:xfrm>
            <a:off x="457200" y="2362201"/>
            <a:ext cx="8229600" cy="4038599"/>
          </a:xfrm>
        </p:spPr>
        <p:txBody>
          <a:bodyPr>
            <a:normAutofit fontScale="85000" lnSpcReduction="20000"/>
          </a:bodyPr>
          <a:lstStyle/>
          <a:p>
            <a:pPr eaLnBrk="1" hangingPunct="1"/>
            <a:r>
              <a:rPr lang="en-US" dirty="0" smtClean="0"/>
              <a:t>Message queues are effective if a small amount of data is transferred. </a:t>
            </a:r>
          </a:p>
          <a:p>
            <a:pPr eaLnBrk="1" hangingPunct="1"/>
            <a:r>
              <a:rPr lang="en-US" dirty="0" smtClean="0"/>
              <a:t>Very expensive  for large transfers.  </a:t>
            </a:r>
          </a:p>
          <a:p>
            <a:pPr eaLnBrk="1" hangingPunct="1"/>
            <a:r>
              <a:rPr lang="en-US" dirty="0" smtClean="0"/>
              <a:t>During message sending and receiving, the message is copied from user buffer into kernel buffer and vice versa</a:t>
            </a:r>
          </a:p>
          <a:p>
            <a:pPr eaLnBrk="1" hangingPunct="1"/>
            <a:r>
              <a:rPr lang="en-US" dirty="0" smtClean="0"/>
              <a:t>So each  message transfer involves two data copy operations, which results in poor performance of a system.</a:t>
            </a:r>
          </a:p>
          <a:p>
            <a:pPr eaLnBrk="1" hangingPunct="1"/>
            <a:r>
              <a:rPr lang="en-US" dirty="0" smtClean="0"/>
              <a:t>A message in a queue can not be reused</a:t>
            </a:r>
          </a:p>
          <a:p>
            <a:pPr eaLnBrk="1" hangingPunct="1"/>
            <a:endParaRPr lang="en-US" dirty="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a:xfrm>
            <a:off x="457200" y="960437"/>
            <a:ext cx="8229600" cy="1143000"/>
          </a:xfrm>
        </p:spPr>
        <p:txBody>
          <a:bodyPr/>
          <a:lstStyle/>
          <a:p>
            <a:pPr eaLnBrk="1" hangingPunct="1"/>
            <a:r>
              <a:rPr lang="en-US" smtClean="0"/>
              <a:t>Shared Memory</a:t>
            </a:r>
          </a:p>
        </p:txBody>
      </p:sp>
      <p:sp>
        <p:nvSpPr>
          <p:cNvPr id="237572" name="Rectangle 3"/>
          <p:cNvSpPr>
            <a:spLocks noGrp="1" noChangeArrowheads="1"/>
          </p:cNvSpPr>
          <p:nvPr>
            <p:ph sz="quarter" idx="1"/>
          </p:nvPr>
        </p:nvSpPr>
        <p:spPr>
          <a:xfrm>
            <a:off x="457200" y="2286000"/>
            <a:ext cx="8229600" cy="3733800"/>
          </a:xfrm>
        </p:spPr>
        <p:txBody>
          <a:bodyPr>
            <a:normAutofit fontScale="85000" lnSpcReduction="20000"/>
          </a:bodyPr>
          <a:lstStyle/>
          <a:p>
            <a:pPr eaLnBrk="1" hangingPunct="1"/>
            <a:r>
              <a:rPr lang="en-US" dirty="0" smtClean="0"/>
              <a:t>Very flexible and ease of use.</a:t>
            </a:r>
          </a:p>
          <a:p>
            <a:pPr eaLnBrk="1" hangingPunct="1"/>
            <a:r>
              <a:rPr lang="en-US" dirty="0" smtClean="0"/>
              <a:t>Fastest IPC mechanisms</a:t>
            </a:r>
          </a:p>
          <a:p>
            <a:pPr eaLnBrk="1" hangingPunct="1"/>
            <a:r>
              <a:rPr lang="en-US" dirty="0" smtClean="0"/>
              <a:t> shared memory is used to provide access to </a:t>
            </a:r>
          </a:p>
          <a:p>
            <a:pPr lvl="1" eaLnBrk="1" hangingPunct="1"/>
            <a:r>
              <a:rPr lang="en-US" dirty="0" smtClean="0">
                <a:ea typeface="ＭＳ Ｐゴシック" pitchFamily="54" charset="-128"/>
              </a:rPr>
              <a:t>Global variable</a:t>
            </a:r>
          </a:p>
          <a:p>
            <a:pPr lvl="1" eaLnBrk="1" hangingPunct="1"/>
            <a:r>
              <a:rPr lang="en-US" dirty="0" smtClean="0">
                <a:ea typeface="ＭＳ Ｐゴシック" pitchFamily="54" charset="-128"/>
              </a:rPr>
              <a:t>Shared libraries</a:t>
            </a:r>
          </a:p>
          <a:p>
            <a:pPr lvl="1" eaLnBrk="1" hangingPunct="1"/>
            <a:r>
              <a:rPr lang="en-US" dirty="0" smtClean="0">
                <a:ea typeface="ＭＳ Ｐゴシック" pitchFamily="54" charset="-128"/>
              </a:rPr>
              <a:t>Word processors</a:t>
            </a:r>
          </a:p>
          <a:p>
            <a:pPr lvl="1" eaLnBrk="1" hangingPunct="1"/>
            <a:r>
              <a:rPr lang="en-US" dirty="0" smtClean="0">
                <a:ea typeface="ＭＳ Ｐゴシック" pitchFamily="54" charset="-128"/>
              </a:rPr>
              <a:t>Multi-player gaming environment</a:t>
            </a:r>
          </a:p>
          <a:p>
            <a:pPr lvl="1" eaLnBrk="1" hangingPunct="1"/>
            <a:r>
              <a:rPr lang="en-US" dirty="0" smtClean="0">
                <a:ea typeface="ＭＳ Ｐゴシック" pitchFamily="54" charset="-128"/>
              </a:rPr>
              <a:t>Http daemons</a:t>
            </a:r>
          </a:p>
          <a:p>
            <a:pPr lvl="1" eaLnBrk="1" hangingPunct="1"/>
            <a:r>
              <a:rPr lang="en-US" dirty="0" smtClean="0">
                <a:ea typeface="ＭＳ Ｐゴシック" pitchFamily="54" charset="-128"/>
              </a:rPr>
              <a:t>Other programs written in languages like Perl, C etc.,</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a:xfrm>
            <a:off x="838200" y="0"/>
            <a:ext cx="8229600" cy="1143000"/>
          </a:xfrm>
        </p:spPr>
        <p:txBody>
          <a:bodyPr/>
          <a:lstStyle/>
          <a:p>
            <a:pPr algn="r" eaLnBrk="1" hangingPunct="1"/>
            <a:r>
              <a:rPr lang="en-US" dirty="0" smtClean="0">
                <a:solidFill>
                  <a:srgbClr val="FFFF99"/>
                </a:solidFill>
              </a:rPr>
              <a:t>Shared Memory: </a:t>
            </a:r>
            <a:r>
              <a:rPr lang="en-US" dirty="0" err="1" smtClean="0">
                <a:solidFill>
                  <a:srgbClr val="FFFF99"/>
                </a:solidFill>
              </a:rPr>
              <a:t>shmget</a:t>
            </a:r>
            <a:r>
              <a:rPr lang="en-US" dirty="0" smtClean="0">
                <a:solidFill>
                  <a:srgbClr val="FFFF99"/>
                </a:solidFill>
              </a:rPr>
              <a:t> ( )</a:t>
            </a:r>
          </a:p>
        </p:txBody>
      </p:sp>
      <p:sp>
        <p:nvSpPr>
          <p:cNvPr id="238596" name="Rectangle 5"/>
          <p:cNvSpPr>
            <a:spLocks noChangeArrowheads="1"/>
          </p:cNvSpPr>
          <p:nvPr/>
        </p:nvSpPr>
        <p:spPr bwMode="auto">
          <a:xfrm>
            <a:off x="4419600" y="1447800"/>
            <a:ext cx="1905000" cy="4876800"/>
          </a:xfrm>
          <a:prstGeom prst="rect">
            <a:avLst/>
          </a:prstGeom>
          <a:noFill/>
          <a:ln w="9525">
            <a:solidFill>
              <a:schemeClr val="tx1"/>
            </a:solidFill>
            <a:miter lim="800000"/>
            <a:headEnd/>
            <a:tailEnd/>
          </a:ln>
        </p:spPr>
        <p:txBody>
          <a:bodyPr wrap="none" anchor="ctr">
            <a:spAutoFit/>
          </a:bodyPr>
          <a:lstStyle/>
          <a:p>
            <a:endParaRPr lang="en-US"/>
          </a:p>
        </p:txBody>
      </p:sp>
      <p:sp>
        <p:nvSpPr>
          <p:cNvPr id="238597" name="Line 6"/>
          <p:cNvSpPr>
            <a:spLocks noChangeShapeType="1"/>
          </p:cNvSpPr>
          <p:nvPr/>
        </p:nvSpPr>
        <p:spPr bwMode="auto">
          <a:xfrm>
            <a:off x="4419600" y="2362200"/>
            <a:ext cx="1905000" cy="0"/>
          </a:xfrm>
          <a:prstGeom prst="line">
            <a:avLst/>
          </a:prstGeom>
          <a:noFill/>
          <a:ln w="9525">
            <a:solidFill>
              <a:schemeClr val="tx1"/>
            </a:solidFill>
            <a:round/>
            <a:headEnd/>
            <a:tailEnd/>
          </a:ln>
        </p:spPr>
        <p:txBody>
          <a:bodyPr>
            <a:spAutoFit/>
          </a:bodyPr>
          <a:lstStyle/>
          <a:p>
            <a:endParaRPr lang="en-US"/>
          </a:p>
        </p:txBody>
      </p:sp>
      <p:sp>
        <p:nvSpPr>
          <p:cNvPr id="238598" name="Text Box 7"/>
          <p:cNvSpPr txBox="1">
            <a:spLocks noChangeArrowheads="1"/>
          </p:cNvSpPr>
          <p:nvPr/>
        </p:nvSpPr>
        <p:spPr bwMode="auto">
          <a:xfrm>
            <a:off x="4495800" y="1524000"/>
            <a:ext cx="1752600" cy="396875"/>
          </a:xfrm>
          <a:prstGeom prst="rect">
            <a:avLst/>
          </a:prstGeom>
          <a:noFill/>
          <a:ln w="9525">
            <a:noFill/>
            <a:miter lim="800000"/>
            <a:headEnd/>
            <a:tailEnd/>
          </a:ln>
        </p:spPr>
        <p:txBody>
          <a:bodyPr>
            <a:spAutoFit/>
          </a:bodyPr>
          <a:lstStyle/>
          <a:p>
            <a:pPr algn="ctr">
              <a:spcBef>
                <a:spcPct val="50000"/>
              </a:spcBef>
            </a:pPr>
            <a:r>
              <a:rPr lang="en-US" sz="2000">
                <a:solidFill>
                  <a:srgbClr val="CC3300"/>
                </a:solidFill>
                <a:latin typeface="Albertus Extra Bold" pitchFamily="34" charset="0"/>
              </a:rPr>
              <a:t>OS</a:t>
            </a:r>
          </a:p>
        </p:txBody>
      </p:sp>
      <p:sp>
        <p:nvSpPr>
          <p:cNvPr id="238599" name="Rectangle 8"/>
          <p:cNvSpPr>
            <a:spLocks noChangeArrowheads="1"/>
          </p:cNvSpPr>
          <p:nvPr/>
        </p:nvSpPr>
        <p:spPr bwMode="auto">
          <a:xfrm>
            <a:off x="1143000" y="3733800"/>
            <a:ext cx="1905000" cy="1066800"/>
          </a:xfrm>
          <a:prstGeom prst="rect">
            <a:avLst/>
          </a:prstGeom>
          <a:solidFill>
            <a:schemeClr val="folHlink"/>
          </a:solidFill>
          <a:ln w="9525">
            <a:solidFill>
              <a:schemeClr val="tx1"/>
            </a:solidFill>
            <a:miter lim="800000"/>
            <a:headEnd/>
            <a:tailEnd/>
          </a:ln>
        </p:spPr>
        <p:txBody>
          <a:bodyPr anchor="ctr">
            <a:spAutoFit/>
          </a:bodyPr>
          <a:lstStyle/>
          <a:p>
            <a:endParaRPr lang="en-US"/>
          </a:p>
        </p:txBody>
      </p:sp>
      <p:sp>
        <p:nvSpPr>
          <p:cNvPr id="238600" name="Text Box 9"/>
          <p:cNvSpPr txBox="1">
            <a:spLocks noChangeArrowheads="1"/>
          </p:cNvSpPr>
          <p:nvPr/>
        </p:nvSpPr>
        <p:spPr bwMode="auto">
          <a:xfrm>
            <a:off x="1143000" y="3810000"/>
            <a:ext cx="1752600" cy="366713"/>
          </a:xfrm>
          <a:prstGeom prst="rect">
            <a:avLst/>
          </a:prstGeom>
          <a:noFill/>
          <a:ln w="9525">
            <a:noFill/>
            <a:miter lim="800000"/>
            <a:headEnd/>
            <a:tailEnd/>
          </a:ln>
        </p:spPr>
        <p:txBody>
          <a:bodyPr>
            <a:spAutoFit/>
          </a:bodyPr>
          <a:lstStyle/>
          <a:p>
            <a:pPr>
              <a:spcBef>
                <a:spcPct val="50000"/>
              </a:spcBef>
            </a:pPr>
            <a:r>
              <a:rPr lang="en-US">
                <a:solidFill>
                  <a:srgbClr val="080808"/>
                </a:solidFill>
                <a:latin typeface="Albertus Extra Bold" pitchFamily="34" charset="0"/>
              </a:rPr>
              <a:t>Shm size</a:t>
            </a:r>
          </a:p>
        </p:txBody>
      </p:sp>
      <p:sp>
        <p:nvSpPr>
          <p:cNvPr id="238601" name="Text Box 10"/>
          <p:cNvSpPr txBox="1">
            <a:spLocks noChangeArrowheads="1"/>
          </p:cNvSpPr>
          <p:nvPr/>
        </p:nvSpPr>
        <p:spPr bwMode="auto">
          <a:xfrm>
            <a:off x="228600" y="3276600"/>
            <a:ext cx="1219200" cy="396875"/>
          </a:xfrm>
          <a:prstGeom prst="rect">
            <a:avLst/>
          </a:prstGeom>
          <a:noFill/>
          <a:ln w="9525">
            <a:noFill/>
            <a:miter lim="800000"/>
            <a:headEnd/>
            <a:tailEnd/>
          </a:ln>
        </p:spPr>
        <p:txBody>
          <a:bodyPr>
            <a:spAutoFit/>
          </a:bodyPr>
          <a:lstStyle/>
          <a:p>
            <a:pPr>
              <a:spcBef>
                <a:spcPct val="50000"/>
              </a:spcBef>
            </a:pPr>
            <a:r>
              <a:rPr lang="en-US" sz="2000">
                <a:solidFill>
                  <a:srgbClr val="CC3300"/>
                </a:solidFill>
                <a:latin typeface="Albertus Extra Bold" pitchFamily="34" charset="0"/>
              </a:rPr>
              <a:t>shmid</a:t>
            </a:r>
          </a:p>
        </p:txBody>
      </p:sp>
      <p:sp>
        <p:nvSpPr>
          <p:cNvPr id="238602" name="Text Box 11"/>
          <p:cNvSpPr txBox="1">
            <a:spLocks noChangeArrowheads="1"/>
          </p:cNvSpPr>
          <p:nvPr/>
        </p:nvSpPr>
        <p:spPr bwMode="auto">
          <a:xfrm>
            <a:off x="6400800" y="2667000"/>
            <a:ext cx="2590800" cy="396875"/>
          </a:xfrm>
          <a:prstGeom prst="rect">
            <a:avLst/>
          </a:prstGeom>
          <a:noFill/>
          <a:ln w="9525">
            <a:noFill/>
            <a:miter lim="800000"/>
            <a:headEnd/>
            <a:tailEnd/>
          </a:ln>
        </p:spPr>
        <p:txBody>
          <a:bodyPr>
            <a:spAutoFit/>
          </a:bodyPr>
          <a:lstStyle/>
          <a:p>
            <a:pPr>
              <a:spcBef>
                <a:spcPct val="50000"/>
              </a:spcBef>
            </a:pPr>
            <a:r>
              <a:rPr lang="en-US" sz="2000">
                <a:solidFill>
                  <a:srgbClr val="080808"/>
                </a:solidFill>
                <a:latin typeface="Albertus Extra Bold" pitchFamily="34" charset="0"/>
              </a:rPr>
              <a:t>Physical Memory</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a:xfrm>
            <a:off x="914400" y="0"/>
            <a:ext cx="8229600" cy="1143000"/>
          </a:xfrm>
        </p:spPr>
        <p:txBody>
          <a:bodyPr/>
          <a:lstStyle/>
          <a:p>
            <a:pPr algn="r" eaLnBrk="1" hangingPunct="1"/>
            <a:r>
              <a:rPr lang="en-US" dirty="0" smtClean="0">
                <a:solidFill>
                  <a:srgbClr val="FFFF99"/>
                </a:solidFill>
              </a:rPr>
              <a:t>Shared Memory: </a:t>
            </a:r>
            <a:r>
              <a:rPr lang="en-US" dirty="0" err="1" smtClean="0">
                <a:solidFill>
                  <a:srgbClr val="FFFF99"/>
                </a:solidFill>
              </a:rPr>
              <a:t>shmat</a:t>
            </a:r>
            <a:r>
              <a:rPr lang="en-US" dirty="0" smtClean="0">
                <a:solidFill>
                  <a:srgbClr val="FFFF99"/>
                </a:solidFill>
              </a:rPr>
              <a:t> ( )</a:t>
            </a:r>
          </a:p>
        </p:txBody>
      </p:sp>
      <p:sp>
        <p:nvSpPr>
          <p:cNvPr id="239619" name="Date Placeholder 3"/>
          <p:cNvSpPr>
            <a:spLocks noGrp="1"/>
          </p:cNvSpPr>
          <p:nvPr>
            <p:ph type="dt" sz="quarter" idx="10"/>
          </p:nvPr>
        </p:nvSpPr>
        <p:spPr bwMode="auto">
          <a:noFill/>
          <a:ln>
            <a:miter lim="800000"/>
            <a:headEnd/>
            <a:tailEnd/>
          </a:ln>
        </p:spPr>
        <p:txBody>
          <a:bodyPr vert="horz" wrap="square" lIns="91440" tIns="45720" rIns="91440" bIns="45720" numCol="1" compatLnSpc="1">
            <a:prstTxWarp prst="textNoShape">
              <a:avLst/>
            </a:prstTxWarp>
          </a:bodyPr>
          <a:lstStyle/>
          <a:p>
            <a:fld id="{2D32C33A-95DA-4CDD-ADE0-354D6122F745}" type="slidenum">
              <a:rPr lang="en-US" smtClean="0"/>
              <a:pPr/>
              <a:t>45</a:t>
            </a:fld>
            <a:endParaRPr lang="en-US" smtClean="0"/>
          </a:p>
        </p:txBody>
      </p:sp>
      <p:sp>
        <p:nvSpPr>
          <p:cNvPr id="239620" name="Rectangle 10"/>
          <p:cNvSpPr>
            <a:spLocks noChangeArrowheads="1"/>
          </p:cNvSpPr>
          <p:nvPr/>
        </p:nvSpPr>
        <p:spPr bwMode="auto">
          <a:xfrm>
            <a:off x="3276600" y="1371600"/>
            <a:ext cx="1905000" cy="4876800"/>
          </a:xfrm>
          <a:prstGeom prst="rect">
            <a:avLst/>
          </a:prstGeom>
          <a:noFill/>
          <a:ln w="9525">
            <a:solidFill>
              <a:schemeClr val="tx1"/>
            </a:solidFill>
            <a:miter lim="800000"/>
            <a:headEnd/>
            <a:tailEnd/>
          </a:ln>
        </p:spPr>
        <p:txBody>
          <a:bodyPr wrap="none" anchor="ctr">
            <a:spAutoFit/>
          </a:bodyPr>
          <a:lstStyle/>
          <a:p>
            <a:endParaRPr lang="en-US"/>
          </a:p>
        </p:txBody>
      </p:sp>
      <p:sp>
        <p:nvSpPr>
          <p:cNvPr id="239621" name="Line 11"/>
          <p:cNvSpPr>
            <a:spLocks noChangeShapeType="1"/>
          </p:cNvSpPr>
          <p:nvPr/>
        </p:nvSpPr>
        <p:spPr bwMode="auto">
          <a:xfrm>
            <a:off x="3276600" y="2133600"/>
            <a:ext cx="1905000" cy="0"/>
          </a:xfrm>
          <a:prstGeom prst="line">
            <a:avLst/>
          </a:prstGeom>
          <a:noFill/>
          <a:ln w="9525">
            <a:solidFill>
              <a:schemeClr val="tx1"/>
            </a:solidFill>
            <a:round/>
            <a:headEnd/>
            <a:tailEnd/>
          </a:ln>
        </p:spPr>
        <p:txBody>
          <a:bodyPr>
            <a:spAutoFit/>
          </a:bodyPr>
          <a:lstStyle/>
          <a:p>
            <a:endParaRPr lang="en-US"/>
          </a:p>
        </p:txBody>
      </p:sp>
      <p:sp>
        <p:nvSpPr>
          <p:cNvPr id="239622" name="Text Box 12"/>
          <p:cNvSpPr txBox="1">
            <a:spLocks noChangeArrowheads="1"/>
          </p:cNvSpPr>
          <p:nvPr/>
        </p:nvSpPr>
        <p:spPr bwMode="auto">
          <a:xfrm>
            <a:off x="3352800" y="1508125"/>
            <a:ext cx="1752600" cy="396875"/>
          </a:xfrm>
          <a:prstGeom prst="rect">
            <a:avLst/>
          </a:prstGeom>
          <a:noFill/>
          <a:ln w="9525">
            <a:noFill/>
            <a:miter lim="800000"/>
            <a:headEnd/>
            <a:tailEnd/>
          </a:ln>
        </p:spPr>
        <p:txBody>
          <a:bodyPr>
            <a:spAutoFit/>
          </a:bodyPr>
          <a:lstStyle/>
          <a:p>
            <a:pPr algn="ctr">
              <a:spcBef>
                <a:spcPct val="50000"/>
              </a:spcBef>
            </a:pPr>
            <a:r>
              <a:rPr lang="en-US" sz="2000" dirty="0">
                <a:solidFill>
                  <a:srgbClr val="CC3300"/>
                </a:solidFill>
                <a:latin typeface="Albertus Extra Bold" pitchFamily="34" charset="0"/>
              </a:rPr>
              <a:t>OS</a:t>
            </a:r>
          </a:p>
        </p:txBody>
      </p:sp>
      <p:sp>
        <p:nvSpPr>
          <p:cNvPr id="239623" name="Rectangle 13"/>
          <p:cNvSpPr>
            <a:spLocks noChangeArrowheads="1"/>
          </p:cNvSpPr>
          <p:nvPr/>
        </p:nvSpPr>
        <p:spPr bwMode="auto">
          <a:xfrm>
            <a:off x="3276600" y="3657600"/>
            <a:ext cx="1905000" cy="1066800"/>
          </a:xfrm>
          <a:prstGeom prst="rect">
            <a:avLst/>
          </a:prstGeom>
          <a:solidFill>
            <a:schemeClr val="folHlink"/>
          </a:solidFill>
          <a:ln w="9525">
            <a:solidFill>
              <a:schemeClr val="tx1"/>
            </a:solidFill>
            <a:miter lim="800000"/>
            <a:headEnd/>
            <a:tailEnd/>
          </a:ln>
        </p:spPr>
        <p:txBody>
          <a:bodyPr anchor="ctr">
            <a:spAutoFit/>
          </a:bodyPr>
          <a:lstStyle/>
          <a:p>
            <a:endParaRPr lang="en-US"/>
          </a:p>
        </p:txBody>
      </p:sp>
      <p:sp>
        <p:nvSpPr>
          <p:cNvPr id="239624" name="Text Box 14"/>
          <p:cNvSpPr txBox="1">
            <a:spLocks noChangeArrowheads="1"/>
          </p:cNvSpPr>
          <p:nvPr/>
        </p:nvSpPr>
        <p:spPr bwMode="auto">
          <a:xfrm>
            <a:off x="3352800" y="3810000"/>
            <a:ext cx="1752600" cy="366713"/>
          </a:xfrm>
          <a:prstGeom prst="rect">
            <a:avLst/>
          </a:prstGeom>
          <a:noFill/>
          <a:ln w="9525">
            <a:noFill/>
            <a:miter lim="800000"/>
            <a:headEnd/>
            <a:tailEnd/>
          </a:ln>
        </p:spPr>
        <p:txBody>
          <a:bodyPr>
            <a:spAutoFit/>
          </a:bodyPr>
          <a:lstStyle/>
          <a:p>
            <a:pPr>
              <a:spcBef>
                <a:spcPct val="50000"/>
              </a:spcBef>
            </a:pPr>
            <a:r>
              <a:rPr lang="en-US">
                <a:solidFill>
                  <a:srgbClr val="080808"/>
                </a:solidFill>
                <a:latin typeface="Albertus Extra Bold" pitchFamily="34" charset="0"/>
              </a:rPr>
              <a:t>Shm size</a:t>
            </a:r>
          </a:p>
        </p:txBody>
      </p:sp>
      <p:sp>
        <p:nvSpPr>
          <p:cNvPr id="239625" name="Text Box 15"/>
          <p:cNvSpPr txBox="1">
            <a:spLocks noChangeArrowheads="1"/>
          </p:cNvSpPr>
          <p:nvPr/>
        </p:nvSpPr>
        <p:spPr bwMode="auto">
          <a:xfrm>
            <a:off x="3505200" y="2895600"/>
            <a:ext cx="1219200" cy="396875"/>
          </a:xfrm>
          <a:prstGeom prst="rect">
            <a:avLst/>
          </a:prstGeom>
          <a:noFill/>
          <a:ln w="9525">
            <a:noFill/>
            <a:miter lim="800000"/>
            <a:headEnd/>
            <a:tailEnd/>
          </a:ln>
        </p:spPr>
        <p:txBody>
          <a:bodyPr>
            <a:spAutoFit/>
          </a:bodyPr>
          <a:lstStyle/>
          <a:p>
            <a:pPr>
              <a:spcBef>
                <a:spcPct val="50000"/>
              </a:spcBef>
            </a:pPr>
            <a:r>
              <a:rPr lang="en-US" sz="2000" dirty="0" err="1">
                <a:solidFill>
                  <a:srgbClr val="CC3300"/>
                </a:solidFill>
                <a:latin typeface="Albertus Extra Bold" pitchFamily="34" charset="0"/>
              </a:rPr>
              <a:t>shmid</a:t>
            </a:r>
            <a:endParaRPr lang="en-US" sz="2000" dirty="0">
              <a:solidFill>
                <a:srgbClr val="CC3300"/>
              </a:solidFill>
              <a:latin typeface="Albertus Extra Bold" pitchFamily="34" charset="0"/>
            </a:endParaRPr>
          </a:p>
        </p:txBody>
      </p:sp>
      <p:sp>
        <p:nvSpPr>
          <p:cNvPr id="239626" name="Text Box 16"/>
          <p:cNvSpPr txBox="1">
            <a:spLocks noChangeArrowheads="1"/>
          </p:cNvSpPr>
          <p:nvPr/>
        </p:nvSpPr>
        <p:spPr bwMode="auto">
          <a:xfrm>
            <a:off x="1981200" y="3429000"/>
            <a:ext cx="1143000" cy="396875"/>
          </a:xfrm>
          <a:prstGeom prst="rect">
            <a:avLst/>
          </a:prstGeom>
          <a:noFill/>
          <a:ln w="9525">
            <a:noFill/>
            <a:miter lim="800000"/>
            <a:headEnd/>
            <a:tailEnd/>
          </a:ln>
        </p:spPr>
        <p:txBody>
          <a:bodyPr>
            <a:spAutoFit/>
          </a:bodyPr>
          <a:lstStyle/>
          <a:p>
            <a:pPr>
              <a:spcBef>
                <a:spcPct val="50000"/>
              </a:spcBef>
            </a:pPr>
            <a:r>
              <a:rPr lang="en-US" sz="2000">
                <a:solidFill>
                  <a:srgbClr val="080808"/>
                </a:solidFill>
                <a:latin typeface="Albertus Extra Bold" pitchFamily="34" charset="0"/>
              </a:rPr>
              <a:t>pointer</a:t>
            </a:r>
          </a:p>
        </p:txBody>
      </p:sp>
      <p:sp>
        <p:nvSpPr>
          <p:cNvPr id="239627" name="Line 17"/>
          <p:cNvSpPr>
            <a:spLocks noChangeShapeType="1"/>
          </p:cNvSpPr>
          <p:nvPr/>
        </p:nvSpPr>
        <p:spPr bwMode="auto">
          <a:xfrm flipH="1">
            <a:off x="2971800" y="3657600"/>
            <a:ext cx="304800" cy="0"/>
          </a:xfrm>
          <a:prstGeom prst="line">
            <a:avLst/>
          </a:prstGeom>
          <a:noFill/>
          <a:ln w="9525">
            <a:solidFill>
              <a:schemeClr val="tx1"/>
            </a:solidFill>
            <a:round/>
            <a:headEnd/>
            <a:tailEnd type="triangle" w="med" len="med"/>
          </a:ln>
        </p:spPr>
        <p:txBody>
          <a:bodyPr>
            <a:spAutoFit/>
          </a:bodyPr>
          <a:lstStyle/>
          <a:p>
            <a:endParaRPr lang="en-US"/>
          </a:p>
        </p:txBody>
      </p:sp>
      <p:sp>
        <p:nvSpPr>
          <p:cNvPr id="239628" name="Text Box 18"/>
          <p:cNvSpPr txBox="1">
            <a:spLocks noChangeArrowheads="1"/>
          </p:cNvSpPr>
          <p:nvPr/>
        </p:nvSpPr>
        <p:spPr bwMode="auto">
          <a:xfrm>
            <a:off x="5257800" y="2651125"/>
            <a:ext cx="2590800" cy="396875"/>
          </a:xfrm>
          <a:prstGeom prst="rect">
            <a:avLst/>
          </a:prstGeom>
          <a:noFill/>
          <a:ln w="9525">
            <a:noFill/>
            <a:miter lim="800000"/>
            <a:headEnd/>
            <a:tailEnd/>
          </a:ln>
        </p:spPr>
        <p:txBody>
          <a:bodyPr>
            <a:spAutoFit/>
          </a:bodyPr>
          <a:lstStyle/>
          <a:p>
            <a:pPr>
              <a:spcBef>
                <a:spcPct val="50000"/>
              </a:spcBef>
            </a:pPr>
            <a:r>
              <a:rPr lang="en-US" sz="2000" dirty="0">
                <a:solidFill>
                  <a:srgbClr val="080808"/>
                </a:solidFill>
                <a:latin typeface="Albertus Extra Bold" pitchFamily="34" charset="0"/>
              </a:rPr>
              <a:t>Physical Memory</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a:xfrm>
            <a:off x="457200" y="1096963"/>
            <a:ext cx="8229600" cy="1143000"/>
          </a:xfrm>
        </p:spPr>
        <p:txBody>
          <a:bodyPr/>
          <a:lstStyle/>
          <a:p>
            <a:pPr eaLnBrk="1" hangingPunct="1"/>
            <a:r>
              <a:rPr lang="en-US" smtClean="0"/>
              <a:t>Why go for Shared Memory?</a:t>
            </a:r>
          </a:p>
        </p:txBody>
      </p:sp>
      <p:sp>
        <p:nvSpPr>
          <p:cNvPr id="240644" name="Rectangle 3"/>
          <p:cNvSpPr>
            <a:spLocks noGrp="1" noChangeArrowheads="1"/>
          </p:cNvSpPr>
          <p:nvPr>
            <p:ph sz="quarter" idx="1"/>
          </p:nvPr>
        </p:nvSpPr>
        <p:spPr>
          <a:xfrm>
            <a:off x="457200" y="2422526"/>
            <a:ext cx="8229600" cy="3429000"/>
          </a:xfrm>
        </p:spPr>
        <p:txBody>
          <a:bodyPr>
            <a:normAutofit fontScale="92500" lnSpcReduction="10000"/>
          </a:bodyPr>
          <a:lstStyle/>
          <a:p>
            <a:pPr eaLnBrk="1" hangingPunct="1"/>
            <a:r>
              <a:rPr lang="en-US" dirty="0" smtClean="0"/>
              <a:t>Shared memory is a much faster method of communication than either semaphores or message queues.</a:t>
            </a:r>
          </a:p>
          <a:p>
            <a:pPr eaLnBrk="1" hangingPunct="1"/>
            <a:r>
              <a:rPr lang="en-US" dirty="0" smtClean="0"/>
              <a:t>Does not require an intermediate kernel buffer</a:t>
            </a:r>
          </a:p>
          <a:p>
            <a:pPr eaLnBrk="1" hangingPunct="1"/>
            <a:r>
              <a:rPr lang="en-US" dirty="0" smtClean="0"/>
              <a:t>Using shared memory is quite easy. After a shared memory segment is set up, it is manipulated exactly like any other memory area.</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8930" name="Rectangle 2"/>
          <p:cNvSpPr>
            <a:spLocks noGrp="1" noChangeArrowheads="1"/>
          </p:cNvSpPr>
          <p:nvPr>
            <p:ph type="title"/>
          </p:nvPr>
        </p:nvSpPr>
        <p:spPr>
          <a:xfrm>
            <a:off x="457200" y="1173163"/>
            <a:ext cx="8229600" cy="1143000"/>
          </a:xfrm>
        </p:spPr>
        <p:txBody>
          <a:bodyPr>
            <a:normAutofit/>
          </a:bodyPr>
          <a:lstStyle/>
          <a:p>
            <a:pPr eaLnBrk="1" fontAlgn="auto" hangingPunct="1">
              <a:spcAft>
                <a:spcPts val="0"/>
              </a:spcAft>
              <a:defRPr/>
            </a:pPr>
            <a:r>
              <a:rPr lang="en-US"/>
              <a:t>Shared Memory: Data Structures</a:t>
            </a:r>
          </a:p>
        </p:txBody>
      </p:sp>
      <p:sp>
        <p:nvSpPr>
          <p:cNvPr id="241668" name="Rectangle 3"/>
          <p:cNvSpPr>
            <a:spLocks noGrp="1" noChangeArrowheads="1"/>
          </p:cNvSpPr>
          <p:nvPr>
            <p:ph sz="quarter" idx="1"/>
          </p:nvPr>
        </p:nvSpPr>
        <p:spPr>
          <a:xfrm>
            <a:off x="457200" y="2498726"/>
            <a:ext cx="8229600" cy="3352799"/>
          </a:xfrm>
        </p:spPr>
        <p:txBody>
          <a:bodyPr>
            <a:normAutofit lnSpcReduction="10000"/>
          </a:bodyPr>
          <a:lstStyle/>
          <a:p>
            <a:pPr eaLnBrk="1" hangingPunct="1">
              <a:buFont typeface="Wingdings" pitchFamily="2" charset="2"/>
              <a:buNone/>
            </a:pPr>
            <a:r>
              <a:rPr lang="en-US" dirty="0" smtClean="0"/>
              <a:t>The data structures used in shared memory are</a:t>
            </a:r>
          </a:p>
          <a:p>
            <a:pPr eaLnBrk="1" hangingPunct="1"/>
            <a:r>
              <a:rPr lang="en-US" dirty="0" err="1" smtClean="0">
                <a:ea typeface="ＭＳ Ｐゴシック" pitchFamily="54" charset="-128"/>
              </a:rPr>
              <a:t>shmid_ds</a:t>
            </a:r>
            <a:endParaRPr lang="en-US" dirty="0" smtClean="0">
              <a:ea typeface="ＭＳ Ｐゴシック" pitchFamily="54" charset="-128"/>
            </a:endParaRPr>
          </a:p>
          <a:p>
            <a:pPr eaLnBrk="1" hangingPunct="1"/>
            <a:r>
              <a:rPr lang="en-US" dirty="0" err="1" smtClean="0">
                <a:ea typeface="ＭＳ Ｐゴシック" pitchFamily="54" charset="-128"/>
              </a:rPr>
              <a:t>ipc_perm</a:t>
            </a:r>
            <a:endParaRPr lang="en-US" dirty="0" smtClean="0">
              <a:ea typeface="ＭＳ Ｐゴシック" pitchFamily="54" charset="-128"/>
            </a:endParaRPr>
          </a:p>
          <a:p>
            <a:pPr eaLnBrk="1" hangingPunct="1"/>
            <a:r>
              <a:rPr lang="en-US" dirty="0" err="1" smtClean="0">
                <a:ea typeface="ＭＳ Ｐゴシック" pitchFamily="54" charset="-128"/>
              </a:rPr>
              <a:t>Shminfo</a:t>
            </a:r>
            <a:endParaRPr lang="en-US" dirty="0" smtClean="0">
              <a:ea typeface="ＭＳ Ｐゴシック" pitchFamily="54" charset="-128"/>
            </a:endParaRPr>
          </a:p>
          <a:p>
            <a:pPr eaLnBrk="1" hangingPunct="1"/>
            <a:r>
              <a:rPr lang="en-US" dirty="0" err="1" smtClean="0">
                <a:ea typeface="ＭＳ Ｐゴシック" pitchFamily="54" charset="-128"/>
              </a:rPr>
              <a:t>shm_info</a:t>
            </a:r>
            <a:endParaRPr lang="en-US" dirty="0" smtClean="0">
              <a:ea typeface="ＭＳ Ｐゴシック" pitchFamily="54" charset="-128"/>
            </a:endParaRPr>
          </a:p>
          <a:p>
            <a:pPr eaLnBrk="1" hangingPunct="1"/>
            <a:r>
              <a:rPr lang="en-US" dirty="0" err="1" smtClean="0">
                <a:ea typeface="ＭＳ Ｐゴシック" pitchFamily="54" charset="-128"/>
              </a:rPr>
              <a:t>shmid_kernel</a:t>
            </a:r>
            <a:endParaRPr lang="en-US" dirty="0" smtClean="0">
              <a:ea typeface="ＭＳ Ｐゴシック" pitchFamily="54" charset="-128"/>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457200" y="1020763"/>
            <a:ext cx="8229600" cy="1143000"/>
          </a:xfrm>
        </p:spPr>
        <p:txBody>
          <a:bodyPr/>
          <a:lstStyle/>
          <a:p>
            <a:pPr eaLnBrk="1" hangingPunct="1"/>
            <a:r>
              <a:rPr lang="en-US" smtClean="0"/>
              <a:t>ipc_perm Structure</a:t>
            </a:r>
          </a:p>
        </p:txBody>
      </p:sp>
      <p:sp>
        <p:nvSpPr>
          <p:cNvPr id="1150979" name="Rectangle 3"/>
          <p:cNvSpPr>
            <a:spLocks noGrp="1" noChangeArrowheads="1"/>
          </p:cNvSpPr>
          <p:nvPr>
            <p:ph sz="quarter" idx="1"/>
          </p:nvPr>
        </p:nvSpPr>
        <p:spPr>
          <a:xfrm>
            <a:off x="457200" y="2346326"/>
            <a:ext cx="8229600" cy="3809999"/>
          </a:xfrm>
        </p:spPr>
        <p:txBody>
          <a:bodyPr>
            <a:normAutofit fontScale="77500" lnSpcReduction="20000"/>
          </a:bodyPr>
          <a:lstStyle/>
          <a:p>
            <a:pPr marL="274320" indent="-274320" eaLnBrk="1" fontAlgn="auto" hangingPunct="1">
              <a:spcBef>
                <a:spcPts val="580"/>
              </a:spcBef>
              <a:spcAft>
                <a:spcPts val="0"/>
              </a:spcAft>
              <a:buFont typeface="Wingdings" pitchFamily="2" charset="2"/>
              <a:buNone/>
              <a:defRPr/>
            </a:pPr>
            <a:r>
              <a:rPr lang="en-US" dirty="0" err="1"/>
              <a:t>struct</a:t>
            </a:r>
            <a:r>
              <a:rPr lang="en-US" dirty="0"/>
              <a:t> </a:t>
            </a:r>
            <a:r>
              <a:rPr lang="en-US" dirty="0" err="1"/>
              <a:t>ipc_perm</a:t>
            </a:r>
            <a:endParaRPr lang="en-US" dirty="0"/>
          </a:p>
          <a:p>
            <a:pPr marL="274320" indent="-274320" eaLnBrk="1" fontAlgn="auto" hangingPunct="1">
              <a:spcBef>
                <a:spcPts val="580"/>
              </a:spcBef>
              <a:spcAft>
                <a:spcPts val="0"/>
              </a:spcAft>
              <a:buFont typeface="Wingdings" pitchFamily="2" charset="2"/>
              <a:buNone/>
              <a:defRPr/>
            </a:pPr>
            <a:r>
              <a:rPr lang="en-US" dirty="0"/>
              <a:t> {</a:t>
            </a:r>
          </a:p>
          <a:p>
            <a:pPr marL="274320" indent="-274320" eaLnBrk="1" fontAlgn="auto" hangingPunct="1">
              <a:spcBef>
                <a:spcPts val="580"/>
              </a:spcBef>
              <a:spcAft>
                <a:spcPts val="0"/>
              </a:spcAft>
              <a:buFont typeface="Wingdings" pitchFamily="2" charset="2"/>
              <a:buNone/>
              <a:defRPr/>
            </a:pPr>
            <a:r>
              <a:rPr lang="en-US" dirty="0"/>
              <a:t>  __</a:t>
            </a:r>
            <a:r>
              <a:rPr lang="en-US" dirty="0" err="1"/>
              <a:t>key_t</a:t>
            </a:r>
            <a:r>
              <a:rPr lang="en-US" dirty="0"/>
              <a:t> __key;             	- Key</a:t>
            </a:r>
          </a:p>
          <a:p>
            <a:pPr marL="274320" indent="-274320" eaLnBrk="1" fontAlgn="auto" hangingPunct="1">
              <a:spcBef>
                <a:spcPts val="580"/>
              </a:spcBef>
              <a:spcAft>
                <a:spcPts val="0"/>
              </a:spcAft>
              <a:buFont typeface="Wingdings" pitchFamily="2" charset="2"/>
              <a:buNone/>
              <a:defRPr/>
            </a:pPr>
            <a:r>
              <a:rPr lang="en-US" dirty="0"/>
              <a:t>  __</a:t>
            </a:r>
            <a:r>
              <a:rPr lang="en-US" dirty="0" err="1"/>
              <a:t>uid_t</a:t>
            </a:r>
            <a:r>
              <a:rPr lang="en-US" dirty="0"/>
              <a:t> </a:t>
            </a:r>
            <a:r>
              <a:rPr lang="en-US" dirty="0" err="1"/>
              <a:t>uid</a:t>
            </a:r>
            <a:r>
              <a:rPr lang="en-US" dirty="0"/>
              <a:t>		              - Owner's user ID</a:t>
            </a:r>
          </a:p>
          <a:p>
            <a:pPr marL="274320" indent="-274320" eaLnBrk="1" fontAlgn="auto" hangingPunct="1">
              <a:spcBef>
                <a:spcPts val="580"/>
              </a:spcBef>
              <a:spcAft>
                <a:spcPts val="0"/>
              </a:spcAft>
              <a:buFont typeface="Wingdings" pitchFamily="2" charset="2"/>
              <a:buNone/>
              <a:defRPr/>
            </a:pPr>
            <a:r>
              <a:rPr lang="en-US" dirty="0"/>
              <a:t>  __</a:t>
            </a:r>
            <a:r>
              <a:rPr lang="en-US" dirty="0" err="1"/>
              <a:t>gid_t</a:t>
            </a:r>
            <a:r>
              <a:rPr lang="en-US" dirty="0"/>
              <a:t> </a:t>
            </a:r>
            <a:r>
              <a:rPr lang="en-US" dirty="0" err="1"/>
              <a:t>gid</a:t>
            </a:r>
            <a:r>
              <a:rPr lang="en-US" dirty="0"/>
              <a:t>;                    	- Owner's group ID</a:t>
            </a:r>
          </a:p>
          <a:p>
            <a:pPr marL="274320" indent="-274320" eaLnBrk="1" fontAlgn="auto" hangingPunct="1">
              <a:spcBef>
                <a:spcPts val="580"/>
              </a:spcBef>
              <a:spcAft>
                <a:spcPts val="0"/>
              </a:spcAft>
              <a:buFont typeface="Wingdings" pitchFamily="2" charset="2"/>
              <a:buNone/>
              <a:defRPr/>
            </a:pPr>
            <a:r>
              <a:rPr lang="en-US" dirty="0"/>
              <a:t>  __</a:t>
            </a:r>
            <a:r>
              <a:rPr lang="en-US" dirty="0" err="1"/>
              <a:t>uid_t</a:t>
            </a:r>
            <a:r>
              <a:rPr lang="en-US" dirty="0"/>
              <a:t> </a:t>
            </a:r>
            <a:r>
              <a:rPr lang="en-US" dirty="0" err="1"/>
              <a:t>cuid</a:t>
            </a:r>
            <a:r>
              <a:rPr lang="en-US" dirty="0"/>
              <a:t>;                 	- Creator's user ID</a:t>
            </a:r>
          </a:p>
          <a:p>
            <a:pPr marL="274320" indent="-274320" eaLnBrk="1" fontAlgn="auto" hangingPunct="1">
              <a:spcBef>
                <a:spcPts val="580"/>
              </a:spcBef>
              <a:spcAft>
                <a:spcPts val="0"/>
              </a:spcAft>
              <a:buFont typeface="Wingdings" pitchFamily="2" charset="2"/>
              <a:buNone/>
              <a:defRPr/>
            </a:pPr>
            <a:r>
              <a:rPr lang="en-US" dirty="0"/>
              <a:t>  __</a:t>
            </a:r>
            <a:r>
              <a:rPr lang="en-US" dirty="0" err="1"/>
              <a:t>gid_t</a:t>
            </a:r>
            <a:r>
              <a:rPr lang="en-US" dirty="0"/>
              <a:t> </a:t>
            </a:r>
            <a:r>
              <a:rPr lang="en-US" dirty="0" err="1"/>
              <a:t>cgid</a:t>
            </a:r>
            <a:r>
              <a:rPr lang="en-US" dirty="0"/>
              <a:t>;                  	- Creator's group ID</a:t>
            </a:r>
          </a:p>
          <a:p>
            <a:pPr marL="274320" indent="-274320" eaLnBrk="1" fontAlgn="auto" hangingPunct="1">
              <a:spcBef>
                <a:spcPts val="580"/>
              </a:spcBef>
              <a:spcAft>
                <a:spcPts val="0"/>
              </a:spcAft>
              <a:buFont typeface="Wingdings" pitchFamily="2" charset="2"/>
              <a:buNone/>
              <a:defRPr/>
            </a:pPr>
            <a:r>
              <a:rPr lang="en-US" dirty="0"/>
              <a:t>  unsigned short int mode;  - r/w permission unsigned short int __</a:t>
            </a:r>
            <a:r>
              <a:rPr lang="en-US" dirty="0" err="1"/>
              <a:t>seq</a:t>
            </a:r>
            <a:r>
              <a:rPr lang="en-US" dirty="0"/>
              <a:t>;  - Sequence number</a:t>
            </a:r>
          </a:p>
          <a:p>
            <a:pPr marL="274320" indent="-274320" eaLnBrk="1" fontAlgn="auto" hangingPunct="1">
              <a:spcBef>
                <a:spcPts val="580"/>
              </a:spcBef>
              <a:spcAft>
                <a:spcPts val="0"/>
              </a:spcAft>
              <a:buFont typeface="Wingdings" pitchFamily="2" charset="2"/>
              <a:buNone/>
              <a:defRPr/>
            </a:pPr>
            <a:r>
              <a:rPr lang="en-US" dirty="0"/>
              <a:t>};</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a:xfrm>
            <a:off x="457200" y="1020763"/>
            <a:ext cx="8229600" cy="1143000"/>
          </a:xfrm>
        </p:spPr>
        <p:txBody>
          <a:bodyPr/>
          <a:lstStyle/>
          <a:p>
            <a:pPr eaLnBrk="1" hangingPunct="1"/>
            <a:r>
              <a:rPr lang="en-US" smtClean="0"/>
              <a:t>shmid_ds</a:t>
            </a:r>
          </a:p>
        </p:txBody>
      </p:sp>
      <p:sp>
        <p:nvSpPr>
          <p:cNvPr id="1153027" name="Rectangle 3"/>
          <p:cNvSpPr>
            <a:spLocks noGrp="1" noChangeArrowheads="1"/>
          </p:cNvSpPr>
          <p:nvPr>
            <p:ph sz="quarter" idx="1"/>
          </p:nvPr>
        </p:nvSpPr>
        <p:spPr>
          <a:xfrm>
            <a:off x="457200" y="2346326"/>
            <a:ext cx="8229600" cy="4114800"/>
          </a:xfrm>
        </p:spPr>
        <p:txBody>
          <a:bodyPr>
            <a:normAutofit fontScale="70000" lnSpcReduction="20000"/>
          </a:bodyPr>
          <a:lstStyle/>
          <a:p>
            <a:pPr marL="274320" indent="-274320" eaLnBrk="1" fontAlgn="auto" hangingPunct="1">
              <a:spcBef>
                <a:spcPts val="580"/>
              </a:spcBef>
              <a:spcAft>
                <a:spcPts val="0"/>
              </a:spcAft>
              <a:buFont typeface="Wingdings" pitchFamily="2" charset="2"/>
              <a:buNone/>
              <a:defRPr/>
            </a:pPr>
            <a:r>
              <a:rPr lang="en-US" dirty="0" err="1"/>
              <a:t>struct</a:t>
            </a:r>
            <a:r>
              <a:rPr lang="en-US" dirty="0"/>
              <a:t> </a:t>
            </a:r>
            <a:r>
              <a:rPr lang="en-US" dirty="0" err="1"/>
              <a:t>shmid_ds</a:t>
            </a:r>
            <a:endParaRPr lang="en-US" dirty="0"/>
          </a:p>
          <a:p>
            <a:pPr marL="274320" indent="-274320" eaLnBrk="1" fontAlgn="auto" hangingPunct="1">
              <a:spcBef>
                <a:spcPts val="580"/>
              </a:spcBef>
              <a:spcAft>
                <a:spcPts val="0"/>
              </a:spcAft>
              <a:buFont typeface="Wingdings" pitchFamily="2" charset="2"/>
              <a:buNone/>
              <a:defRPr/>
            </a:pPr>
            <a:r>
              <a:rPr lang="en-US" dirty="0"/>
              <a:t>  {</a:t>
            </a:r>
          </a:p>
          <a:p>
            <a:pPr marL="274320" indent="-274320" eaLnBrk="1" fontAlgn="auto" hangingPunct="1">
              <a:spcBef>
                <a:spcPts val="580"/>
              </a:spcBef>
              <a:spcAft>
                <a:spcPts val="0"/>
              </a:spcAft>
              <a:buFont typeface="Wingdings" pitchFamily="2" charset="2"/>
              <a:buNone/>
              <a:defRPr/>
            </a:pPr>
            <a:r>
              <a:rPr lang="en-US" dirty="0"/>
              <a:t>    </a:t>
            </a:r>
            <a:r>
              <a:rPr lang="en-US" dirty="0" err="1"/>
              <a:t>struct</a:t>
            </a:r>
            <a:r>
              <a:rPr lang="en-US" dirty="0"/>
              <a:t> </a:t>
            </a:r>
            <a:r>
              <a:rPr lang="en-US" dirty="0" err="1"/>
              <a:t>ipc_perm</a:t>
            </a:r>
            <a:r>
              <a:rPr lang="en-US" dirty="0"/>
              <a:t> </a:t>
            </a:r>
            <a:r>
              <a:rPr lang="en-US" dirty="0" err="1"/>
              <a:t>shm_perm</a:t>
            </a:r>
            <a:r>
              <a:rPr lang="en-US" dirty="0"/>
              <a:t>; </a:t>
            </a:r>
          </a:p>
          <a:p>
            <a:pPr marL="274320" indent="-274320" eaLnBrk="1" fontAlgn="auto" hangingPunct="1">
              <a:spcBef>
                <a:spcPts val="580"/>
              </a:spcBef>
              <a:spcAft>
                <a:spcPts val="0"/>
              </a:spcAft>
              <a:buFont typeface="Wingdings" pitchFamily="2" charset="2"/>
              <a:buNone/>
              <a:defRPr/>
            </a:pPr>
            <a:r>
              <a:rPr lang="en-US" dirty="0"/>
              <a:t>    </a:t>
            </a:r>
            <a:r>
              <a:rPr lang="en-US" dirty="0" err="1"/>
              <a:t>size_t</a:t>
            </a:r>
            <a:r>
              <a:rPr lang="en-US" dirty="0"/>
              <a:t> </a:t>
            </a:r>
            <a:r>
              <a:rPr lang="en-US" dirty="0" err="1"/>
              <a:t>shm_segsz</a:t>
            </a:r>
            <a:r>
              <a:rPr lang="en-US" dirty="0"/>
              <a:t>;                    </a:t>
            </a:r>
          </a:p>
          <a:p>
            <a:pPr marL="274320" indent="-274320" eaLnBrk="1" fontAlgn="auto" hangingPunct="1">
              <a:spcBef>
                <a:spcPts val="580"/>
              </a:spcBef>
              <a:spcAft>
                <a:spcPts val="0"/>
              </a:spcAft>
              <a:buFont typeface="Wingdings" pitchFamily="2" charset="2"/>
              <a:buNone/>
              <a:defRPr/>
            </a:pPr>
            <a:r>
              <a:rPr lang="en-US" dirty="0"/>
              <a:t>    __</a:t>
            </a:r>
            <a:r>
              <a:rPr lang="en-US" dirty="0" err="1"/>
              <a:t>time_t</a:t>
            </a:r>
            <a:r>
              <a:rPr lang="en-US" dirty="0"/>
              <a:t> </a:t>
            </a:r>
            <a:r>
              <a:rPr lang="en-US" dirty="0" err="1"/>
              <a:t>shm_atime</a:t>
            </a:r>
            <a:r>
              <a:rPr lang="en-US" dirty="0"/>
              <a:t>;                  </a:t>
            </a:r>
          </a:p>
          <a:p>
            <a:pPr marL="274320" indent="-274320" eaLnBrk="1" fontAlgn="auto" hangingPunct="1">
              <a:spcBef>
                <a:spcPts val="580"/>
              </a:spcBef>
              <a:spcAft>
                <a:spcPts val="0"/>
              </a:spcAft>
              <a:buFont typeface="Wingdings" pitchFamily="2" charset="2"/>
              <a:buNone/>
              <a:defRPr/>
            </a:pPr>
            <a:r>
              <a:rPr lang="en-US" dirty="0"/>
              <a:t>    __</a:t>
            </a:r>
            <a:r>
              <a:rPr lang="en-US" dirty="0" err="1"/>
              <a:t>time_t</a:t>
            </a:r>
            <a:r>
              <a:rPr lang="en-US" dirty="0"/>
              <a:t> </a:t>
            </a:r>
            <a:r>
              <a:rPr lang="en-US" dirty="0" err="1"/>
              <a:t>shm_dtime</a:t>
            </a:r>
            <a:r>
              <a:rPr lang="en-US" dirty="0"/>
              <a:t>;                  </a:t>
            </a:r>
          </a:p>
          <a:p>
            <a:pPr marL="274320" indent="-274320" eaLnBrk="1" fontAlgn="auto" hangingPunct="1">
              <a:spcBef>
                <a:spcPts val="580"/>
              </a:spcBef>
              <a:spcAft>
                <a:spcPts val="0"/>
              </a:spcAft>
              <a:buFont typeface="Wingdings" pitchFamily="2" charset="2"/>
              <a:buNone/>
              <a:defRPr/>
            </a:pPr>
            <a:r>
              <a:rPr lang="en-US" dirty="0"/>
              <a:t>    __</a:t>
            </a:r>
            <a:r>
              <a:rPr lang="en-US" dirty="0" err="1"/>
              <a:t>time_t</a:t>
            </a:r>
            <a:r>
              <a:rPr lang="en-US" dirty="0"/>
              <a:t> </a:t>
            </a:r>
            <a:r>
              <a:rPr lang="en-US" dirty="0" err="1"/>
              <a:t>shm_ctime</a:t>
            </a:r>
            <a:r>
              <a:rPr lang="en-US" dirty="0"/>
              <a:t>;                  </a:t>
            </a:r>
          </a:p>
          <a:p>
            <a:pPr marL="274320" indent="-274320" eaLnBrk="1" fontAlgn="auto" hangingPunct="1">
              <a:spcBef>
                <a:spcPts val="580"/>
              </a:spcBef>
              <a:spcAft>
                <a:spcPts val="0"/>
              </a:spcAft>
              <a:buFont typeface="Wingdings" pitchFamily="2" charset="2"/>
              <a:buNone/>
              <a:defRPr/>
            </a:pPr>
            <a:r>
              <a:rPr lang="en-US" dirty="0"/>
              <a:t>    __</a:t>
            </a:r>
            <a:r>
              <a:rPr lang="en-US" dirty="0" err="1"/>
              <a:t>pid_t</a:t>
            </a:r>
            <a:r>
              <a:rPr lang="en-US" dirty="0"/>
              <a:t> </a:t>
            </a:r>
            <a:r>
              <a:rPr lang="en-US" dirty="0" err="1"/>
              <a:t>shm_cpid</a:t>
            </a:r>
            <a:r>
              <a:rPr lang="en-US" dirty="0"/>
              <a:t>; </a:t>
            </a:r>
          </a:p>
          <a:p>
            <a:pPr marL="274320" indent="-274320" eaLnBrk="1" fontAlgn="auto" hangingPunct="1">
              <a:spcBef>
                <a:spcPts val="580"/>
              </a:spcBef>
              <a:spcAft>
                <a:spcPts val="0"/>
              </a:spcAft>
              <a:buFont typeface="Wingdings" pitchFamily="2" charset="2"/>
              <a:buNone/>
              <a:defRPr/>
            </a:pPr>
            <a:r>
              <a:rPr lang="en-US" dirty="0"/>
              <a:t>    __</a:t>
            </a:r>
            <a:r>
              <a:rPr lang="en-US" dirty="0" err="1"/>
              <a:t>pid_t</a:t>
            </a:r>
            <a:r>
              <a:rPr lang="en-US" dirty="0"/>
              <a:t> </a:t>
            </a:r>
            <a:r>
              <a:rPr lang="en-US" dirty="0" err="1"/>
              <a:t>shm_lpid</a:t>
            </a:r>
            <a:r>
              <a:rPr lang="en-US" dirty="0"/>
              <a:t>;                    </a:t>
            </a:r>
          </a:p>
          <a:p>
            <a:pPr marL="274320" indent="-274320" eaLnBrk="1" fontAlgn="auto" hangingPunct="1">
              <a:spcBef>
                <a:spcPts val="580"/>
              </a:spcBef>
              <a:spcAft>
                <a:spcPts val="0"/>
              </a:spcAft>
              <a:buFont typeface="Wingdings" pitchFamily="2" charset="2"/>
              <a:buNone/>
              <a:defRPr/>
            </a:pPr>
            <a:r>
              <a:rPr lang="en-US" dirty="0"/>
              <a:t>    </a:t>
            </a:r>
            <a:r>
              <a:rPr lang="en-US" dirty="0" err="1"/>
              <a:t>shmatt_t</a:t>
            </a:r>
            <a:r>
              <a:rPr lang="en-US" dirty="0"/>
              <a:t> </a:t>
            </a:r>
            <a:r>
              <a:rPr lang="en-US" dirty="0" err="1"/>
              <a:t>shm_nattch</a:t>
            </a:r>
            <a:r>
              <a:rPr lang="en-US" dirty="0"/>
              <a:t>;                 </a:t>
            </a:r>
          </a:p>
          <a:p>
            <a:pPr marL="274320" indent="-274320" eaLnBrk="1" fontAlgn="auto" hangingPunct="1">
              <a:spcBef>
                <a:spcPts val="580"/>
              </a:spcBef>
              <a:spcAft>
                <a:spcPts val="0"/>
              </a:spcAft>
              <a:buFont typeface="Wingdings" pitchFamily="2" charset="2"/>
              <a:buNone/>
              <a:defRPr/>
            </a:pPr>
            <a:r>
              <a:rPr lang="en-US" dirty="0"/>
              <a: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a:xfrm>
            <a:off x="914400" y="0"/>
            <a:ext cx="8229600" cy="1143000"/>
          </a:xfrm>
        </p:spPr>
        <p:txBody>
          <a:bodyPr/>
          <a:lstStyle/>
          <a:p>
            <a:pPr algn="r" eaLnBrk="1" hangingPunct="1"/>
            <a:r>
              <a:rPr lang="en-US" dirty="0" smtClean="0">
                <a:solidFill>
                  <a:srgbClr val="FFFF99"/>
                </a:solidFill>
              </a:rPr>
              <a:t>Pipe: Example</a:t>
            </a:r>
          </a:p>
        </p:txBody>
      </p:sp>
      <p:sp>
        <p:nvSpPr>
          <p:cNvPr id="198660" name="Rectangle 16"/>
          <p:cNvSpPr>
            <a:spLocks noChangeArrowheads="1"/>
          </p:cNvSpPr>
          <p:nvPr/>
        </p:nvSpPr>
        <p:spPr bwMode="auto">
          <a:xfrm>
            <a:off x="1600200" y="2362200"/>
            <a:ext cx="1524000" cy="2362200"/>
          </a:xfrm>
          <a:prstGeom prst="rect">
            <a:avLst/>
          </a:prstGeom>
          <a:noFill/>
          <a:ln w="9525">
            <a:solidFill>
              <a:schemeClr val="tx1"/>
            </a:solidFill>
            <a:miter lim="800000"/>
            <a:headEnd/>
            <a:tailEnd/>
          </a:ln>
        </p:spPr>
        <p:txBody>
          <a:bodyPr wrap="none" anchor="ctr">
            <a:spAutoFit/>
          </a:bodyPr>
          <a:lstStyle/>
          <a:p>
            <a:endParaRPr lang="en-US"/>
          </a:p>
        </p:txBody>
      </p:sp>
      <p:sp>
        <p:nvSpPr>
          <p:cNvPr id="198661" name="Rectangle 17"/>
          <p:cNvSpPr>
            <a:spLocks noChangeArrowheads="1"/>
          </p:cNvSpPr>
          <p:nvPr/>
        </p:nvSpPr>
        <p:spPr bwMode="auto">
          <a:xfrm>
            <a:off x="6400800" y="2362200"/>
            <a:ext cx="1524000" cy="2362200"/>
          </a:xfrm>
          <a:prstGeom prst="rect">
            <a:avLst/>
          </a:prstGeom>
          <a:noFill/>
          <a:ln w="9525">
            <a:solidFill>
              <a:schemeClr val="tx1"/>
            </a:solidFill>
            <a:miter lim="800000"/>
            <a:headEnd/>
            <a:tailEnd/>
          </a:ln>
        </p:spPr>
        <p:txBody>
          <a:bodyPr wrap="none" anchor="ctr">
            <a:spAutoFit/>
          </a:bodyPr>
          <a:lstStyle/>
          <a:p>
            <a:endParaRPr lang="en-US"/>
          </a:p>
        </p:txBody>
      </p:sp>
      <p:sp>
        <p:nvSpPr>
          <p:cNvPr id="198662" name="Line 18"/>
          <p:cNvSpPr>
            <a:spLocks noChangeShapeType="1"/>
          </p:cNvSpPr>
          <p:nvPr/>
        </p:nvSpPr>
        <p:spPr bwMode="auto">
          <a:xfrm>
            <a:off x="3124200" y="2743200"/>
            <a:ext cx="3276600" cy="0"/>
          </a:xfrm>
          <a:prstGeom prst="line">
            <a:avLst/>
          </a:prstGeom>
          <a:noFill/>
          <a:ln w="9525">
            <a:solidFill>
              <a:schemeClr val="tx1"/>
            </a:solidFill>
            <a:round/>
            <a:headEnd/>
            <a:tailEnd type="triangle" w="med" len="med"/>
          </a:ln>
        </p:spPr>
        <p:txBody>
          <a:bodyPr>
            <a:spAutoFit/>
          </a:bodyPr>
          <a:lstStyle/>
          <a:p>
            <a:endParaRPr lang="en-US"/>
          </a:p>
        </p:txBody>
      </p:sp>
      <p:sp>
        <p:nvSpPr>
          <p:cNvPr id="198663" name="Line 19"/>
          <p:cNvSpPr>
            <a:spLocks noChangeShapeType="1"/>
          </p:cNvSpPr>
          <p:nvPr/>
        </p:nvSpPr>
        <p:spPr bwMode="auto">
          <a:xfrm>
            <a:off x="3124200" y="4419600"/>
            <a:ext cx="3276600" cy="0"/>
          </a:xfrm>
          <a:prstGeom prst="line">
            <a:avLst/>
          </a:prstGeom>
          <a:noFill/>
          <a:ln w="9525">
            <a:solidFill>
              <a:schemeClr val="tx1"/>
            </a:solidFill>
            <a:round/>
            <a:headEnd type="triangle" w="med" len="med"/>
            <a:tailEnd/>
          </a:ln>
        </p:spPr>
        <p:txBody>
          <a:bodyPr>
            <a:spAutoFit/>
          </a:bodyPr>
          <a:lstStyle/>
          <a:p>
            <a:endParaRPr lang="en-US"/>
          </a:p>
        </p:txBody>
      </p:sp>
      <p:sp>
        <p:nvSpPr>
          <p:cNvPr id="198664" name="Line 20"/>
          <p:cNvSpPr>
            <a:spLocks noChangeShapeType="1"/>
          </p:cNvSpPr>
          <p:nvPr/>
        </p:nvSpPr>
        <p:spPr bwMode="auto">
          <a:xfrm>
            <a:off x="533400" y="2743200"/>
            <a:ext cx="1066800" cy="0"/>
          </a:xfrm>
          <a:prstGeom prst="line">
            <a:avLst/>
          </a:prstGeom>
          <a:noFill/>
          <a:ln w="9525">
            <a:solidFill>
              <a:schemeClr val="tx1"/>
            </a:solidFill>
            <a:round/>
            <a:headEnd/>
            <a:tailEnd type="triangle" w="med" len="med"/>
          </a:ln>
        </p:spPr>
        <p:txBody>
          <a:bodyPr>
            <a:spAutoFit/>
          </a:bodyPr>
          <a:lstStyle/>
          <a:p>
            <a:endParaRPr lang="en-US"/>
          </a:p>
        </p:txBody>
      </p:sp>
      <p:sp>
        <p:nvSpPr>
          <p:cNvPr id="198665" name="Line 21"/>
          <p:cNvSpPr>
            <a:spLocks noChangeShapeType="1"/>
          </p:cNvSpPr>
          <p:nvPr/>
        </p:nvSpPr>
        <p:spPr bwMode="auto">
          <a:xfrm>
            <a:off x="533400" y="4419600"/>
            <a:ext cx="1066800" cy="0"/>
          </a:xfrm>
          <a:prstGeom prst="line">
            <a:avLst/>
          </a:prstGeom>
          <a:noFill/>
          <a:ln w="9525">
            <a:solidFill>
              <a:schemeClr val="tx1"/>
            </a:solidFill>
            <a:round/>
            <a:headEnd type="triangle" w="med" len="med"/>
            <a:tailEnd/>
          </a:ln>
        </p:spPr>
        <p:txBody>
          <a:bodyPr>
            <a:spAutoFit/>
          </a:bodyPr>
          <a:lstStyle/>
          <a:p>
            <a:endParaRPr lang="en-US"/>
          </a:p>
        </p:txBody>
      </p:sp>
      <p:sp>
        <p:nvSpPr>
          <p:cNvPr id="198666" name="Text Box 22"/>
          <p:cNvSpPr txBox="1">
            <a:spLocks noChangeArrowheads="1"/>
          </p:cNvSpPr>
          <p:nvPr/>
        </p:nvSpPr>
        <p:spPr bwMode="auto">
          <a:xfrm>
            <a:off x="1752600" y="3352800"/>
            <a:ext cx="1295400" cy="396875"/>
          </a:xfrm>
          <a:prstGeom prst="rect">
            <a:avLst/>
          </a:prstGeom>
          <a:noFill/>
          <a:ln w="9525">
            <a:noFill/>
            <a:miter lim="800000"/>
            <a:headEnd/>
            <a:tailEnd/>
          </a:ln>
        </p:spPr>
        <p:txBody>
          <a:bodyPr>
            <a:spAutoFit/>
          </a:bodyPr>
          <a:lstStyle/>
          <a:p>
            <a:pPr algn="ctr">
              <a:spcBef>
                <a:spcPct val="50000"/>
              </a:spcBef>
            </a:pPr>
            <a:r>
              <a:rPr lang="en-US" sz="2000">
                <a:solidFill>
                  <a:srgbClr val="CC3300"/>
                </a:solidFill>
                <a:latin typeface="Albertus Extra Bold" pitchFamily="34" charset="0"/>
              </a:rPr>
              <a:t>Client   </a:t>
            </a:r>
          </a:p>
        </p:txBody>
      </p:sp>
      <p:sp>
        <p:nvSpPr>
          <p:cNvPr id="198667" name="Text Box 23"/>
          <p:cNvSpPr txBox="1">
            <a:spLocks noChangeArrowheads="1"/>
          </p:cNvSpPr>
          <p:nvPr/>
        </p:nvSpPr>
        <p:spPr bwMode="auto">
          <a:xfrm>
            <a:off x="6477000" y="3352800"/>
            <a:ext cx="1295400" cy="396875"/>
          </a:xfrm>
          <a:prstGeom prst="rect">
            <a:avLst/>
          </a:prstGeom>
          <a:noFill/>
          <a:ln w="9525">
            <a:noFill/>
            <a:miter lim="800000"/>
            <a:headEnd/>
            <a:tailEnd/>
          </a:ln>
        </p:spPr>
        <p:txBody>
          <a:bodyPr>
            <a:spAutoFit/>
          </a:bodyPr>
          <a:lstStyle/>
          <a:p>
            <a:pPr algn="ctr">
              <a:spcBef>
                <a:spcPct val="50000"/>
              </a:spcBef>
            </a:pPr>
            <a:r>
              <a:rPr lang="en-US" sz="2000">
                <a:solidFill>
                  <a:srgbClr val="CC3300"/>
                </a:solidFill>
                <a:latin typeface="Albertus Extra Bold" pitchFamily="34" charset="0"/>
              </a:rPr>
              <a:t>   Server</a:t>
            </a:r>
          </a:p>
        </p:txBody>
      </p:sp>
      <p:sp>
        <p:nvSpPr>
          <p:cNvPr id="198668" name="Oval 24"/>
          <p:cNvSpPr>
            <a:spLocks noChangeArrowheads="1"/>
          </p:cNvSpPr>
          <p:nvPr/>
        </p:nvSpPr>
        <p:spPr bwMode="auto">
          <a:xfrm>
            <a:off x="8153400" y="2514600"/>
            <a:ext cx="914400" cy="1905000"/>
          </a:xfrm>
          <a:prstGeom prst="ellipse">
            <a:avLst/>
          </a:prstGeom>
          <a:noFill/>
          <a:ln w="9525">
            <a:solidFill>
              <a:schemeClr val="tx1"/>
            </a:solidFill>
            <a:round/>
            <a:headEnd/>
            <a:tailEnd/>
          </a:ln>
        </p:spPr>
        <p:txBody>
          <a:bodyPr wrap="none" anchor="ctr">
            <a:spAutoFit/>
          </a:bodyPr>
          <a:lstStyle/>
          <a:p>
            <a:endParaRPr lang="en-US"/>
          </a:p>
        </p:txBody>
      </p:sp>
      <p:sp>
        <p:nvSpPr>
          <p:cNvPr id="198669" name="Text Box 25"/>
          <p:cNvSpPr txBox="1">
            <a:spLocks noChangeArrowheads="1"/>
          </p:cNvSpPr>
          <p:nvPr/>
        </p:nvSpPr>
        <p:spPr bwMode="auto">
          <a:xfrm>
            <a:off x="8229600" y="3276600"/>
            <a:ext cx="762000" cy="396875"/>
          </a:xfrm>
          <a:prstGeom prst="rect">
            <a:avLst/>
          </a:prstGeom>
          <a:noFill/>
          <a:ln w="9525">
            <a:noFill/>
            <a:miter lim="800000"/>
            <a:headEnd/>
            <a:tailEnd/>
          </a:ln>
        </p:spPr>
        <p:txBody>
          <a:bodyPr>
            <a:spAutoFit/>
          </a:bodyPr>
          <a:lstStyle/>
          <a:p>
            <a:pPr algn="ctr">
              <a:spcBef>
                <a:spcPct val="50000"/>
              </a:spcBef>
            </a:pPr>
            <a:r>
              <a:rPr lang="en-US" sz="2000">
                <a:solidFill>
                  <a:srgbClr val="CC3300"/>
                </a:solidFill>
                <a:latin typeface="Albertus Extra Bold" pitchFamily="34" charset="0"/>
              </a:rPr>
              <a:t>File</a:t>
            </a:r>
          </a:p>
        </p:txBody>
      </p:sp>
      <p:sp>
        <p:nvSpPr>
          <p:cNvPr id="198670" name="Line 26"/>
          <p:cNvSpPr>
            <a:spLocks noChangeShapeType="1"/>
          </p:cNvSpPr>
          <p:nvPr/>
        </p:nvSpPr>
        <p:spPr bwMode="auto">
          <a:xfrm>
            <a:off x="7924800" y="3429000"/>
            <a:ext cx="228600" cy="0"/>
          </a:xfrm>
          <a:prstGeom prst="line">
            <a:avLst/>
          </a:prstGeom>
          <a:noFill/>
          <a:ln w="9525">
            <a:solidFill>
              <a:schemeClr val="tx1"/>
            </a:solidFill>
            <a:round/>
            <a:headEnd type="triangle" w="med" len="med"/>
            <a:tailEnd type="triangle" w="med" len="med"/>
          </a:ln>
        </p:spPr>
        <p:txBody>
          <a:bodyPr>
            <a:spAutoFit/>
          </a:bodyPr>
          <a:lstStyle/>
          <a:p>
            <a:endParaRPr lang="en-US"/>
          </a:p>
        </p:txBody>
      </p:sp>
      <p:sp>
        <p:nvSpPr>
          <p:cNvPr id="198671" name="Text Box 27"/>
          <p:cNvSpPr txBox="1">
            <a:spLocks noChangeArrowheads="1"/>
          </p:cNvSpPr>
          <p:nvPr/>
        </p:nvSpPr>
        <p:spPr bwMode="auto">
          <a:xfrm>
            <a:off x="3352800" y="2286000"/>
            <a:ext cx="2819400" cy="396875"/>
          </a:xfrm>
          <a:prstGeom prst="rect">
            <a:avLst/>
          </a:prstGeom>
          <a:noFill/>
          <a:ln w="9525">
            <a:noFill/>
            <a:miter lim="800000"/>
            <a:headEnd/>
            <a:tailEnd/>
          </a:ln>
        </p:spPr>
        <p:txBody>
          <a:bodyPr>
            <a:spAutoFit/>
          </a:bodyPr>
          <a:lstStyle/>
          <a:p>
            <a:pPr algn="ctr">
              <a:spcBef>
                <a:spcPct val="50000"/>
              </a:spcBef>
            </a:pPr>
            <a:r>
              <a:rPr lang="en-US" sz="2000">
                <a:solidFill>
                  <a:srgbClr val="006600"/>
                </a:solidFill>
                <a:latin typeface="Albertus Extra Bold" pitchFamily="34" charset="0"/>
              </a:rPr>
              <a:t>Path Name</a:t>
            </a:r>
          </a:p>
        </p:txBody>
      </p:sp>
      <p:sp>
        <p:nvSpPr>
          <p:cNvPr id="198672" name="Text Box 28"/>
          <p:cNvSpPr txBox="1">
            <a:spLocks noChangeArrowheads="1"/>
          </p:cNvSpPr>
          <p:nvPr/>
        </p:nvSpPr>
        <p:spPr bwMode="auto">
          <a:xfrm>
            <a:off x="3200400" y="4495800"/>
            <a:ext cx="3124200" cy="854075"/>
          </a:xfrm>
          <a:prstGeom prst="rect">
            <a:avLst/>
          </a:prstGeom>
          <a:noFill/>
          <a:ln w="9525">
            <a:noFill/>
            <a:miter lim="800000"/>
            <a:headEnd/>
            <a:tailEnd/>
          </a:ln>
        </p:spPr>
        <p:txBody>
          <a:bodyPr>
            <a:spAutoFit/>
          </a:bodyPr>
          <a:lstStyle/>
          <a:p>
            <a:pPr algn="ctr">
              <a:spcBef>
                <a:spcPct val="50000"/>
              </a:spcBef>
            </a:pPr>
            <a:r>
              <a:rPr lang="en-US" sz="2000">
                <a:solidFill>
                  <a:srgbClr val="006600"/>
                </a:solidFill>
                <a:latin typeface="Albertus Extra Bold" pitchFamily="34" charset="0"/>
              </a:rPr>
              <a:t>File Content or Error</a:t>
            </a:r>
          </a:p>
          <a:p>
            <a:pPr algn="ctr">
              <a:spcBef>
                <a:spcPct val="50000"/>
              </a:spcBef>
            </a:pPr>
            <a:r>
              <a:rPr lang="en-US" sz="2000">
                <a:solidFill>
                  <a:srgbClr val="006600"/>
                </a:solidFill>
                <a:latin typeface="Albertus Extra Bold" pitchFamily="34" charset="0"/>
              </a:rPr>
              <a:t>Message</a:t>
            </a:r>
          </a:p>
        </p:txBody>
      </p:sp>
      <p:sp>
        <p:nvSpPr>
          <p:cNvPr id="198673" name="Text Box 29"/>
          <p:cNvSpPr txBox="1">
            <a:spLocks noChangeArrowheads="1"/>
          </p:cNvSpPr>
          <p:nvPr/>
        </p:nvSpPr>
        <p:spPr bwMode="auto">
          <a:xfrm>
            <a:off x="304800" y="2286000"/>
            <a:ext cx="1219200" cy="396875"/>
          </a:xfrm>
          <a:prstGeom prst="rect">
            <a:avLst/>
          </a:prstGeom>
          <a:noFill/>
          <a:ln w="9525">
            <a:noFill/>
            <a:miter lim="800000"/>
            <a:headEnd/>
            <a:tailEnd/>
          </a:ln>
        </p:spPr>
        <p:txBody>
          <a:bodyPr>
            <a:spAutoFit/>
          </a:bodyPr>
          <a:lstStyle/>
          <a:p>
            <a:pPr>
              <a:spcBef>
                <a:spcPct val="50000"/>
              </a:spcBef>
            </a:pPr>
            <a:r>
              <a:rPr lang="en-US" sz="2000">
                <a:solidFill>
                  <a:srgbClr val="333399"/>
                </a:solidFill>
                <a:latin typeface="Albertus Extra Bold" pitchFamily="34" charset="0"/>
              </a:rPr>
              <a:t>STDIN</a:t>
            </a:r>
          </a:p>
        </p:txBody>
      </p:sp>
      <p:sp>
        <p:nvSpPr>
          <p:cNvPr id="198674" name="Text Box 30"/>
          <p:cNvSpPr txBox="1">
            <a:spLocks noChangeArrowheads="1"/>
          </p:cNvSpPr>
          <p:nvPr/>
        </p:nvSpPr>
        <p:spPr bwMode="auto">
          <a:xfrm>
            <a:off x="152400" y="4495800"/>
            <a:ext cx="1371600" cy="396875"/>
          </a:xfrm>
          <a:prstGeom prst="rect">
            <a:avLst/>
          </a:prstGeom>
          <a:noFill/>
          <a:ln w="9525">
            <a:noFill/>
            <a:miter lim="800000"/>
            <a:headEnd/>
            <a:tailEnd/>
          </a:ln>
        </p:spPr>
        <p:txBody>
          <a:bodyPr>
            <a:spAutoFit/>
          </a:bodyPr>
          <a:lstStyle/>
          <a:p>
            <a:pPr>
              <a:spcBef>
                <a:spcPct val="50000"/>
              </a:spcBef>
            </a:pPr>
            <a:r>
              <a:rPr lang="en-US" sz="2000">
                <a:solidFill>
                  <a:srgbClr val="333399"/>
                </a:solidFill>
                <a:latin typeface="Albertus Extra Bold" pitchFamily="34" charset="0"/>
              </a:rPr>
              <a:t>STDOUT</a:t>
            </a:r>
          </a:p>
        </p:txBody>
      </p:sp>
      <p:sp>
        <p:nvSpPr>
          <p:cNvPr id="198675" name="Text Box 31"/>
          <p:cNvSpPr txBox="1">
            <a:spLocks noChangeArrowheads="1"/>
          </p:cNvSpPr>
          <p:nvPr/>
        </p:nvSpPr>
        <p:spPr bwMode="auto">
          <a:xfrm>
            <a:off x="1676400" y="1431925"/>
            <a:ext cx="6172200" cy="396875"/>
          </a:xfrm>
          <a:prstGeom prst="rect">
            <a:avLst/>
          </a:prstGeom>
          <a:noFill/>
          <a:ln w="9525">
            <a:noFill/>
            <a:miter lim="800000"/>
            <a:headEnd/>
            <a:tailEnd/>
          </a:ln>
        </p:spPr>
        <p:txBody>
          <a:bodyPr>
            <a:spAutoFit/>
          </a:bodyPr>
          <a:lstStyle/>
          <a:p>
            <a:pPr algn="ctr">
              <a:spcBef>
                <a:spcPct val="50000"/>
              </a:spcBef>
            </a:pPr>
            <a:r>
              <a:rPr lang="en-US" sz="2000">
                <a:solidFill>
                  <a:srgbClr val="333399"/>
                </a:solidFill>
                <a:latin typeface="Albertus Extra Bold" pitchFamily="34" charset="0"/>
              </a:rPr>
              <a:t>Client - Server </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a:xfrm>
            <a:off x="457200" y="1265237"/>
            <a:ext cx="8229600" cy="1143000"/>
          </a:xfrm>
        </p:spPr>
        <p:txBody>
          <a:bodyPr/>
          <a:lstStyle/>
          <a:p>
            <a:pPr eaLnBrk="1" hangingPunct="1"/>
            <a:r>
              <a:rPr lang="en-US" smtClean="0"/>
              <a:t>Steps to Access Shared Memory</a:t>
            </a:r>
          </a:p>
        </p:txBody>
      </p:sp>
      <p:sp>
        <p:nvSpPr>
          <p:cNvPr id="244740" name="Rectangle 3"/>
          <p:cNvSpPr>
            <a:spLocks noGrp="1" noChangeArrowheads="1"/>
          </p:cNvSpPr>
          <p:nvPr>
            <p:ph sz="quarter" idx="1"/>
          </p:nvPr>
        </p:nvSpPr>
        <p:spPr>
          <a:xfrm>
            <a:off x="457200" y="2590800"/>
            <a:ext cx="8229600" cy="3505200"/>
          </a:xfrm>
        </p:spPr>
        <p:txBody>
          <a:bodyPr>
            <a:normAutofit fontScale="92500" lnSpcReduction="20000"/>
          </a:bodyPr>
          <a:lstStyle/>
          <a:p>
            <a:pPr eaLnBrk="1" hangingPunct="1">
              <a:buFont typeface="Wingdings" pitchFamily="2" charset="2"/>
              <a:buNone/>
            </a:pPr>
            <a:r>
              <a:rPr lang="en-US" dirty="0" smtClean="0"/>
              <a:t>The steps involved are:</a:t>
            </a:r>
          </a:p>
          <a:p>
            <a:pPr eaLnBrk="1" hangingPunct="1"/>
            <a:r>
              <a:rPr lang="en-US" dirty="0" smtClean="0">
                <a:ea typeface="ＭＳ Ｐゴシック" pitchFamily="54" charset="-128"/>
              </a:rPr>
              <a:t>Creating shared memory</a:t>
            </a:r>
          </a:p>
          <a:p>
            <a:pPr eaLnBrk="1" hangingPunct="1"/>
            <a:r>
              <a:rPr lang="en-US" dirty="0" smtClean="0">
                <a:ea typeface="ＭＳ Ｐゴシック" pitchFamily="54" charset="-128"/>
              </a:rPr>
              <a:t>Connecting to the memory &amp; obtaining a pointer to the memory</a:t>
            </a:r>
          </a:p>
          <a:p>
            <a:pPr eaLnBrk="1" hangingPunct="1"/>
            <a:r>
              <a:rPr lang="en-US" dirty="0" smtClean="0">
                <a:ea typeface="ＭＳ Ｐゴシック" pitchFamily="54" charset="-128"/>
              </a:rPr>
              <a:t>Reading/Writing &amp; changing access mode to the memory</a:t>
            </a:r>
          </a:p>
          <a:p>
            <a:pPr eaLnBrk="1" hangingPunct="1"/>
            <a:r>
              <a:rPr lang="en-US" dirty="0" smtClean="0">
                <a:ea typeface="ＭＳ Ｐゴシック" pitchFamily="54" charset="-128"/>
              </a:rPr>
              <a:t>Detaching from memory</a:t>
            </a:r>
          </a:p>
          <a:p>
            <a:pPr eaLnBrk="1" hangingPunct="1"/>
            <a:r>
              <a:rPr lang="en-US" dirty="0" smtClean="0">
                <a:ea typeface="ＭＳ Ｐゴシック" pitchFamily="54" charset="-128"/>
              </a:rPr>
              <a:t>Deleting the shared segment</a:t>
            </a:r>
          </a:p>
          <a:p>
            <a:pPr eaLnBrk="1" hangingPunct="1"/>
            <a:endParaRPr lang="en-US" dirty="0" smtClean="0">
              <a:ea typeface="ＭＳ Ｐゴシック" pitchFamily="54" charset="-128"/>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a:xfrm>
            <a:off x="457200" y="1143000"/>
            <a:ext cx="8229600" cy="1143000"/>
          </a:xfrm>
        </p:spPr>
        <p:txBody>
          <a:bodyPr/>
          <a:lstStyle/>
          <a:p>
            <a:pPr eaLnBrk="1" hangingPunct="1"/>
            <a:r>
              <a:rPr lang="en-US" dirty="0" err="1" smtClean="0"/>
              <a:t>shmget</a:t>
            </a:r>
            <a:endParaRPr lang="en-US" dirty="0" smtClean="0"/>
          </a:p>
        </p:txBody>
      </p:sp>
      <p:sp>
        <p:nvSpPr>
          <p:cNvPr id="245764" name="Rectangle 3"/>
          <p:cNvSpPr>
            <a:spLocks noGrp="1" noChangeArrowheads="1"/>
          </p:cNvSpPr>
          <p:nvPr>
            <p:ph sz="quarter" idx="1"/>
          </p:nvPr>
        </p:nvSpPr>
        <p:spPr>
          <a:xfrm>
            <a:off x="457200" y="2133600"/>
            <a:ext cx="8229600" cy="4038600"/>
          </a:xfrm>
        </p:spPr>
        <p:txBody>
          <a:bodyPr>
            <a:normAutofit fontScale="92500" lnSpcReduction="10000"/>
          </a:bodyPr>
          <a:lstStyle/>
          <a:p>
            <a:pPr eaLnBrk="1" hangingPunct="1"/>
            <a:r>
              <a:rPr lang="en-US" dirty="0" err="1" smtClean="0"/>
              <a:t>shmget</a:t>
            </a:r>
            <a:r>
              <a:rPr lang="en-US" dirty="0" smtClean="0"/>
              <a:t> system call is used to create a shared memory segment.</a:t>
            </a:r>
          </a:p>
          <a:p>
            <a:pPr eaLnBrk="1" hangingPunct="1"/>
            <a:r>
              <a:rPr lang="en-US" dirty="0" smtClean="0"/>
              <a:t>The syntax: </a:t>
            </a:r>
          </a:p>
          <a:p>
            <a:pPr eaLnBrk="1" hangingPunct="1">
              <a:buFont typeface="Wingdings" pitchFamily="2" charset="2"/>
              <a:buNone/>
            </a:pPr>
            <a:r>
              <a:rPr lang="en-US" dirty="0" smtClean="0"/>
              <a:t>   int </a:t>
            </a:r>
            <a:r>
              <a:rPr lang="en-US" dirty="0" err="1" smtClean="0"/>
              <a:t>shmget</a:t>
            </a:r>
            <a:r>
              <a:rPr lang="en-US" dirty="0" smtClean="0"/>
              <a:t> (</a:t>
            </a:r>
            <a:r>
              <a:rPr lang="en-US" dirty="0" err="1" smtClean="0"/>
              <a:t>key_t</a:t>
            </a:r>
            <a:r>
              <a:rPr lang="en-US" dirty="0" smtClean="0"/>
              <a:t> key, int size, int </a:t>
            </a:r>
            <a:r>
              <a:rPr lang="en-US" dirty="0" err="1" smtClean="0"/>
              <a:t>shmflg</a:t>
            </a:r>
            <a:r>
              <a:rPr lang="en-US" dirty="0" smtClean="0"/>
              <a:t>);</a:t>
            </a:r>
          </a:p>
          <a:p>
            <a:pPr lvl="2" eaLnBrk="1" hangingPunct="1">
              <a:buFontTx/>
              <a:buNone/>
            </a:pPr>
            <a:r>
              <a:rPr lang="en-US" dirty="0" smtClean="0"/>
              <a:t>key: the return value of </a:t>
            </a:r>
            <a:r>
              <a:rPr lang="en-US" dirty="0" err="1" smtClean="0"/>
              <a:t>ftok</a:t>
            </a:r>
            <a:r>
              <a:rPr lang="en-US" dirty="0" smtClean="0"/>
              <a:t> function.</a:t>
            </a:r>
          </a:p>
          <a:p>
            <a:pPr lvl="2" eaLnBrk="1" hangingPunct="1">
              <a:buFontTx/>
              <a:buNone/>
            </a:pPr>
            <a:r>
              <a:rPr lang="en-US" dirty="0" smtClean="0"/>
              <a:t>size: size of the shared memory.</a:t>
            </a:r>
          </a:p>
          <a:p>
            <a:pPr lvl="2" eaLnBrk="1" hangingPunct="1">
              <a:buFontTx/>
              <a:buNone/>
            </a:pPr>
            <a:r>
              <a:rPr lang="en-US" dirty="0" err="1" smtClean="0"/>
              <a:t>shmflg</a:t>
            </a:r>
            <a:r>
              <a:rPr lang="en-US" dirty="0" smtClean="0"/>
              <a:t>: IPC_CREAT|0744</a:t>
            </a:r>
          </a:p>
          <a:p>
            <a:pPr eaLnBrk="1" hangingPunct="1"/>
            <a:r>
              <a:rPr lang="en-US" dirty="0" smtClean="0"/>
              <a:t>On success the </a:t>
            </a:r>
            <a:r>
              <a:rPr lang="en-US" dirty="0" err="1" smtClean="0"/>
              <a:t>shmget</a:t>
            </a:r>
            <a:r>
              <a:rPr lang="en-US" dirty="0" smtClean="0"/>
              <a:t> returns the shared memory ID or else it returns -1. </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a:xfrm>
            <a:off x="457200" y="1066800"/>
            <a:ext cx="8229600" cy="1143000"/>
          </a:xfrm>
        </p:spPr>
        <p:txBody>
          <a:bodyPr/>
          <a:lstStyle/>
          <a:p>
            <a:pPr eaLnBrk="1" hangingPunct="1"/>
            <a:r>
              <a:rPr lang="en-US" dirty="0" err="1" smtClean="0"/>
              <a:t>shmat</a:t>
            </a:r>
            <a:endParaRPr lang="en-US" dirty="0" smtClean="0"/>
          </a:p>
        </p:txBody>
      </p:sp>
      <p:sp>
        <p:nvSpPr>
          <p:cNvPr id="246787" name="Date Placeholder 3"/>
          <p:cNvSpPr>
            <a:spLocks noGrp="1"/>
          </p:cNvSpPr>
          <p:nvPr>
            <p:ph type="dt" sz="quarter" idx="10"/>
          </p:nvPr>
        </p:nvSpPr>
        <p:spPr bwMode="auto">
          <a:noFill/>
          <a:ln>
            <a:miter lim="800000"/>
            <a:headEnd/>
            <a:tailEnd/>
          </a:ln>
        </p:spPr>
        <p:txBody>
          <a:bodyPr vert="horz" wrap="square" lIns="91440" tIns="45720" rIns="91440" bIns="45720" numCol="1" compatLnSpc="1">
            <a:prstTxWarp prst="textNoShape">
              <a:avLst/>
            </a:prstTxWarp>
          </a:bodyPr>
          <a:lstStyle/>
          <a:p>
            <a:fld id="{742605DF-EFAC-4ED2-8ED0-12D6FF4F78E0}" type="slidenum">
              <a:rPr lang="en-US" smtClean="0"/>
              <a:pPr/>
              <a:t>52</a:t>
            </a:fld>
            <a:endParaRPr lang="en-US" smtClean="0"/>
          </a:p>
        </p:txBody>
      </p:sp>
      <p:sp>
        <p:nvSpPr>
          <p:cNvPr id="246788" name="Rectangle 3"/>
          <p:cNvSpPr>
            <a:spLocks noGrp="1" noChangeArrowheads="1"/>
          </p:cNvSpPr>
          <p:nvPr>
            <p:ph sz="quarter" idx="1"/>
          </p:nvPr>
        </p:nvSpPr>
        <p:spPr>
          <a:xfrm>
            <a:off x="457200" y="2209800"/>
            <a:ext cx="8229600" cy="3657600"/>
          </a:xfrm>
        </p:spPr>
        <p:txBody>
          <a:bodyPr>
            <a:noAutofit/>
          </a:bodyPr>
          <a:lstStyle/>
          <a:p>
            <a:pPr eaLnBrk="1" hangingPunct="1"/>
            <a:r>
              <a:rPr lang="en-US" sz="2800" dirty="0" smtClean="0"/>
              <a:t>Used to attach the created shared memory segment onto a process address space.  </a:t>
            </a:r>
          </a:p>
          <a:p>
            <a:pPr eaLnBrk="1" hangingPunct="1"/>
            <a:r>
              <a:rPr lang="en-US" sz="2800" dirty="0" smtClean="0">
                <a:cs typeface="Arial" pitchFamily="34" charset="0"/>
              </a:rPr>
              <a:t>void *</a:t>
            </a:r>
            <a:r>
              <a:rPr lang="en-US" sz="2800" dirty="0" err="1" smtClean="0">
                <a:cs typeface="Arial" pitchFamily="34" charset="0"/>
              </a:rPr>
              <a:t>shmat</a:t>
            </a:r>
            <a:r>
              <a:rPr lang="en-US" sz="2800" dirty="0" smtClean="0">
                <a:cs typeface="Arial" pitchFamily="34" charset="0"/>
              </a:rPr>
              <a:t>(int </a:t>
            </a:r>
            <a:r>
              <a:rPr lang="en-US" sz="2800" dirty="0" err="1" smtClean="0">
                <a:cs typeface="Arial" pitchFamily="34" charset="0"/>
              </a:rPr>
              <a:t>shmid,void</a:t>
            </a:r>
            <a:r>
              <a:rPr lang="en-US" sz="2800" dirty="0" smtClean="0">
                <a:cs typeface="Arial" pitchFamily="34" charset="0"/>
              </a:rPr>
              <a:t> *</a:t>
            </a:r>
            <a:r>
              <a:rPr lang="en-US" sz="2800" dirty="0" err="1" smtClean="0">
                <a:cs typeface="Arial" pitchFamily="34" charset="0"/>
              </a:rPr>
              <a:t>shmaddr,int</a:t>
            </a:r>
            <a:r>
              <a:rPr lang="en-US" sz="2800" dirty="0" smtClean="0">
                <a:cs typeface="Arial" pitchFamily="34" charset="0"/>
              </a:rPr>
              <a:t> </a:t>
            </a:r>
            <a:r>
              <a:rPr lang="en-US" sz="2800" dirty="0" err="1" smtClean="0">
                <a:cs typeface="Arial" pitchFamily="34" charset="0"/>
              </a:rPr>
              <a:t>shmflg</a:t>
            </a:r>
            <a:r>
              <a:rPr lang="en-US" sz="2800" dirty="0" smtClean="0">
                <a:cs typeface="Arial" pitchFamily="34" charset="0"/>
              </a:rPr>
              <a:t>)</a:t>
            </a:r>
          </a:p>
          <a:p>
            <a:pPr eaLnBrk="1" hangingPunct="1"/>
            <a:r>
              <a:rPr lang="en-US" sz="2800" dirty="0" smtClean="0"/>
              <a:t>Example: data=</a:t>
            </a:r>
            <a:r>
              <a:rPr lang="en-US" sz="2800" dirty="0" err="1" smtClean="0"/>
              <a:t>shmat</a:t>
            </a:r>
            <a:r>
              <a:rPr lang="en-US" sz="2800" dirty="0" smtClean="0"/>
              <a:t>(</a:t>
            </a:r>
            <a:r>
              <a:rPr lang="en-US" sz="2800" dirty="0" err="1" smtClean="0"/>
              <a:t>shmid</a:t>
            </a:r>
            <a:r>
              <a:rPr lang="en-US" sz="2800" dirty="0" smtClean="0"/>
              <a:t>,(void *)0,0);</a:t>
            </a:r>
          </a:p>
          <a:p>
            <a:pPr eaLnBrk="1" hangingPunct="1"/>
            <a:r>
              <a:rPr lang="en-US" sz="2800" dirty="0" smtClean="0"/>
              <a:t>A pointer is returned on the successful execution of the system call and the process can read or write to the segment using the pointer. </a:t>
            </a:r>
          </a:p>
          <a:p>
            <a:pPr eaLnBrk="1" hangingPunct="1"/>
            <a:endParaRPr lang="en-US" sz="2800" dirty="0" smtClean="0"/>
          </a:p>
          <a:p>
            <a:pPr eaLnBrk="1" hangingPunct="1">
              <a:buNone/>
            </a:pPr>
            <a:endParaRPr lang="en-US" sz="2800" dirty="0"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1218" name="Rectangle 2"/>
          <p:cNvSpPr>
            <a:spLocks noGrp="1" noChangeArrowheads="1"/>
          </p:cNvSpPr>
          <p:nvPr>
            <p:ph type="title"/>
          </p:nvPr>
        </p:nvSpPr>
        <p:spPr>
          <a:xfrm>
            <a:off x="457200" y="1143000"/>
            <a:ext cx="8229600" cy="1143000"/>
          </a:xfrm>
        </p:spPr>
        <p:txBody>
          <a:bodyPr>
            <a:normAutofit fontScale="90000"/>
          </a:bodyPr>
          <a:lstStyle/>
          <a:p>
            <a:pPr eaLnBrk="1" fontAlgn="auto" hangingPunct="1">
              <a:spcAft>
                <a:spcPts val="0"/>
              </a:spcAft>
              <a:defRPr/>
            </a:pPr>
            <a:r>
              <a:rPr lang="en-US" dirty="0"/>
              <a:t>Reading / Writing to Shared Memory</a:t>
            </a:r>
          </a:p>
        </p:txBody>
      </p:sp>
      <p:sp>
        <p:nvSpPr>
          <p:cNvPr id="247812" name="Rectangle 3"/>
          <p:cNvSpPr>
            <a:spLocks noGrp="1" noChangeArrowheads="1"/>
          </p:cNvSpPr>
          <p:nvPr>
            <p:ph sz="quarter" idx="1"/>
          </p:nvPr>
        </p:nvSpPr>
        <p:spPr>
          <a:xfrm>
            <a:off x="457200" y="2286000"/>
            <a:ext cx="8229600" cy="3840163"/>
          </a:xfrm>
        </p:spPr>
        <p:txBody>
          <a:bodyPr>
            <a:normAutofit fontScale="85000" lnSpcReduction="20000"/>
          </a:bodyPr>
          <a:lstStyle/>
          <a:p>
            <a:pPr eaLnBrk="1" hangingPunct="1"/>
            <a:r>
              <a:rPr lang="en-US" dirty="0" smtClean="0"/>
              <a:t>Reading or writing to a shared memory is the easiest part.</a:t>
            </a:r>
          </a:p>
          <a:p>
            <a:pPr eaLnBrk="1" hangingPunct="1"/>
            <a:r>
              <a:rPr lang="en-US" dirty="0" smtClean="0"/>
              <a:t>The data is written on to the shared memory as we do it with normal memory using the pointers</a:t>
            </a:r>
          </a:p>
          <a:p>
            <a:pPr eaLnBrk="1" hangingPunct="1"/>
            <a:r>
              <a:rPr lang="en-US" dirty="0" err="1" smtClean="0"/>
              <a:t>Eg</a:t>
            </a:r>
            <a:r>
              <a:rPr lang="en-US" dirty="0" smtClean="0"/>
              <a:t>. Read:</a:t>
            </a:r>
          </a:p>
          <a:p>
            <a:pPr eaLnBrk="1" hangingPunct="1">
              <a:buFont typeface="Wingdings" pitchFamily="2" charset="2"/>
              <a:buNone/>
            </a:pPr>
            <a:r>
              <a:rPr lang="en-US" dirty="0" smtClean="0"/>
              <a:t>	</a:t>
            </a:r>
            <a:r>
              <a:rPr lang="en-US" dirty="0" err="1" smtClean="0"/>
              <a:t>printf</a:t>
            </a:r>
            <a:r>
              <a:rPr lang="en-US" dirty="0" smtClean="0"/>
              <a:t>(“SHM contents : %s \n”, data);</a:t>
            </a:r>
          </a:p>
          <a:p>
            <a:pPr eaLnBrk="1" hangingPunct="1"/>
            <a:r>
              <a:rPr lang="en-US" dirty="0" err="1" smtClean="0"/>
              <a:t>Eg</a:t>
            </a:r>
            <a:r>
              <a:rPr lang="en-US" dirty="0" smtClean="0"/>
              <a:t>. Write:</a:t>
            </a:r>
          </a:p>
          <a:p>
            <a:pPr eaLnBrk="1" hangingPunct="1">
              <a:buFont typeface="Wingdings" pitchFamily="2" charset="2"/>
              <a:buNone/>
            </a:pPr>
            <a:r>
              <a:rPr lang="en-US" dirty="0" smtClean="0"/>
              <a:t>	</a:t>
            </a:r>
            <a:r>
              <a:rPr lang="en-US" dirty="0" err="1" smtClean="0"/>
              <a:t>prinf</a:t>
            </a:r>
            <a:r>
              <a:rPr lang="en-US" dirty="0" smtClean="0"/>
              <a:t>(“”Enter a String : ”);</a:t>
            </a:r>
          </a:p>
          <a:p>
            <a:pPr eaLnBrk="1" hangingPunct="1">
              <a:buFont typeface="Wingdings" pitchFamily="2" charset="2"/>
              <a:buNone/>
            </a:pPr>
            <a:r>
              <a:rPr lang="en-US" dirty="0" smtClean="0"/>
              <a:t>	</a:t>
            </a:r>
            <a:r>
              <a:rPr lang="en-US" dirty="0" err="1" smtClean="0"/>
              <a:t>scanf</a:t>
            </a:r>
            <a:r>
              <a:rPr lang="en-US" dirty="0" smtClean="0"/>
              <a:t>(“ %[^\n]”,data);</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a:xfrm>
            <a:off x="457200" y="1219200"/>
            <a:ext cx="8229600" cy="1143000"/>
          </a:xfrm>
        </p:spPr>
        <p:txBody>
          <a:bodyPr/>
          <a:lstStyle/>
          <a:p>
            <a:pPr eaLnBrk="1" hangingPunct="1"/>
            <a:r>
              <a:rPr lang="en-US" dirty="0" err="1" smtClean="0"/>
              <a:t>shmdt</a:t>
            </a:r>
            <a:r>
              <a:rPr lang="en-US" dirty="0" smtClean="0"/>
              <a:t> and </a:t>
            </a:r>
            <a:r>
              <a:rPr lang="en-US" dirty="0" err="1" smtClean="0"/>
              <a:t>shmctl</a:t>
            </a:r>
            <a:endParaRPr lang="en-US" dirty="0" smtClean="0"/>
          </a:p>
        </p:txBody>
      </p:sp>
      <p:sp>
        <p:nvSpPr>
          <p:cNvPr id="248836" name="Rectangle 3"/>
          <p:cNvSpPr>
            <a:spLocks noGrp="1" noChangeArrowheads="1"/>
          </p:cNvSpPr>
          <p:nvPr>
            <p:ph sz="quarter" idx="1"/>
          </p:nvPr>
        </p:nvSpPr>
        <p:spPr>
          <a:xfrm>
            <a:off x="457200" y="2438400"/>
            <a:ext cx="8229600" cy="3687763"/>
          </a:xfrm>
        </p:spPr>
        <p:txBody>
          <a:bodyPr>
            <a:normAutofit fontScale="92500" lnSpcReduction="20000"/>
          </a:bodyPr>
          <a:lstStyle/>
          <a:p>
            <a:pPr eaLnBrk="1" hangingPunct="1"/>
            <a:r>
              <a:rPr lang="en-US" dirty="0" smtClean="0"/>
              <a:t>The detachment of an attached shared memory segment is done by </a:t>
            </a:r>
            <a:r>
              <a:rPr lang="en-US" dirty="0" err="1" smtClean="0"/>
              <a:t>shmdt</a:t>
            </a:r>
            <a:r>
              <a:rPr lang="en-US" dirty="0" smtClean="0"/>
              <a:t> to pass the address of the pointer as an argument.  </a:t>
            </a:r>
          </a:p>
          <a:p>
            <a:pPr eaLnBrk="1" hangingPunct="1"/>
            <a:r>
              <a:rPr lang="en-US" dirty="0" smtClean="0"/>
              <a:t>Syntax: </a:t>
            </a:r>
            <a:r>
              <a:rPr lang="en-US" dirty="0" smtClean="0">
                <a:latin typeface="Verdana" pitchFamily="34" charset="0"/>
              </a:rPr>
              <a:t>int </a:t>
            </a:r>
            <a:r>
              <a:rPr lang="en-US" dirty="0" err="1" smtClean="0">
                <a:latin typeface="Verdana" pitchFamily="34" charset="0"/>
              </a:rPr>
              <a:t>shmdt</a:t>
            </a:r>
            <a:r>
              <a:rPr lang="en-US" dirty="0" smtClean="0">
                <a:latin typeface="Verdana" pitchFamily="34" charset="0"/>
              </a:rPr>
              <a:t>(void *</a:t>
            </a:r>
            <a:r>
              <a:rPr lang="en-US" dirty="0" err="1" smtClean="0">
                <a:latin typeface="Verdana" pitchFamily="34" charset="0"/>
              </a:rPr>
              <a:t>shmaddr</a:t>
            </a:r>
            <a:r>
              <a:rPr lang="en-US" dirty="0" smtClean="0">
                <a:latin typeface="Verdana" pitchFamily="34" charset="0"/>
              </a:rPr>
              <a:t>);</a:t>
            </a:r>
          </a:p>
          <a:p>
            <a:pPr eaLnBrk="1" hangingPunct="1"/>
            <a:r>
              <a:rPr lang="en-US" dirty="0" smtClean="0"/>
              <a:t>To remove shared memory call: </a:t>
            </a:r>
          </a:p>
          <a:p>
            <a:pPr eaLnBrk="1" hangingPunct="1">
              <a:buFont typeface="Wingdings" pitchFamily="2" charset="2"/>
              <a:buNone/>
            </a:pPr>
            <a:r>
              <a:rPr lang="en-US" dirty="0" smtClean="0"/>
              <a:t>  </a:t>
            </a:r>
            <a:r>
              <a:rPr lang="en-US" dirty="0" smtClean="0">
                <a:latin typeface="Verdana" pitchFamily="34" charset="0"/>
              </a:rPr>
              <a:t>int </a:t>
            </a:r>
            <a:r>
              <a:rPr lang="en-US" dirty="0" err="1" smtClean="0">
                <a:latin typeface="Verdana" pitchFamily="34" charset="0"/>
              </a:rPr>
              <a:t>shmctl</a:t>
            </a:r>
            <a:r>
              <a:rPr lang="en-US" dirty="0" smtClean="0">
                <a:latin typeface="Verdana" pitchFamily="34" charset="0"/>
              </a:rPr>
              <a:t>(</a:t>
            </a:r>
            <a:r>
              <a:rPr lang="en-US" dirty="0" err="1" smtClean="0">
                <a:latin typeface="Verdana" pitchFamily="34" charset="0"/>
              </a:rPr>
              <a:t>shmid,IPC_RMID,NULL</a:t>
            </a:r>
            <a:r>
              <a:rPr lang="en-US" dirty="0" smtClean="0">
                <a:latin typeface="Verdana" pitchFamily="34" charset="0"/>
              </a:rPr>
              <a:t>);</a:t>
            </a:r>
          </a:p>
          <a:p>
            <a:pPr eaLnBrk="1" hangingPunct="1"/>
            <a:r>
              <a:rPr lang="en-US" dirty="0" smtClean="0"/>
              <a:t>These functions return –1 on error and 0 on successful  execution.</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a:xfrm>
            <a:off x="457200" y="1189038"/>
            <a:ext cx="8229600" cy="1143000"/>
          </a:xfrm>
        </p:spPr>
        <p:txBody>
          <a:bodyPr/>
          <a:lstStyle/>
          <a:p>
            <a:pPr eaLnBrk="1" hangingPunct="1"/>
            <a:r>
              <a:rPr lang="en-US" smtClean="0"/>
              <a:t>Shared Memory: Pseudo Code</a:t>
            </a:r>
          </a:p>
        </p:txBody>
      </p:sp>
      <p:sp>
        <p:nvSpPr>
          <p:cNvPr id="249860" name="Rectangle 3"/>
          <p:cNvSpPr>
            <a:spLocks noGrp="1" noChangeArrowheads="1"/>
          </p:cNvSpPr>
          <p:nvPr>
            <p:ph sz="quarter" idx="1"/>
          </p:nvPr>
        </p:nvSpPr>
        <p:spPr>
          <a:xfrm>
            <a:off x="457200" y="2514601"/>
            <a:ext cx="8229600" cy="3352799"/>
          </a:xfrm>
        </p:spPr>
        <p:txBody>
          <a:bodyPr>
            <a:normAutofit fontScale="85000" lnSpcReduction="20000"/>
          </a:bodyPr>
          <a:lstStyle/>
          <a:p>
            <a:pPr eaLnBrk="1" hangingPunct="1"/>
            <a:r>
              <a:rPr lang="en-US" dirty="0" err="1" smtClean="0">
                <a:latin typeface="Verdana" pitchFamily="34" charset="0"/>
              </a:rPr>
              <a:t>shmid</a:t>
            </a:r>
            <a:r>
              <a:rPr lang="en-US" dirty="0" smtClean="0">
                <a:latin typeface="Verdana" pitchFamily="34" charset="0"/>
              </a:rPr>
              <a:t> = </a:t>
            </a:r>
            <a:r>
              <a:rPr lang="en-US" dirty="0" err="1" smtClean="0">
                <a:latin typeface="Verdana" pitchFamily="34" charset="0"/>
              </a:rPr>
              <a:t>shmget</a:t>
            </a:r>
            <a:r>
              <a:rPr lang="en-US" dirty="0" smtClean="0">
                <a:latin typeface="Verdana" pitchFamily="34" charset="0"/>
              </a:rPr>
              <a:t> (key, 1024, IPC_CREAT|0744);</a:t>
            </a:r>
          </a:p>
          <a:p>
            <a:pPr eaLnBrk="1" hangingPunct="1"/>
            <a:r>
              <a:rPr lang="en-US" dirty="0" smtClean="0">
                <a:latin typeface="Verdana" pitchFamily="34" charset="0"/>
              </a:rPr>
              <a:t>void *</a:t>
            </a:r>
            <a:r>
              <a:rPr lang="en-US" dirty="0" err="1" smtClean="0">
                <a:latin typeface="Verdana" pitchFamily="34" charset="0"/>
              </a:rPr>
              <a:t>shmat</a:t>
            </a:r>
            <a:r>
              <a:rPr lang="en-US" dirty="0" smtClean="0">
                <a:latin typeface="Verdana" pitchFamily="34" charset="0"/>
              </a:rPr>
              <a:t> (int </a:t>
            </a:r>
            <a:r>
              <a:rPr lang="en-US" dirty="0" err="1" smtClean="0">
                <a:latin typeface="Verdana" pitchFamily="34" charset="0"/>
              </a:rPr>
              <a:t>shmid</a:t>
            </a:r>
            <a:r>
              <a:rPr lang="en-US" dirty="0" smtClean="0">
                <a:latin typeface="Verdana" pitchFamily="34" charset="0"/>
              </a:rPr>
              <a:t>, void *</a:t>
            </a:r>
            <a:r>
              <a:rPr lang="en-US" dirty="0" err="1" smtClean="0">
                <a:latin typeface="Verdana" pitchFamily="34" charset="0"/>
              </a:rPr>
              <a:t>shmaddr</a:t>
            </a:r>
            <a:r>
              <a:rPr lang="en-US" dirty="0" smtClean="0">
                <a:latin typeface="Verdana" pitchFamily="34" charset="0"/>
              </a:rPr>
              <a:t>, int </a:t>
            </a:r>
            <a:r>
              <a:rPr lang="en-US" dirty="0" err="1" smtClean="0">
                <a:latin typeface="Verdana" pitchFamily="34" charset="0"/>
              </a:rPr>
              <a:t>shmflg</a:t>
            </a:r>
            <a:r>
              <a:rPr lang="en-US" dirty="0" smtClean="0">
                <a:latin typeface="Verdana" pitchFamily="34" charset="0"/>
              </a:rPr>
              <a:t>);</a:t>
            </a:r>
          </a:p>
          <a:p>
            <a:pPr eaLnBrk="1" hangingPunct="1">
              <a:buFont typeface="Wingdings" pitchFamily="2" charset="2"/>
              <a:buNone/>
            </a:pPr>
            <a:r>
              <a:rPr lang="en-US" dirty="0" smtClean="0"/>
              <a:t>         if the </a:t>
            </a:r>
            <a:r>
              <a:rPr lang="en-US" dirty="0" err="1" smtClean="0"/>
              <a:t>shm</a:t>
            </a:r>
            <a:r>
              <a:rPr lang="en-US" dirty="0" smtClean="0"/>
              <a:t> is read only pass SHM_RDONLY else 0</a:t>
            </a:r>
          </a:p>
          <a:p>
            <a:pPr eaLnBrk="1" hangingPunct="1"/>
            <a:r>
              <a:rPr lang="en-US" dirty="0" smtClean="0">
                <a:latin typeface="Verdana" pitchFamily="34" charset="0"/>
              </a:rPr>
              <a:t>(void *)data = </a:t>
            </a:r>
            <a:r>
              <a:rPr lang="en-US" dirty="0" err="1" smtClean="0">
                <a:latin typeface="Verdana" pitchFamily="34" charset="0"/>
              </a:rPr>
              <a:t>shmat</a:t>
            </a:r>
            <a:r>
              <a:rPr lang="en-US" dirty="0" smtClean="0">
                <a:latin typeface="Verdana" pitchFamily="34" charset="0"/>
              </a:rPr>
              <a:t> (</a:t>
            </a:r>
            <a:r>
              <a:rPr lang="en-US" dirty="0" err="1" smtClean="0">
                <a:latin typeface="Verdana" pitchFamily="34" charset="0"/>
              </a:rPr>
              <a:t>shmid</a:t>
            </a:r>
            <a:r>
              <a:rPr lang="en-US" dirty="0" smtClean="0">
                <a:latin typeface="Verdana" pitchFamily="34" charset="0"/>
              </a:rPr>
              <a:t>, (void *)0, 0);</a:t>
            </a:r>
          </a:p>
          <a:p>
            <a:pPr eaLnBrk="1" hangingPunct="1"/>
            <a:r>
              <a:rPr lang="en-US" dirty="0" smtClean="0">
                <a:latin typeface="Verdana" pitchFamily="34" charset="0"/>
              </a:rPr>
              <a:t>int </a:t>
            </a:r>
            <a:r>
              <a:rPr lang="en-US" dirty="0" err="1" smtClean="0">
                <a:latin typeface="Verdana" pitchFamily="34" charset="0"/>
              </a:rPr>
              <a:t>shmdt</a:t>
            </a:r>
            <a:r>
              <a:rPr lang="en-US" dirty="0" smtClean="0">
                <a:latin typeface="Verdana" pitchFamily="34" charset="0"/>
              </a:rPr>
              <a:t> (void *</a:t>
            </a:r>
            <a:r>
              <a:rPr lang="en-US" dirty="0" err="1" smtClean="0">
                <a:latin typeface="Verdana" pitchFamily="34" charset="0"/>
              </a:rPr>
              <a:t>shmaddr</a:t>
            </a:r>
            <a:r>
              <a:rPr lang="en-US" dirty="0" smtClean="0">
                <a:latin typeface="Verdana" pitchFamily="34" charset="0"/>
              </a:rPr>
              <a:t>);</a:t>
            </a:r>
          </a:p>
          <a:p>
            <a:pPr eaLnBrk="1" hangingPunct="1"/>
            <a:r>
              <a:rPr lang="en-US" dirty="0" smtClean="0">
                <a:latin typeface="Verdana" pitchFamily="34" charset="0"/>
              </a:rPr>
              <a:t>int </a:t>
            </a:r>
            <a:r>
              <a:rPr lang="en-US" dirty="0" err="1" smtClean="0">
                <a:latin typeface="Verdana" pitchFamily="34" charset="0"/>
              </a:rPr>
              <a:t>shmctl</a:t>
            </a:r>
            <a:r>
              <a:rPr lang="en-US" dirty="0" smtClean="0">
                <a:latin typeface="Verdana" pitchFamily="34" charset="0"/>
              </a:rPr>
              <a:t> (</a:t>
            </a:r>
            <a:r>
              <a:rPr lang="en-US" dirty="0" err="1" smtClean="0">
                <a:latin typeface="Verdana" pitchFamily="34" charset="0"/>
              </a:rPr>
              <a:t>shmid</a:t>
            </a:r>
            <a:r>
              <a:rPr lang="en-US" dirty="0" smtClean="0">
                <a:latin typeface="Verdana" pitchFamily="34" charset="0"/>
              </a:rPr>
              <a:t>, IPC_RMID, NULL);</a:t>
            </a:r>
          </a:p>
          <a:p>
            <a:pPr eaLnBrk="1" hangingPunct="1"/>
            <a:endParaRPr lang="en-US" dirty="0" smtClean="0">
              <a:latin typeface="Verdana" pitchFamily="34"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a:xfrm>
            <a:off x="457200" y="1066800"/>
            <a:ext cx="8229600" cy="1143000"/>
          </a:xfrm>
        </p:spPr>
        <p:txBody>
          <a:bodyPr/>
          <a:lstStyle/>
          <a:p>
            <a:pPr eaLnBrk="1" hangingPunct="1"/>
            <a:r>
              <a:rPr lang="en-US" dirty="0" smtClean="0"/>
              <a:t>Limitations</a:t>
            </a:r>
          </a:p>
        </p:txBody>
      </p:sp>
      <p:sp>
        <p:nvSpPr>
          <p:cNvPr id="250884" name="Rectangle 3"/>
          <p:cNvSpPr>
            <a:spLocks noGrp="1" noChangeArrowheads="1"/>
          </p:cNvSpPr>
          <p:nvPr>
            <p:ph sz="quarter" idx="1"/>
          </p:nvPr>
        </p:nvSpPr>
        <p:spPr>
          <a:xfrm>
            <a:off x="457200" y="1981200"/>
            <a:ext cx="8229600" cy="4114800"/>
          </a:xfrm>
        </p:spPr>
        <p:txBody>
          <a:bodyPr>
            <a:normAutofit fontScale="92500"/>
          </a:bodyPr>
          <a:lstStyle/>
          <a:p>
            <a:pPr eaLnBrk="1" hangingPunct="1"/>
            <a:r>
              <a:rPr lang="en-US" dirty="0" smtClean="0"/>
              <a:t>Data can either be read or written only. Append is not allowed.</a:t>
            </a:r>
          </a:p>
          <a:p>
            <a:pPr eaLnBrk="1" hangingPunct="1"/>
            <a:r>
              <a:rPr lang="en-US" dirty="0" smtClean="0"/>
              <a:t>Race condition</a:t>
            </a:r>
          </a:p>
          <a:p>
            <a:pPr lvl="1" eaLnBrk="1" hangingPunct="1"/>
            <a:r>
              <a:rPr lang="en-US" dirty="0" smtClean="0">
                <a:ea typeface="ＭＳ Ｐゴシック" pitchFamily="54" charset="-128"/>
              </a:rPr>
              <a:t>Since many processes can access the shared memory, any modification done by one process in the address space is visible to all other processes. Since the address space is a shared resource, the developer should implement a proper locking mechanism to prevent the race condition in the shared memory.</a:t>
            </a:r>
          </a:p>
          <a:p>
            <a:pPr eaLnBrk="1" hangingPunct="1"/>
            <a:endParaRPr lang="en-US" dirty="0"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152400" y="990600"/>
            <a:ext cx="8229600" cy="1143000"/>
          </a:xfrm>
        </p:spPr>
        <p:txBody>
          <a:bodyPr/>
          <a:lstStyle/>
          <a:p>
            <a:pPr eaLnBrk="1" hangingPunct="1"/>
            <a:r>
              <a:rPr lang="en-US" dirty="0" smtClean="0"/>
              <a:t>Semaphores</a:t>
            </a:r>
          </a:p>
        </p:txBody>
      </p:sp>
      <p:sp>
        <p:nvSpPr>
          <p:cNvPr id="1169411" name="Rectangle 3"/>
          <p:cNvSpPr>
            <a:spLocks noGrp="1" noChangeArrowheads="1"/>
          </p:cNvSpPr>
          <p:nvPr>
            <p:ph sz="quarter" idx="1"/>
          </p:nvPr>
        </p:nvSpPr>
        <p:spPr>
          <a:xfrm>
            <a:off x="457200" y="1905000"/>
            <a:ext cx="8229600" cy="4221163"/>
          </a:xfrm>
        </p:spPr>
        <p:txBody>
          <a:bodyPr>
            <a:normAutofit fontScale="85000" lnSpcReduction="20000"/>
          </a:bodyPr>
          <a:lstStyle/>
          <a:p>
            <a:pPr marL="274320" indent="-274320" eaLnBrk="1" fontAlgn="auto" hangingPunct="1">
              <a:spcBef>
                <a:spcPts val="688"/>
              </a:spcBef>
              <a:spcAft>
                <a:spcPts val="0"/>
              </a:spcAft>
              <a:buClr>
                <a:srgbClr val="000000"/>
              </a:buClr>
              <a:buFont typeface="Wingdings" pitchFamily="2" charset="2"/>
              <a:buNone/>
              <a:defRPr/>
            </a:pPr>
            <a:r>
              <a:rPr lang="en-GB" dirty="0"/>
              <a:t>Synchronization Tool</a:t>
            </a:r>
          </a:p>
          <a:p>
            <a:pPr marL="274320" indent="-274320" eaLnBrk="1" fontAlgn="auto" hangingPunct="1">
              <a:spcBef>
                <a:spcPts val="688"/>
              </a:spcBef>
              <a:spcAft>
                <a:spcPts val="0"/>
              </a:spcAft>
              <a:buClr>
                <a:srgbClr val="000000"/>
              </a:buClr>
              <a:buFont typeface="Wingdings" pitchFamily="2" charset="2"/>
              <a:buNone/>
              <a:defRPr/>
            </a:pPr>
            <a:r>
              <a:rPr lang="en-GB" dirty="0"/>
              <a:t>An Integer Number</a:t>
            </a:r>
          </a:p>
          <a:p>
            <a:pPr marL="274320" indent="-274320" eaLnBrk="1" fontAlgn="auto" hangingPunct="1">
              <a:spcBef>
                <a:spcPts val="113"/>
              </a:spcBef>
              <a:spcAft>
                <a:spcPts val="0"/>
              </a:spcAft>
              <a:buClr>
                <a:srgbClr val="0D2FC1"/>
              </a:buClr>
              <a:buSzPct val="25000"/>
              <a:buFont typeface="Wingdings" pitchFamily="2" charset="2"/>
              <a:buNone/>
              <a:defRPr/>
            </a:pPr>
            <a:r>
              <a:rPr lang="en-GB" dirty="0"/>
              <a:t>P ( ) And V ( ) Operators</a:t>
            </a:r>
          </a:p>
          <a:p>
            <a:pPr marL="274320" indent="-274320" eaLnBrk="1" fontAlgn="auto" hangingPunct="1">
              <a:spcBef>
                <a:spcPts val="113"/>
              </a:spcBef>
              <a:spcAft>
                <a:spcPts val="0"/>
              </a:spcAft>
              <a:buClr>
                <a:srgbClr val="000000"/>
              </a:buClr>
              <a:buFont typeface="Wingdings" pitchFamily="2" charset="2"/>
              <a:buNone/>
              <a:defRPr/>
            </a:pPr>
            <a:r>
              <a:rPr lang="en-GB" dirty="0"/>
              <a:t>Avoid Busy Waiting</a:t>
            </a:r>
          </a:p>
          <a:p>
            <a:pPr marL="274320" indent="-274320" eaLnBrk="1" fontAlgn="auto" hangingPunct="1">
              <a:spcBef>
                <a:spcPts val="688"/>
              </a:spcBef>
              <a:spcAft>
                <a:spcPts val="0"/>
              </a:spcAft>
              <a:buClr>
                <a:srgbClr val="000000"/>
              </a:buClr>
              <a:buFont typeface="Wingdings" pitchFamily="2" charset="2"/>
              <a:buNone/>
              <a:defRPr/>
            </a:pPr>
            <a:r>
              <a:rPr lang="en-GB" dirty="0"/>
              <a:t>Types of Semaphore</a:t>
            </a:r>
          </a:p>
          <a:p>
            <a:pPr marL="274320" indent="-274320" eaLnBrk="1" fontAlgn="auto" hangingPunct="1">
              <a:spcBef>
                <a:spcPts val="580"/>
              </a:spcBef>
              <a:spcAft>
                <a:spcPts val="0"/>
              </a:spcAft>
              <a:buFont typeface="Wingdings" pitchFamily="2" charset="2"/>
              <a:buNone/>
              <a:defRPr/>
            </a:pPr>
            <a:endParaRPr lang="en-US" dirty="0"/>
          </a:p>
          <a:p>
            <a:pPr marL="274320" indent="-274320" eaLnBrk="1" fontAlgn="auto" hangingPunct="1">
              <a:spcBef>
                <a:spcPts val="580"/>
              </a:spcBef>
              <a:spcAft>
                <a:spcPts val="0"/>
              </a:spcAft>
              <a:buFont typeface="Wingdings" pitchFamily="2" charset="2"/>
              <a:buNone/>
              <a:defRPr/>
            </a:pPr>
            <a:r>
              <a:rPr lang="en-US" dirty="0"/>
              <a:t>Used in :</a:t>
            </a:r>
          </a:p>
          <a:p>
            <a:pPr marL="274320" indent="-274320" eaLnBrk="1" fontAlgn="auto" hangingPunct="1">
              <a:spcBef>
                <a:spcPts val="580"/>
              </a:spcBef>
              <a:spcAft>
                <a:spcPts val="0"/>
              </a:spcAft>
              <a:buFont typeface="Wingdings" pitchFamily="2" charset="2"/>
              <a:buNone/>
              <a:defRPr/>
            </a:pPr>
            <a:r>
              <a:rPr lang="en-US" dirty="0"/>
              <a:t>shared memory segment</a:t>
            </a:r>
          </a:p>
          <a:p>
            <a:pPr marL="274320" indent="-274320" eaLnBrk="1" fontAlgn="auto" hangingPunct="1">
              <a:spcBef>
                <a:spcPts val="580"/>
              </a:spcBef>
              <a:spcAft>
                <a:spcPts val="0"/>
              </a:spcAft>
              <a:buFont typeface="Wingdings" pitchFamily="2" charset="2"/>
              <a:buNone/>
              <a:defRPr/>
            </a:pPr>
            <a:r>
              <a:rPr lang="en-US" dirty="0"/>
              <a:t>message queue</a:t>
            </a:r>
          </a:p>
          <a:p>
            <a:pPr marL="274320" indent="-274320" eaLnBrk="1" fontAlgn="auto" hangingPunct="1">
              <a:spcBef>
                <a:spcPts val="580"/>
              </a:spcBef>
              <a:spcAft>
                <a:spcPts val="0"/>
              </a:spcAft>
              <a:buFont typeface="Wingdings" pitchFamily="2" charset="2"/>
              <a:buNone/>
              <a:defRPr/>
            </a:pPr>
            <a:r>
              <a:rPr lang="en-US" dirty="0"/>
              <a:t>file </a:t>
            </a:r>
          </a:p>
          <a:p>
            <a:pPr marL="548640" lvl="1" eaLnBrk="1" fontAlgn="auto" hangingPunct="1">
              <a:spcBef>
                <a:spcPts val="370"/>
              </a:spcBef>
              <a:spcAft>
                <a:spcPts val="0"/>
              </a:spcAft>
              <a:buFont typeface="Arial" charset="0"/>
              <a:buNone/>
              <a:defRPr/>
            </a:pPr>
            <a:endParaRPr lang="en-US" sz="2000" dirty="0"/>
          </a:p>
        </p:txBody>
      </p:sp>
      <p:grpSp>
        <p:nvGrpSpPr>
          <p:cNvPr id="2" name="Group 4"/>
          <p:cNvGrpSpPr>
            <a:grpSpLocks/>
          </p:cNvGrpSpPr>
          <p:nvPr/>
        </p:nvGrpSpPr>
        <p:grpSpPr bwMode="auto">
          <a:xfrm>
            <a:off x="5410200" y="1524000"/>
            <a:ext cx="2651125" cy="3503613"/>
            <a:chOff x="3840" y="1056"/>
            <a:chExt cx="1670" cy="2207"/>
          </a:xfrm>
        </p:grpSpPr>
        <p:graphicFrame>
          <p:nvGraphicFramePr>
            <p:cNvPr id="7170" name="Object 5"/>
            <p:cNvGraphicFramePr>
              <a:graphicFrameLocks noChangeAspect="1"/>
            </p:cNvGraphicFramePr>
            <p:nvPr/>
          </p:nvGraphicFramePr>
          <p:xfrm>
            <a:off x="3840" y="1056"/>
            <a:ext cx="1671" cy="2208"/>
          </p:xfrm>
          <a:graphic>
            <a:graphicData uri="http://schemas.openxmlformats.org/presentationml/2006/ole">
              <p:oleObj spid="_x0000_s99330" r:id="rId4" imgW="1028880" imgH="1362240" progId="">
                <p:embed/>
              </p:oleObj>
            </a:graphicData>
          </a:graphic>
        </p:graphicFrame>
        <p:sp>
          <p:nvSpPr>
            <p:cNvPr id="7175" name="Text Box 6"/>
            <p:cNvSpPr txBox="1">
              <a:spLocks noChangeArrowheads="1"/>
            </p:cNvSpPr>
            <p:nvPr/>
          </p:nvSpPr>
          <p:spPr bwMode="auto">
            <a:xfrm>
              <a:off x="3840" y="1056"/>
              <a:ext cx="1671" cy="2208"/>
            </a:xfrm>
            <a:prstGeom prst="rect">
              <a:avLst/>
            </a:prstGeom>
            <a:noFill/>
            <a:ln w="9525">
              <a:noFill/>
              <a:miter lim="800000"/>
              <a:headEnd/>
              <a:tailEnd/>
            </a:ln>
          </p:spPr>
          <p:txBody>
            <a:bodyPr wrap="none" anchor="ctr"/>
            <a:lstStyle/>
            <a:p>
              <a:endParaRPr lang="en-US"/>
            </a:p>
          </p:txBody>
        </p:sp>
      </p:gr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a:xfrm>
            <a:off x="457200" y="1066800"/>
            <a:ext cx="8229600" cy="1143000"/>
          </a:xfrm>
        </p:spPr>
        <p:txBody>
          <a:bodyPr/>
          <a:lstStyle/>
          <a:p>
            <a:pPr eaLnBrk="1" hangingPunct="1"/>
            <a:r>
              <a:rPr lang="en-US" dirty="0" smtClean="0"/>
              <a:t>Semaphores (Contd.).</a:t>
            </a:r>
          </a:p>
        </p:txBody>
      </p:sp>
      <p:sp>
        <p:nvSpPr>
          <p:cNvPr id="251908" name="Rectangle 3"/>
          <p:cNvSpPr>
            <a:spLocks noGrp="1" noChangeArrowheads="1"/>
          </p:cNvSpPr>
          <p:nvPr>
            <p:ph sz="quarter" idx="1"/>
          </p:nvPr>
        </p:nvSpPr>
        <p:spPr>
          <a:xfrm>
            <a:off x="457200" y="2362200"/>
            <a:ext cx="8229600" cy="3962400"/>
          </a:xfrm>
        </p:spPr>
        <p:txBody>
          <a:bodyPr>
            <a:normAutofit fontScale="92500" lnSpcReduction="20000"/>
          </a:bodyPr>
          <a:lstStyle/>
          <a:p>
            <a:pPr eaLnBrk="1" hangingPunct="1"/>
            <a:r>
              <a:rPr lang="en-US" dirty="0" smtClean="0"/>
              <a:t>If a process wants to use the shared object, it will “lock” it by asking the semaphore to decrement the counter</a:t>
            </a:r>
          </a:p>
          <a:p>
            <a:pPr eaLnBrk="1" hangingPunct="1"/>
            <a:r>
              <a:rPr lang="en-US" dirty="0" smtClean="0"/>
              <a:t>Depending upon the current value of the counter, the semaphore will either be able to carry out this operation, or will have to wait until the operation becomes possible</a:t>
            </a:r>
          </a:p>
          <a:p>
            <a:pPr eaLnBrk="1" hangingPunct="1"/>
            <a:r>
              <a:rPr lang="en-US" dirty="0" smtClean="0"/>
              <a:t>The current value of counter is &gt;0, the decrement operation will be possible. Otherwise, the process will have to wait</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a:xfrm>
            <a:off x="457200" y="1219200"/>
            <a:ext cx="8229600" cy="1143000"/>
          </a:xfrm>
        </p:spPr>
        <p:txBody>
          <a:bodyPr/>
          <a:lstStyle/>
          <a:p>
            <a:pPr eaLnBrk="1" hangingPunct="1"/>
            <a:r>
              <a:rPr lang="en-US" dirty="0" smtClean="0"/>
              <a:t>System V IPC: Semaphores</a:t>
            </a:r>
          </a:p>
        </p:txBody>
      </p:sp>
      <p:sp>
        <p:nvSpPr>
          <p:cNvPr id="252932" name="Rectangle 3"/>
          <p:cNvSpPr>
            <a:spLocks noGrp="1" noChangeArrowheads="1"/>
          </p:cNvSpPr>
          <p:nvPr>
            <p:ph sz="quarter" idx="1"/>
          </p:nvPr>
        </p:nvSpPr>
        <p:spPr>
          <a:xfrm>
            <a:off x="457200" y="2438401"/>
            <a:ext cx="8229600" cy="3733799"/>
          </a:xfrm>
        </p:spPr>
        <p:txBody>
          <a:bodyPr>
            <a:normAutofit lnSpcReduction="10000"/>
          </a:bodyPr>
          <a:lstStyle/>
          <a:p>
            <a:pPr eaLnBrk="1" hangingPunct="1"/>
            <a:r>
              <a:rPr lang="en-US" dirty="0" smtClean="0"/>
              <a:t>System V semaphore provides a semaphore set - that can include a number of semaphores. It is up to user to decide the number of semaphores in the set.</a:t>
            </a:r>
          </a:p>
          <a:p>
            <a:pPr eaLnBrk="1" hangingPunct="1"/>
            <a:r>
              <a:rPr lang="en-US" dirty="0" smtClean="0"/>
              <a:t>Each semaphore in the set can be a binary or a counting semaphore. Each semaphore can be used to control access to one resource - by changing the value of semaphore count.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xfrm>
            <a:off x="457200" y="1189037"/>
            <a:ext cx="8229600" cy="1143000"/>
          </a:xfrm>
        </p:spPr>
        <p:txBody>
          <a:bodyPr/>
          <a:lstStyle/>
          <a:p>
            <a:pPr eaLnBrk="1" hangingPunct="1"/>
            <a:r>
              <a:rPr lang="en-US" smtClean="0"/>
              <a:t>Unnamed Pipe or Pipe</a:t>
            </a:r>
          </a:p>
        </p:txBody>
      </p:sp>
      <p:sp>
        <p:nvSpPr>
          <p:cNvPr id="199684" name="Rectangle 3"/>
          <p:cNvSpPr>
            <a:spLocks noGrp="1" noChangeArrowheads="1"/>
          </p:cNvSpPr>
          <p:nvPr>
            <p:ph sz="quarter" idx="1"/>
          </p:nvPr>
        </p:nvSpPr>
        <p:spPr>
          <a:xfrm>
            <a:off x="457200" y="2514600"/>
            <a:ext cx="8229600" cy="3505200"/>
          </a:xfrm>
        </p:spPr>
        <p:txBody>
          <a:bodyPr>
            <a:normAutofit fontScale="92500" lnSpcReduction="20000"/>
          </a:bodyPr>
          <a:lstStyle/>
          <a:p>
            <a:pPr eaLnBrk="1" hangingPunct="1"/>
            <a:r>
              <a:rPr lang="en-US" dirty="0" smtClean="0"/>
              <a:t>On command line pipe is represented as “|”</a:t>
            </a:r>
          </a:p>
          <a:p>
            <a:pPr eaLnBrk="1" hangingPunct="1"/>
            <a:r>
              <a:rPr lang="en-US" dirty="0" smtClean="0"/>
              <a:t>It can be used in the shell to link two or more commands</a:t>
            </a:r>
          </a:p>
          <a:p>
            <a:pPr lvl="1" eaLnBrk="1" hangingPunct="1"/>
            <a:r>
              <a:rPr lang="en-US" dirty="0" smtClean="0"/>
              <a:t>For example </a:t>
            </a:r>
            <a:r>
              <a:rPr lang="en-US" dirty="0" err="1" smtClean="0"/>
              <a:t>ls</a:t>
            </a:r>
            <a:r>
              <a:rPr lang="en-US" dirty="0" smtClean="0"/>
              <a:t> –</a:t>
            </a:r>
            <a:r>
              <a:rPr lang="en-US" dirty="0" err="1" smtClean="0"/>
              <a:t>Rl</a:t>
            </a:r>
            <a:r>
              <a:rPr lang="en-US" dirty="0" smtClean="0"/>
              <a:t> | </a:t>
            </a:r>
            <a:r>
              <a:rPr lang="en-US" dirty="0" err="1" smtClean="0"/>
              <a:t>wc</a:t>
            </a:r>
            <a:endParaRPr lang="en-US" dirty="0" smtClean="0"/>
          </a:p>
          <a:p>
            <a:pPr eaLnBrk="1" hangingPunct="1"/>
            <a:r>
              <a:rPr lang="en-US" dirty="0" smtClean="0"/>
              <a:t>Two ends of a pipe is represented as a set of two descriptors. </a:t>
            </a:r>
          </a:p>
          <a:p>
            <a:pPr eaLnBrk="1" hangingPunct="1"/>
            <a:r>
              <a:rPr lang="en-US" dirty="0" smtClean="0"/>
              <a:t>A pipe is used to communicate between related processes. </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a:xfrm>
            <a:off x="228600" y="990600"/>
            <a:ext cx="8229600" cy="1143000"/>
          </a:xfrm>
        </p:spPr>
        <p:txBody>
          <a:bodyPr/>
          <a:lstStyle/>
          <a:p>
            <a:pPr eaLnBrk="1" hangingPunct="1"/>
            <a:r>
              <a:rPr lang="en-US" dirty="0" smtClean="0"/>
              <a:t>Semaphore: Initialization</a:t>
            </a:r>
          </a:p>
        </p:txBody>
      </p:sp>
      <p:sp>
        <p:nvSpPr>
          <p:cNvPr id="1175555" name="Rectangle 3"/>
          <p:cNvSpPr>
            <a:spLocks noGrp="1" noChangeArrowheads="1"/>
          </p:cNvSpPr>
          <p:nvPr>
            <p:ph sz="quarter" idx="1"/>
          </p:nvPr>
        </p:nvSpPr>
        <p:spPr>
          <a:xfrm>
            <a:off x="457200" y="1905000"/>
            <a:ext cx="8229600" cy="4221163"/>
          </a:xfrm>
        </p:spPr>
        <p:txBody>
          <a:bodyPr>
            <a:normAutofit fontScale="85000" lnSpcReduction="20000"/>
          </a:bodyPr>
          <a:lstStyle/>
          <a:p>
            <a:pPr marL="274320" indent="-274320" eaLnBrk="1" fontAlgn="auto" hangingPunct="1">
              <a:spcBef>
                <a:spcPts val="580"/>
              </a:spcBef>
              <a:spcAft>
                <a:spcPts val="0"/>
              </a:spcAft>
              <a:buFont typeface="Wingdings" pitchFamily="2" charset="2"/>
              <a:buNone/>
              <a:defRPr/>
            </a:pPr>
            <a:r>
              <a:rPr lang="en-US" dirty="0"/>
              <a:t>union </a:t>
            </a:r>
            <a:r>
              <a:rPr lang="en-US" dirty="0" err="1"/>
              <a:t>semun</a:t>
            </a:r>
            <a:r>
              <a:rPr lang="en-US" dirty="0"/>
              <a:t> {</a:t>
            </a:r>
          </a:p>
          <a:p>
            <a:pPr marL="274320" indent="-274320" eaLnBrk="1" fontAlgn="auto" hangingPunct="1">
              <a:spcBef>
                <a:spcPts val="580"/>
              </a:spcBef>
              <a:spcAft>
                <a:spcPts val="0"/>
              </a:spcAft>
              <a:buFont typeface="Wingdings" pitchFamily="2" charset="2"/>
              <a:buNone/>
              <a:defRPr/>
            </a:pPr>
            <a:r>
              <a:rPr lang="en-US" dirty="0"/>
              <a:t>  int </a:t>
            </a:r>
            <a:r>
              <a:rPr lang="en-US" dirty="0" err="1"/>
              <a:t>val</a:t>
            </a:r>
            <a:r>
              <a:rPr lang="en-US" dirty="0"/>
              <a:t>;                           // value for SETVAL </a:t>
            </a:r>
          </a:p>
          <a:p>
            <a:pPr marL="274320" indent="-274320" eaLnBrk="1" fontAlgn="auto" hangingPunct="1">
              <a:spcBef>
                <a:spcPts val="580"/>
              </a:spcBef>
              <a:spcAft>
                <a:spcPts val="0"/>
              </a:spcAft>
              <a:buFont typeface="Wingdings" pitchFamily="2" charset="2"/>
              <a:buNone/>
              <a:defRPr/>
            </a:pPr>
            <a:r>
              <a:rPr lang="en-US" dirty="0"/>
              <a:t>  </a:t>
            </a:r>
            <a:r>
              <a:rPr lang="en-US" dirty="0" err="1"/>
              <a:t>struct</a:t>
            </a:r>
            <a:r>
              <a:rPr lang="en-US" dirty="0"/>
              <a:t> </a:t>
            </a:r>
            <a:r>
              <a:rPr lang="en-US" dirty="0" err="1"/>
              <a:t>semid_ds</a:t>
            </a:r>
            <a:r>
              <a:rPr lang="en-US" dirty="0"/>
              <a:t> *</a:t>
            </a:r>
            <a:r>
              <a:rPr lang="en-US" dirty="0" err="1"/>
              <a:t>buf</a:t>
            </a:r>
            <a:r>
              <a:rPr lang="en-US" dirty="0"/>
              <a:t>;     // buffer for IPC_STAT, IPC_SET</a:t>
            </a:r>
          </a:p>
          <a:p>
            <a:pPr marL="274320" indent="-274320" eaLnBrk="1" fontAlgn="auto" hangingPunct="1">
              <a:spcBef>
                <a:spcPts val="580"/>
              </a:spcBef>
              <a:spcAft>
                <a:spcPts val="0"/>
              </a:spcAft>
              <a:buFont typeface="Wingdings" pitchFamily="2" charset="2"/>
              <a:buNone/>
              <a:defRPr/>
            </a:pPr>
            <a:r>
              <a:rPr lang="en-US" dirty="0"/>
              <a:t>  unsigned short int *array;    // array for GETALL, SETALL   </a:t>
            </a:r>
          </a:p>
          <a:p>
            <a:pPr marL="274320" indent="-274320" eaLnBrk="1" fontAlgn="auto" hangingPunct="1">
              <a:spcBef>
                <a:spcPts val="580"/>
              </a:spcBef>
              <a:spcAft>
                <a:spcPts val="0"/>
              </a:spcAft>
              <a:buFont typeface="Wingdings" pitchFamily="2" charset="2"/>
              <a:buNone/>
              <a:defRPr/>
            </a:pPr>
            <a:r>
              <a:rPr lang="en-US" dirty="0"/>
              <a:t> </a:t>
            </a:r>
            <a:r>
              <a:rPr lang="en-US" dirty="0" smtClean="0"/>
              <a:t>};</a:t>
            </a:r>
            <a:endParaRPr lang="en-US" dirty="0"/>
          </a:p>
          <a:p>
            <a:pPr marL="274320" indent="-274320" eaLnBrk="1" fontAlgn="auto" hangingPunct="1">
              <a:spcBef>
                <a:spcPts val="580"/>
              </a:spcBef>
              <a:spcAft>
                <a:spcPts val="0"/>
              </a:spcAft>
              <a:buFont typeface="Wingdings" pitchFamily="2" charset="2"/>
              <a:buNone/>
              <a:defRPr/>
            </a:pPr>
            <a:r>
              <a:rPr lang="en-US" dirty="0"/>
              <a:t>union </a:t>
            </a:r>
            <a:r>
              <a:rPr lang="en-US" dirty="0" err="1"/>
              <a:t>semun</a:t>
            </a:r>
            <a:r>
              <a:rPr lang="en-US" dirty="0"/>
              <a:t> </a:t>
            </a:r>
            <a:r>
              <a:rPr lang="en-US" dirty="0" err="1"/>
              <a:t>arg</a:t>
            </a:r>
            <a:r>
              <a:rPr lang="en-US" dirty="0" smtClean="0"/>
              <a:t>;</a:t>
            </a:r>
            <a:endParaRPr lang="en-US" dirty="0"/>
          </a:p>
          <a:p>
            <a:pPr marL="274320" indent="-274320" eaLnBrk="1" fontAlgn="auto" hangingPunct="1">
              <a:spcBef>
                <a:spcPts val="580"/>
              </a:spcBef>
              <a:spcAft>
                <a:spcPts val="0"/>
              </a:spcAft>
              <a:buFont typeface="Wingdings" pitchFamily="2" charset="2"/>
              <a:buNone/>
              <a:defRPr/>
            </a:pPr>
            <a:r>
              <a:rPr lang="en-US" dirty="0" err="1"/>
              <a:t>semid</a:t>
            </a:r>
            <a:r>
              <a:rPr lang="en-US" dirty="0"/>
              <a:t> = </a:t>
            </a:r>
            <a:r>
              <a:rPr lang="en-US" dirty="0" err="1"/>
              <a:t>semget</a:t>
            </a:r>
            <a:r>
              <a:rPr lang="en-US" dirty="0"/>
              <a:t> (key, 1, IPC_CREAT | 0644);</a:t>
            </a:r>
          </a:p>
          <a:p>
            <a:pPr marL="274320" indent="-274320" eaLnBrk="1" fontAlgn="auto" hangingPunct="1">
              <a:spcBef>
                <a:spcPts val="580"/>
              </a:spcBef>
              <a:spcAft>
                <a:spcPts val="0"/>
              </a:spcAft>
              <a:buFont typeface="Wingdings" pitchFamily="2" charset="2"/>
              <a:buNone/>
              <a:defRPr/>
            </a:pPr>
            <a:r>
              <a:rPr lang="en-US" dirty="0"/>
              <a:t>arg.val = 1; /* 1 for binary else &gt; 1 for Counting Semaphore */</a:t>
            </a:r>
          </a:p>
          <a:p>
            <a:pPr marL="274320" indent="-274320" eaLnBrk="1" fontAlgn="auto" hangingPunct="1">
              <a:spcBef>
                <a:spcPts val="580"/>
              </a:spcBef>
              <a:spcAft>
                <a:spcPts val="0"/>
              </a:spcAft>
              <a:buFont typeface="Wingdings" pitchFamily="2" charset="2"/>
              <a:buNone/>
              <a:defRPr/>
            </a:pPr>
            <a:r>
              <a:rPr lang="en-US" dirty="0" err="1"/>
              <a:t>semctl</a:t>
            </a:r>
            <a:r>
              <a:rPr lang="en-US" dirty="0"/>
              <a:t> (</a:t>
            </a:r>
            <a:r>
              <a:rPr lang="en-US" dirty="0" err="1"/>
              <a:t>semid</a:t>
            </a:r>
            <a:r>
              <a:rPr lang="en-US" dirty="0"/>
              <a:t>, 0, SETVAL, </a:t>
            </a:r>
            <a:r>
              <a:rPr lang="en-US" dirty="0" err="1"/>
              <a:t>arg</a:t>
            </a:r>
            <a:r>
              <a:rPr lang="en-US" dirty="0"/>
              <a:t>);</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a:xfrm>
            <a:off x="457200" y="1036637"/>
            <a:ext cx="8229600" cy="1143000"/>
          </a:xfrm>
        </p:spPr>
        <p:txBody>
          <a:bodyPr/>
          <a:lstStyle/>
          <a:p>
            <a:pPr eaLnBrk="1" hangingPunct="1"/>
            <a:r>
              <a:rPr lang="en-US" smtClean="0"/>
              <a:t>Semaphore: Implementation</a:t>
            </a:r>
          </a:p>
        </p:txBody>
      </p:sp>
      <p:sp>
        <p:nvSpPr>
          <p:cNvPr id="1177603" name="Rectangle 3"/>
          <p:cNvSpPr>
            <a:spLocks noGrp="1" noChangeArrowheads="1"/>
          </p:cNvSpPr>
          <p:nvPr>
            <p:ph sz="quarter" idx="1"/>
          </p:nvPr>
        </p:nvSpPr>
        <p:spPr>
          <a:xfrm>
            <a:off x="457200" y="2057400"/>
            <a:ext cx="8229600" cy="3733800"/>
          </a:xfrm>
        </p:spPr>
        <p:txBody>
          <a:bodyPr>
            <a:noAutofit/>
          </a:bodyPr>
          <a:lstStyle/>
          <a:p>
            <a:pPr marL="274320" indent="-274320" eaLnBrk="1" fontAlgn="auto" hangingPunct="1">
              <a:spcBef>
                <a:spcPts val="580"/>
              </a:spcBef>
              <a:spcAft>
                <a:spcPts val="0"/>
              </a:spcAft>
              <a:buFont typeface="Wingdings" pitchFamily="2" charset="2"/>
              <a:buNone/>
              <a:defRPr/>
            </a:pPr>
            <a:r>
              <a:rPr lang="en-US" sz="2000" dirty="0" err="1"/>
              <a:t>struct</a:t>
            </a:r>
            <a:r>
              <a:rPr lang="en-US" sz="2000" dirty="0"/>
              <a:t> </a:t>
            </a:r>
            <a:r>
              <a:rPr lang="en-US" sz="2000" dirty="0" err="1"/>
              <a:t>sembuf</a:t>
            </a:r>
            <a:r>
              <a:rPr lang="en-US" sz="2000" dirty="0"/>
              <a:t> {</a:t>
            </a:r>
          </a:p>
          <a:p>
            <a:pPr marL="274320" indent="-274320" eaLnBrk="1" fontAlgn="auto" hangingPunct="1">
              <a:spcBef>
                <a:spcPts val="580"/>
              </a:spcBef>
              <a:spcAft>
                <a:spcPts val="0"/>
              </a:spcAft>
              <a:buFont typeface="Wingdings" pitchFamily="2" charset="2"/>
              <a:buNone/>
              <a:defRPr/>
            </a:pPr>
            <a:r>
              <a:rPr lang="en-US" sz="2000" dirty="0"/>
              <a:t>      short </a:t>
            </a:r>
            <a:r>
              <a:rPr lang="en-US" sz="2000" dirty="0" err="1"/>
              <a:t>sem_num</a:t>
            </a:r>
            <a:r>
              <a:rPr lang="en-US" sz="2000" dirty="0"/>
              <a:t>;  /* semaphore number: 0 means first */</a:t>
            </a:r>
          </a:p>
          <a:p>
            <a:pPr marL="274320" indent="-274320" eaLnBrk="1" fontAlgn="auto" hangingPunct="1">
              <a:spcBef>
                <a:spcPts val="580"/>
              </a:spcBef>
              <a:spcAft>
                <a:spcPts val="0"/>
              </a:spcAft>
              <a:buFont typeface="Wingdings" pitchFamily="2" charset="2"/>
              <a:buNone/>
              <a:defRPr/>
            </a:pPr>
            <a:r>
              <a:rPr lang="en-US" sz="2000" dirty="0"/>
              <a:t>      short </a:t>
            </a:r>
            <a:r>
              <a:rPr lang="en-US" sz="2000" dirty="0" err="1"/>
              <a:t>sem_op</a:t>
            </a:r>
            <a:r>
              <a:rPr lang="en-US" sz="2000" dirty="0"/>
              <a:t>;   /* semaphore operation: lock or unlock */</a:t>
            </a:r>
          </a:p>
          <a:p>
            <a:pPr marL="274320" indent="-274320" eaLnBrk="1" fontAlgn="auto" hangingPunct="1">
              <a:spcBef>
                <a:spcPts val="580"/>
              </a:spcBef>
              <a:spcAft>
                <a:spcPts val="0"/>
              </a:spcAft>
              <a:buFont typeface="Wingdings" pitchFamily="2" charset="2"/>
              <a:buNone/>
              <a:defRPr/>
            </a:pPr>
            <a:r>
              <a:rPr lang="en-US" sz="2000" dirty="0"/>
              <a:t>      short </a:t>
            </a:r>
            <a:r>
              <a:rPr lang="en-US" sz="2000" dirty="0" err="1"/>
              <a:t>sem_flg</a:t>
            </a:r>
            <a:r>
              <a:rPr lang="en-US" sz="2000" dirty="0"/>
              <a:t>;   /* operation flags : 0, SEM_UNDO, IPC_NOWAIT */</a:t>
            </a:r>
          </a:p>
          <a:p>
            <a:pPr marL="274320" indent="-274320" eaLnBrk="1" fontAlgn="auto" hangingPunct="1">
              <a:spcBef>
                <a:spcPts val="580"/>
              </a:spcBef>
              <a:spcAft>
                <a:spcPts val="0"/>
              </a:spcAft>
              <a:buFont typeface="Wingdings" pitchFamily="2" charset="2"/>
              <a:buNone/>
              <a:defRPr/>
            </a:pPr>
            <a:r>
              <a:rPr lang="en-US" sz="2000" dirty="0"/>
              <a:t>   };</a:t>
            </a:r>
          </a:p>
          <a:p>
            <a:pPr marL="274320" indent="-274320" eaLnBrk="1" fontAlgn="auto" hangingPunct="1">
              <a:spcBef>
                <a:spcPts val="580"/>
              </a:spcBef>
              <a:spcAft>
                <a:spcPts val="0"/>
              </a:spcAft>
              <a:buFont typeface="Wingdings" pitchFamily="2" charset="2"/>
              <a:buNone/>
              <a:defRPr/>
            </a:pPr>
            <a:r>
              <a:rPr lang="en-US" sz="2000" dirty="0" err="1"/>
              <a:t>struct</a:t>
            </a:r>
            <a:r>
              <a:rPr lang="en-US" sz="2000" dirty="0"/>
              <a:t> </a:t>
            </a:r>
            <a:r>
              <a:rPr lang="en-US" sz="2000" dirty="0" err="1"/>
              <a:t>sembuf</a:t>
            </a:r>
            <a:r>
              <a:rPr lang="en-US" sz="2000" dirty="0"/>
              <a:t> </a:t>
            </a:r>
            <a:r>
              <a:rPr lang="en-US" sz="2000" dirty="0" err="1"/>
              <a:t>buf</a:t>
            </a:r>
            <a:r>
              <a:rPr lang="en-US" sz="2000" dirty="0"/>
              <a:t> = {0, -1, 0};  /* (-1 + previous value) */</a:t>
            </a:r>
          </a:p>
          <a:p>
            <a:pPr marL="274320" indent="-274320" eaLnBrk="1" fontAlgn="auto" hangingPunct="1">
              <a:spcBef>
                <a:spcPts val="580"/>
              </a:spcBef>
              <a:spcAft>
                <a:spcPts val="0"/>
              </a:spcAft>
              <a:buFont typeface="Wingdings" pitchFamily="2" charset="2"/>
              <a:buNone/>
              <a:defRPr/>
            </a:pPr>
            <a:r>
              <a:rPr lang="en-US" sz="2000" dirty="0" err="1"/>
              <a:t>semid</a:t>
            </a:r>
            <a:r>
              <a:rPr lang="en-US" sz="2000" dirty="0"/>
              <a:t> = </a:t>
            </a:r>
            <a:r>
              <a:rPr lang="en-US" sz="2000" dirty="0" err="1"/>
              <a:t>semget</a:t>
            </a:r>
            <a:r>
              <a:rPr lang="en-US" sz="2000" dirty="0"/>
              <a:t> (key, 1, 0</a:t>
            </a:r>
            <a:r>
              <a:rPr lang="en-US" sz="2000" dirty="0" smtClean="0"/>
              <a:t>);</a:t>
            </a:r>
            <a:endParaRPr lang="en-US" sz="2000" dirty="0"/>
          </a:p>
          <a:p>
            <a:pPr marL="274320" indent="-274320" eaLnBrk="1" fontAlgn="auto" hangingPunct="1">
              <a:spcBef>
                <a:spcPts val="580"/>
              </a:spcBef>
              <a:spcAft>
                <a:spcPts val="0"/>
              </a:spcAft>
              <a:buFont typeface="Wingdings" pitchFamily="2" charset="2"/>
              <a:buNone/>
              <a:defRPr/>
            </a:pPr>
            <a:r>
              <a:rPr lang="en-US" sz="2000" dirty="0" err="1"/>
              <a:t>semop</a:t>
            </a:r>
            <a:r>
              <a:rPr lang="en-US" sz="2000" dirty="0"/>
              <a:t> (</a:t>
            </a:r>
            <a:r>
              <a:rPr lang="en-US" sz="2000" dirty="0" err="1"/>
              <a:t>semid</a:t>
            </a:r>
            <a:r>
              <a:rPr lang="en-US" sz="2000" dirty="0"/>
              <a:t>, &amp;</a:t>
            </a:r>
            <a:r>
              <a:rPr lang="en-US" sz="2000" dirty="0" err="1"/>
              <a:t>buf</a:t>
            </a:r>
            <a:r>
              <a:rPr lang="en-US" sz="2000" dirty="0"/>
              <a:t>, 1); /* locked */</a:t>
            </a:r>
          </a:p>
          <a:p>
            <a:pPr marL="274320" indent="-274320" eaLnBrk="1" fontAlgn="auto" hangingPunct="1">
              <a:spcBef>
                <a:spcPts val="580"/>
              </a:spcBef>
              <a:spcAft>
                <a:spcPts val="0"/>
              </a:spcAft>
              <a:buFont typeface="Wingdings" pitchFamily="2" charset="2"/>
              <a:buNone/>
              <a:defRPr/>
            </a:pPr>
            <a:r>
              <a:rPr lang="en-US" sz="2000" dirty="0"/>
              <a:t>-----Critical section--------</a:t>
            </a:r>
          </a:p>
          <a:p>
            <a:pPr marL="274320" indent="-274320" eaLnBrk="1" fontAlgn="auto" hangingPunct="1">
              <a:spcBef>
                <a:spcPts val="580"/>
              </a:spcBef>
              <a:spcAft>
                <a:spcPts val="0"/>
              </a:spcAft>
              <a:buFont typeface="Wingdings" pitchFamily="2" charset="2"/>
              <a:buNone/>
              <a:defRPr/>
            </a:pPr>
            <a:r>
              <a:rPr lang="en-US" sz="2000" dirty="0" err="1"/>
              <a:t>buf.sem_op</a:t>
            </a:r>
            <a:r>
              <a:rPr lang="en-US" sz="2000" dirty="0"/>
              <a:t> = 1;</a:t>
            </a:r>
          </a:p>
          <a:p>
            <a:pPr marL="274320" indent="-274320" eaLnBrk="1" fontAlgn="auto" hangingPunct="1">
              <a:spcBef>
                <a:spcPts val="580"/>
              </a:spcBef>
              <a:spcAft>
                <a:spcPts val="0"/>
              </a:spcAft>
              <a:buFont typeface="Wingdings" pitchFamily="2" charset="2"/>
              <a:buNone/>
              <a:defRPr/>
            </a:pPr>
            <a:r>
              <a:rPr lang="en-US" sz="2000" dirty="0" err="1"/>
              <a:t>semop</a:t>
            </a:r>
            <a:r>
              <a:rPr lang="en-US" sz="2000" dirty="0"/>
              <a:t> (</a:t>
            </a:r>
            <a:r>
              <a:rPr lang="en-US" sz="2000" dirty="0" err="1"/>
              <a:t>semid</a:t>
            </a:r>
            <a:r>
              <a:rPr lang="en-US" sz="2000" dirty="0"/>
              <a:t>, &amp;</a:t>
            </a:r>
            <a:r>
              <a:rPr lang="en-US" sz="2000" dirty="0" err="1"/>
              <a:t>buf</a:t>
            </a:r>
            <a:r>
              <a:rPr lang="en-US" sz="2000" dirty="0"/>
              <a:t>, 1); /* unlocked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xfrm>
            <a:off x="457200" y="1265237"/>
            <a:ext cx="8229600" cy="868363"/>
          </a:xfrm>
        </p:spPr>
        <p:txBody>
          <a:bodyPr/>
          <a:lstStyle/>
          <a:p>
            <a:pPr eaLnBrk="1" hangingPunct="1"/>
            <a:r>
              <a:rPr lang="en-US" smtClean="0"/>
              <a:t>Pipe </a:t>
            </a:r>
          </a:p>
        </p:txBody>
      </p:sp>
      <p:sp>
        <p:nvSpPr>
          <p:cNvPr id="200708" name="Rectangle 3"/>
          <p:cNvSpPr>
            <a:spLocks noGrp="1" noChangeArrowheads="1"/>
          </p:cNvSpPr>
          <p:nvPr>
            <p:ph sz="quarter" idx="1"/>
          </p:nvPr>
        </p:nvSpPr>
        <p:spPr>
          <a:xfrm>
            <a:off x="457200" y="2286000"/>
            <a:ext cx="8229600" cy="3352800"/>
          </a:xfrm>
        </p:spPr>
        <p:txBody>
          <a:bodyPr/>
          <a:lstStyle/>
          <a:p>
            <a:pPr eaLnBrk="1" hangingPunct="1"/>
            <a:r>
              <a:rPr lang="en-US" dirty="0" smtClean="0"/>
              <a:t>Half duplex</a:t>
            </a:r>
          </a:p>
          <a:p>
            <a:pPr eaLnBrk="1" hangingPunct="1"/>
            <a:r>
              <a:rPr lang="en-US" dirty="0" smtClean="0"/>
              <a:t>Data is passed in order.</a:t>
            </a:r>
          </a:p>
          <a:p>
            <a:pPr eaLnBrk="1" hangingPunct="1"/>
            <a:r>
              <a:rPr lang="en-US" dirty="0" smtClean="0"/>
              <a:t>Pipe uses circular buffer and it has zero buffering capacity</a:t>
            </a:r>
          </a:p>
          <a:p>
            <a:pPr eaLnBrk="1" hangingPunct="1"/>
            <a:r>
              <a:rPr lang="en-US" dirty="0" smtClean="0"/>
              <a:t>The read and write system calls are blocking calls.    </a:t>
            </a:r>
          </a:p>
          <a:p>
            <a:pPr eaLnBrk="1" hangingPunct="1"/>
            <a:endParaRPr 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a:xfrm>
            <a:off x="457200" y="1506538"/>
            <a:ext cx="8229600" cy="1143000"/>
          </a:xfrm>
        </p:spPr>
        <p:txBody>
          <a:bodyPr/>
          <a:lstStyle/>
          <a:p>
            <a:pPr eaLnBrk="1" hangingPunct="1"/>
            <a:r>
              <a:rPr lang="en-US" dirty="0" smtClean="0"/>
              <a:t>One way Communication</a:t>
            </a:r>
          </a:p>
        </p:txBody>
      </p:sp>
      <p:sp>
        <p:nvSpPr>
          <p:cNvPr id="201732" name="Oval 19"/>
          <p:cNvSpPr>
            <a:spLocks noChangeArrowheads="1"/>
          </p:cNvSpPr>
          <p:nvPr/>
        </p:nvSpPr>
        <p:spPr bwMode="auto">
          <a:xfrm>
            <a:off x="2286000" y="4191000"/>
            <a:ext cx="609600" cy="1219200"/>
          </a:xfrm>
          <a:prstGeom prst="ellipse">
            <a:avLst/>
          </a:prstGeom>
          <a:noFill/>
          <a:ln w="9525">
            <a:solidFill>
              <a:schemeClr val="tx1"/>
            </a:solidFill>
            <a:round/>
            <a:headEnd/>
            <a:tailEnd/>
          </a:ln>
        </p:spPr>
        <p:txBody>
          <a:bodyPr wrap="none" anchor="ctr"/>
          <a:lstStyle/>
          <a:p>
            <a:endParaRPr lang="en-US"/>
          </a:p>
        </p:txBody>
      </p:sp>
      <p:sp>
        <p:nvSpPr>
          <p:cNvPr id="201733" name="Line 20"/>
          <p:cNvSpPr>
            <a:spLocks noChangeShapeType="1"/>
          </p:cNvSpPr>
          <p:nvPr/>
        </p:nvSpPr>
        <p:spPr bwMode="auto">
          <a:xfrm>
            <a:off x="2590800" y="4191000"/>
            <a:ext cx="4114800" cy="0"/>
          </a:xfrm>
          <a:prstGeom prst="line">
            <a:avLst/>
          </a:prstGeom>
          <a:noFill/>
          <a:ln w="28575">
            <a:solidFill>
              <a:schemeClr val="tx1">
                <a:lumMod val="50000"/>
                <a:lumOff val="50000"/>
              </a:schemeClr>
            </a:solidFill>
            <a:round/>
            <a:headEnd/>
            <a:tailEnd/>
          </a:ln>
        </p:spPr>
        <p:txBody>
          <a:bodyPr/>
          <a:lstStyle/>
          <a:p>
            <a:endParaRPr lang="en-US"/>
          </a:p>
        </p:txBody>
      </p:sp>
      <p:sp>
        <p:nvSpPr>
          <p:cNvPr id="201734" name="Line 21"/>
          <p:cNvSpPr>
            <a:spLocks noChangeShapeType="1"/>
          </p:cNvSpPr>
          <p:nvPr/>
        </p:nvSpPr>
        <p:spPr bwMode="auto">
          <a:xfrm>
            <a:off x="2590800" y="5410200"/>
            <a:ext cx="4038600" cy="0"/>
          </a:xfrm>
          <a:prstGeom prst="line">
            <a:avLst/>
          </a:prstGeom>
          <a:noFill/>
          <a:ln w="28575">
            <a:solidFill>
              <a:schemeClr val="tx1">
                <a:lumMod val="50000"/>
                <a:lumOff val="50000"/>
              </a:schemeClr>
            </a:solidFill>
            <a:round/>
            <a:headEnd/>
            <a:tailEnd/>
          </a:ln>
        </p:spPr>
        <p:txBody>
          <a:bodyPr/>
          <a:lstStyle/>
          <a:p>
            <a:endParaRPr lang="en-US"/>
          </a:p>
        </p:txBody>
      </p:sp>
      <p:sp>
        <p:nvSpPr>
          <p:cNvPr id="201735" name="Oval 22"/>
          <p:cNvSpPr>
            <a:spLocks noChangeArrowheads="1"/>
          </p:cNvSpPr>
          <p:nvPr/>
        </p:nvSpPr>
        <p:spPr bwMode="auto">
          <a:xfrm>
            <a:off x="6400800" y="4191000"/>
            <a:ext cx="533400" cy="1219200"/>
          </a:xfrm>
          <a:prstGeom prst="ellipse">
            <a:avLst/>
          </a:prstGeom>
          <a:noFill/>
          <a:ln w="9525">
            <a:solidFill>
              <a:schemeClr val="tx1"/>
            </a:solidFill>
            <a:round/>
            <a:headEnd/>
            <a:tailEnd/>
          </a:ln>
        </p:spPr>
        <p:txBody>
          <a:bodyPr wrap="none" anchor="ctr"/>
          <a:lstStyle/>
          <a:p>
            <a:endParaRPr lang="en-US"/>
          </a:p>
        </p:txBody>
      </p:sp>
      <p:sp>
        <p:nvSpPr>
          <p:cNvPr id="201736" name="AutoShape 23"/>
          <p:cNvSpPr>
            <a:spLocks noChangeArrowheads="1"/>
          </p:cNvSpPr>
          <p:nvPr/>
        </p:nvSpPr>
        <p:spPr bwMode="auto">
          <a:xfrm>
            <a:off x="1752600" y="4114800"/>
            <a:ext cx="685800" cy="838200"/>
          </a:xfrm>
          <a:prstGeom prst="curvedRightArrow">
            <a:avLst>
              <a:gd name="adj1" fmla="val 24444"/>
              <a:gd name="adj2" fmla="val 48889"/>
              <a:gd name="adj3" fmla="val 33333"/>
            </a:avLst>
          </a:prstGeom>
          <a:solidFill>
            <a:schemeClr val="accent1"/>
          </a:solidFill>
          <a:ln w="9525">
            <a:solidFill>
              <a:schemeClr val="tx1"/>
            </a:solidFill>
            <a:miter lim="800000"/>
            <a:headEnd/>
            <a:tailEnd/>
          </a:ln>
        </p:spPr>
        <p:txBody>
          <a:bodyPr wrap="none" anchor="ctr"/>
          <a:lstStyle/>
          <a:p>
            <a:endParaRPr lang="en-US"/>
          </a:p>
        </p:txBody>
      </p:sp>
      <p:sp>
        <p:nvSpPr>
          <p:cNvPr id="201737" name="AutoShape 24"/>
          <p:cNvSpPr>
            <a:spLocks noChangeArrowheads="1"/>
          </p:cNvSpPr>
          <p:nvPr/>
        </p:nvSpPr>
        <p:spPr bwMode="auto">
          <a:xfrm rot="16200000" flipH="1">
            <a:off x="7010400" y="4419600"/>
            <a:ext cx="495300" cy="1333500"/>
          </a:xfrm>
          <a:prstGeom prst="curvedLeftArrow">
            <a:avLst>
              <a:gd name="adj1" fmla="val 53846"/>
              <a:gd name="adj2" fmla="val 107692"/>
              <a:gd name="adj3" fmla="val 33333"/>
            </a:avLst>
          </a:prstGeom>
          <a:solidFill>
            <a:schemeClr val="accent1"/>
          </a:solidFill>
          <a:ln w="9525">
            <a:solidFill>
              <a:schemeClr val="tx1"/>
            </a:solidFill>
            <a:miter lim="800000"/>
            <a:headEnd/>
            <a:tailEnd/>
          </a:ln>
        </p:spPr>
        <p:txBody>
          <a:bodyPr wrap="none" anchor="ctr"/>
          <a:lstStyle/>
          <a:p>
            <a:endParaRPr lang="en-US"/>
          </a:p>
        </p:txBody>
      </p:sp>
      <p:sp>
        <p:nvSpPr>
          <p:cNvPr id="201738" name="Text Box 25"/>
          <p:cNvSpPr txBox="1">
            <a:spLocks noChangeArrowheads="1"/>
          </p:cNvSpPr>
          <p:nvPr/>
        </p:nvSpPr>
        <p:spPr bwMode="auto">
          <a:xfrm>
            <a:off x="1524000" y="5181600"/>
            <a:ext cx="1295400" cy="457200"/>
          </a:xfrm>
          <a:prstGeom prst="rect">
            <a:avLst/>
          </a:prstGeom>
          <a:noFill/>
          <a:ln w="9525">
            <a:noFill/>
            <a:miter lim="800000"/>
            <a:headEnd/>
            <a:tailEnd/>
          </a:ln>
        </p:spPr>
        <p:txBody>
          <a:bodyPr>
            <a:spAutoFit/>
          </a:bodyPr>
          <a:lstStyle/>
          <a:p>
            <a:pPr>
              <a:spcBef>
                <a:spcPct val="50000"/>
              </a:spcBef>
            </a:pPr>
            <a:r>
              <a:rPr lang="en-US" sz="2400" b="0">
                <a:latin typeface="Tahoma" pitchFamily="34" charset="0"/>
              </a:rPr>
              <a:t>fd[1]</a:t>
            </a:r>
          </a:p>
        </p:txBody>
      </p:sp>
      <p:sp>
        <p:nvSpPr>
          <p:cNvPr id="201739" name="Text Box 26"/>
          <p:cNvSpPr txBox="1">
            <a:spLocks noChangeArrowheads="1"/>
          </p:cNvSpPr>
          <p:nvPr/>
        </p:nvSpPr>
        <p:spPr bwMode="auto">
          <a:xfrm>
            <a:off x="7086600" y="4267200"/>
            <a:ext cx="1295400" cy="457200"/>
          </a:xfrm>
          <a:prstGeom prst="rect">
            <a:avLst/>
          </a:prstGeom>
          <a:noFill/>
          <a:ln w="9525">
            <a:noFill/>
            <a:miter lim="800000"/>
            <a:headEnd/>
            <a:tailEnd/>
          </a:ln>
        </p:spPr>
        <p:txBody>
          <a:bodyPr>
            <a:spAutoFit/>
          </a:bodyPr>
          <a:lstStyle/>
          <a:p>
            <a:pPr>
              <a:spcBef>
                <a:spcPct val="50000"/>
              </a:spcBef>
            </a:pPr>
            <a:r>
              <a:rPr lang="en-US" sz="2400" b="0">
                <a:latin typeface="Tahoma" pitchFamily="34" charset="0"/>
              </a:rPr>
              <a:t>fd[0]</a:t>
            </a:r>
          </a:p>
        </p:txBody>
      </p:sp>
      <p:sp>
        <p:nvSpPr>
          <p:cNvPr id="201740" name="Rectangle 27"/>
          <p:cNvSpPr>
            <a:spLocks noChangeArrowheads="1"/>
          </p:cNvSpPr>
          <p:nvPr/>
        </p:nvSpPr>
        <p:spPr bwMode="auto">
          <a:xfrm>
            <a:off x="838200" y="4495800"/>
            <a:ext cx="717550" cy="366713"/>
          </a:xfrm>
          <a:prstGeom prst="rect">
            <a:avLst/>
          </a:prstGeom>
          <a:noFill/>
          <a:ln w="9525">
            <a:noFill/>
            <a:miter lim="800000"/>
            <a:headEnd/>
            <a:tailEnd/>
          </a:ln>
        </p:spPr>
        <p:txBody>
          <a:bodyPr wrap="none">
            <a:spAutoFit/>
          </a:bodyPr>
          <a:lstStyle/>
          <a:p>
            <a:r>
              <a:rPr lang="en-US" dirty="0">
                <a:solidFill>
                  <a:srgbClr val="993300"/>
                </a:solidFill>
              </a:rPr>
              <a:t>write</a:t>
            </a:r>
          </a:p>
        </p:txBody>
      </p:sp>
      <p:sp>
        <p:nvSpPr>
          <p:cNvPr id="201741" name="Rectangle 28"/>
          <p:cNvSpPr>
            <a:spLocks noChangeArrowheads="1"/>
          </p:cNvSpPr>
          <p:nvPr/>
        </p:nvSpPr>
        <p:spPr bwMode="auto">
          <a:xfrm>
            <a:off x="7708900" y="4051300"/>
            <a:ext cx="666750" cy="366713"/>
          </a:xfrm>
          <a:prstGeom prst="rect">
            <a:avLst/>
          </a:prstGeom>
          <a:noFill/>
          <a:ln w="9525">
            <a:noFill/>
            <a:miter lim="800000"/>
            <a:headEnd/>
            <a:tailEnd/>
          </a:ln>
        </p:spPr>
        <p:txBody>
          <a:bodyPr wrap="none">
            <a:spAutoFit/>
          </a:bodyPr>
          <a:lstStyle/>
          <a:p>
            <a:pPr>
              <a:spcBef>
                <a:spcPct val="20000"/>
              </a:spcBef>
              <a:buClr>
                <a:srgbClr val="CC3300"/>
              </a:buClr>
              <a:buFont typeface="Wingdings" pitchFamily="2" charset="2"/>
              <a:buNone/>
            </a:pPr>
            <a:r>
              <a:rPr lang="en-US">
                <a:solidFill>
                  <a:srgbClr val="993300"/>
                </a:solidFill>
              </a:rPr>
              <a:t>read</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a:xfrm>
            <a:off x="457200" y="1235075"/>
            <a:ext cx="8229600" cy="1143000"/>
          </a:xfrm>
        </p:spPr>
        <p:txBody>
          <a:bodyPr/>
          <a:lstStyle/>
          <a:p>
            <a:pPr eaLnBrk="1" hangingPunct="1"/>
            <a:r>
              <a:rPr lang="en-US" smtClean="0"/>
              <a:t>One way Communication (Contd.).</a:t>
            </a:r>
          </a:p>
        </p:txBody>
      </p:sp>
      <p:sp>
        <p:nvSpPr>
          <p:cNvPr id="202756" name="Rectangle 3"/>
          <p:cNvSpPr>
            <a:spLocks noGrp="1" noChangeArrowheads="1"/>
          </p:cNvSpPr>
          <p:nvPr>
            <p:ph sz="quarter" idx="1"/>
          </p:nvPr>
        </p:nvSpPr>
        <p:spPr>
          <a:xfrm>
            <a:off x="457200" y="2560637"/>
            <a:ext cx="8229600" cy="3001963"/>
          </a:xfrm>
        </p:spPr>
        <p:txBody>
          <a:bodyPr/>
          <a:lstStyle/>
          <a:p>
            <a:pPr eaLnBrk="1" hangingPunct="1"/>
            <a:r>
              <a:rPr lang="en-US" smtClean="0"/>
              <a:t>int fd[2];</a:t>
            </a:r>
          </a:p>
          <a:p>
            <a:pPr eaLnBrk="1" hangingPunct="1"/>
            <a:r>
              <a:rPr lang="en-US" smtClean="0"/>
              <a:t>pipe(fd);</a:t>
            </a:r>
          </a:p>
          <a:p>
            <a:pPr eaLnBrk="1" hangingPunct="1">
              <a:buFont typeface="Wingdings" pitchFamily="2" charset="2"/>
              <a:buNone/>
            </a:pPr>
            <a:r>
              <a:rPr lang="en-US" smtClean="0"/>
              <a:t>                 -returns with fd[0], fd[1];</a:t>
            </a:r>
          </a:p>
          <a:p>
            <a:pPr eaLnBrk="1" hangingPunct="1"/>
            <a:r>
              <a:rPr lang="en-US" smtClean="0"/>
              <a:t>write(fd[1], …………);</a:t>
            </a:r>
          </a:p>
          <a:p>
            <a:pPr eaLnBrk="1" hangingPunct="1"/>
            <a:r>
              <a:rPr lang="en-US" smtClean="0"/>
              <a:t>read(fd[0], ……….);</a:t>
            </a:r>
          </a:p>
          <a:p>
            <a:pPr eaLnBrk="1" hangingPunct="1">
              <a:buFont typeface="Wingdings" pitchFamily="2" charset="2"/>
              <a:buNone/>
            </a:pPr>
            <a:endParaRPr lang="en-US"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7351</Words>
  <Application>Microsoft Office PowerPoint</Application>
  <PresentationFormat>On-screen Show (4:3)</PresentationFormat>
  <Paragraphs>762</Paragraphs>
  <Slides>61</Slides>
  <Notes>61</Notes>
  <HiddenSlides>0</HiddenSlides>
  <MMClips>0</MMClips>
  <ScaleCrop>false</ScaleCrop>
  <HeadingPairs>
    <vt:vector size="6" baseType="variant">
      <vt:variant>
        <vt:lpstr>Theme</vt:lpstr>
      </vt:variant>
      <vt:variant>
        <vt:i4>1</vt:i4>
      </vt:variant>
      <vt:variant>
        <vt:lpstr>Embedded OLE Servers</vt:lpstr>
      </vt:variant>
      <vt:variant>
        <vt:i4>0</vt:i4>
      </vt:variant>
      <vt:variant>
        <vt:lpstr>Slide Titles</vt:lpstr>
      </vt:variant>
      <vt:variant>
        <vt:i4>61</vt:i4>
      </vt:variant>
    </vt:vector>
  </HeadingPairs>
  <TitlesOfParts>
    <vt:vector size="62" baseType="lpstr">
      <vt:lpstr>Office Theme</vt:lpstr>
      <vt:lpstr>Primitive Inter Process Communications</vt:lpstr>
      <vt:lpstr>Introduction</vt:lpstr>
      <vt:lpstr>IPC Mechanisms</vt:lpstr>
      <vt:lpstr>Persistence of IPC Objects</vt:lpstr>
      <vt:lpstr>Pipe: Example</vt:lpstr>
      <vt:lpstr>Unnamed Pipe or Pipe</vt:lpstr>
      <vt:lpstr>Pipe </vt:lpstr>
      <vt:lpstr>One way Communication</vt:lpstr>
      <vt:lpstr>One way Communication (Contd.).</vt:lpstr>
      <vt:lpstr>One way Communication (Contd.).</vt:lpstr>
      <vt:lpstr>One way Communication (Contd.).</vt:lpstr>
      <vt:lpstr>Two way Communication </vt:lpstr>
      <vt:lpstr>Two way Communication (Contd.).</vt:lpstr>
      <vt:lpstr>Usage of Two Pipes</vt:lpstr>
      <vt:lpstr>Pipe : Advantages &amp; Disadvantages</vt:lpstr>
      <vt:lpstr>popen</vt:lpstr>
      <vt:lpstr>pread / pwrite</vt:lpstr>
      <vt:lpstr>FIFO: Introduction</vt:lpstr>
      <vt:lpstr>FIFO Creation</vt:lpstr>
      <vt:lpstr>Using FIFO</vt:lpstr>
      <vt:lpstr>FIFO: Disadvantages</vt:lpstr>
      <vt:lpstr>System Limitations</vt:lpstr>
      <vt:lpstr>Tracing Processes</vt:lpstr>
      <vt:lpstr>strace</vt:lpstr>
      <vt:lpstr>ptrace</vt:lpstr>
      <vt:lpstr>Module 12: System V IPC</vt:lpstr>
      <vt:lpstr>Introduction</vt:lpstr>
      <vt:lpstr>Common Attributes</vt:lpstr>
      <vt:lpstr>System Limitations</vt:lpstr>
      <vt:lpstr>Get a Key</vt:lpstr>
      <vt:lpstr>Get an id</vt:lpstr>
      <vt:lpstr>Control an Object</vt:lpstr>
      <vt:lpstr>Message Queues</vt:lpstr>
      <vt:lpstr>Message Queues (Contd.).</vt:lpstr>
      <vt:lpstr>Messages in a Queue</vt:lpstr>
      <vt:lpstr>msqid_ds</vt:lpstr>
      <vt:lpstr>msgget</vt:lpstr>
      <vt:lpstr>msgsnd</vt:lpstr>
      <vt:lpstr>msgrcv</vt:lpstr>
      <vt:lpstr>Destroying a Message Queue</vt:lpstr>
      <vt:lpstr>Message Queue: Pseudo Code</vt:lpstr>
      <vt:lpstr>Limitations</vt:lpstr>
      <vt:lpstr>Shared Memory</vt:lpstr>
      <vt:lpstr>Shared Memory: shmget ( )</vt:lpstr>
      <vt:lpstr>Shared Memory: shmat ( )</vt:lpstr>
      <vt:lpstr>Why go for Shared Memory?</vt:lpstr>
      <vt:lpstr>Shared Memory: Data Structures</vt:lpstr>
      <vt:lpstr>ipc_perm Structure</vt:lpstr>
      <vt:lpstr>shmid_ds</vt:lpstr>
      <vt:lpstr>Steps to Access Shared Memory</vt:lpstr>
      <vt:lpstr>shmget</vt:lpstr>
      <vt:lpstr>shmat</vt:lpstr>
      <vt:lpstr>Reading / Writing to Shared Memory</vt:lpstr>
      <vt:lpstr>shmdt and shmctl</vt:lpstr>
      <vt:lpstr>Shared Memory: Pseudo Code</vt:lpstr>
      <vt:lpstr>Limitations</vt:lpstr>
      <vt:lpstr>Semaphores</vt:lpstr>
      <vt:lpstr>Semaphores (Contd.).</vt:lpstr>
      <vt:lpstr>System V IPC: Semaphores</vt:lpstr>
      <vt:lpstr>Semaphore: Initialization</vt:lpstr>
      <vt:lpstr>Semaphore: Implementation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EasyARM</cp:lastModifiedBy>
  <cp:revision>7</cp:revision>
  <dcterms:created xsi:type="dcterms:W3CDTF">2006-08-16T00:00:00Z</dcterms:created>
  <dcterms:modified xsi:type="dcterms:W3CDTF">2012-02-03T12:15:05Z</dcterms:modified>
</cp:coreProperties>
</file>