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ACAC7B77-5C9D-43B9-9AE9-F627CE5DEE05}" type="datetimeFigureOut">
              <a:rPr lang="en-US" smtClean="0"/>
              <a:pPr/>
              <a:t>2/3/2012</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029F73B-3B67-4EAE-9D59-9E257AEB7A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5"/>
          </p:nvPr>
        </p:nvSpPr>
        <p:spPr>
          <a:noFill/>
        </p:spPr>
        <p:txBody>
          <a:bodyPr/>
          <a:lstStyle/>
          <a:p>
            <a:fld id="{D5C58287-8F77-4D48-93C4-D87D1E06550E}" type="slidenum">
              <a:rPr lang="en-US" smtClean="0"/>
              <a:pPr/>
              <a:t>1</a:t>
            </a:fld>
            <a:endParaRPr lang="en-US" smtClean="0"/>
          </a:p>
        </p:txBody>
      </p:sp>
      <p:sp>
        <p:nvSpPr>
          <p:cNvPr id="522243" name="Rectangle 2"/>
          <p:cNvSpPr>
            <a:spLocks noGrp="1" noChangeArrowheads="1"/>
          </p:cNvSpPr>
          <p:nvPr>
            <p:ph type="body" idx="1"/>
          </p:nvPr>
        </p:nvSpPr>
        <p:spPr>
          <a:noFill/>
          <a:ln/>
        </p:spPr>
        <p:txBody>
          <a:bodyPr/>
          <a:lstStyle/>
          <a:p>
            <a:pPr eaLnBrk="1" hangingPunct="1"/>
            <a:endParaRPr lang="en-GB" smtClean="0"/>
          </a:p>
        </p:txBody>
      </p:sp>
      <p:sp>
        <p:nvSpPr>
          <p:cNvPr id="522244" name="Rectangle 3"/>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a:noFill/>
        </p:spPr>
        <p:txBody>
          <a:bodyPr/>
          <a:lstStyle/>
          <a:p>
            <a:fld id="{102C86DA-48FE-4223-84C9-24A2FC90147C}" type="slidenum">
              <a:rPr lang="en-US" smtClean="0"/>
              <a:pPr/>
              <a:t>10</a:t>
            </a:fld>
            <a:endParaRPr lang="en-US" smtClean="0"/>
          </a:p>
        </p:txBody>
      </p:sp>
      <p:sp>
        <p:nvSpPr>
          <p:cNvPr id="531459" name="Rectangle 2"/>
          <p:cNvSpPr>
            <a:spLocks noGrp="1" noChangeArrowheads="1"/>
          </p:cNvSpPr>
          <p:nvPr>
            <p:ph type="body" idx="1"/>
          </p:nvPr>
        </p:nvSpPr>
        <p:spPr>
          <a:noFill/>
          <a:ln/>
        </p:spPr>
        <p:txBody>
          <a:bodyPr/>
          <a:lstStyle/>
          <a:p>
            <a:pPr eaLnBrk="1" hangingPunct="1"/>
            <a:endParaRPr lang="en-GB" smtClean="0"/>
          </a:p>
        </p:txBody>
      </p:sp>
      <p:sp>
        <p:nvSpPr>
          <p:cNvPr id="531460" name="Rectangle 3"/>
          <p:cNvSpPr>
            <a:spLocks noGrp="1" noRot="1" noChangeAspect="1" noChangeArrowheads="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7"/>
          <p:cNvSpPr>
            <a:spLocks noGrp="1" noChangeArrowheads="1"/>
          </p:cNvSpPr>
          <p:nvPr>
            <p:ph type="sldNum" sz="quarter" idx="5"/>
          </p:nvPr>
        </p:nvSpPr>
        <p:spPr>
          <a:noFill/>
        </p:spPr>
        <p:txBody>
          <a:bodyPr/>
          <a:lstStyle/>
          <a:p>
            <a:fld id="{DE3C4EF4-66E7-4C83-A04D-3CC572FA9634}" type="slidenum">
              <a:rPr lang="en-US" smtClean="0"/>
              <a:pPr/>
              <a:t>11</a:t>
            </a:fld>
            <a:endParaRPr lang="en-US" smtClean="0"/>
          </a:p>
        </p:txBody>
      </p:sp>
      <p:sp>
        <p:nvSpPr>
          <p:cNvPr id="532483" name="Rectangle 2"/>
          <p:cNvSpPr>
            <a:spLocks noGrp="1" noChangeArrowheads="1"/>
          </p:cNvSpPr>
          <p:nvPr>
            <p:ph type="body" idx="1"/>
          </p:nvPr>
        </p:nvSpPr>
        <p:spPr>
          <a:noFill/>
          <a:ln/>
        </p:spPr>
        <p:txBody>
          <a:bodyPr/>
          <a:lstStyle/>
          <a:p>
            <a:pPr eaLnBrk="1" hangingPunct="1"/>
            <a:endParaRPr lang="en-GB" smtClean="0"/>
          </a:p>
        </p:txBody>
      </p:sp>
      <p:sp>
        <p:nvSpPr>
          <p:cNvPr id="532484" name="Rectangle 3"/>
          <p:cNvSpPr>
            <a:spLocks noGrp="1" noRot="1" noChangeAspect="1"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a:spLocks noGrp="1" noChangeArrowheads="1"/>
          </p:cNvSpPr>
          <p:nvPr>
            <p:ph type="sldNum" sz="quarter" idx="5"/>
          </p:nvPr>
        </p:nvSpPr>
        <p:spPr>
          <a:noFill/>
        </p:spPr>
        <p:txBody>
          <a:bodyPr/>
          <a:lstStyle/>
          <a:p>
            <a:fld id="{B60F01ED-DFE9-456A-ABF4-22AEDFF8F6A7}" type="slidenum">
              <a:rPr lang="en-US" smtClean="0"/>
              <a:pPr/>
              <a:t>12</a:t>
            </a:fld>
            <a:endParaRPr lang="en-US" smtClean="0"/>
          </a:p>
        </p:txBody>
      </p:sp>
      <p:sp>
        <p:nvSpPr>
          <p:cNvPr id="533507" name="Rectangle 2"/>
          <p:cNvSpPr>
            <a:spLocks noGrp="1" noChangeArrowheads="1"/>
          </p:cNvSpPr>
          <p:nvPr>
            <p:ph type="body" idx="1"/>
          </p:nvPr>
        </p:nvSpPr>
        <p:spPr>
          <a:noFill/>
          <a:ln/>
        </p:spPr>
        <p:txBody>
          <a:bodyPr/>
          <a:lstStyle/>
          <a:p>
            <a:pPr algn="just" eaLnBrk="1" hangingPunct="1">
              <a:spcBef>
                <a:spcPct val="50000"/>
              </a:spcBef>
            </a:pPr>
            <a:r>
              <a:rPr lang="en-US" smtClean="0"/>
              <a:t>bind function assigns a IP address  and port no to a socket.</a:t>
            </a:r>
          </a:p>
          <a:p>
            <a:pPr algn="just" eaLnBrk="1" hangingPunct="1">
              <a:spcBef>
                <a:spcPct val="50000"/>
              </a:spcBef>
            </a:pPr>
            <a:r>
              <a:rPr lang="en-US" smtClean="0"/>
              <a:t> Servers need to publish their address at which the clients have to contact  them. So servers bind their well -known port when they start.</a:t>
            </a:r>
          </a:p>
          <a:p>
            <a:pPr algn="just" eaLnBrk="1" hangingPunct="1">
              <a:spcBef>
                <a:spcPct val="50000"/>
              </a:spcBef>
            </a:pPr>
            <a:r>
              <a:rPr lang="en-US" smtClean="0"/>
              <a:t>Normally TCP clients do not bind an address to its socket. The kernel chooses the address when the socket is connected.</a:t>
            </a:r>
          </a:p>
          <a:p>
            <a:pPr algn="just" eaLnBrk="1" hangingPunct="1">
              <a:spcBef>
                <a:spcPct val="50000"/>
              </a:spcBef>
            </a:pPr>
            <a:r>
              <a:rPr lang="en-US" smtClean="0"/>
              <a:t> A common error that occurs when bind is called is EADDRINUSE (“Address  already in use”), which happens when some other socket is already using this port.</a:t>
            </a:r>
            <a:endParaRPr lang="en-US" smtClean="0">
              <a:latin typeface="Tahoma" pitchFamily="34" charset="0"/>
            </a:endParaRPr>
          </a:p>
          <a:p>
            <a:pPr eaLnBrk="1" hangingPunct="1"/>
            <a:endParaRPr lang="en-US" smtClean="0"/>
          </a:p>
          <a:p>
            <a:pPr eaLnBrk="1" hangingPunct="1"/>
            <a:endParaRPr lang="en-GB" smtClean="0"/>
          </a:p>
        </p:txBody>
      </p:sp>
      <p:sp>
        <p:nvSpPr>
          <p:cNvPr id="533508" name="Rectangle 3"/>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p:cNvSpPr>
            <a:spLocks noGrp="1" noChangeArrowheads="1"/>
          </p:cNvSpPr>
          <p:nvPr>
            <p:ph type="sldNum" sz="quarter" idx="5"/>
          </p:nvPr>
        </p:nvSpPr>
        <p:spPr>
          <a:noFill/>
        </p:spPr>
        <p:txBody>
          <a:bodyPr/>
          <a:lstStyle/>
          <a:p>
            <a:fld id="{D3A33E82-5321-49DA-AFA0-C102DB3E51B6}" type="slidenum">
              <a:rPr lang="en-US" smtClean="0"/>
              <a:pPr/>
              <a:t>13</a:t>
            </a:fld>
            <a:endParaRPr lang="en-US" smtClean="0"/>
          </a:p>
        </p:txBody>
      </p:sp>
      <p:sp>
        <p:nvSpPr>
          <p:cNvPr id="534531" name="Rectangle 2"/>
          <p:cNvSpPr>
            <a:spLocks noGrp="1" noChangeArrowheads="1"/>
          </p:cNvSpPr>
          <p:nvPr>
            <p:ph type="body" idx="1"/>
          </p:nvPr>
        </p:nvSpPr>
        <p:spPr>
          <a:noFill/>
          <a:ln/>
        </p:spPr>
        <p:txBody>
          <a:bodyPr/>
          <a:lstStyle/>
          <a:p>
            <a:pPr eaLnBrk="1" hangingPunct="1"/>
            <a:endParaRPr lang="en-GB" smtClean="0"/>
          </a:p>
        </p:txBody>
      </p:sp>
      <p:sp>
        <p:nvSpPr>
          <p:cNvPr id="534532" name="Rectangle 3"/>
          <p:cNvSpPr>
            <a:spLocks noGrp="1" noRot="1" noChangeAspect="1"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a:noFill/>
        </p:spPr>
        <p:txBody>
          <a:bodyPr/>
          <a:lstStyle/>
          <a:p>
            <a:fld id="{5269C1A7-0C8B-4425-88BF-3075BA3549D4}" type="slidenum">
              <a:rPr lang="en-US" smtClean="0"/>
              <a:pPr/>
              <a:t>14</a:t>
            </a:fld>
            <a:endParaRPr lang="en-US" smtClean="0"/>
          </a:p>
        </p:txBody>
      </p:sp>
      <p:sp>
        <p:nvSpPr>
          <p:cNvPr id="535555" name="Rectangle 2"/>
          <p:cNvSpPr>
            <a:spLocks noGrp="1" noChangeArrowheads="1"/>
          </p:cNvSpPr>
          <p:nvPr>
            <p:ph type="body" idx="1"/>
          </p:nvPr>
        </p:nvSpPr>
        <p:spPr>
          <a:noFill/>
          <a:ln/>
        </p:spPr>
        <p:txBody>
          <a:bodyPr/>
          <a:lstStyle/>
          <a:p>
            <a:pPr eaLnBrk="1" hangingPunct="1"/>
            <a:endParaRPr lang="en-GB" smtClean="0"/>
          </a:p>
        </p:txBody>
      </p:sp>
      <p:sp>
        <p:nvSpPr>
          <p:cNvPr id="535556" name="Rectangle 3"/>
          <p:cNvSpPr>
            <a:spLocks noGrp="1" noRot="1" noChangeAspect="1" noChangeArrowheads="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p:cNvSpPr>
            <a:spLocks noGrp="1" noChangeArrowheads="1"/>
          </p:cNvSpPr>
          <p:nvPr>
            <p:ph type="sldNum" sz="quarter" idx="5"/>
          </p:nvPr>
        </p:nvSpPr>
        <p:spPr>
          <a:noFill/>
        </p:spPr>
        <p:txBody>
          <a:bodyPr/>
          <a:lstStyle/>
          <a:p>
            <a:fld id="{C535D1EF-5F49-4ED5-8126-C4767C36B3E3}" type="slidenum">
              <a:rPr lang="en-US" smtClean="0"/>
              <a:pPr/>
              <a:t>15</a:t>
            </a:fld>
            <a:endParaRPr lang="en-US" smtClean="0"/>
          </a:p>
        </p:txBody>
      </p:sp>
      <p:sp>
        <p:nvSpPr>
          <p:cNvPr id="536579" name="Rectangle 2"/>
          <p:cNvSpPr>
            <a:spLocks noGrp="1" noChangeArrowheads="1"/>
          </p:cNvSpPr>
          <p:nvPr>
            <p:ph type="body" idx="1"/>
          </p:nvPr>
        </p:nvSpPr>
        <p:spPr>
          <a:noFill/>
          <a:ln/>
        </p:spPr>
        <p:txBody>
          <a:bodyPr/>
          <a:lstStyle/>
          <a:p>
            <a:pPr algn="just" eaLnBrk="1" hangingPunct="1"/>
            <a:r>
              <a:rPr lang="en-US" smtClean="0"/>
              <a:t>On successful accept, the  system call returns with a new file descriptor, which refers to the TCP connection with the client. </a:t>
            </a:r>
          </a:p>
          <a:p>
            <a:pPr algn="just" eaLnBrk="1" hangingPunct="1"/>
            <a:r>
              <a:rPr lang="en-US" smtClean="0"/>
              <a:t>Accept  returns with the next completed connection queue. If this queue is empty, then the process is put to the sleep state. </a:t>
            </a:r>
          </a:p>
          <a:p>
            <a:pPr algn="just" eaLnBrk="1" hangingPunct="1"/>
            <a:r>
              <a:rPr lang="en-US" smtClean="0"/>
              <a:t>It also returns with the client information like protocol, ip address etc.,</a:t>
            </a:r>
          </a:p>
          <a:p>
            <a:pPr algn="just" eaLnBrk="1" hangingPunct="1"/>
            <a:r>
              <a:rPr lang="en-US" smtClean="0"/>
              <a:t>The connected socket is closed each time when the client closes the connection but the listening socket remains open for the lifetime of the server.</a:t>
            </a:r>
          </a:p>
          <a:p>
            <a:pPr algn="just" eaLnBrk="1" hangingPunct="1"/>
            <a:endParaRPr lang="en-US" smtClean="0"/>
          </a:p>
          <a:p>
            <a:pPr eaLnBrk="1" hangingPunct="1"/>
            <a:endParaRPr lang="en-GB" smtClean="0"/>
          </a:p>
        </p:txBody>
      </p:sp>
      <p:sp>
        <p:nvSpPr>
          <p:cNvPr id="536580" name="Rectangle 3"/>
          <p:cNvSpPr>
            <a:spLocks noGrp="1" noRot="1" noChangeAspect="1" noChangeArrowheads="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p:cNvSpPr>
            <a:spLocks noGrp="1" noChangeArrowheads="1"/>
          </p:cNvSpPr>
          <p:nvPr>
            <p:ph type="sldNum" sz="quarter" idx="5"/>
          </p:nvPr>
        </p:nvSpPr>
        <p:spPr>
          <a:noFill/>
        </p:spPr>
        <p:txBody>
          <a:bodyPr/>
          <a:lstStyle/>
          <a:p>
            <a:fld id="{7E5533C5-E0C4-4969-93A8-A32206AE05A5}" type="slidenum">
              <a:rPr lang="en-US" smtClean="0"/>
              <a:pPr/>
              <a:t>16</a:t>
            </a:fld>
            <a:endParaRPr lang="en-US" smtClean="0"/>
          </a:p>
        </p:txBody>
      </p:sp>
      <p:sp>
        <p:nvSpPr>
          <p:cNvPr id="537603" name="Rectangle 2"/>
          <p:cNvSpPr>
            <a:spLocks noGrp="1" noChangeArrowheads="1"/>
          </p:cNvSpPr>
          <p:nvPr>
            <p:ph type="body" idx="1"/>
          </p:nvPr>
        </p:nvSpPr>
        <p:spPr>
          <a:noFill/>
          <a:ln/>
        </p:spPr>
        <p:txBody>
          <a:bodyPr/>
          <a:lstStyle/>
          <a:p>
            <a:pPr eaLnBrk="1" hangingPunct="1"/>
            <a:endParaRPr lang="en-GB" smtClean="0"/>
          </a:p>
        </p:txBody>
      </p:sp>
      <p:sp>
        <p:nvSpPr>
          <p:cNvPr id="537604" name="Rectangle 3"/>
          <p:cNvSpPr>
            <a:spLocks noGrp="1" noRot="1" noChangeAspect="1" noChangeArrowheads="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p:cNvSpPr>
            <a:spLocks noGrp="1" noChangeArrowheads="1"/>
          </p:cNvSpPr>
          <p:nvPr>
            <p:ph type="sldNum" sz="quarter" idx="5"/>
          </p:nvPr>
        </p:nvSpPr>
        <p:spPr>
          <a:noFill/>
        </p:spPr>
        <p:txBody>
          <a:bodyPr/>
          <a:lstStyle/>
          <a:p>
            <a:fld id="{83C4C0A2-1CE8-484B-AC90-746AA8C8DDBF}" type="slidenum">
              <a:rPr lang="en-US" smtClean="0"/>
              <a:pPr/>
              <a:t>17</a:t>
            </a:fld>
            <a:endParaRPr lang="en-US" smtClean="0"/>
          </a:p>
        </p:txBody>
      </p:sp>
      <p:sp>
        <p:nvSpPr>
          <p:cNvPr id="538627" name="Rectangle 2"/>
          <p:cNvSpPr>
            <a:spLocks noGrp="1" noChangeArrowheads="1"/>
          </p:cNvSpPr>
          <p:nvPr>
            <p:ph type="body" idx="1"/>
          </p:nvPr>
        </p:nvSpPr>
        <p:spPr>
          <a:noFill/>
          <a:ln/>
        </p:spPr>
        <p:txBody>
          <a:bodyPr/>
          <a:lstStyle/>
          <a:p>
            <a:pPr eaLnBrk="1" hangingPunct="1"/>
            <a:endParaRPr lang="en-GB" smtClean="0"/>
          </a:p>
        </p:txBody>
      </p:sp>
      <p:sp>
        <p:nvSpPr>
          <p:cNvPr id="538628" name="Rectangle 3"/>
          <p:cNvSpPr>
            <a:spLocks noGrp="1" noRot="1" noChangeAspect="1"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p:cNvSpPr>
            <a:spLocks noGrp="1" noChangeArrowheads="1"/>
          </p:cNvSpPr>
          <p:nvPr>
            <p:ph type="sldNum" sz="quarter" idx="5"/>
          </p:nvPr>
        </p:nvSpPr>
        <p:spPr>
          <a:noFill/>
        </p:spPr>
        <p:txBody>
          <a:bodyPr/>
          <a:lstStyle/>
          <a:p>
            <a:fld id="{46B006A2-12EB-4DE6-A645-E22F98229720}" type="slidenum">
              <a:rPr lang="en-US" smtClean="0"/>
              <a:pPr/>
              <a:t>18</a:t>
            </a:fld>
            <a:endParaRPr lang="en-US" smtClean="0"/>
          </a:p>
        </p:txBody>
      </p:sp>
      <p:sp>
        <p:nvSpPr>
          <p:cNvPr id="539651" name="Rectangle 2"/>
          <p:cNvSpPr>
            <a:spLocks noGrp="1" noChangeArrowheads="1"/>
          </p:cNvSpPr>
          <p:nvPr>
            <p:ph type="body" idx="1"/>
          </p:nvPr>
        </p:nvSpPr>
        <p:spPr>
          <a:noFill/>
          <a:ln/>
        </p:spPr>
        <p:txBody>
          <a:bodyPr/>
          <a:lstStyle/>
          <a:p>
            <a:pPr eaLnBrk="1" hangingPunct="1"/>
            <a:endParaRPr lang="en-GB" smtClean="0"/>
          </a:p>
        </p:txBody>
      </p:sp>
      <p:sp>
        <p:nvSpPr>
          <p:cNvPr id="539652" name="Rectangle 3"/>
          <p:cNvSpPr>
            <a:spLocks noGrp="1" noRot="1" noChangeAspect="1" noChangeArrowheads="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7"/>
          <p:cNvSpPr>
            <a:spLocks noGrp="1" noChangeArrowheads="1"/>
          </p:cNvSpPr>
          <p:nvPr>
            <p:ph type="sldNum" sz="quarter" idx="5"/>
          </p:nvPr>
        </p:nvSpPr>
        <p:spPr>
          <a:noFill/>
        </p:spPr>
        <p:txBody>
          <a:bodyPr/>
          <a:lstStyle/>
          <a:p>
            <a:fld id="{0EA116ED-8A26-4BD5-8247-20CFE0A9A076}" type="slidenum">
              <a:rPr lang="en-US" smtClean="0"/>
              <a:pPr/>
              <a:t>19</a:t>
            </a:fld>
            <a:endParaRPr lang="en-US" smtClean="0"/>
          </a:p>
        </p:txBody>
      </p:sp>
      <p:sp>
        <p:nvSpPr>
          <p:cNvPr id="540675" name="Rectangle 2"/>
          <p:cNvSpPr>
            <a:spLocks noGrp="1" noChangeArrowheads="1"/>
          </p:cNvSpPr>
          <p:nvPr>
            <p:ph type="body" idx="1"/>
          </p:nvPr>
        </p:nvSpPr>
        <p:spPr>
          <a:noFill/>
          <a:ln/>
        </p:spPr>
        <p:txBody>
          <a:bodyPr/>
          <a:lstStyle/>
          <a:p>
            <a:pPr eaLnBrk="1" hangingPunct="1"/>
            <a:endParaRPr lang="en-GB" smtClean="0"/>
          </a:p>
        </p:txBody>
      </p:sp>
      <p:sp>
        <p:nvSpPr>
          <p:cNvPr id="540676" name="Rectangle 3"/>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p:cNvSpPr>
            <a:spLocks noGrp="1" noChangeArrowheads="1"/>
          </p:cNvSpPr>
          <p:nvPr>
            <p:ph type="sldNum" sz="quarter" idx="5"/>
          </p:nvPr>
        </p:nvSpPr>
        <p:spPr>
          <a:noFill/>
        </p:spPr>
        <p:txBody>
          <a:bodyPr/>
          <a:lstStyle/>
          <a:p>
            <a:fld id="{5B5D2806-53D1-4E18-855D-6CAD97116363}" type="slidenum">
              <a:rPr lang="en-US" smtClean="0"/>
              <a:pPr/>
              <a:t>2</a:t>
            </a:fld>
            <a:endParaRPr lang="en-US" smtClean="0"/>
          </a:p>
        </p:txBody>
      </p:sp>
      <p:sp>
        <p:nvSpPr>
          <p:cNvPr id="523267" name="Rectangle 2"/>
          <p:cNvSpPr>
            <a:spLocks noGrp="1" noChangeArrowheads="1"/>
          </p:cNvSpPr>
          <p:nvPr>
            <p:ph type="body" idx="1"/>
          </p:nvPr>
        </p:nvSpPr>
        <p:spPr>
          <a:noFill/>
          <a:ln/>
        </p:spPr>
        <p:txBody>
          <a:bodyPr/>
          <a:lstStyle/>
          <a:p>
            <a:pPr eaLnBrk="1" hangingPunct="1"/>
            <a:endParaRPr lang="en-GB" smtClean="0"/>
          </a:p>
        </p:txBody>
      </p:sp>
      <p:sp>
        <p:nvSpPr>
          <p:cNvPr id="523268" name="Rectangle 3"/>
          <p:cNvSpPr>
            <a:spLocks noGrp="1" noRot="1" noChangeAspect="1"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7"/>
          <p:cNvSpPr>
            <a:spLocks noGrp="1" noChangeArrowheads="1"/>
          </p:cNvSpPr>
          <p:nvPr>
            <p:ph type="sldNum" sz="quarter" idx="5"/>
          </p:nvPr>
        </p:nvSpPr>
        <p:spPr>
          <a:noFill/>
        </p:spPr>
        <p:txBody>
          <a:bodyPr/>
          <a:lstStyle/>
          <a:p>
            <a:fld id="{1975EC17-8D90-43C9-8089-1F24C4E98044}" type="slidenum">
              <a:rPr lang="en-US" smtClean="0"/>
              <a:pPr/>
              <a:t>20</a:t>
            </a:fld>
            <a:endParaRPr lang="en-US" smtClean="0"/>
          </a:p>
        </p:txBody>
      </p:sp>
      <p:sp>
        <p:nvSpPr>
          <p:cNvPr id="541699" name="Rectangle 2"/>
          <p:cNvSpPr>
            <a:spLocks noGrp="1" noChangeArrowheads="1"/>
          </p:cNvSpPr>
          <p:nvPr>
            <p:ph type="body" idx="1"/>
          </p:nvPr>
        </p:nvSpPr>
        <p:spPr>
          <a:noFill/>
          <a:ln/>
        </p:spPr>
        <p:txBody>
          <a:bodyPr/>
          <a:lstStyle/>
          <a:p>
            <a:pPr eaLnBrk="1" hangingPunct="1"/>
            <a:endParaRPr lang="en-GB" smtClean="0"/>
          </a:p>
        </p:txBody>
      </p:sp>
      <p:sp>
        <p:nvSpPr>
          <p:cNvPr id="541700" name="Rectangle 3"/>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7"/>
          <p:cNvSpPr>
            <a:spLocks noGrp="1" noChangeArrowheads="1"/>
          </p:cNvSpPr>
          <p:nvPr>
            <p:ph type="sldNum" sz="quarter" idx="5"/>
          </p:nvPr>
        </p:nvSpPr>
        <p:spPr>
          <a:noFill/>
        </p:spPr>
        <p:txBody>
          <a:bodyPr/>
          <a:lstStyle/>
          <a:p>
            <a:fld id="{E2ECFD5C-DA53-414C-AEA8-1F6E1E7466FB}" type="slidenum">
              <a:rPr lang="en-US" smtClean="0"/>
              <a:pPr/>
              <a:t>3</a:t>
            </a:fld>
            <a:endParaRPr lang="en-US" smtClean="0"/>
          </a:p>
        </p:txBody>
      </p:sp>
      <p:sp>
        <p:nvSpPr>
          <p:cNvPr id="524291" name="Rectangle 2"/>
          <p:cNvSpPr>
            <a:spLocks noGrp="1" noChangeArrowheads="1"/>
          </p:cNvSpPr>
          <p:nvPr>
            <p:ph type="body" idx="1"/>
          </p:nvPr>
        </p:nvSpPr>
        <p:spPr>
          <a:noFill/>
          <a:ln/>
        </p:spPr>
        <p:txBody>
          <a:bodyPr/>
          <a:lstStyle/>
          <a:p>
            <a:pPr eaLnBrk="1" hangingPunct="1"/>
            <a:endParaRPr lang="en-GB" smtClean="0"/>
          </a:p>
        </p:txBody>
      </p:sp>
      <p:sp>
        <p:nvSpPr>
          <p:cNvPr id="524292" name="Rectangle 3"/>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a:spLocks noGrp="1" noChangeArrowheads="1"/>
          </p:cNvSpPr>
          <p:nvPr>
            <p:ph type="sldNum" sz="quarter" idx="5"/>
          </p:nvPr>
        </p:nvSpPr>
        <p:spPr>
          <a:noFill/>
        </p:spPr>
        <p:txBody>
          <a:bodyPr/>
          <a:lstStyle/>
          <a:p>
            <a:fld id="{DAFC99A4-A067-432F-B707-E6B82A5E74FC}" type="slidenum">
              <a:rPr lang="en-US" smtClean="0"/>
              <a:pPr/>
              <a:t>4</a:t>
            </a:fld>
            <a:endParaRPr lang="en-US" smtClean="0"/>
          </a:p>
        </p:txBody>
      </p:sp>
      <p:sp>
        <p:nvSpPr>
          <p:cNvPr id="525315" name="Rectangle 2"/>
          <p:cNvSpPr>
            <a:spLocks noGrp="1" noChangeArrowheads="1"/>
          </p:cNvSpPr>
          <p:nvPr>
            <p:ph type="body" idx="1"/>
          </p:nvPr>
        </p:nvSpPr>
        <p:spPr>
          <a:noFill/>
          <a:ln/>
        </p:spPr>
        <p:txBody>
          <a:bodyPr/>
          <a:lstStyle/>
          <a:p>
            <a:pPr eaLnBrk="1" hangingPunct="1"/>
            <a:endParaRPr lang="en-GB" smtClean="0"/>
          </a:p>
        </p:txBody>
      </p:sp>
      <p:sp>
        <p:nvSpPr>
          <p:cNvPr id="525316" name="Rectangle 3"/>
          <p:cNvSpPr>
            <a:spLocks noGrp="1" noRot="1" noChangeAspect="1"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7"/>
          <p:cNvSpPr>
            <a:spLocks noGrp="1" noChangeArrowheads="1"/>
          </p:cNvSpPr>
          <p:nvPr>
            <p:ph type="sldNum" sz="quarter" idx="5"/>
          </p:nvPr>
        </p:nvSpPr>
        <p:spPr>
          <a:noFill/>
        </p:spPr>
        <p:txBody>
          <a:bodyPr/>
          <a:lstStyle/>
          <a:p>
            <a:fld id="{1EC02EA7-1454-457F-8E45-348F906D09D1}" type="slidenum">
              <a:rPr lang="en-US" smtClean="0"/>
              <a:pPr/>
              <a:t>5</a:t>
            </a:fld>
            <a:endParaRPr lang="en-US" smtClean="0"/>
          </a:p>
        </p:txBody>
      </p:sp>
      <p:sp>
        <p:nvSpPr>
          <p:cNvPr id="526339" name="Rectangle 2"/>
          <p:cNvSpPr>
            <a:spLocks noGrp="1" noChangeArrowheads="1"/>
          </p:cNvSpPr>
          <p:nvPr>
            <p:ph type="body" idx="1"/>
          </p:nvPr>
        </p:nvSpPr>
        <p:spPr>
          <a:noFill/>
          <a:ln/>
        </p:spPr>
        <p:txBody>
          <a:bodyPr/>
          <a:lstStyle/>
          <a:p>
            <a:pPr eaLnBrk="1" hangingPunct="1"/>
            <a:endParaRPr lang="en-GB" smtClean="0"/>
          </a:p>
        </p:txBody>
      </p:sp>
      <p:sp>
        <p:nvSpPr>
          <p:cNvPr id="526340" name="Rectangle 3"/>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a:spLocks noGrp="1" noChangeArrowheads="1"/>
          </p:cNvSpPr>
          <p:nvPr>
            <p:ph type="sldNum" sz="quarter" idx="5"/>
          </p:nvPr>
        </p:nvSpPr>
        <p:spPr>
          <a:noFill/>
        </p:spPr>
        <p:txBody>
          <a:bodyPr/>
          <a:lstStyle/>
          <a:p>
            <a:fld id="{D5D15CD5-C232-42CB-B893-15C9618979FB}" type="slidenum">
              <a:rPr lang="en-US" smtClean="0"/>
              <a:pPr/>
              <a:t>6</a:t>
            </a:fld>
            <a:endParaRPr lang="en-US" smtClean="0"/>
          </a:p>
        </p:txBody>
      </p:sp>
      <p:sp>
        <p:nvSpPr>
          <p:cNvPr id="527363" name="Rectangle 2"/>
          <p:cNvSpPr>
            <a:spLocks noGrp="1" noChangeArrowheads="1"/>
          </p:cNvSpPr>
          <p:nvPr>
            <p:ph type="body" idx="1"/>
          </p:nvPr>
        </p:nvSpPr>
        <p:spPr>
          <a:noFill/>
          <a:ln/>
        </p:spPr>
        <p:txBody>
          <a:bodyPr/>
          <a:lstStyle/>
          <a:p>
            <a:pPr algn="just" eaLnBrk="1" hangingPunct="1"/>
            <a:r>
              <a:rPr lang="en-US" smtClean="0"/>
              <a:t>Not symmetrical: To start a network connection, the application program should know which role it  is going to play,  server or client. </a:t>
            </a:r>
          </a:p>
          <a:p>
            <a:pPr algn="just" eaLnBrk="1" hangingPunct="1"/>
            <a:endParaRPr lang="en-US" smtClean="0"/>
          </a:p>
          <a:p>
            <a:pPr algn="just" eaLnBrk="1" hangingPunct="1"/>
            <a:r>
              <a:rPr lang="en-US" smtClean="0"/>
              <a:t>Connection oriented: TCP, SOCK_STREAM. Two way connected communication streams. Ex: telnet, HTTP</a:t>
            </a:r>
          </a:p>
          <a:p>
            <a:pPr algn="just" eaLnBrk="1" hangingPunct="1"/>
            <a:r>
              <a:rPr lang="en-US" smtClean="0"/>
              <a:t>Connectionless: UDP (User Datagram Protocol) , SOCK_DGRAM. Build a packet, write an IP header on it with destination information, and send it out. It is generally used for packet by packet transfers of information. Ex: tftp, bootp, etc.</a:t>
            </a:r>
          </a:p>
          <a:p>
            <a:pPr eaLnBrk="1" hangingPunct="1"/>
            <a:endParaRPr lang="en-US" smtClean="0"/>
          </a:p>
          <a:p>
            <a:pPr algn="just" eaLnBrk="1" hangingPunct="1"/>
            <a:r>
              <a:rPr lang="en-US" smtClean="0"/>
              <a:t>For a file: we need to pass: file descriptor, address and size of a buffer in a read or write system call.</a:t>
            </a:r>
          </a:p>
          <a:p>
            <a:pPr algn="just" eaLnBrk="1" hangingPunct="1"/>
            <a:r>
              <a:rPr lang="en-US" smtClean="0"/>
              <a:t>For a socket: we need to pass a protocol, server IP address, port number, client IP address and size of client structure address. </a:t>
            </a:r>
          </a:p>
          <a:p>
            <a:pPr eaLnBrk="1" hangingPunct="1"/>
            <a:endParaRPr lang="en-GB" smtClean="0"/>
          </a:p>
        </p:txBody>
      </p:sp>
      <p:sp>
        <p:nvSpPr>
          <p:cNvPr id="527364" name="Rectangle 3"/>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p:cNvSpPr>
            <a:spLocks noGrp="1" noChangeArrowheads="1"/>
          </p:cNvSpPr>
          <p:nvPr>
            <p:ph type="sldNum" sz="quarter" idx="5"/>
          </p:nvPr>
        </p:nvSpPr>
        <p:spPr>
          <a:noFill/>
        </p:spPr>
        <p:txBody>
          <a:bodyPr/>
          <a:lstStyle/>
          <a:p>
            <a:fld id="{E298D524-BD9E-49FB-9802-0E5EBF4B605A}" type="slidenum">
              <a:rPr lang="en-US" smtClean="0"/>
              <a:pPr/>
              <a:t>7</a:t>
            </a:fld>
            <a:endParaRPr lang="en-US" smtClean="0"/>
          </a:p>
        </p:txBody>
      </p:sp>
      <p:sp>
        <p:nvSpPr>
          <p:cNvPr id="528387" name="Rectangle 2"/>
          <p:cNvSpPr>
            <a:spLocks noGrp="1" noChangeArrowheads="1"/>
          </p:cNvSpPr>
          <p:nvPr>
            <p:ph type="body" idx="1"/>
          </p:nvPr>
        </p:nvSpPr>
        <p:spPr>
          <a:noFill/>
          <a:ln/>
        </p:spPr>
        <p:txBody>
          <a:bodyPr/>
          <a:lstStyle/>
          <a:p>
            <a:pPr algn="just" eaLnBrk="1" hangingPunct="1"/>
            <a:r>
              <a:rPr lang="en-US" smtClean="0"/>
              <a:t>This figure explains a three –way-handshake of connection-oriented socket. </a:t>
            </a:r>
          </a:p>
          <a:p>
            <a:pPr algn="just" eaLnBrk="1" hangingPunct="1"/>
            <a:endParaRPr lang="en-US" smtClean="0"/>
          </a:p>
          <a:p>
            <a:pPr algn="just" eaLnBrk="1" hangingPunct="1"/>
            <a:r>
              <a:rPr lang="en-US" smtClean="0"/>
              <a:t>First server creates a sock descriptor using socket system call, this is called a raw socket descriptor. Then it assigns IP address and port number and binds to them. The listen system call is having information about backlog queue number. Finally the accept system call is waiting for a client request. </a:t>
            </a:r>
          </a:p>
          <a:p>
            <a:pPr algn="just" eaLnBrk="1" hangingPunct="1"/>
            <a:endParaRPr lang="en-US" smtClean="0"/>
          </a:p>
          <a:p>
            <a:pPr algn="just" eaLnBrk="1" hangingPunct="1"/>
            <a:r>
              <a:rPr lang="en-US" smtClean="0"/>
              <a:t>In the client side,  the client creates a socket descriptor and connects to the server. If the connection is successful client can write to the server. Then server reads the information from the client and writes back to the client. The client reads the information from the server and closes the connection. The server on being notified that the client has closed the connection,  closes the client connection and waits for the next client request. </a:t>
            </a:r>
          </a:p>
          <a:p>
            <a:pPr eaLnBrk="1" hangingPunct="1"/>
            <a:endParaRPr lang="en-GB" smtClean="0"/>
          </a:p>
        </p:txBody>
      </p:sp>
      <p:sp>
        <p:nvSpPr>
          <p:cNvPr id="528388" name="Rectangle 3"/>
          <p:cNvSpPr>
            <a:spLocks noGrp="1" noRot="1" noChangeAspect="1" noChangeArrowheads="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a:spLocks noGrp="1" noChangeArrowheads="1"/>
          </p:cNvSpPr>
          <p:nvPr>
            <p:ph type="sldNum" sz="quarter" idx="5"/>
          </p:nvPr>
        </p:nvSpPr>
        <p:spPr>
          <a:noFill/>
        </p:spPr>
        <p:txBody>
          <a:bodyPr/>
          <a:lstStyle/>
          <a:p>
            <a:fld id="{3E49F7DD-36C7-4A09-B30E-8144169EF2AB}" type="slidenum">
              <a:rPr lang="en-US" smtClean="0"/>
              <a:pPr/>
              <a:t>8</a:t>
            </a:fld>
            <a:endParaRPr lang="en-US" smtClean="0"/>
          </a:p>
        </p:txBody>
      </p:sp>
      <p:sp>
        <p:nvSpPr>
          <p:cNvPr id="529411" name="Rectangle 2"/>
          <p:cNvSpPr>
            <a:spLocks noGrp="1" noChangeArrowheads="1"/>
          </p:cNvSpPr>
          <p:nvPr>
            <p:ph type="body" idx="1"/>
          </p:nvPr>
        </p:nvSpPr>
        <p:spPr>
          <a:noFill/>
          <a:ln/>
        </p:spPr>
        <p:txBody>
          <a:bodyPr/>
          <a:lstStyle/>
          <a:p>
            <a:pPr eaLnBrk="1" hangingPunct="1"/>
            <a:endParaRPr lang="en-GB" smtClean="0"/>
          </a:p>
        </p:txBody>
      </p:sp>
      <p:sp>
        <p:nvSpPr>
          <p:cNvPr id="529412" name="Rectangle 3"/>
          <p:cNvSpPr>
            <a:spLocks noGrp="1" noRot="1" noChangeAspect="1"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p:cNvSpPr>
            <a:spLocks noGrp="1" noChangeArrowheads="1"/>
          </p:cNvSpPr>
          <p:nvPr>
            <p:ph type="sldNum" sz="quarter" idx="5"/>
          </p:nvPr>
        </p:nvSpPr>
        <p:spPr>
          <a:noFill/>
        </p:spPr>
        <p:txBody>
          <a:bodyPr/>
          <a:lstStyle/>
          <a:p>
            <a:fld id="{9BF54E6C-CAF8-4F8D-B897-A129A603B5C0}" type="slidenum">
              <a:rPr lang="en-US" smtClean="0"/>
              <a:pPr/>
              <a:t>9</a:t>
            </a:fld>
            <a:endParaRPr lang="en-US" smtClean="0"/>
          </a:p>
        </p:txBody>
      </p:sp>
      <p:sp>
        <p:nvSpPr>
          <p:cNvPr id="530435" name="Rectangle 2"/>
          <p:cNvSpPr>
            <a:spLocks noGrp="1" noChangeArrowheads="1"/>
          </p:cNvSpPr>
          <p:nvPr>
            <p:ph type="body" idx="1"/>
          </p:nvPr>
        </p:nvSpPr>
        <p:spPr>
          <a:noFill/>
          <a:ln/>
        </p:spPr>
        <p:txBody>
          <a:bodyPr/>
          <a:lstStyle/>
          <a:p>
            <a:pPr eaLnBrk="1" hangingPunct="1"/>
            <a:endParaRPr lang="en-GB" smtClean="0"/>
          </a:p>
        </p:txBody>
      </p:sp>
      <p:sp>
        <p:nvSpPr>
          <p:cNvPr id="530436" name="Rectangle 3"/>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257800"/>
          </a:xfrm>
        </p:spPr>
        <p:txBody>
          <a:bodyPr>
            <a:normAutofit/>
          </a:bodyPr>
          <a:lstStyle/>
          <a:p>
            <a:pPr lvl="0"/>
            <a:endParaRPr lang="en-US" noProof="0"/>
          </a:p>
        </p:txBody>
      </p:sp>
      <p:sp>
        <p:nvSpPr>
          <p:cNvPr id="4" name="Date Placeholder 3"/>
          <p:cNvSpPr>
            <a:spLocks noGrp="1"/>
          </p:cNvSpPr>
          <p:nvPr>
            <p:ph type="dt" sz="half" idx="10"/>
          </p:nvPr>
        </p:nvSpPr>
        <p:spPr>
          <a:xfrm>
            <a:off x="8001000" y="6457950"/>
            <a:ext cx="1104900" cy="323850"/>
          </a:xfrm>
        </p:spPr>
        <p:txBody>
          <a:bodyPr/>
          <a:lstStyle>
            <a:lvl1pPr>
              <a:defRPr/>
            </a:lvl1pPr>
          </a:lstStyle>
          <a:p>
            <a:pPr>
              <a:defRPr/>
            </a:pPr>
            <a:fld id="{9D03E64D-0D55-4BD2-982E-99BF7134188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ChangeArrowheads="1"/>
          </p:cNvSpPr>
          <p:nvPr>
            <p:ph type="title"/>
          </p:nvPr>
        </p:nvSpPr>
        <p:spPr>
          <a:xfrm>
            <a:off x="457200" y="1341437"/>
            <a:ext cx="8229600" cy="1143000"/>
          </a:xfrm>
        </p:spPr>
        <p:txBody>
          <a:bodyPr>
            <a:normAutofit/>
          </a:bodyPr>
          <a:lstStyle/>
          <a:p>
            <a:pPr eaLnBrk="1" fontAlgn="auto" hangingPunct="1">
              <a:spcAft>
                <a:spcPts val="0"/>
              </a:spcAft>
              <a:defRPr/>
            </a:pPr>
            <a:r>
              <a:rPr lang="en-US" dirty="0" smtClean="0"/>
              <a:t>Sockets </a:t>
            </a:r>
            <a:r>
              <a:rPr lang="en-US" dirty="0"/>
              <a:t>Programming</a:t>
            </a:r>
          </a:p>
        </p:txBody>
      </p:sp>
      <p:sp>
        <p:nvSpPr>
          <p:cNvPr id="256004" name="Rectangle 3"/>
          <p:cNvSpPr>
            <a:spLocks noGrp="1" noChangeArrowheads="1"/>
          </p:cNvSpPr>
          <p:nvPr>
            <p:ph sz="quarter" idx="1"/>
          </p:nvPr>
        </p:nvSpPr>
        <p:spPr>
          <a:xfrm>
            <a:off x="457200" y="2667000"/>
            <a:ext cx="8229600" cy="2057400"/>
          </a:xfrm>
        </p:spPr>
        <p:txBody>
          <a:bodyPr/>
          <a:lstStyle/>
          <a:p>
            <a:pPr eaLnBrk="1" hangingPunct="1">
              <a:buFont typeface="Wingdings" pitchFamily="2" charset="2"/>
              <a:buNone/>
            </a:pPr>
            <a:r>
              <a:rPr lang="en-US" dirty="0" smtClean="0"/>
              <a:t>The lessons covered in this module are:</a:t>
            </a:r>
          </a:p>
          <a:p>
            <a:pPr eaLnBrk="1" hangingPunct="1"/>
            <a:r>
              <a:rPr lang="en-US" dirty="0" smtClean="0"/>
              <a:t>Connection Oriented</a:t>
            </a:r>
          </a:p>
          <a:p>
            <a:pPr eaLnBrk="1" hangingPunct="1"/>
            <a:r>
              <a:rPr lang="en-US" dirty="0" smtClean="0"/>
              <a:t>Concurrent and Iterative Server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a:xfrm>
            <a:off x="457200" y="1311275"/>
            <a:ext cx="8229600" cy="1143000"/>
          </a:xfrm>
        </p:spPr>
        <p:txBody>
          <a:bodyPr>
            <a:normAutofit/>
          </a:bodyPr>
          <a:lstStyle/>
          <a:p>
            <a:pPr eaLnBrk="1" fontAlgn="auto" hangingPunct="1">
              <a:spcAft>
                <a:spcPts val="0"/>
              </a:spcAft>
              <a:defRPr/>
            </a:pPr>
            <a:r>
              <a:rPr lang="en-US" sz="3600" dirty="0"/>
              <a:t>Byte Ordering ex: 91, 329 hex: 00 01 64 C1</a:t>
            </a:r>
          </a:p>
        </p:txBody>
      </p:sp>
      <p:sp>
        <p:nvSpPr>
          <p:cNvPr id="265220" name="Text Box 5"/>
          <p:cNvSpPr txBox="1">
            <a:spLocks noChangeArrowheads="1"/>
          </p:cNvSpPr>
          <p:nvPr/>
        </p:nvSpPr>
        <p:spPr bwMode="auto">
          <a:xfrm>
            <a:off x="2209800" y="2941637"/>
            <a:ext cx="5486400" cy="406400"/>
          </a:xfrm>
          <a:prstGeom prst="rect">
            <a:avLst/>
          </a:prstGeom>
          <a:noFill/>
          <a:ln w="9525">
            <a:solidFill>
              <a:schemeClr val="tx1"/>
            </a:solidFill>
            <a:miter lim="800000"/>
            <a:headEnd/>
            <a:tailEnd/>
          </a:ln>
        </p:spPr>
        <p:txBody>
          <a:bodyPr>
            <a:spAutoFit/>
          </a:bodyPr>
          <a:lstStyle/>
          <a:p>
            <a:pPr>
              <a:spcBef>
                <a:spcPct val="50000"/>
              </a:spcBef>
            </a:pPr>
            <a:r>
              <a:rPr lang="en-US" sz="2000" b="0">
                <a:latin typeface="Times New Roman" pitchFamily="18" charset="0"/>
              </a:rPr>
              <a:t>High order byte			low order byte</a:t>
            </a:r>
          </a:p>
        </p:txBody>
      </p:sp>
      <p:sp>
        <p:nvSpPr>
          <p:cNvPr id="265221" name="Line 6"/>
          <p:cNvSpPr>
            <a:spLocks noChangeShapeType="1"/>
          </p:cNvSpPr>
          <p:nvPr/>
        </p:nvSpPr>
        <p:spPr bwMode="auto">
          <a:xfrm flipV="1">
            <a:off x="4953000" y="2941637"/>
            <a:ext cx="0" cy="381000"/>
          </a:xfrm>
          <a:prstGeom prst="line">
            <a:avLst/>
          </a:prstGeom>
          <a:noFill/>
          <a:ln w="9525">
            <a:solidFill>
              <a:schemeClr val="tx1"/>
            </a:solidFill>
            <a:round/>
            <a:headEnd/>
            <a:tailEnd/>
          </a:ln>
        </p:spPr>
        <p:txBody>
          <a:bodyPr wrap="none" anchor="ctr"/>
          <a:lstStyle/>
          <a:p>
            <a:endParaRPr lang="en-US"/>
          </a:p>
        </p:txBody>
      </p:sp>
      <p:sp>
        <p:nvSpPr>
          <p:cNvPr id="265222" name="Text Box 7"/>
          <p:cNvSpPr txBox="1">
            <a:spLocks noChangeArrowheads="1"/>
          </p:cNvSpPr>
          <p:nvPr/>
        </p:nvSpPr>
        <p:spPr bwMode="auto">
          <a:xfrm>
            <a:off x="1219200" y="2255837"/>
            <a:ext cx="6629400" cy="396875"/>
          </a:xfrm>
          <a:prstGeom prst="rect">
            <a:avLst/>
          </a:prstGeom>
          <a:noFill/>
          <a:ln w="9525">
            <a:noFill/>
            <a:miter lim="800000"/>
            <a:headEnd/>
            <a:tailEnd/>
          </a:ln>
        </p:spPr>
        <p:txBody>
          <a:bodyPr>
            <a:spAutoFit/>
          </a:bodyPr>
          <a:lstStyle/>
          <a:p>
            <a:pPr algn="ctr">
              <a:spcBef>
                <a:spcPct val="50000"/>
              </a:spcBef>
            </a:pPr>
            <a:r>
              <a:rPr lang="en-US" sz="2000">
                <a:solidFill>
                  <a:srgbClr val="990000"/>
                </a:solidFill>
                <a:latin typeface="Georgia" pitchFamily="18" charset="0"/>
              </a:rPr>
              <a:t>Little endian byte order :     Ex: Intel series</a:t>
            </a:r>
            <a:endParaRPr lang="en-US" sz="2000" b="0">
              <a:solidFill>
                <a:srgbClr val="990000"/>
              </a:solidFill>
              <a:latin typeface="Georgia" pitchFamily="18" charset="0"/>
            </a:endParaRPr>
          </a:p>
        </p:txBody>
      </p:sp>
      <p:sp>
        <p:nvSpPr>
          <p:cNvPr id="265223" name="Line 8"/>
          <p:cNvSpPr>
            <a:spLocks noChangeShapeType="1"/>
          </p:cNvSpPr>
          <p:nvPr/>
        </p:nvSpPr>
        <p:spPr bwMode="auto">
          <a:xfrm flipH="1">
            <a:off x="3048000" y="3779837"/>
            <a:ext cx="3810000" cy="0"/>
          </a:xfrm>
          <a:prstGeom prst="line">
            <a:avLst/>
          </a:prstGeom>
          <a:noFill/>
          <a:ln w="9525">
            <a:solidFill>
              <a:schemeClr val="tx1"/>
            </a:solidFill>
            <a:round/>
            <a:headEnd/>
            <a:tailEnd type="triangle" w="med" len="med"/>
          </a:ln>
        </p:spPr>
        <p:txBody>
          <a:bodyPr wrap="none" anchor="ctr"/>
          <a:lstStyle/>
          <a:p>
            <a:endParaRPr lang="en-US"/>
          </a:p>
        </p:txBody>
      </p:sp>
      <p:sp>
        <p:nvSpPr>
          <p:cNvPr id="265224" name="Text Box 9"/>
          <p:cNvSpPr txBox="1">
            <a:spLocks noChangeArrowheads="1"/>
          </p:cNvSpPr>
          <p:nvPr/>
        </p:nvSpPr>
        <p:spPr bwMode="auto">
          <a:xfrm>
            <a:off x="3276600" y="3703637"/>
            <a:ext cx="3505200" cy="396875"/>
          </a:xfrm>
          <a:prstGeom prst="rect">
            <a:avLst/>
          </a:prstGeom>
          <a:noFill/>
          <a:ln w="9525">
            <a:noFill/>
            <a:miter lim="800000"/>
            <a:headEnd/>
            <a:tailEnd/>
          </a:ln>
        </p:spPr>
        <p:txBody>
          <a:bodyPr>
            <a:spAutoFit/>
          </a:bodyPr>
          <a:lstStyle/>
          <a:p>
            <a:pPr>
              <a:spcBef>
                <a:spcPct val="50000"/>
              </a:spcBef>
            </a:pPr>
            <a:r>
              <a:rPr lang="en-US" sz="2000" b="0">
                <a:latin typeface="Times New Roman" pitchFamily="18" charset="0"/>
              </a:rPr>
              <a:t>Increasing memory address</a:t>
            </a:r>
          </a:p>
        </p:txBody>
      </p:sp>
      <p:sp>
        <p:nvSpPr>
          <p:cNvPr id="265225" name="Text Box 10"/>
          <p:cNvSpPr txBox="1">
            <a:spLocks noChangeArrowheads="1"/>
          </p:cNvSpPr>
          <p:nvPr/>
        </p:nvSpPr>
        <p:spPr bwMode="auto">
          <a:xfrm>
            <a:off x="2209800" y="3398837"/>
            <a:ext cx="1676400" cy="336550"/>
          </a:xfrm>
          <a:prstGeom prst="rect">
            <a:avLst/>
          </a:prstGeom>
          <a:noFill/>
          <a:ln w="9525">
            <a:noFill/>
            <a:miter lim="800000"/>
            <a:headEnd/>
            <a:tailEnd/>
          </a:ln>
        </p:spPr>
        <p:txBody>
          <a:bodyPr>
            <a:spAutoFit/>
          </a:bodyPr>
          <a:lstStyle/>
          <a:p>
            <a:pPr>
              <a:spcBef>
                <a:spcPct val="50000"/>
              </a:spcBef>
            </a:pPr>
            <a:r>
              <a:rPr lang="en-US" sz="1600" b="0">
                <a:latin typeface="Times New Roman" pitchFamily="18" charset="0"/>
              </a:rPr>
              <a:t>Address A+1</a:t>
            </a:r>
            <a:endParaRPr lang="en-US" sz="2400" b="0">
              <a:latin typeface="Times New Roman" pitchFamily="18" charset="0"/>
            </a:endParaRPr>
          </a:p>
        </p:txBody>
      </p:sp>
      <p:sp>
        <p:nvSpPr>
          <p:cNvPr id="265226" name="Text Box 11"/>
          <p:cNvSpPr txBox="1">
            <a:spLocks noChangeArrowheads="1"/>
          </p:cNvSpPr>
          <p:nvPr/>
        </p:nvSpPr>
        <p:spPr bwMode="auto">
          <a:xfrm>
            <a:off x="6400800" y="3398837"/>
            <a:ext cx="1676400" cy="336550"/>
          </a:xfrm>
          <a:prstGeom prst="rect">
            <a:avLst/>
          </a:prstGeom>
          <a:noFill/>
          <a:ln w="9525">
            <a:noFill/>
            <a:miter lim="800000"/>
            <a:headEnd/>
            <a:tailEnd/>
          </a:ln>
        </p:spPr>
        <p:txBody>
          <a:bodyPr>
            <a:spAutoFit/>
          </a:bodyPr>
          <a:lstStyle/>
          <a:p>
            <a:pPr>
              <a:spcBef>
                <a:spcPct val="50000"/>
              </a:spcBef>
            </a:pPr>
            <a:r>
              <a:rPr lang="en-US" sz="1600" b="0">
                <a:latin typeface="Times New Roman" pitchFamily="18" charset="0"/>
              </a:rPr>
              <a:t>Address A</a:t>
            </a:r>
            <a:endParaRPr lang="en-US" sz="2400" b="0">
              <a:latin typeface="Times New Roman" pitchFamily="18" charset="0"/>
            </a:endParaRPr>
          </a:p>
        </p:txBody>
      </p:sp>
      <p:sp>
        <p:nvSpPr>
          <p:cNvPr id="265227" name="Rectangle 12"/>
          <p:cNvSpPr>
            <a:spLocks noChangeArrowheads="1"/>
          </p:cNvSpPr>
          <p:nvPr/>
        </p:nvSpPr>
        <p:spPr bwMode="auto">
          <a:xfrm>
            <a:off x="762000" y="4405312"/>
            <a:ext cx="8382000" cy="396875"/>
          </a:xfrm>
          <a:prstGeom prst="rect">
            <a:avLst/>
          </a:prstGeom>
          <a:noFill/>
          <a:ln w="9525">
            <a:noFill/>
            <a:miter lim="800000"/>
            <a:headEnd/>
            <a:tailEnd/>
          </a:ln>
        </p:spPr>
        <p:txBody>
          <a:bodyPr>
            <a:spAutoFit/>
          </a:bodyPr>
          <a:lstStyle/>
          <a:p>
            <a:pPr algn="ctr"/>
            <a:r>
              <a:rPr lang="en-US" sz="2000">
                <a:solidFill>
                  <a:srgbClr val="990000"/>
                </a:solidFill>
                <a:latin typeface="Georgia" pitchFamily="18" charset="0"/>
              </a:rPr>
              <a:t>Big endian byte order :   ex: IBM 370, Motorola</a:t>
            </a:r>
            <a:endParaRPr lang="en-US" sz="2000" b="0">
              <a:solidFill>
                <a:srgbClr val="990000"/>
              </a:solidFill>
              <a:latin typeface="Georgia" pitchFamily="18" charset="0"/>
            </a:endParaRPr>
          </a:p>
        </p:txBody>
      </p:sp>
      <p:sp>
        <p:nvSpPr>
          <p:cNvPr id="265228" name="Text Box 13"/>
          <p:cNvSpPr txBox="1">
            <a:spLocks noChangeArrowheads="1"/>
          </p:cNvSpPr>
          <p:nvPr/>
        </p:nvSpPr>
        <p:spPr bwMode="auto">
          <a:xfrm>
            <a:off x="2133600" y="4938712"/>
            <a:ext cx="5486400" cy="406400"/>
          </a:xfrm>
          <a:prstGeom prst="rect">
            <a:avLst/>
          </a:prstGeom>
          <a:noFill/>
          <a:ln w="9525">
            <a:solidFill>
              <a:schemeClr val="tx1"/>
            </a:solidFill>
            <a:miter lim="800000"/>
            <a:headEnd/>
            <a:tailEnd/>
          </a:ln>
        </p:spPr>
        <p:txBody>
          <a:bodyPr>
            <a:spAutoFit/>
          </a:bodyPr>
          <a:lstStyle/>
          <a:p>
            <a:pPr>
              <a:spcBef>
                <a:spcPct val="50000"/>
              </a:spcBef>
            </a:pPr>
            <a:r>
              <a:rPr lang="en-US" sz="2000" b="0">
                <a:latin typeface="Times New Roman" pitchFamily="18" charset="0"/>
              </a:rPr>
              <a:t>High order byte			low order byte</a:t>
            </a:r>
          </a:p>
        </p:txBody>
      </p:sp>
      <p:sp>
        <p:nvSpPr>
          <p:cNvPr id="265229" name="Line 14"/>
          <p:cNvSpPr>
            <a:spLocks noChangeShapeType="1"/>
          </p:cNvSpPr>
          <p:nvPr/>
        </p:nvSpPr>
        <p:spPr bwMode="auto">
          <a:xfrm flipV="1">
            <a:off x="4876800" y="4938712"/>
            <a:ext cx="0" cy="381000"/>
          </a:xfrm>
          <a:prstGeom prst="line">
            <a:avLst/>
          </a:prstGeom>
          <a:noFill/>
          <a:ln w="9525">
            <a:solidFill>
              <a:schemeClr val="tx1"/>
            </a:solidFill>
            <a:round/>
            <a:headEnd/>
            <a:tailEnd/>
          </a:ln>
        </p:spPr>
        <p:txBody>
          <a:bodyPr wrap="none" anchor="ctr"/>
          <a:lstStyle/>
          <a:p>
            <a:endParaRPr lang="en-US"/>
          </a:p>
        </p:txBody>
      </p:sp>
      <p:sp>
        <p:nvSpPr>
          <p:cNvPr id="265230" name="Line 15"/>
          <p:cNvSpPr>
            <a:spLocks noChangeShapeType="1"/>
          </p:cNvSpPr>
          <p:nvPr/>
        </p:nvSpPr>
        <p:spPr bwMode="auto">
          <a:xfrm flipH="1">
            <a:off x="2971800" y="5776912"/>
            <a:ext cx="3810000" cy="0"/>
          </a:xfrm>
          <a:prstGeom prst="line">
            <a:avLst/>
          </a:prstGeom>
          <a:noFill/>
          <a:ln w="9525">
            <a:solidFill>
              <a:schemeClr val="tx1"/>
            </a:solidFill>
            <a:round/>
            <a:headEnd/>
            <a:tailEnd type="triangle" w="med" len="med"/>
          </a:ln>
        </p:spPr>
        <p:txBody>
          <a:bodyPr wrap="none" anchor="ctr"/>
          <a:lstStyle/>
          <a:p>
            <a:endParaRPr lang="en-US"/>
          </a:p>
        </p:txBody>
      </p:sp>
      <p:sp>
        <p:nvSpPr>
          <p:cNvPr id="265231" name="Text Box 16"/>
          <p:cNvSpPr txBox="1">
            <a:spLocks noChangeArrowheads="1"/>
          </p:cNvSpPr>
          <p:nvPr/>
        </p:nvSpPr>
        <p:spPr bwMode="auto">
          <a:xfrm>
            <a:off x="3200400" y="5700712"/>
            <a:ext cx="3505200" cy="396875"/>
          </a:xfrm>
          <a:prstGeom prst="rect">
            <a:avLst/>
          </a:prstGeom>
          <a:noFill/>
          <a:ln w="9525">
            <a:noFill/>
            <a:miter lim="800000"/>
            <a:headEnd/>
            <a:tailEnd/>
          </a:ln>
        </p:spPr>
        <p:txBody>
          <a:bodyPr>
            <a:spAutoFit/>
          </a:bodyPr>
          <a:lstStyle/>
          <a:p>
            <a:pPr>
              <a:spcBef>
                <a:spcPct val="50000"/>
              </a:spcBef>
            </a:pPr>
            <a:r>
              <a:rPr lang="en-US" sz="2000" b="0">
                <a:latin typeface="Times New Roman" pitchFamily="18" charset="0"/>
              </a:rPr>
              <a:t>Increasing memory address</a:t>
            </a:r>
          </a:p>
        </p:txBody>
      </p:sp>
      <p:sp>
        <p:nvSpPr>
          <p:cNvPr id="265232" name="Text Box 17"/>
          <p:cNvSpPr txBox="1">
            <a:spLocks noChangeArrowheads="1"/>
          </p:cNvSpPr>
          <p:nvPr/>
        </p:nvSpPr>
        <p:spPr bwMode="auto">
          <a:xfrm>
            <a:off x="2133600" y="5395912"/>
            <a:ext cx="1676400" cy="336550"/>
          </a:xfrm>
          <a:prstGeom prst="rect">
            <a:avLst/>
          </a:prstGeom>
          <a:noFill/>
          <a:ln w="9525">
            <a:noFill/>
            <a:miter lim="800000"/>
            <a:headEnd/>
            <a:tailEnd/>
          </a:ln>
        </p:spPr>
        <p:txBody>
          <a:bodyPr>
            <a:spAutoFit/>
          </a:bodyPr>
          <a:lstStyle/>
          <a:p>
            <a:pPr>
              <a:spcBef>
                <a:spcPct val="50000"/>
              </a:spcBef>
            </a:pPr>
            <a:r>
              <a:rPr lang="en-US" sz="1600" b="0">
                <a:latin typeface="Times New Roman" pitchFamily="18" charset="0"/>
              </a:rPr>
              <a:t>Address A+1</a:t>
            </a:r>
            <a:endParaRPr lang="en-US" sz="2400" b="0">
              <a:latin typeface="Times New Roman" pitchFamily="18" charset="0"/>
            </a:endParaRPr>
          </a:p>
        </p:txBody>
      </p:sp>
      <p:sp>
        <p:nvSpPr>
          <p:cNvPr id="265233" name="Text Box 18"/>
          <p:cNvSpPr txBox="1">
            <a:spLocks noChangeArrowheads="1"/>
          </p:cNvSpPr>
          <p:nvPr/>
        </p:nvSpPr>
        <p:spPr bwMode="auto">
          <a:xfrm>
            <a:off x="6324600" y="5395912"/>
            <a:ext cx="1676400" cy="336550"/>
          </a:xfrm>
          <a:prstGeom prst="rect">
            <a:avLst/>
          </a:prstGeom>
          <a:noFill/>
          <a:ln w="9525">
            <a:noFill/>
            <a:miter lim="800000"/>
            <a:headEnd/>
            <a:tailEnd/>
          </a:ln>
        </p:spPr>
        <p:txBody>
          <a:bodyPr>
            <a:spAutoFit/>
          </a:bodyPr>
          <a:lstStyle/>
          <a:p>
            <a:pPr>
              <a:spcBef>
                <a:spcPct val="50000"/>
              </a:spcBef>
            </a:pPr>
            <a:r>
              <a:rPr lang="en-US" sz="1600" b="0">
                <a:latin typeface="Times New Roman" pitchFamily="18" charset="0"/>
              </a:rPr>
              <a:t>Address A</a:t>
            </a:r>
            <a:endParaRPr lang="en-US" sz="2400" b="0">
              <a:latin typeface="Times New Roman" pitchFamily="18" charset="0"/>
            </a:endParaRPr>
          </a:p>
        </p:txBody>
      </p:sp>
      <p:sp>
        <p:nvSpPr>
          <p:cNvPr id="265234" name="Text Box 19"/>
          <p:cNvSpPr txBox="1">
            <a:spLocks noChangeArrowheads="1"/>
          </p:cNvSpPr>
          <p:nvPr/>
        </p:nvSpPr>
        <p:spPr bwMode="auto">
          <a:xfrm>
            <a:off x="3429000" y="3398837"/>
            <a:ext cx="2971800" cy="1004888"/>
          </a:xfrm>
          <a:prstGeom prst="rect">
            <a:avLst/>
          </a:prstGeom>
          <a:noFill/>
          <a:ln w="9525">
            <a:noFill/>
            <a:miter lim="800000"/>
            <a:headEnd/>
            <a:tailEnd/>
          </a:ln>
        </p:spPr>
        <p:txBody>
          <a:bodyPr>
            <a:spAutoFit/>
          </a:bodyPr>
          <a:lstStyle/>
          <a:p>
            <a:pPr>
              <a:spcBef>
                <a:spcPct val="50000"/>
              </a:spcBef>
            </a:pPr>
            <a:r>
              <a:rPr lang="en-US" sz="2400" b="0">
                <a:solidFill>
                  <a:srgbClr val="FF0000"/>
                </a:solidFill>
                <a:latin typeface="Gill Sans" pitchFamily="34" charset="0"/>
              </a:rPr>
              <a:t>00     01     64      C1</a:t>
            </a:r>
          </a:p>
          <a:p>
            <a:pPr>
              <a:spcBef>
                <a:spcPct val="50000"/>
              </a:spcBef>
            </a:pPr>
            <a:endParaRPr lang="en-US" sz="2400">
              <a:solidFill>
                <a:srgbClr val="CC3300"/>
              </a:solidFill>
              <a:latin typeface="Gill Sans" pitchFamily="34" charset="0"/>
            </a:endParaRPr>
          </a:p>
        </p:txBody>
      </p:sp>
      <p:sp>
        <p:nvSpPr>
          <p:cNvPr id="265235" name="Text Box 20"/>
          <p:cNvSpPr txBox="1">
            <a:spLocks noChangeArrowheads="1"/>
          </p:cNvSpPr>
          <p:nvPr/>
        </p:nvSpPr>
        <p:spPr bwMode="auto">
          <a:xfrm>
            <a:off x="3352800" y="5319712"/>
            <a:ext cx="3048000" cy="1004888"/>
          </a:xfrm>
          <a:prstGeom prst="rect">
            <a:avLst/>
          </a:prstGeom>
          <a:noFill/>
          <a:ln w="9525">
            <a:noFill/>
            <a:miter lim="800000"/>
            <a:headEnd/>
            <a:tailEnd/>
          </a:ln>
        </p:spPr>
        <p:txBody>
          <a:bodyPr>
            <a:spAutoFit/>
          </a:bodyPr>
          <a:lstStyle/>
          <a:p>
            <a:pPr>
              <a:spcBef>
                <a:spcPct val="50000"/>
              </a:spcBef>
            </a:pPr>
            <a:r>
              <a:rPr lang="en-US" sz="2400" b="0" dirty="0">
                <a:latin typeface="Gill Sans" pitchFamily="34" charset="0"/>
              </a:rPr>
              <a:t>  </a:t>
            </a:r>
            <a:r>
              <a:rPr lang="en-US" sz="2400" b="0" dirty="0">
                <a:solidFill>
                  <a:srgbClr val="FF0000"/>
                </a:solidFill>
                <a:latin typeface="Gill Sans" pitchFamily="34" charset="0"/>
              </a:rPr>
              <a:t>C1    64    01    00</a:t>
            </a:r>
          </a:p>
          <a:p>
            <a:pPr>
              <a:spcBef>
                <a:spcPct val="50000"/>
              </a:spcBef>
            </a:pPr>
            <a:endParaRPr lang="en-US" sz="2400" dirty="0">
              <a:solidFill>
                <a:srgbClr val="FF0000"/>
              </a:solidFill>
              <a:latin typeface="Gill Sans"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57200" y="1112837"/>
            <a:ext cx="8229600" cy="1143000"/>
          </a:xfrm>
        </p:spPr>
        <p:txBody>
          <a:bodyPr/>
          <a:lstStyle/>
          <a:p>
            <a:pPr eaLnBrk="1" hangingPunct="1"/>
            <a:r>
              <a:rPr lang="en-US" smtClean="0"/>
              <a:t>Byte Ordering Functions</a:t>
            </a:r>
          </a:p>
        </p:txBody>
      </p:sp>
      <p:sp>
        <p:nvSpPr>
          <p:cNvPr id="1200131" name="Rectangle 3"/>
          <p:cNvSpPr>
            <a:spLocks noGrp="1" noChangeArrowheads="1"/>
          </p:cNvSpPr>
          <p:nvPr>
            <p:ph sz="quarter" idx="1"/>
          </p:nvPr>
        </p:nvSpPr>
        <p:spPr>
          <a:xfrm>
            <a:off x="457200" y="2438400"/>
            <a:ext cx="8229600" cy="3886200"/>
          </a:xfrm>
        </p:spPr>
        <p:txBody>
          <a:bodyPr>
            <a:normAutofit fontScale="62500" lnSpcReduction="20000"/>
          </a:bodyPr>
          <a:lstStyle/>
          <a:p>
            <a:pPr marL="274320" indent="-274320" eaLnBrk="1" fontAlgn="auto" hangingPunct="1">
              <a:spcBef>
                <a:spcPts val="580"/>
              </a:spcBef>
              <a:spcAft>
                <a:spcPts val="0"/>
              </a:spcAft>
              <a:buFont typeface="Wingdings 2"/>
              <a:buChar char=""/>
              <a:defRPr/>
            </a:pPr>
            <a:r>
              <a:rPr lang="en-US" dirty="0"/>
              <a:t>Internet protocols use big </a:t>
            </a:r>
            <a:r>
              <a:rPr lang="en-US" dirty="0" err="1"/>
              <a:t>endian</a:t>
            </a:r>
            <a:r>
              <a:rPr lang="en-US" dirty="0"/>
              <a:t> byte ordering called network byte order</a:t>
            </a:r>
          </a:p>
          <a:p>
            <a:pPr marL="274320" indent="-274320" eaLnBrk="1" fontAlgn="auto" hangingPunct="1">
              <a:spcBef>
                <a:spcPts val="580"/>
              </a:spcBef>
              <a:spcAft>
                <a:spcPts val="0"/>
              </a:spcAft>
              <a:buFont typeface="Wingdings 2"/>
              <a:buChar char=""/>
              <a:defRPr/>
            </a:pPr>
            <a:r>
              <a:rPr lang="en-US" dirty="0"/>
              <a:t>The following functions allow conversions between the formats.</a:t>
            </a:r>
          </a:p>
          <a:p>
            <a:pPr marL="274320" indent="-274320" eaLnBrk="1" fontAlgn="auto" hangingPunct="1">
              <a:spcBef>
                <a:spcPts val="580"/>
              </a:spcBef>
              <a:spcAft>
                <a:spcPts val="0"/>
              </a:spcAft>
              <a:buFont typeface="Wingdings 2"/>
              <a:buChar char=""/>
              <a:defRPr/>
            </a:pPr>
            <a:endParaRPr lang="en-US" dirty="0"/>
          </a:p>
          <a:p>
            <a:pPr marL="274320" indent="-274320" eaLnBrk="1" fontAlgn="auto" hangingPunct="1">
              <a:spcBef>
                <a:spcPts val="580"/>
              </a:spcBef>
              <a:spcAft>
                <a:spcPts val="0"/>
              </a:spcAft>
              <a:buFont typeface="Wingdings" pitchFamily="2" charset="2"/>
              <a:buNone/>
              <a:defRPr/>
            </a:pPr>
            <a:r>
              <a:rPr lang="en-US" dirty="0"/>
              <a:t>#include &lt;</a:t>
            </a:r>
            <a:r>
              <a:rPr lang="en-US" dirty="0" err="1"/>
              <a:t>netinet</a:t>
            </a:r>
            <a:r>
              <a:rPr lang="en-US" dirty="0"/>
              <a:t>/</a:t>
            </a:r>
            <a:r>
              <a:rPr lang="en-US" dirty="0" err="1"/>
              <a:t>in.h</a:t>
            </a:r>
            <a:r>
              <a:rPr lang="en-US" dirty="0"/>
              <a:t>&gt;</a:t>
            </a:r>
          </a:p>
          <a:p>
            <a:pPr marL="274320" indent="-274320" eaLnBrk="1" fontAlgn="auto" hangingPunct="1">
              <a:spcBef>
                <a:spcPts val="580"/>
              </a:spcBef>
              <a:spcAft>
                <a:spcPts val="0"/>
              </a:spcAft>
              <a:buFont typeface="Wingdings" pitchFamily="2" charset="2"/>
              <a:buNone/>
              <a:defRPr/>
            </a:pPr>
            <a:r>
              <a:rPr lang="en-US" dirty="0" err="1"/>
              <a:t>htons</a:t>
            </a:r>
            <a:r>
              <a:rPr lang="en-US" dirty="0"/>
              <a:t>() – "Host to Network Short"</a:t>
            </a:r>
          </a:p>
          <a:p>
            <a:pPr marL="274320" indent="-274320" eaLnBrk="1" fontAlgn="auto" hangingPunct="1">
              <a:spcBef>
                <a:spcPts val="580"/>
              </a:spcBef>
              <a:spcAft>
                <a:spcPts val="0"/>
              </a:spcAft>
              <a:buFont typeface="Wingdings" pitchFamily="2" charset="2"/>
              <a:buNone/>
              <a:defRPr/>
            </a:pPr>
            <a:r>
              <a:rPr lang="en-US" dirty="0" err="1"/>
              <a:t>htonl</a:t>
            </a:r>
            <a:r>
              <a:rPr lang="en-US" dirty="0"/>
              <a:t>() – "Host to Network Long"</a:t>
            </a:r>
          </a:p>
          <a:p>
            <a:pPr marL="274320" indent="-274320" eaLnBrk="1" fontAlgn="auto" hangingPunct="1">
              <a:spcBef>
                <a:spcPts val="580"/>
              </a:spcBef>
              <a:spcAft>
                <a:spcPts val="0"/>
              </a:spcAft>
              <a:buFont typeface="Wingdings" pitchFamily="2" charset="2"/>
              <a:buNone/>
              <a:defRPr/>
            </a:pPr>
            <a:r>
              <a:rPr lang="en-US" dirty="0" err="1"/>
              <a:t>ntohs</a:t>
            </a:r>
            <a:r>
              <a:rPr lang="en-US" dirty="0"/>
              <a:t>() – "Network to Host Short"</a:t>
            </a:r>
          </a:p>
          <a:p>
            <a:pPr marL="274320" indent="-274320" eaLnBrk="1" fontAlgn="auto" hangingPunct="1">
              <a:spcBef>
                <a:spcPts val="580"/>
              </a:spcBef>
              <a:spcAft>
                <a:spcPts val="0"/>
              </a:spcAft>
              <a:buFont typeface="Wingdings" pitchFamily="2" charset="2"/>
              <a:buNone/>
              <a:defRPr/>
            </a:pPr>
            <a:r>
              <a:rPr lang="en-US" dirty="0" err="1"/>
              <a:t>ntohl</a:t>
            </a:r>
            <a:r>
              <a:rPr lang="en-US" dirty="0"/>
              <a:t>() – "Network to Host Long"</a:t>
            </a:r>
          </a:p>
          <a:p>
            <a:pPr marL="274320" indent="-274320" eaLnBrk="1" fontAlgn="auto" hangingPunct="1">
              <a:spcBef>
                <a:spcPts val="580"/>
              </a:spcBef>
              <a:spcAft>
                <a:spcPts val="0"/>
              </a:spcAft>
              <a:buFont typeface="Wingdings 2"/>
              <a:buChar char=""/>
              <a:defRPr/>
            </a:pPr>
            <a:endParaRPr lang="en-US" dirty="0"/>
          </a:p>
          <a:p>
            <a:pPr marL="274320" indent="-274320" eaLnBrk="1" fontAlgn="auto" hangingPunct="1">
              <a:spcBef>
                <a:spcPts val="580"/>
              </a:spcBef>
              <a:spcAft>
                <a:spcPts val="0"/>
              </a:spcAft>
              <a:buFont typeface="Wingdings 2"/>
              <a:buChar char=""/>
              <a:defRPr/>
            </a:pPr>
            <a:r>
              <a:rPr lang="en-US" dirty="0"/>
              <a:t>h stands for host        n stands for network </a:t>
            </a:r>
          </a:p>
          <a:p>
            <a:pPr marL="274320" indent="-274320" eaLnBrk="1" fontAlgn="auto" hangingPunct="1">
              <a:spcBef>
                <a:spcPts val="580"/>
              </a:spcBef>
              <a:spcAft>
                <a:spcPts val="0"/>
              </a:spcAft>
              <a:buFont typeface="Wingdings 2"/>
              <a:buChar char=""/>
              <a:defRPr/>
            </a:pPr>
            <a:r>
              <a:rPr lang="en-US" dirty="0"/>
              <a:t>s stands for short       l  stands for long</a:t>
            </a:r>
          </a:p>
          <a:p>
            <a:pPr marL="274320" indent="-274320" eaLnBrk="1" fontAlgn="auto" hangingPunct="1">
              <a:spcBef>
                <a:spcPts val="580"/>
              </a:spcBef>
              <a:spcAft>
                <a:spcPts val="0"/>
              </a:spcAft>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457200" y="1189037"/>
            <a:ext cx="8229600" cy="1143000"/>
          </a:xfrm>
        </p:spPr>
        <p:txBody>
          <a:bodyPr/>
          <a:lstStyle/>
          <a:p>
            <a:pPr eaLnBrk="1" hangingPunct="1"/>
            <a:r>
              <a:rPr lang="en-US" smtClean="0"/>
              <a:t>bind ( )</a:t>
            </a:r>
          </a:p>
        </p:txBody>
      </p:sp>
      <p:sp>
        <p:nvSpPr>
          <p:cNvPr id="267268" name="Rectangle 3"/>
          <p:cNvSpPr>
            <a:spLocks noGrp="1" noChangeArrowheads="1"/>
          </p:cNvSpPr>
          <p:nvPr>
            <p:ph sz="quarter" idx="1"/>
          </p:nvPr>
        </p:nvSpPr>
        <p:spPr>
          <a:xfrm>
            <a:off x="457200" y="2514600"/>
            <a:ext cx="8229600" cy="3657600"/>
          </a:xfrm>
        </p:spPr>
        <p:txBody>
          <a:bodyPr>
            <a:normAutofit fontScale="92500" lnSpcReduction="10000"/>
          </a:bodyPr>
          <a:lstStyle/>
          <a:p>
            <a:pPr eaLnBrk="1" hangingPunct="1"/>
            <a:r>
              <a:rPr lang="en-US" dirty="0" smtClean="0"/>
              <a:t>int bind(int </a:t>
            </a:r>
            <a:r>
              <a:rPr lang="en-US" dirty="0" err="1" smtClean="0"/>
              <a:t>sockfd</a:t>
            </a:r>
            <a:r>
              <a:rPr lang="en-US" dirty="0" smtClean="0"/>
              <a:t>, </a:t>
            </a:r>
            <a:r>
              <a:rPr lang="en-US" dirty="0" err="1" smtClean="0"/>
              <a:t>struct</a:t>
            </a:r>
            <a:r>
              <a:rPr lang="en-US" dirty="0" smtClean="0"/>
              <a:t> </a:t>
            </a:r>
            <a:r>
              <a:rPr lang="en-US" dirty="0" err="1" smtClean="0"/>
              <a:t>sockaddr</a:t>
            </a:r>
            <a:r>
              <a:rPr lang="en-US" dirty="0" smtClean="0"/>
              <a:t> *</a:t>
            </a:r>
            <a:r>
              <a:rPr lang="en-US" dirty="0" err="1" smtClean="0"/>
              <a:t>my_addr,int</a:t>
            </a:r>
            <a:r>
              <a:rPr lang="en-US" dirty="0" smtClean="0"/>
              <a:t> </a:t>
            </a:r>
            <a:r>
              <a:rPr lang="en-US" dirty="0" err="1" smtClean="0"/>
              <a:t>addrlen</a:t>
            </a:r>
            <a:r>
              <a:rPr lang="en-US" dirty="0" smtClean="0"/>
              <a:t>);</a:t>
            </a:r>
          </a:p>
          <a:p>
            <a:pPr eaLnBrk="1" hangingPunct="1"/>
            <a:r>
              <a:rPr lang="en-US" dirty="0" err="1" smtClean="0"/>
              <a:t>sockfd</a:t>
            </a:r>
            <a:r>
              <a:rPr lang="en-US" dirty="0" smtClean="0"/>
              <a:t> - the socket file descriptor returned by socket().</a:t>
            </a:r>
          </a:p>
          <a:p>
            <a:pPr eaLnBrk="1" hangingPunct="1"/>
            <a:r>
              <a:rPr lang="en-US" dirty="0" err="1" smtClean="0"/>
              <a:t>my_addr</a:t>
            </a:r>
            <a:r>
              <a:rPr lang="en-US" dirty="0" smtClean="0"/>
              <a:t> - a pointer to a </a:t>
            </a:r>
            <a:r>
              <a:rPr lang="en-US" dirty="0" err="1" smtClean="0"/>
              <a:t>struct</a:t>
            </a:r>
            <a:r>
              <a:rPr lang="en-US" dirty="0" smtClean="0"/>
              <a:t> </a:t>
            </a:r>
            <a:r>
              <a:rPr lang="en-US" dirty="0" err="1" smtClean="0"/>
              <a:t>sockaddr</a:t>
            </a:r>
            <a:r>
              <a:rPr lang="en-US" dirty="0" smtClean="0"/>
              <a:t> that contains information about IP address and port number.</a:t>
            </a:r>
          </a:p>
          <a:p>
            <a:pPr eaLnBrk="1" hangingPunct="1"/>
            <a:r>
              <a:rPr lang="en-US" dirty="0" err="1" smtClean="0"/>
              <a:t>addrlen</a:t>
            </a:r>
            <a:r>
              <a:rPr lang="en-US" dirty="0" smtClean="0"/>
              <a:t> - set to </a:t>
            </a:r>
            <a:r>
              <a:rPr lang="en-US" dirty="0" err="1" smtClean="0"/>
              <a:t>sizeof</a:t>
            </a:r>
            <a:r>
              <a:rPr lang="en-US" dirty="0" smtClean="0"/>
              <a:t> (</a:t>
            </a:r>
            <a:r>
              <a:rPr lang="en-US" dirty="0" err="1" smtClean="0"/>
              <a:t>struct</a:t>
            </a:r>
            <a:r>
              <a:rPr lang="en-US" dirty="0" smtClean="0"/>
              <a:t> </a:t>
            </a:r>
            <a:r>
              <a:rPr lang="en-US" dirty="0" err="1" smtClean="0"/>
              <a:t>sockaddr</a:t>
            </a:r>
            <a:r>
              <a:rPr 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1189037"/>
            <a:ext cx="8229600" cy="1143000"/>
          </a:xfrm>
        </p:spPr>
        <p:txBody>
          <a:bodyPr/>
          <a:lstStyle/>
          <a:p>
            <a:pPr eaLnBrk="1" hangingPunct="1"/>
            <a:r>
              <a:rPr lang="en-US" smtClean="0"/>
              <a:t>connect ( )</a:t>
            </a:r>
          </a:p>
        </p:txBody>
      </p:sp>
      <p:sp>
        <p:nvSpPr>
          <p:cNvPr id="268292" name="Rectangle 3"/>
          <p:cNvSpPr>
            <a:spLocks noGrp="1" noChangeArrowheads="1"/>
          </p:cNvSpPr>
          <p:nvPr>
            <p:ph sz="quarter" idx="1"/>
          </p:nvPr>
        </p:nvSpPr>
        <p:spPr>
          <a:xfrm>
            <a:off x="457200" y="2514600"/>
            <a:ext cx="8229600" cy="3733800"/>
          </a:xfrm>
        </p:spPr>
        <p:txBody>
          <a:bodyPr>
            <a:normAutofit lnSpcReduction="10000"/>
          </a:bodyPr>
          <a:lstStyle/>
          <a:p>
            <a:pPr eaLnBrk="1" hangingPunct="1"/>
            <a:r>
              <a:rPr lang="en-US" dirty="0" smtClean="0"/>
              <a:t>int connect (int </a:t>
            </a:r>
            <a:r>
              <a:rPr lang="en-US" dirty="0" err="1" smtClean="0"/>
              <a:t>sockfd</a:t>
            </a:r>
            <a:r>
              <a:rPr lang="en-US" dirty="0" smtClean="0"/>
              <a:t>, </a:t>
            </a:r>
            <a:r>
              <a:rPr lang="en-US" dirty="0" err="1" smtClean="0"/>
              <a:t>struct</a:t>
            </a:r>
            <a:r>
              <a:rPr lang="en-US" dirty="0" smtClean="0"/>
              <a:t> </a:t>
            </a:r>
            <a:r>
              <a:rPr lang="en-US" dirty="0" err="1" smtClean="0"/>
              <a:t>sockaddr</a:t>
            </a:r>
            <a:r>
              <a:rPr lang="en-US" dirty="0" smtClean="0"/>
              <a:t> *</a:t>
            </a:r>
            <a:r>
              <a:rPr lang="en-US" dirty="0" err="1" smtClean="0"/>
              <a:t>serv_addr</a:t>
            </a:r>
            <a:r>
              <a:rPr lang="en-US" dirty="0" smtClean="0"/>
              <a:t>, int </a:t>
            </a:r>
            <a:r>
              <a:rPr lang="en-US" dirty="0" err="1" smtClean="0"/>
              <a:t>addrlen</a:t>
            </a:r>
            <a:r>
              <a:rPr lang="en-US" dirty="0" smtClean="0"/>
              <a:t>);</a:t>
            </a:r>
          </a:p>
          <a:p>
            <a:pPr eaLnBrk="1" hangingPunct="1"/>
            <a:r>
              <a:rPr lang="en-US" dirty="0" err="1" smtClean="0"/>
              <a:t>sockfd</a:t>
            </a:r>
            <a:r>
              <a:rPr lang="en-US" dirty="0" smtClean="0"/>
              <a:t> - the socket file descriptor returned by socket().</a:t>
            </a:r>
          </a:p>
          <a:p>
            <a:pPr eaLnBrk="1" hangingPunct="1"/>
            <a:r>
              <a:rPr lang="en-US" dirty="0" err="1" smtClean="0"/>
              <a:t>serv_addr</a:t>
            </a:r>
            <a:r>
              <a:rPr lang="en-US" dirty="0" smtClean="0"/>
              <a:t> - is a </a:t>
            </a:r>
            <a:r>
              <a:rPr lang="en-US" dirty="0" err="1" smtClean="0"/>
              <a:t>struct</a:t>
            </a:r>
            <a:r>
              <a:rPr lang="en-US" dirty="0" smtClean="0"/>
              <a:t> </a:t>
            </a:r>
            <a:r>
              <a:rPr lang="en-US" dirty="0" err="1" smtClean="0"/>
              <a:t>sockaddr</a:t>
            </a:r>
            <a:r>
              <a:rPr lang="en-US" dirty="0" smtClean="0"/>
              <a:t> containing the destination port and IP address.</a:t>
            </a:r>
          </a:p>
          <a:p>
            <a:pPr eaLnBrk="1" hangingPunct="1"/>
            <a:r>
              <a:rPr lang="en-US" dirty="0" err="1" smtClean="0"/>
              <a:t>addrlen</a:t>
            </a:r>
            <a:r>
              <a:rPr lang="en-US" dirty="0" smtClean="0"/>
              <a:t> - set to </a:t>
            </a:r>
            <a:r>
              <a:rPr lang="en-US" dirty="0" err="1" smtClean="0"/>
              <a:t>sizeof</a:t>
            </a:r>
            <a:r>
              <a:rPr lang="en-US" dirty="0" smtClean="0"/>
              <a:t> (</a:t>
            </a:r>
            <a:r>
              <a:rPr lang="en-US" dirty="0" err="1" smtClean="0"/>
              <a:t>struct</a:t>
            </a:r>
            <a:r>
              <a:rPr lang="en-US" dirty="0" smtClean="0"/>
              <a:t> </a:t>
            </a:r>
            <a:r>
              <a:rPr lang="en-US" dirty="0" err="1" smtClean="0"/>
              <a:t>sockaddr</a:t>
            </a:r>
            <a:r>
              <a:rPr lang="en-US" dirty="0" smtClean="0"/>
              <a:t>).</a:t>
            </a:r>
          </a:p>
          <a:p>
            <a:pPr eaLnBrk="1" hangingPunct="1"/>
            <a:endParaRPr lang="en-US"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1112837"/>
            <a:ext cx="8229600" cy="1143000"/>
          </a:xfrm>
        </p:spPr>
        <p:txBody>
          <a:bodyPr/>
          <a:lstStyle/>
          <a:p>
            <a:pPr eaLnBrk="1" hangingPunct="1"/>
            <a:r>
              <a:rPr lang="en-US" smtClean="0"/>
              <a:t>listen ( )</a:t>
            </a:r>
          </a:p>
        </p:txBody>
      </p:sp>
      <p:sp>
        <p:nvSpPr>
          <p:cNvPr id="1206275" name="Rectangle 3"/>
          <p:cNvSpPr>
            <a:spLocks noGrp="1" noChangeArrowheads="1"/>
          </p:cNvSpPr>
          <p:nvPr>
            <p:ph sz="quarter" idx="1"/>
          </p:nvPr>
        </p:nvSpPr>
        <p:spPr>
          <a:xfrm>
            <a:off x="457200" y="2438400"/>
            <a:ext cx="8229600" cy="3962400"/>
          </a:xfrm>
        </p:spPr>
        <p:txBody>
          <a:bodyPr>
            <a:normAutofit fontScale="77500" lnSpcReduction="20000"/>
          </a:bodyPr>
          <a:lstStyle/>
          <a:p>
            <a:pPr marL="274320" indent="-274320" eaLnBrk="1" fontAlgn="auto" hangingPunct="1">
              <a:spcBef>
                <a:spcPts val="580"/>
              </a:spcBef>
              <a:spcAft>
                <a:spcPts val="0"/>
              </a:spcAft>
              <a:buFont typeface="Wingdings 2"/>
              <a:buChar char=""/>
              <a:defRPr/>
            </a:pPr>
            <a:r>
              <a:rPr lang="en-US" dirty="0"/>
              <a:t>int listen (int </a:t>
            </a:r>
            <a:r>
              <a:rPr lang="en-US" dirty="0" err="1"/>
              <a:t>sockfd,int</a:t>
            </a:r>
            <a:r>
              <a:rPr lang="en-US" dirty="0"/>
              <a:t> backlog);</a:t>
            </a:r>
          </a:p>
          <a:p>
            <a:pPr marL="274320" indent="-274320" eaLnBrk="1" fontAlgn="auto" hangingPunct="1">
              <a:spcBef>
                <a:spcPts val="580"/>
              </a:spcBef>
              <a:spcAft>
                <a:spcPts val="0"/>
              </a:spcAft>
              <a:buFont typeface="Wingdings 2"/>
              <a:buChar char=""/>
              <a:defRPr/>
            </a:pPr>
            <a:r>
              <a:rPr lang="en-US" dirty="0" err="1"/>
              <a:t>sockfd</a:t>
            </a:r>
            <a:r>
              <a:rPr lang="en-US" dirty="0"/>
              <a:t> - the socket file descriptor returned by socket().</a:t>
            </a:r>
          </a:p>
          <a:p>
            <a:pPr marL="274320" indent="-274320" eaLnBrk="1" fontAlgn="auto" hangingPunct="1">
              <a:spcBef>
                <a:spcPts val="580"/>
              </a:spcBef>
              <a:spcAft>
                <a:spcPts val="0"/>
              </a:spcAft>
              <a:buFont typeface="Wingdings 2"/>
              <a:buChar char=""/>
              <a:defRPr/>
            </a:pPr>
            <a:r>
              <a:rPr lang="en-US" dirty="0"/>
              <a:t>backlog - the number of connections allowed on the incoming queue.</a:t>
            </a:r>
          </a:p>
          <a:p>
            <a:pPr marL="274320" indent="-274320" eaLnBrk="1" fontAlgn="auto" hangingPunct="1">
              <a:spcBef>
                <a:spcPts val="580"/>
              </a:spcBef>
              <a:spcAft>
                <a:spcPts val="0"/>
              </a:spcAft>
              <a:buFont typeface="Wingdings 2"/>
              <a:buChar char=""/>
              <a:defRPr/>
            </a:pPr>
            <a:r>
              <a:rPr lang="en-US" dirty="0"/>
              <a:t>Backlog should never be zero as servers always expect connection from  client. </a:t>
            </a:r>
          </a:p>
          <a:p>
            <a:pPr marL="274320" indent="-274320" eaLnBrk="1" fontAlgn="auto" hangingPunct="1">
              <a:spcBef>
                <a:spcPts val="580"/>
              </a:spcBef>
              <a:spcAft>
                <a:spcPts val="0"/>
              </a:spcAft>
              <a:buFont typeface="Wingdings 2"/>
              <a:buChar char=""/>
              <a:defRPr/>
            </a:pPr>
            <a:r>
              <a:rPr lang="en-US" dirty="0"/>
              <a:t>The listen function converts an unconnected socket into a passive socket.</a:t>
            </a:r>
          </a:p>
          <a:p>
            <a:pPr marL="274320" indent="-274320" eaLnBrk="1" fontAlgn="auto" hangingPunct="1">
              <a:spcBef>
                <a:spcPts val="580"/>
              </a:spcBef>
              <a:spcAft>
                <a:spcPts val="0"/>
              </a:spcAft>
              <a:buFont typeface="Wingdings 2"/>
              <a:buChar char=""/>
              <a:defRPr/>
            </a:pPr>
            <a:r>
              <a:rPr lang="en-US" dirty="0"/>
              <a:t>On successful execution of listen is indicating that the kernel should accept incoming connection requests directed to this socket.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457200" y="1112837"/>
            <a:ext cx="8229600" cy="1143000"/>
          </a:xfrm>
        </p:spPr>
        <p:txBody>
          <a:bodyPr/>
          <a:lstStyle/>
          <a:p>
            <a:pPr eaLnBrk="1" hangingPunct="1"/>
            <a:r>
              <a:rPr lang="en-US" smtClean="0"/>
              <a:t>accept ( )</a:t>
            </a:r>
          </a:p>
        </p:txBody>
      </p:sp>
      <p:sp>
        <p:nvSpPr>
          <p:cNvPr id="1208323" name="Rectangle 3"/>
          <p:cNvSpPr>
            <a:spLocks noGrp="1" noChangeArrowheads="1"/>
          </p:cNvSpPr>
          <p:nvPr>
            <p:ph sz="quarter" idx="1"/>
          </p:nvPr>
        </p:nvSpPr>
        <p:spPr>
          <a:xfrm>
            <a:off x="457200" y="2438400"/>
            <a:ext cx="8229600" cy="3810000"/>
          </a:xfrm>
        </p:spPr>
        <p:txBody>
          <a:bodyPr>
            <a:normAutofit fontScale="85000" lnSpcReduction="20000"/>
          </a:bodyPr>
          <a:lstStyle/>
          <a:p>
            <a:pPr marL="274320" indent="-274320" eaLnBrk="1" fontAlgn="auto" hangingPunct="1">
              <a:spcBef>
                <a:spcPts val="580"/>
              </a:spcBef>
              <a:spcAft>
                <a:spcPts val="0"/>
              </a:spcAft>
              <a:buFont typeface="Wingdings 2"/>
              <a:buChar char=""/>
              <a:defRPr/>
            </a:pPr>
            <a:r>
              <a:rPr lang="en-US" dirty="0"/>
              <a:t>int accept (int </a:t>
            </a:r>
            <a:r>
              <a:rPr lang="en-US" dirty="0" err="1"/>
              <a:t>sockfd</a:t>
            </a:r>
            <a:r>
              <a:rPr lang="en-US" dirty="0"/>
              <a:t>, void *</a:t>
            </a:r>
            <a:r>
              <a:rPr lang="en-US" dirty="0" err="1"/>
              <a:t>addr</a:t>
            </a:r>
            <a:r>
              <a:rPr lang="en-US" dirty="0"/>
              <a:t>, int *</a:t>
            </a:r>
            <a:r>
              <a:rPr lang="en-US" dirty="0" err="1"/>
              <a:t>addrlen</a:t>
            </a:r>
            <a:r>
              <a:rPr lang="en-US" dirty="0"/>
              <a:t>);</a:t>
            </a:r>
          </a:p>
          <a:p>
            <a:pPr marL="274320" indent="-274320" eaLnBrk="1" fontAlgn="auto" hangingPunct="1">
              <a:spcBef>
                <a:spcPts val="580"/>
              </a:spcBef>
              <a:spcAft>
                <a:spcPts val="0"/>
              </a:spcAft>
              <a:buFont typeface="Wingdings 2"/>
              <a:buChar char=""/>
              <a:defRPr/>
            </a:pPr>
            <a:r>
              <a:rPr lang="en-US" dirty="0" err="1"/>
              <a:t>sockfd</a:t>
            </a:r>
            <a:r>
              <a:rPr lang="en-US" dirty="0"/>
              <a:t> </a:t>
            </a:r>
          </a:p>
          <a:p>
            <a:pPr marL="548640" lvl="1" eaLnBrk="1" fontAlgn="auto" hangingPunct="1">
              <a:spcBef>
                <a:spcPts val="370"/>
              </a:spcBef>
              <a:spcAft>
                <a:spcPts val="0"/>
              </a:spcAft>
              <a:buFont typeface="Wingdings 2"/>
              <a:buChar char=""/>
              <a:defRPr/>
            </a:pPr>
            <a:r>
              <a:rPr lang="en-US" dirty="0">
                <a:ea typeface="ＭＳ Ｐゴシック" pitchFamily="54" charset="-128"/>
              </a:rPr>
              <a:t>the socket file descriptor returned by socket().</a:t>
            </a:r>
          </a:p>
          <a:p>
            <a:pPr marL="274320" indent="-274320" eaLnBrk="1" fontAlgn="auto" hangingPunct="1">
              <a:spcBef>
                <a:spcPts val="580"/>
              </a:spcBef>
              <a:spcAft>
                <a:spcPts val="0"/>
              </a:spcAft>
              <a:buFont typeface="Wingdings 2"/>
              <a:buChar char=""/>
              <a:defRPr/>
            </a:pPr>
            <a:r>
              <a:rPr lang="en-US" dirty="0" err="1"/>
              <a:t>addr</a:t>
            </a:r>
            <a:endParaRPr lang="en-US" dirty="0"/>
          </a:p>
          <a:p>
            <a:pPr marL="548640" lvl="1" eaLnBrk="1" fontAlgn="auto" hangingPunct="1">
              <a:spcBef>
                <a:spcPts val="370"/>
              </a:spcBef>
              <a:spcAft>
                <a:spcPts val="0"/>
              </a:spcAft>
              <a:buFont typeface="Wingdings 2"/>
              <a:buChar char=""/>
              <a:defRPr/>
            </a:pPr>
            <a:r>
              <a:rPr lang="en-US" dirty="0">
                <a:ea typeface="ＭＳ Ｐゴシック" pitchFamily="54" charset="-128"/>
              </a:rPr>
              <a:t>a pointer to a </a:t>
            </a:r>
            <a:r>
              <a:rPr lang="en-US" dirty="0" err="1">
                <a:ea typeface="ＭＳ Ｐゴシック" pitchFamily="54" charset="-128"/>
              </a:rPr>
              <a:t>struct</a:t>
            </a:r>
            <a:r>
              <a:rPr lang="en-US" dirty="0">
                <a:ea typeface="ＭＳ Ｐゴシック" pitchFamily="54" charset="-128"/>
              </a:rPr>
              <a:t> </a:t>
            </a:r>
            <a:r>
              <a:rPr lang="en-US" dirty="0" err="1">
                <a:ea typeface="ＭＳ Ｐゴシック" pitchFamily="54" charset="-128"/>
              </a:rPr>
              <a:t>sockaddr_in</a:t>
            </a:r>
            <a:r>
              <a:rPr lang="en-US" dirty="0">
                <a:ea typeface="ＭＳ Ｐゴシック" pitchFamily="54" charset="-128"/>
              </a:rPr>
              <a:t>.  The information about the incoming connection like IP address and port number are stored. </a:t>
            </a:r>
          </a:p>
          <a:p>
            <a:pPr marL="274320" indent="-274320" eaLnBrk="1" fontAlgn="auto" hangingPunct="1">
              <a:spcBef>
                <a:spcPts val="580"/>
              </a:spcBef>
              <a:spcAft>
                <a:spcPts val="0"/>
              </a:spcAft>
              <a:buFont typeface="Wingdings 2"/>
              <a:buChar char=""/>
              <a:defRPr/>
            </a:pPr>
            <a:r>
              <a:rPr lang="en-US" dirty="0" err="1"/>
              <a:t>addrlen</a:t>
            </a:r>
            <a:endParaRPr lang="en-US" dirty="0"/>
          </a:p>
          <a:p>
            <a:pPr marL="548640" lvl="1" eaLnBrk="1" fontAlgn="auto" hangingPunct="1">
              <a:spcBef>
                <a:spcPts val="370"/>
              </a:spcBef>
              <a:spcAft>
                <a:spcPts val="0"/>
              </a:spcAft>
              <a:buFont typeface="Wingdings 2"/>
              <a:buChar char=""/>
              <a:defRPr/>
            </a:pPr>
            <a:r>
              <a:rPr lang="en-US" dirty="0">
                <a:ea typeface="ＭＳ Ｐゴシック" pitchFamily="54" charset="-128"/>
              </a:rPr>
              <a:t>a local integer variable that should be set to </a:t>
            </a:r>
            <a:r>
              <a:rPr lang="en-US" dirty="0" err="1">
                <a:ea typeface="ＭＳ Ｐゴシック" pitchFamily="54" charset="-128"/>
              </a:rPr>
              <a:t>sizeof</a:t>
            </a:r>
            <a:r>
              <a:rPr lang="en-US" dirty="0">
                <a:ea typeface="ＭＳ Ｐゴシック" pitchFamily="54" charset="-128"/>
              </a:rPr>
              <a:t> (</a:t>
            </a:r>
            <a:r>
              <a:rPr lang="en-US" dirty="0" err="1">
                <a:ea typeface="ＭＳ Ｐゴシック" pitchFamily="54" charset="-128"/>
              </a:rPr>
              <a:t>struct</a:t>
            </a:r>
            <a:r>
              <a:rPr lang="en-US" dirty="0">
                <a:ea typeface="ＭＳ Ｐゴシック" pitchFamily="54" charset="-128"/>
              </a:rPr>
              <a:t> </a:t>
            </a:r>
            <a:r>
              <a:rPr lang="en-US" dirty="0" err="1">
                <a:ea typeface="ＭＳ Ｐゴシック" pitchFamily="54" charset="-128"/>
              </a:rPr>
              <a:t>sockaddr_in</a:t>
            </a:r>
            <a:r>
              <a:rPr lang="en-US" dirty="0">
                <a:ea typeface="ＭＳ Ｐゴシック" pitchFamily="54" charset="-128"/>
              </a:rPr>
              <a:t>) before its address is passed to accept().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457200" y="1189037"/>
            <a:ext cx="8229600" cy="1143000"/>
          </a:xfrm>
        </p:spPr>
        <p:txBody>
          <a:bodyPr/>
          <a:lstStyle/>
          <a:p>
            <a:pPr eaLnBrk="1" hangingPunct="1"/>
            <a:r>
              <a:rPr lang="en-US" smtClean="0"/>
              <a:t>close ( )</a:t>
            </a:r>
          </a:p>
        </p:txBody>
      </p:sp>
      <p:sp>
        <p:nvSpPr>
          <p:cNvPr id="271364" name="Rectangle 3"/>
          <p:cNvSpPr>
            <a:spLocks noGrp="1" noChangeArrowheads="1"/>
          </p:cNvSpPr>
          <p:nvPr>
            <p:ph sz="quarter" idx="1"/>
          </p:nvPr>
        </p:nvSpPr>
        <p:spPr>
          <a:xfrm>
            <a:off x="457200" y="2514600"/>
            <a:ext cx="8229600" cy="3810000"/>
          </a:xfrm>
        </p:spPr>
        <p:txBody>
          <a:bodyPr/>
          <a:lstStyle/>
          <a:p>
            <a:pPr eaLnBrk="1" hangingPunct="1"/>
            <a:r>
              <a:rPr lang="en-US" dirty="0" smtClean="0"/>
              <a:t>Socket descriptor can be closed like file descriptor. </a:t>
            </a:r>
          </a:p>
          <a:p>
            <a:pPr eaLnBrk="1" hangingPunct="1"/>
            <a:r>
              <a:rPr lang="en-US" dirty="0" smtClean="0"/>
              <a:t>close (</a:t>
            </a:r>
            <a:r>
              <a:rPr lang="en-US" dirty="0" err="1" smtClean="0"/>
              <a:t>sockfd</a:t>
            </a:r>
            <a:r>
              <a:rPr lang="en-US" dirty="0" smtClean="0"/>
              <a:t>);</a:t>
            </a:r>
          </a:p>
          <a:p>
            <a:pPr eaLnBrk="1" hangingPunct="1"/>
            <a:r>
              <a:rPr lang="en-US" dirty="0" smtClean="0"/>
              <a:t>Close system call prevents any more reads and writes to the socket. For attempting to read or write the socket on the remote end will receive an error.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1036637"/>
            <a:ext cx="8229600" cy="1143000"/>
          </a:xfrm>
        </p:spPr>
        <p:txBody>
          <a:bodyPr/>
          <a:lstStyle/>
          <a:p>
            <a:pPr eaLnBrk="1" hangingPunct="1"/>
            <a:r>
              <a:rPr lang="en-US" smtClean="0"/>
              <a:t>shutdown ( )</a:t>
            </a:r>
          </a:p>
        </p:txBody>
      </p:sp>
      <p:sp>
        <p:nvSpPr>
          <p:cNvPr id="1212419" name="Rectangle 3"/>
          <p:cNvSpPr>
            <a:spLocks noGrp="1" noChangeArrowheads="1"/>
          </p:cNvSpPr>
          <p:nvPr>
            <p:ph sz="quarter" idx="1"/>
          </p:nvPr>
        </p:nvSpPr>
        <p:spPr>
          <a:xfrm>
            <a:off x="457200" y="2362200"/>
            <a:ext cx="8229600" cy="3733800"/>
          </a:xfrm>
        </p:spPr>
        <p:txBody>
          <a:bodyPr>
            <a:normAutofit fontScale="85000" lnSpcReduction="20000"/>
          </a:bodyPr>
          <a:lstStyle/>
          <a:p>
            <a:pPr marL="274320" indent="-274320" eaLnBrk="1" fontAlgn="auto" hangingPunct="1">
              <a:spcBef>
                <a:spcPts val="580"/>
              </a:spcBef>
              <a:spcAft>
                <a:spcPts val="0"/>
              </a:spcAft>
              <a:buFont typeface="Wingdings 2"/>
              <a:buChar char=""/>
              <a:defRPr/>
            </a:pPr>
            <a:r>
              <a:rPr lang="en-US" dirty="0"/>
              <a:t>int shutdown (int </a:t>
            </a:r>
            <a:r>
              <a:rPr lang="en-US" dirty="0" err="1"/>
              <a:t>sockfd</a:t>
            </a:r>
            <a:r>
              <a:rPr lang="en-US" dirty="0"/>
              <a:t>, int how);</a:t>
            </a:r>
          </a:p>
          <a:p>
            <a:pPr marL="274320" indent="-274320" eaLnBrk="1" fontAlgn="auto" hangingPunct="1">
              <a:spcBef>
                <a:spcPts val="580"/>
              </a:spcBef>
              <a:spcAft>
                <a:spcPts val="0"/>
              </a:spcAft>
              <a:buFont typeface="Wingdings 2"/>
              <a:buChar char=""/>
              <a:defRPr/>
            </a:pPr>
            <a:r>
              <a:rPr lang="en-US" dirty="0" err="1"/>
              <a:t>sockfd</a:t>
            </a:r>
            <a:r>
              <a:rPr lang="en-US" dirty="0"/>
              <a:t> - socket file descriptor of the socket to be shutdown.</a:t>
            </a:r>
          </a:p>
          <a:p>
            <a:pPr marL="274320" indent="-274320" eaLnBrk="1" fontAlgn="auto" hangingPunct="1">
              <a:spcBef>
                <a:spcPts val="580"/>
              </a:spcBef>
              <a:spcAft>
                <a:spcPts val="0"/>
              </a:spcAft>
              <a:buFont typeface="Wingdings 2"/>
              <a:buChar char=""/>
              <a:defRPr/>
            </a:pPr>
            <a:r>
              <a:rPr lang="en-US" dirty="0"/>
              <a:t>how – if it is </a:t>
            </a:r>
          </a:p>
          <a:p>
            <a:pPr marL="548640" lvl="1" eaLnBrk="1" fontAlgn="auto" hangingPunct="1">
              <a:spcBef>
                <a:spcPts val="370"/>
              </a:spcBef>
              <a:spcAft>
                <a:spcPts val="0"/>
              </a:spcAft>
              <a:buFont typeface="Wingdings 2"/>
              <a:buChar char=""/>
              <a:defRPr/>
            </a:pPr>
            <a:r>
              <a:rPr lang="en-US" dirty="0">
                <a:ea typeface="ＭＳ Ｐゴシック" pitchFamily="54" charset="-128"/>
              </a:rPr>
              <a:t>0 - Further receives are disallowed</a:t>
            </a:r>
          </a:p>
          <a:p>
            <a:pPr marL="548640" lvl="1" eaLnBrk="1" fontAlgn="auto" hangingPunct="1">
              <a:spcBef>
                <a:spcPts val="370"/>
              </a:spcBef>
              <a:spcAft>
                <a:spcPts val="0"/>
              </a:spcAft>
              <a:buFont typeface="Wingdings 2"/>
              <a:buChar char=""/>
              <a:defRPr/>
            </a:pPr>
            <a:r>
              <a:rPr lang="en-US" dirty="0">
                <a:ea typeface="ＭＳ Ｐゴシック" pitchFamily="54" charset="-128"/>
              </a:rPr>
              <a:t>1 - Further sends are disallowed</a:t>
            </a:r>
          </a:p>
          <a:p>
            <a:pPr marL="548640" lvl="1" eaLnBrk="1" fontAlgn="auto" hangingPunct="1">
              <a:spcBef>
                <a:spcPts val="370"/>
              </a:spcBef>
              <a:spcAft>
                <a:spcPts val="0"/>
              </a:spcAft>
              <a:buFont typeface="Wingdings 2"/>
              <a:buChar char=""/>
              <a:defRPr/>
            </a:pPr>
            <a:r>
              <a:rPr lang="en-US" dirty="0">
                <a:ea typeface="ＭＳ Ｐゴシック" pitchFamily="54" charset="-128"/>
              </a:rPr>
              <a:t>2 - Further sends and receives are disallowed.</a:t>
            </a:r>
          </a:p>
          <a:p>
            <a:pPr marL="274320" indent="-274320" eaLnBrk="1" fontAlgn="auto" hangingPunct="1">
              <a:spcBef>
                <a:spcPts val="580"/>
              </a:spcBef>
              <a:spcAft>
                <a:spcPts val="0"/>
              </a:spcAft>
              <a:buFont typeface="Wingdings 2"/>
              <a:buChar char=""/>
              <a:defRPr/>
            </a:pPr>
            <a:r>
              <a:rPr lang="en-US" dirty="0"/>
              <a:t>The shutdown system call gives more control (than close (</a:t>
            </a:r>
            <a:r>
              <a:rPr lang="en-US" dirty="0" err="1"/>
              <a:t>sockfd</a:t>
            </a:r>
            <a:r>
              <a:rPr lang="en-US" dirty="0"/>
              <a:t>) over how the socket descriptor can be closed.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0" y="1219200"/>
            <a:ext cx="9144000" cy="914400"/>
          </a:xfrm>
        </p:spPr>
        <p:txBody>
          <a:bodyPr/>
          <a:lstStyle/>
          <a:p>
            <a:pPr eaLnBrk="1" hangingPunct="1"/>
            <a:r>
              <a:rPr lang="en-US" dirty="0" smtClean="0"/>
              <a:t>Pseudo Code</a:t>
            </a:r>
          </a:p>
        </p:txBody>
      </p:sp>
      <p:graphicFrame>
        <p:nvGraphicFramePr>
          <p:cNvPr id="1214505" name="Group 41"/>
          <p:cNvGraphicFramePr>
            <a:graphicFrameLocks noGrp="1"/>
          </p:cNvGraphicFramePr>
          <p:nvPr>
            <p:ph type="tbl" idx="1"/>
          </p:nvPr>
        </p:nvGraphicFramePr>
        <p:xfrm>
          <a:off x="457200" y="2154936"/>
          <a:ext cx="8229600" cy="4212202"/>
        </p:xfrm>
        <a:graphic>
          <a:graphicData uri="http://schemas.openxmlformats.org/drawingml/2006/table">
            <a:tbl>
              <a:tblPr/>
              <a:tblGrid>
                <a:gridCol w="4114800"/>
                <a:gridCol w="4114800"/>
              </a:tblGrid>
              <a:tr h="435864">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1" i="0" u="none" strike="noStrike" cap="none" normalizeH="0" baseline="0" dirty="0" smtClean="0">
                          <a:ln>
                            <a:noFill/>
                          </a:ln>
                          <a:solidFill>
                            <a:schemeClr val="tx1"/>
                          </a:solidFill>
                          <a:effectLst/>
                          <a:latin typeface="Georgia" pitchFamily="18" charset="0"/>
                          <a:cs typeface="Arial" charset="0"/>
                        </a:rPr>
                        <a:t>Server</a:t>
                      </a:r>
                      <a:endParaRPr kumimoji="0" lang="en-GB" sz="1800" b="1" i="0" u="none" strike="noStrike" cap="none" normalizeH="0" baseline="0" dirty="0" smtClean="0">
                        <a:ln>
                          <a:noFill/>
                        </a:ln>
                        <a:solidFill>
                          <a:schemeClr val="tx1"/>
                        </a:solidFill>
                        <a:effectLst/>
                        <a:latin typeface="Georgia"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1" i="0" u="none" strike="noStrike" cap="none" normalizeH="0" baseline="0" smtClean="0">
                          <a:ln>
                            <a:noFill/>
                          </a:ln>
                          <a:solidFill>
                            <a:schemeClr val="tx1"/>
                          </a:solidFill>
                          <a:effectLst/>
                          <a:latin typeface="Georgia" pitchFamily="18" charset="0"/>
                          <a:cs typeface="Arial" charset="0"/>
                        </a:rPr>
                        <a:t>Client</a:t>
                      </a:r>
                      <a:endParaRPr kumimoji="0" lang="en-GB" sz="1800" b="1" i="0" u="none" strike="noStrike" cap="none" normalizeH="0" baseline="0" smtClean="0">
                        <a:ln>
                          <a:noFill/>
                        </a:ln>
                        <a:solidFill>
                          <a:schemeClr val="tx1"/>
                        </a:solidFill>
                        <a:effectLst/>
                        <a:latin typeface="Georgia"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6338">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struct</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sockaddr_in</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serv</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cli</a:t>
                      </a:r>
                      <a:r>
                        <a:rPr kumimoji="0" lang="en-US" sz="1600" b="1" i="0" u="none" strike="noStrike" cap="none" normalizeH="0" baseline="0" dirty="0" smtClean="0">
                          <a:ln>
                            <a:noFill/>
                          </a:ln>
                          <a:solidFill>
                            <a:schemeClr val="tx1"/>
                          </a:solidFill>
                          <a:effectLst/>
                          <a:latin typeface="Georgia" pitchFamily="18" charset="0"/>
                          <a:cs typeface="Arial" charset="0"/>
                        </a:rPr>
                        <a: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sd</a:t>
                      </a:r>
                      <a:r>
                        <a:rPr kumimoji="0" lang="en-US" sz="1600" b="1" i="0" u="none" strike="noStrike" cap="none" normalizeH="0" baseline="0" dirty="0" smtClean="0">
                          <a:ln>
                            <a:noFill/>
                          </a:ln>
                          <a:solidFill>
                            <a:schemeClr val="tx1"/>
                          </a:solidFill>
                          <a:effectLst/>
                          <a:latin typeface="Georgia" pitchFamily="18" charset="0"/>
                          <a:cs typeface="Arial" charset="0"/>
                        </a:rPr>
                        <a:t> = socket (AF_INET, SOCK_STREAM,</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chemeClr val="tx1"/>
                          </a:solidFill>
                          <a:effectLst/>
                          <a:latin typeface="Georgia" pitchFamily="18" charset="0"/>
                          <a:cs typeface="Arial" charset="0"/>
                        </a:rPr>
                        <a:t> 0);</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serv.sin_family</a:t>
                      </a:r>
                      <a:r>
                        <a:rPr kumimoji="0" lang="en-US" sz="1600" b="1" i="0" u="none" strike="noStrike" cap="none" normalizeH="0" baseline="0" dirty="0" smtClean="0">
                          <a:ln>
                            <a:noFill/>
                          </a:ln>
                          <a:solidFill>
                            <a:schemeClr val="tx1"/>
                          </a:solidFill>
                          <a:effectLst/>
                          <a:latin typeface="Georgia" pitchFamily="18" charset="0"/>
                          <a:cs typeface="Arial" charset="0"/>
                        </a:rPr>
                        <a:t> = AF_INET;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serv.sin_addr.s_addr</a:t>
                      </a:r>
                      <a:r>
                        <a:rPr kumimoji="0" lang="en-US" sz="1600" b="1" i="0" u="none" strike="noStrike" cap="none" normalizeH="0" baseline="0" dirty="0" smtClean="0">
                          <a:ln>
                            <a:noFill/>
                          </a:ln>
                          <a:solidFill>
                            <a:schemeClr val="tx1"/>
                          </a:solidFill>
                          <a:effectLst/>
                          <a:latin typeface="Georgia" pitchFamily="18" charset="0"/>
                          <a:cs typeface="Arial" charset="0"/>
                        </a:rPr>
                        <a:t> = INADDR_ANY;</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serv.sin_port</a:t>
                      </a:r>
                      <a:r>
                        <a:rPr kumimoji="0" lang="en-US" sz="1600" b="1" i="0" u="none" strike="noStrike" cap="none" normalizeH="0" baseline="0" dirty="0" smtClean="0">
                          <a:ln>
                            <a:noFill/>
                          </a:ln>
                          <a:solidFill>
                            <a:schemeClr val="tx1"/>
                          </a:solidFill>
                          <a:effectLst/>
                          <a:latin typeface="Georgia" pitchFamily="18" charset="0"/>
                          <a:cs typeface="Arial" charset="0"/>
                        </a:rPr>
                        <a:t> = </a:t>
                      </a:r>
                      <a:r>
                        <a:rPr kumimoji="0" lang="en-US" sz="1600" b="1" i="0" u="none" strike="noStrike" cap="none" normalizeH="0" baseline="0" dirty="0" err="1" smtClean="0">
                          <a:ln>
                            <a:noFill/>
                          </a:ln>
                          <a:solidFill>
                            <a:schemeClr val="tx1"/>
                          </a:solidFill>
                          <a:effectLst/>
                          <a:latin typeface="Georgia" pitchFamily="18" charset="0"/>
                          <a:cs typeface="Arial" charset="0"/>
                        </a:rPr>
                        <a:t>htons</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portno</a:t>
                      </a:r>
                      <a:r>
                        <a:rPr kumimoji="0" lang="en-US" sz="1600" b="1" i="0" u="none" strike="noStrike" cap="none" normalizeH="0" baseline="0" dirty="0" smtClean="0">
                          <a:ln>
                            <a:noFill/>
                          </a:ln>
                          <a:solidFill>
                            <a:schemeClr val="tx1"/>
                          </a:solidFill>
                          <a:effectLst/>
                          <a:latin typeface="Georgia" pitchFamily="18" charset="0"/>
                          <a:cs typeface="Arial" charset="0"/>
                        </a:rPr>
                        <a: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chemeClr val="tx1"/>
                          </a:solidFill>
                          <a:effectLst/>
                          <a:latin typeface="Georgia" pitchFamily="18" charset="0"/>
                          <a:cs typeface="Arial" charset="0"/>
                        </a:rPr>
                        <a:t>bind (</a:t>
                      </a:r>
                      <a:r>
                        <a:rPr kumimoji="0" lang="en-US" sz="1600" b="1" i="0" u="none" strike="noStrike" cap="none" normalizeH="0" baseline="0" dirty="0" err="1" smtClean="0">
                          <a:ln>
                            <a:noFill/>
                          </a:ln>
                          <a:solidFill>
                            <a:schemeClr val="tx1"/>
                          </a:solidFill>
                          <a:effectLst/>
                          <a:latin typeface="Georgia" pitchFamily="18" charset="0"/>
                          <a:cs typeface="Arial" charset="0"/>
                        </a:rPr>
                        <a:t>sd</a:t>
                      </a:r>
                      <a:r>
                        <a:rPr kumimoji="0" lang="en-US" sz="1600" b="1" i="0" u="none" strike="noStrike" cap="none" normalizeH="0" baseline="0" dirty="0" smtClean="0">
                          <a:ln>
                            <a:noFill/>
                          </a:ln>
                          <a:solidFill>
                            <a:schemeClr val="tx1"/>
                          </a:solidFill>
                          <a:effectLst/>
                          <a:latin typeface="Georgia" pitchFamily="18" charset="0"/>
                          <a:cs typeface="Arial" charset="0"/>
                        </a:rPr>
                        <a:t>, &amp;</a:t>
                      </a:r>
                      <a:r>
                        <a:rPr kumimoji="0" lang="en-US" sz="1600" b="1" i="0" u="none" strike="noStrike" cap="none" normalizeH="0" baseline="0" dirty="0" err="1" smtClean="0">
                          <a:ln>
                            <a:noFill/>
                          </a:ln>
                          <a:solidFill>
                            <a:schemeClr val="tx1"/>
                          </a:solidFill>
                          <a:effectLst/>
                          <a:latin typeface="Georgia" pitchFamily="18" charset="0"/>
                          <a:cs typeface="Arial" charset="0"/>
                        </a:rPr>
                        <a:t>serv</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sizeof</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serv</a:t>
                      </a:r>
                      <a:r>
                        <a:rPr kumimoji="0" lang="en-US" sz="1600" b="1" i="0" u="none" strike="noStrike" cap="none" normalizeH="0" baseline="0" dirty="0" smtClean="0">
                          <a:ln>
                            <a:noFill/>
                          </a:ln>
                          <a:solidFill>
                            <a:schemeClr val="tx1"/>
                          </a:solidFill>
                          <a:effectLst/>
                          <a:latin typeface="Georgia" pitchFamily="18" charset="0"/>
                          <a:cs typeface="Arial" charset="0"/>
                        </a:rPr>
                        <a: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chemeClr val="tx1"/>
                          </a:solidFill>
                          <a:effectLst/>
                          <a:latin typeface="Georgia" pitchFamily="18" charset="0"/>
                          <a:cs typeface="Arial" charset="0"/>
                        </a:rPr>
                        <a:t>listen (</a:t>
                      </a:r>
                      <a:r>
                        <a:rPr kumimoji="0" lang="en-US" sz="1600" b="1" i="0" u="none" strike="noStrike" cap="none" normalizeH="0" baseline="0" dirty="0" err="1" smtClean="0">
                          <a:ln>
                            <a:noFill/>
                          </a:ln>
                          <a:solidFill>
                            <a:schemeClr val="tx1"/>
                          </a:solidFill>
                          <a:effectLst/>
                          <a:latin typeface="Georgia" pitchFamily="18" charset="0"/>
                          <a:cs typeface="Arial" charset="0"/>
                        </a:rPr>
                        <a:t>sd</a:t>
                      </a:r>
                      <a:r>
                        <a:rPr kumimoji="0" lang="en-US" sz="1600" b="1" i="0" u="none" strike="noStrike" cap="none" normalizeH="0" baseline="0" dirty="0" smtClean="0">
                          <a:ln>
                            <a:noFill/>
                          </a:ln>
                          <a:solidFill>
                            <a:schemeClr val="tx1"/>
                          </a:solidFill>
                          <a:effectLst/>
                          <a:latin typeface="Georgia" pitchFamily="18" charset="0"/>
                          <a:cs typeface="Arial" charset="0"/>
                        </a:rPr>
                        <a:t>, 5);</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nsd</a:t>
                      </a:r>
                      <a:r>
                        <a:rPr kumimoji="0" lang="en-US" sz="1600" b="1" i="0" u="none" strike="noStrike" cap="none" normalizeH="0" baseline="0" dirty="0" smtClean="0">
                          <a:ln>
                            <a:noFill/>
                          </a:ln>
                          <a:solidFill>
                            <a:schemeClr val="tx1"/>
                          </a:solidFill>
                          <a:effectLst/>
                          <a:latin typeface="Georgia" pitchFamily="18" charset="0"/>
                          <a:cs typeface="Arial" charset="0"/>
                        </a:rPr>
                        <a:t> = accept (</a:t>
                      </a:r>
                      <a:r>
                        <a:rPr kumimoji="0" lang="en-US" sz="1600" b="1" i="0" u="none" strike="noStrike" cap="none" normalizeH="0" baseline="0" dirty="0" err="1" smtClean="0">
                          <a:ln>
                            <a:noFill/>
                          </a:ln>
                          <a:solidFill>
                            <a:schemeClr val="tx1"/>
                          </a:solidFill>
                          <a:effectLst/>
                          <a:latin typeface="Georgia" pitchFamily="18" charset="0"/>
                          <a:cs typeface="Arial" charset="0"/>
                        </a:rPr>
                        <a:t>sd</a:t>
                      </a:r>
                      <a:r>
                        <a:rPr kumimoji="0" lang="en-US" sz="1600" b="1" i="0" u="none" strike="noStrike" cap="none" normalizeH="0" baseline="0" dirty="0" smtClean="0">
                          <a:ln>
                            <a:noFill/>
                          </a:ln>
                          <a:solidFill>
                            <a:schemeClr val="tx1"/>
                          </a:solidFill>
                          <a:effectLst/>
                          <a:latin typeface="Georgia" pitchFamily="18" charset="0"/>
                          <a:cs typeface="Arial" charset="0"/>
                        </a:rPr>
                        <a:t>, &amp;</a:t>
                      </a:r>
                      <a:r>
                        <a:rPr kumimoji="0" lang="en-US" sz="1600" b="1" i="0" u="none" strike="noStrike" cap="none" normalizeH="0" baseline="0" dirty="0" err="1" smtClean="0">
                          <a:ln>
                            <a:noFill/>
                          </a:ln>
                          <a:solidFill>
                            <a:schemeClr val="tx1"/>
                          </a:solidFill>
                          <a:effectLst/>
                          <a:latin typeface="Georgia" pitchFamily="18" charset="0"/>
                          <a:cs typeface="Arial" charset="0"/>
                        </a:rPr>
                        <a:t>cli</a:t>
                      </a:r>
                      <a:r>
                        <a:rPr kumimoji="0" lang="en-US" sz="1600" b="1" i="0" u="none" strike="noStrike" cap="none" normalizeH="0" baseline="0" dirty="0" smtClean="0">
                          <a:ln>
                            <a:noFill/>
                          </a:ln>
                          <a:solidFill>
                            <a:schemeClr val="tx1"/>
                          </a:solidFill>
                          <a:effectLst/>
                          <a:latin typeface="Georgia" pitchFamily="18" charset="0"/>
                          <a:cs typeface="Arial" charset="0"/>
                        </a:rPr>
                        <a:t>, &amp;</a:t>
                      </a:r>
                      <a:r>
                        <a:rPr kumimoji="0" lang="en-US" sz="1600" b="1" i="0" u="none" strike="noStrike" cap="none" normalizeH="0" baseline="0" dirty="0" err="1" smtClean="0">
                          <a:ln>
                            <a:noFill/>
                          </a:ln>
                          <a:solidFill>
                            <a:schemeClr val="tx1"/>
                          </a:solidFill>
                          <a:effectLst/>
                          <a:latin typeface="Georgia" pitchFamily="18" charset="0"/>
                          <a:cs typeface="Arial" charset="0"/>
                        </a:rPr>
                        <a:t>sizeof</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cli</a:t>
                      </a:r>
                      <a:r>
                        <a:rPr kumimoji="0" lang="en-US" sz="1600" b="1" i="0" u="none" strike="noStrike" cap="none" normalizeH="0" baseline="0" dirty="0" smtClean="0">
                          <a:ln>
                            <a:noFill/>
                          </a:ln>
                          <a:solidFill>
                            <a:schemeClr val="tx1"/>
                          </a:solidFill>
                          <a:effectLst/>
                          <a:latin typeface="Georgia" pitchFamily="18" charset="0"/>
                          <a:cs typeface="Arial" charset="0"/>
                        </a:rPr>
                        <a: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chemeClr val="tx1"/>
                          </a:solidFill>
                          <a:effectLst/>
                          <a:latin typeface="Georgia" pitchFamily="18" charset="0"/>
                          <a:cs typeface="Arial" charset="0"/>
                        </a:rPr>
                        <a:t>read / write (</a:t>
                      </a:r>
                      <a:r>
                        <a:rPr kumimoji="0" lang="en-US" sz="1600" b="1" i="0" u="none" strike="noStrike" cap="none" normalizeH="0" baseline="0" dirty="0" err="1" smtClean="0">
                          <a:ln>
                            <a:noFill/>
                          </a:ln>
                          <a:solidFill>
                            <a:schemeClr val="tx1"/>
                          </a:solidFill>
                          <a:effectLst/>
                          <a:latin typeface="Georgia" pitchFamily="18" charset="0"/>
                          <a:cs typeface="Arial" charset="0"/>
                        </a:rPr>
                        <a:t>nsd</a:t>
                      </a:r>
                      <a:r>
                        <a:rPr kumimoji="0" lang="en-US" sz="1600" b="1" i="0" u="none" strike="noStrike" cap="none" normalizeH="0" baseline="0" dirty="0" smtClean="0">
                          <a:ln>
                            <a:noFill/>
                          </a:ln>
                          <a:solidFill>
                            <a:schemeClr val="tx1"/>
                          </a:solidFill>
                          <a:effectLst/>
                          <a:latin typeface="Georgia" pitchFamily="18" charset="0"/>
                          <a:cs typeface="Arial" charset="0"/>
                        </a:rPr>
                        <a:t>, ….);</a:t>
                      </a:r>
                      <a:endParaRPr kumimoji="0" lang="en-GB" sz="1600" b="0" i="0" u="none" strike="noStrike" cap="none" normalizeH="0" baseline="0" dirty="0" smtClean="0">
                        <a:ln>
                          <a:noFill/>
                        </a:ln>
                        <a:solidFill>
                          <a:schemeClr val="tx1"/>
                        </a:solidFill>
                        <a:effectLst/>
                        <a:latin typeface="Georgia"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struct</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sockaddr_in</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serv</a:t>
                      </a:r>
                      <a:r>
                        <a:rPr kumimoji="0" lang="en-US" sz="1600" b="1" i="0" u="none" strike="noStrike" cap="none" normalizeH="0" baseline="0" dirty="0" smtClean="0">
                          <a:ln>
                            <a:noFill/>
                          </a:ln>
                          <a:solidFill>
                            <a:schemeClr val="tx1"/>
                          </a:solidFill>
                          <a:effectLst/>
                          <a:latin typeface="Georgia" pitchFamily="18" charset="0"/>
                          <a:cs typeface="Arial" charset="0"/>
                        </a:rPr>
                        <a: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sd</a:t>
                      </a:r>
                      <a:r>
                        <a:rPr kumimoji="0" lang="en-US" sz="1600" b="1" i="0" u="none" strike="noStrike" cap="none" normalizeH="0" baseline="0" dirty="0" smtClean="0">
                          <a:ln>
                            <a:noFill/>
                          </a:ln>
                          <a:solidFill>
                            <a:schemeClr val="tx1"/>
                          </a:solidFill>
                          <a:effectLst/>
                          <a:latin typeface="Georgia" pitchFamily="18" charset="0"/>
                          <a:cs typeface="Arial" charset="0"/>
                        </a:rPr>
                        <a:t> = socket (AF_INET, SOCK_STREM, 0);</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US" sz="1600" b="1" i="0" u="none" strike="noStrike" cap="none" normalizeH="0" baseline="0" dirty="0" smtClean="0">
                        <a:ln>
                          <a:noFill/>
                        </a:ln>
                        <a:solidFill>
                          <a:schemeClr val="tx1"/>
                        </a:solidFill>
                        <a:effectLst/>
                        <a:latin typeface="Georgia" pitchFamily="18" charset="0"/>
                        <a:cs typeface="Arial" charset="0"/>
                      </a:endParaRP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serv.sin_family</a:t>
                      </a:r>
                      <a:r>
                        <a:rPr kumimoji="0" lang="en-US" sz="1600" b="1" i="0" u="none" strike="noStrike" cap="none" normalizeH="0" baseline="0" dirty="0" smtClean="0">
                          <a:ln>
                            <a:noFill/>
                          </a:ln>
                          <a:solidFill>
                            <a:schemeClr val="tx1"/>
                          </a:solidFill>
                          <a:effectLst/>
                          <a:latin typeface="Georgia" pitchFamily="18" charset="0"/>
                          <a:cs typeface="Arial" charset="0"/>
                        </a:rPr>
                        <a:t> = AF_INET;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serv.sin_addr.s_addr</a:t>
                      </a:r>
                      <a:r>
                        <a:rPr kumimoji="0" lang="en-US" sz="1600" b="1" i="0" u="none" strike="noStrike" cap="none" normalizeH="0" baseline="0" dirty="0" smtClean="0">
                          <a:ln>
                            <a:noFill/>
                          </a:ln>
                          <a:solidFill>
                            <a:schemeClr val="tx1"/>
                          </a:solidFill>
                          <a:effectLst/>
                          <a:latin typeface="Georgia" pitchFamily="18" charset="0"/>
                          <a:cs typeface="Arial" charset="0"/>
                        </a:rPr>
                        <a:t> = </a:t>
                      </a:r>
                      <a:r>
                        <a:rPr kumimoji="0" lang="en-US" sz="1600" b="1" i="0" u="none" strike="noStrike" cap="none" normalizeH="0" baseline="0" dirty="0" err="1" smtClean="0">
                          <a:ln>
                            <a:noFill/>
                          </a:ln>
                          <a:solidFill>
                            <a:schemeClr val="tx1"/>
                          </a:solidFill>
                          <a:effectLst/>
                          <a:latin typeface="Georgia" pitchFamily="18" charset="0"/>
                          <a:cs typeface="Arial" charset="0"/>
                        </a:rPr>
                        <a:t>inet_addr</a:t>
                      </a:r>
                      <a:r>
                        <a:rPr kumimoji="0" lang="en-US" sz="1600" b="1" i="0" u="none" strike="noStrike" cap="none" normalizeH="0" baseline="0" dirty="0" smtClean="0">
                          <a:ln>
                            <a:noFill/>
                          </a:ln>
                          <a:solidFill>
                            <a:schemeClr val="tx1"/>
                          </a:solidFill>
                          <a:effectLst/>
                          <a:latin typeface="Georgia" pitchFamily="18" charset="0"/>
                          <a:cs typeface="Arial" charset="0"/>
                        </a:rPr>
                        <a:t> (“ser </a:t>
                      </a:r>
                      <a:r>
                        <a:rPr kumimoji="0" lang="en-US" sz="1600" b="1" i="0" u="none" strike="noStrike" cap="none" normalizeH="0" baseline="0" dirty="0" err="1" smtClean="0">
                          <a:ln>
                            <a:noFill/>
                          </a:ln>
                          <a:solidFill>
                            <a:schemeClr val="tx1"/>
                          </a:solidFill>
                          <a:effectLst/>
                          <a:latin typeface="Georgia" pitchFamily="18" charset="0"/>
                          <a:cs typeface="Arial" charset="0"/>
                        </a:rPr>
                        <a:t>ip</a:t>
                      </a:r>
                      <a:r>
                        <a:rPr kumimoji="0" lang="en-US" sz="1600" b="1" i="0" u="none" strike="noStrike" cap="none" normalizeH="0" baseline="0" dirty="0" smtClean="0">
                          <a:ln>
                            <a:noFill/>
                          </a:ln>
                          <a:solidFill>
                            <a:schemeClr val="tx1"/>
                          </a:solidFill>
                          <a:effectLst/>
                          <a:latin typeface="Georgia" pitchFamily="18" charset="0"/>
                          <a:cs typeface="Arial" charset="0"/>
                        </a:rPr>
                        <a: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Georgia" pitchFamily="18" charset="0"/>
                          <a:cs typeface="Arial" charset="0"/>
                        </a:rPr>
                        <a:t>serv.sin_port</a:t>
                      </a:r>
                      <a:r>
                        <a:rPr kumimoji="0" lang="en-US" sz="1600" b="1" i="0" u="none" strike="noStrike" cap="none" normalizeH="0" baseline="0" dirty="0" smtClean="0">
                          <a:ln>
                            <a:noFill/>
                          </a:ln>
                          <a:solidFill>
                            <a:schemeClr val="tx1"/>
                          </a:solidFill>
                          <a:effectLst/>
                          <a:latin typeface="Georgia" pitchFamily="18" charset="0"/>
                          <a:cs typeface="Arial" charset="0"/>
                        </a:rPr>
                        <a:t> = </a:t>
                      </a:r>
                      <a:r>
                        <a:rPr kumimoji="0" lang="en-US" sz="1600" b="1" i="0" u="none" strike="noStrike" cap="none" normalizeH="0" baseline="0" dirty="0" err="1" smtClean="0">
                          <a:ln>
                            <a:noFill/>
                          </a:ln>
                          <a:solidFill>
                            <a:schemeClr val="tx1"/>
                          </a:solidFill>
                          <a:effectLst/>
                          <a:latin typeface="Georgia" pitchFamily="18" charset="0"/>
                          <a:cs typeface="Arial" charset="0"/>
                        </a:rPr>
                        <a:t>htons</a:t>
                      </a:r>
                      <a:r>
                        <a:rPr kumimoji="0" lang="en-US" sz="1600" b="1" i="0" u="none" strike="noStrike" cap="none" normalizeH="0" baseline="0" dirty="0" smtClean="0">
                          <a:ln>
                            <a:noFill/>
                          </a:ln>
                          <a:solidFill>
                            <a:schemeClr val="tx1"/>
                          </a:solidFill>
                          <a:effectLst/>
                          <a:latin typeface="Georgia" pitchFamily="18" charset="0"/>
                          <a:cs typeface="Arial" charset="0"/>
                        </a:rPr>
                        <a:t> (</a:t>
                      </a:r>
                      <a:r>
                        <a:rPr kumimoji="0" lang="en-US" sz="1600" b="1" i="0" u="none" strike="noStrike" cap="none" normalizeH="0" baseline="0" dirty="0" err="1" smtClean="0">
                          <a:ln>
                            <a:noFill/>
                          </a:ln>
                          <a:solidFill>
                            <a:schemeClr val="tx1"/>
                          </a:solidFill>
                          <a:effectLst/>
                          <a:latin typeface="Georgia" pitchFamily="18" charset="0"/>
                          <a:cs typeface="Arial" charset="0"/>
                        </a:rPr>
                        <a:t>portno</a:t>
                      </a:r>
                      <a:r>
                        <a:rPr kumimoji="0" lang="en-US" sz="1600" b="1" i="0" u="none" strike="noStrike" cap="none" normalizeH="0" baseline="0" dirty="0" smtClean="0">
                          <a:ln>
                            <a:noFill/>
                          </a:ln>
                          <a:solidFill>
                            <a:schemeClr val="tx1"/>
                          </a:solidFill>
                          <a:effectLst/>
                          <a:latin typeface="Georgia" pitchFamily="18" charset="0"/>
                          <a:cs typeface="Arial" charset="0"/>
                        </a:rPr>
                        <a: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chemeClr val="tx1"/>
                          </a:solidFill>
                          <a:effectLst/>
                          <a:latin typeface="Georgia" pitchFamily="18" charset="0"/>
                          <a:cs typeface="Arial" charset="0"/>
                        </a:rPr>
                        <a:t>connect (</a:t>
                      </a:r>
                      <a:r>
                        <a:rPr kumimoji="0" lang="en-US" sz="1600" b="1" i="0" u="none" strike="noStrike" cap="none" normalizeH="0" baseline="0" dirty="0" err="1" smtClean="0">
                          <a:ln>
                            <a:noFill/>
                          </a:ln>
                          <a:solidFill>
                            <a:schemeClr val="tx1"/>
                          </a:solidFill>
                          <a:effectLst/>
                          <a:latin typeface="Georgia" pitchFamily="18" charset="0"/>
                          <a:cs typeface="Arial" charset="0"/>
                        </a:rPr>
                        <a:t>sd</a:t>
                      </a:r>
                      <a:r>
                        <a:rPr kumimoji="0" lang="en-US" sz="1600" b="1" i="0" u="none" strike="noStrike" cap="none" normalizeH="0" baseline="0" dirty="0" smtClean="0">
                          <a:ln>
                            <a:noFill/>
                          </a:ln>
                          <a:solidFill>
                            <a:schemeClr val="tx1"/>
                          </a:solidFill>
                          <a:effectLst/>
                          <a:latin typeface="Georgia" pitchFamily="18" charset="0"/>
                          <a:cs typeface="Arial" charset="0"/>
                        </a:rPr>
                        <a:t>, &amp;server, </a:t>
                      </a:r>
                      <a:r>
                        <a:rPr kumimoji="0" lang="en-US" sz="1600" b="1" i="0" u="none" strike="noStrike" cap="none" normalizeH="0" baseline="0" dirty="0" err="1" smtClean="0">
                          <a:ln>
                            <a:noFill/>
                          </a:ln>
                          <a:solidFill>
                            <a:schemeClr val="tx1"/>
                          </a:solidFill>
                          <a:effectLst/>
                          <a:latin typeface="Georgia" pitchFamily="18" charset="0"/>
                          <a:cs typeface="Arial" charset="0"/>
                        </a:rPr>
                        <a:t>sizeof</a:t>
                      </a:r>
                      <a:r>
                        <a:rPr kumimoji="0" lang="en-US" sz="1600" b="1" i="0" u="none" strike="noStrike" cap="none" normalizeH="0" baseline="0" dirty="0" smtClean="0">
                          <a:ln>
                            <a:noFill/>
                          </a:ln>
                          <a:solidFill>
                            <a:schemeClr val="tx1"/>
                          </a:solidFill>
                          <a:effectLst/>
                          <a:latin typeface="Georgia" pitchFamily="18" charset="0"/>
                          <a:cs typeface="Arial" charset="0"/>
                        </a:rPr>
                        <a:t>  (server));</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1" i="0" u="none" strike="noStrike" cap="none" normalizeH="0" baseline="0" dirty="0" smtClean="0">
                          <a:ln>
                            <a:noFill/>
                          </a:ln>
                          <a:solidFill>
                            <a:schemeClr val="tx1"/>
                          </a:solidFill>
                          <a:effectLst/>
                          <a:latin typeface="Georgia" pitchFamily="18" charset="0"/>
                          <a:cs typeface="Arial" charset="0"/>
                        </a:rPr>
                        <a:t>read / write (</a:t>
                      </a:r>
                      <a:r>
                        <a:rPr kumimoji="0" lang="en-US" sz="1600" b="1" i="0" u="none" strike="noStrike" cap="none" normalizeH="0" baseline="0" dirty="0" err="1" smtClean="0">
                          <a:ln>
                            <a:noFill/>
                          </a:ln>
                          <a:solidFill>
                            <a:schemeClr val="tx1"/>
                          </a:solidFill>
                          <a:effectLst/>
                          <a:latin typeface="Georgia" pitchFamily="18" charset="0"/>
                          <a:cs typeface="Arial" charset="0"/>
                        </a:rPr>
                        <a:t>sd</a:t>
                      </a:r>
                      <a:r>
                        <a:rPr kumimoji="0" lang="en-US" sz="1600" b="1" i="0" u="none" strike="noStrike" cap="none" normalizeH="0" baseline="0" dirty="0" smtClean="0">
                          <a:ln>
                            <a:noFill/>
                          </a:ln>
                          <a:solidFill>
                            <a:schemeClr val="tx1"/>
                          </a:solidFill>
                          <a:effectLst/>
                          <a:latin typeface="Georgia" pitchFamily="18" charset="0"/>
                          <a:cs typeface="Arial" charset="0"/>
                        </a:rPr>
                        <a:t>, ….);</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GB" sz="1600" b="0" i="0" u="none" strike="noStrike" cap="none" normalizeH="0" baseline="0" dirty="0" smtClean="0">
                        <a:ln>
                          <a:noFill/>
                        </a:ln>
                        <a:solidFill>
                          <a:schemeClr val="tx1"/>
                        </a:solidFill>
                        <a:effectLst/>
                        <a:latin typeface="Georgia"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457200" y="1096963"/>
            <a:ext cx="8229600" cy="1143000"/>
          </a:xfrm>
        </p:spPr>
        <p:txBody>
          <a:bodyPr/>
          <a:lstStyle/>
          <a:p>
            <a:pPr eaLnBrk="1" hangingPunct="1"/>
            <a:r>
              <a:rPr lang="en-US" smtClean="0"/>
              <a:t>Iterative Server</a:t>
            </a:r>
          </a:p>
        </p:txBody>
      </p:sp>
      <p:sp>
        <p:nvSpPr>
          <p:cNvPr id="274436" name="Rectangle 3"/>
          <p:cNvSpPr>
            <a:spLocks noGrp="1" noChangeArrowheads="1"/>
          </p:cNvSpPr>
          <p:nvPr>
            <p:ph sz="quarter" idx="1"/>
          </p:nvPr>
        </p:nvSpPr>
        <p:spPr>
          <a:xfrm>
            <a:off x="457200" y="2422526"/>
            <a:ext cx="8229600" cy="3429000"/>
          </a:xfrm>
        </p:spPr>
        <p:txBody>
          <a:bodyPr>
            <a:normAutofit lnSpcReduction="10000"/>
          </a:bodyPr>
          <a:lstStyle/>
          <a:p>
            <a:pPr eaLnBrk="1" hangingPunct="1">
              <a:buFont typeface="Wingdings" pitchFamily="2" charset="2"/>
              <a:buNone/>
            </a:pPr>
            <a:r>
              <a:rPr lang="en-US" dirty="0" smtClean="0"/>
              <a:t>One client request at a time. </a:t>
            </a:r>
          </a:p>
          <a:p>
            <a:pPr eaLnBrk="1" hangingPunct="1">
              <a:buFont typeface="Wingdings" pitchFamily="2" charset="2"/>
              <a:buNone/>
            </a:pPr>
            <a:endParaRPr lang="en-US" dirty="0" smtClean="0">
              <a:latin typeface="Verdana" pitchFamily="34" charset="0"/>
            </a:endParaRPr>
          </a:p>
          <a:p>
            <a:pPr eaLnBrk="1" hangingPunct="1">
              <a:buFont typeface="Wingdings" pitchFamily="2" charset="2"/>
              <a:buNone/>
            </a:pPr>
            <a:r>
              <a:rPr lang="en-US" dirty="0" err="1" smtClean="0">
                <a:latin typeface="Verdana" pitchFamily="34" charset="0"/>
              </a:rPr>
              <a:t>nsd</a:t>
            </a:r>
            <a:r>
              <a:rPr lang="en-US" dirty="0" smtClean="0">
                <a:latin typeface="Verdana" pitchFamily="34" charset="0"/>
              </a:rPr>
              <a:t> = accept (</a:t>
            </a:r>
            <a:r>
              <a:rPr lang="en-US" dirty="0" err="1" smtClean="0">
                <a:latin typeface="Verdana" pitchFamily="34" charset="0"/>
              </a:rPr>
              <a:t>sd</a:t>
            </a:r>
            <a:r>
              <a:rPr lang="en-US" dirty="0" smtClean="0">
                <a:latin typeface="Verdana" pitchFamily="34" charset="0"/>
              </a:rPr>
              <a:t>, &amp;</a:t>
            </a:r>
            <a:r>
              <a:rPr lang="en-US" dirty="0" err="1" smtClean="0">
                <a:latin typeface="Verdana" pitchFamily="34" charset="0"/>
              </a:rPr>
              <a:t>cli</a:t>
            </a:r>
            <a:r>
              <a:rPr lang="en-US" dirty="0" smtClean="0">
                <a:latin typeface="Verdana" pitchFamily="34" charset="0"/>
              </a:rPr>
              <a:t>,…);</a:t>
            </a:r>
          </a:p>
          <a:p>
            <a:pPr eaLnBrk="1" hangingPunct="1">
              <a:buFont typeface="Wingdings" pitchFamily="2" charset="2"/>
              <a:buNone/>
            </a:pPr>
            <a:r>
              <a:rPr lang="en-US" dirty="0" smtClean="0">
                <a:latin typeface="Verdana" pitchFamily="34" charset="0"/>
              </a:rPr>
              <a:t>while (1) {</a:t>
            </a:r>
          </a:p>
          <a:p>
            <a:pPr eaLnBrk="1" hangingPunct="1">
              <a:buFont typeface="Wingdings" pitchFamily="2" charset="2"/>
              <a:buNone/>
            </a:pPr>
            <a:r>
              <a:rPr lang="en-US" dirty="0" smtClean="0">
                <a:latin typeface="Verdana" pitchFamily="34" charset="0"/>
              </a:rPr>
              <a:t>   read/write(</a:t>
            </a:r>
            <a:r>
              <a:rPr lang="en-US" dirty="0" err="1" smtClean="0">
                <a:latin typeface="Verdana" pitchFamily="34" charset="0"/>
              </a:rPr>
              <a:t>nsd</a:t>
            </a:r>
            <a:r>
              <a:rPr lang="en-US" dirty="0" smtClean="0">
                <a:latin typeface="Verdana" pitchFamily="34" charset="0"/>
              </a:rPr>
              <a:t>, …);</a:t>
            </a:r>
          </a:p>
          <a:p>
            <a:pPr eaLnBrk="1" hangingPunct="1">
              <a:buFont typeface="Wingdings" pitchFamily="2" charset="2"/>
              <a:buNone/>
            </a:pPr>
            <a:r>
              <a:rPr lang="en-US" dirty="0" smtClean="0">
                <a:latin typeface="Verdana"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57200" y="1463675"/>
            <a:ext cx="8229600" cy="669925"/>
          </a:xfrm>
        </p:spPr>
        <p:txBody>
          <a:bodyPr>
            <a:normAutofit fontScale="90000"/>
          </a:bodyPr>
          <a:lstStyle/>
          <a:p>
            <a:pPr eaLnBrk="1" hangingPunct="1"/>
            <a:r>
              <a:rPr lang="en-US" smtClean="0"/>
              <a:t>Socket</a:t>
            </a:r>
          </a:p>
        </p:txBody>
      </p:sp>
      <p:sp>
        <p:nvSpPr>
          <p:cNvPr id="257028" name="Rectangle 3"/>
          <p:cNvSpPr>
            <a:spLocks noGrp="1" noChangeArrowheads="1"/>
          </p:cNvSpPr>
          <p:nvPr>
            <p:ph sz="quarter" idx="1"/>
          </p:nvPr>
        </p:nvSpPr>
        <p:spPr>
          <a:xfrm>
            <a:off x="457200" y="2027237"/>
            <a:ext cx="8229600" cy="3687763"/>
          </a:xfrm>
        </p:spPr>
        <p:txBody>
          <a:bodyPr/>
          <a:lstStyle/>
          <a:p>
            <a:pPr>
              <a:buClrTx/>
              <a:buFontTx/>
              <a:buNone/>
            </a:pPr>
            <a:r>
              <a:rPr lang="en-US" dirty="0" smtClean="0">
                <a:solidFill>
                  <a:srgbClr val="990000"/>
                </a:solidFill>
              </a:rPr>
              <a:t>A socket is used to communicate between different machines (different</a:t>
            </a:r>
          </a:p>
          <a:p>
            <a:pPr>
              <a:buClrTx/>
              <a:buFontTx/>
              <a:buNone/>
            </a:pPr>
            <a:r>
              <a:rPr lang="en-US" dirty="0" smtClean="0">
                <a:solidFill>
                  <a:srgbClr val="990000"/>
                </a:solidFill>
              </a:rPr>
              <a:t>IP addresses). Socket of type </a:t>
            </a:r>
            <a:r>
              <a:rPr lang="en-US" dirty="0" smtClean="0">
                <a:solidFill>
                  <a:srgbClr val="990000"/>
                </a:solidFill>
                <a:latin typeface="Verdana" pitchFamily="34" charset="0"/>
              </a:rPr>
              <a:t>SOCK_STREAM</a:t>
            </a:r>
            <a:r>
              <a:rPr lang="en-US" dirty="0" smtClean="0">
                <a:solidFill>
                  <a:srgbClr val="990000"/>
                </a:solidFill>
              </a:rPr>
              <a:t> is  full-duplex byte</a:t>
            </a:r>
          </a:p>
          <a:p>
            <a:pPr>
              <a:buClrTx/>
              <a:buFontTx/>
              <a:buNone/>
            </a:pPr>
            <a:r>
              <a:rPr lang="en-US" dirty="0" smtClean="0">
                <a:solidFill>
                  <a:srgbClr val="990000"/>
                </a:solidFill>
              </a:rPr>
              <a:t>streams.</a:t>
            </a:r>
            <a:r>
              <a:rPr lang="en-US" dirty="0" smtClean="0">
                <a:solidFill>
                  <a:srgbClr val="000066"/>
                </a:solidFill>
              </a:rPr>
              <a:t> 	</a:t>
            </a:r>
          </a:p>
          <a:p>
            <a:pPr>
              <a:buClrTx/>
              <a:buFontTx/>
              <a:buNone/>
            </a:pPr>
            <a:endParaRPr lang="en-US" dirty="0" smtClean="0">
              <a:solidFill>
                <a:srgbClr val="000066"/>
              </a:solidFill>
            </a:endParaRPr>
          </a:p>
        </p:txBody>
      </p:sp>
      <p:pic>
        <p:nvPicPr>
          <p:cNvPr id="257029" name="Picture 5" descr="j0285750"/>
          <p:cNvPicPr>
            <a:picLocks noChangeAspect="1" noChangeArrowheads="1"/>
          </p:cNvPicPr>
          <p:nvPr/>
        </p:nvPicPr>
        <p:blipFill>
          <a:blip r:embed="rId3"/>
          <a:srcRect/>
          <a:stretch>
            <a:fillRect/>
          </a:stretch>
        </p:blipFill>
        <p:spPr bwMode="auto">
          <a:xfrm>
            <a:off x="1600200" y="4237037"/>
            <a:ext cx="1643063" cy="1047750"/>
          </a:xfrm>
          <a:prstGeom prst="rect">
            <a:avLst/>
          </a:prstGeom>
          <a:noFill/>
          <a:ln w="9525">
            <a:noFill/>
            <a:miter lim="800000"/>
            <a:headEnd/>
            <a:tailEnd/>
          </a:ln>
        </p:spPr>
      </p:pic>
      <p:pic>
        <p:nvPicPr>
          <p:cNvPr id="257030" name="Picture 6" descr="j0285750"/>
          <p:cNvPicPr>
            <a:picLocks noChangeAspect="1" noChangeArrowheads="1"/>
          </p:cNvPicPr>
          <p:nvPr/>
        </p:nvPicPr>
        <p:blipFill>
          <a:blip r:embed="rId3"/>
          <a:srcRect/>
          <a:stretch>
            <a:fillRect/>
          </a:stretch>
        </p:blipFill>
        <p:spPr bwMode="auto">
          <a:xfrm>
            <a:off x="5783263" y="4237037"/>
            <a:ext cx="1641475" cy="1047750"/>
          </a:xfrm>
          <a:prstGeom prst="rect">
            <a:avLst/>
          </a:prstGeom>
          <a:noFill/>
          <a:ln w="9525">
            <a:noFill/>
            <a:miter lim="800000"/>
            <a:headEnd/>
            <a:tailEnd/>
          </a:ln>
        </p:spPr>
      </p:pic>
      <p:sp>
        <p:nvSpPr>
          <p:cNvPr id="257031" name="Line 7"/>
          <p:cNvSpPr>
            <a:spLocks noChangeShapeType="1"/>
          </p:cNvSpPr>
          <p:nvPr/>
        </p:nvSpPr>
        <p:spPr bwMode="auto">
          <a:xfrm>
            <a:off x="2913063" y="5027612"/>
            <a:ext cx="3124200" cy="0"/>
          </a:xfrm>
          <a:prstGeom prst="line">
            <a:avLst/>
          </a:prstGeom>
          <a:noFill/>
          <a:ln w="9525">
            <a:solidFill>
              <a:schemeClr val="tx1"/>
            </a:solidFill>
            <a:round/>
            <a:headEnd/>
            <a:tailEnd type="triangle" w="med" len="med"/>
          </a:ln>
        </p:spPr>
        <p:txBody>
          <a:bodyPr>
            <a:spAutoFit/>
          </a:bodyPr>
          <a:lstStyle/>
          <a:p>
            <a:endParaRPr lang="en-US"/>
          </a:p>
        </p:txBody>
      </p:sp>
      <p:sp>
        <p:nvSpPr>
          <p:cNvPr id="257032" name="Text Box 8"/>
          <p:cNvSpPr txBox="1">
            <a:spLocks noChangeArrowheads="1"/>
          </p:cNvSpPr>
          <p:nvPr/>
        </p:nvSpPr>
        <p:spPr bwMode="auto">
          <a:xfrm>
            <a:off x="3675063" y="4418012"/>
            <a:ext cx="2438400" cy="396875"/>
          </a:xfrm>
          <a:prstGeom prst="rect">
            <a:avLst/>
          </a:prstGeom>
          <a:noFill/>
          <a:ln w="9525">
            <a:noFill/>
            <a:miter lim="800000"/>
            <a:headEnd/>
            <a:tailEnd/>
          </a:ln>
        </p:spPr>
        <p:txBody>
          <a:bodyPr>
            <a:spAutoFit/>
          </a:bodyPr>
          <a:lstStyle/>
          <a:p>
            <a:pPr>
              <a:spcBef>
                <a:spcPct val="50000"/>
              </a:spcBef>
            </a:pPr>
            <a:r>
              <a:rPr lang="en-US" sz="2000">
                <a:solidFill>
                  <a:srgbClr val="800000"/>
                </a:solidFill>
                <a:latin typeface="Albertus Extra Bold" pitchFamily="34" charset="0"/>
              </a:rPr>
              <a:t>Socket Program</a:t>
            </a:r>
          </a:p>
        </p:txBody>
      </p:sp>
      <p:sp>
        <p:nvSpPr>
          <p:cNvPr id="257033" name="Line 9"/>
          <p:cNvSpPr>
            <a:spLocks noChangeShapeType="1"/>
          </p:cNvSpPr>
          <p:nvPr/>
        </p:nvSpPr>
        <p:spPr bwMode="auto">
          <a:xfrm>
            <a:off x="2836863" y="5256212"/>
            <a:ext cx="3124200" cy="0"/>
          </a:xfrm>
          <a:prstGeom prst="line">
            <a:avLst/>
          </a:prstGeom>
          <a:noFill/>
          <a:ln w="9525">
            <a:solidFill>
              <a:schemeClr val="tx1"/>
            </a:solidFill>
            <a:round/>
            <a:headEnd type="triangle" w="med" len="med"/>
            <a:tailEnd/>
          </a:ln>
        </p:spPr>
        <p:txBody>
          <a:bodyPr>
            <a:spAutoFit/>
          </a:bodyPr>
          <a:lstStyle/>
          <a:p>
            <a:endParaRPr lang="en-US"/>
          </a:p>
        </p:txBody>
      </p:sp>
      <p:sp>
        <p:nvSpPr>
          <p:cNvPr id="257034" name="Text Box 10"/>
          <p:cNvSpPr txBox="1">
            <a:spLocks noChangeArrowheads="1"/>
          </p:cNvSpPr>
          <p:nvPr/>
        </p:nvSpPr>
        <p:spPr bwMode="auto">
          <a:xfrm>
            <a:off x="2151063" y="5637212"/>
            <a:ext cx="1524000" cy="396875"/>
          </a:xfrm>
          <a:prstGeom prst="rect">
            <a:avLst/>
          </a:prstGeom>
          <a:noFill/>
          <a:ln w="9525">
            <a:noFill/>
            <a:miter lim="800000"/>
            <a:headEnd/>
            <a:tailEnd/>
          </a:ln>
        </p:spPr>
        <p:txBody>
          <a:bodyPr>
            <a:spAutoFit/>
          </a:bodyPr>
          <a:lstStyle/>
          <a:p>
            <a:pPr>
              <a:spcBef>
                <a:spcPct val="50000"/>
              </a:spcBef>
            </a:pPr>
            <a:r>
              <a:rPr lang="en-US" sz="2000">
                <a:latin typeface="Albertus Extra Bold" pitchFamily="34" charset="0"/>
              </a:rPr>
              <a:t>Server</a:t>
            </a:r>
          </a:p>
        </p:txBody>
      </p:sp>
      <p:sp>
        <p:nvSpPr>
          <p:cNvPr id="257035" name="Text Box 11"/>
          <p:cNvSpPr txBox="1">
            <a:spLocks noChangeArrowheads="1"/>
          </p:cNvSpPr>
          <p:nvPr/>
        </p:nvSpPr>
        <p:spPr bwMode="auto">
          <a:xfrm>
            <a:off x="7027863" y="5713412"/>
            <a:ext cx="1524000" cy="396875"/>
          </a:xfrm>
          <a:prstGeom prst="rect">
            <a:avLst/>
          </a:prstGeom>
          <a:noFill/>
          <a:ln w="9525">
            <a:noFill/>
            <a:miter lim="800000"/>
            <a:headEnd/>
            <a:tailEnd/>
          </a:ln>
        </p:spPr>
        <p:txBody>
          <a:bodyPr>
            <a:spAutoFit/>
          </a:bodyPr>
          <a:lstStyle/>
          <a:p>
            <a:pPr>
              <a:spcBef>
                <a:spcPct val="50000"/>
              </a:spcBef>
            </a:pPr>
            <a:r>
              <a:rPr lang="en-US" sz="2000">
                <a:latin typeface="Albertus Extra Bold" pitchFamily="34" charset="0"/>
              </a:rPr>
              <a:t>Client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57200" y="1036637"/>
            <a:ext cx="8229600" cy="1143000"/>
          </a:xfrm>
        </p:spPr>
        <p:txBody>
          <a:bodyPr/>
          <a:lstStyle/>
          <a:p>
            <a:pPr eaLnBrk="1" hangingPunct="1"/>
            <a:r>
              <a:rPr lang="en-US" smtClean="0"/>
              <a:t>Concurrent Server</a:t>
            </a:r>
          </a:p>
        </p:txBody>
      </p:sp>
      <p:sp>
        <p:nvSpPr>
          <p:cNvPr id="1218563" name="Rectangle 3"/>
          <p:cNvSpPr>
            <a:spLocks noGrp="1" noChangeArrowheads="1"/>
          </p:cNvSpPr>
          <p:nvPr>
            <p:ph sz="quarter" idx="1"/>
          </p:nvPr>
        </p:nvSpPr>
        <p:spPr>
          <a:xfrm>
            <a:off x="457200" y="2362200"/>
            <a:ext cx="8229600" cy="3581400"/>
          </a:xfrm>
        </p:spPr>
        <p:txBody>
          <a:bodyPr>
            <a:normAutofit fontScale="62500" lnSpcReduction="20000"/>
          </a:bodyPr>
          <a:lstStyle/>
          <a:p>
            <a:pPr marL="274320" indent="-274320" eaLnBrk="1" fontAlgn="auto" hangingPunct="1">
              <a:spcBef>
                <a:spcPts val="580"/>
              </a:spcBef>
              <a:spcAft>
                <a:spcPts val="0"/>
              </a:spcAft>
              <a:buFont typeface="Wingdings" pitchFamily="2" charset="2"/>
              <a:buNone/>
              <a:defRPr/>
            </a:pPr>
            <a:r>
              <a:rPr lang="en-US" dirty="0"/>
              <a:t>Many clients requests can be serviced concurrently</a:t>
            </a:r>
          </a:p>
          <a:p>
            <a:pPr marL="274320" indent="-274320" eaLnBrk="1" fontAlgn="auto" hangingPunct="1">
              <a:spcBef>
                <a:spcPts val="580"/>
              </a:spcBef>
              <a:spcAft>
                <a:spcPts val="0"/>
              </a:spcAft>
              <a:buFont typeface="Wingdings 2"/>
              <a:buChar char=""/>
              <a:defRPr/>
            </a:pPr>
            <a:endParaRPr lang="en-US" dirty="0"/>
          </a:p>
          <a:p>
            <a:pPr marL="274320" indent="-274320" eaLnBrk="1" fontAlgn="auto" hangingPunct="1">
              <a:spcBef>
                <a:spcPts val="580"/>
              </a:spcBef>
              <a:spcAft>
                <a:spcPts val="0"/>
              </a:spcAft>
              <a:buFont typeface="Wingdings" pitchFamily="2" charset="2"/>
              <a:buNone/>
              <a:defRPr/>
            </a:pPr>
            <a:r>
              <a:rPr lang="en-US" dirty="0">
                <a:latin typeface="Verdana" pitchFamily="34" charset="0"/>
              </a:rPr>
              <a:t>while (1) {</a:t>
            </a:r>
          </a:p>
          <a:p>
            <a:pPr marL="274320" indent="-274320" eaLnBrk="1" fontAlgn="auto" hangingPunct="1">
              <a:spcBef>
                <a:spcPts val="580"/>
              </a:spcBef>
              <a:spcAft>
                <a:spcPts val="0"/>
              </a:spcAft>
              <a:buFont typeface="Wingdings" pitchFamily="2" charset="2"/>
              <a:buNone/>
              <a:defRPr/>
            </a:pPr>
            <a:r>
              <a:rPr lang="en-US" dirty="0">
                <a:latin typeface="Verdana" pitchFamily="34" charset="0"/>
              </a:rPr>
              <a:t>   </a:t>
            </a:r>
            <a:r>
              <a:rPr lang="en-US" dirty="0" err="1">
                <a:latin typeface="Verdana" pitchFamily="34" charset="0"/>
              </a:rPr>
              <a:t>nsd</a:t>
            </a:r>
            <a:r>
              <a:rPr lang="en-US" dirty="0">
                <a:latin typeface="Verdana" pitchFamily="34" charset="0"/>
              </a:rPr>
              <a:t> =(accept (</a:t>
            </a:r>
            <a:r>
              <a:rPr lang="en-US" dirty="0" err="1">
                <a:latin typeface="Verdana" pitchFamily="34" charset="0"/>
              </a:rPr>
              <a:t>sd</a:t>
            </a:r>
            <a:r>
              <a:rPr lang="en-US" dirty="0">
                <a:latin typeface="Verdana" pitchFamily="34" charset="0"/>
              </a:rPr>
              <a:t>, &amp;</a:t>
            </a:r>
            <a:r>
              <a:rPr lang="en-US" dirty="0" err="1">
                <a:latin typeface="Verdana" pitchFamily="34" charset="0"/>
              </a:rPr>
              <a:t>cli</a:t>
            </a:r>
            <a:r>
              <a:rPr lang="en-US" dirty="0">
                <a:latin typeface="Verdana" pitchFamily="34" charset="0"/>
              </a:rPr>
              <a:t>, ….);</a:t>
            </a:r>
          </a:p>
          <a:p>
            <a:pPr marL="274320" indent="-274320" eaLnBrk="1" fontAlgn="auto" hangingPunct="1">
              <a:spcBef>
                <a:spcPts val="580"/>
              </a:spcBef>
              <a:spcAft>
                <a:spcPts val="0"/>
              </a:spcAft>
              <a:buFont typeface="Wingdings" pitchFamily="2" charset="2"/>
              <a:buNone/>
              <a:defRPr/>
            </a:pPr>
            <a:r>
              <a:rPr lang="en-US" dirty="0">
                <a:latin typeface="Verdana" pitchFamily="34" charset="0"/>
              </a:rPr>
              <a:t>     if (!fork( )) {</a:t>
            </a:r>
          </a:p>
          <a:p>
            <a:pPr marL="274320" indent="-274320" eaLnBrk="1" fontAlgn="auto" hangingPunct="1">
              <a:spcBef>
                <a:spcPts val="580"/>
              </a:spcBef>
              <a:spcAft>
                <a:spcPts val="0"/>
              </a:spcAft>
              <a:buFont typeface="Wingdings" pitchFamily="2" charset="2"/>
              <a:buNone/>
              <a:defRPr/>
            </a:pPr>
            <a:r>
              <a:rPr lang="en-US" dirty="0">
                <a:latin typeface="Verdana" pitchFamily="34" charset="0"/>
              </a:rPr>
              <a:t>               close(</a:t>
            </a:r>
            <a:r>
              <a:rPr lang="en-US" dirty="0" err="1">
                <a:latin typeface="Verdana" pitchFamily="34" charset="0"/>
              </a:rPr>
              <a:t>sd</a:t>
            </a:r>
            <a:r>
              <a:rPr lang="en-US" dirty="0">
                <a:latin typeface="Verdana" pitchFamily="34" charset="0"/>
              </a:rPr>
              <a:t>);</a:t>
            </a:r>
          </a:p>
          <a:p>
            <a:pPr marL="274320" indent="-274320" eaLnBrk="1" fontAlgn="auto" hangingPunct="1">
              <a:spcBef>
                <a:spcPts val="580"/>
              </a:spcBef>
              <a:spcAft>
                <a:spcPts val="0"/>
              </a:spcAft>
              <a:buFont typeface="Wingdings" pitchFamily="2" charset="2"/>
              <a:buNone/>
              <a:defRPr/>
            </a:pPr>
            <a:r>
              <a:rPr lang="en-US" dirty="0">
                <a:latin typeface="Verdana" pitchFamily="34" charset="0"/>
              </a:rPr>
              <a:t>               read/write(</a:t>
            </a:r>
            <a:r>
              <a:rPr lang="en-US" dirty="0" err="1">
                <a:latin typeface="Verdana" pitchFamily="34" charset="0"/>
              </a:rPr>
              <a:t>nsd</a:t>
            </a:r>
            <a:r>
              <a:rPr lang="en-US" dirty="0">
                <a:latin typeface="Verdana" pitchFamily="34" charset="0"/>
              </a:rPr>
              <a:t>, …..);</a:t>
            </a:r>
          </a:p>
          <a:p>
            <a:pPr marL="274320" indent="-274320" eaLnBrk="1" fontAlgn="auto" hangingPunct="1">
              <a:spcBef>
                <a:spcPts val="580"/>
              </a:spcBef>
              <a:spcAft>
                <a:spcPts val="0"/>
              </a:spcAft>
              <a:buFont typeface="Wingdings" pitchFamily="2" charset="2"/>
              <a:buNone/>
              <a:defRPr/>
            </a:pPr>
            <a:r>
              <a:rPr lang="en-US" dirty="0">
                <a:latin typeface="Verdana" pitchFamily="34" charset="0"/>
              </a:rPr>
              <a:t>               exit();</a:t>
            </a:r>
          </a:p>
          <a:p>
            <a:pPr marL="274320" indent="-274320" eaLnBrk="1" fontAlgn="auto" hangingPunct="1">
              <a:spcBef>
                <a:spcPts val="580"/>
              </a:spcBef>
              <a:spcAft>
                <a:spcPts val="0"/>
              </a:spcAft>
              <a:buFont typeface="Wingdings" pitchFamily="2" charset="2"/>
              <a:buNone/>
              <a:defRPr/>
            </a:pPr>
            <a:r>
              <a:rPr lang="en-US" dirty="0">
                <a:latin typeface="Verdana" pitchFamily="34" charset="0"/>
              </a:rPr>
              <a:t>     } else</a:t>
            </a:r>
          </a:p>
          <a:p>
            <a:pPr marL="274320" indent="-274320" eaLnBrk="1" fontAlgn="auto" hangingPunct="1">
              <a:spcBef>
                <a:spcPts val="580"/>
              </a:spcBef>
              <a:spcAft>
                <a:spcPts val="0"/>
              </a:spcAft>
              <a:buFont typeface="Wingdings" pitchFamily="2" charset="2"/>
              <a:buNone/>
              <a:defRPr/>
            </a:pPr>
            <a:r>
              <a:rPr lang="en-US" dirty="0">
                <a:latin typeface="Verdana" pitchFamily="34" charset="0"/>
              </a:rPr>
              <a:t>          close(</a:t>
            </a:r>
            <a:r>
              <a:rPr lang="en-US" dirty="0" err="1">
                <a:latin typeface="Verdana" pitchFamily="34" charset="0"/>
              </a:rPr>
              <a:t>nsd</a:t>
            </a:r>
            <a:r>
              <a:rPr lang="en-US" dirty="0">
                <a:latin typeface="Verdana" pitchFamily="34" charset="0"/>
              </a:rPr>
              <a:t>);</a:t>
            </a:r>
          </a:p>
          <a:p>
            <a:pPr marL="274320" indent="-274320" eaLnBrk="1" fontAlgn="auto" hangingPunct="1">
              <a:spcBef>
                <a:spcPts val="580"/>
              </a:spcBef>
              <a:spcAft>
                <a:spcPts val="0"/>
              </a:spcAft>
              <a:buFont typeface="Wingdings" pitchFamily="2" charset="2"/>
              <a:buNone/>
              <a:defRPr/>
            </a:pPr>
            <a:r>
              <a:rPr lang="en-US" dirty="0">
                <a:latin typeface="Verdan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838200" y="76200"/>
            <a:ext cx="8229600" cy="1143000"/>
          </a:xfrm>
        </p:spPr>
        <p:txBody>
          <a:bodyPr/>
          <a:lstStyle/>
          <a:p>
            <a:pPr algn="r" eaLnBrk="1" hangingPunct="1"/>
            <a:r>
              <a:rPr lang="en-US" dirty="0" smtClean="0">
                <a:solidFill>
                  <a:srgbClr val="FFFF99"/>
                </a:solidFill>
              </a:rPr>
              <a:t>TCP / IP Protocol Stack</a:t>
            </a:r>
          </a:p>
        </p:txBody>
      </p:sp>
      <p:sp>
        <p:nvSpPr>
          <p:cNvPr id="258052" name="Rectangle 5"/>
          <p:cNvSpPr>
            <a:spLocks noChangeArrowheads="1"/>
          </p:cNvSpPr>
          <p:nvPr/>
        </p:nvSpPr>
        <p:spPr bwMode="auto">
          <a:xfrm>
            <a:off x="990600" y="1371600"/>
            <a:ext cx="3200400" cy="49530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eaLnBrk="0" hangingPunct="0"/>
            <a:endParaRPr lang="en-GB" sz="1000" b="0">
              <a:latin typeface="Times New Roman" pitchFamily="18" charset="0"/>
            </a:endParaRPr>
          </a:p>
        </p:txBody>
      </p:sp>
      <p:sp>
        <p:nvSpPr>
          <p:cNvPr id="258053" name="Line 6"/>
          <p:cNvSpPr>
            <a:spLocks noChangeShapeType="1"/>
          </p:cNvSpPr>
          <p:nvPr/>
        </p:nvSpPr>
        <p:spPr bwMode="auto">
          <a:xfrm>
            <a:off x="990600" y="4267200"/>
            <a:ext cx="3200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8054" name="Line 7"/>
          <p:cNvSpPr>
            <a:spLocks noChangeShapeType="1"/>
          </p:cNvSpPr>
          <p:nvPr/>
        </p:nvSpPr>
        <p:spPr bwMode="auto">
          <a:xfrm>
            <a:off x="990600" y="3048000"/>
            <a:ext cx="3200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8055" name="Line 8"/>
          <p:cNvSpPr>
            <a:spLocks noChangeShapeType="1"/>
          </p:cNvSpPr>
          <p:nvPr/>
        </p:nvSpPr>
        <p:spPr bwMode="auto">
          <a:xfrm>
            <a:off x="990600" y="5334000"/>
            <a:ext cx="3200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8056" name="WordArt 9"/>
          <p:cNvSpPr>
            <a:spLocks noChangeArrowheads="1" noChangeShapeType="1" noTextEdit="1"/>
          </p:cNvSpPr>
          <p:nvPr/>
        </p:nvSpPr>
        <p:spPr bwMode="auto">
          <a:xfrm>
            <a:off x="1828800" y="1476375"/>
            <a:ext cx="1592263" cy="1114425"/>
          </a:xfrm>
          <a:prstGeom prst="rect">
            <a:avLst/>
          </a:prstGeom>
        </p:spPr>
        <p:txBody>
          <a:bodyPr wrap="none" fromWordArt="1">
            <a:prstTxWarp prst="textPlain">
              <a:avLst>
                <a:gd name="adj" fmla="val 49931"/>
              </a:avLst>
            </a:prstTxWarp>
          </a:bodyPr>
          <a:lstStyle/>
          <a:p>
            <a:pPr algn="ctr"/>
            <a:r>
              <a:rPr lang="en-US" sz="2400" kern="10" dirty="0">
                <a:ln w="9525">
                  <a:noFill/>
                  <a:round/>
                  <a:headEnd type="none" w="sm" len="sm"/>
                  <a:tailEnd type="none" w="sm" len="sm"/>
                </a:ln>
                <a:solidFill>
                  <a:srgbClr val="000000"/>
                </a:solidFill>
                <a:effectLst>
                  <a:outerShdw dist="35921" dir="2700000" algn="ctr" rotWithShape="0">
                    <a:srgbClr val="C0C0C0"/>
                  </a:outerShdw>
                </a:effectLst>
                <a:latin typeface="Impact"/>
              </a:rPr>
              <a:t>APPLICATION </a:t>
            </a:r>
          </a:p>
          <a:p>
            <a:pPr algn="ctr"/>
            <a:r>
              <a:rPr lang="en-US" sz="2400" kern="10" dirty="0">
                <a:ln w="9525">
                  <a:noFill/>
                  <a:round/>
                  <a:headEnd type="none" w="sm" len="sm"/>
                  <a:tailEnd type="none" w="sm" len="sm"/>
                </a:ln>
                <a:solidFill>
                  <a:srgbClr val="000000"/>
                </a:solidFill>
                <a:effectLst>
                  <a:outerShdw dist="35921" dir="2700000" algn="ctr" rotWithShape="0">
                    <a:srgbClr val="C0C0C0"/>
                  </a:outerShdw>
                </a:effectLst>
                <a:latin typeface="Impact"/>
              </a:rPr>
              <a:t>(telnet / ftp )</a:t>
            </a:r>
          </a:p>
        </p:txBody>
      </p:sp>
      <p:sp>
        <p:nvSpPr>
          <p:cNvPr id="258057" name="WordArt 10"/>
          <p:cNvSpPr>
            <a:spLocks noChangeArrowheads="1" noChangeShapeType="1" noTextEdit="1"/>
          </p:cNvSpPr>
          <p:nvPr/>
        </p:nvSpPr>
        <p:spPr bwMode="auto">
          <a:xfrm>
            <a:off x="1219200" y="3505200"/>
            <a:ext cx="630238" cy="504825"/>
          </a:xfrm>
          <a:prstGeom prst="rect">
            <a:avLst/>
          </a:prstGeom>
        </p:spPr>
        <p:txBody>
          <a:bodyPr wrap="none" fromWordArt="1">
            <a:prstTxWarp prst="textPlain">
              <a:avLst>
                <a:gd name="adj" fmla="val 49931"/>
              </a:avLst>
            </a:prstTxWarp>
          </a:bodyPr>
          <a:lstStyle/>
          <a:p>
            <a:pPr algn="ctr"/>
            <a:r>
              <a:rPr lang="en-US" sz="3200" kern="10">
                <a:ln w="9525">
                  <a:noFill/>
                  <a:round/>
                  <a:headEnd type="none" w="sm" len="sm"/>
                  <a:tailEnd type="none" w="sm" len="sm"/>
                </a:ln>
                <a:solidFill>
                  <a:srgbClr val="000000"/>
                </a:solidFill>
                <a:effectLst>
                  <a:outerShdw dist="35921" dir="2700000" algn="ctr" rotWithShape="0">
                    <a:srgbClr val="C0C0C0"/>
                  </a:outerShdw>
                </a:effectLst>
                <a:latin typeface="Impact"/>
              </a:rPr>
              <a:t>TCP</a:t>
            </a:r>
          </a:p>
        </p:txBody>
      </p:sp>
      <p:sp>
        <p:nvSpPr>
          <p:cNvPr id="258058" name="WordArt 11"/>
          <p:cNvSpPr>
            <a:spLocks noChangeArrowheads="1" noChangeShapeType="1" noTextEdit="1"/>
          </p:cNvSpPr>
          <p:nvPr/>
        </p:nvSpPr>
        <p:spPr bwMode="auto">
          <a:xfrm>
            <a:off x="1447800" y="5410200"/>
            <a:ext cx="2336800" cy="838200"/>
          </a:xfrm>
          <a:prstGeom prst="rect">
            <a:avLst/>
          </a:prstGeom>
        </p:spPr>
        <p:txBody>
          <a:bodyPr wrap="none" fromWordArt="1">
            <a:prstTxWarp prst="textPlain">
              <a:avLst>
                <a:gd name="adj" fmla="val 49931"/>
              </a:avLst>
            </a:prstTxWarp>
          </a:bodyPr>
          <a:lstStyle/>
          <a:p>
            <a:pPr algn="ctr"/>
            <a:r>
              <a:rPr lang="en-US" sz="3600" kern="10" dirty="0">
                <a:ln w="9525">
                  <a:noFill/>
                  <a:round/>
                  <a:headEnd type="none" w="sm" len="sm"/>
                  <a:tailEnd type="none" w="sm" len="sm"/>
                </a:ln>
                <a:solidFill>
                  <a:srgbClr val="000000"/>
                </a:solidFill>
                <a:effectLst>
                  <a:outerShdw dist="35921" dir="2700000" algn="ctr" rotWithShape="0">
                    <a:srgbClr val="C0C0C0"/>
                  </a:outerShdw>
                </a:effectLst>
                <a:latin typeface="Impact"/>
              </a:rPr>
              <a:t>Device driver</a:t>
            </a:r>
          </a:p>
          <a:p>
            <a:pPr algn="ctr"/>
            <a:r>
              <a:rPr lang="en-US" sz="3600" kern="10" dirty="0">
                <a:ln w="9525">
                  <a:noFill/>
                  <a:round/>
                  <a:headEnd type="none" w="sm" len="sm"/>
                  <a:tailEnd type="none" w="sm" len="sm"/>
                </a:ln>
                <a:solidFill>
                  <a:srgbClr val="000000"/>
                </a:solidFill>
                <a:effectLst>
                  <a:outerShdw dist="35921" dir="2700000" algn="ctr" rotWithShape="0">
                    <a:srgbClr val="C0C0C0"/>
                  </a:outerShdw>
                </a:effectLst>
                <a:latin typeface="Impact"/>
              </a:rPr>
              <a:t>&amp;</a:t>
            </a:r>
          </a:p>
          <a:p>
            <a:pPr algn="ctr"/>
            <a:r>
              <a:rPr lang="en-US" sz="3600" kern="10" dirty="0">
                <a:ln w="9525">
                  <a:noFill/>
                  <a:round/>
                  <a:headEnd type="none" w="sm" len="sm"/>
                  <a:tailEnd type="none" w="sm" len="sm"/>
                </a:ln>
                <a:solidFill>
                  <a:srgbClr val="000000"/>
                </a:solidFill>
                <a:effectLst>
                  <a:outerShdw dist="35921" dir="2700000" algn="ctr" rotWithShape="0">
                    <a:srgbClr val="C0C0C0"/>
                  </a:outerShdw>
                </a:effectLst>
                <a:latin typeface="Impact"/>
              </a:rPr>
              <a:t>Hardware</a:t>
            </a:r>
          </a:p>
        </p:txBody>
      </p:sp>
      <p:sp>
        <p:nvSpPr>
          <p:cNvPr id="258059" name="WordArt 12"/>
          <p:cNvSpPr>
            <a:spLocks noChangeArrowheads="1" noChangeShapeType="1" noTextEdit="1"/>
          </p:cNvSpPr>
          <p:nvPr/>
        </p:nvSpPr>
        <p:spPr bwMode="auto">
          <a:xfrm>
            <a:off x="2235200" y="4572000"/>
            <a:ext cx="1422400" cy="304800"/>
          </a:xfrm>
          <a:prstGeom prst="rect">
            <a:avLst/>
          </a:prstGeom>
        </p:spPr>
        <p:txBody>
          <a:bodyPr wrap="none" fromWordArt="1">
            <a:prstTxWarp prst="textPlain">
              <a:avLst>
                <a:gd name="adj" fmla="val 49931"/>
              </a:avLst>
            </a:prstTxWarp>
          </a:bodyPr>
          <a:lstStyle/>
          <a:p>
            <a:pPr algn="ctr"/>
            <a:r>
              <a:rPr lang="en-US" sz="3600" kern="10">
                <a:ln w="9525">
                  <a:noFill/>
                  <a:round/>
                  <a:headEnd type="none" w="sm" len="sm"/>
                  <a:tailEnd type="none" w="sm" len="sm"/>
                </a:ln>
                <a:solidFill>
                  <a:srgbClr val="000000"/>
                </a:solidFill>
                <a:effectLst>
                  <a:outerShdw dist="35921" dir="2700000" algn="ctr" rotWithShape="0">
                    <a:srgbClr val="C0C0C0"/>
                  </a:outerShdw>
                </a:effectLst>
                <a:latin typeface="Impact"/>
              </a:rPr>
              <a:t>IP         </a:t>
            </a:r>
          </a:p>
        </p:txBody>
      </p:sp>
      <p:sp>
        <p:nvSpPr>
          <p:cNvPr id="258060" name="Line 13"/>
          <p:cNvSpPr>
            <a:spLocks noChangeShapeType="1"/>
          </p:cNvSpPr>
          <p:nvPr/>
        </p:nvSpPr>
        <p:spPr bwMode="auto">
          <a:xfrm>
            <a:off x="2133600" y="3048000"/>
            <a:ext cx="0" cy="1219200"/>
          </a:xfrm>
          <a:prstGeom prst="line">
            <a:avLst/>
          </a:prstGeom>
          <a:noFill/>
          <a:ln w="38100">
            <a:solidFill>
              <a:schemeClr val="tx1"/>
            </a:solidFill>
            <a:round/>
            <a:headEnd/>
            <a:tailEnd/>
          </a:ln>
        </p:spPr>
        <p:txBody>
          <a:bodyPr/>
          <a:lstStyle/>
          <a:p>
            <a:endParaRPr lang="en-US"/>
          </a:p>
        </p:txBody>
      </p:sp>
      <p:sp>
        <p:nvSpPr>
          <p:cNvPr id="258061" name="Line 14"/>
          <p:cNvSpPr>
            <a:spLocks noChangeShapeType="1"/>
          </p:cNvSpPr>
          <p:nvPr/>
        </p:nvSpPr>
        <p:spPr bwMode="auto">
          <a:xfrm>
            <a:off x="2971800" y="3048000"/>
            <a:ext cx="0" cy="1219200"/>
          </a:xfrm>
          <a:prstGeom prst="line">
            <a:avLst/>
          </a:prstGeom>
          <a:noFill/>
          <a:ln w="38100">
            <a:solidFill>
              <a:schemeClr val="tx1"/>
            </a:solidFill>
            <a:round/>
            <a:headEnd/>
            <a:tailEnd/>
          </a:ln>
        </p:spPr>
        <p:txBody>
          <a:bodyPr/>
          <a:lstStyle/>
          <a:p>
            <a:endParaRPr lang="en-US"/>
          </a:p>
        </p:txBody>
      </p:sp>
      <p:sp>
        <p:nvSpPr>
          <p:cNvPr id="258062" name="Line 15"/>
          <p:cNvSpPr>
            <a:spLocks noChangeShapeType="1"/>
          </p:cNvSpPr>
          <p:nvPr/>
        </p:nvSpPr>
        <p:spPr bwMode="auto">
          <a:xfrm>
            <a:off x="4114800" y="3048000"/>
            <a:ext cx="1295400" cy="0"/>
          </a:xfrm>
          <a:prstGeom prst="line">
            <a:avLst/>
          </a:prstGeom>
          <a:noFill/>
          <a:ln w="76200">
            <a:solidFill>
              <a:srgbClr val="FF0000"/>
            </a:solidFill>
            <a:round/>
            <a:headEnd type="triangle" w="med" len="med"/>
            <a:tailEnd/>
          </a:ln>
        </p:spPr>
        <p:txBody>
          <a:bodyPr/>
          <a:lstStyle/>
          <a:p>
            <a:endParaRPr lang="en-US"/>
          </a:p>
        </p:txBody>
      </p:sp>
      <p:sp>
        <p:nvSpPr>
          <p:cNvPr id="258063" name="Text Box 16"/>
          <p:cNvSpPr txBox="1">
            <a:spLocks noChangeArrowheads="1"/>
          </p:cNvSpPr>
          <p:nvPr/>
        </p:nvSpPr>
        <p:spPr bwMode="auto">
          <a:xfrm>
            <a:off x="4343400" y="2609850"/>
            <a:ext cx="1219200" cy="457200"/>
          </a:xfrm>
          <a:prstGeom prst="rect">
            <a:avLst/>
          </a:prstGeom>
          <a:noFill/>
          <a:ln w="9525">
            <a:noFill/>
            <a:miter lim="800000"/>
            <a:headEnd/>
            <a:tailEnd/>
          </a:ln>
        </p:spPr>
        <p:txBody>
          <a:bodyPr>
            <a:spAutoFit/>
          </a:bodyPr>
          <a:lstStyle/>
          <a:p>
            <a:pPr eaLnBrk="0" hangingPunct="0">
              <a:spcBef>
                <a:spcPct val="50000"/>
              </a:spcBef>
            </a:pPr>
            <a:r>
              <a:rPr lang="en-US" sz="2400" b="0">
                <a:latin typeface="Times New Roman" pitchFamily="18" charset="0"/>
              </a:rPr>
              <a:t>Sockets</a:t>
            </a:r>
          </a:p>
        </p:txBody>
      </p:sp>
      <p:sp>
        <p:nvSpPr>
          <p:cNvPr id="258064" name="Line 17"/>
          <p:cNvSpPr>
            <a:spLocks noChangeShapeType="1"/>
          </p:cNvSpPr>
          <p:nvPr/>
        </p:nvSpPr>
        <p:spPr bwMode="auto">
          <a:xfrm>
            <a:off x="6096000" y="3048000"/>
            <a:ext cx="2590800" cy="0"/>
          </a:xfrm>
          <a:prstGeom prst="line">
            <a:avLst/>
          </a:prstGeom>
          <a:noFill/>
          <a:ln w="76200">
            <a:solidFill>
              <a:srgbClr val="FF0066"/>
            </a:solidFill>
            <a:round/>
            <a:headEnd/>
            <a:tailEnd/>
          </a:ln>
        </p:spPr>
        <p:txBody>
          <a:bodyPr/>
          <a:lstStyle/>
          <a:p>
            <a:endParaRPr lang="en-US"/>
          </a:p>
        </p:txBody>
      </p:sp>
      <p:sp>
        <p:nvSpPr>
          <p:cNvPr id="258065" name="Line 18"/>
          <p:cNvSpPr>
            <a:spLocks noChangeShapeType="1"/>
          </p:cNvSpPr>
          <p:nvPr/>
        </p:nvSpPr>
        <p:spPr bwMode="auto">
          <a:xfrm>
            <a:off x="6934200" y="2133600"/>
            <a:ext cx="0" cy="1752600"/>
          </a:xfrm>
          <a:prstGeom prst="line">
            <a:avLst/>
          </a:prstGeom>
          <a:noFill/>
          <a:ln w="38100">
            <a:solidFill>
              <a:srgbClr val="3399FF"/>
            </a:solidFill>
            <a:round/>
            <a:headEnd type="triangle" w="med" len="med"/>
            <a:tailEnd type="triangle" w="med" len="med"/>
          </a:ln>
        </p:spPr>
        <p:txBody>
          <a:bodyPr/>
          <a:lstStyle/>
          <a:p>
            <a:endParaRPr lang="en-US"/>
          </a:p>
        </p:txBody>
      </p:sp>
      <p:sp>
        <p:nvSpPr>
          <p:cNvPr id="258066" name="Text Box 19"/>
          <p:cNvSpPr txBox="1">
            <a:spLocks noChangeArrowheads="1"/>
          </p:cNvSpPr>
          <p:nvPr/>
        </p:nvSpPr>
        <p:spPr bwMode="auto">
          <a:xfrm>
            <a:off x="5867400" y="1905000"/>
            <a:ext cx="1219200" cy="822325"/>
          </a:xfrm>
          <a:prstGeom prst="rect">
            <a:avLst/>
          </a:prstGeom>
          <a:noFill/>
          <a:ln w="9525">
            <a:noFill/>
            <a:miter lim="800000"/>
            <a:headEnd/>
            <a:tailEnd/>
          </a:ln>
        </p:spPr>
        <p:txBody>
          <a:bodyPr>
            <a:spAutoFit/>
          </a:bodyPr>
          <a:lstStyle/>
          <a:p>
            <a:pPr eaLnBrk="0" hangingPunct="0">
              <a:spcBef>
                <a:spcPct val="50000"/>
              </a:spcBef>
            </a:pPr>
            <a:r>
              <a:rPr lang="en-US" sz="2400" b="0">
                <a:latin typeface="Times New Roman" pitchFamily="18" charset="0"/>
              </a:rPr>
              <a:t>User process</a:t>
            </a:r>
          </a:p>
        </p:txBody>
      </p:sp>
      <p:sp>
        <p:nvSpPr>
          <p:cNvPr id="258067" name="Text Box 20"/>
          <p:cNvSpPr txBox="1">
            <a:spLocks noChangeArrowheads="1"/>
          </p:cNvSpPr>
          <p:nvPr/>
        </p:nvSpPr>
        <p:spPr bwMode="auto">
          <a:xfrm>
            <a:off x="5943600" y="3581400"/>
            <a:ext cx="1219200" cy="457200"/>
          </a:xfrm>
          <a:prstGeom prst="rect">
            <a:avLst/>
          </a:prstGeom>
          <a:noFill/>
          <a:ln w="9525">
            <a:noFill/>
            <a:miter lim="800000"/>
            <a:headEnd/>
            <a:tailEnd/>
          </a:ln>
        </p:spPr>
        <p:txBody>
          <a:bodyPr>
            <a:spAutoFit/>
          </a:bodyPr>
          <a:lstStyle/>
          <a:p>
            <a:pPr eaLnBrk="0" hangingPunct="0">
              <a:spcBef>
                <a:spcPct val="50000"/>
              </a:spcBef>
            </a:pPr>
            <a:r>
              <a:rPr lang="en-US" sz="2400" b="0">
                <a:latin typeface="Times New Roman" pitchFamily="18" charset="0"/>
              </a:rPr>
              <a:t>Kernel</a:t>
            </a:r>
          </a:p>
        </p:txBody>
      </p:sp>
      <p:sp>
        <p:nvSpPr>
          <p:cNvPr id="258068" name="Rectangle 21"/>
          <p:cNvSpPr>
            <a:spLocks noChangeArrowheads="1"/>
          </p:cNvSpPr>
          <p:nvPr/>
        </p:nvSpPr>
        <p:spPr bwMode="auto">
          <a:xfrm>
            <a:off x="6781800" y="4968875"/>
            <a:ext cx="2144713" cy="822325"/>
          </a:xfrm>
          <a:prstGeom prst="rect">
            <a:avLst/>
          </a:prstGeom>
          <a:noFill/>
          <a:ln w="9525">
            <a:noFill/>
            <a:miter lim="800000"/>
            <a:headEnd/>
            <a:tailEnd/>
          </a:ln>
        </p:spPr>
        <p:txBody>
          <a:bodyPr wrap="none">
            <a:spAutoFit/>
          </a:bodyPr>
          <a:lstStyle/>
          <a:p>
            <a:pPr algn="ctr" eaLnBrk="0" hangingPunct="0"/>
            <a:r>
              <a:rPr lang="en-US" sz="2400" b="0" dirty="0">
                <a:latin typeface="Times New Roman" pitchFamily="18" charset="0"/>
              </a:rPr>
              <a:t>Communication</a:t>
            </a:r>
          </a:p>
          <a:p>
            <a:pPr algn="ctr" eaLnBrk="0" hangingPunct="0"/>
            <a:r>
              <a:rPr lang="en-US" sz="2400" b="0" dirty="0">
                <a:latin typeface="Times New Roman" pitchFamily="18" charset="0"/>
              </a:rPr>
              <a:t>details</a:t>
            </a:r>
          </a:p>
        </p:txBody>
      </p:sp>
      <p:sp>
        <p:nvSpPr>
          <p:cNvPr id="258069" name="Rectangle 22"/>
          <p:cNvSpPr>
            <a:spLocks noChangeArrowheads="1"/>
          </p:cNvSpPr>
          <p:nvPr/>
        </p:nvSpPr>
        <p:spPr bwMode="auto">
          <a:xfrm>
            <a:off x="7239000" y="1387475"/>
            <a:ext cx="1620838" cy="822325"/>
          </a:xfrm>
          <a:prstGeom prst="rect">
            <a:avLst/>
          </a:prstGeom>
          <a:noFill/>
          <a:ln w="9525">
            <a:noFill/>
            <a:miter lim="800000"/>
            <a:headEnd/>
            <a:tailEnd/>
          </a:ln>
        </p:spPr>
        <p:txBody>
          <a:bodyPr wrap="none">
            <a:spAutoFit/>
          </a:bodyPr>
          <a:lstStyle/>
          <a:p>
            <a:pPr algn="ctr" eaLnBrk="0" hangingPunct="0"/>
            <a:r>
              <a:rPr lang="en-US" sz="2400" b="0">
                <a:latin typeface="Times New Roman" pitchFamily="18" charset="0"/>
              </a:rPr>
              <a:t>Application</a:t>
            </a:r>
          </a:p>
          <a:p>
            <a:pPr algn="ctr" eaLnBrk="0" hangingPunct="0"/>
            <a:r>
              <a:rPr lang="en-US" sz="2400" b="0">
                <a:latin typeface="Times New Roman" pitchFamily="18" charset="0"/>
              </a:rPr>
              <a:t>details</a:t>
            </a:r>
          </a:p>
        </p:txBody>
      </p:sp>
      <p:sp>
        <p:nvSpPr>
          <p:cNvPr id="258070" name="WordArt 23"/>
          <p:cNvSpPr>
            <a:spLocks noChangeArrowheads="1" noChangeShapeType="1" noTextEdit="1"/>
          </p:cNvSpPr>
          <p:nvPr/>
        </p:nvSpPr>
        <p:spPr bwMode="auto">
          <a:xfrm>
            <a:off x="3200400" y="3533775"/>
            <a:ext cx="668338" cy="504825"/>
          </a:xfrm>
          <a:prstGeom prst="rect">
            <a:avLst/>
          </a:prstGeom>
        </p:spPr>
        <p:txBody>
          <a:bodyPr wrap="none" fromWordArt="1">
            <a:prstTxWarp prst="textPlain">
              <a:avLst>
                <a:gd name="adj" fmla="val 49931"/>
              </a:avLst>
            </a:prstTxWarp>
          </a:bodyPr>
          <a:lstStyle/>
          <a:p>
            <a:pPr algn="ctr"/>
            <a:r>
              <a:rPr lang="en-US" sz="3200" kern="10">
                <a:ln w="9525">
                  <a:noFill/>
                  <a:round/>
                  <a:headEnd type="none" w="sm" len="sm"/>
                  <a:tailEnd type="none" w="sm" len="sm"/>
                </a:ln>
                <a:solidFill>
                  <a:srgbClr val="000000"/>
                </a:solidFill>
                <a:effectLst>
                  <a:outerShdw dist="35921" dir="2700000" algn="ctr" rotWithShape="0">
                    <a:srgbClr val="C0C0C0"/>
                  </a:outerShdw>
                </a:effectLst>
                <a:latin typeface="Impact"/>
              </a:rPr>
              <a:t>UDP</a:t>
            </a:r>
          </a:p>
        </p:txBody>
      </p:sp>
      <p:sp>
        <p:nvSpPr>
          <p:cNvPr id="258071" name="Line 24"/>
          <p:cNvSpPr>
            <a:spLocks noChangeShapeType="1"/>
          </p:cNvSpPr>
          <p:nvPr/>
        </p:nvSpPr>
        <p:spPr bwMode="auto">
          <a:xfrm rot="-5400000">
            <a:off x="1943894" y="3313906"/>
            <a:ext cx="1295400" cy="1588"/>
          </a:xfrm>
          <a:prstGeom prst="line">
            <a:avLst/>
          </a:prstGeom>
          <a:noFill/>
          <a:ln w="76200">
            <a:solidFill>
              <a:srgbClr val="FF0000"/>
            </a:solidFill>
            <a:round/>
            <a:headEnd type="triangle" w="med" len="med"/>
            <a:tailEnd/>
          </a:ln>
        </p:spPr>
        <p:txBody>
          <a:bodyPr/>
          <a:lstStyle/>
          <a:p>
            <a:endParaRPr lang="en-US"/>
          </a:p>
        </p:txBody>
      </p:sp>
      <p:sp>
        <p:nvSpPr>
          <p:cNvPr id="258072" name="Line 25"/>
          <p:cNvSpPr>
            <a:spLocks noChangeShapeType="1"/>
          </p:cNvSpPr>
          <p:nvPr/>
        </p:nvSpPr>
        <p:spPr bwMode="auto">
          <a:xfrm>
            <a:off x="7924800" y="2133600"/>
            <a:ext cx="0" cy="2819400"/>
          </a:xfrm>
          <a:prstGeom prst="line">
            <a:avLst/>
          </a:prstGeom>
          <a:noFill/>
          <a:ln w="38100">
            <a:solidFill>
              <a:srgbClr val="3399FF"/>
            </a:solidFill>
            <a:round/>
            <a:headEnd type="triangle"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1143000"/>
            <a:ext cx="8229600" cy="1143000"/>
          </a:xfrm>
        </p:spPr>
        <p:txBody>
          <a:bodyPr/>
          <a:lstStyle/>
          <a:p>
            <a:pPr eaLnBrk="1" hangingPunct="1"/>
            <a:r>
              <a:rPr lang="en-US" dirty="0" smtClean="0"/>
              <a:t>Concurrent Server</a:t>
            </a:r>
          </a:p>
        </p:txBody>
      </p:sp>
      <p:sp>
        <p:nvSpPr>
          <p:cNvPr id="259076" name="Rectangle 17"/>
          <p:cNvSpPr>
            <a:spLocks noGrp="1" noChangeArrowheads="1"/>
          </p:cNvSpPr>
          <p:nvPr>
            <p:ph sz="quarter" idx="1"/>
          </p:nvPr>
        </p:nvSpPr>
        <p:spPr>
          <a:xfrm>
            <a:off x="457200" y="2514600"/>
            <a:ext cx="8229600" cy="3611563"/>
          </a:xfrm>
        </p:spPr>
        <p:txBody>
          <a:bodyPr/>
          <a:lstStyle/>
          <a:p>
            <a:pPr eaLnBrk="1" hangingPunct="1"/>
            <a:r>
              <a:rPr lang="en-US" dirty="0" smtClean="0"/>
              <a:t>Concurrent Server</a:t>
            </a:r>
          </a:p>
        </p:txBody>
      </p:sp>
      <p:pic>
        <p:nvPicPr>
          <p:cNvPr id="259077" name="Picture 5" descr="j0285750"/>
          <p:cNvPicPr>
            <a:picLocks noChangeAspect="1" noChangeArrowheads="1"/>
          </p:cNvPicPr>
          <p:nvPr/>
        </p:nvPicPr>
        <p:blipFill>
          <a:blip r:embed="rId3"/>
          <a:srcRect/>
          <a:stretch>
            <a:fillRect/>
          </a:stretch>
        </p:blipFill>
        <p:spPr bwMode="auto">
          <a:xfrm>
            <a:off x="1658938" y="4210050"/>
            <a:ext cx="1643062" cy="1047750"/>
          </a:xfrm>
          <a:prstGeom prst="rect">
            <a:avLst/>
          </a:prstGeom>
          <a:noFill/>
          <a:ln w="9525">
            <a:noFill/>
            <a:miter lim="800000"/>
            <a:headEnd/>
            <a:tailEnd/>
          </a:ln>
        </p:spPr>
      </p:pic>
      <p:pic>
        <p:nvPicPr>
          <p:cNvPr id="259078" name="Picture 6" descr="j0285750"/>
          <p:cNvPicPr>
            <a:picLocks noChangeAspect="1" noChangeArrowheads="1"/>
          </p:cNvPicPr>
          <p:nvPr/>
        </p:nvPicPr>
        <p:blipFill>
          <a:blip r:embed="rId3"/>
          <a:srcRect/>
          <a:stretch>
            <a:fillRect/>
          </a:stretch>
        </p:blipFill>
        <p:spPr bwMode="auto">
          <a:xfrm>
            <a:off x="6096000" y="2763837"/>
            <a:ext cx="1549400" cy="817563"/>
          </a:xfrm>
          <a:prstGeom prst="rect">
            <a:avLst/>
          </a:prstGeom>
          <a:noFill/>
          <a:ln w="9525">
            <a:noFill/>
            <a:miter lim="800000"/>
            <a:headEnd/>
            <a:tailEnd/>
          </a:ln>
        </p:spPr>
      </p:pic>
      <p:pic>
        <p:nvPicPr>
          <p:cNvPr id="259079" name="Picture 7" descr="j0285750"/>
          <p:cNvPicPr>
            <a:picLocks noChangeAspect="1" noChangeArrowheads="1"/>
          </p:cNvPicPr>
          <p:nvPr/>
        </p:nvPicPr>
        <p:blipFill>
          <a:blip r:embed="rId3"/>
          <a:srcRect/>
          <a:stretch>
            <a:fillRect/>
          </a:stretch>
        </p:blipFill>
        <p:spPr bwMode="auto">
          <a:xfrm>
            <a:off x="5983288" y="3984625"/>
            <a:ext cx="1824037" cy="1120775"/>
          </a:xfrm>
          <a:prstGeom prst="rect">
            <a:avLst/>
          </a:prstGeom>
          <a:noFill/>
          <a:ln w="9525">
            <a:noFill/>
            <a:miter lim="800000"/>
            <a:headEnd/>
            <a:tailEnd/>
          </a:ln>
        </p:spPr>
      </p:pic>
      <p:sp>
        <p:nvSpPr>
          <p:cNvPr id="259080" name="Line 8"/>
          <p:cNvSpPr>
            <a:spLocks noChangeShapeType="1"/>
          </p:cNvSpPr>
          <p:nvPr/>
        </p:nvSpPr>
        <p:spPr bwMode="auto">
          <a:xfrm flipV="1">
            <a:off x="3048000" y="4572000"/>
            <a:ext cx="3048000" cy="228600"/>
          </a:xfrm>
          <a:prstGeom prst="line">
            <a:avLst/>
          </a:prstGeom>
          <a:noFill/>
          <a:ln w="9525">
            <a:solidFill>
              <a:schemeClr val="tx1"/>
            </a:solidFill>
            <a:round/>
            <a:headEnd type="triangle" w="med" len="med"/>
            <a:tailEnd type="triangle" w="med" len="med"/>
          </a:ln>
        </p:spPr>
        <p:txBody>
          <a:bodyPr wrap="square">
            <a:spAutoFit/>
          </a:bodyPr>
          <a:lstStyle/>
          <a:p>
            <a:endParaRPr lang="en-US"/>
          </a:p>
        </p:txBody>
      </p:sp>
      <p:sp>
        <p:nvSpPr>
          <p:cNvPr id="259081" name="Text Box 9"/>
          <p:cNvSpPr txBox="1">
            <a:spLocks noChangeArrowheads="1"/>
          </p:cNvSpPr>
          <p:nvPr/>
        </p:nvSpPr>
        <p:spPr bwMode="auto">
          <a:xfrm>
            <a:off x="3505200" y="3352800"/>
            <a:ext cx="2438400" cy="396875"/>
          </a:xfrm>
          <a:prstGeom prst="rect">
            <a:avLst/>
          </a:prstGeom>
          <a:noFill/>
          <a:ln w="9525">
            <a:noFill/>
            <a:miter lim="800000"/>
            <a:headEnd/>
            <a:tailEnd/>
          </a:ln>
        </p:spPr>
        <p:txBody>
          <a:bodyPr>
            <a:spAutoFit/>
          </a:bodyPr>
          <a:lstStyle/>
          <a:p>
            <a:pPr>
              <a:spcBef>
                <a:spcPct val="50000"/>
              </a:spcBef>
            </a:pPr>
            <a:r>
              <a:rPr lang="en-US" sz="2000" dirty="0">
                <a:solidFill>
                  <a:srgbClr val="800000"/>
                </a:solidFill>
                <a:latin typeface="Albertus Extra Bold" pitchFamily="34" charset="0"/>
              </a:rPr>
              <a:t>Socket Program</a:t>
            </a:r>
          </a:p>
        </p:txBody>
      </p:sp>
      <p:pic>
        <p:nvPicPr>
          <p:cNvPr id="259082" name="Picture 10" descr="j0285750"/>
          <p:cNvPicPr>
            <a:picLocks noChangeAspect="1" noChangeArrowheads="1"/>
          </p:cNvPicPr>
          <p:nvPr/>
        </p:nvPicPr>
        <p:blipFill>
          <a:blip r:embed="rId3"/>
          <a:srcRect/>
          <a:stretch>
            <a:fillRect/>
          </a:stretch>
        </p:blipFill>
        <p:spPr bwMode="auto">
          <a:xfrm>
            <a:off x="5943600" y="5507037"/>
            <a:ext cx="1549400" cy="817563"/>
          </a:xfrm>
          <a:prstGeom prst="rect">
            <a:avLst/>
          </a:prstGeom>
          <a:noFill/>
          <a:ln w="9525">
            <a:noFill/>
            <a:miter lim="800000"/>
            <a:headEnd/>
            <a:tailEnd/>
          </a:ln>
        </p:spPr>
      </p:pic>
      <p:sp>
        <p:nvSpPr>
          <p:cNvPr id="259083" name="Line 11"/>
          <p:cNvSpPr>
            <a:spLocks noChangeShapeType="1"/>
          </p:cNvSpPr>
          <p:nvPr/>
        </p:nvSpPr>
        <p:spPr bwMode="auto">
          <a:xfrm flipH="1">
            <a:off x="3048000" y="3276600"/>
            <a:ext cx="3048000" cy="1219200"/>
          </a:xfrm>
          <a:prstGeom prst="line">
            <a:avLst/>
          </a:prstGeom>
          <a:noFill/>
          <a:ln w="9525">
            <a:solidFill>
              <a:schemeClr val="tx1"/>
            </a:solidFill>
            <a:round/>
            <a:headEnd type="triangle" w="med" len="med"/>
            <a:tailEnd type="triangle" w="med" len="med"/>
          </a:ln>
        </p:spPr>
        <p:txBody>
          <a:bodyPr>
            <a:spAutoFit/>
          </a:bodyPr>
          <a:lstStyle/>
          <a:p>
            <a:endParaRPr lang="en-US"/>
          </a:p>
        </p:txBody>
      </p:sp>
      <p:sp>
        <p:nvSpPr>
          <p:cNvPr id="259084" name="Line 12"/>
          <p:cNvSpPr>
            <a:spLocks noChangeShapeType="1"/>
          </p:cNvSpPr>
          <p:nvPr/>
        </p:nvSpPr>
        <p:spPr bwMode="auto">
          <a:xfrm flipH="1" flipV="1">
            <a:off x="2895600" y="5029200"/>
            <a:ext cx="3124200" cy="914400"/>
          </a:xfrm>
          <a:prstGeom prst="line">
            <a:avLst/>
          </a:prstGeom>
          <a:noFill/>
          <a:ln w="9525">
            <a:solidFill>
              <a:schemeClr val="tx1"/>
            </a:solidFill>
            <a:round/>
            <a:headEnd type="triangle" w="med" len="med"/>
            <a:tailEnd type="triangle" w="med" len="med"/>
          </a:ln>
        </p:spPr>
        <p:txBody>
          <a:bodyPr wrap="square">
            <a:spAutoFit/>
          </a:bodyPr>
          <a:lstStyle/>
          <a:p>
            <a:endParaRPr lang="en-US"/>
          </a:p>
        </p:txBody>
      </p:sp>
      <p:sp>
        <p:nvSpPr>
          <p:cNvPr id="259085" name="Text Box 13"/>
          <p:cNvSpPr txBox="1">
            <a:spLocks noChangeArrowheads="1"/>
          </p:cNvSpPr>
          <p:nvPr/>
        </p:nvSpPr>
        <p:spPr bwMode="auto">
          <a:xfrm>
            <a:off x="457200" y="4708525"/>
            <a:ext cx="1371600" cy="396875"/>
          </a:xfrm>
          <a:prstGeom prst="rect">
            <a:avLst/>
          </a:prstGeom>
          <a:noFill/>
          <a:ln w="9525">
            <a:noFill/>
            <a:miter lim="800000"/>
            <a:headEnd/>
            <a:tailEnd/>
          </a:ln>
        </p:spPr>
        <p:txBody>
          <a:bodyPr>
            <a:spAutoFit/>
          </a:bodyPr>
          <a:lstStyle/>
          <a:p>
            <a:pPr>
              <a:spcBef>
                <a:spcPct val="50000"/>
              </a:spcBef>
            </a:pPr>
            <a:r>
              <a:rPr lang="en-US" sz="2000">
                <a:latin typeface="Albertus Extra Bold" pitchFamily="34" charset="0"/>
              </a:rPr>
              <a:t>Server</a:t>
            </a:r>
          </a:p>
        </p:txBody>
      </p:sp>
      <p:sp>
        <p:nvSpPr>
          <p:cNvPr id="259086" name="Text Box 14"/>
          <p:cNvSpPr txBox="1">
            <a:spLocks noChangeArrowheads="1"/>
          </p:cNvSpPr>
          <p:nvPr/>
        </p:nvSpPr>
        <p:spPr bwMode="auto">
          <a:xfrm>
            <a:off x="7413625" y="3032125"/>
            <a:ext cx="1196975" cy="396875"/>
          </a:xfrm>
          <a:prstGeom prst="rect">
            <a:avLst/>
          </a:prstGeom>
          <a:noFill/>
          <a:ln w="9525">
            <a:noFill/>
            <a:miter lim="800000"/>
            <a:headEnd/>
            <a:tailEnd/>
          </a:ln>
        </p:spPr>
        <p:txBody>
          <a:bodyPr>
            <a:spAutoFit/>
          </a:bodyPr>
          <a:lstStyle/>
          <a:p>
            <a:pPr>
              <a:spcBef>
                <a:spcPct val="50000"/>
              </a:spcBef>
            </a:pPr>
            <a:r>
              <a:rPr lang="en-US" sz="2000" dirty="0">
                <a:solidFill>
                  <a:srgbClr val="000066"/>
                </a:solidFill>
                <a:latin typeface="Albertus Extra Bold" pitchFamily="34" charset="0"/>
              </a:rPr>
              <a:t>Client </a:t>
            </a:r>
            <a:r>
              <a:rPr lang="en-US" sz="2000" i="1" dirty="0">
                <a:solidFill>
                  <a:srgbClr val="FF0000"/>
                </a:solidFill>
                <a:latin typeface="Albertus Extra Bold" pitchFamily="34" charset="0"/>
              </a:rPr>
              <a:t>x</a:t>
            </a:r>
          </a:p>
        </p:txBody>
      </p:sp>
      <p:sp>
        <p:nvSpPr>
          <p:cNvPr id="259087" name="Text Box 15"/>
          <p:cNvSpPr txBox="1">
            <a:spLocks noChangeArrowheads="1"/>
          </p:cNvSpPr>
          <p:nvPr/>
        </p:nvSpPr>
        <p:spPr bwMode="auto">
          <a:xfrm>
            <a:off x="7772400" y="4403725"/>
            <a:ext cx="1196975" cy="396875"/>
          </a:xfrm>
          <a:prstGeom prst="rect">
            <a:avLst/>
          </a:prstGeom>
          <a:noFill/>
          <a:ln w="9525">
            <a:noFill/>
            <a:miter lim="800000"/>
            <a:headEnd/>
            <a:tailEnd/>
          </a:ln>
        </p:spPr>
        <p:txBody>
          <a:bodyPr>
            <a:spAutoFit/>
          </a:bodyPr>
          <a:lstStyle/>
          <a:p>
            <a:pPr>
              <a:spcBef>
                <a:spcPct val="50000"/>
              </a:spcBef>
            </a:pPr>
            <a:r>
              <a:rPr lang="en-US" sz="2000" dirty="0">
                <a:solidFill>
                  <a:srgbClr val="000066"/>
                </a:solidFill>
                <a:latin typeface="Albertus Extra Bold" pitchFamily="34" charset="0"/>
              </a:rPr>
              <a:t>Client </a:t>
            </a:r>
            <a:r>
              <a:rPr lang="en-US" sz="2000" dirty="0">
                <a:solidFill>
                  <a:srgbClr val="FF0000"/>
                </a:solidFill>
                <a:latin typeface="Albertus Extra Bold" pitchFamily="34" charset="0"/>
              </a:rPr>
              <a:t>1</a:t>
            </a:r>
          </a:p>
        </p:txBody>
      </p:sp>
      <p:sp>
        <p:nvSpPr>
          <p:cNvPr id="259088" name="Text Box 16"/>
          <p:cNvSpPr txBox="1">
            <a:spLocks noChangeArrowheads="1"/>
          </p:cNvSpPr>
          <p:nvPr/>
        </p:nvSpPr>
        <p:spPr bwMode="auto">
          <a:xfrm>
            <a:off x="7315200" y="5851525"/>
            <a:ext cx="1196975" cy="396875"/>
          </a:xfrm>
          <a:prstGeom prst="rect">
            <a:avLst/>
          </a:prstGeom>
          <a:noFill/>
          <a:ln w="9525">
            <a:noFill/>
            <a:miter lim="800000"/>
            <a:headEnd/>
            <a:tailEnd/>
          </a:ln>
        </p:spPr>
        <p:txBody>
          <a:bodyPr>
            <a:spAutoFit/>
          </a:bodyPr>
          <a:lstStyle/>
          <a:p>
            <a:pPr>
              <a:spcBef>
                <a:spcPct val="50000"/>
              </a:spcBef>
            </a:pPr>
            <a:r>
              <a:rPr lang="en-US" sz="2000" dirty="0">
                <a:solidFill>
                  <a:srgbClr val="000066"/>
                </a:solidFill>
                <a:latin typeface="Albertus Extra Bold" pitchFamily="34" charset="0"/>
              </a:rPr>
              <a:t>Client </a:t>
            </a:r>
            <a:r>
              <a:rPr lang="en-US" sz="2000" i="1" dirty="0">
                <a:solidFill>
                  <a:srgbClr val="FF0000"/>
                </a:solidFill>
                <a:latin typeface="Albertus Extra Bold" pitchFamily="34" charset="0"/>
              </a:rPr>
              <a: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57200" y="1295400"/>
            <a:ext cx="8229600" cy="1143000"/>
          </a:xfrm>
        </p:spPr>
        <p:txBody>
          <a:bodyPr/>
          <a:lstStyle/>
          <a:p>
            <a:pPr eaLnBrk="1" hangingPunct="1"/>
            <a:r>
              <a:rPr lang="en-US" dirty="0" smtClean="0"/>
              <a:t>Socket : Definition</a:t>
            </a:r>
          </a:p>
        </p:txBody>
      </p:sp>
      <p:sp>
        <p:nvSpPr>
          <p:cNvPr id="260100" name="Rectangle 3"/>
          <p:cNvSpPr>
            <a:spLocks noGrp="1" noChangeArrowheads="1"/>
          </p:cNvSpPr>
          <p:nvPr>
            <p:ph sz="quarter" idx="1"/>
          </p:nvPr>
        </p:nvSpPr>
        <p:spPr>
          <a:xfrm>
            <a:off x="457200" y="2362200"/>
            <a:ext cx="8229600" cy="3733800"/>
          </a:xfrm>
        </p:spPr>
        <p:txBody>
          <a:bodyPr>
            <a:normAutofit fontScale="92500" lnSpcReduction="10000"/>
          </a:bodyPr>
          <a:lstStyle/>
          <a:p>
            <a:pPr eaLnBrk="1" hangingPunct="1"/>
            <a:r>
              <a:rPr lang="en-US" dirty="0" smtClean="0"/>
              <a:t>A socket is a communication endpoint and represents abstract object that a process may use to send or receive messages.</a:t>
            </a:r>
          </a:p>
          <a:p>
            <a:pPr eaLnBrk="1" hangingPunct="1"/>
            <a:r>
              <a:rPr lang="en-US" dirty="0" smtClean="0"/>
              <a:t>The socket frame work is procedural not message based</a:t>
            </a:r>
          </a:p>
          <a:p>
            <a:pPr eaLnBrk="1" hangingPunct="1"/>
            <a:r>
              <a:rPr lang="en-US" dirty="0" smtClean="0"/>
              <a:t>The two most prevalent communication APIs for Unix Systems are Berkeley Sockets and System V Transport Layer Interface(TLI)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57200" y="1189037"/>
            <a:ext cx="8229600" cy="1143000"/>
          </a:xfrm>
        </p:spPr>
        <p:txBody>
          <a:bodyPr/>
          <a:lstStyle/>
          <a:p>
            <a:pPr eaLnBrk="1" hangingPunct="1"/>
            <a:r>
              <a:rPr lang="en-US" smtClean="0"/>
              <a:t>Sockets in Unix</a:t>
            </a:r>
          </a:p>
        </p:txBody>
      </p:sp>
      <p:sp>
        <p:nvSpPr>
          <p:cNvPr id="261124" name="Rectangle 3"/>
          <p:cNvSpPr>
            <a:spLocks noGrp="1" noChangeArrowheads="1"/>
          </p:cNvSpPr>
          <p:nvPr>
            <p:ph sz="quarter" idx="1"/>
          </p:nvPr>
        </p:nvSpPr>
        <p:spPr>
          <a:xfrm>
            <a:off x="457200" y="2514600"/>
            <a:ext cx="8229600" cy="3352800"/>
          </a:xfrm>
        </p:spPr>
        <p:txBody>
          <a:bodyPr>
            <a:normAutofit fontScale="77500" lnSpcReduction="20000"/>
          </a:bodyPr>
          <a:lstStyle/>
          <a:p>
            <a:pPr eaLnBrk="1" hangingPunct="1"/>
            <a:r>
              <a:rPr lang="en-US" dirty="0" smtClean="0"/>
              <a:t>The typical client -server relationship is not symmetrical</a:t>
            </a:r>
          </a:p>
          <a:p>
            <a:pPr eaLnBrk="1" hangingPunct="1"/>
            <a:r>
              <a:rPr lang="en-US" dirty="0" smtClean="0"/>
              <a:t>Network Connection can be connection-oriented or connectionless</a:t>
            </a:r>
          </a:p>
          <a:p>
            <a:pPr eaLnBrk="1" hangingPunct="1"/>
            <a:r>
              <a:rPr lang="en-US" dirty="0" smtClean="0"/>
              <a:t>More parameters must be specified for network connection, than for file I/O</a:t>
            </a:r>
          </a:p>
          <a:p>
            <a:pPr eaLnBrk="1" hangingPunct="1"/>
            <a:r>
              <a:rPr lang="en-US" dirty="0" smtClean="0"/>
              <a:t>The Unix I/O system is stream oriented</a:t>
            </a:r>
          </a:p>
          <a:p>
            <a:pPr eaLnBrk="1" hangingPunct="1"/>
            <a:r>
              <a:rPr lang="en-US" dirty="0" smtClean="0"/>
              <a:t>The network interface should support multiple communication  protocol</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57200" y="914400"/>
            <a:ext cx="8229600" cy="1143000"/>
          </a:xfrm>
        </p:spPr>
        <p:txBody>
          <a:bodyPr/>
          <a:lstStyle/>
          <a:p>
            <a:pPr eaLnBrk="1" hangingPunct="1"/>
            <a:r>
              <a:rPr lang="en-US" dirty="0" smtClean="0"/>
              <a:t>Socket Functions</a:t>
            </a:r>
          </a:p>
        </p:txBody>
      </p:sp>
      <p:sp>
        <p:nvSpPr>
          <p:cNvPr id="262148" name="Line 5"/>
          <p:cNvSpPr>
            <a:spLocks noChangeShapeType="1"/>
          </p:cNvSpPr>
          <p:nvPr/>
        </p:nvSpPr>
        <p:spPr bwMode="auto">
          <a:xfrm>
            <a:off x="1600200" y="3657600"/>
            <a:ext cx="0" cy="152400"/>
          </a:xfrm>
          <a:prstGeom prst="line">
            <a:avLst/>
          </a:prstGeom>
          <a:noFill/>
          <a:ln w="9525">
            <a:solidFill>
              <a:schemeClr val="tx1"/>
            </a:solidFill>
            <a:round/>
            <a:headEnd/>
            <a:tailEnd type="triangle" w="med" len="med"/>
          </a:ln>
        </p:spPr>
        <p:txBody>
          <a:bodyPr/>
          <a:lstStyle/>
          <a:p>
            <a:endParaRPr lang="en-US"/>
          </a:p>
        </p:txBody>
      </p:sp>
      <p:sp>
        <p:nvSpPr>
          <p:cNvPr id="262149" name="Line 6"/>
          <p:cNvSpPr>
            <a:spLocks noChangeShapeType="1"/>
          </p:cNvSpPr>
          <p:nvPr/>
        </p:nvSpPr>
        <p:spPr bwMode="auto">
          <a:xfrm>
            <a:off x="1600200" y="4191000"/>
            <a:ext cx="0" cy="152400"/>
          </a:xfrm>
          <a:prstGeom prst="line">
            <a:avLst/>
          </a:prstGeom>
          <a:noFill/>
          <a:ln w="9525">
            <a:solidFill>
              <a:schemeClr val="tx1"/>
            </a:solidFill>
            <a:round/>
            <a:headEnd/>
            <a:tailEnd type="triangle" w="med" len="med"/>
          </a:ln>
        </p:spPr>
        <p:txBody>
          <a:bodyPr/>
          <a:lstStyle/>
          <a:p>
            <a:endParaRPr lang="en-US"/>
          </a:p>
        </p:txBody>
      </p:sp>
      <p:sp>
        <p:nvSpPr>
          <p:cNvPr id="262150" name="Line 7"/>
          <p:cNvSpPr>
            <a:spLocks noChangeShapeType="1"/>
          </p:cNvSpPr>
          <p:nvPr/>
        </p:nvSpPr>
        <p:spPr bwMode="auto">
          <a:xfrm>
            <a:off x="1600200" y="4724400"/>
            <a:ext cx="0" cy="152400"/>
          </a:xfrm>
          <a:prstGeom prst="line">
            <a:avLst/>
          </a:prstGeom>
          <a:noFill/>
          <a:ln w="9525">
            <a:solidFill>
              <a:schemeClr val="tx1"/>
            </a:solidFill>
            <a:round/>
            <a:headEnd/>
            <a:tailEnd type="triangle" w="med" len="med"/>
          </a:ln>
        </p:spPr>
        <p:txBody>
          <a:bodyPr/>
          <a:lstStyle/>
          <a:p>
            <a:endParaRPr lang="en-US"/>
          </a:p>
        </p:txBody>
      </p:sp>
      <p:sp>
        <p:nvSpPr>
          <p:cNvPr id="262151" name="Line 8"/>
          <p:cNvSpPr>
            <a:spLocks noChangeShapeType="1"/>
          </p:cNvSpPr>
          <p:nvPr/>
        </p:nvSpPr>
        <p:spPr bwMode="auto">
          <a:xfrm>
            <a:off x="1600200" y="5257800"/>
            <a:ext cx="0" cy="152400"/>
          </a:xfrm>
          <a:prstGeom prst="line">
            <a:avLst/>
          </a:prstGeom>
          <a:noFill/>
          <a:ln w="9525">
            <a:solidFill>
              <a:schemeClr val="tx1"/>
            </a:solidFill>
            <a:round/>
            <a:headEnd/>
            <a:tailEnd type="triangle" w="med" len="med"/>
          </a:ln>
        </p:spPr>
        <p:txBody>
          <a:bodyPr/>
          <a:lstStyle/>
          <a:p>
            <a:endParaRPr lang="en-US"/>
          </a:p>
        </p:txBody>
      </p:sp>
      <p:sp>
        <p:nvSpPr>
          <p:cNvPr id="262152" name="AutoShape 9"/>
          <p:cNvSpPr>
            <a:spLocks noChangeArrowheads="1"/>
          </p:cNvSpPr>
          <p:nvPr/>
        </p:nvSpPr>
        <p:spPr bwMode="auto">
          <a:xfrm>
            <a:off x="457200" y="38100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connect( )</a:t>
            </a:r>
          </a:p>
        </p:txBody>
      </p:sp>
      <p:sp>
        <p:nvSpPr>
          <p:cNvPr id="262153" name="AutoShape 10"/>
          <p:cNvSpPr>
            <a:spLocks noChangeArrowheads="1"/>
          </p:cNvSpPr>
          <p:nvPr/>
        </p:nvSpPr>
        <p:spPr bwMode="auto">
          <a:xfrm>
            <a:off x="457200" y="43434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write( )</a:t>
            </a:r>
          </a:p>
        </p:txBody>
      </p:sp>
      <p:sp>
        <p:nvSpPr>
          <p:cNvPr id="262154" name="AutoShape 11"/>
          <p:cNvSpPr>
            <a:spLocks noChangeArrowheads="1"/>
          </p:cNvSpPr>
          <p:nvPr/>
        </p:nvSpPr>
        <p:spPr bwMode="auto">
          <a:xfrm>
            <a:off x="457200" y="48768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read( )</a:t>
            </a:r>
          </a:p>
        </p:txBody>
      </p:sp>
      <p:sp>
        <p:nvSpPr>
          <p:cNvPr id="262155" name="AutoShape 12"/>
          <p:cNvSpPr>
            <a:spLocks noChangeArrowheads="1"/>
          </p:cNvSpPr>
          <p:nvPr/>
        </p:nvSpPr>
        <p:spPr bwMode="auto">
          <a:xfrm>
            <a:off x="457200" y="54102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close( )</a:t>
            </a:r>
          </a:p>
        </p:txBody>
      </p:sp>
      <p:sp>
        <p:nvSpPr>
          <p:cNvPr id="262156" name="AutoShape 13"/>
          <p:cNvSpPr>
            <a:spLocks noChangeArrowheads="1"/>
          </p:cNvSpPr>
          <p:nvPr/>
        </p:nvSpPr>
        <p:spPr bwMode="auto">
          <a:xfrm>
            <a:off x="457200" y="32766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socket( )</a:t>
            </a:r>
          </a:p>
        </p:txBody>
      </p:sp>
      <p:sp>
        <p:nvSpPr>
          <p:cNvPr id="262157" name="AutoShape 14"/>
          <p:cNvSpPr>
            <a:spLocks noChangeArrowheads="1"/>
          </p:cNvSpPr>
          <p:nvPr/>
        </p:nvSpPr>
        <p:spPr bwMode="auto">
          <a:xfrm>
            <a:off x="5105400" y="60198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close( )</a:t>
            </a:r>
          </a:p>
        </p:txBody>
      </p:sp>
      <p:sp>
        <p:nvSpPr>
          <p:cNvPr id="262158" name="AutoShape 15"/>
          <p:cNvSpPr>
            <a:spLocks noChangeArrowheads="1"/>
          </p:cNvSpPr>
          <p:nvPr/>
        </p:nvSpPr>
        <p:spPr bwMode="auto">
          <a:xfrm>
            <a:off x="5105400" y="54864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read( )</a:t>
            </a:r>
          </a:p>
        </p:txBody>
      </p:sp>
      <p:sp>
        <p:nvSpPr>
          <p:cNvPr id="262159" name="AutoShape 16"/>
          <p:cNvSpPr>
            <a:spLocks noChangeArrowheads="1"/>
          </p:cNvSpPr>
          <p:nvPr/>
        </p:nvSpPr>
        <p:spPr bwMode="auto">
          <a:xfrm>
            <a:off x="5105400" y="49530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write( )</a:t>
            </a:r>
          </a:p>
        </p:txBody>
      </p:sp>
      <p:sp>
        <p:nvSpPr>
          <p:cNvPr id="262160" name="AutoShape 17"/>
          <p:cNvSpPr>
            <a:spLocks noChangeArrowheads="1"/>
          </p:cNvSpPr>
          <p:nvPr/>
        </p:nvSpPr>
        <p:spPr bwMode="auto">
          <a:xfrm>
            <a:off x="5181600" y="44196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read( )</a:t>
            </a:r>
          </a:p>
        </p:txBody>
      </p:sp>
      <p:sp>
        <p:nvSpPr>
          <p:cNvPr id="262161" name="AutoShape 18"/>
          <p:cNvSpPr>
            <a:spLocks noChangeArrowheads="1"/>
          </p:cNvSpPr>
          <p:nvPr/>
        </p:nvSpPr>
        <p:spPr bwMode="auto">
          <a:xfrm>
            <a:off x="5257800" y="34290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accept( )</a:t>
            </a:r>
          </a:p>
        </p:txBody>
      </p:sp>
      <p:sp>
        <p:nvSpPr>
          <p:cNvPr id="262162" name="AutoShape 19"/>
          <p:cNvSpPr>
            <a:spLocks noChangeArrowheads="1"/>
          </p:cNvSpPr>
          <p:nvPr/>
        </p:nvSpPr>
        <p:spPr bwMode="auto">
          <a:xfrm>
            <a:off x="5257800" y="28956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listen( )</a:t>
            </a:r>
          </a:p>
        </p:txBody>
      </p:sp>
      <p:sp>
        <p:nvSpPr>
          <p:cNvPr id="262163" name="AutoShape 20"/>
          <p:cNvSpPr>
            <a:spLocks noChangeArrowheads="1"/>
          </p:cNvSpPr>
          <p:nvPr/>
        </p:nvSpPr>
        <p:spPr bwMode="auto">
          <a:xfrm>
            <a:off x="5257800" y="23622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bind( )</a:t>
            </a:r>
          </a:p>
        </p:txBody>
      </p:sp>
      <p:sp>
        <p:nvSpPr>
          <p:cNvPr id="262164" name="AutoShape 21"/>
          <p:cNvSpPr>
            <a:spLocks noChangeArrowheads="1"/>
          </p:cNvSpPr>
          <p:nvPr/>
        </p:nvSpPr>
        <p:spPr bwMode="auto">
          <a:xfrm>
            <a:off x="5334000" y="1828800"/>
            <a:ext cx="2438400" cy="381000"/>
          </a:xfrm>
          <a:prstGeom prst="flowChartInputOutput">
            <a:avLst/>
          </a:prstGeom>
          <a:gradFill rotWithShape="1">
            <a:gsLst>
              <a:gs pos="0">
                <a:schemeClr val="bg2"/>
              </a:gs>
              <a:gs pos="100000">
                <a:schemeClr val="bg1"/>
              </a:gs>
            </a:gsLst>
            <a:lin ang="2700000" scaled="1"/>
          </a:gradFill>
          <a:ln w="9525">
            <a:solidFill>
              <a:schemeClr val="tx1"/>
            </a:solidFill>
            <a:miter lim="800000"/>
            <a:headEnd/>
            <a:tailEnd/>
          </a:ln>
        </p:spPr>
        <p:txBody>
          <a:bodyPr wrap="none" anchor="ctr"/>
          <a:lstStyle/>
          <a:p>
            <a:pPr algn="ctr"/>
            <a:r>
              <a:rPr lang="en-US"/>
              <a:t>socket( )</a:t>
            </a:r>
          </a:p>
        </p:txBody>
      </p:sp>
      <p:sp>
        <p:nvSpPr>
          <p:cNvPr id="262165" name="Line 22"/>
          <p:cNvSpPr>
            <a:spLocks noChangeShapeType="1"/>
          </p:cNvSpPr>
          <p:nvPr/>
        </p:nvSpPr>
        <p:spPr bwMode="auto">
          <a:xfrm>
            <a:off x="6248400" y="4800600"/>
            <a:ext cx="0" cy="152400"/>
          </a:xfrm>
          <a:prstGeom prst="line">
            <a:avLst/>
          </a:prstGeom>
          <a:noFill/>
          <a:ln w="9525">
            <a:solidFill>
              <a:schemeClr val="tx1"/>
            </a:solidFill>
            <a:round/>
            <a:headEnd/>
            <a:tailEnd type="triangle" w="med" len="med"/>
          </a:ln>
        </p:spPr>
        <p:txBody>
          <a:bodyPr/>
          <a:lstStyle/>
          <a:p>
            <a:endParaRPr lang="en-US"/>
          </a:p>
        </p:txBody>
      </p:sp>
      <p:sp>
        <p:nvSpPr>
          <p:cNvPr id="262166" name="Line 23"/>
          <p:cNvSpPr>
            <a:spLocks noChangeShapeType="1"/>
          </p:cNvSpPr>
          <p:nvPr/>
        </p:nvSpPr>
        <p:spPr bwMode="auto">
          <a:xfrm>
            <a:off x="6248400" y="5334000"/>
            <a:ext cx="0" cy="152400"/>
          </a:xfrm>
          <a:prstGeom prst="line">
            <a:avLst/>
          </a:prstGeom>
          <a:noFill/>
          <a:ln w="9525">
            <a:solidFill>
              <a:schemeClr val="tx1"/>
            </a:solidFill>
            <a:round/>
            <a:headEnd/>
            <a:tailEnd type="triangle" w="med" len="med"/>
          </a:ln>
        </p:spPr>
        <p:txBody>
          <a:bodyPr/>
          <a:lstStyle/>
          <a:p>
            <a:endParaRPr lang="en-US"/>
          </a:p>
        </p:txBody>
      </p:sp>
      <p:sp>
        <p:nvSpPr>
          <p:cNvPr id="262167" name="Line 24"/>
          <p:cNvSpPr>
            <a:spLocks noChangeShapeType="1"/>
          </p:cNvSpPr>
          <p:nvPr/>
        </p:nvSpPr>
        <p:spPr bwMode="auto">
          <a:xfrm>
            <a:off x="6248400" y="5867400"/>
            <a:ext cx="0" cy="152400"/>
          </a:xfrm>
          <a:prstGeom prst="line">
            <a:avLst/>
          </a:prstGeom>
          <a:noFill/>
          <a:ln w="9525">
            <a:solidFill>
              <a:schemeClr val="tx1"/>
            </a:solidFill>
            <a:round/>
            <a:headEnd/>
            <a:tailEnd type="triangle" w="med" len="med"/>
          </a:ln>
        </p:spPr>
        <p:txBody>
          <a:bodyPr/>
          <a:lstStyle/>
          <a:p>
            <a:endParaRPr lang="en-US"/>
          </a:p>
        </p:txBody>
      </p:sp>
      <p:sp>
        <p:nvSpPr>
          <p:cNvPr id="262168" name="Line 25"/>
          <p:cNvSpPr>
            <a:spLocks noChangeShapeType="1"/>
          </p:cNvSpPr>
          <p:nvPr/>
        </p:nvSpPr>
        <p:spPr bwMode="auto">
          <a:xfrm>
            <a:off x="6324600" y="3276600"/>
            <a:ext cx="0" cy="152400"/>
          </a:xfrm>
          <a:prstGeom prst="line">
            <a:avLst/>
          </a:prstGeom>
          <a:noFill/>
          <a:ln w="9525">
            <a:solidFill>
              <a:schemeClr val="tx1"/>
            </a:solidFill>
            <a:round/>
            <a:headEnd/>
            <a:tailEnd type="triangle" w="med" len="med"/>
          </a:ln>
        </p:spPr>
        <p:txBody>
          <a:bodyPr/>
          <a:lstStyle/>
          <a:p>
            <a:endParaRPr lang="en-US"/>
          </a:p>
        </p:txBody>
      </p:sp>
      <p:sp>
        <p:nvSpPr>
          <p:cNvPr id="262169" name="Line 26"/>
          <p:cNvSpPr>
            <a:spLocks noChangeShapeType="1"/>
          </p:cNvSpPr>
          <p:nvPr/>
        </p:nvSpPr>
        <p:spPr bwMode="auto">
          <a:xfrm>
            <a:off x="6324600" y="2743200"/>
            <a:ext cx="0" cy="152400"/>
          </a:xfrm>
          <a:prstGeom prst="line">
            <a:avLst/>
          </a:prstGeom>
          <a:noFill/>
          <a:ln w="9525">
            <a:solidFill>
              <a:schemeClr val="tx1"/>
            </a:solidFill>
            <a:round/>
            <a:headEnd/>
            <a:tailEnd type="triangle" w="med" len="med"/>
          </a:ln>
        </p:spPr>
        <p:txBody>
          <a:bodyPr/>
          <a:lstStyle/>
          <a:p>
            <a:endParaRPr lang="en-US"/>
          </a:p>
        </p:txBody>
      </p:sp>
      <p:sp>
        <p:nvSpPr>
          <p:cNvPr id="262170" name="Line 27"/>
          <p:cNvSpPr>
            <a:spLocks noChangeShapeType="1"/>
          </p:cNvSpPr>
          <p:nvPr/>
        </p:nvSpPr>
        <p:spPr bwMode="auto">
          <a:xfrm>
            <a:off x="6324600" y="2209800"/>
            <a:ext cx="0" cy="152400"/>
          </a:xfrm>
          <a:prstGeom prst="line">
            <a:avLst/>
          </a:prstGeom>
          <a:noFill/>
          <a:ln w="9525">
            <a:solidFill>
              <a:schemeClr val="tx1"/>
            </a:solidFill>
            <a:round/>
            <a:headEnd/>
            <a:tailEnd type="triangle" w="med" len="med"/>
          </a:ln>
        </p:spPr>
        <p:txBody>
          <a:bodyPr/>
          <a:lstStyle/>
          <a:p>
            <a:endParaRPr lang="en-US"/>
          </a:p>
        </p:txBody>
      </p:sp>
      <p:sp>
        <p:nvSpPr>
          <p:cNvPr id="262171" name="Line 28"/>
          <p:cNvSpPr>
            <a:spLocks noChangeShapeType="1"/>
          </p:cNvSpPr>
          <p:nvPr/>
        </p:nvSpPr>
        <p:spPr bwMode="auto">
          <a:xfrm>
            <a:off x="2514600" y="4114800"/>
            <a:ext cx="3810000" cy="0"/>
          </a:xfrm>
          <a:prstGeom prst="line">
            <a:avLst/>
          </a:prstGeom>
          <a:noFill/>
          <a:ln w="9525">
            <a:solidFill>
              <a:schemeClr val="tx1"/>
            </a:solidFill>
            <a:round/>
            <a:headEnd/>
            <a:tailEnd type="triangle" w="med" len="med"/>
          </a:ln>
        </p:spPr>
        <p:txBody>
          <a:bodyPr/>
          <a:lstStyle/>
          <a:p>
            <a:endParaRPr lang="en-US"/>
          </a:p>
        </p:txBody>
      </p:sp>
      <p:sp>
        <p:nvSpPr>
          <p:cNvPr id="262172" name="Line 29"/>
          <p:cNvSpPr>
            <a:spLocks noChangeShapeType="1"/>
          </p:cNvSpPr>
          <p:nvPr/>
        </p:nvSpPr>
        <p:spPr bwMode="auto">
          <a:xfrm>
            <a:off x="6324600" y="4038600"/>
            <a:ext cx="0" cy="381000"/>
          </a:xfrm>
          <a:prstGeom prst="line">
            <a:avLst/>
          </a:prstGeom>
          <a:noFill/>
          <a:ln w="9525">
            <a:solidFill>
              <a:schemeClr val="tx1"/>
            </a:solidFill>
            <a:round/>
            <a:headEnd/>
            <a:tailEnd type="triangle" w="med" len="med"/>
          </a:ln>
        </p:spPr>
        <p:txBody>
          <a:bodyPr/>
          <a:lstStyle/>
          <a:p>
            <a:endParaRPr lang="en-US"/>
          </a:p>
        </p:txBody>
      </p:sp>
      <p:sp>
        <p:nvSpPr>
          <p:cNvPr id="262173" name="Line 30"/>
          <p:cNvSpPr>
            <a:spLocks noChangeShapeType="1"/>
          </p:cNvSpPr>
          <p:nvPr/>
        </p:nvSpPr>
        <p:spPr bwMode="auto">
          <a:xfrm>
            <a:off x="2590800" y="4572000"/>
            <a:ext cx="2895600" cy="0"/>
          </a:xfrm>
          <a:prstGeom prst="line">
            <a:avLst/>
          </a:prstGeom>
          <a:noFill/>
          <a:ln w="9525">
            <a:solidFill>
              <a:schemeClr val="tx1"/>
            </a:solidFill>
            <a:round/>
            <a:headEnd/>
            <a:tailEnd type="triangle" w="med" len="med"/>
          </a:ln>
        </p:spPr>
        <p:txBody>
          <a:bodyPr/>
          <a:lstStyle/>
          <a:p>
            <a:endParaRPr lang="en-US"/>
          </a:p>
        </p:txBody>
      </p:sp>
      <p:sp>
        <p:nvSpPr>
          <p:cNvPr id="262174" name="Line 31"/>
          <p:cNvSpPr>
            <a:spLocks noChangeShapeType="1"/>
          </p:cNvSpPr>
          <p:nvPr/>
        </p:nvSpPr>
        <p:spPr bwMode="auto">
          <a:xfrm flipH="1">
            <a:off x="2590800" y="5105400"/>
            <a:ext cx="2819400" cy="0"/>
          </a:xfrm>
          <a:prstGeom prst="line">
            <a:avLst/>
          </a:prstGeom>
          <a:noFill/>
          <a:ln w="9525">
            <a:solidFill>
              <a:schemeClr val="tx1"/>
            </a:solidFill>
            <a:round/>
            <a:headEnd/>
            <a:tailEnd type="triangle" w="med" len="med"/>
          </a:ln>
        </p:spPr>
        <p:txBody>
          <a:bodyPr/>
          <a:lstStyle/>
          <a:p>
            <a:endParaRPr lang="en-US"/>
          </a:p>
        </p:txBody>
      </p:sp>
      <p:sp>
        <p:nvSpPr>
          <p:cNvPr id="262175" name="Line 32"/>
          <p:cNvSpPr>
            <a:spLocks noChangeShapeType="1"/>
          </p:cNvSpPr>
          <p:nvPr/>
        </p:nvSpPr>
        <p:spPr bwMode="auto">
          <a:xfrm>
            <a:off x="2590800" y="5638800"/>
            <a:ext cx="2819400" cy="0"/>
          </a:xfrm>
          <a:prstGeom prst="line">
            <a:avLst/>
          </a:prstGeom>
          <a:noFill/>
          <a:ln w="9525">
            <a:solidFill>
              <a:schemeClr val="tx1"/>
            </a:solidFill>
            <a:round/>
            <a:headEnd/>
            <a:tailEnd type="triangle" w="med" len="med"/>
          </a:ln>
        </p:spPr>
        <p:txBody>
          <a:bodyPr/>
          <a:lstStyle/>
          <a:p>
            <a:endParaRPr lang="en-US"/>
          </a:p>
        </p:txBody>
      </p:sp>
      <p:sp>
        <p:nvSpPr>
          <p:cNvPr id="262176" name="Rectangle 33"/>
          <p:cNvSpPr>
            <a:spLocks noChangeArrowheads="1"/>
          </p:cNvSpPr>
          <p:nvPr/>
        </p:nvSpPr>
        <p:spPr bwMode="auto">
          <a:xfrm>
            <a:off x="3124200" y="3810000"/>
            <a:ext cx="1930400" cy="274638"/>
          </a:xfrm>
          <a:prstGeom prst="rect">
            <a:avLst/>
          </a:prstGeom>
          <a:noFill/>
          <a:ln w="9525">
            <a:noFill/>
            <a:miter lim="800000"/>
            <a:headEnd/>
            <a:tailEnd/>
          </a:ln>
        </p:spPr>
        <p:txBody>
          <a:bodyPr wrap="none">
            <a:spAutoFit/>
          </a:bodyPr>
          <a:lstStyle/>
          <a:p>
            <a:r>
              <a:rPr lang="en-US" sz="1200" b="0">
                <a:solidFill>
                  <a:schemeClr val="tx2"/>
                </a:solidFill>
              </a:rPr>
              <a:t>Connection establishment</a:t>
            </a:r>
          </a:p>
        </p:txBody>
      </p:sp>
      <p:sp>
        <p:nvSpPr>
          <p:cNvPr id="262177" name="Rectangle 34"/>
          <p:cNvSpPr>
            <a:spLocks noChangeArrowheads="1"/>
          </p:cNvSpPr>
          <p:nvPr/>
        </p:nvSpPr>
        <p:spPr bwMode="auto">
          <a:xfrm>
            <a:off x="3276600" y="4114800"/>
            <a:ext cx="1408113" cy="274638"/>
          </a:xfrm>
          <a:prstGeom prst="rect">
            <a:avLst/>
          </a:prstGeom>
          <a:noFill/>
          <a:ln w="9525">
            <a:noFill/>
            <a:miter lim="800000"/>
            <a:headEnd/>
            <a:tailEnd/>
          </a:ln>
        </p:spPr>
        <p:txBody>
          <a:bodyPr>
            <a:spAutoFit/>
          </a:bodyPr>
          <a:lstStyle/>
          <a:p>
            <a:r>
              <a:rPr lang="en-US" sz="1200" b="0">
                <a:solidFill>
                  <a:schemeClr val="tx2"/>
                </a:solidFill>
              </a:rPr>
              <a:t>3 way hand shake</a:t>
            </a:r>
          </a:p>
        </p:txBody>
      </p:sp>
      <p:sp>
        <p:nvSpPr>
          <p:cNvPr id="262178" name="Rectangle 35"/>
          <p:cNvSpPr>
            <a:spLocks noChangeArrowheads="1"/>
          </p:cNvSpPr>
          <p:nvPr/>
        </p:nvSpPr>
        <p:spPr bwMode="auto">
          <a:xfrm>
            <a:off x="3505200" y="4572000"/>
            <a:ext cx="690563" cy="274638"/>
          </a:xfrm>
          <a:prstGeom prst="rect">
            <a:avLst/>
          </a:prstGeom>
          <a:noFill/>
          <a:ln w="9525">
            <a:noFill/>
            <a:miter lim="800000"/>
            <a:headEnd/>
            <a:tailEnd/>
          </a:ln>
        </p:spPr>
        <p:txBody>
          <a:bodyPr>
            <a:spAutoFit/>
          </a:bodyPr>
          <a:lstStyle/>
          <a:p>
            <a:r>
              <a:rPr lang="en-US" sz="1200" b="0">
                <a:solidFill>
                  <a:schemeClr val="tx2"/>
                </a:solidFill>
              </a:rPr>
              <a:t>request</a:t>
            </a:r>
          </a:p>
        </p:txBody>
      </p:sp>
      <p:sp>
        <p:nvSpPr>
          <p:cNvPr id="262179" name="Rectangle 36"/>
          <p:cNvSpPr>
            <a:spLocks noChangeArrowheads="1"/>
          </p:cNvSpPr>
          <p:nvPr/>
        </p:nvSpPr>
        <p:spPr bwMode="auto">
          <a:xfrm>
            <a:off x="3505200" y="5105400"/>
            <a:ext cx="946150" cy="274638"/>
          </a:xfrm>
          <a:prstGeom prst="rect">
            <a:avLst/>
          </a:prstGeom>
          <a:noFill/>
          <a:ln w="9525">
            <a:noFill/>
            <a:miter lim="800000"/>
            <a:headEnd/>
            <a:tailEnd/>
          </a:ln>
        </p:spPr>
        <p:txBody>
          <a:bodyPr>
            <a:spAutoFit/>
          </a:bodyPr>
          <a:lstStyle/>
          <a:p>
            <a:r>
              <a:rPr lang="en-US" sz="1200" b="0">
                <a:solidFill>
                  <a:schemeClr val="tx2"/>
                </a:solidFill>
              </a:rPr>
              <a:t>reply</a:t>
            </a:r>
          </a:p>
        </p:txBody>
      </p:sp>
      <p:sp>
        <p:nvSpPr>
          <p:cNvPr id="262180" name="Rectangle 37"/>
          <p:cNvSpPr>
            <a:spLocks noChangeArrowheads="1"/>
          </p:cNvSpPr>
          <p:nvPr/>
        </p:nvSpPr>
        <p:spPr bwMode="auto">
          <a:xfrm>
            <a:off x="2971800" y="5638800"/>
            <a:ext cx="1628775" cy="274638"/>
          </a:xfrm>
          <a:prstGeom prst="rect">
            <a:avLst/>
          </a:prstGeom>
          <a:noFill/>
          <a:ln w="9525">
            <a:noFill/>
            <a:miter lim="800000"/>
            <a:headEnd/>
            <a:tailEnd/>
          </a:ln>
        </p:spPr>
        <p:txBody>
          <a:bodyPr>
            <a:spAutoFit/>
          </a:bodyPr>
          <a:lstStyle/>
          <a:p>
            <a:r>
              <a:rPr lang="en-US" sz="1200" b="0">
                <a:solidFill>
                  <a:schemeClr val="tx2"/>
                </a:solidFill>
              </a:rPr>
              <a:t>End of file notification</a:t>
            </a:r>
          </a:p>
        </p:txBody>
      </p:sp>
      <p:sp>
        <p:nvSpPr>
          <p:cNvPr id="262181" name="Rectangle 38"/>
          <p:cNvSpPr>
            <a:spLocks noChangeArrowheads="1"/>
          </p:cNvSpPr>
          <p:nvPr/>
        </p:nvSpPr>
        <p:spPr bwMode="auto">
          <a:xfrm>
            <a:off x="4038600" y="1879600"/>
            <a:ext cx="1143000" cy="304800"/>
          </a:xfrm>
          <a:prstGeom prst="rect">
            <a:avLst/>
          </a:prstGeom>
          <a:noFill/>
          <a:ln w="9525">
            <a:noFill/>
            <a:miter lim="800000"/>
            <a:headEnd/>
            <a:tailEnd/>
          </a:ln>
        </p:spPr>
        <p:txBody>
          <a:bodyPr wrap="none">
            <a:spAutoFit/>
          </a:bodyPr>
          <a:lstStyle/>
          <a:p>
            <a:r>
              <a:rPr lang="en-US" sz="1400">
                <a:solidFill>
                  <a:schemeClr val="tx2"/>
                </a:solidFill>
              </a:rPr>
              <a:t>TCP Server</a:t>
            </a:r>
          </a:p>
        </p:txBody>
      </p:sp>
      <p:sp>
        <p:nvSpPr>
          <p:cNvPr id="262182" name="Rectangle 39"/>
          <p:cNvSpPr>
            <a:spLocks noChangeArrowheads="1"/>
          </p:cNvSpPr>
          <p:nvPr/>
        </p:nvSpPr>
        <p:spPr bwMode="auto">
          <a:xfrm>
            <a:off x="5181600" y="3810000"/>
            <a:ext cx="2473325" cy="549275"/>
          </a:xfrm>
          <a:prstGeom prst="rect">
            <a:avLst/>
          </a:prstGeom>
          <a:noFill/>
          <a:ln w="9525">
            <a:noFill/>
            <a:miter lim="800000"/>
            <a:headEnd/>
            <a:tailEnd/>
          </a:ln>
        </p:spPr>
        <p:txBody>
          <a:bodyPr wrap="none">
            <a:spAutoFit/>
          </a:bodyPr>
          <a:lstStyle/>
          <a:p>
            <a:r>
              <a:rPr lang="en-US" sz="1200" b="0">
                <a:solidFill>
                  <a:schemeClr val="tx2"/>
                </a:solidFill>
              </a:rPr>
              <a:t>Blocks until connection from client</a:t>
            </a:r>
            <a:r>
              <a:rPr lang="en-US" b="0">
                <a:solidFill>
                  <a:schemeClr val="tx2"/>
                </a:solidFill>
              </a:rPr>
              <a:t/>
            </a:r>
            <a:br>
              <a:rPr lang="en-US" b="0">
                <a:solidFill>
                  <a:schemeClr val="tx2"/>
                </a:solidFill>
              </a:rPr>
            </a:br>
            <a:endParaRPr lang="en-US" b="0">
              <a:solidFill>
                <a:schemeClr val="tx2"/>
              </a:solidFill>
            </a:endParaRPr>
          </a:p>
        </p:txBody>
      </p:sp>
      <p:sp>
        <p:nvSpPr>
          <p:cNvPr id="262183" name="Rectangle 41"/>
          <p:cNvSpPr>
            <a:spLocks noChangeArrowheads="1"/>
          </p:cNvSpPr>
          <p:nvPr/>
        </p:nvSpPr>
        <p:spPr bwMode="auto">
          <a:xfrm>
            <a:off x="1371600" y="2743200"/>
            <a:ext cx="1081088" cy="304800"/>
          </a:xfrm>
          <a:prstGeom prst="rect">
            <a:avLst/>
          </a:prstGeom>
          <a:noFill/>
          <a:ln w="9525">
            <a:noFill/>
            <a:miter lim="800000"/>
            <a:headEnd/>
            <a:tailEnd/>
          </a:ln>
        </p:spPr>
        <p:txBody>
          <a:bodyPr wrap="none">
            <a:spAutoFit/>
          </a:bodyPr>
          <a:lstStyle/>
          <a:p>
            <a:r>
              <a:rPr lang="en-US" sz="1400">
                <a:solidFill>
                  <a:schemeClr val="tx2"/>
                </a:solidFill>
              </a:rPr>
              <a:t>TCP Client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57200" y="1036637"/>
            <a:ext cx="8229600" cy="1143000"/>
          </a:xfrm>
        </p:spPr>
        <p:txBody>
          <a:bodyPr/>
          <a:lstStyle/>
          <a:p>
            <a:pPr eaLnBrk="1" hangingPunct="1"/>
            <a:r>
              <a:rPr lang="en-US" smtClean="0"/>
              <a:t>socket system call</a:t>
            </a:r>
          </a:p>
        </p:txBody>
      </p:sp>
      <p:sp>
        <p:nvSpPr>
          <p:cNvPr id="1193987" name="Rectangle 3"/>
          <p:cNvSpPr>
            <a:spLocks noGrp="1" noChangeArrowheads="1"/>
          </p:cNvSpPr>
          <p:nvPr>
            <p:ph sz="quarter" idx="1"/>
          </p:nvPr>
        </p:nvSpPr>
        <p:spPr>
          <a:xfrm>
            <a:off x="457200" y="2362200"/>
            <a:ext cx="8229600" cy="4038600"/>
          </a:xfrm>
        </p:spPr>
        <p:txBody>
          <a:bodyPr>
            <a:normAutofit fontScale="70000" lnSpcReduction="20000"/>
          </a:bodyPr>
          <a:lstStyle/>
          <a:p>
            <a:pPr marL="274320" indent="-274320" eaLnBrk="1" fontAlgn="auto" hangingPunct="1">
              <a:spcBef>
                <a:spcPts val="580"/>
              </a:spcBef>
              <a:spcAft>
                <a:spcPts val="0"/>
              </a:spcAft>
              <a:buFont typeface="Wingdings 2"/>
              <a:buChar char=""/>
              <a:defRPr/>
            </a:pPr>
            <a:r>
              <a:rPr lang="en-US" dirty="0"/>
              <a:t>int socket (int </a:t>
            </a:r>
            <a:r>
              <a:rPr lang="en-US" dirty="0" err="1"/>
              <a:t>domain,int</a:t>
            </a:r>
            <a:r>
              <a:rPr lang="en-US" dirty="0"/>
              <a:t> </a:t>
            </a:r>
            <a:r>
              <a:rPr lang="en-US" dirty="0" err="1"/>
              <a:t>type,int</a:t>
            </a:r>
            <a:r>
              <a:rPr lang="en-US" dirty="0"/>
              <a:t> protocol);</a:t>
            </a:r>
          </a:p>
          <a:p>
            <a:pPr marL="274320" indent="-274320" eaLnBrk="1" fontAlgn="auto" hangingPunct="1">
              <a:spcBef>
                <a:spcPts val="580"/>
              </a:spcBef>
              <a:spcAft>
                <a:spcPts val="0"/>
              </a:spcAft>
              <a:buFont typeface="Wingdings 2"/>
              <a:buChar char=""/>
              <a:defRPr/>
            </a:pPr>
            <a:r>
              <a:rPr lang="en-US" dirty="0"/>
              <a:t>Domain</a:t>
            </a:r>
          </a:p>
          <a:p>
            <a:pPr marL="548640" lvl="1" eaLnBrk="1" fontAlgn="auto" hangingPunct="1">
              <a:spcBef>
                <a:spcPts val="370"/>
              </a:spcBef>
              <a:spcAft>
                <a:spcPts val="0"/>
              </a:spcAft>
              <a:buFont typeface="Wingdings 2"/>
              <a:buChar char=""/>
              <a:defRPr/>
            </a:pPr>
            <a:r>
              <a:rPr lang="en-US" dirty="0">
                <a:ea typeface="ＭＳ Ｐゴシック" pitchFamily="54" charset="-128"/>
              </a:rPr>
              <a:t>AF_UNIX for UNIX domain</a:t>
            </a:r>
          </a:p>
          <a:p>
            <a:pPr marL="548640" lvl="1" eaLnBrk="1" fontAlgn="auto" hangingPunct="1">
              <a:spcBef>
                <a:spcPts val="370"/>
              </a:spcBef>
              <a:spcAft>
                <a:spcPts val="0"/>
              </a:spcAft>
              <a:buFont typeface="Wingdings 2"/>
              <a:buChar char=""/>
              <a:defRPr/>
            </a:pPr>
            <a:r>
              <a:rPr lang="en-US" dirty="0">
                <a:ea typeface="ＭＳ Ｐゴシック" pitchFamily="54" charset="-128"/>
              </a:rPr>
              <a:t>AF_INET for Internet domain</a:t>
            </a:r>
          </a:p>
          <a:p>
            <a:pPr marL="274320" indent="-274320" eaLnBrk="1" fontAlgn="auto" hangingPunct="1">
              <a:spcBef>
                <a:spcPts val="580"/>
              </a:spcBef>
              <a:spcAft>
                <a:spcPts val="0"/>
              </a:spcAft>
              <a:buFont typeface="Wingdings 2"/>
              <a:buChar char=""/>
              <a:defRPr/>
            </a:pPr>
            <a:r>
              <a:rPr lang="en-US" dirty="0"/>
              <a:t>Socket type</a:t>
            </a:r>
          </a:p>
          <a:p>
            <a:pPr marL="548640" lvl="1" eaLnBrk="1" fontAlgn="auto" hangingPunct="1">
              <a:spcBef>
                <a:spcPts val="370"/>
              </a:spcBef>
              <a:spcAft>
                <a:spcPts val="0"/>
              </a:spcAft>
              <a:buFont typeface="Wingdings 2"/>
              <a:buChar char=""/>
              <a:defRPr/>
            </a:pPr>
            <a:r>
              <a:rPr lang="en-US" dirty="0">
                <a:ea typeface="ＭＳ Ｐゴシック" pitchFamily="54" charset="-128"/>
              </a:rPr>
              <a:t>SOCK_STREAM for TCP (Connection Oriented)</a:t>
            </a:r>
          </a:p>
          <a:p>
            <a:pPr marL="548640" lvl="1" eaLnBrk="1" fontAlgn="auto" hangingPunct="1">
              <a:spcBef>
                <a:spcPts val="370"/>
              </a:spcBef>
              <a:spcAft>
                <a:spcPts val="0"/>
              </a:spcAft>
              <a:buFont typeface="Wingdings 2"/>
              <a:buChar char=""/>
              <a:defRPr/>
            </a:pPr>
            <a:r>
              <a:rPr lang="en-US" dirty="0">
                <a:ea typeface="ＭＳ Ｐゴシック" pitchFamily="54" charset="-128"/>
              </a:rPr>
              <a:t>SOCK_DGRAM for UDP (Connectionless)</a:t>
            </a:r>
          </a:p>
          <a:p>
            <a:pPr marL="274320" indent="-274320" eaLnBrk="1" fontAlgn="auto" hangingPunct="1">
              <a:spcBef>
                <a:spcPts val="580"/>
              </a:spcBef>
              <a:spcAft>
                <a:spcPts val="0"/>
              </a:spcAft>
              <a:buFont typeface="Wingdings 2"/>
              <a:buChar char=""/>
              <a:defRPr/>
            </a:pPr>
            <a:r>
              <a:rPr lang="en-US" dirty="0"/>
              <a:t>Protocol</a:t>
            </a:r>
          </a:p>
          <a:p>
            <a:pPr marL="548640" lvl="1" eaLnBrk="1" fontAlgn="auto" hangingPunct="1">
              <a:spcBef>
                <a:spcPts val="370"/>
              </a:spcBef>
              <a:spcAft>
                <a:spcPts val="0"/>
              </a:spcAft>
              <a:buFont typeface="Wingdings 2"/>
              <a:buChar char=""/>
              <a:defRPr/>
            </a:pPr>
            <a:r>
              <a:rPr lang="en-US" dirty="0">
                <a:ea typeface="ＭＳ Ｐゴシック" pitchFamily="54" charset="-128"/>
              </a:rPr>
              <a:t>Protocol number is used to identify an application. List of the protocol number and the corresponding applications can be seen at /etc/protocols. </a:t>
            </a:r>
          </a:p>
          <a:p>
            <a:pPr marL="274320" indent="-274320" eaLnBrk="1" fontAlgn="auto" hangingPunct="1">
              <a:spcBef>
                <a:spcPts val="580"/>
              </a:spcBef>
              <a:spcAft>
                <a:spcPts val="0"/>
              </a:spcAft>
              <a:buFont typeface="Wingdings 2"/>
              <a:buChar char=""/>
              <a:defRPr/>
            </a:pPr>
            <a:r>
              <a:rPr lang="en-US" dirty="0"/>
              <a:t>The socket system call returns a socket descriptor  on success and -1 for failure.</a:t>
            </a:r>
          </a:p>
          <a:p>
            <a:pPr marL="274320" indent="-274320" eaLnBrk="1" fontAlgn="auto" hangingPunct="1">
              <a:spcBef>
                <a:spcPts val="58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57200" y="1066800"/>
            <a:ext cx="8229600" cy="1143000"/>
          </a:xfrm>
        </p:spPr>
        <p:txBody>
          <a:bodyPr/>
          <a:lstStyle/>
          <a:p>
            <a:pPr eaLnBrk="1" hangingPunct="1"/>
            <a:r>
              <a:rPr lang="en-US" dirty="0" err="1" smtClean="0"/>
              <a:t>sockaddr_in</a:t>
            </a:r>
            <a:r>
              <a:rPr lang="en-US" dirty="0" smtClean="0"/>
              <a:t> structure</a:t>
            </a:r>
          </a:p>
        </p:txBody>
      </p:sp>
      <p:sp>
        <p:nvSpPr>
          <p:cNvPr id="1196035" name="Rectangle 3"/>
          <p:cNvSpPr>
            <a:spLocks noGrp="1" noChangeArrowheads="1"/>
          </p:cNvSpPr>
          <p:nvPr>
            <p:ph sz="quarter" idx="1"/>
          </p:nvPr>
        </p:nvSpPr>
        <p:spPr>
          <a:xfrm>
            <a:off x="457200" y="2057400"/>
            <a:ext cx="8229600" cy="4114800"/>
          </a:xfrm>
        </p:spPr>
        <p:txBody>
          <a:bodyPr>
            <a:normAutofit fontScale="62500" lnSpcReduction="20000"/>
          </a:bodyPr>
          <a:lstStyle/>
          <a:p>
            <a:pPr marL="274320" indent="-274320" eaLnBrk="1" fontAlgn="auto" hangingPunct="1">
              <a:spcBef>
                <a:spcPts val="580"/>
              </a:spcBef>
              <a:spcAft>
                <a:spcPts val="0"/>
              </a:spcAft>
              <a:buFont typeface="Wingdings 2"/>
              <a:buChar char=""/>
              <a:defRPr/>
            </a:pPr>
            <a:r>
              <a:rPr lang="en-US" dirty="0" err="1"/>
              <a:t>struct</a:t>
            </a:r>
            <a:r>
              <a:rPr lang="en-US" dirty="0"/>
              <a:t> </a:t>
            </a:r>
            <a:r>
              <a:rPr lang="en-US" dirty="0" err="1"/>
              <a:t>sockaddr_in</a:t>
            </a:r>
            <a:r>
              <a:rPr lang="en-US" dirty="0"/>
              <a:t> { 	</a:t>
            </a:r>
          </a:p>
          <a:p>
            <a:pPr marL="274320" indent="-274320" eaLnBrk="1" fontAlgn="auto" hangingPunct="1">
              <a:spcBef>
                <a:spcPts val="580"/>
              </a:spcBef>
              <a:spcAft>
                <a:spcPts val="0"/>
              </a:spcAft>
              <a:buFont typeface="Wingdings" pitchFamily="2" charset="2"/>
              <a:buNone/>
              <a:defRPr/>
            </a:pPr>
            <a:r>
              <a:rPr lang="en-US" dirty="0"/>
              <a:t>     short int </a:t>
            </a:r>
            <a:r>
              <a:rPr lang="en-US" dirty="0" err="1"/>
              <a:t>sin_family</a:t>
            </a:r>
            <a:r>
              <a:rPr lang="en-US" dirty="0"/>
              <a:t>;</a:t>
            </a:r>
          </a:p>
          <a:p>
            <a:pPr marL="274320" indent="-274320" eaLnBrk="1" fontAlgn="auto" hangingPunct="1">
              <a:spcBef>
                <a:spcPts val="580"/>
              </a:spcBef>
              <a:spcAft>
                <a:spcPts val="0"/>
              </a:spcAft>
              <a:buFont typeface="Wingdings" pitchFamily="2" charset="2"/>
              <a:buNone/>
              <a:defRPr/>
            </a:pPr>
            <a:r>
              <a:rPr lang="en-US" dirty="0"/>
              <a:t>     unsigned short int </a:t>
            </a:r>
            <a:r>
              <a:rPr lang="en-US" dirty="0" err="1"/>
              <a:t>sin_port</a:t>
            </a:r>
            <a:r>
              <a:rPr lang="en-US" dirty="0"/>
              <a:t>;	</a:t>
            </a:r>
          </a:p>
          <a:p>
            <a:pPr marL="274320" indent="-274320" eaLnBrk="1" fontAlgn="auto" hangingPunct="1">
              <a:spcBef>
                <a:spcPts val="580"/>
              </a:spcBef>
              <a:spcAft>
                <a:spcPts val="0"/>
              </a:spcAft>
              <a:buFont typeface="Wingdings" pitchFamily="2" charset="2"/>
              <a:buNone/>
              <a:defRPr/>
            </a:pPr>
            <a:r>
              <a:rPr lang="en-US" dirty="0"/>
              <a:t>		</a:t>
            </a:r>
            <a:r>
              <a:rPr lang="en-US" dirty="0" err="1"/>
              <a:t>struct</a:t>
            </a:r>
            <a:r>
              <a:rPr lang="en-US" dirty="0"/>
              <a:t> </a:t>
            </a:r>
            <a:r>
              <a:rPr lang="en-US" dirty="0" err="1"/>
              <a:t>in_addr</a:t>
            </a:r>
            <a:r>
              <a:rPr lang="en-US" dirty="0"/>
              <a:t> </a:t>
            </a:r>
            <a:r>
              <a:rPr lang="en-US" dirty="0" err="1"/>
              <a:t>sin_addr</a:t>
            </a:r>
            <a:r>
              <a:rPr lang="en-US" dirty="0"/>
              <a:t>;</a:t>
            </a:r>
          </a:p>
          <a:p>
            <a:pPr marL="274320" indent="-274320" eaLnBrk="1" fontAlgn="auto" hangingPunct="1">
              <a:spcBef>
                <a:spcPts val="580"/>
              </a:spcBef>
              <a:spcAft>
                <a:spcPts val="0"/>
              </a:spcAft>
              <a:buFont typeface="Wingdings" pitchFamily="2" charset="2"/>
              <a:buNone/>
              <a:defRPr/>
            </a:pPr>
            <a:r>
              <a:rPr lang="en-US" dirty="0"/>
              <a:t>	</a:t>
            </a:r>
            <a:r>
              <a:rPr lang="en-US" dirty="0" smtClean="0"/>
              <a:t>};</a:t>
            </a:r>
            <a:endParaRPr lang="en-US" dirty="0"/>
          </a:p>
          <a:p>
            <a:pPr marL="274320" indent="-274320" eaLnBrk="1" fontAlgn="auto" hangingPunct="1">
              <a:spcBef>
                <a:spcPts val="580"/>
              </a:spcBef>
              <a:spcAft>
                <a:spcPts val="0"/>
              </a:spcAft>
              <a:buFont typeface="Wingdings 2"/>
              <a:buChar char=""/>
              <a:defRPr/>
            </a:pPr>
            <a:r>
              <a:rPr lang="en-US" dirty="0" err="1"/>
              <a:t>sin_family</a:t>
            </a:r>
            <a:r>
              <a:rPr lang="en-US" dirty="0"/>
              <a:t> - address family </a:t>
            </a:r>
          </a:p>
          <a:p>
            <a:pPr marL="274320" indent="-274320" eaLnBrk="1" fontAlgn="auto" hangingPunct="1">
              <a:spcBef>
                <a:spcPts val="580"/>
              </a:spcBef>
              <a:spcAft>
                <a:spcPts val="0"/>
              </a:spcAft>
              <a:buFont typeface="Wingdings 2"/>
              <a:buChar char=""/>
              <a:defRPr/>
            </a:pPr>
            <a:r>
              <a:rPr lang="en-US" dirty="0" err="1"/>
              <a:t>sin_port</a:t>
            </a:r>
            <a:r>
              <a:rPr lang="en-US" dirty="0"/>
              <a:t>    - port number</a:t>
            </a:r>
          </a:p>
          <a:p>
            <a:pPr marL="274320" indent="-274320" eaLnBrk="1" fontAlgn="auto" hangingPunct="1">
              <a:spcBef>
                <a:spcPts val="580"/>
              </a:spcBef>
              <a:spcAft>
                <a:spcPts val="0"/>
              </a:spcAft>
              <a:buFont typeface="Wingdings 2"/>
              <a:buChar char=""/>
              <a:defRPr/>
            </a:pPr>
            <a:r>
              <a:rPr lang="en-US" dirty="0" err="1"/>
              <a:t>sin_addr</a:t>
            </a:r>
            <a:r>
              <a:rPr lang="en-US" dirty="0"/>
              <a:t>   - internet address (IP </a:t>
            </a:r>
            <a:r>
              <a:rPr lang="en-US" dirty="0" err="1"/>
              <a:t>addr</a:t>
            </a:r>
            <a:r>
              <a:rPr lang="en-US" dirty="0" smtClean="0"/>
              <a:t>)</a:t>
            </a:r>
            <a:endParaRPr lang="en-US" dirty="0"/>
          </a:p>
          <a:p>
            <a:pPr marL="274320" indent="-274320" eaLnBrk="1" fontAlgn="auto" hangingPunct="1">
              <a:spcBef>
                <a:spcPts val="580"/>
              </a:spcBef>
              <a:spcAft>
                <a:spcPts val="0"/>
              </a:spcAft>
              <a:buFont typeface="Wingdings 2"/>
              <a:buChar char=""/>
              <a:defRPr/>
            </a:pPr>
            <a:r>
              <a:rPr lang="en-US" dirty="0"/>
              <a:t>The </a:t>
            </a:r>
            <a:r>
              <a:rPr lang="en-US" dirty="0" err="1"/>
              <a:t>in_addr</a:t>
            </a:r>
            <a:r>
              <a:rPr lang="en-US" dirty="0"/>
              <a:t> structure used to define </a:t>
            </a:r>
            <a:r>
              <a:rPr lang="en-US" dirty="0" err="1"/>
              <a:t>sin_addr</a:t>
            </a:r>
            <a:r>
              <a:rPr lang="en-US" dirty="0"/>
              <a:t> is as under</a:t>
            </a:r>
          </a:p>
          <a:p>
            <a:pPr marL="274320" indent="-274320" eaLnBrk="1" fontAlgn="auto" hangingPunct="1">
              <a:spcBef>
                <a:spcPts val="580"/>
              </a:spcBef>
              <a:spcAft>
                <a:spcPts val="0"/>
              </a:spcAft>
              <a:buFont typeface="Wingdings" pitchFamily="2" charset="2"/>
              <a:buNone/>
              <a:defRPr/>
            </a:pPr>
            <a:r>
              <a:rPr lang="en-US" dirty="0"/>
              <a:t>      </a:t>
            </a:r>
            <a:r>
              <a:rPr lang="en-US" dirty="0" err="1"/>
              <a:t>struct</a:t>
            </a:r>
            <a:r>
              <a:rPr lang="en-US" dirty="0"/>
              <a:t> </a:t>
            </a:r>
            <a:r>
              <a:rPr lang="en-US" dirty="0" err="1"/>
              <a:t>in_addr</a:t>
            </a:r>
            <a:r>
              <a:rPr lang="en-US" dirty="0"/>
              <a:t> { 	</a:t>
            </a:r>
          </a:p>
          <a:p>
            <a:pPr marL="274320" indent="-274320" eaLnBrk="1" fontAlgn="auto" hangingPunct="1">
              <a:spcBef>
                <a:spcPts val="580"/>
              </a:spcBef>
              <a:spcAft>
                <a:spcPts val="0"/>
              </a:spcAft>
              <a:buFont typeface="Wingdings" pitchFamily="2" charset="2"/>
              <a:buNone/>
              <a:defRPr/>
            </a:pPr>
            <a:r>
              <a:rPr lang="en-US" dirty="0"/>
              <a:t>      unsigned long </a:t>
            </a:r>
            <a:r>
              <a:rPr lang="en-US" dirty="0" err="1"/>
              <a:t>s_addr</a:t>
            </a:r>
            <a:r>
              <a:rPr lang="en-US" dirty="0"/>
              <a:t>; /* refers to the 						four byte IP address */</a:t>
            </a:r>
          </a:p>
          <a:p>
            <a:pPr marL="274320" indent="-274320" eaLnBrk="1" fontAlgn="auto" hangingPunct="1">
              <a:spcBef>
                <a:spcPts val="580"/>
              </a:spcBef>
              <a:spcAft>
                <a:spcPts val="0"/>
              </a:spcAft>
              <a:buFont typeface="Wingdings" pitchFamily="2" charset="2"/>
              <a:buNone/>
              <a:defRPr/>
            </a:pPr>
            <a:r>
              <a:rPr lang="en-US"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1535</Words>
  <Application>Microsoft Office PowerPoint</Application>
  <PresentationFormat>On-screen Show (4:3)</PresentationFormat>
  <Paragraphs>232</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Sockets Programming</vt:lpstr>
      <vt:lpstr>Socket</vt:lpstr>
      <vt:lpstr>TCP / IP Protocol Stack</vt:lpstr>
      <vt:lpstr>Concurrent Server</vt:lpstr>
      <vt:lpstr>Socket : Definition</vt:lpstr>
      <vt:lpstr>Sockets in Unix</vt:lpstr>
      <vt:lpstr>Socket Functions</vt:lpstr>
      <vt:lpstr>socket system call</vt:lpstr>
      <vt:lpstr>sockaddr_in structure</vt:lpstr>
      <vt:lpstr>Byte Ordering ex: 91, 329 hex: 00 01 64 C1</vt:lpstr>
      <vt:lpstr>Byte Ordering Functions</vt:lpstr>
      <vt:lpstr>bind ( )</vt:lpstr>
      <vt:lpstr>connect ( )</vt:lpstr>
      <vt:lpstr>listen ( )</vt:lpstr>
      <vt:lpstr>accept ( )</vt:lpstr>
      <vt:lpstr>close ( )</vt:lpstr>
      <vt:lpstr>shutdown ( )</vt:lpstr>
      <vt:lpstr>Pseudo Code</vt:lpstr>
      <vt:lpstr>Iterative Server</vt:lpstr>
      <vt:lpstr>Concurrent Server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EasyARM</cp:lastModifiedBy>
  <cp:revision>8</cp:revision>
  <dcterms:created xsi:type="dcterms:W3CDTF">2006-08-16T00:00:00Z</dcterms:created>
  <dcterms:modified xsi:type="dcterms:W3CDTF">2012-02-03T12:18:46Z</dcterms:modified>
</cp:coreProperties>
</file>