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WordArt 4"/>
          <p:cNvSpPr>
            <a:spLocks noChangeArrowheads="1" noChangeShapeType="1" noTextEdit="1"/>
          </p:cNvSpPr>
          <p:nvPr/>
        </p:nvSpPr>
        <p:spPr bwMode="auto">
          <a:xfrm>
            <a:off x="1143000" y="2819400"/>
            <a:ext cx="2286000" cy="914400"/>
          </a:xfrm>
          <a:prstGeom prst="rect">
            <a:avLst/>
          </a:prstGeom>
        </p:spPr>
        <p:txBody>
          <a:bodyPr wrap="none" fromWordArt="1">
            <a:prstTxWarp prst="textPlain">
              <a:avLst>
                <a:gd name="adj" fmla="val 50000"/>
              </a:avLst>
            </a:prstTxWarp>
          </a:bodyPr>
          <a:lstStyle/>
          <a:p>
            <a:pPr algn="ctr"/>
            <a:r>
              <a:rPr lang="en-US" sz="3600" kern="10">
                <a:ln w="19050">
                  <a:solidFill>
                    <a:srgbClr val="99CCFF"/>
                  </a:solidFill>
                  <a:round/>
                  <a:headEnd/>
                  <a:tailEnd/>
                </a:ln>
                <a:solidFill>
                  <a:srgbClr val="0066CC"/>
                </a:solidFill>
                <a:effectLst>
                  <a:outerShdw dist="35921" dir="2700000" algn="ctr" rotWithShape="0">
                    <a:srgbClr val="990000"/>
                  </a:outerShdw>
                </a:effectLst>
                <a:latin typeface="Impact"/>
              </a:rPr>
              <a:t>Subject : </a:t>
            </a:r>
          </a:p>
        </p:txBody>
      </p:sp>
      <p:sp>
        <p:nvSpPr>
          <p:cNvPr id="6147" name="Text Box 5"/>
          <p:cNvSpPr txBox="1">
            <a:spLocks noChangeArrowheads="1"/>
          </p:cNvSpPr>
          <p:nvPr/>
        </p:nvSpPr>
        <p:spPr bwMode="auto">
          <a:xfrm>
            <a:off x="3581400" y="2971800"/>
            <a:ext cx="4800600" cy="641350"/>
          </a:xfrm>
          <a:prstGeom prst="rect">
            <a:avLst/>
          </a:prstGeom>
          <a:noFill/>
          <a:ln w="9525">
            <a:noFill/>
            <a:miter lim="800000"/>
            <a:headEnd/>
            <a:tailEnd/>
          </a:ln>
        </p:spPr>
        <p:txBody>
          <a:bodyPr>
            <a:spAutoFit/>
          </a:bodyPr>
          <a:lstStyle/>
          <a:p>
            <a:pPr>
              <a:spcBef>
                <a:spcPct val="50000"/>
              </a:spcBef>
            </a:pPr>
            <a:r>
              <a:rPr lang="en-US" sz="3600">
                <a:solidFill>
                  <a:srgbClr val="008000"/>
                </a:solidFill>
              </a:rPr>
              <a:t>Memory Architecture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1356479"/>
            <a:ext cx="8534400" cy="3139321"/>
          </a:xfrm>
          <a:prstGeom prst="rect">
            <a:avLst/>
          </a:prstGeom>
          <a:noFill/>
          <a:ln w="9525">
            <a:noFill/>
            <a:miter lim="800000"/>
            <a:headEnd/>
            <a:tailEnd/>
          </a:ln>
        </p:spPr>
        <p:txBody>
          <a:bodyPr wrap="square">
            <a:spAutoFit/>
          </a:bodyPr>
          <a:lstStyle/>
          <a:p>
            <a:pPr>
              <a:spcBef>
                <a:spcPct val="50000"/>
              </a:spcBef>
            </a:pPr>
            <a:r>
              <a:rPr lang="en-US" i="1" dirty="0">
                <a:solidFill>
                  <a:srgbClr val="FF0000"/>
                </a:solidFill>
              </a:rPr>
              <a:t>Write-back</a:t>
            </a:r>
            <a:r>
              <a:rPr lang="en-US" dirty="0">
                <a:solidFill>
                  <a:srgbClr val="FF0000"/>
                </a:solidFill>
              </a:rPr>
              <a:t> versus </a:t>
            </a:r>
            <a:r>
              <a:rPr lang="en-US" i="1" dirty="0">
                <a:solidFill>
                  <a:srgbClr val="FF0000"/>
                </a:solidFill>
              </a:rPr>
              <a:t>Write-through</a:t>
            </a:r>
            <a:r>
              <a:rPr lang="en-US" dirty="0">
                <a:solidFill>
                  <a:srgbClr val="FF0000"/>
                </a:solidFill>
              </a:rPr>
              <a:t>…</a:t>
            </a:r>
          </a:p>
          <a:p>
            <a:pPr>
              <a:spcBef>
                <a:spcPct val="50000"/>
              </a:spcBef>
            </a:pPr>
            <a:r>
              <a:rPr lang="en-US" dirty="0">
                <a:solidFill>
                  <a:schemeClr val="accent2"/>
                </a:solidFill>
              </a:rPr>
              <a:t>Write-back</a:t>
            </a:r>
            <a:r>
              <a:rPr lang="en-US" dirty="0"/>
              <a:t>	: Data that is written is placed only in the top level of the hierarchy. When the block containing the data is </a:t>
            </a:r>
            <a:r>
              <a:rPr lang="en-US" i="1" dirty="0"/>
              <a:t>evicted</a:t>
            </a:r>
            <a:r>
              <a:rPr lang="en-US" dirty="0"/>
              <a:t> from that level, the written data is copied into the next level down in the hierarchy. Blocks containing data that have been written are called </a:t>
            </a:r>
            <a:r>
              <a:rPr lang="en-US" b="1" i="1" dirty="0">
                <a:solidFill>
                  <a:srgbClr val="333300"/>
                </a:solidFill>
              </a:rPr>
              <a:t>dirty</a:t>
            </a:r>
            <a:r>
              <a:rPr lang="en-US" b="1" i="1" dirty="0"/>
              <a:t>. </a:t>
            </a:r>
            <a:r>
              <a:rPr lang="en-US" dirty="0"/>
              <a:t>Implementing write-back systems are much easier if they maintain inclusion, since it is never necessary to evict a block from a level to make room for data being written back from a higher level.</a:t>
            </a:r>
          </a:p>
          <a:p>
            <a:pPr>
              <a:spcBef>
                <a:spcPct val="50000"/>
              </a:spcBef>
            </a:pPr>
            <a:r>
              <a:rPr lang="en-US" dirty="0">
                <a:solidFill>
                  <a:schemeClr val="accent2"/>
                </a:solidFill>
              </a:rPr>
              <a:t>Write-through	</a:t>
            </a:r>
            <a:r>
              <a:rPr lang="en-US" dirty="0"/>
              <a:t>: Copies data into each level of the memory hierarchy when a store takes place. Simpler to implement than write-back systems which require to keep tracks of which blocks in a level have been written since they were brought into the level.</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1371600"/>
            <a:ext cx="8763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Computing average access times in a memory hierarchy...</a:t>
            </a:r>
          </a:p>
        </p:txBody>
      </p:sp>
      <p:sp>
        <p:nvSpPr>
          <p:cNvPr id="16387" name="Text Box 3"/>
          <p:cNvSpPr txBox="1">
            <a:spLocks noChangeArrowheads="1"/>
          </p:cNvSpPr>
          <p:nvPr/>
        </p:nvSpPr>
        <p:spPr bwMode="auto">
          <a:xfrm>
            <a:off x="152400" y="2133600"/>
            <a:ext cx="8763000" cy="3657600"/>
          </a:xfrm>
          <a:prstGeom prst="rect">
            <a:avLst/>
          </a:prstGeom>
          <a:noFill/>
          <a:ln w="9525">
            <a:noFill/>
            <a:miter lim="800000"/>
            <a:headEnd/>
            <a:tailEnd/>
          </a:ln>
        </p:spPr>
        <p:txBody>
          <a:bodyPr wrap="square">
            <a:spAutoFit/>
          </a:bodyPr>
          <a:lstStyle/>
          <a:p>
            <a:pPr>
              <a:spcBef>
                <a:spcPct val="50000"/>
              </a:spcBef>
            </a:pPr>
            <a:r>
              <a:rPr lang="en-US" dirty="0"/>
              <a:t>If we know the hit-rate and access-time ( time to complete a request that hits ) for each level in the hierarchy, we can compute average access time of the memory hierarchy. </a:t>
            </a:r>
          </a:p>
          <a:p>
            <a:pPr>
              <a:spcBef>
                <a:spcPct val="50000"/>
              </a:spcBef>
            </a:pPr>
            <a:r>
              <a:rPr lang="en-US" dirty="0"/>
              <a:t>For each level in the hierarchy, the average access time is</a:t>
            </a:r>
          </a:p>
          <a:p>
            <a:pPr>
              <a:spcBef>
                <a:spcPct val="50000"/>
              </a:spcBef>
            </a:pPr>
            <a:r>
              <a:rPr lang="en-US" dirty="0"/>
              <a:t>( </a:t>
            </a:r>
            <a:r>
              <a:rPr lang="en-US" dirty="0" err="1"/>
              <a:t>T</a:t>
            </a:r>
            <a:r>
              <a:rPr lang="en-US" baseline="-25000" dirty="0" err="1"/>
              <a:t>hit</a:t>
            </a:r>
            <a:r>
              <a:rPr lang="en-US" dirty="0"/>
              <a:t>  x  </a:t>
            </a:r>
            <a:r>
              <a:rPr lang="en-US" dirty="0" err="1"/>
              <a:t>P</a:t>
            </a:r>
            <a:r>
              <a:rPr lang="en-US" baseline="-25000" dirty="0" err="1"/>
              <a:t>hit</a:t>
            </a:r>
            <a:r>
              <a:rPr lang="en-US" dirty="0"/>
              <a:t> ) + ( </a:t>
            </a:r>
            <a:r>
              <a:rPr lang="en-US" dirty="0" err="1"/>
              <a:t>T</a:t>
            </a:r>
            <a:r>
              <a:rPr lang="en-US" baseline="-25000" dirty="0" err="1"/>
              <a:t>miss</a:t>
            </a:r>
            <a:r>
              <a:rPr lang="en-US" dirty="0"/>
              <a:t> x </a:t>
            </a:r>
            <a:r>
              <a:rPr lang="en-US" dirty="0" err="1"/>
              <a:t>P</a:t>
            </a:r>
            <a:r>
              <a:rPr lang="en-US" baseline="-25000" dirty="0" err="1"/>
              <a:t>miss</a:t>
            </a:r>
            <a:r>
              <a:rPr lang="en-US" dirty="0"/>
              <a:t> )</a:t>
            </a:r>
          </a:p>
          <a:p>
            <a:pPr>
              <a:spcBef>
                <a:spcPct val="50000"/>
              </a:spcBef>
            </a:pPr>
            <a:r>
              <a:rPr lang="en-US" dirty="0"/>
              <a:t>Where </a:t>
            </a:r>
            <a:r>
              <a:rPr lang="en-US" dirty="0" err="1"/>
              <a:t>T</a:t>
            </a:r>
            <a:r>
              <a:rPr lang="en-US" baseline="-25000" dirty="0" err="1"/>
              <a:t>hit</a:t>
            </a:r>
            <a:r>
              <a:rPr lang="en-US" baseline="-25000" dirty="0"/>
              <a:t> </a:t>
            </a:r>
            <a:r>
              <a:rPr lang="en-US" dirty="0"/>
              <a:t>=   Time to resolve requests that hit in the level</a:t>
            </a:r>
            <a:br>
              <a:rPr lang="en-US" dirty="0"/>
            </a:br>
            <a:r>
              <a:rPr lang="en-US" dirty="0"/>
              <a:t>	</a:t>
            </a:r>
            <a:r>
              <a:rPr lang="en-US" dirty="0" err="1"/>
              <a:t>P</a:t>
            </a:r>
            <a:r>
              <a:rPr lang="en-US" baseline="-25000" dirty="0" err="1"/>
              <a:t>hit</a:t>
            </a:r>
            <a:r>
              <a:rPr lang="en-US" baseline="-25000" dirty="0"/>
              <a:t> =      </a:t>
            </a:r>
            <a:r>
              <a:rPr lang="en-US" dirty="0"/>
              <a:t>Hi-rate of the level, expressed as a probability.</a:t>
            </a:r>
          </a:p>
          <a:p>
            <a:pPr>
              <a:spcBef>
                <a:spcPct val="50000"/>
              </a:spcBef>
            </a:pPr>
            <a:r>
              <a:rPr lang="en-US" dirty="0"/>
              <a:t>	</a:t>
            </a:r>
            <a:r>
              <a:rPr lang="en-US" dirty="0" err="1"/>
              <a:t>T</a:t>
            </a:r>
            <a:r>
              <a:rPr lang="en-US" baseline="-25000" dirty="0" err="1"/>
              <a:t>miss</a:t>
            </a:r>
            <a:r>
              <a:rPr lang="en-US" baseline="-25000" dirty="0"/>
              <a:t> </a:t>
            </a:r>
            <a:r>
              <a:rPr lang="en-US" dirty="0"/>
              <a:t>= Average access time of the level below this one. 	 	</a:t>
            </a:r>
            <a:r>
              <a:rPr lang="en-US" dirty="0" err="1"/>
              <a:t>P</a:t>
            </a:r>
            <a:r>
              <a:rPr lang="en-US" baseline="-25000" dirty="0" err="1"/>
              <a:t>miss</a:t>
            </a:r>
            <a:r>
              <a:rPr lang="en-US" baseline="-25000" dirty="0"/>
              <a:t> =   </a:t>
            </a:r>
            <a:r>
              <a:rPr lang="en-US" dirty="0"/>
              <a:t>Miss rate of the level. </a:t>
            </a:r>
          </a:p>
          <a:p>
            <a:pPr>
              <a:spcBef>
                <a:spcPct val="50000"/>
              </a:spcBef>
            </a:pPr>
            <a:r>
              <a:rPr lang="en-US" dirty="0"/>
              <a:t>Note that Hit-rate of the lowest level is 100%, we start at the bottom and compute the average access time of each level upwards in the hierarchy.</a:t>
            </a:r>
            <a:endParaRPr lang="en-US" baseline="-25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1266885"/>
            <a:ext cx="8686800" cy="4524315"/>
          </a:xfrm>
          <a:prstGeom prst="rect">
            <a:avLst/>
          </a:prstGeom>
          <a:noFill/>
          <a:ln w="9525">
            <a:noFill/>
            <a:miter lim="800000"/>
            <a:headEnd/>
            <a:tailEnd/>
          </a:ln>
        </p:spPr>
        <p:txBody>
          <a:bodyPr wrap="square">
            <a:spAutoFit/>
          </a:bodyPr>
          <a:lstStyle/>
          <a:p>
            <a:pPr>
              <a:spcBef>
                <a:spcPct val="50000"/>
              </a:spcBef>
            </a:pPr>
            <a:r>
              <a:rPr lang="en-US" i="1" dirty="0">
                <a:solidFill>
                  <a:schemeClr val="accent2"/>
                </a:solidFill>
              </a:rPr>
              <a:t>Example:</a:t>
            </a:r>
            <a:endParaRPr lang="en-US" i="1" dirty="0"/>
          </a:p>
          <a:p>
            <a:pPr>
              <a:spcBef>
                <a:spcPct val="50000"/>
              </a:spcBef>
            </a:pPr>
            <a:r>
              <a:rPr lang="en-US" sz="1800" i="1" dirty="0">
                <a:solidFill>
                  <a:srgbClr val="333300"/>
                </a:solidFill>
                <a:latin typeface="Arial" charset="0"/>
              </a:rPr>
              <a:t>A memory system contains a cache, a DRAM and a Virtual Store. The access time of the cache is 5 ns with a hit-rate of 80%, whereas the access time of the DRAM is 100 ns with a 99.5 % hit-rate. The access time of the virtual store is 10 </a:t>
            </a:r>
            <a:r>
              <a:rPr lang="en-US" sz="1800" i="1" dirty="0" err="1">
                <a:solidFill>
                  <a:srgbClr val="333300"/>
                </a:solidFill>
                <a:latin typeface="Arial" charset="0"/>
              </a:rPr>
              <a:t>ms.</a:t>
            </a:r>
            <a:r>
              <a:rPr lang="en-US" sz="1800" i="1" dirty="0">
                <a:solidFill>
                  <a:srgbClr val="333300"/>
                </a:solidFill>
                <a:latin typeface="Arial" charset="0"/>
              </a:rPr>
              <a:t> What is the average access time of the hierarchy ?</a:t>
            </a:r>
          </a:p>
          <a:p>
            <a:pPr>
              <a:spcBef>
                <a:spcPct val="50000"/>
              </a:spcBef>
            </a:pPr>
            <a:r>
              <a:rPr lang="en-US" dirty="0">
                <a:solidFill>
                  <a:srgbClr val="333300"/>
                </a:solidFill>
                <a:latin typeface="Arial" charset="0"/>
              </a:rPr>
              <a:t>We start at the bottom and work upwards:</a:t>
            </a:r>
          </a:p>
          <a:p>
            <a:pPr>
              <a:spcBef>
                <a:spcPct val="50000"/>
              </a:spcBef>
            </a:pPr>
            <a:r>
              <a:rPr lang="en-US" dirty="0">
                <a:solidFill>
                  <a:srgbClr val="333300"/>
                </a:solidFill>
                <a:latin typeface="Arial" charset="0"/>
              </a:rPr>
              <a:t>The hit-rate of Virtual store is always 100%.</a:t>
            </a:r>
          </a:p>
          <a:p>
            <a:pPr>
              <a:spcBef>
                <a:spcPct val="50000"/>
              </a:spcBef>
            </a:pPr>
            <a:r>
              <a:rPr lang="en-US" dirty="0">
                <a:solidFill>
                  <a:srgbClr val="333300"/>
                </a:solidFill>
                <a:latin typeface="Arial" charset="0"/>
              </a:rPr>
              <a:t>Average access time for requests that reach DRAM</a:t>
            </a:r>
            <a:br>
              <a:rPr lang="en-US" dirty="0">
                <a:solidFill>
                  <a:srgbClr val="333300"/>
                </a:solidFill>
                <a:latin typeface="Arial" charset="0"/>
              </a:rPr>
            </a:br>
            <a:r>
              <a:rPr lang="en-US" dirty="0">
                <a:solidFill>
                  <a:srgbClr val="333300"/>
                </a:solidFill>
                <a:latin typeface="Arial" charset="0"/>
              </a:rPr>
              <a:t>	=  ( 100 ns x 0.995 ) + ( 10 ms x 0.005 ) = 50,099.5 ns</a:t>
            </a:r>
          </a:p>
          <a:p>
            <a:pPr>
              <a:spcBef>
                <a:spcPct val="50000"/>
              </a:spcBef>
            </a:pPr>
            <a:r>
              <a:rPr lang="en-US" dirty="0">
                <a:solidFill>
                  <a:srgbClr val="333300"/>
                </a:solidFill>
                <a:latin typeface="Arial" charset="0"/>
              </a:rPr>
              <a:t>The average access time for requests that reach the cache </a:t>
            </a:r>
            <a:br>
              <a:rPr lang="en-US" dirty="0">
                <a:solidFill>
                  <a:srgbClr val="333300"/>
                </a:solidFill>
                <a:latin typeface="Arial" charset="0"/>
              </a:rPr>
            </a:br>
            <a:r>
              <a:rPr lang="en-US" dirty="0">
                <a:solidFill>
                  <a:srgbClr val="333300"/>
                </a:solidFill>
                <a:latin typeface="Arial" charset="0"/>
              </a:rPr>
              <a:t>( which is ALL REQUESTS !!)</a:t>
            </a:r>
            <a:br>
              <a:rPr lang="en-US" dirty="0">
                <a:solidFill>
                  <a:srgbClr val="333300"/>
                </a:solidFill>
                <a:latin typeface="Arial" charset="0"/>
              </a:rPr>
            </a:br>
            <a:r>
              <a:rPr lang="en-US" dirty="0">
                <a:solidFill>
                  <a:srgbClr val="333300"/>
                </a:solidFill>
                <a:latin typeface="Arial" charset="0"/>
              </a:rPr>
              <a:t>	= ( 5 ns x 0.80 ) + ( 50,099.5 ns x 0.20 ) = 10,024 ns</a:t>
            </a:r>
          </a:p>
          <a:p>
            <a:pPr>
              <a:spcBef>
                <a:spcPct val="50000"/>
              </a:spcBef>
            </a:pPr>
            <a:endParaRPr lang="en-US" dirty="0">
              <a:solidFill>
                <a:srgbClr val="333300"/>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66"/>
          <p:cNvSpPr txBox="1">
            <a:spLocks noChangeArrowheads="1"/>
          </p:cNvSpPr>
          <p:nvPr/>
        </p:nvSpPr>
        <p:spPr bwMode="auto">
          <a:xfrm>
            <a:off x="304800" y="1371600"/>
            <a:ext cx="84582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SRAM and DRAM Chips</a:t>
            </a:r>
          </a:p>
        </p:txBody>
      </p:sp>
      <p:sp>
        <p:nvSpPr>
          <p:cNvPr id="18435" name="Text Box 67"/>
          <p:cNvSpPr txBox="1">
            <a:spLocks noChangeArrowheads="1"/>
          </p:cNvSpPr>
          <p:nvPr/>
        </p:nvSpPr>
        <p:spPr bwMode="auto">
          <a:xfrm>
            <a:off x="304800" y="1905000"/>
            <a:ext cx="8534400" cy="3276600"/>
          </a:xfrm>
          <a:prstGeom prst="rect">
            <a:avLst/>
          </a:prstGeom>
          <a:noFill/>
          <a:ln w="9525">
            <a:noFill/>
            <a:miter lim="800000"/>
            <a:headEnd/>
            <a:tailEnd/>
          </a:ln>
        </p:spPr>
        <p:txBody>
          <a:bodyPr wrap="square">
            <a:spAutoFit/>
          </a:bodyPr>
          <a:lstStyle/>
          <a:p>
            <a:pPr>
              <a:spcBef>
                <a:spcPct val="50000"/>
              </a:spcBef>
            </a:pPr>
            <a:r>
              <a:rPr lang="en-US" dirty="0"/>
              <a:t>These have the same basic structure ( shown in next slide ).</a:t>
            </a:r>
          </a:p>
          <a:p>
            <a:pPr>
              <a:spcBef>
                <a:spcPct val="50000"/>
              </a:spcBef>
            </a:pPr>
            <a:r>
              <a:rPr lang="en-US" dirty="0"/>
              <a:t>Data is stored in rectangular array of </a:t>
            </a:r>
            <a:r>
              <a:rPr lang="en-US" i="1" dirty="0"/>
              <a:t>bit cells, </a:t>
            </a:r>
            <a:r>
              <a:rPr lang="en-US" dirty="0"/>
              <a:t>each holding 1 bit.</a:t>
            </a:r>
            <a:br>
              <a:rPr lang="en-US" dirty="0"/>
            </a:br>
            <a:r>
              <a:rPr lang="en-US" dirty="0"/>
              <a:t>To read data from the array, half of the address to be read ( generally high order bits) is fed into a decoder. The decoder asserts (drives high) the </a:t>
            </a:r>
            <a:r>
              <a:rPr lang="en-US" i="1" dirty="0"/>
              <a:t>word line </a:t>
            </a:r>
            <a:r>
              <a:rPr lang="en-US" dirty="0"/>
              <a:t>corresponding to the value of its input bits, which causes all of the bit cells in the corresponding row to drive their values onto </a:t>
            </a:r>
            <a:r>
              <a:rPr lang="en-US" i="1" dirty="0"/>
              <a:t>bit lines </a:t>
            </a:r>
            <a:r>
              <a:rPr lang="en-US" dirty="0"/>
              <a:t>that they are connected to.</a:t>
            </a:r>
          </a:p>
          <a:p>
            <a:pPr>
              <a:spcBef>
                <a:spcPct val="50000"/>
              </a:spcBef>
            </a:pPr>
            <a:r>
              <a:rPr lang="en-US" dirty="0"/>
              <a:t>The other half of the address is then used as an input to a multiplexer that selects the appropriate bit line and drives its output onto the output pins of the chip.</a:t>
            </a:r>
          </a:p>
          <a:p>
            <a:pPr>
              <a:spcBef>
                <a:spcPct val="50000"/>
              </a:spcBef>
            </a:pPr>
            <a:r>
              <a:rPr lang="en-US" dirty="0"/>
              <a:t>To store data on the chip, the same process is used, except the value to be written is driven on appropriate bit line and written into the selected bit cell.</a:t>
            </a:r>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28600" y="1386447"/>
            <a:ext cx="8610600" cy="4709553"/>
            <a:chOff x="228600" y="228600"/>
            <a:chExt cx="8915400" cy="6716904"/>
          </a:xfrm>
        </p:grpSpPr>
        <p:sp>
          <p:nvSpPr>
            <p:cNvPr id="19458" name="Rectangle 2"/>
            <p:cNvSpPr>
              <a:spLocks noChangeArrowheads="1"/>
            </p:cNvSpPr>
            <p:nvPr/>
          </p:nvSpPr>
          <p:spPr bwMode="auto">
            <a:xfrm>
              <a:off x="2667000" y="1447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59" name="Rectangle 3"/>
            <p:cNvSpPr>
              <a:spLocks noChangeArrowheads="1"/>
            </p:cNvSpPr>
            <p:nvPr/>
          </p:nvSpPr>
          <p:spPr bwMode="auto">
            <a:xfrm>
              <a:off x="3962400" y="4876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dirty="0"/>
                <a:t>Bit</a:t>
              </a:r>
            </a:p>
            <a:p>
              <a:pPr algn="ctr"/>
              <a:r>
                <a:rPr lang="en-US" sz="1400" dirty="0"/>
                <a:t>Cell</a:t>
              </a:r>
            </a:p>
          </p:txBody>
        </p:sp>
        <p:sp>
          <p:nvSpPr>
            <p:cNvPr id="19460" name="Rectangle 4"/>
            <p:cNvSpPr>
              <a:spLocks noChangeArrowheads="1"/>
            </p:cNvSpPr>
            <p:nvPr/>
          </p:nvSpPr>
          <p:spPr bwMode="auto">
            <a:xfrm>
              <a:off x="5181600" y="4876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1" name="Rectangle 5"/>
            <p:cNvSpPr>
              <a:spLocks noChangeArrowheads="1"/>
            </p:cNvSpPr>
            <p:nvPr/>
          </p:nvSpPr>
          <p:spPr bwMode="auto">
            <a:xfrm>
              <a:off x="5181600" y="1447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2" name="Rectangle 6"/>
            <p:cNvSpPr>
              <a:spLocks noChangeArrowheads="1"/>
            </p:cNvSpPr>
            <p:nvPr/>
          </p:nvSpPr>
          <p:spPr bwMode="auto">
            <a:xfrm>
              <a:off x="6400800" y="1447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3" name="Rectangle 7"/>
            <p:cNvSpPr>
              <a:spLocks noChangeArrowheads="1"/>
            </p:cNvSpPr>
            <p:nvPr/>
          </p:nvSpPr>
          <p:spPr bwMode="auto">
            <a:xfrm>
              <a:off x="6400800" y="3733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4" name="Rectangle 8"/>
            <p:cNvSpPr>
              <a:spLocks noChangeArrowheads="1"/>
            </p:cNvSpPr>
            <p:nvPr/>
          </p:nvSpPr>
          <p:spPr bwMode="auto">
            <a:xfrm>
              <a:off x="6400800" y="2590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5" name="Rectangle 9"/>
            <p:cNvSpPr>
              <a:spLocks noChangeArrowheads="1"/>
            </p:cNvSpPr>
            <p:nvPr/>
          </p:nvSpPr>
          <p:spPr bwMode="auto">
            <a:xfrm>
              <a:off x="2667000" y="2590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6" name="Rectangle 10"/>
            <p:cNvSpPr>
              <a:spLocks noChangeArrowheads="1"/>
            </p:cNvSpPr>
            <p:nvPr/>
          </p:nvSpPr>
          <p:spPr bwMode="auto">
            <a:xfrm>
              <a:off x="2667000" y="4876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7" name="Rectangle 11"/>
            <p:cNvSpPr>
              <a:spLocks noChangeArrowheads="1"/>
            </p:cNvSpPr>
            <p:nvPr/>
          </p:nvSpPr>
          <p:spPr bwMode="auto">
            <a:xfrm>
              <a:off x="3962400" y="1447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8" name="Rectangle 12"/>
            <p:cNvSpPr>
              <a:spLocks noChangeArrowheads="1"/>
            </p:cNvSpPr>
            <p:nvPr/>
          </p:nvSpPr>
          <p:spPr bwMode="auto">
            <a:xfrm>
              <a:off x="3962400" y="2590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69" name="Rectangle 13"/>
            <p:cNvSpPr>
              <a:spLocks noChangeArrowheads="1"/>
            </p:cNvSpPr>
            <p:nvPr/>
          </p:nvSpPr>
          <p:spPr bwMode="auto">
            <a:xfrm>
              <a:off x="3962400" y="3733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70" name="Rectangle 14"/>
            <p:cNvSpPr>
              <a:spLocks noChangeArrowheads="1"/>
            </p:cNvSpPr>
            <p:nvPr/>
          </p:nvSpPr>
          <p:spPr bwMode="auto">
            <a:xfrm>
              <a:off x="5181600" y="2590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71" name="Rectangle 15"/>
            <p:cNvSpPr>
              <a:spLocks noChangeArrowheads="1"/>
            </p:cNvSpPr>
            <p:nvPr/>
          </p:nvSpPr>
          <p:spPr bwMode="auto">
            <a:xfrm>
              <a:off x="6400800" y="4876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72" name="Rectangle 16"/>
            <p:cNvSpPr>
              <a:spLocks noChangeArrowheads="1"/>
            </p:cNvSpPr>
            <p:nvPr/>
          </p:nvSpPr>
          <p:spPr bwMode="auto">
            <a:xfrm>
              <a:off x="5181600" y="3733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73" name="Rectangle 17"/>
            <p:cNvSpPr>
              <a:spLocks noChangeArrowheads="1"/>
            </p:cNvSpPr>
            <p:nvPr/>
          </p:nvSpPr>
          <p:spPr bwMode="auto">
            <a:xfrm>
              <a:off x="2667000" y="3733800"/>
              <a:ext cx="6096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Bit</a:t>
              </a:r>
            </a:p>
            <a:p>
              <a:pPr algn="ctr"/>
              <a:r>
                <a:rPr lang="en-US" sz="1400"/>
                <a:t>Cell</a:t>
              </a:r>
            </a:p>
          </p:txBody>
        </p:sp>
        <p:sp>
          <p:nvSpPr>
            <p:cNvPr id="19474" name="AutoShape 18"/>
            <p:cNvSpPr>
              <a:spLocks noChangeArrowheads="1"/>
            </p:cNvSpPr>
            <p:nvPr/>
          </p:nvSpPr>
          <p:spPr bwMode="auto">
            <a:xfrm rot="5400000">
              <a:off x="-647700" y="2933700"/>
              <a:ext cx="4572000" cy="533400"/>
            </a:xfrm>
            <a:prstGeom prst="cube">
              <a:avLst>
                <a:gd name="adj" fmla="val 43750"/>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DECODER</a:t>
              </a:r>
            </a:p>
          </p:txBody>
        </p:sp>
        <p:sp>
          <p:nvSpPr>
            <p:cNvPr id="19475" name="Line 19"/>
            <p:cNvSpPr>
              <a:spLocks noChangeShapeType="1"/>
            </p:cNvSpPr>
            <p:nvPr/>
          </p:nvSpPr>
          <p:spPr bwMode="auto">
            <a:xfrm>
              <a:off x="1905000" y="4648200"/>
              <a:ext cx="5943600" cy="0"/>
            </a:xfrm>
            <a:prstGeom prst="line">
              <a:avLst/>
            </a:prstGeom>
            <a:noFill/>
            <a:ln w="28575">
              <a:solidFill>
                <a:schemeClr val="tx1"/>
              </a:solidFill>
              <a:round/>
              <a:headEnd/>
              <a:tailEnd/>
            </a:ln>
          </p:spPr>
          <p:txBody>
            <a:bodyPr wrap="none" anchor="ctr"/>
            <a:lstStyle/>
            <a:p>
              <a:endParaRPr lang="en-US" sz="1400"/>
            </a:p>
          </p:txBody>
        </p:sp>
        <p:sp>
          <p:nvSpPr>
            <p:cNvPr id="19476" name="Line 20"/>
            <p:cNvSpPr>
              <a:spLocks noChangeShapeType="1"/>
            </p:cNvSpPr>
            <p:nvPr/>
          </p:nvSpPr>
          <p:spPr bwMode="auto">
            <a:xfrm>
              <a:off x="1905000" y="3505200"/>
              <a:ext cx="5943600" cy="0"/>
            </a:xfrm>
            <a:prstGeom prst="line">
              <a:avLst/>
            </a:prstGeom>
            <a:noFill/>
            <a:ln w="28575">
              <a:solidFill>
                <a:schemeClr val="tx1"/>
              </a:solidFill>
              <a:round/>
              <a:headEnd/>
              <a:tailEnd/>
            </a:ln>
          </p:spPr>
          <p:txBody>
            <a:bodyPr wrap="none" anchor="ctr"/>
            <a:lstStyle/>
            <a:p>
              <a:endParaRPr lang="en-US" sz="1400"/>
            </a:p>
          </p:txBody>
        </p:sp>
        <p:sp>
          <p:nvSpPr>
            <p:cNvPr id="19477" name="Line 21"/>
            <p:cNvSpPr>
              <a:spLocks noChangeShapeType="1"/>
            </p:cNvSpPr>
            <p:nvPr/>
          </p:nvSpPr>
          <p:spPr bwMode="auto">
            <a:xfrm>
              <a:off x="1905000" y="2286000"/>
              <a:ext cx="5867400" cy="0"/>
            </a:xfrm>
            <a:prstGeom prst="line">
              <a:avLst/>
            </a:prstGeom>
            <a:noFill/>
            <a:ln w="28575">
              <a:solidFill>
                <a:schemeClr val="tx1"/>
              </a:solidFill>
              <a:round/>
              <a:headEnd/>
              <a:tailEnd/>
            </a:ln>
          </p:spPr>
          <p:txBody>
            <a:bodyPr wrap="none" anchor="ctr"/>
            <a:lstStyle/>
            <a:p>
              <a:endParaRPr lang="en-US" sz="1400"/>
            </a:p>
          </p:txBody>
        </p:sp>
        <p:sp>
          <p:nvSpPr>
            <p:cNvPr id="19478" name="Line 22"/>
            <p:cNvSpPr>
              <a:spLocks noChangeShapeType="1"/>
            </p:cNvSpPr>
            <p:nvPr/>
          </p:nvSpPr>
          <p:spPr bwMode="auto">
            <a:xfrm>
              <a:off x="1905000" y="1143000"/>
              <a:ext cx="5943600" cy="0"/>
            </a:xfrm>
            <a:prstGeom prst="line">
              <a:avLst/>
            </a:prstGeom>
            <a:noFill/>
            <a:ln w="28575">
              <a:solidFill>
                <a:schemeClr val="tx1"/>
              </a:solidFill>
              <a:round/>
              <a:headEnd/>
              <a:tailEnd/>
            </a:ln>
          </p:spPr>
          <p:txBody>
            <a:bodyPr wrap="none" anchor="ctr"/>
            <a:lstStyle/>
            <a:p>
              <a:endParaRPr lang="en-US" sz="1400"/>
            </a:p>
          </p:txBody>
        </p:sp>
        <p:sp>
          <p:nvSpPr>
            <p:cNvPr id="19479" name="Line 23"/>
            <p:cNvSpPr>
              <a:spLocks noChangeShapeType="1"/>
            </p:cNvSpPr>
            <p:nvPr/>
          </p:nvSpPr>
          <p:spPr bwMode="auto">
            <a:xfrm>
              <a:off x="3505200" y="990600"/>
              <a:ext cx="0" cy="4876800"/>
            </a:xfrm>
            <a:prstGeom prst="line">
              <a:avLst/>
            </a:prstGeom>
            <a:noFill/>
            <a:ln w="28575">
              <a:solidFill>
                <a:schemeClr val="tx1"/>
              </a:solidFill>
              <a:round/>
              <a:headEnd/>
              <a:tailEnd/>
            </a:ln>
          </p:spPr>
          <p:txBody>
            <a:bodyPr wrap="none" anchor="ctr"/>
            <a:lstStyle/>
            <a:p>
              <a:endParaRPr lang="en-US" sz="1400"/>
            </a:p>
          </p:txBody>
        </p:sp>
        <p:sp>
          <p:nvSpPr>
            <p:cNvPr id="19480" name="Line 24"/>
            <p:cNvSpPr>
              <a:spLocks noChangeShapeType="1"/>
            </p:cNvSpPr>
            <p:nvPr/>
          </p:nvSpPr>
          <p:spPr bwMode="auto">
            <a:xfrm>
              <a:off x="4876800" y="990600"/>
              <a:ext cx="0" cy="4876800"/>
            </a:xfrm>
            <a:prstGeom prst="line">
              <a:avLst/>
            </a:prstGeom>
            <a:noFill/>
            <a:ln w="28575">
              <a:solidFill>
                <a:schemeClr val="tx1"/>
              </a:solidFill>
              <a:round/>
              <a:headEnd/>
              <a:tailEnd/>
            </a:ln>
          </p:spPr>
          <p:txBody>
            <a:bodyPr wrap="none" anchor="ctr"/>
            <a:lstStyle/>
            <a:p>
              <a:endParaRPr lang="en-US" sz="1400"/>
            </a:p>
          </p:txBody>
        </p:sp>
        <p:sp>
          <p:nvSpPr>
            <p:cNvPr id="19481" name="Line 25"/>
            <p:cNvSpPr>
              <a:spLocks noChangeShapeType="1"/>
            </p:cNvSpPr>
            <p:nvPr/>
          </p:nvSpPr>
          <p:spPr bwMode="auto">
            <a:xfrm>
              <a:off x="6096000" y="990600"/>
              <a:ext cx="0" cy="4876800"/>
            </a:xfrm>
            <a:prstGeom prst="line">
              <a:avLst/>
            </a:prstGeom>
            <a:noFill/>
            <a:ln w="28575">
              <a:solidFill>
                <a:schemeClr val="tx1"/>
              </a:solidFill>
              <a:round/>
              <a:headEnd/>
              <a:tailEnd/>
            </a:ln>
          </p:spPr>
          <p:txBody>
            <a:bodyPr wrap="none" anchor="ctr"/>
            <a:lstStyle/>
            <a:p>
              <a:endParaRPr lang="en-US" sz="1400"/>
            </a:p>
          </p:txBody>
        </p:sp>
        <p:sp>
          <p:nvSpPr>
            <p:cNvPr id="19482" name="Line 26"/>
            <p:cNvSpPr>
              <a:spLocks noChangeShapeType="1"/>
            </p:cNvSpPr>
            <p:nvPr/>
          </p:nvSpPr>
          <p:spPr bwMode="auto">
            <a:xfrm>
              <a:off x="7467600" y="914400"/>
              <a:ext cx="0" cy="4953000"/>
            </a:xfrm>
            <a:prstGeom prst="line">
              <a:avLst/>
            </a:prstGeom>
            <a:noFill/>
            <a:ln w="28575">
              <a:solidFill>
                <a:schemeClr val="tx1"/>
              </a:solidFill>
              <a:round/>
              <a:headEnd/>
              <a:tailEnd/>
            </a:ln>
          </p:spPr>
          <p:txBody>
            <a:bodyPr wrap="none" anchor="ctr"/>
            <a:lstStyle/>
            <a:p>
              <a:endParaRPr lang="en-US" sz="1400"/>
            </a:p>
          </p:txBody>
        </p:sp>
        <p:sp>
          <p:nvSpPr>
            <p:cNvPr id="19483" name="Line 27"/>
            <p:cNvSpPr>
              <a:spLocks noChangeShapeType="1"/>
            </p:cNvSpPr>
            <p:nvPr/>
          </p:nvSpPr>
          <p:spPr bwMode="auto">
            <a:xfrm flipV="1">
              <a:off x="2971800" y="1143000"/>
              <a:ext cx="0" cy="304800"/>
            </a:xfrm>
            <a:prstGeom prst="line">
              <a:avLst/>
            </a:prstGeom>
            <a:noFill/>
            <a:ln w="9525">
              <a:solidFill>
                <a:schemeClr val="tx1"/>
              </a:solidFill>
              <a:round/>
              <a:headEnd/>
              <a:tailEnd/>
            </a:ln>
          </p:spPr>
          <p:txBody>
            <a:bodyPr wrap="none" anchor="ctr"/>
            <a:lstStyle/>
            <a:p>
              <a:endParaRPr lang="en-US" sz="1400"/>
            </a:p>
          </p:txBody>
        </p:sp>
        <p:sp>
          <p:nvSpPr>
            <p:cNvPr id="19484" name="Line 28"/>
            <p:cNvSpPr>
              <a:spLocks noChangeShapeType="1"/>
            </p:cNvSpPr>
            <p:nvPr/>
          </p:nvSpPr>
          <p:spPr bwMode="auto">
            <a:xfrm flipV="1">
              <a:off x="4267200" y="1143000"/>
              <a:ext cx="0" cy="304800"/>
            </a:xfrm>
            <a:prstGeom prst="line">
              <a:avLst/>
            </a:prstGeom>
            <a:noFill/>
            <a:ln w="9525">
              <a:solidFill>
                <a:schemeClr val="tx1"/>
              </a:solidFill>
              <a:round/>
              <a:headEnd/>
              <a:tailEnd/>
            </a:ln>
          </p:spPr>
          <p:txBody>
            <a:bodyPr wrap="none" anchor="ctr"/>
            <a:lstStyle/>
            <a:p>
              <a:endParaRPr lang="en-US" sz="1400"/>
            </a:p>
          </p:txBody>
        </p:sp>
        <p:sp>
          <p:nvSpPr>
            <p:cNvPr id="19485" name="Line 29"/>
            <p:cNvSpPr>
              <a:spLocks noChangeShapeType="1"/>
            </p:cNvSpPr>
            <p:nvPr/>
          </p:nvSpPr>
          <p:spPr bwMode="auto">
            <a:xfrm flipV="1">
              <a:off x="5562600" y="1143000"/>
              <a:ext cx="0" cy="304800"/>
            </a:xfrm>
            <a:prstGeom prst="line">
              <a:avLst/>
            </a:prstGeom>
            <a:noFill/>
            <a:ln w="9525">
              <a:solidFill>
                <a:schemeClr val="tx1"/>
              </a:solidFill>
              <a:round/>
              <a:headEnd/>
              <a:tailEnd/>
            </a:ln>
          </p:spPr>
          <p:txBody>
            <a:bodyPr wrap="none" anchor="ctr"/>
            <a:lstStyle/>
            <a:p>
              <a:endParaRPr lang="en-US" sz="1400"/>
            </a:p>
          </p:txBody>
        </p:sp>
        <p:sp>
          <p:nvSpPr>
            <p:cNvPr id="19486" name="Line 30"/>
            <p:cNvSpPr>
              <a:spLocks noChangeShapeType="1"/>
            </p:cNvSpPr>
            <p:nvPr/>
          </p:nvSpPr>
          <p:spPr bwMode="auto">
            <a:xfrm flipV="1">
              <a:off x="6705600" y="1143000"/>
              <a:ext cx="0" cy="304800"/>
            </a:xfrm>
            <a:prstGeom prst="line">
              <a:avLst/>
            </a:prstGeom>
            <a:noFill/>
            <a:ln w="9525">
              <a:solidFill>
                <a:schemeClr val="tx1"/>
              </a:solidFill>
              <a:round/>
              <a:headEnd/>
              <a:tailEnd/>
            </a:ln>
          </p:spPr>
          <p:txBody>
            <a:bodyPr wrap="none" anchor="ctr"/>
            <a:lstStyle/>
            <a:p>
              <a:endParaRPr lang="en-US" sz="1400"/>
            </a:p>
          </p:txBody>
        </p:sp>
        <p:sp>
          <p:nvSpPr>
            <p:cNvPr id="19487" name="Line 31"/>
            <p:cNvSpPr>
              <a:spLocks noChangeShapeType="1"/>
            </p:cNvSpPr>
            <p:nvPr/>
          </p:nvSpPr>
          <p:spPr bwMode="auto">
            <a:xfrm flipV="1">
              <a:off x="2971800" y="2286000"/>
              <a:ext cx="0" cy="304800"/>
            </a:xfrm>
            <a:prstGeom prst="line">
              <a:avLst/>
            </a:prstGeom>
            <a:noFill/>
            <a:ln w="9525">
              <a:solidFill>
                <a:schemeClr val="tx1"/>
              </a:solidFill>
              <a:round/>
              <a:headEnd/>
              <a:tailEnd/>
            </a:ln>
          </p:spPr>
          <p:txBody>
            <a:bodyPr wrap="none" anchor="ctr"/>
            <a:lstStyle/>
            <a:p>
              <a:endParaRPr lang="en-US" sz="1400"/>
            </a:p>
          </p:txBody>
        </p:sp>
        <p:sp>
          <p:nvSpPr>
            <p:cNvPr id="19488" name="Line 32"/>
            <p:cNvSpPr>
              <a:spLocks noChangeShapeType="1"/>
            </p:cNvSpPr>
            <p:nvPr/>
          </p:nvSpPr>
          <p:spPr bwMode="auto">
            <a:xfrm flipV="1">
              <a:off x="4267200" y="2286000"/>
              <a:ext cx="0" cy="304800"/>
            </a:xfrm>
            <a:prstGeom prst="line">
              <a:avLst/>
            </a:prstGeom>
            <a:noFill/>
            <a:ln w="9525">
              <a:solidFill>
                <a:schemeClr val="tx1"/>
              </a:solidFill>
              <a:round/>
              <a:headEnd/>
              <a:tailEnd/>
            </a:ln>
          </p:spPr>
          <p:txBody>
            <a:bodyPr wrap="none" anchor="ctr"/>
            <a:lstStyle/>
            <a:p>
              <a:endParaRPr lang="en-US" sz="1400"/>
            </a:p>
          </p:txBody>
        </p:sp>
        <p:sp>
          <p:nvSpPr>
            <p:cNvPr id="19489" name="Line 33"/>
            <p:cNvSpPr>
              <a:spLocks noChangeShapeType="1"/>
            </p:cNvSpPr>
            <p:nvPr/>
          </p:nvSpPr>
          <p:spPr bwMode="auto">
            <a:xfrm flipV="1">
              <a:off x="5486400" y="2286000"/>
              <a:ext cx="0" cy="304800"/>
            </a:xfrm>
            <a:prstGeom prst="line">
              <a:avLst/>
            </a:prstGeom>
            <a:noFill/>
            <a:ln w="9525">
              <a:solidFill>
                <a:schemeClr val="tx1"/>
              </a:solidFill>
              <a:round/>
              <a:headEnd/>
              <a:tailEnd/>
            </a:ln>
          </p:spPr>
          <p:txBody>
            <a:bodyPr wrap="none" anchor="ctr"/>
            <a:lstStyle/>
            <a:p>
              <a:endParaRPr lang="en-US" sz="1400"/>
            </a:p>
          </p:txBody>
        </p:sp>
        <p:sp>
          <p:nvSpPr>
            <p:cNvPr id="19490" name="Line 34"/>
            <p:cNvSpPr>
              <a:spLocks noChangeShapeType="1"/>
            </p:cNvSpPr>
            <p:nvPr/>
          </p:nvSpPr>
          <p:spPr bwMode="auto">
            <a:xfrm flipV="1">
              <a:off x="6705600" y="2286000"/>
              <a:ext cx="0" cy="304800"/>
            </a:xfrm>
            <a:prstGeom prst="line">
              <a:avLst/>
            </a:prstGeom>
            <a:noFill/>
            <a:ln w="9525">
              <a:solidFill>
                <a:schemeClr val="tx1"/>
              </a:solidFill>
              <a:round/>
              <a:headEnd/>
              <a:tailEnd/>
            </a:ln>
          </p:spPr>
          <p:txBody>
            <a:bodyPr wrap="none" anchor="ctr"/>
            <a:lstStyle/>
            <a:p>
              <a:endParaRPr lang="en-US" sz="1400"/>
            </a:p>
          </p:txBody>
        </p:sp>
        <p:sp>
          <p:nvSpPr>
            <p:cNvPr id="19491" name="Line 35"/>
            <p:cNvSpPr>
              <a:spLocks noChangeShapeType="1"/>
            </p:cNvSpPr>
            <p:nvPr/>
          </p:nvSpPr>
          <p:spPr bwMode="auto">
            <a:xfrm flipV="1">
              <a:off x="2971800" y="3505200"/>
              <a:ext cx="0" cy="228600"/>
            </a:xfrm>
            <a:prstGeom prst="line">
              <a:avLst/>
            </a:prstGeom>
            <a:noFill/>
            <a:ln w="9525">
              <a:solidFill>
                <a:schemeClr val="tx1"/>
              </a:solidFill>
              <a:round/>
              <a:headEnd/>
              <a:tailEnd/>
            </a:ln>
          </p:spPr>
          <p:txBody>
            <a:bodyPr wrap="none" anchor="ctr"/>
            <a:lstStyle/>
            <a:p>
              <a:endParaRPr lang="en-US" sz="1400"/>
            </a:p>
          </p:txBody>
        </p:sp>
        <p:sp>
          <p:nvSpPr>
            <p:cNvPr id="19492" name="Line 36"/>
            <p:cNvSpPr>
              <a:spLocks noChangeShapeType="1"/>
            </p:cNvSpPr>
            <p:nvPr/>
          </p:nvSpPr>
          <p:spPr bwMode="auto">
            <a:xfrm flipV="1">
              <a:off x="4267200" y="3505200"/>
              <a:ext cx="0" cy="228600"/>
            </a:xfrm>
            <a:prstGeom prst="line">
              <a:avLst/>
            </a:prstGeom>
            <a:noFill/>
            <a:ln w="9525">
              <a:solidFill>
                <a:schemeClr val="tx1"/>
              </a:solidFill>
              <a:round/>
              <a:headEnd/>
              <a:tailEnd/>
            </a:ln>
          </p:spPr>
          <p:txBody>
            <a:bodyPr wrap="none" anchor="ctr"/>
            <a:lstStyle/>
            <a:p>
              <a:endParaRPr lang="en-US" sz="1400"/>
            </a:p>
          </p:txBody>
        </p:sp>
        <p:sp>
          <p:nvSpPr>
            <p:cNvPr id="19493" name="Line 37"/>
            <p:cNvSpPr>
              <a:spLocks noChangeShapeType="1"/>
            </p:cNvSpPr>
            <p:nvPr/>
          </p:nvSpPr>
          <p:spPr bwMode="auto">
            <a:xfrm flipV="1">
              <a:off x="5486400" y="3505200"/>
              <a:ext cx="0" cy="228600"/>
            </a:xfrm>
            <a:prstGeom prst="line">
              <a:avLst/>
            </a:prstGeom>
            <a:noFill/>
            <a:ln w="9525">
              <a:solidFill>
                <a:schemeClr val="tx1"/>
              </a:solidFill>
              <a:round/>
              <a:headEnd/>
              <a:tailEnd/>
            </a:ln>
          </p:spPr>
          <p:txBody>
            <a:bodyPr wrap="none" anchor="ctr"/>
            <a:lstStyle/>
            <a:p>
              <a:endParaRPr lang="en-US" sz="1400"/>
            </a:p>
          </p:txBody>
        </p:sp>
        <p:sp>
          <p:nvSpPr>
            <p:cNvPr id="19494" name="Line 38"/>
            <p:cNvSpPr>
              <a:spLocks noChangeShapeType="1"/>
            </p:cNvSpPr>
            <p:nvPr/>
          </p:nvSpPr>
          <p:spPr bwMode="auto">
            <a:xfrm flipV="1">
              <a:off x="6705600" y="3505200"/>
              <a:ext cx="0" cy="228600"/>
            </a:xfrm>
            <a:prstGeom prst="line">
              <a:avLst/>
            </a:prstGeom>
            <a:noFill/>
            <a:ln w="9525">
              <a:solidFill>
                <a:schemeClr val="tx1"/>
              </a:solidFill>
              <a:round/>
              <a:headEnd/>
              <a:tailEnd/>
            </a:ln>
          </p:spPr>
          <p:txBody>
            <a:bodyPr wrap="none" anchor="ctr"/>
            <a:lstStyle/>
            <a:p>
              <a:endParaRPr lang="en-US" sz="1400"/>
            </a:p>
          </p:txBody>
        </p:sp>
        <p:sp>
          <p:nvSpPr>
            <p:cNvPr id="19495" name="Line 39"/>
            <p:cNvSpPr>
              <a:spLocks noChangeShapeType="1"/>
            </p:cNvSpPr>
            <p:nvPr/>
          </p:nvSpPr>
          <p:spPr bwMode="auto">
            <a:xfrm flipV="1">
              <a:off x="2971800" y="4648200"/>
              <a:ext cx="0" cy="228600"/>
            </a:xfrm>
            <a:prstGeom prst="line">
              <a:avLst/>
            </a:prstGeom>
            <a:noFill/>
            <a:ln w="9525">
              <a:solidFill>
                <a:schemeClr val="tx1"/>
              </a:solidFill>
              <a:round/>
              <a:headEnd/>
              <a:tailEnd/>
            </a:ln>
          </p:spPr>
          <p:txBody>
            <a:bodyPr wrap="none" anchor="ctr"/>
            <a:lstStyle/>
            <a:p>
              <a:endParaRPr lang="en-US" sz="1400"/>
            </a:p>
          </p:txBody>
        </p:sp>
        <p:sp>
          <p:nvSpPr>
            <p:cNvPr id="19496" name="Line 40"/>
            <p:cNvSpPr>
              <a:spLocks noChangeShapeType="1"/>
            </p:cNvSpPr>
            <p:nvPr/>
          </p:nvSpPr>
          <p:spPr bwMode="auto">
            <a:xfrm flipV="1">
              <a:off x="4267200" y="4648200"/>
              <a:ext cx="0" cy="228600"/>
            </a:xfrm>
            <a:prstGeom prst="line">
              <a:avLst/>
            </a:prstGeom>
            <a:noFill/>
            <a:ln w="9525">
              <a:solidFill>
                <a:schemeClr val="tx1"/>
              </a:solidFill>
              <a:round/>
              <a:headEnd/>
              <a:tailEnd/>
            </a:ln>
          </p:spPr>
          <p:txBody>
            <a:bodyPr wrap="none" anchor="ctr"/>
            <a:lstStyle/>
            <a:p>
              <a:endParaRPr lang="en-US" sz="1400"/>
            </a:p>
          </p:txBody>
        </p:sp>
        <p:sp>
          <p:nvSpPr>
            <p:cNvPr id="19497" name="Line 41"/>
            <p:cNvSpPr>
              <a:spLocks noChangeShapeType="1"/>
            </p:cNvSpPr>
            <p:nvPr/>
          </p:nvSpPr>
          <p:spPr bwMode="auto">
            <a:xfrm flipH="1" flipV="1">
              <a:off x="5486400" y="4648200"/>
              <a:ext cx="0" cy="228600"/>
            </a:xfrm>
            <a:prstGeom prst="line">
              <a:avLst/>
            </a:prstGeom>
            <a:noFill/>
            <a:ln w="9525">
              <a:solidFill>
                <a:schemeClr val="tx1"/>
              </a:solidFill>
              <a:round/>
              <a:headEnd/>
              <a:tailEnd/>
            </a:ln>
          </p:spPr>
          <p:txBody>
            <a:bodyPr wrap="none" anchor="ctr"/>
            <a:lstStyle/>
            <a:p>
              <a:endParaRPr lang="en-US" sz="1400"/>
            </a:p>
          </p:txBody>
        </p:sp>
        <p:sp>
          <p:nvSpPr>
            <p:cNvPr id="19498" name="Line 42"/>
            <p:cNvSpPr>
              <a:spLocks noChangeShapeType="1"/>
            </p:cNvSpPr>
            <p:nvPr/>
          </p:nvSpPr>
          <p:spPr bwMode="auto">
            <a:xfrm flipV="1">
              <a:off x="6705600" y="4648200"/>
              <a:ext cx="0" cy="228600"/>
            </a:xfrm>
            <a:prstGeom prst="line">
              <a:avLst/>
            </a:prstGeom>
            <a:noFill/>
            <a:ln w="9525">
              <a:solidFill>
                <a:schemeClr val="tx1"/>
              </a:solidFill>
              <a:round/>
              <a:headEnd/>
              <a:tailEnd/>
            </a:ln>
          </p:spPr>
          <p:txBody>
            <a:bodyPr wrap="none" anchor="ctr"/>
            <a:lstStyle/>
            <a:p>
              <a:endParaRPr lang="en-US" sz="1400"/>
            </a:p>
          </p:txBody>
        </p:sp>
        <p:sp>
          <p:nvSpPr>
            <p:cNvPr id="19499" name="AutoShape 43"/>
            <p:cNvSpPr>
              <a:spLocks noChangeArrowheads="1"/>
            </p:cNvSpPr>
            <p:nvPr/>
          </p:nvSpPr>
          <p:spPr bwMode="auto">
            <a:xfrm>
              <a:off x="2209800" y="5867400"/>
              <a:ext cx="5334000" cy="609600"/>
            </a:xfrm>
            <a:prstGeom prst="cube">
              <a:avLst>
                <a:gd name="adj" fmla="val 51301"/>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dirty="0"/>
                <a:t>Multiplexer</a:t>
              </a:r>
            </a:p>
          </p:txBody>
        </p:sp>
        <p:sp>
          <p:nvSpPr>
            <p:cNvPr id="19500" name="Line 44"/>
            <p:cNvSpPr>
              <a:spLocks noChangeShapeType="1"/>
            </p:cNvSpPr>
            <p:nvPr/>
          </p:nvSpPr>
          <p:spPr bwMode="auto">
            <a:xfrm flipH="1" flipV="1">
              <a:off x="7848600" y="1219200"/>
              <a:ext cx="838200" cy="1219200"/>
            </a:xfrm>
            <a:prstGeom prst="line">
              <a:avLst/>
            </a:prstGeom>
            <a:noFill/>
            <a:ln w="9525">
              <a:solidFill>
                <a:schemeClr val="tx1"/>
              </a:solidFill>
              <a:round/>
              <a:headEnd/>
              <a:tailEnd type="triangle" w="med" len="med"/>
            </a:ln>
          </p:spPr>
          <p:txBody>
            <a:bodyPr wrap="none" anchor="ctr"/>
            <a:lstStyle/>
            <a:p>
              <a:endParaRPr lang="en-US" sz="1400"/>
            </a:p>
          </p:txBody>
        </p:sp>
        <p:sp>
          <p:nvSpPr>
            <p:cNvPr id="19501" name="Line 45"/>
            <p:cNvSpPr>
              <a:spLocks noChangeShapeType="1"/>
            </p:cNvSpPr>
            <p:nvPr/>
          </p:nvSpPr>
          <p:spPr bwMode="auto">
            <a:xfrm flipH="1" flipV="1">
              <a:off x="7772400" y="2286000"/>
              <a:ext cx="914400" cy="152400"/>
            </a:xfrm>
            <a:prstGeom prst="line">
              <a:avLst/>
            </a:prstGeom>
            <a:noFill/>
            <a:ln w="9525">
              <a:solidFill>
                <a:schemeClr val="tx1"/>
              </a:solidFill>
              <a:round/>
              <a:headEnd/>
              <a:tailEnd type="triangle" w="med" len="med"/>
            </a:ln>
          </p:spPr>
          <p:txBody>
            <a:bodyPr wrap="none" anchor="ctr"/>
            <a:lstStyle/>
            <a:p>
              <a:endParaRPr lang="en-US" sz="1400"/>
            </a:p>
          </p:txBody>
        </p:sp>
        <p:sp>
          <p:nvSpPr>
            <p:cNvPr id="19502" name="Line 46"/>
            <p:cNvSpPr>
              <a:spLocks noChangeShapeType="1"/>
            </p:cNvSpPr>
            <p:nvPr/>
          </p:nvSpPr>
          <p:spPr bwMode="auto">
            <a:xfrm flipH="1">
              <a:off x="7848600" y="2438400"/>
              <a:ext cx="838200" cy="1066800"/>
            </a:xfrm>
            <a:prstGeom prst="line">
              <a:avLst/>
            </a:prstGeom>
            <a:noFill/>
            <a:ln w="9525">
              <a:solidFill>
                <a:schemeClr val="tx1"/>
              </a:solidFill>
              <a:round/>
              <a:headEnd/>
              <a:tailEnd type="triangle" w="med" len="med"/>
            </a:ln>
          </p:spPr>
          <p:txBody>
            <a:bodyPr wrap="none" anchor="ctr"/>
            <a:lstStyle/>
            <a:p>
              <a:endParaRPr lang="en-US" sz="1400"/>
            </a:p>
          </p:txBody>
        </p:sp>
        <p:sp>
          <p:nvSpPr>
            <p:cNvPr id="19503" name="Line 47"/>
            <p:cNvSpPr>
              <a:spLocks noChangeShapeType="1"/>
            </p:cNvSpPr>
            <p:nvPr/>
          </p:nvSpPr>
          <p:spPr bwMode="auto">
            <a:xfrm flipH="1">
              <a:off x="7848600" y="2438400"/>
              <a:ext cx="838200" cy="2209800"/>
            </a:xfrm>
            <a:prstGeom prst="line">
              <a:avLst/>
            </a:prstGeom>
            <a:noFill/>
            <a:ln w="9525">
              <a:solidFill>
                <a:schemeClr val="tx1"/>
              </a:solidFill>
              <a:round/>
              <a:headEnd/>
              <a:tailEnd type="triangle" w="med" len="med"/>
            </a:ln>
          </p:spPr>
          <p:txBody>
            <a:bodyPr wrap="none" anchor="ctr"/>
            <a:lstStyle/>
            <a:p>
              <a:endParaRPr lang="en-US" sz="1400"/>
            </a:p>
          </p:txBody>
        </p:sp>
        <p:sp>
          <p:nvSpPr>
            <p:cNvPr id="19504" name="Text Box 48"/>
            <p:cNvSpPr txBox="1">
              <a:spLocks noChangeArrowheads="1"/>
            </p:cNvSpPr>
            <p:nvPr/>
          </p:nvSpPr>
          <p:spPr bwMode="auto">
            <a:xfrm>
              <a:off x="8229600" y="1676400"/>
              <a:ext cx="914400" cy="362142"/>
            </a:xfrm>
            <a:prstGeom prst="rect">
              <a:avLst/>
            </a:prstGeom>
            <a:noFill/>
            <a:ln w="9525">
              <a:noFill/>
              <a:miter lim="800000"/>
              <a:headEnd/>
              <a:tailEnd/>
            </a:ln>
          </p:spPr>
          <p:txBody>
            <a:bodyPr>
              <a:spAutoFit/>
            </a:bodyPr>
            <a:lstStyle/>
            <a:p>
              <a:pPr>
                <a:spcBef>
                  <a:spcPct val="50000"/>
                </a:spcBef>
              </a:pPr>
              <a:r>
                <a:rPr lang="en-US" sz="1050"/>
                <a:t>Word Lines</a:t>
              </a:r>
            </a:p>
          </p:txBody>
        </p:sp>
        <p:sp>
          <p:nvSpPr>
            <p:cNvPr id="19505" name="Text Box 49"/>
            <p:cNvSpPr txBox="1">
              <a:spLocks noChangeArrowheads="1"/>
            </p:cNvSpPr>
            <p:nvPr/>
          </p:nvSpPr>
          <p:spPr bwMode="auto">
            <a:xfrm>
              <a:off x="4343400" y="445957"/>
              <a:ext cx="914400" cy="362143"/>
            </a:xfrm>
            <a:prstGeom prst="rect">
              <a:avLst/>
            </a:prstGeom>
            <a:noFill/>
            <a:ln w="9525">
              <a:noFill/>
              <a:miter lim="800000"/>
              <a:headEnd/>
              <a:tailEnd/>
            </a:ln>
          </p:spPr>
          <p:txBody>
            <a:bodyPr>
              <a:spAutoFit/>
            </a:bodyPr>
            <a:lstStyle/>
            <a:p>
              <a:pPr>
                <a:spcBef>
                  <a:spcPct val="50000"/>
                </a:spcBef>
              </a:pPr>
              <a:r>
                <a:rPr lang="en-US" sz="1050" dirty="0"/>
                <a:t>Bit Lines</a:t>
              </a:r>
            </a:p>
          </p:txBody>
        </p:sp>
        <p:sp>
          <p:nvSpPr>
            <p:cNvPr id="19506" name="Line 50"/>
            <p:cNvSpPr>
              <a:spLocks noChangeShapeType="1"/>
            </p:cNvSpPr>
            <p:nvPr/>
          </p:nvSpPr>
          <p:spPr bwMode="auto">
            <a:xfrm flipH="1">
              <a:off x="3581400" y="762000"/>
              <a:ext cx="1143000" cy="228600"/>
            </a:xfrm>
            <a:prstGeom prst="line">
              <a:avLst/>
            </a:prstGeom>
            <a:noFill/>
            <a:ln w="9525">
              <a:solidFill>
                <a:schemeClr val="tx1"/>
              </a:solidFill>
              <a:round/>
              <a:headEnd/>
              <a:tailEnd type="triangle" w="med" len="med"/>
            </a:ln>
          </p:spPr>
          <p:txBody>
            <a:bodyPr wrap="none" anchor="ctr"/>
            <a:lstStyle/>
            <a:p>
              <a:endParaRPr lang="en-US" sz="1400"/>
            </a:p>
          </p:txBody>
        </p:sp>
        <p:sp>
          <p:nvSpPr>
            <p:cNvPr id="19507" name="Line 51"/>
            <p:cNvSpPr>
              <a:spLocks noChangeShapeType="1"/>
            </p:cNvSpPr>
            <p:nvPr/>
          </p:nvSpPr>
          <p:spPr bwMode="auto">
            <a:xfrm>
              <a:off x="4724400" y="762000"/>
              <a:ext cx="76200" cy="228600"/>
            </a:xfrm>
            <a:prstGeom prst="line">
              <a:avLst/>
            </a:prstGeom>
            <a:noFill/>
            <a:ln w="9525">
              <a:solidFill>
                <a:schemeClr val="tx1"/>
              </a:solidFill>
              <a:round/>
              <a:headEnd/>
              <a:tailEnd type="triangle" w="med" len="med"/>
            </a:ln>
          </p:spPr>
          <p:txBody>
            <a:bodyPr wrap="none" anchor="ctr"/>
            <a:lstStyle/>
            <a:p>
              <a:endParaRPr lang="en-US" sz="1400"/>
            </a:p>
          </p:txBody>
        </p:sp>
        <p:sp>
          <p:nvSpPr>
            <p:cNvPr id="19508" name="Line 52"/>
            <p:cNvSpPr>
              <a:spLocks noChangeShapeType="1"/>
            </p:cNvSpPr>
            <p:nvPr/>
          </p:nvSpPr>
          <p:spPr bwMode="auto">
            <a:xfrm>
              <a:off x="4724400" y="762000"/>
              <a:ext cx="1295400" cy="228600"/>
            </a:xfrm>
            <a:prstGeom prst="line">
              <a:avLst/>
            </a:prstGeom>
            <a:noFill/>
            <a:ln w="9525">
              <a:solidFill>
                <a:schemeClr val="tx1"/>
              </a:solidFill>
              <a:round/>
              <a:headEnd/>
              <a:tailEnd type="triangle" w="med" len="med"/>
            </a:ln>
          </p:spPr>
          <p:txBody>
            <a:bodyPr wrap="none" anchor="ctr"/>
            <a:lstStyle/>
            <a:p>
              <a:endParaRPr lang="en-US" sz="1400"/>
            </a:p>
          </p:txBody>
        </p:sp>
        <p:sp>
          <p:nvSpPr>
            <p:cNvPr id="19509" name="Line 53"/>
            <p:cNvSpPr>
              <a:spLocks noChangeShapeType="1"/>
            </p:cNvSpPr>
            <p:nvPr/>
          </p:nvSpPr>
          <p:spPr bwMode="auto">
            <a:xfrm>
              <a:off x="4724400" y="762000"/>
              <a:ext cx="2667000" cy="228600"/>
            </a:xfrm>
            <a:prstGeom prst="line">
              <a:avLst/>
            </a:prstGeom>
            <a:noFill/>
            <a:ln w="9525">
              <a:solidFill>
                <a:schemeClr val="tx1"/>
              </a:solidFill>
              <a:round/>
              <a:headEnd/>
              <a:tailEnd type="triangle" w="med" len="med"/>
            </a:ln>
          </p:spPr>
          <p:txBody>
            <a:bodyPr wrap="none" anchor="ctr"/>
            <a:lstStyle/>
            <a:p>
              <a:endParaRPr lang="en-US" sz="1400"/>
            </a:p>
          </p:txBody>
        </p:sp>
        <p:sp>
          <p:nvSpPr>
            <p:cNvPr id="19510" name="Text Box 54"/>
            <p:cNvSpPr txBox="1">
              <a:spLocks noChangeArrowheads="1"/>
            </p:cNvSpPr>
            <p:nvPr/>
          </p:nvSpPr>
          <p:spPr bwMode="auto">
            <a:xfrm>
              <a:off x="304800" y="2895601"/>
              <a:ext cx="762000" cy="1053504"/>
            </a:xfrm>
            <a:prstGeom prst="rect">
              <a:avLst/>
            </a:prstGeom>
            <a:noFill/>
            <a:ln w="9525">
              <a:noFill/>
              <a:miter lim="800000"/>
              <a:headEnd/>
              <a:tailEnd/>
            </a:ln>
          </p:spPr>
          <p:txBody>
            <a:bodyPr>
              <a:spAutoFit/>
            </a:bodyPr>
            <a:lstStyle/>
            <a:p>
              <a:pPr>
                <a:spcBef>
                  <a:spcPct val="50000"/>
                </a:spcBef>
              </a:pPr>
              <a:r>
                <a:rPr lang="en-US" sz="1050"/>
                <a:t>High Half of Address Bits</a:t>
              </a:r>
            </a:p>
          </p:txBody>
        </p:sp>
        <p:sp>
          <p:nvSpPr>
            <p:cNvPr id="19511" name="Line 55"/>
            <p:cNvSpPr>
              <a:spLocks noChangeShapeType="1"/>
            </p:cNvSpPr>
            <p:nvPr/>
          </p:nvSpPr>
          <p:spPr bwMode="auto">
            <a:xfrm>
              <a:off x="990600" y="3276600"/>
              <a:ext cx="381000" cy="0"/>
            </a:xfrm>
            <a:prstGeom prst="line">
              <a:avLst/>
            </a:prstGeom>
            <a:noFill/>
            <a:ln w="28575">
              <a:solidFill>
                <a:schemeClr val="tx1"/>
              </a:solidFill>
              <a:round/>
              <a:headEnd/>
              <a:tailEnd type="triangle" w="med" len="med"/>
            </a:ln>
          </p:spPr>
          <p:txBody>
            <a:bodyPr wrap="none" anchor="ctr"/>
            <a:lstStyle/>
            <a:p>
              <a:endParaRPr lang="en-US" sz="1400"/>
            </a:p>
          </p:txBody>
        </p:sp>
        <p:sp>
          <p:nvSpPr>
            <p:cNvPr id="19512" name="Text Box 56"/>
            <p:cNvSpPr txBox="1">
              <a:spLocks noChangeArrowheads="1"/>
            </p:cNvSpPr>
            <p:nvPr/>
          </p:nvSpPr>
          <p:spPr bwMode="auto">
            <a:xfrm>
              <a:off x="762000" y="5943600"/>
              <a:ext cx="990600" cy="592596"/>
            </a:xfrm>
            <a:prstGeom prst="rect">
              <a:avLst/>
            </a:prstGeom>
            <a:noFill/>
            <a:ln w="9525">
              <a:noFill/>
              <a:miter lim="800000"/>
              <a:headEnd/>
              <a:tailEnd/>
            </a:ln>
          </p:spPr>
          <p:txBody>
            <a:bodyPr>
              <a:spAutoFit/>
            </a:bodyPr>
            <a:lstStyle/>
            <a:p>
              <a:pPr>
                <a:spcBef>
                  <a:spcPct val="50000"/>
                </a:spcBef>
              </a:pPr>
              <a:r>
                <a:rPr lang="en-US" sz="1050"/>
                <a:t>Low Half of Address Bits</a:t>
              </a:r>
            </a:p>
          </p:txBody>
        </p:sp>
        <p:sp>
          <p:nvSpPr>
            <p:cNvPr id="19513" name="Line 57"/>
            <p:cNvSpPr>
              <a:spLocks noChangeShapeType="1"/>
            </p:cNvSpPr>
            <p:nvPr/>
          </p:nvSpPr>
          <p:spPr bwMode="auto">
            <a:xfrm>
              <a:off x="1676400" y="6172200"/>
              <a:ext cx="533400" cy="0"/>
            </a:xfrm>
            <a:prstGeom prst="line">
              <a:avLst/>
            </a:prstGeom>
            <a:noFill/>
            <a:ln w="28575">
              <a:solidFill>
                <a:schemeClr val="tx1"/>
              </a:solidFill>
              <a:round/>
              <a:headEnd/>
              <a:tailEnd type="triangle" w="med" len="med"/>
            </a:ln>
          </p:spPr>
          <p:txBody>
            <a:bodyPr wrap="none" anchor="ctr"/>
            <a:lstStyle/>
            <a:p>
              <a:endParaRPr lang="en-US" sz="1400"/>
            </a:p>
          </p:txBody>
        </p:sp>
        <p:sp>
          <p:nvSpPr>
            <p:cNvPr id="19514" name="Text Box 58"/>
            <p:cNvSpPr txBox="1">
              <a:spLocks noChangeArrowheads="1"/>
            </p:cNvSpPr>
            <p:nvPr/>
          </p:nvSpPr>
          <p:spPr bwMode="auto">
            <a:xfrm>
              <a:off x="4953000" y="6583362"/>
              <a:ext cx="914400" cy="362142"/>
            </a:xfrm>
            <a:prstGeom prst="rect">
              <a:avLst/>
            </a:prstGeom>
            <a:noFill/>
            <a:ln w="9525">
              <a:noFill/>
              <a:miter lim="800000"/>
              <a:headEnd/>
              <a:tailEnd/>
            </a:ln>
          </p:spPr>
          <p:txBody>
            <a:bodyPr>
              <a:spAutoFit/>
            </a:bodyPr>
            <a:lstStyle/>
            <a:p>
              <a:pPr>
                <a:spcBef>
                  <a:spcPct val="50000"/>
                </a:spcBef>
              </a:pPr>
              <a:r>
                <a:rPr lang="en-US" sz="1050"/>
                <a:t>Output</a:t>
              </a:r>
            </a:p>
          </p:txBody>
        </p:sp>
        <p:sp>
          <p:nvSpPr>
            <p:cNvPr id="19515" name="Line 59"/>
            <p:cNvSpPr>
              <a:spLocks noChangeShapeType="1"/>
            </p:cNvSpPr>
            <p:nvPr/>
          </p:nvSpPr>
          <p:spPr bwMode="auto">
            <a:xfrm>
              <a:off x="4876800" y="6477000"/>
              <a:ext cx="0" cy="381000"/>
            </a:xfrm>
            <a:prstGeom prst="line">
              <a:avLst/>
            </a:prstGeom>
            <a:noFill/>
            <a:ln w="57150">
              <a:solidFill>
                <a:schemeClr val="tx1"/>
              </a:solidFill>
              <a:round/>
              <a:headEnd/>
              <a:tailEnd type="triangle" w="med" len="med"/>
            </a:ln>
          </p:spPr>
          <p:txBody>
            <a:bodyPr wrap="none" anchor="ctr"/>
            <a:lstStyle/>
            <a:p>
              <a:endParaRPr lang="en-US" sz="1400"/>
            </a:p>
          </p:txBody>
        </p:sp>
        <p:sp>
          <p:nvSpPr>
            <p:cNvPr id="19516" name="Text Box 60"/>
            <p:cNvSpPr txBox="1">
              <a:spLocks noChangeArrowheads="1"/>
            </p:cNvSpPr>
            <p:nvPr/>
          </p:nvSpPr>
          <p:spPr bwMode="auto">
            <a:xfrm>
              <a:off x="228600" y="228600"/>
              <a:ext cx="4038600" cy="438961"/>
            </a:xfrm>
            <a:prstGeom prst="rect">
              <a:avLst/>
            </a:prstGeom>
            <a:noFill/>
            <a:ln w="9525">
              <a:noFill/>
              <a:miter lim="800000"/>
              <a:headEnd/>
              <a:tailEnd/>
            </a:ln>
          </p:spPr>
          <p:txBody>
            <a:bodyPr>
              <a:spAutoFit/>
            </a:bodyPr>
            <a:lstStyle/>
            <a:p>
              <a:pPr>
                <a:spcBef>
                  <a:spcPct val="50000"/>
                </a:spcBef>
              </a:pPr>
              <a:r>
                <a:rPr lang="en-US" sz="1400" dirty="0">
                  <a:solidFill>
                    <a:srgbClr val="FF0000"/>
                  </a:solidFill>
                </a:rPr>
                <a:t>Memory Chip Organization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228600" y="1295400"/>
            <a:ext cx="8915400" cy="4876800"/>
            <a:chOff x="228600" y="381000"/>
            <a:chExt cx="8686800" cy="6384925"/>
          </a:xfrm>
        </p:grpSpPr>
        <p:sp>
          <p:nvSpPr>
            <p:cNvPr id="20482" name="Line 2"/>
            <p:cNvSpPr>
              <a:spLocks noChangeShapeType="1"/>
            </p:cNvSpPr>
            <p:nvPr/>
          </p:nvSpPr>
          <p:spPr bwMode="auto">
            <a:xfrm>
              <a:off x="4572000" y="1143000"/>
              <a:ext cx="0" cy="5486400"/>
            </a:xfrm>
            <a:prstGeom prst="line">
              <a:avLst/>
            </a:prstGeom>
            <a:noFill/>
            <a:ln w="76200">
              <a:solidFill>
                <a:schemeClr val="tx1"/>
              </a:solidFill>
              <a:round/>
              <a:headEnd/>
              <a:tailEnd/>
            </a:ln>
          </p:spPr>
          <p:txBody>
            <a:bodyPr wrap="none" anchor="ctr"/>
            <a:lstStyle/>
            <a:p>
              <a:endParaRPr lang="en-US"/>
            </a:p>
          </p:txBody>
        </p:sp>
        <p:sp>
          <p:nvSpPr>
            <p:cNvPr id="20483" name="Line 3"/>
            <p:cNvSpPr>
              <a:spLocks noChangeShapeType="1"/>
            </p:cNvSpPr>
            <p:nvPr/>
          </p:nvSpPr>
          <p:spPr bwMode="auto">
            <a:xfrm>
              <a:off x="533400" y="1143000"/>
              <a:ext cx="8305800" cy="0"/>
            </a:xfrm>
            <a:prstGeom prst="line">
              <a:avLst/>
            </a:prstGeom>
            <a:noFill/>
            <a:ln w="76200">
              <a:solidFill>
                <a:schemeClr val="tx1"/>
              </a:solidFill>
              <a:round/>
              <a:headEnd/>
              <a:tailEnd/>
            </a:ln>
          </p:spPr>
          <p:txBody>
            <a:bodyPr wrap="none" anchor="ctr"/>
            <a:lstStyle/>
            <a:p>
              <a:endParaRPr lang="en-US"/>
            </a:p>
          </p:txBody>
        </p:sp>
        <p:sp>
          <p:nvSpPr>
            <p:cNvPr id="20484" name="Line 4"/>
            <p:cNvSpPr>
              <a:spLocks noChangeShapeType="1"/>
            </p:cNvSpPr>
            <p:nvPr/>
          </p:nvSpPr>
          <p:spPr bwMode="auto">
            <a:xfrm>
              <a:off x="685800" y="2133600"/>
              <a:ext cx="0" cy="358140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3886200" y="2133600"/>
              <a:ext cx="0" cy="3581400"/>
            </a:xfrm>
            <a:prstGeom prst="line">
              <a:avLst/>
            </a:prstGeom>
            <a:noFill/>
            <a:ln w="9525">
              <a:solidFill>
                <a:schemeClr val="tx1"/>
              </a:solidFill>
              <a:round/>
              <a:headEnd/>
              <a:tailEnd/>
            </a:ln>
          </p:spPr>
          <p:txBody>
            <a:bodyPr wrap="none" anchor="ctr"/>
            <a:lstStyle/>
            <a:p>
              <a:endParaRPr lang="en-US"/>
            </a:p>
          </p:txBody>
        </p:sp>
        <p:sp>
          <p:nvSpPr>
            <p:cNvPr id="20486" name="Line 6"/>
            <p:cNvSpPr>
              <a:spLocks noChangeShapeType="1"/>
            </p:cNvSpPr>
            <p:nvPr/>
          </p:nvSpPr>
          <p:spPr bwMode="auto">
            <a:xfrm>
              <a:off x="381000" y="2590800"/>
              <a:ext cx="3886200" cy="0"/>
            </a:xfrm>
            <a:prstGeom prst="line">
              <a:avLst/>
            </a:prstGeom>
            <a:noFill/>
            <a:ln w="9525">
              <a:solidFill>
                <a:schemeClr val="tx1"/>
              </a:solidFill>
              <a:round/>
              <a:headEnd/>
              <a:tailEnd/>
            </a:ln>
          </p:spPr>
          <p:txBody>
            <a:bodyPr wrap="none" anchor="ctr"/>
            <a:lstStyle/>
            <a:p>
              <a:endParaRPr lang="en-US"/>
            </a:p>
          </p:txBody>
        </p:sp>
        <p:sp>
          <p:nvSpPr>
            <p:cNvPr id="20487" name="Line 7"/>
            <p:cNvSpPr>
              <a:spLocks noChangeShapeType="1"/>
            </p:cNvSpPr>
            <p:nvPr/>
          </p:nvSpPr>
          <p:spPr bwMode="auto">
            <a:xfrm>
              <a:off x="1295400" y="2590800"/>
              <a:ext cx="0" cy="381000"/>
            </a:xfrm>
            <a:prstGeom prst="line">
              <a:avLst/>
            </a:prstGeom>
            <a:noFill/>
            <a:ln w="9525">
              <a:solidFill>
                <a:schemeClr val="tx1"/>
              </a:solidFill>
              <a:round/>
              <a:headEnd/>
              <a:tailEnd/>
            </a:ln>
          </p:spPr>
          <p:txBody>
            <a:bodyPr wrap="none" anchor="ctr"/>
            <a:lstStyle/>
            <a:p>
              <a:endParaRPr lang="en-US"/>
            </a:p>
          </p:txBody>
        </p:sp>
        <p:sp>
          <p:nvSpPr>
            <p:cNvPr id="20488" name="Line 8"/>
            <p:cNvSpPr>
              <a:spLocks noChangeShapeType="1"/>
            </p:cNvSpPr>
            <p:nvPr/>
          </p:nvSpPr>
          <p:spPr bwMode="auto">
            <a:xfrm>
              <a:off x="3276600" y="2590800"/>
              <a:ext cx="0" cy="381000"/>
            </a:xfrm>
            <a:prstGeom prst="line">
              <a:avLst/>
            </a:prstGeom>
            <a:noFill/>
            <a:ln w="9525">
              <a:solidFill>
                <a:schemeClr val="tx1"/>
              </a:solidFill>
              <a:round/>
              <a:headEnd/>
              <a:tailEnd/>
            </a:ln>
          </p:spPr>
          <p:txBody>
            <a:bodyPr wrap="none" anchor="ctr"/>
            <a:lstStyle/>
            <a:p>
              <a:endParaRPr lang="en-US"/>
            </a:p>
          </p:txBody>
        </p:sp>
        <p:sp>
          <p:nvSpPr>
            <p:cNvPr id="20489" name="Line 9"/>
            <p:cNvSpPr>
              <a:spLocks noChangeShapeType="1"/>
            </p:cNvSpPr>
            <p:nvPr/>
          </p:nvSpPr>
          <p:spPr bwMode="auto">
            <a:xfrm>
              <a:off x="1066800" y="2971800"/>
              <a:ext cx="457200" cy="0"/>
            </a:xfrm>
            <a:prstGeom prst="line">
              <a:avLst/>
            </a:prstGeom>
            <a:noFill/>
            <a:ln w="9525">
              <a:solidFill>
                <a:schemeClr val="tx1"/>
              </a:solidFill>
              <a:round/>
              <a:headEnd/>
              <a:tailEnd/>
            </a:ln>
          </p:spPr>
          <p:txBody>
            <a:bodyPr wrap="none" anchor="ctr"/>
            <a:lstStyle/>
            <a:p>
              <a:endParaRPr lang="en-US"/>
            </a:p>
          </p:txBody>
        </p:sp>
        <p:sp>
          <p:nvSpPr>
            <p:cNvPr id="20490" name="Line 10"/>
            <p:cNvSpPr>
              <a:spLocks noChangeShapeType="1"/>
            </p:cNvSpPr>
            <p:nvPr/>
          </p:nvSpPr>
          <p:spPr bwMode="auto">
            <a:xfrm>
              <a:off x="1066800" y="3124200"/>
              <a:ext cx="457200" cy="0"/>
            </a:xfrm>
            <a:prstGeom prst="line">
              <a:avLst/>
            </a:prstGeom>
            <a:noFill/>
            <a:ln w="9525">
              <a:solidFill>
                <a:schemeClr val="tx1"/>
              </a:solidFill>
              <a:round/>
              <a:headEnd/>
              <a:tailEnd/>
            </a:ln>
          </p:spPr>
          <p:txBody>
            <a:bodyPr wrap="none" anchor="ctr"/>
            <a:lstStyle/>
            <a:p>
              <a:endParaRPr lang="en-US"/>
            </a:p>
          </p:txBody>
        </p:sp>
        <p:sp>
          <p:nvSpPr>
            <p:cNvPr id="20491" name="Line 11"/>
            <p:cNvSpPr>
              <a:spLocks noChangeShapeType="1"/>
            </p:cNvSpPr>
            <p:nvPr/>
          </p:nvSpPr>
          <p:spPr bwMode="auto">
            <a:xfrm>
              <a:off x="3048000" y="2971800"/>
              <a:ext cx="457200" cy="0"/>
            </a:xfrm>
            <a:prstGeom prst="line">
              <a:avLst/>
            </a:prstGeom>
            <a:noFill/>
            <a:ln w="9525">
              <a:solidFill>
                <a:schemeClr val="tx1"/>
              </a:solidFill>
              <a:round/>
              <a:headEnd/>
              <a:tailEnd/>
            </a:ln>
          </p:spPr>
          <p:txBody>
            <a:bodyPr wrap="none" anchor="ctr"/>
            <a:lstStyle/>
            <a:p>
              <a:endParaRPr lang="en-US"/>
            </a:p>
          </p:txBody>
        </p:sp>
        <p:sp>
          <p:nvSpPr>
            <p:cNvPr id="20492" name="Line 12"/>
            <p:cNvSpPr>
              <a:spLocks noChangeShapeType="1"/>
            </p:cNvSpPr>
            <p:nvPr/>
          </p:nvSpPr>
          <p:spPr bwMode="auto">
            <a:xfrm>
              <a:off x="3048000" y="3124200"/>
              <a:ext cx="457200" cy="0"/>
            </a:xfrm>
            <a:prstGeom prst="line">
              <a:avLst/>
            </a:prstGeom>
            <a:no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a:off x="1066800" y="3124200"/>
              <a:ext cx="0" cy="152400"/>
            </a:xfrm>
            <a:prstGeom prst="line">
              <a:avLst/>
            </a:prstGeom>
            <a:noFill/>
            <a:ln w="9525">
              <a:solidFill>
                <a:schemeClr val="tx1"/>
              </a:solidFill>
              <a:round/>
              <a:headEnd/>
              <a:tailEnd/>
            </a:ln>
          </p:spPr>
          <p:txBody>
            <a:bodyPr wrap="none" anchor="ctr"/>
            <a:lstStyle/>
            <a:p>
              <a:endParaRPr lang="en-US"/>
            </a:p>
          </p:txBody>
        </p:sp>
        <p:sp>
          <p:nvSpPr>
            <p:cNvPr id="20494" name="Line 15"/>
            <p:cNvSpPr>
              <a:spLocks noChangeShapeType="1"/>
            </p:cNvSpPr>
            <p:nvPr/>
          </p:nvSpPr>
          <p:spPr bwMode="auto">
            <a:xfrm>
              <a:off x="1524000" y="3124200"/>
              <a:ext cx="0" cy="152400"/>
            </a:xfrm>
            <a:prstGeom prst="line">
              <a:avLst/>
            </a:prstGeom>
            <a:noFill/>
            <a:ln w="9525">
              <a:solidFill>
                <a:schemeClr val="tx1"/>
              </a:solidFill>
              <a:round/>
              <a:headEnd/>
              <a:tailEnd/>
            </a:ln>
          </p:spPr>
          <p:txBody>
            <a:bodyPr wrap="none" anchor="ctr"/>
            <a:lstStyle/>
            <a:p>
              <a:endParaRPr lang="en-US"/>
            </a:p>
          </p:txBody>
        </p:sp>
        <p:sp>
          <p:nvSpPr>
            <p:cNvPr id="20495" name="Line 16"/>
            <p:cNvSpPr>
              <a:spLocks noChangeShapeType="1"/>
            </p:cNvSpPr>
            <p:nvPr/>
          </p:nvSpPr>
          <p:spPr bwMode="auto">
            <a:xfrm>
              <a:off x="3048000" y="3124200"/>
              <a:ext cx="0" cy="152400"/>
            </a:xfrm>
            <a:prstGeom prst="line">
              <a:avLst/>
            </a:prstGeom>
            <a:noFill/>
            <a:ln w="9525">
              <a:solidFill>
                <a:schemeClr val="tx1"/>
              </a:solidFill>
              <a:round/>
              <a:headEnd/>
              <a:tailEnd/>
            </a:ln>
          </p:spPr>
          <p:txBody>
            <a:bodyPr wrap="none" anchor="ctr"/>
            <a:lstStyle/>
            <a:p>
              <a:endParaRPr lang="en-US"/>
            </a:p>
          </p:txBody>
        </p:sp>
        <p:sp>
          <p:nvSpPr>
            <p:cNvPr id="20496" name="Line 17"/>
            <p:cNvSpPr>
              <a:spLocks noChangeShapeType="1"/>
            </p:cNvSpPr>
            <p:nvPr/>
          </p:nvSpPr>
          <p:spPr bwMode="auto">
            <a:xfrm>
              <a:off x="3505200" y="3124200"/>
              <a:ext cx="0" cy="152400"/>
            </a:xfrm>
            <a:prstGeom prst="line">
              <a:avLst/>
            </a:prstGeom>
            <a:noFill/>
            <a:ln w="9525">
              <a:solidFill>
                <a:schemeClr val="tx1"/>
              </a:solidFill>
              <a:round/>
              <a:headEnd/>
              <a:tailEnd/>
            </a:ln>
          </p:spPr>
          <p:txBody>
            <a:bodyPr wrap="none" anchor="ctr"/>
            <a:lstStyle/>
            <a:p>
              <a:endParaRPr lang="en-US"/>
            </a:p>
          </p:txBody>
        </p:sp>
        <p:sp>
          <p:nvSpPr>
            <p:cNvPr id="20497" name="Line 18"/>
            <p:cNvSpPr>
              <a:spLocks noChangeShapeType="1"/>
            </p:cNvSpPr>
            <p:nvPr/>
          </p:nvSpPr>
          <p:spPr bwMode="auto">
            <a:xfrm>
              <a:off x="3505200" y="3276600"/>
              <a:ext cx="381000" cy="0"/>
            </a:xfrm>
            <a:prstGeom prst="line">
              <a:avLst/>
            </a:prstGeom>
            <a:noFill/>
            <a:ln w="9525">
              <a:solidFill>
                <a:schemeClr val="tx1"/>
              </a:solidFill>
              <a:round/>
              <a:headEnd/>
              <a:tailEnd/>
            </a:ln>
          </p:spPr>
          <p:txBody>
            <a:bodyPr wrap="none" anchor="ctr"/>
            <a:lstStyle/>
            <a:p>
              <a:endParaRPr lang="en-US"/>
            </a:p>
          </p:txBody>
        </p:sp>
        <p:sp>
          <p:nvSpPr>
            <p:cNvPr id="20498" name="Line 19"/>
            <p:cNvSpPr>
              <a:spLocks noChangeShapeType="1"/>
            </p:cNvSpPr>
            <p:nvPr/>
          </p:nvSpPr>
          <p:spPr bwMode="auto">
            <a:xfrm flipH="1">
              <a:off x="685800" y="3276600"/>
              <a:ext cx="381000" cy="0"/>
            </a:xfrm>
            <a:prstGeom prst="line">
              <a:avLst/>
            </a:prstGeom>
            <a:noFill/>
            <a:ln w="9525">
              <a:solidFill>
                <a:schemeClr val="tx1"/>
              </a:solidFill>
              <a:round/>
              <a:headEnd/>
              <a:tailEnd/>
            </a:ln>
          </p:spPr>
          <p:txBody>
            <a:bodyPr wrap="none" anchor="ctr"/>
            <a:lstStyle/>
            <a:p>
              <a:endParaRPr lang="en-US"/>
            </a:p>
          </p:txBody>
        </p:sp>
        <p:sp>
          <p:nvSpPr>
            <p:cNvPr id="20499" name="AutoShape 20"/>
            <p:cNvSpPr>
              <a:spLocks noChangeArrowheads="1"/>
            </p:cNvSpPr>
            <p:nvPr/>
          </p:nvSpPr>
          <p:spPr bwMode="auto">
            <a:xfrm rot="5400000">
              <a:off x="2019300" y="3009900"/>
              <a:ext cx="457200" cy="533400"/>
            </a:xfrm>
            <a:prstGeom prst="triangle">
              <a:avLst>
                <a:gd name="adj" fmla="val 50000"/>
              </a:avLst>
            </a:prstGeom>
            <a:solidFill>
              <a:schemeClr val="tx2">
                <a:lumMod val="20000"/>
                <a:lumOff val="80000"/>
              </a:schemeClr>
            </a:solidFill>
            <a:ln w="9525">
              <a:solidFill>
                <a:schemeClr val="accent1"/>
              </a:solidFill>
              <a:miter lim="800000"/>
              <a:headEnd/>
              <a:tailEnd/>
            </a:ln>
          </p:spPr>
          <p:txBody>
            <a:bodyPr wrap="none" anchor="ctr"/>
            <a:lstStyle/>
            <a:p>
              <a:endParaRPr lang="en-US"/>
            </a:p>
          </p:txBody>
        </p:sp>
        <p:sp>
          <p:nvSpPr>
            <p:cNvPr id="20500" name="Line 21"/>
            <p:cNvSpPr>
              <a:spLocks noChangeShapeType="1"/>
            </p:cNvSpPr>
            <p:nvPr/>
          </p:nvSpPr>
          <p:spPr bwMode="auto">
            <a:xfrm>
              <a:off x="1524000" y="3276600"/>
              <a:ext cx="457200" cy="0"/>
            </a:xfrm>
            <a:prstGeom prst="line">
              <a:avLst/>
            </a:prstGeom>
            <a:noFill/>
            <a:ln w="9525">
              <a:solidFill>
                <a:schemeClr val="tx1"/>
              </a:solidFill>
              <a:round/>
              <a:headEnd/>
              <a:tailEnd/>
            </a:ln>
          </p:spPr>
          <p:txBody>
            <a:bodyPr wrap="none" anchor="ctr"/>
            <a:lstStyle/>
            <a:p>
              <a:endParaRPr lang="en-US"/>
            </a:p>
          </p:txBody>
        </p:sp>
        <p:sp>
          <p:nvSpPr>
            <p:cNvPr id="20501" name="Oval 22"/>
            <p:cNvSpPr>
              <a:spLocks noChangeArrowheads="1"/>
            </p:cNvSpPr>
            <p:nvPr/>
          </p:nvSpPr>
          <p:spPr bwMode="auto">
            <a:xfrm>
              <a:off x="2514600" y="3200400"/>
              <a:ext cx="152400" cy="152400"/>
            </a:xfrm>
            <a:prstGeom prst="ellipse">
              <a:avLst/>
            </a:prstGeom>
            <a:solidFill>
              <a:schemeClr val="tx2">
                <a:lumMod val="20000"/>
                <a:lumOff val="80000"/>
              </a:schemeClr>
            </a:solidFill>
            <a:ln w="9525">
              <a:solidFill>
                <a:schemeClr val="accent1"/>
              </a:solidFill>
              <a:round/>
              <a:headEnd/>
              <a:tailEnd/>
            </a:ln>
          </p:spPr>
          <p:txBody>
            <a:bodyPr wrap="none" anchor="ctr"/>
            <a:lstStyle/>
            <a:p>
              <a:endParaRPr lang="en-US"/>
            </a:p>
          </p:txBody>
        </p:sp>
        <p:sp>
          <p:nvSpPr>
            <p:cNvPr id="20502" name="Line 23"/>
            <p:cNvSpPr>
              <a:spLocks noChangeShapeType="1"/>
            </p:cNvSpPr>
            <p:nvPr/>
          </p:nvSpPr>
          <p:spPr bwMode="auto">
            <a:xfrm>
              <a:off x="2667000" y="3276600"/>
              <a:ext cx="381000" cy="0"/>
            </a:xfrm>
            <a:prstGeom prst="line">
              <a:avLst/>
            </a:prstGeom>
            <a:noFill/>
            <a:ln w="9525">
              <a:solidFill>
                <a:schemeClr val="tx1"/>
              </a:solidFill>
              <a:round/>
              <a:headEnd/>
              <a:tailEnd/>
            </a:ln>
          </p:spPr>
          <p:txBody>
            <a:bodyPr wrap="none" anchor="ctr"/>
            <a:lstStyle/>
            <a:p>
              <a:endParaRPr lang="en-US"/>
            </a:p>
          </p:txBody>
        </p:sp>
        <p:sp>
          <p:nvSpPr>
            <p:cNvPr id="20503" name="AutoShape 24"/>
            <p:cNvSpPr>
              <a:spLocks noChangeArrowheads="1"/>
            </p:cNvSpPr>
            <p:nvPr/>
          </p:nvSpPr>
          <p:spPr bwMode="auto">
            <a:xfrm rot="-5400000">
              <a:off x="2171700" y="4152900"/>
              <a:ext cx="457200" cy="533400"/>
            </a:xfrm>
            <a:prstGeom prst="triangle">
              <a:avLst>
                <a:gd name="adj" fmla="val 50000"/>
              </a:avLst>
            </a:prstGeom>
            <a:solidFill>
              <a:schemeClr val="tx2">
                <a:lumMod val="20000"/>
                <a:lumOff val="80000"/>
              </a:schemeClr>
            </a:solidFill>
            <a:ln w="9525">
              <a:solidFill>
                <a:schemeClr val="accent1"/>
              </a:solidFill>
              <a:miter lim="800000"/>
              <a:headEnd/>
              <a:tailEnd/>
            </a:ln>
          </p:spPr>
          <p:txBody>
            <a:bodyPr wrap="none" anchor="ctr"/>
            <a:lstStyle/>
            <a:p>
              <a:endParaRPr lang="en-US"/>
            </a:p>
          </p:txBody>
        </p:sp>
        <p:sp>
          <p:nvSpPr>
            <p:cNvPr id="20504" name="Oval 25"/>
            <p:cNvSpPr>
              <a:spLocks noChangeArrowheads="1"/>
            </p:cNvSpPr>
            <p:nvPr/>
          </p:nvSpPr>
          <p:spPr bwMode="auto">
            <a:xfrm>
              <a:off x="1981200" y="4343400"/>
              <a:ext cx="152400" cy="152400"/>
            </a:xfrm>
            <a:prstGeom prst="ellipse">
              <a:avLst/>
            </a:prstGeom>
            <a:solidFill>
              <a:schemeClr val="tx2">
                <a:lumMod val="20000"/>
                <a:lumOff val="80000"/>
              </a:schemeClr>
            </a:solidFill>
            <a:ln w="9525">
              <a:solidFill>
                <a:schemeClr val="accent1"/>
              </a:solidFill>
              <a:round/>
              <a:headEnd/>
              <a:tailEnd/>
            </a:ln>
          </p:spPr>
          <p:txBody>
            <a:bodyPr wrap="none" anchor="ctr"/>
            <a:lstStyle/>
            <a:p>
              <a:endParaRPr lang="en-US"/>
            </a:p>
          </p:txBody>
        </p:sp>
        <p:sp>
          <p:nvSpPr>
            <p:cNvPr id="20505" name="Line 26"/>
            <p:cNvSpPr>
              <a:spLocks noChangeShapeType="1"/>
            </p:cNvSpPr>
            <p:nvPr/>
          </p:nvSpPr>
          <p:spPr bwMode="auto">
            <a:xfrm>
              <a:off x="2895600" y="3276600"/>
              <a:ext cx="0" cy="1143000"/>
            </a:xfrm>
            <a:prstGeom prst="line">
              <a:avLst/>
            </a:prstGeom>
            <a:noFill/>
            <a:ln w="9525">
              <a:solidFill>
                <a:schemeClr val="tx1"/>
              </a:solidFill>
              <a:round/>
              <a:headEnd/>
              <a:tailEnd/>
            </a:ln>
          </p:spPr>
          <p:txBody>
            <a:bodyPr wrap="none" anchor="ctr"/>
            <a:lstStyle/>
            <a:p>
              <a:endParaRPr lang="en-US"/>
            </a:p>
          </p:txBody>
        </p:sp>
        <p:sp>
          <p:nvSpPr>
            <p:cNvPr id="20506" name="Line 27"/>
            <p:cNvSpPr>
              <a:spLocks noChangeShapeType="1"/>
            </p:cNvSpPr>
            <p:nvPr/>
          </p:nvSpPr>
          <p:spPr bwMode="auto">
            <a:xfrm flipH="1">
              <a:off x="2667000" y="4419600"/>
              <a:ext cx="228600" cy="0"/>
            </a:xfrm>
            <a:prstGeom prst="line">
              <a:avLst/>
            </a:prstGeom>
            <a:noFill/>
            <a:ln w="9525">
              <a:solidFill>
                <a:schemeClr val="tx1"/>
              </a:solidFill>
              <a:round/>
              <a:headEnd/>
              <a:tailEnd/>
            </a:ln>
          </p:spPr>
          <p:txBody>
            <a:bodyPr wrap="none" anchor="ctr"/>
            <a:lstStyle/>
            <a:p>
              <a:endParaRPr lang="en-US"/>
            </a:p>
          </p:txBody>
        </p:sp>
        <p:sp>
          <p:nvSpPr>
            <p:cNvPr id="20507" name="Line 28"/>
            <p:cNvSpPr>
              <a:spLocks noChangeShapeType="1"/>
            </p:cNvSpPr>
            <p:nvPr/>
          </p:nvSpPr>
          <p:spPr bwMode="auto">
            <a:xfrm>
              <a:off x="1676400" y="3276600"/>
              <a:ext cx="0" cy="1143000"/>
            </a:xfrm>
            <a:prstGeom prst="line">
              <a:avLst/>
            </a:prstGeom>
            <a:noFill/>
            <a:ln w="9525">
              <a:solidFill>
                <a:schemeClr val="tx1"/>
              </a:solidFill>
              <a:round/>
              <a:headEnd/>
              <a:tailEnd/>
            </a:ln>
          </p:spPr>
          <p:txBody>
            <a:bodyPr wrap="none" anchor="ctr"/>
            <a:lstStyle/>
            <a:p>
              <a:endParaRPr lang="en-US"/>
            </a:p>
          </p:txBody>
        </p:sp>
        <p:sp>
          <p:nvSpPr>
            <p:cNvPr id="20508" name="Line 29"/>
            <p:cNvSpPr>
              <a:spLocks noChangeShapeType="1"/>
            </p:cNvSpPr>
            <p:nvPr/>
          </p:nvSpPr>
          <p:spPr bwMode="auto">
            <a:xfrm>
              <a:off x="1676400" y="4419600"/>
              <a:ext cx="304800" cy="0"/>
            </a:xfrm>
            <a:prstGeom prst="line">
              <a:avLst/>
            </a:prstGeom>
            <a:noFill/>
            <a:ln w="9525">
              <a:solidFill>
                <a:schemeClr val="tx1"/>
              </a:solidFill>
              <a:round/>
              <a:headEnd/>
              <a:tailEnd/>
            </a:ln>
          </p:spPr>
          <p:txBody>
            <a:bodyPr wrap="none" anchor="ctr"/>
            <a:lstStyle/>
            <a:p>
              <a:endParaRPr lang="en-US"/>
            </a:p>
          </p:txBody>
        </p:sp>
        <p:sp>
          <p:nvSpPr>
            <p:cNvPr id="20509" name="Text Box 30"/>
            <p:cNvSpPr txBox="1">
              <a:spLocks noChangeArrowheads="1"/>
            </p:cNvSpPr>
            <p:nvPr/>
          </p:nvSpPr>
          <p:spPr bwMode="auto">
            <a:xfrm>
              <a:off x="3581400" y="1828800"/>
              <a:ext cx="762000" cy="274638"/>
            </a:xfrm>
            <a:prstGeom prst="rect">
              <a:avLst/>
            </a:prstGeom>
            <a:noFill/>
            <a:ln w="9525">
              <a:noFill/>
              <a:miter lim="800000"/>
              <a:headEnd/>
              <a:tailEnd/>
            </a:ln>
          </p:spPr>
          <p:txBody>
            <a:bodyPr>
              <a:spAutoFit/>
            </a:bodyPr>
            <a:lstStyle/>
            <a:p>
              <a:pPr>
                <a:spcBef>
                  <a:spcPct val="50000"/>
                </a:spcBef>
              </a:pPr>
              <a:r>
                <a:rPr lang="en-US" sz="1200"/>
                <a:t>Bit Line</a:t>
              </a:r>
            </a:p>
          </p:txBody>
        </p:sp>
        <p:sp>
          <p:nvSpPr>
            <p:cNvPr id="20510" name="Text Box 31"/>
            <p:cNvSpPr txBox="1">
              <a:spLocks noChangeArrowheads="1"/>
            </p:cNvSpPr>
            <p:nvPr/>
          </p:nvSpPr>
          <p:spPr bwMode="auto">
            <a:xfrm>
              <a:off x="304800" y="1828800"/>
              <a:ext cx="762000" cy="274638"/>
            </a:xfrm>
            <a:prstGeom prst="rect">
              <a:avLst/>
            </a:prstGeom>
            <a:noFill/>
            <a:ln w="9525">
              <a:noFill/>
              <a:miter lim="800000"/>
              <a:headEnd/>
              <a:tailEnd/>
            </a:ln>
          </p:spPr>
          <p:txBody>
            <a:bodyPr>
              <a:spAutoFit/>
            </a:bodyPr>
            <a:lstStyle/>
            <a:p>
              <a:pPr>
                <a:spcBef>
                  <a:spcPct val="50000"/>
                </a:spcBef>
              </a:pPr>
              <a:r>
                <a:rPr lang="en-US" sz="1200"/>
                <a:t>Bit Line</a:t>
              </a:r>
            </a:p>
          </p:txBody>
        </p:sp>
        <p:sp>
          <p:nvSpPr>
            <p:cNvPr id="20511" name="Line 32"/>
            <p:cNvSpPr>
              <a:spLocks noChangeShapeType="1"/>
            </p:cNvSpPr>
            <p:nvPr/>
          </p:nvSpPr>
          <p:spPr bwMode="auto">
            <a:xfrm>
              <a:off x="381000" y="1828800"/>
              <a:ext cx="533400" cy="0"/>
            </a:xfrm>
            <a:prstGeom prst="line">
              <a:avLst/>
            </a:prstGeom>
            <a:noFill/>
            <a:ln w="19050">
              <a:solidFill>
                <a:schemeClr val="tx1"/>
              </a:solidFill>
              <a:round/>
              <a:headEnd/>
              <a:tailEnd/>
            </a:ln>
          </p:spPr>
          <p:txBody>
            <a:bodyPr wrap="none" anchor="ctr"/>
            <a:lstStyle/>
            <a:p>
              <a:endParaRPr lang="en-US"/>
            </a:p>
          </p:txBody>
        </p:sp>
        <p:sp>
          <p:nvSpPr>
            <p:cNvPr id="20512" name="Text Box 34"/>
            <p:cNvSpPr txBox="1">
              <a:spLocks noChangeArrowheads="1"/>
            </p:cNvSpPr>
            <p:nvPr/>
          </p:nvSpPr>
          <p:spPr bwMode="auto">
            <a:xfrm>
              <a:off x="1905000" y="2286000"/>
              <a:ext cx="914400" cy="274638"/>
            </a:xfrm>
            <a:prstGeom prst="rect">
              <a:avLst/>
            </a:prstGeom>
            <a:noFill/>
            <a:ln w="9525">
              <a:noFill/>
              <a:miter lim="800000"/>
              <a:headEnd/>
              <a:tailEnd/>
            </a:ln>
          </p:spPr>
          <p:txBody>
            <a:bodyPr>
              <a:spAutoFit/>
            </a:bodyPr>
            <a:lstStyle/>
            <a:p>
              <a:pPr>
                <a:spcBef>
                  <a:spcPct val="50000"/>
                </a:spcBef>
              </a:pPr>
              <a:r>
                <a:rPr lang="en-US" sz="1200"/>
                <a:t>Word Line</a:t>
              </a:r>
            </a:p>
          </p:txBody>
        </p:sp>
        <p:sp>
          <p:nvSpPr>
            <p:cNvPr id="20513" name="Text Box 35"/>
            <p:cNvSpPr txBox="1">
              <a:spLocks noChangeArrowheads="1"/>
            </p:cNvSpPr>
            <p:nvPr/>
          </p:nvSpPr>
          <p:spPr bwMode="auto">
            <a:xfrm>
              <a:off x="1066800" y="5410200"/>
              <a:ext cx="2209800" cy="457200"/>
            </a:xfrm>
            <a:prstGeom prst="rect">
              <a:avLst/>
            </a:prstGeom>
            <a:noFill/>
            <a:ln w="9525">
              <a:noFill/>
              <a:miter lim="800000"/>
              <a:headEnd/>
              <a:tailEnd/>
            </a:ln>
          </p:spPr>
          <p:txBody>
            <a:bodyPr>
              <a:spAutoFit/>
            </a:bodyPr>
            <a:lstStyle/>
            <a:p>
              <a:pPr>
                <a:spcBef>
                  <a:spcPct val="50000"/>
                </a:spcBef>
              </a:pPr>
              <a:r>
                <a:rPr lang="en-US"/>
                <a:t>SRAM Bit Cell</a:t>
              </a:r>
            </a:p>
          </p:txBody>
        </p:sp>
        <p:sp>
          <p:nvSpPr>
            <p:cNvPr id="20514" name="Line 36"/>
            <p:cNvSpPr>
              <a:spLocks noChangeShapeType="1"/>
            </p:cNvSpPr>
            <p:nvPr/>
          </p:nvSpPr>
          <p:spPr bwMode="auto">
            <a:xfrm>
              <a:off x="5029200" y="2590800"/>
              <a:ext cx="3581400" cy="0"/>
            </a:xfrm>
            <a:prstGeom prst="line">
              <a:avLst/>
            </a:prstGeom>
            <a:noFill/>
            <a:ln w="9525">
              <a:solidFill>
                <a:schemeClr val="tx1"/>
              </a:solidFill>
              <a:round/>
              <a:headEnd/>
              <a:tailEnd/>
            </a:ln>
          </p:spPr>
          <p:txBody>
            <a:bodyPr wrap="none" anchor="ctr"/>
            <a:lstStyle/>
            <a:p>
              <a:endParaRPr lang="en-US"/>
            </a:p>
          </p:txBody>
        </p:sp>
        <p:sp>
          <p:nvSpPr>
            <p:cNvPr id="20515" name="Line 37"/>
            <p:cNvSpPr>
              <a:spLocks noChangeShapeType="1"/>
            </p:cNvSpPr>
            <p:nvPr/>
          </p:nvSpPr>
          <p:spPr bwMode="auto">
            <a:xfrm>
              <a:off x="8229600" y="2057400"/>
              <a:ext cx="0" cy="3657600"/>
            </a:xfrm>
            <a:prstGeom prst="line">
              <a:avLst/>
            </a:prstGeom>
            <a:noFill/>
            <a:ln w="9525">
              <a:solidFill>
                <a:schemeClr val="tx1"/>
              </a:solidFill>
              <a:round/>
              <a:headEnd/>
              <a:tailEnd/>
            </a:ln>
          </p:spPr>
          <p:txBody>
            <a:bodyPr wrap="none" anchor="ctr"/>
            <a:lstStyle/>
            <a:p>
              <a:endParaRPr lang="en-US"/>
            </a:p>
          </p:txBody>
        </p:sp>
        <p:sp>
          <p:nvSpPr>
            <p:cNvPr id="20516" name="Line 38"/>
            <p:cNvSpPr>
              <a:spLocks noChangeShapeType="1"/>
            </p:cNvSpPr>
            <p:nvPr/>
          </p:nvSpPr>
          <p:spPr bwMode="auto">
            <a:xfrm>
              <a:off x="6858000" y="2590800"/>
              <a:ext cx="0" cy="381000"/>
            </a:xfrm>
            <a:prstGeom prst="line">
              <a:avLst/>
            </a:prstGeom>
            <a:noFill/>
            <a:ln w="9525">
              <a:solidFill>
                <a:schemeClr val="tx1"/>
              </a:solidFill>
              <a:round/>
              <a:headEnd/>
              <a:tailEnd/>
            </a:ln>
          </p:spPr>
          <p:txBody>
            <a:bodyPr wrap="none" anchor="ctr"/>
            <a:lstStyle/>
            <a:p>
              <a:endParaRPr lang="en-US"/>
            </a:p>
          </p:txBody>
        </p:sp>
        <p:sp>
          <p:nvSpPr>
            <p:cNvPr id="20517" name="Line 39"/>
            <p:cNvSpPr>
              <a:spLocks noChangeShapeType="1"/>
            </p:cNvSpPr>
            <p:nvPr/>
          </p:nvSpPr>
          <p:spPr bwMode="auto">
            <a:xfrm>
              <a:off x="6629400" y="2971800"/>
              <a:ext cx="457200" cy="0"/>
            </a:xfrm>
            <a:prstGeom prst="line">
              <a:avLst/>
            </a:prstGeom>
            <a:noFill/>
            <a:ln w="9525">
              <a:solidFill>
                <a:schemeClr val="tx1"/>
              </a:solidFill>
              <a:round/>
              <a:headEnd/>
              <a:tailEnd/>
            </a:ln>
          </p:spPr>
          <p:txBody>
            <a:bodyPr wrap="none" anchor="ctr"/>
            <a:lstStyle/>
            <a:p>
              <a:endParaRPr lang="en-US"/>
            </a:p>
          </p:txBody>
        </p:sp>
        <p:sp>
          <p:nvSpPr>
            <p:cNvPr id="20518" name="Line 40"/>
            <p:cNvSpPr>
              <a:spLocks noChangeShapeType="1"/>
            </p:cNvSpPr>
            <p:nvPr/>
          </p:nvSpPr>
          <p:spPr bwMode="auto">
            <a:xfrm>
              <a:off x="6629400" y="3124200"/>
              <a:ext cx="457200" cy="0"/>
            </a:xfrm>
            <a:prstGeom prst="line">
              <a:avLst/>
            </a:prstGeom>
            <a:noFill/>
            <a:ln w="9525">
              <a:solidFill>
                <a:schemeClr val="tx1"/>
              </a:solidFill>
              <a:round/>
              <a:headEnd/>
              <a:tailEnd/>
            </a:ln>
          </p:spPr>
          <p:txBody>
            <a:bodyPr wrap="none" anchor="ctr"/>
            <a:lstStyle/>
            <a:p>
              <a:endParaRPr lang="en-US"/>
            </a:p>
          </p:txBody>
        </p:sp>
        <p:sp>
          <p:nvSpPr>
            <p:cNvPr id="20519" name="Line 41"/>
            <p:cNvSpPr>
              <a:spLocks noChangeShapeType="1"/>
            </p:cNvSpPr>
            <p:nvPr/>
          </p:nvSpPr>
          <p:spPr bwMode="auto">
            <a:xfrm>
              <a:off x="6629400" y="3124200"/>
              <a:ext cx="0" cy="152400"/>
            </a:xfrm>
            <a:prstGeom prst="line">
              <a:avLst/>
            </a:prstGeom>
            <a:noFill/>
            <a:ln w="9525">
              <a:solidFill>
                <a:schemeClr val="tx1"/>
              </a:solidFill>
              <a:round/>
              <a:headEnd/>
              <a:tailEnd/>
            </a:ln>
          </p:spPr>
          <p:txBody>
            <a:bodyPr wrap="none" anchor="ctr"/>
            <a:lstStyle/>
            <a:p>
              <a:endParaRPr lang="en-US"/>
            </a:p>
          </p:txBody>
        </p:sp>
        <p:sp>
          <p:nvSpPr>
            <p:cNvPr id="20520" name="Line 42"/>
            <p:cNvSpPr>
              <a:spLocks noChangeShapeType="1"/>
            </p:cNvSpPr>
            <p:nvPr/>
          </p:nvSpPr>
          <p:spPr bwMode="auto">
            <a:xfrm>
              <a:off x="7086600" y="3124200"/>
              <a:ext cx="0" cy="152400"/>
            </a:xfrm>
            <a:prstGeom prst="line">
              <a:avLst/>
            </a:prstGeom>
            <a:noFill/>
            <a:ln w="9525">
              <a:solidFill>
                <a:schemeClr val="tx1"/>
              </a:solidFill>
              <a:round/>
              <a:headEnd/>
              <a:tailEnd/>
            </a:ln>
          </p:spPr>
          <p:txBody>
            <a:bodyPr wrap="none" anchor="ctr"/>
            <a:lstStyle/>
            <a:p>
              <a:endParaRPr lang="en-US"/>
            </a:p>
          </p:txBody>
        </p:sp>
        <p:sp>
          <p:nvSpPr>
            <p:cNvPr id="20521" name="Line 43"/>
            <p:cNvSpPr>
              <a:spLocks noChangeShapeType="1"/>
            </p:cNvSpPr>
            <p:nvPr/>
          </p:nvSpPr>
          <p:spPr bwMode="auto">
            <a:xfrm flipH="1">
              <a:off x="6248400" y="3276600"/>
              <a:ext cx="381000" cy="0"/>
            </a:xfrm>
            <a:prstGeom prst="line">
              <a:avLst/>
            </a:prstGeom>
            <a:noFill/>
            <a:ln w="9525">
              <a:solidFill>
                <a:schemeClr val="tx1"/>
              </a:solidFill>
              <a:round/>
              <a:headEnd/>
              <a:tailEnd/>
            </a:ln>
          </p:spPr>
          <p:txBody>
            <a:bodyPr wrap="none" anchor="ctr"/>
            <a:lstStyle/>
            <a:p>
              <a:endParaRPr lang="en-US"/>
            </a:p>
          </p:txBody>
        </p:sp>
        <p:sp>
          <p:nvSpPr>
            <p:cNvPr id="20522" name="Line 44"/>
            <p:cNvSpPr>
              <a:spLocks noChangeShapeType="1"/>
            </p:cNvSpPr>
            <p:nvPr/>
          </p:nvSpPr>
          <p:spPr bwMode="auto">
            <a:xfrm>
              <a:off x="7086600" y="3276600"/>
              <a:ext cx="1143000" cy="0"/>
            </a:xfrm>
            <a:prstGeom prst="line">
              <a:avLst/>
            </a:prstGeom>
            <a:noFill/>
            <a:ln w="9525">
              <a:solidFill>
                <a:schemeClr val="tx1"/>
              </a:solidFill>
              <a:round/>
              <a:headEnd/>
              <a:tailEnd/>
            </a:ln>
          </p:spPr>
          <p:txBody>
            <a:bodyPr wrap="none" anchor="ctr"/>
            <a:lstStyle/>
            <a:p>
              <a:endParaRPr lang="en-US"/>
            </a:p>
          </p:txBody>
        </p:sp>
        <p:sp>
          <p:nvSpPr>
            <p:cNvPr id="20523" name="Line 45"/>
            <p:cNvSpPr>
              <a:spLocks noChangeShapeType="1"/>
            </p:cNvSpPr>
            <p:nvPr/>
          </p:nvSpPr>
          <p:spPr bwMode="auto">
            <a:xfrm>
              <a:off x="6248400" y="3276600"/>
              <a:ext cx="0" cy="304800"/>
            </a:xfrm>
            <a:prstGeom prst="line">
              <a:avLst/>
            </a:prstGeom>
            <a:noFill/>
            <a:ln w="9525">
              <a:solidFill>
                <a:schemeClr val="tx1"/>
              </a:solidFill>
              <a:round/>
              <a:headEnd/>
              <a:tailEnd/>
            </a:ln>
          </p:spPr>
          <p:txBody>
            <a:bodyPr wrap="none" anchor="ctr"/>
            <a:lstStyle/>
            <a:p>
              <a:endParaRPr lang="en-US"/>
            </a:p>
          </p:txBody>
        </p:sp>
        <p:sp>
          <p:nvSpPr>
            <p:cNvPr id="20524" name="Line 46"/>
            <p:cNvSpPr>
              <a:spLocks noChangeShapeType="1"/>
            </p:cNvSpPr>
            <p:nvPr/>
          </p:nvSpPr>
          <p:spPr bwMode="auto">
            <a:xfrm>
              <a:off x="5791200" y="3581400"/>
              <a:ext cx="838200" cy="0"/>
            </a:xfrm>
            <a:prstGeom prst="line">
              <a:avLst/>
            </a:prstGeom>
            <a:noFill/>
            <a:ln w="9525">
              <a:solidFill>
                <a:schemeClr val="tx1"/>
              </a:solidFill>
              <a:round/>
              <a:headEnd/>
              <a:tailEnd/>
            </a:ln>
          </p:spPr>
          <p:txBody>
            <a:bodyPr wrap="none" anchor="ctr"/>
            <a:lstStyle/>
            <a:p>
              <a:endParaRPr lang="en-US"/>
            </a:p>
          </p:txBody>
        </p:sp>
        <p:sp>
          <p:nvSpPr>
            <p:cNvPr id="20525" name="Line 47"/>
            <p:cNvSpPr>
              <a:spLocks noChangeShapeType="1"/>
            </p:cNvSpPr>
            <p:nvPr/>
          </p:nvSpPr>
          <p:spPr bwMode="auto">
            <a:xfrm>
              <a:off x="5791200" y="3810000"/>
              <a:ext cx="838200" cy="0"/>
            </a:xfrm>
            <a:prstGeom prst="line">
              <a:avLst/>
            </a:prstGeom>
            <a:noFill/>
            <a:ln w="9525">
              <a:solidFill>
                <a:schemeClr val="tx1"/>
              </a:solidFill>
              <a:round/>
              <a:headEnd/>
              <a:tailEnd/>
            </a:ln>
          </p:spPr>
          <p:txBody>
            <a:bodyPr wrap="none" anchor="ctr"/>
            <a:lstStyle/>
            <a:p>
              <a:endParaRPr lang="en-US"/>
            </a:p>
          </p:txBody>
        </p:sp>
        <p:sp>
          <p:nvSpPr>
            <p:cNvPr id="20526" name="Line 48"/>
            <p:cNvSpPr>
              <a:spLocks noChangeShapeType="1"/>
            </p:cNvSpPr>
            <p:nvPr/>
          </p:nvSpPr>
          <p:spPr bwMode="auto">
            <a:xfrm>
              <a:off x="6248400" y="3810000"/>
              <a:ext cx="0" cy="304800"/>
            </a:xfrm>
            <a:prstGeom prst="line">
              <a:avLst/>
            </a:prstGeom>
            <a:noFill/>
            <a:ln w="9525">
              <a:solidFill>
                <a:schemeClr val="tx1"/>
              </a:solidFill>
              <a:round/>
              <a:headEnd/>
              <a:tailEnd/>
            </a:ln>
          </p:spPr>
          <p:txBody>
            <a:bodyPr wrap="none" anchor="ctr"/>
            <a:lstStyle/>
            <a:p>
              <a:endParaRPr lang="en-US"/>
            </a:p>
          </p:txBody>
        </p:sp>
        <p:sp>
          <p:nvSpPr>
            <p:cNvPr id="20527" name="Line 49"/>
            <p:cNvSpPr>
              <a:spLocks noChangeShapeType="1"/>
            </p:cNvSpPr>
            <p:nvPr/>
          </p:nvSpPr>
          <p:spPr bwMode="auto">
            <a:xfrm>
              <a:off x="6019800" y="4114800"/>
              <a:ext cx="457200" cy="0"/>
            </a:xfrm>
            <a:prstGeom prst="line">
              <a:avLst/>
            </a:prstGeom>
            <a:noFill/>
            <a:ln w="9525">
              <a:solidFill>
                <a:schemeClr val="tx1"/>
              </a:solidFill>
              <a:round/>
              <a:headEnd/>
              <a:tailEnd/>
            </a:ln>
          </p:spPr>
          <p:txBody>
            <a:bodyPr wrap="none" anchor="ctr"/>
            <a:lstStyle/>
            <a:p>
              <a:endParaRPr lang="en-US"/>
            </a:p>
          </p:txBody>
        </p:sp>
        <p:sp>
          <p:nvSpPr>
            <p:cNvPr id="20528" name="Line 50"/>
            <p:cNvSpPr>
              <a:spLocks noChangeShapeType="1"/>
            </p:cNvSpPr>
            <p:nvPr/>
          </p:nvSpPr>
          <p:spPr bwMode="auto">
            <a:xfrm>
              <a:off x="6096000" y="4191000"/>
              <a:ext cx="304800" cy="0"/>
            </a:xfrm>
            <a:prstGeom prst="line">
              <a:avLst/>
            </a:prstGeom>
            <a:noFill/>
            <a:ln w="9525">
              <a:solidFill>
                <a:schemeClr val="tx1"/>
              </a:solidFill>
              <a:round/>
              <a:headEnd/>
              <a:tailEnd/>
            </a:ln>
          </p:spPr>
          <p:txBody>
            <a:bodyPr wrap="none" anchor="ctr"/>
            <a:lstStyle/>
            <a:p>
              <a:endParaRPr lang="en-US"/>
            </a:p>
          </p:txBody>
        </p:sp>
        <p:sp>
          <p:nvSpPr>
            <p:cNvPr id="20529" name="Line 51"/>
            <p:cNvSpPr>
              <a:spLocks noChangeShapeType="1"/>
            </p:cNvSpPr>
            <p:nvPr/>
          </p:nvSpPr>
          <p:spPr bwMode="auto">
            <a:xfrm>
              <a:off x="6172200" y="4267200"/>
              <a:ext cx="152400" cy="0"/>
            </a:xfrm>
            <a:prstGeom prst="line">
              <a:avLst/>
            </a:prstGeom>
            <a:noFill/>
            <a:ln w="9525">
              <a:solidFill>
                <a:schemeClr val="tx1"/>
              </a:solidFill>
              <a:round/>
              <a:headEnd/>
              <a:tailEnd/>
            </a:ln>
          </p:spPr>
          <p:txBody>
            <a:bodyPr wrap="none" anchor="ctr"/>
            <a:lstStyle/>
            <a:p>
              <a:endParaRPr lang="en-US"/>
            </a:p>
          </p:txBody>
        </p:sp>
        <p:sp>
          <p:nvSpPr>
            <p:cNvPr id="20530" name="Text Box 52"/>
            <p:cNvSpPr txBox="1">
              <a:spLocks noChangeArrowheads="1"/>
            </p:cNvSpPr>
            <p:nvPr/>
          </p:nvSpPr>
          <p:spPr bwMode="auto">
            <a:xfrm>
              <a:off x="4724400" y="3581400"/>
              <a:ext cx="990600" cy="274638"/>
            </a:xfrm>
            <a:prstGeom prst="rect">
              <a:avLst/>
            </a:prstGeom>
            <a:noFill/>
            <a:ln w="9525">
              <a:noFill/>
              <a:miter lim="800000"/>
              <a:headEnd/>
              <a:tailEnd/>
            </a:ln>
          </p:spPr>
          <p:txBody>
            <a:bodyPr>
              <a:spAutoFit/>
            </a:bodyPr>
            <a:lstStyle/>
            <a:p>
              <a:pPr>
                <a:spcBef>
                  <a:spcPct val="50000"/>
                </a:spcBef>
              </a:pPr>
              <a:r>
                <a:rPr lang="en-US" sz="1200"/>
                <a:t>Capacitor</a:t>
              </a:r>
            </a:p>
          </p:txBody>
        </p:sp>
        <p:sp>
          <p:nvSpPr>
            <p:cNvPr id="20531" name="Text Box 53"/>
            <p:cNvSpPr txBox="1">
              <a:spLocks noChangeArrowheads="1"/>
            </p:cNvSpPr>
            <p:nvPr/>
          </p:nvSpPr>
          <p:spPr bwMode="auto">
            <a:xfrm>
              <a:off x="6400800" y="2286000"/>
              <a:ext cx="914400" cy="274638"/>
            </a:xfrm>
            <a:prstGeom prst="rect">
              <a:avLst/>
            </a:prstGeom>
            <a:noFill/>
            <a:ln w="9525">
              <a:noFill/>
              <a:miter lim="800000"/>
              <a:headEnd/>
              <a:tailEnd/>
            </a:ln>
          </p:spPr>
          <p:txBody>
            <a:bodyPr>
              <a:spAutoFit/>
            </a:bodyPr>
            <a:lstStyle/>
            <a:p>
              <a:pPr>
                <a:spcBef>
                  <a:spcPct val="50000"/>
                </a:spcBef>
              </a:pPr>
              <a:r>
                <a:rPr lang="en-US" sz="1200"/>
                <a:t>Word Line</a:t>
              </a:r>
            </a:p>
          </p:txBody>
        </p:sp>
        <p:sp>
          <p:nvSpPr>
            <p:cNvPr id="20532" name="Text Box 54"/>
            <p:cNvSpPr txBox="1">
              <a:spLocks noChangeArrowheads="1"/>
            </p:cNvSpPr>
            <p:nvPr/>
          </p:nvSpPr>
          <p:spPr bwMode="auto">
            <a:xfrm>
              <a:off x="7848600" y="1752600"/>
              <a:ext cx="762000" cy="274638"/>
            </a:xfrm>
            <a:prstGeom prst="rect">
              <a:avLst/>
            </a:prstGeom>
            <a:noFill/>
            <a:ln w="9525">
              <a:noFill/>
              <a:miter lim="800000"/>
              <a:headEnd/>
              <a:tailEnd/>
            </a:ln>
          </p:spPr>
          <p:txBody>
            <a:bodyPr>
              <a:spAutoFit/>
            </a:bodyPr>
            <a:lstStyle/>
            <a:p>
              <a:pPr>
                <a:spcBef>
                  <a:spcPct val="50000"/>
                </a:spcBef>
              </a:pPr>
              <a:r>
                <a:rPr lang="en-US" sz="1200"/>
                <a:t>Bit Line</a:t>
              </a:r>
            </a:p>
          </p:txBody>
        </p:sp>
        <p:sp>
          <p:nvSpPr>
            <p:cNvPr id="20533" name="Text Box 55"/>
            <p:cNvSpPr txBox="1">
              <a:spLocks noChangeArrowheads="1"/>
            </p:cNvSpPr>
            <p:nvPr/>
          </p:nvSpPr>
          <p:spPr bwMode="auto">
            <a:xfrm>
              <a:off x="5562600" y="5410200"/>
              <a:ext cx="2209800" cy="457200"/>
            </a:xfrm>
            <a:prstGeom prst="rect">
              <a:avLst/>
            </a:prstGeom>
            <a:noFill/>
            <a:ln w="9525">
              <a:noFill/>
              <a:miter lim="800000"/>
              <a:headEnd/>
              <a:tailEnd/>
            </a:ln>
          </p:spPr>
          <p:txBody>
            <a:bodyPr>
              <a:spAutoFit/>
            </a:bodyPr>
            <a:lstStyle/>
            <a:p>
              <a:pPr>
                <a:spcBef>
                  <a:spcPct val="50000"/>
                </a:spcBef>
              </a:pPr>
              <a:r>
                <a:rPr lang="en-US"/>
                <a:t>DRAM Bit Cell</a:t>
              </a:r>
            </a:p>
          </p:txBody>
        </p:sp>
        <p:sp>
          <p:nvSpPr>
            <p:cNvPr id="20534" name="Text Box 56"/>
            <p:cNvSpPr txBox="1">
              <a:spLocks noChangeArrowheads="1"/>
            </p:cNvSpPr>
            <p:nvPr/>
          </p:nvSpPr>
          <p:spPr bwMode="auto">
            <a:xfrm>
              <a:off x="228600" y="5943600"/>
              <a:ext cx="4191000" cy="822325"/>
            </a:xfrm>
            <a:prstGeom prst="rect">
              <a:avLst/>
            </a:prstGeom>
            <a:noFill/>
            <a:ln w="9525">
              <a:noFill/>
              <a:miter lim="800000"/>
              <a:headEnd/>
              <a:tailEnd/>
            </a:ln>
          </p:spPr>
          <p:txBody>
            <a:bodyPr>
              <a:spAutoFit/>
            </a:bodyPr>
            <a:lstStyle/>
            <a:p>
              <a:pPr>
                <a:spcBef>
                  <a:spcPct val="50000"/>
                </a:spcBef>
              </a:pPr>
              <a:r>
                <a:rPr lang="en-US" sz="1200" dirty="0"/>
                <a:t>Two inverters connected in a back-to-back fashion. Once a value has been placed, the ring structure will maintain the value indefinitely, since each inverter’s input is the opposite of the other’s.  Each inverter requires 2 transistors. Total = 6 transistors</a:t>
              </a:r>
            </a:p>
          </p:txBody>
        </p:sp>
        <p:sp>
          <p:nvSpPr>
            <p:cNvPr id="20535" name="Text Box 57"/>
            <p:cNvSpPr txBox="1">
              <a:spLocks noChangeArrowheads="1"/>
            </p:cNvSpPr>
            <p:nvPr/>
          </p:nvSpPr>
          <p:spPr bwMode="auto">
            <a:xfrm>
              <a:off x="4724400" y="5867400"/>
              <a:ext cx="4191000" cy="639763"/>
            </a:xfrm>
            <a:prstGeom prst="rect">
              <a:avLst/>
            </a:prstGeom>
            <a:noFill/>
            <a:ln w="9525">
              <a:noFill/>
              <a:miter lim="800000"/>
              <a:headEnd/>
              <a:tailEnd/>
            </a:ln>
          </p:spPr>
          <p:txBody>
            <a:bodyPr>
              <a:spAutoFit/>
            </a:bodyPr>
            <a:lstStyle/>
            <a:p>
              <a:pPr>
                <a:spcBef>
                  <a:spcPct val="50000"/>
                </a:spcBef>
              </a:pPr>
              <a:r>
                <a:rPr lang="en-US" sz="1200" dirty="0"/>
                <a:t>Only requires 1 transistor and 1 capacitor. Requires refresh since the capacitor would ‘leak’ over time. Explains why DRAMs are cheaper than SRAMs for the same capacity ( fewer components).</a:t>
              </a:r>
            </a:p>
          </p:txBody>
        </p:sp>
        <p:sp>
          <p:nvSpPr>
            <p:cNvPr id="20536" name="Text Box 58"/>
            <p:cNvSpPr txBox="1">
              <a:spLocks noChangeArrowheads="1"/>
            </p:cNvSpPr>
            <p:nvPr/>
          </p:nvSpPr>
          <p:spPr bwMode="auto">
            <a:xfrm>
              <a:off x="533400" y="381000"/>
              <a:ext cx="82296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Structure of SRAM and DRAM chips</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1176784"/>
            <a:ext cx="6705600" cy="579438"/>
          </a:xfrm>
          <a:prstGeom prst="rect">
            <a:avLst/>
          </a:prstGeom>
          <a:noFill/>
          <a:ln w="9525">
            <a:noFill/>
            <a:miter lim="800000"/>
            <a:headEnd/>
            <a:tailEnd/>
          </a:ln>
        </p:spPr>
        <p:txBody>
          <a:bodyPr>
            <a:spAutoFit/>
          </a:bodyPr>
          <a:lstStyle/>
          <a:p>
            <a:pPr>
              <a:spcBef>
                <a:spcPct val="50000"/>
              </a:spcBef>
            </a:pPr>
            <a:r>
              <a:rPr lang="en-US" sz="3200">
                <a:solidFill>
                  <a:srgbClr val="FF0000"/>
                </a:solidFill>
              </a:rPr>
              <a:t>Caches</a:t>
            </a:r>
          </a:p>
        </p:txBody>
      </p:sp>
      <p:sp>
        <p:nvSpPr>
          <p:cNvPr id="21507" name="Text Box 3"/>
          <p:cNvSpPr txBox="1">
            <a:spLocks noChangeArrowheads="1"/>
          </p:cNvSpPr>
          <p:nvPr/>
        </p:nvSpPr>
        <p:spPr bwMode="auto">
          <a:xfrm>
            <a:off x="304800" y="1938784"/>
            <a:ext cx="8534400" cy="4385816"/>
          </a:xfrm>
          <a:prstGeom prst="rect">
            <a:avLst/>
          </a:prstGeom>
          <a:noFill/>
          <a:ln w="9525">
            <a:noFill/>
            <a:miter lim="800000"/>
            <a:headEnd/>
            <a:tailEnd/>
          </a:ln>
        </p:spPr>
        <p:txBody>
          <a:bodyPr>
            <a:spAutoFit/>
          </a:bodyPr>
          <a:lstStyle/>
          <a:p>
            <a:pPr>
              <a:spcBef>
                <a:spcPct val="50000"/>
              </a:spcBef>
            </a:pPr>
            <a:r>
              <a:rPr lang="en-US" dirty="0"/>
              <a:t>Main structural difference between caches and lower levels of memory is that caches contain hardware to track addresses contained in them whereas lower levels use software to track addresses.</a:t>
            </a:r>
          </a:p>
          <a:p>
            <a:pPr>
              <a:spcBef>
                <a:spcPct val="50000"/>
              </a:spcBef>
            </a:pPr>
            <a:r>
              <a:rPr lang="en-US" dirty="0"/>
              <a:t>Caches generally contain a </a:t>
            </a:r>
            <a:r>
              <a:rPr lang="en-US" i="1" dirty="0">
                <a:solidFill>
                  <a:schemeClr val="accent2"/>
                </a:solidFill>
              </a:rPr>
              <a:t>tag array</a:t>
            </a:r>
            <a:r>
              <a:rPr lang="en-US" dirty="0"/>
              <a:t> and a </a:t>
            </a:r>
            <a:r>
              <a:rPr lang="en-US" i="1" dirty="0">
                <a:solidFill>
                  <a:schemeClr val="accent2"/>
                </a:solidFill>
              </a:rPr>
              <a:t>data array</a:t>
            </a:r>
            <a:r>
              <a:rPr lang="en-US" dirty="0"/>
              <a:t>.</a:t>
            </a:r>
          </a:p>
          <a:p>
            <a:pPr>
              <a:spcBef>
                <a:spcPct val="50000"/>
              </a:spcBef>
            </a:pPr>
            <a:r>
              <a:rPr lang="en-US" dirty="0"/>
              <a:t>The </a:t>
            </a:r>
            <a:r>
              <a:rPr lang="en-US" i="1" dirty="0"/>
              <a:t>tag array</a:t>
            </a:r>
            <a:r>
              <a:rPr lang="en-US" dirty="0"/>
              <a:t> contains the addresses of the data contained in the cache. The </a:t>
            </a:r>
            <a:r>
              <a:rPr lang="en-US" i="1" dirty="0"/>
              <a:t>data array</a:t>
            </a:r>
            <a:r>
              <a:rPr lang="en-US" dirty="0"/>
              <a:t> contains the data itself.</a:t>
            </a:r>
          </a:p>
          <a:p>
            <a:pPr>
              <a:spcBef>
                <a:spcPct val="50000"/>
              </a:spcBef>
            </a:pPr>
            <a:r>
              <a:rPr lang="en-US" dirty="0"/>
              <a:t>Dividing the cache into a tag array and a data array reduces access time since the tag array contains many fewer bits than the data array and can be accessed more quickly.</a:t>
            </a:r>
          </a:p>
          <a:p>
            <a:pPr>
              <a:spcBef>
                <a:spcPct val="50000"/>
              </a:spcBef>
            </a:pPr>
            <a:r>
              <a:rPr lang="en-US" dirty="0"/>
              <a:t>Once a tag array has been accessed, its output must be compared to the address of the memory reference to determine if a hit has occurred. Separating the cache into tag and data arrays allows the hit/miss determination to be done in parallel with some of the data array lookup time, reducing overall access time.</a:t>
            </a:r>
          </a:p>
          <a:p>
            <a:pPr>
              <a:spcBef>
                <a:spcPct val="50000"/>
              </a:spcBef>
            </a:pPr>
            <a:r>
              <a:rPr lang="en-US" dirty="0"/>
              <a:t>Often, Data and Instruction Caches are separate known as Harvard Cache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52400" y="1397675"/>
            <a:ext cx="8763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Cache Terminology...</a:t>
            </a:r>
          </a:p>
        </p:txBody>
      </p:sp>
      <p:sp>
        <p:nvSpPr>
          <p:cNvPr id="22531" name="Text Box 3"/>
          <p:cNvSpPr txBox="1">
            <a:spLocks noChangeArrowheads="1"/>
          </p:cNvSpPr>
          <p:nvPr/>
        </p:nvSpPr>
        <p:spPr bwMode="auto">
          <a:xfrm>
            <a:off x="228600" y="2159675"/>
            <a:ext cx="8305800" cy="2031325"/>
          </a:xfrm>
          <a:prstGeom prst="rect">
            <a:avLst/>
          </a:prstGeom>
          <a:noFill/>
          <a:ln w="9525">
            <a:noFill/>
            <a:miter lim="800000"/>
            <a:headEnd/>
            <a:tailEnd/>
          </a:ln>
        </p:spPr>
        <p:txBody>
          <a:bodyPr wrap="square">
            <a:spAutoFit/>
          </a:bodyPr>
          <a:lstStyle/>
          <a:p>
            <a:pPr>
              <a:spcBef>
                <a:spcPct val="50000"/>
              </a:spcBef>
            </a:pPr>
            <a:r>
              <a:rPr lang="en-US" dirty="0"/>
              <a:t>1.	Capacity</a:t>
            </a:r>
          </a:p>
          <a:p>
            <a:pPr>
              <a:spcBef>
                <a:spcPct val="50000"/>
              </a:spcBef>
            </a:pPr>
            <a:r>
              <a:rPr lang="en-US" dirty="0"/>
              <a:t>2.	Line Length</a:t>
            </a:r>
          </a:p>
          <a:p>
            <a:pPr>
              <a:spcBef>
                <a:spcPct val="50000"/>
              </a:spcBef>
            </a:pPr>
            <a:r>
              <a:rPr lang="en-US" dirty="0"/>
              <a:t>3.	</a:t>
            </a:r>
            <a:r>
              <a:rPr lang="en-US" dirty="0" err="1"/>
              <a:t>Associativity</a:t>
            </a:r>
            <a:endParaRPr lang="en-US" dirty="0"/>
          </a:p>
          <a:p>
            <a:pPr>
              <a:spcBef>
                <a:spcPct val="50000"/>
              </a:spcBef>
            </a:pPr>
            <a:r>
              <a:rPr lang="en-US" dirty="0"/>
              <a:t>4.	Replacement Policy</a:t>
            </a:r>
          </a:p>
          <a:p>
            <a:pPr>
              <a:spcBef>
                <a:spcPct val="50000"/>
              </a:spcBef>
            </a:pPr>
            <a:r>
              <a:rPr lang="en-US" dirty="0"/>
              <a:t>5.	Write-back or Write-through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1295400"/>
            <a:ext cx="8763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Cache Terminology...</a:t>
            </a:r>
          </a:p>
        </p:txBody>
      </p:sp>
      <p:sp>
        <p:nvSpPr>
          <p:cNvPr id="23555" name="Text Box 3"/>
          <p:cNvSpPr txBox="1">
            <a:spLocks noChangeArrowheads="1"/>
          </p:cNvSpPr>
          <p:nvPr/>
        </p:nvSpPr>
        <p:spPr bwMode="auto">
          <a:xfrm>
            <a:off x="228600" y="1828800"/>
            <a:ext cx="8763000" cy="2286000"/>
          </a:xfrm>
          <a:prstGeom prst="rect">
            <a:avLst/>
          </a:prstGeom>
          <a:noFill/>
          <a:ln w="9525">
            <a:noFill/>
            <a:miter lim="800000"/>
            <a:headEnd/>
            <a:tailEnd/>
          </a:ln>
        </p:spPr>
        <p:txBody>
          <a:bodyPr>
            <a:spAutoFit/>
          </a:bodyPr>
          <a:lstStyle/>
          <a:p>
            <a:pPr>
              <a:spcBef>
                <a:spcPct val="50000"/>
              </a:spcBef>
            </a:pPr>
            <a:r>
              <a:rPr lang="en-US">
                <a:solidFill>
                  <a:schemeClr val="accent2"/>
                </a:solidFill>
              </a:rPr>
              <a:t>1.	Capacity		</a:t>
            </a:r>
            <a:endParaRPr lang="en-US"/>
          </a:p>
          <a:p>
            <a:pPr>
              <a:spcBef>
                <a:spcPct val="50000"/>
              </a:spcBef>
            </a:pPr>
            <a:r>
              <a:rPr lang="en-US" sz="2000"/>
              <a:t>Amount of data that can be stored. For example a 32 KB cache can store 32 KB of data.</a:t>
            </a:r>
          </a:p>
          <a:p>
            <a:pPr>
              <a:spcBef>
                <a:spcPct val="50000"/>
              </a:spcBef>
            </a:pPr>
            <a:r>
              <a:rPr lang="en-US" sz="2000"/>
              <a:t>Such a cache will require more than 32 KB to implement since storage of Tag Array is not part of the 32 KB capacity. The cache does NOT include the size required for the tag array inside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2400" y="1405384"/>
            <a:ext cx="8763000" cy="338554"/>
          </a:xfrm>
          <a:prstGeom prst="rect">
            <a:avLst/>
          </a:prstGeom>
          <a:noFill/>
          <a:ln w="9525">
            <a:noFill/>
            <a:miter lim="800000"/>
            <a:headEnd/>
            <a:tailEnd/>
          </a:ln>
        </p:spPr>
        <p:txBody>
          <a:bodyPr>
            <a:spAutoFit/>
          </a:bodyPr>
          <a:lstStyle/>
          <a:p>
            <a:pPr>
              <a:spcBef>
                <a:spcPts val="600"/>
              </a:spcBef>
            </a:pPr>
            <a:r>
              <a:rPr lang="en-US" sz="1600">
                <a:solidFill>
                  <a:schemeClr val="accent2"/>
                </a:solidFill>
              </a:rPr>
              <a:t>2.	Line Length</a:t>
            </a:r>
          </a:p>
        </p:txBody>
      </p:sp>
      <p:sp>
        <p:nvSpPr>
          <p:cNvPr id="24579" name="Text Box 3"/>
          <p:cNvSpPr txBox="1">
            <a:spLocks noChangeArrowheads="1"/>
          </p:cNvSpPr>
          <p:nvPr/>
        </p:nvSpPr>
        <p:spPr bwMode="auto">
          <a:xfrm>
            <a:off x="228600" y="1862584"/>
            <a:ext cx="8686800" cy="4385816"/>
          </a:xfrm>
          <a:prstGeom prst="rect">
            <a:avLst/>
          </a:prstGeom>
          <a:noFill/>
          <a:ln w="9525">
            <a:noFill/>
            <a:miter lim="800000"/>
            <a:headEnd/>
            <a:tailEnd/>
          </a:ln>
        </p:spPr>
        <p:txBody>
          <a:bodyPr>
            <a:spAutoFit/>
          </a:bodyPr>
          <a:lstStyle/>
          <a:p>
            <a:pPr>
              <a:spcBef>
                <a:spcPts val="600"/>
              </a:spcBef>
            </a:pPr>
            <a:r>
              <a:rPr lang="en-US" sz="1300" dirty="0"/>
              <a:t>This is the cache’s intrinsic Block Size. This reflects the size of the data that is brought in or taken out.</a:t>
            </a:r>
          </a:p>
          <a:p>
            <a:pPr>
              <a:spcBef>
                <a:spcPts val="600"/>
              </a:spcBef>
            </a:pPr>
            <a:r>
              <a:rPr lang="en-US" sz="1300" dirty="0"/>
              <a:t>For example, when a cache with a 32-byte cache line has a miss, it brings in a 32-byte block of data from the next lower level, perhaps evicting an existing 32-byte block of data in the process.</a:t>
            </a:r>
          </a:p>
          <a:p>
            <a:pPr>
              <a:spcBef>
                <a:spcPts val="600"/>
              </a:spcBef>
            </a:pPr>
            <a:r>
              <a:rPr lang="en-US" sz="1300" dirty="0"/>
              <a:t>Cache lines are always aligned. The address of the first byte in a cache line is always a multiple of the line length. This simplifies the process of determining whether or not a cache hit has occurred since the low bits of  an address indicate the byte within the cache-line and only the high bits of the address need to be compared with the contents of a tag </a:t>
            </a:r>
            <a:r>
              <a:rPr lang="en-US" sz="1300" dirty="0" err="1"/>
              <a:t>arrayto</a:t>
            </a:r>
            <a:r>
              <a:rPr lang="en-US" sz="1300" dirty="0"/>
              <a:t> ascertain if a hit has occurred.</a:t>
            </a:r>
          </a:p>
          <a:p>
            <a:pPr>
              <a:spcBef>
                <a:spcPts val="600"/>
              </a:spcBef>
            </a:pPr>
            <a:r>
              <a:rPr lang="en-US" sz="1300" dirty="0"/>
              <a:t>The exact number of bits to be compared depends upon the cache size, the cache line length, and the </a:t>
            </a:r>
            <a:r>
              <a:rPr lang="en-US" sz="1300" dirty="0" err="1"/>
              <a:t>associativity</a:t>
            </a:r>
            <a:r>
              <a:rPr lang="en-US" sz="1300" dirty="0"/>
              <a:t> of the cache.</a:t>
            </a:r>
          </a:p>
          <a:p>
            <a:pPr>
              <a:spcBef>
                <a:spcPts val="600"/>
              </a:spcBef>
            </a:pPr>
            <a:r>
              <a:rPr lang="en-US" sz="1300" dirty="0">
                <a:solidFill>
                  <a:schemeClr val="accent2"/>
                </a:solidFill>
              </a:rPr>
              <a:t>Example:</a:t>
            </a:r>
            <a:r>
              <a:rPr lang="en-US" sz="1300" dirty="0"/>
              <a:t> </a:t>
            </a:r>
          </a:p>
          <a:p>
            <a:pPr>
              <a:spcBef>
                <a:spcPts val="600"/>
              </a:spcBef>
            </a:pPr>
            <a:r>
              <a:rPr lang="en-US" sz="1300" i="1" dirty="0"/>
              <a:t>In a cache with 64-byte cache lines, how many bits are used to determine which byte within a cache line an address points to ?</a:t>
            </a:r>
            <a:endParaRPr lang="en-US" sz="1300" dirty="0"/>
          </a:p>
          <a:p>
            <a:pPr>
              <a:spcBef>
                <a:spcPts val="600"/>
              </a:spcBef>
            </a:pPr>
            <a:r>
              <a:rPr lang="en-US" sz="1300" b="1" dirty="0"/>
              <a:t>Solution :</a:t>
            </a:r>
            <a:r>
              <a:rPr lang="en-US" sz="1300" dirty="0"/>
              <a:t> The log</a:t>
            </a:r>
            <a:r>
              <a:rPr lang="en-US" sz="1300" baseline="-25000" dirty="0"/>
              <a:t>2</a:t>
            </a:r>
            <a:r>
              <a:rPr lang="en-US" sz="1300" dirty="0"/>
              <a:t> of 64 = 6 so the low 6 bits of the address determine an address’s byte.</a:t>
            </a:r>
          </a:p>
          <a:p>
            <a:pPr>
              <a:spcBef>
                <a:spcPts val="600"/>
              </a:spcBef>
            </a:pPr>
            <a:r>
              <a:rPr lang="en-US" sz="1300" dirty="0"/>
              <a:t>In a cache with 64-byte cache lines, what is the address of the first word in a cache line containing an address 0xbee3de72 ?</a:t>
            </a:r>
          </a:p>
          <a:p>
            <a:pPr>
              <a:spcBef>
                <a:spcPts val="600"/>
              </a:spcBef>
            </a:pPr>
            <a:r>
              <a:rPr lang="en-US" sz="1300" b="1" dirty="0"/>
              <a:t>Solution: </a:t>
            </a:r>
            <a:r>
              <a:rPr lang="en-US" sz="1300" dirty="0"/>
              <a:t>Since cache lines are aligned on a multiple of their size, the first byte is obtained by setting the low 6 bits of the address to 0. The address therefore of the first byte is </a:t>
            </a:r>
            <a:r>
              <a:rPr lang="en-US" sz="1300" b="1" dirty="0"/>
              <a:t>0xbee3de40.</a:t>
            </a:r>
          </a:p>
          <a:p>
            <a:pPr>
              <a:spcBef>
                <a:spcPts val="600"/>
              </a:spcBef>
            </a:pPr>
            <a:r>
              <a:rPr lang="en-US" sz="1300" dirty="0"/>
              <a:t>Original Address : 		1011 1110 1110 0011 1101 1110 0111 0010</a:t>
            </a:r>
            <a:br>
              <a:rPr lang="en-US" sz="1300" dirty="0"/>
            </a:br>
            <a:r>
              <a:rPr lang="en-US" sz="1300" dirty="0"/>
              <a:t>Setting lower 6 bits to 0:	1011 1110 1110 0011 1101 1110 0100 0000</a:t>
            </a:r>
            <a:br>
              <a:rPr lang="en-US" sz="1300" dirty="0"/>
            </a:br>
            <a:r>
              <a:rPr lang="en-US" sz="1300" dirty="0"/>
              <a:t>Address of 1st Byte in line is:	0xBEE3DE40</a:t>
            </a:r>
            <a:endParaRPr lang="en-US" sz="13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1209675"/>
            <a:ext cx="8534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Course Objectives</a:t>
            </a:r>
          </a:p>
        </p:txBody>
      </p:sp>
      <p:sp>
        <p:nvSpPr>
          <p:cNvPr id="7171" name="Text Box 3"/>
          <p:cNvSpPr txBox="1">
            <a:spLocks noChangeArrowheads="1"/>
          </p:cNvSpPr>
          <p:nvPr/>
        </p:nvSpPr>
        <p:spPr bwMode="auto">
          <a:xfrm>
            <a:off x="457200" y="1971675"/>
            <a:ext cx="8382000" cy="3743325"/>
          </a:xfrm>
          <a:prstGeom prst="rect">
            <a:avLst/>
          </a:prstGeom>
          <a:noFill/>
          <a:ln w="9525">
            <a:noFill/>
            <a:miter lim="800000"/>
            <a:headEnd/>
            <a:tailEnd/>
          </a:ln>
        </p:spPr>
        <p:txBody>
          <a:bodyPr>
            <a:spAutoFit/>
          </a:bodyPr>
          <a:lstStyle/>
          <a:p>
            <a:pPr>
              <a:spcBef>
                <a:spcPct val="50000"/>
              </a:spcBef>
            </a:pPr>
            <a:r>
              <a:rPr lang="en-US">
                <a:solidFill>
                  <a:schemeClr val="accent2"/>
                </a:solidFill>
              </a:rPr>
              <a:t>To Understand</a:t>
            </a:r>
          </a:p>
          <a:p>
            <a:pPr>
              <a:spcBef>
                <a:spcPct val="50000"/>
              </a:spcBef>
            </a:pPr>
            <a:r>
              <a:rPr lang="en-US"/>
              <a:t>1.	</a:t>
            </a:r>
            <a:r>
              <a:rPr lang="en-US" i="1"/>
              <a:t>Latency, Throughput &amp; Bandwidth</a:t>
            </a:r>
          </a:p>
          <a:p>
            <a:pPr>
              <a:spcBef>
                <a:spcPct val="50000"/>
              </a:spcBef>
            </a:pPr>
            <a:r>
              <a:rPr lang="en-US"/>
              <a:t>2.	</a:t>
            </a:r>
            <a:r>
              <a:rPr lang="en-US" i="1"/>
              <a:t>Memory Hierarchy</a:t>
            </a:r>
          </a:p>
          <a:p>
            <a:pPr>
              <a:spcBef>
                <a:spcPct val="50000"/>
              </a:spcBef>
            </a:pPr>
            <a:r>
              <a:rPr lang="en-US"/>
              <a:t>3.	</a:t>
            </a:r>
            <a:r>
              <a:rPr lang="en-US" i="1"/>
              <a:t>How to compute average access time(s)</a:t>
            </a:r>
          </a:p>
          <a:p>
            <a:pPr>
              <a:spcBef>
                <a:spcPct val="50000"/>
              </a:spcBef>
            </a:pPr>
            <a:r>
              <a:rPr lang="en-US"/>
              <a:t>4.	</a:t>
            </a:r>
            <a:r>
              <a:rPr lang="en-US" i="1"/>
              <a:t>Differences between SRAM and DRAM</a:t>
            </a:r>
          </a:p>
          <a:p>
            <a:pPr>
              <a:spcBef>
                <a:spcPct val="50000"/>
              </a:spcBef>
            </a:pPr>
            <a:r>
              <a:rPr lang="en-US"/>
              <a:t>5.	</a:t>
            </a:r>
            <a:r>
              <a:rPr lang="en-US" i="1"/>
              <a:t>Caches ( Data, Instruction &amp; Unified )</a:t>
            </a:r>
          </a:p>
          <a:p>
            <a:pPr>
              <a:spcBef>
                <a:spcPct val="50000"/>
              </a:spcBef>
            </a:pPr>
            <a:r>
              <a:rPr lang="en-US"/>
              <a:t>6.	</a:t>
            </a:r>
            <a:r>
              <a:rPr lang="en-US" i="1"/>
              <a:t>Virtual Memory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1337131"/>
            <a:ext cx="8686800" cy="5139869"/>
          </a:xfrm>
          <a:prstGeom prst="rect">
            <a:avLst/>
          </a:prstGeom>
          <a:noFill/>
          <a:ln w="9525">
            <a:noFill/>
            <a:miter lim="800000"/>
            <a:headEnd/>
            <a:tailEnd/>
          </a:ln>
        </p:spPr>
        <p:txBody>
          <a:bodyPr wrap="square">
            <a:spAutoFit/>
          </a:bodyPr>
          <a:lstStyle/>
          <a:p>
            <a:pPr>
              <a:spcBef>
                <a:spcPts val="600"/>
              </a:spcBef>
            </a:pPr>
            <a:r>
              <a:rPr lang="en-US" dirty="0"/>
              <a:t>Factors to be considered in deciding the line length of  a cache:</a:t>
            </a:r>
          </a:p>
          <a:p>
            <a:pPr>
              <a:spcBef>
                <a:spcPts val="600"/>
              </a:spcBef>
            </a:pPr>
            <a:r>
              <a:rPr lang="en-US" dirty="0">
                <a:solidFill>
                  <a:schemeClr val="accent2"/>
                </a:solidFill>
              </a:rPr>
              <a:t>Increasing the cache line length - Benefits:</a:t>
            </a:r>
          </a:p>
          <a:p>
            <a:pPr>
              <a:spcBef>
                <a:spcPts val="600"/>
              </a:spcBef>
            </a:pPr>
            <a:r>
              <a:rPr lang="en-US" dirty="0"/>
              <a:t>1.	Increases hit rate due to principle of locality</a:t>
            </a:r>
            <a:br>
              <a:rPr lang="en-US" dirty="0"/>
            </a:br>
            <a:r>
              <a:rPr lang="en-US" dirty="0"/>
              <a:t>2.	Increases the amount of data that is brought in due to a ‘miss’</a:t>
            </a:r>
            <a:br>
              <a:rPr lang="en-US" dirty="0"/>
            </a:br>
            <a:r>
              <a:rPr lang="en-US" dirty="0"/>
              <a:t>3.	Since addresses close to the address of a ‘miss’ are likely to </a:t>
            </a:r>
            <a:br>
              <a:rPr lang="en-US" dirty="0"/>
            </a:br>
            <a:r>
              <a:rPr lang="en-US" dirty="0"/>
              <a:t>	be referenced soon, using long cache lines increases hit-rates.</a:t>
            </a:r>
          </a:p>
          <a:p>
            <a:pPr>
              <a:spcBef>
                <a:spcPts val="600"/>
              </a:spcBef>
            </a:pPr>
            <a:r>
              <a:rPr lang="en-US" dirty="0">
                <a:solidFill>
                  <a:schemeClr val="accent2"/>
                </a:solidFill>
              </a:rPr>
              <a:t>Increasing the cache line length - Disadvantages:</a:t>
            </a:r>
          </a:p>
          <a:p>
            <a:pPr>
              <a:spcBef>
                <a:spcPts val="600"/>
              </a:spcBef>
            </a:pPr>
            <a:r>
              <a:rPr lang="en-US" dirty="0"/>
              <a:t>1.	Increases program execution time since it takes longer to fetch a larger ‘block’ from a slower store.</a:t>
            </a:r>
          </a:p>
          <a:p>
            <a:pPr>
              <a:spcBef>
                <a:spcPts val="600"/>
              </a:spcBef>
            </a:pPr>
            <a:r>
              <a:rPr lang="en-US" dirty="0"/>
              <a:t>2.	The probability that a given byte of data is required goes down as the address of the byte gets further away from a cache miss.</a:t>
            </a:r>
          </a:p>
          <a:p>
            <a:pPr>
              <a:spcBef>
                <a:spcPts val="600"/>
              </a:spcBef>
            </a:pPr>
            <a:r>
              <a:rPr lang="en-US" dirty="0">
                <a:solidFill>
                  <a:srgbClr val="333300"/>
                </a:solidFill>
              </a:rPr>
              <a:t>Require a trade-off between hit-rate and line fetch time.</a:t>
            </a:r>
          </a:p>
          <a:p>
            <a:pPr>
              <a:spcBef>
                <a:spcPts val="600"/>
              </a:spcBef>
            </a:pPr>
            <a:r>
              <a:rPr lang="en-US" dirty="0">
                <a:solidFill>
                  <a:schemeClr val="accent2"/>
                </a:solidFill>
              </a:rPr>
              <a:t>Example:</a:t>
            </a:r>
            <a:r>
              <a:rPr lang="en-US" dirty="0">
                <a:solidFill>
                  <a:srgbClr val="333300"/>
                </a:solidFill>
              </a:rPr>
              <a:t>	</a:t>
            </a:r>
            <a:r>
              <a:rPr lang="en-US" i="1" dirty="0">
                <a:solidFill>
                  <a:srgbClr val="333300"/>
                </a:solidFill>
              </a:rPr>
              <a:t>If a cache has 64-byte cache-lines, how long does it take to fetch a cache line if the main memory takes 20 cycles to respond to each memory request and returns 2 bytes of data in response to each request ?</a:t>
            </a:r>
          </a:p>
          <a:p>
            <a:pPr>
              <a:spcBef>
                <a:spcPts val="600"/>
              </a:spcBef>
            </a:pPr>
            <a:r>
              <a:rPr lang="en-US" dirty="0">
                <a:solidFill>
                  <a:schemeClr val="accent2"/>
                </a:solidFill>
              </a:rPr>
              <a:t>Solution :</a:t>
            </a:r>
            <a:r>
              <a:rPr lang="en-US" dirty="0">
                <a:solidFill>
                  <a:srgbClr val="333300"/>
                </a:solidFill>
              </a:rPr>
              <a:t>  32 memory requests are required, giving a time of 640 clock cycles.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52400" y="1487487"/>
            <a:ext cx="8610600" cy="369332"/>
          </a:xfrm>
          <a:prstGeom prst="rect">
            <a:avLst/>
          </a:prstGeom>
          <a:noFill/>
          <a:ln w="9525">
            <a:noFill/>
            <a:miter lim="800000"/>
            <a:headEnd/>
            <a:tailEnd/>
          </a:ln>
        </p:spPr>
        <p:txBody>
          <a:bodyPr wrap="square">
            <a:spAutoFit/>
          </a:bodyPr>
          <a:lstStyle/>
          <a:p>
            <a:pPr>
              <a:spcBef>
                <a:spcPct val="50000"/>
              </a:spcBef>
            </a:pPr>
            <a:r>
              <a:rPr lang="en-US">
                <a:solidFill>
                  <a:srgbClr val="FF0000"/>
                </a:solidFill>
              </a:rPr>
              <a:t>Associativity</a:t>
            </a:r>
          </a:p>
        </p:txBody>
      </p:sp>
      <p:sp>
        <p:nvSpPr>
          <p:cNvPr id="26627" name="Text Box 3"/>
          <p:cNvSpPr txBox="1">
            <a:spLocks noChangeArrowheads="1"/>
          </p:cNvSpPr>
          <p:nvPr/>
        </p:nvSpPr>
        <p:spPr bwMode="auto">
          <a:xfrm>
            <a:off x="228600" y="2020887"/>
            <a:ext cx="8610600" cy="3831818"/>
          </a:xfrm>
          <a:prstGeom prst="rect">
            <a:avLst/>
          </a:prstGeom>
          <a:noFill/>
          <a:ln w="9525">
            <a:noFill/>
            <a:miter lim="800000"/>
            <a:headEnd/>
            <a:tailEnd/>
          </a:ln>
        </p:spPr>
        <p:txBody>
          <a:bodyPr wrap="square">
            <a:spAutoFit/>
          </a:bodyPr>
          <a:lstStyle/>
          <a:p>
            <a:pPr>
              <a:spcBef>
                <a:spcPct val="50000"/>
              </a:spcBef>
            </a:pPr>
            <a:r>
              <a:rPr lang="en-US"/>
              <a:t>The </a:t>
            </a:r>
            <a:r>
              <a:rPr lang="en-US" i="1"/>
              <a:t>associativity </a:t>
            </a:r>
            <a:r>
              <a:rPr lang="en-US"/>
              <a:t>of a cache determines how many locations within the cache may contain a given memory address. Caches with high associativity allow each address to be stored in many locations in the cache, which reduces cache misses caused by conflicts between lines that must be stored in the same set of locations.</a:t>
            </a:r>
          </a:p>
          <a:p>
            <a:pPr>
              <a:spcBef>
                <a:spcPct val="50000"/>
              </a:spcBef>
            </a:pPr>
            <a:r>
              <a:rPr lang="en-US"/>
              <a:t>Caches with low associativity restrict the number of locations an address can be placed in, which increases cache misses but simplifies the cache’s hardware, reducing the amount of space taken up by the cache and often reducing the access time.</a:t>
            </a:r>
          </a:p>
          <a:p>
            <a:pPr>
              <a:spcBef>
                <a:spcPct val="50000"/>
              </a:spcBef>
            </a:pPr>
            <a:r>
              <a:rPr lang="en-US">
                <a:solidFill>
                  <a:schemeClr val="accent2"/>
                </a:solidFill>
              </a:rPr>
              <a:t>Types of Caches:</a:t>
            </a:r>
          </a:p>
          <a:p>
            <a:pPr>
              <a:spcBef>
                <a:spcPct val="50000"/>
              </a:spcBef>
            </a:pPr>
            <a:r>
              <a:rPr lang="en-US"/>
              <a:t>1.	Fully Associative Caches</a:t>
            </a:r>
          </a:p>
          <a:p>
            <a:pPr>
              <a:spcBef>
                <a:spcPct val="50000"/>
              </a:spcBef>
            </a:pPr>
            <a:r>
              <a:rPr lang="en-US"/>
              <a:t>2.	Direct Mapped Caches</a:t>
            </a:r>
          </a:p>
          <a:p>
            <a:pPr>
              <a:spcBef>
                <a:spcPct val="50000"/>
              </a:spcBef>
            </a:pPr>
            <a:r>
              <a:rPr lang="en-US"/>
              <a:t>3.	Set-Associative Caches</a:t>
            </a:r>
            <a:endParaRPr lang="en-US"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28600" y="1371600"/>
            <a:ext cx="8534400" cy="4876800"/>
            <a:chOff x="228600" y="304800"/>
            <a:chExt cx="8686800" cy="6019800"/>
          </a:xfrm>
        </p:grpSpPr>
        <p:sp>
          <p:nvSpPr>
            <p:cNvPr id="27650" name="Text Box 2"/>
            <p:cNvSpPr txBox="1">
              <a:spLocks noChangeArrowheads="1"/>
            </p:cNvSpPr>
            <p:nvPr/>
          </p:nvSpPr>
          <p:spPr bwMode="auto">
            <a:xfrm>
              <a:off x="228600" y="304800"/>
              <a:ext cx="8686800" cy="399191"/>
            </a:xfrm>
            <a:prstGeom prst="rect">
              <a:avLst/>
            </a:prstGeom>
            <a:noFill/>
            <a:ln w="9525">
              <a:noFill/>
              <a:miter lim="800000"/>
              <a:headEnd/>
              <a:tailEnd/>
            </a:ln>
          </p:spPr>
          <p:txBody>
            <a:bodyPr>
              <a:spAutoFit/>
            </a:bodyPr>
            <a:lstStyle/>
            <a:p>
              <a:pPr>
                <a:spcBef>
                  <a:spcPct val="50000"/>
                </a:spcBef>
              </a:pPr>
              <a:r>
                <a:rPr lang="en-US" sz="1600">
                  <a:solidFill>
                    <a:srgbClr val="FF0000"/>
                  </a:solidFill>
                </a:rPr>
                <a:t>Fully Associative Caches</a:t>
              </a:r>
            </a:p>
          </p:txBody>
        </p:sp>
        <p:sp>
          <p:nvSpPr>
            <p:cNvPr id="27651" name="Text Box 3"/>
            <p:cNvSpPr txBox="1">
              <a:spLocks noChangeArrowheads="1"/>
            </p:cNvSpPr>
            <p:nvPr/>
          </p:nvSpPr>
          <p:spPr bwMode="auto">
            <a:xfrm>
              <a:off x="228600" y="838200"/>
              <a:ext cx="8686800" cy="1578618"/>
            </a:xfrm>
            <a:prstGeom prst="rect">
              <a:avLst/>
            </a:prstGeom>
            <a:noFill/>
            <a:ln w="9525">
              <a:noFill/>
              <a:miter lim="800000"/>
              <a:headEnd/>
              <a:tailEnd/>
            </a:ln>
          </p:spPr>
          <p:txBody>
            <a:bodyPr>
              <a:spAutoFit/>
            </a:bodyPr>
            <a:lstStyle/>
            <a:p>
              <a:pPr>
                <a:spcBef>
                  <a:spcPct val="50000"/>
                </a:spcBef>
              </a:pPr>
              <a:r>
                <a:rPr lang="en-US"/>
                <a:t>Allows any address to be stored in any line in the cache.</a:t>
              </a:r>
            </a:p>
            <a:p>
              <a:pPr>
                <a:spcBef>
                  <a:spcPct val="50000"/>
                </a:spcBef>
              </a:pPr>
              <a:r>
                <a:rPr lang="en-US"/>
                <a:t>When a memory operation is sent to the cache, the address of the request must be compared to each entry in the tag array to determine whether the data referenced by the operation is contained in the cache.</a:t>
              </a:r>
            </a:p>
          </p:txBody>
        </p:sp>
        <p:sp>
          <p:nvSpPr>
            <p:cNvPr id="27652" name="Rectangle 4"/>
            <p:cNvSpPr>
              <a:spLocks noChangeArrowheads="1"/>
            </p:cNvSpPr>
            <p:nvPr/>
          </p:nvSpPr>
          <p:spPr bwMode="auto">
            <a:xfrm>
              <a:off x="1752600" y="28194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27653" name="Rectangle 5"/>
            <p:cNvSpPr>
              <a:spLocks noChangeArrowheads="1"/>
            </p:cNvSpPr>
            <p:nvPr/>
          </p:nvSpPr>
          <p:spPr bwMode="auto">
            <a:xfrm>
              <a:off x="1752600" y="32004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Hit/Miss Logic</a:t>
              </a:r>
            </a:p>
          </p:txBody>
        </p:sp>
        <p:sp>
          <p:nvSpPr>
            <p:cNvPr id="27654" name="Rectangle 6"/>
            <p:cNvSpPr>
              <a:spLocks noChangeArrowheads="1"/>
            </p:cNvSpPr>
            <p:nvPr/>
          </p:nvSpPr>
          <p:spPr bwMode="auto">
            <a:xfrm>
              <a:off x="3886200" y="28194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Data Line</a:t>
              </a:r>
            </a:p>
          </p:txBody>
        </p:sp>
        <p:sp>
          <p:nvSpPr>
            <p:cNvPr id="27655" name="Line 7"/>
            <p:cNvSpPr>
              <a:spLocks noChangeShapeType="1"/>
            </p:cNvSpPr>
            <p:nvPr/>
          </p:nvSpPr>
          <p:spPr bwMode="auto">
            <a:xfrm>
              <a:off x="4953000" y="3200400"/>
              <a:ext cx="0" cy="152400"/>
            </a:xfrm>
            <a:prstGeom prst="line">
              <a:avLst/>
            </a:prstGeom>
            <a:noFill/>
            <a:ln w="9525">
              <a:solidFill>
                <a:schemeClr val="tx1"/>
              </a:solidFill>
              <a:round/>
              <a:headEnd/>
              <a:tailEnd/>
            </a:ln>
          </p:spPr>
          <p:txBody>
            <a:bodyPr wrap="none" anchor="ctr"/>
            <a:lstStyle/>
            <a:p>
              <a:endParaRPr lang="en-US" sz="1600"/>
            </a:p>
          </p:txBody>
        </p:sp>
        <p:sp>
          <p:nvSpPr>
            <p:cNvPr id="27656" name="Line 8"/>
            <p:cNvSpPr>
              <a:spLocks noChangeShapeType="1"/>
            </p:cNvSpPr>
            <p:nvPr/>
          </p:nvSpPr>
          <p:spPr bwMode="auto">
            <a:xfrm>
              <a:off x="4953000" y="3352800"/>
              <a:ext cx="1828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57" name="Rectangle 9"/>
            <p:cNvSpPr>
              <a:spLocks noChangeArrowheads="1"/>
            </p:cNvSpPr>
            <p:nvPr/>
          </p:nvSpPr>
          <p:spPr bwMode="auto">
            <a:xfrm>
              <a:off x="1752600" y="37338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27658" name="Rectangle 10"/>
            <p:cNvSpPr>
              <a:spLocks noChangeArrowheads="1"/>
            </p:cNvSpPr>
            <p:nvPr/>
          </p:nvSpPr>
          <p:spPr bwMode="auto">
            <a:xfrm>
              <a:off x="1752600" y="41148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Hit/Miss Logic</a:t>
              </a:r>
            </a:p>
          </p:txBody>
        </p:sp>
        <p:sp>
          <p:nvSpPr>
            <p:cNvPr id="27659" name="Rectangle 11"/>
            <p:cNvSpPr>
              <a:spLocks noChangeArrowheads="1"/>
            </p:cNvSpPr>
            <p:nvPr/>
          </p:nvSpPr>
          <p:spPr bwMode="auto">
            <a:xfrm>
              <a:off x="3886200" y="37338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Data Line</a:t>
              </a:r>
            </a:p>
          </p:txBody>
        </p:sp>
        <p:sp>
          <p:nvSpPr>
            <p:cNvPr id="27660" name="Line 12"/>
            <p:cNvSpPr>
              <a:spLocks noChangeShapeType="1"/>
            </p:cNvSpPr>
            <p:nvPr/>
          </p:nvSpPr>
          <p:spPr bwMode="auto">
            <a:xfrm>
              <a:off x="4953000" y="4114800"/>
              <a:ext cx="0" cy="152400"/>
            </a:xfrm>
            <a:prstGeom prst="line">
              <a:avLst/>
            </a:prstGeom>
            <a:noFill/>
            <a:ln w="9525">
              <a:solidFill>
                <a:schemeClr val="tx1"/>
              </a:solidFill>
              <a:round/>
              <a:headEnd/>
              <a:tailEnd/>
            </a:ln>
          </p:spPr>
          <p:txBody>
            <a:bodyPr wrap="none" anchor="ctr"/>
            <a:lstStyle/>
            <a:p>
              <a:endParaRPr lang="en-US" sz="1600"/>
            </a:p>
          </p:txBody>
        </p:sp>
        <p:sp>
          <p:nvSpPr>
            <p:cNvPr id="27661" name="Line 13"/>
            <p:cNvSpPr>
              <a:spLocks noChangeShapeType="1"/>
            </p:cNvSpPr>
            <p:nvPr/>
          </p:nvSpPr>
          <p:spPr bwMode="auto">
            <a:xfrm>
              <a:off x="4953000" y="4267200"/>
              <a:ext cx="1828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62" name="Rectangle 14"/>
            <p:cNvSpPr>
              <a:spLocks noChangeArrowheads="1"/>
            </p:cNvSpPr>
            <p:nvPr/>
          </p:nvSpPr>
          <p:spPr bwMode="auto">
            <a:xfrm>
              <a:off x="1752600" y="46482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27663" name="Rectangle 15"/>
            <p:cNvSpPr>
              <a:spLocks noChangeArrowheads="1"/>
            </p:cNvSpPr>
            <p:nvPr/>
          </p:nvSpPr>
          <p:spPr bwMode="auto">
            <a:xfrm>
              <a:off x="1752600" y="50292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Hit/Miss Logic</a:t>
              </a:r>
            </a:p>
          </p:txBody>
        </p:sp>
        <p:sp>
          <p:nvSpPr>
            <p:cNvPr id="27664" name="Rectangle 16"/>
            <p:cNvSpPr>
              <a:spLocks noChangeArrowheads="1"/>
            </p:cNvSpPr>
            <p:nvPr/>
          </p:nvSpPr>
          <p:spPr bwMode="auto">
            <a:xfrm>
              <a:off x="3886200" y="46482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Data Line</a:t>
              </a:r>
            </a:p>
          </p:txBody>
        </p:sp>
        <p:sp>
          <p:nvSpPr>
            <p:cNvPr id="27665" name="Line 17"/>
            <p:cNvSpPr>
              <a:spLocks noChangeShapeType="1"/>
            </p:cNvSpPr>
            <p:nvPr/>
          </p:nvSpPr>
          <p:spPr bwMode="auto">
            <a:xfrm>
              <a:off x="4953000" y="5029200"/>
              <a:ext cx="0" cy="152400"/>
            </a:xfrm>
            <a:prstGeom prst="line">
              <a:avLst/>
            </a:prstGeom>
            <a:noFill/>
            <a:ln w="9525">
              <a:solidFill>
                <a:schemeClr val="tx1"/>
              </a:solidFill>
              <a:round/>
              <a:headEnd/>
              <a:tailEnd/>
            </a:ln>
          </p:spPr>
          <p:txBody>
            <a:bodyPr wrap="none" anchor="ctr"/>
            <a:lstStyle/>
            <a:p>
              <a:endParaRPr lang="en-US" sz="1600"/>
            </a:p>
          </p:txBody>
        </p:sp>
        <p:sp>
          <p:nvSpPr>
            <p:cNvPr id="27666" name="Line 18"/>
            <p:cNvSpPr>
              <a:spLocks noChangeShapeType="1"/>
            </p:cNvSpPr>
            <p:nvPr/>
          </p:nvSpPr>
          <p:spPr bwMode="auto">
            <a:xfrm>
              <a:off x="4953000" y="5181600"/>
              <a:ext cx="1828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67" name="Rectangle 19"/>
            <p:cNvSpPr>
              <a:spLocks noChangeArrowheads="1"/>
            </p:cNvSpPr>
            <p:nvPr/>
          </p:nvSpPr>
          <p:spPr bwMode="auto">
            <a:xfrm>
              <a:off x="1752600" y="55626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27668" name="Rectangle 20"/>
            <p:cNvSpPr>
              <a:spLocks noChangeArrowheads="1"/>
            </p:cNvSpPr>
            <p:nvPr/>
          </p:nvSpPr>
          <p:spPr bwMode="auto">
            <a:xfrm>
              <a:off x="1752600" y="59436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Hit/Miss Logic</a:t>
              </a:r>
            </a:p>
          </p:txBody>
        </p:sp>
        <p:sp>
          <p:nvSpPr>
            <p:cNvPr id="27669" name="Rectangle 21"/>
            <p:cNvSpPr>
              <a:spLocks noChangeArrowheads="1"/>
            </p:cNvSpPr>
            <p:nvPr/>
          </p:nvSpPr>
          <p:spPr bwMode="auto">
            <a:xfrm>
              <a:off x="3886200" y="5562600"/>
              <a:ext cx="21336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Data Line</a:t>
              </a:r>
            </a:p>
          </p:txBody>
        </p:sp>
        <p:sp>
          <p:nvSpPr>
            <p:cNvPr id="27670" name="Line 22"/>
            <p:cNvSpPr>
              <a:spLocks noChangeShapeType="1"/>
            </p:cNvSpPr>
            <p:nvPr/>
          </p:nvSpPr>
          <p:spPr bwMode="auto">
            <a:xfrm>
              <a:off x="4953000" y="5943600"/>
              <a:ext cx="0" cy="152400"/>
            </a:xfrm>
            <a:prstGeom prst="line">
              <a:avLst/>
            </a:prstGeom>
            <a:noFill/>
            <a:ln w="9525">
              <a:solidFill>
                <a:schemeClr val="tx1"/>
              </a:solidFill>
              <a:round/>
              <a:headEnd/>
              <a:tailEnd/>
            </a:ln>
          </p:spPr>
          <p:txBody>
            <a:bodyPr wrap="none" anchor="ctr"/>
            <a:lstStyle/>
            <a:p>
              <a:endParaRPr lang="en-US" sz="1600"/>
            </a:p>
          </p:txBody>
        </p:sp>
        <p:sp>
          <p:nvSpPr>
            <p:cNvPr id="27671" name="Line 23"/>
            <p:cNvSpPr>
              <a:spLocks noChangeShapeType="1"/>
            </p:cNvSpPr>
            <p:nvPr/>
          </p:nvSpPr>
          <p:spPr bwMode="auto">
            <a:xfrm>
              <a:off x="4953000" y="6096000"/>
              <a:ext cx="18288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72" name="Rectangle 24"/>
            <p:cNvSpPr>
              <a:spLocks noChangeArrowheads="1"/>
            </p:cNvSpPr>
            <p:nvPr/>
          </p:nvSpPr>
          <p:spPr bwMode="auto">
            <a:xfrm>
              <a:off x="6858000" y="2743200"/>
              <a:ext cx="457200" cy="35814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S</a:t>
              </a:r>
            </a:p>
            <a:p>
              <a:pPr algn="ctr"/>
              <a:r>
                <a:rPr lang="en-US" sz="1600"/>
                <a:t>E</a:t>
              </a:r>
            </a:p>
            <a:p>
              <a:pPr algn="ctr"/>
              <a:r>
                <a:rPr lang="en-US" sz="1600"/>
                <a:t>L</a:t>
              </a:r>
            </a:p>
            <a:p>
              <a:pPr algn="ctr"/>
              <a:r>
                <a:rPr lang="en-US" sz="1600"/>
                <a:t>E</a:t>
              </a:r>
            </a:p>
            <a:p>
              <a:pPr algn="ctr"/>
              <a:r>
                <a:rPr lang="en-US" sz="1600"/>
                <a:t>C</a:t>
              </a:r>
            </a:p>
            <a:p>
              <a:pPr algn="ctr"/>
              <a:r>
                <a:rPr lang="en-US" sz="1600"/>
                <a:t>T</a:t>
              </a:r>
            </a:p>
            <a:p>
              <a:pPr algn="ctr"/>
              <a:r>
                <a:rPr lang="en-US" sz="1600"/>
                <a:t>O</a:t>
              </a:r>
            </a:p>
            <a:p>
              <a:pPr algn="ctr"/>
              <a:r>
                <a:rPr lang="en-US" sz="1600"/>
                <a:t>R</a:t>
              </a:r>
            </a:p>
          </p:txBody>
        </p:sp>
        <p:sp>
          <p:nvSpPr>
            <p:cNvPr id="27673" name="Line 25"/>
            <p:cNvSpPr>
              <a:spLocks noChangeShapeType="1"/>
            </p:cNvSpPr>
            <p:nvPr/>
          </p:nvSpPr>
          <p:spPr bwMode="auto">
            <a:xfrm>
              <a:off x="762000" y="2819400"/>
              <a:ext cx="0" cy="3124200"/>
            </a:xfrm>
            <a:prstGeom prst="line">
              <a:avLst/>
            </a:prstGeom>
            <a:noFill/>
            <a:ln w="9525">
              <a:solidFill>
                <a:schemeClr val="tx1"/>
              </a:solidFill>
              <a:round/>
              <a:headEnd/>
              <a:tailEnd/>
            </a:ln>
          </p:spPr>
          <p:txBody>
            <a:bodyPr wrap="none" anchor="ctr"/>
            <a:lstStyle/>
            <a:p>
              <a:endParaRPr lang="en-US" sz="1600"/>
            </a:p>
          </p:txBody>
        </p:sp>
        <p:sp>
          <p:nvSpPr>
            <p:cNvPr id="27674" name="Line 26"/>
            <p:cNvSpPr>
              <a:spLocks noChangeShapeType="1"/>
            </p:cNvSpPr>
            <p:nvPr/>
          </p:nvSpPr>
          <p:spPr bwMode="auto">
            <a:xfrm>
              <a:off x="762000" y="5943600"/>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75" name="Line 27"/>
            <p:cNvSpPr>
              <a:spLocks noChangeShapeType="1"/>
            </p:cNvSpPr>
            <p:nvPr/>
          </p:nvSpPr>
          <p:spPr bwMode="auto">
            <a:xfrm>
              <a:off x="762000" y="5029200"/>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76" name="Line 28"/>
            <p:cNvSpPr>
              <a:spLocks noChangeShapeType="1"/>
            </p:cNvSpPr>
            <p:nvPr/>
          </p:nvSpPr>
          <p:spPr bwMode="auto">
            <a:xfrm>
              <a:off x="762000" y="4114800"/>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77" name="Line 29"/>
            <p:cNvSpPr>
              <a:spLocks noChangeShapeType="1"/>
            </p:cNvSpPr>
            <p:nvPr/>
          </p:nvSpPr>
          <p:spPr bwMode="auto">
            <a:xfrm>
              <a:off x="762000" y="3200400"/>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27678" name="Text Box 30"/>
            <p:cNvSpPr txBox="1">
              <a:spLocks noChangeArrowheads="1"/>
            </p:cNvSpPr>
            <p:nvPr/>
          </p:nvSpPr>
          <p:spPr bwMode="auto">
            <a:xfrm>
              <a:off x="381000" y="2514600"/>
              <a:ext cx="914400" cy="362901"/>
            </a:xfrm>
            <a:prstGeom prst="rect">
              <a:avLst/>
            </a:prstGeom>
            <a:noFill/>
            <a:ln w="9525">
              <a:noFill/>
              <a:miter lim="800000"/>
              <a:headEnd/>
              <a:tailEnd/>
            </a:ln>
          </p:spPr>
          <p:txBody>
            <a:bodyPr>
              <a:spAutoFit/>
            </a:bodyPr>
            <a:lstStyle/>
            <a:p>
              <a:pPr>
                <a:spcBef>
                  <a:spcPct val="50000"/>
                </a:spcBef>
              </a:pPr>
              <a:r>
                <a:rPr lang="en-US" sz="1400"/>
                <a:t>Address</a:t>
              </a:r>
            </a:p>
          </p:txBody>
        </p:sp>
        <p:sp>
          <p:nvSpPr>
            <p:cNvPr id="27679" name="Text Box 32"/>
            <p:cNvSpPr txBox="1">
              <a:spLocks noChangeArrowheads="1"/>
            </p:cNvSpPr>
            <p:nvPr/>
          </p:nvSpPr>
          <p:spPr bwMode="auto">
            <a:xfrm>
              <a:off x="4419600" y="3200400"/>
              <a:ext cx="533400" cy="308466"/>
            </a:xfrm>
            <a:prstGeom prst="rect">
              <a:avLst/>
            </a:prstGeom>
            <a:noFill/>
            <a:ln w="9525">
              <a:noFill/>
              <a:miter lim="800000"/>
              <a:headEnd/>
              <a:tailEnd/>
            </a:ln>
          </p:spPr>
          <p:txBody>
            <a:bodyPr>
              <a:spAutoFit/>
            </a:bodyPr>
            <a:lstStyle/>
            <a:p>
              <a:pPr>
                <a:spcBef>
                  <a:spcPct val="50000"/>
                </a:spcBef>
              </a:pPr>
              <a:r>
                <a:rPr lang="en-US" sz="1100"/>
                <a:t>Hit ?</a:t>
              </a:r>
            </a:p>
          </p:txBody>
        </p:sp>
        <p:sp>
          <p:nvSpPr>
            <p:cNvPr id="27680" name="Text Box 33"/>
            <p:cNvSpPr txBox="1">
              <a:spLocks noChangeArrowheads="1"/>
            </p:cNvSpPr>
            <p:nvPr/>
          </p:nvSpPr>
          <p:spPr bwMode="auto">
            <a:xfrm>
              <a:off x="4419600" y="4114800"/>
              <a:ext cx="533400" cy="308466"/>
            </a:xfrm>
            <a:prstGeom prst="rect">
              <a:avLst/>
            </a:prstGeom>
            <a:noFill/>
            <a:ln w="9525">
              <a:noFill/>
              <a:miter lim="800000"/>
              <a:headEnd/>
              <a:tailEnd/>
            </a:ln>
          </p:spPr>
          <p:txBody>
            <a:bodyPr>
              <a:spAutoFit/>
            </a:bodyPr>
            <a:lstStyle/>
            <a:p>
              <a:pPr>
                <a:spcBef>
                  <a:spcPct val="50000"/>
                </a:spcBef>
              </a:pPr>
              <a:r>
                <a:rPr lang="en-US" sz="1100"/>
                <a:t>Hit ?</a:t>
              </a:r>
            </a:p>
          </p:txBody>
        </p:sp>
        <p:sp>
          <p:nvSpPr>
            <p:cNvPr id="27681" name="Text Box 34"/>
            <p:cNvSpPr txBox="1">
              <a:spLocks noChangeArrowheads="1"/>
            </p:cNvSpPr>
            <p:nvPr/>
          </p:nvSpPr>
          <p:spPr bwMode="auto">
            <a:xfrm>
              <a:off x="4419600" y="5029200"/>
              <a:ext cx="533400" cy="308466"/>
            </a:xfrm>
            <a:prstGeom prst="rect">
              <a:avLst/>
            </a:prstGeom>
            <a:noFill/>
            <a:ln w="9525">
              <a:noFill/>
              <a:miter lim="800000"/>
              <a:headEnd/>
              <a:tailEnd/>
            </a:ln>
          </p:spPr>
          <p:txBody>
            <a:bodyPr>
              <a:spAutoFit/>
            </a:bodyPr>
            <a:lstStyle/>
            <a:p>
              <a:pPr>
                <a:spcBef>
                  <a:spcPct val="50000"/>
                </a:spcBef>
              </a:pPr>
              <a:r>
                <a:rPr lang="en-US" sz="1100"/>
                <a:t>Hit ?</a:t>
              </a:r>
            </a:p>
          </p:txBody>
        </p:sp>
        <p:sp>
          <p:nvSpPr>
            <p:cNvPr id="27682" name="Text Box 35"/>
            <p:cNvSpPr txBox="1">
              <a:spLocks noChangeArrowheads="1"/>
            </p:cNvSpPr>
            <p:nvPr/>
          </p:nvSpPr>
          <p:spPr bwMode="auto">
            <a:xfrm>
              <a:off x="4419600" y="5943600"/>
              <a:ext cx="533400" cy="308466"/>
            </a:xfrm>
            <a:prstGeom prst="rect">
              <a:avLst/>
            </a:prstGeom>
            <a:noFill/>
            <a:ln w="9525">
              <a:noFill/>
              <a:miter lim="800000"/>
              <a:headEnd/>
              <a:tailEnd/>
            </a:ln>
          </p:spPr>
          <p:txBody>
            <a:bodyPr>
              <a:spAutoFit/>
            </a:bodyPr>
            <a:lstStyle/>
            <a:p>
              <a:pPr>
                <a:spcBef>
                  <a:spcPct val="50000"/>
                </a:spcBef>
              </a:pPr>
              <a:r>
                <a:rPr lang="en-US" sz="1100"/>
                <a:t>Hit ?</a:t>
              </a:r>
            </a:p>
          </p:txBody>
        </p:sp>
        <p:sp>
          <p:nvSpPr>
            <p:cNvPr id="27683" name="Rectangle 36"/>
            <p:cNvSpPr>
              <a:spLocks noChangeArrowheads="1"/>
            </p:cNvSpPr>
            <p:nvPr/>
          </p:nvSpPr>
          <p:spPr bwMode="auto">
            <a:xfrm>
              <a:off x="7924800" y="4191000"/>
              <a:ext cx="9906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Data</a:t>
              </a:r>
            </a:p>
          </p:txBody>
        </p:sp>
        <p:sp>
          <p:nvSpPr>
            <p:cNvPr id="27684" name="Line 37"/>
            <p:cNvSpPr>
              <a:spLocks noChangeShapeType="1"/>
            </p:cNvSpPr>
            <p:nvPr/>
          </p:nvSpPr>
          <p:spPr bwMode="auto">
            <a:xfrm>
              <a:off x="7315200" y="4419600"/>
              <a:ext cx="533400" cy="0"/>
            </a:xfrm>
            <a:prstGeom prst="line">
              <a:avLst/>
            </a:prstGeom>
            <a:noFill/>
            <a:ln w="57150">
              <a:solidFill>
                <a:schemeClr val="tx1"/>
              </a:solidFill>
              <a:round/>
              <a:headEnd/>
              <a:tailEnd type="triangle" w="med" len="med"/>
            </a:ln>
          </p:spPr>
          <p:txBody>
            <a:bodyPr wrap="none" anchor="ctr"/>
            <a:lstStyle/>
            <a:p>
              <a:endParaRPr lang="en-US" sz="16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1307068"/>
            <a:ext cx="3048000" cy="369332"/>
          </a:xfrm>
          <a:prstGeom prst="rect">
            <a:avLst/>
          </a:prstGeom>
          <a:noFill/>
          <a:ln w="9525">
            <a:noFill/>
            <a:miter lim="800000"/>
            <a:headEnd/>
            <a:tailEnd/>
          </a:ln>
        </p:spPr>
        <p:txBody>
          <a:bodyPr>
            <a:spAutoFit/>
          </a:bodyPr>
          <a:lstStyle/>
          <a:p>
            <a:pPr>
              <a:spcBef>
                <a:spcPts val="300"/>
              </a:spcBef>
            </a:pPr>
            <a:r>
              <a:rPr lang="en-US" dirty="0">
                <a:solidFill>
                  <a:srgbClr val="FF0000"/>
                </a:solidFill>
              </a:rPr>
              <a:t>Direct Mapped Caches</a:t>
            </a:r>
          </a:p>
        </p:txBody>
      </p:sp>
      <p:sp>
        <p:nvSpPr>
          <p:cNvPr id="28675" name="Text Box 3"/>
          <p:cNvSpPr txBox="1">
            <a:spLocks noChangeArrowheads="1"/>
          </p:cNvSpPr>
          <p:nvPr/>
        </p:nvSpPr>
        <p:spPr bwMode="auto">
          <a:xfrm>
            <a:off x="152400" y="1816909"/>
            <a:ext cx="8610600" cy="3593291"/>
          </a:xfrm>
          <a:prstGeom prst="rect">
            <a:avLst/>
          </a:prstGeom>
          <a:noFill/>
          <a:ln w="9525">
            <a:noFill/>
            <a:miter lim="800000"/>
            <a:headEnd/>
            <a:tailEnd/>
          </a:ln>
        </p:spPr>
        <p:txBody>
          <a:bodyPr>
            <a:spAutoFit/>
          </a:bodyPr>
          <a:lstStyle/>
          <a:p>
            <a:pPr>
              <a:spcBef>
                <a:spcPts val="300"/>
              </a:spcBef>
            </a:pPr>
            <a:r>
              <a:rPr lang="en-US" sz="1400" dirty="0"/>
              <a:t>Opposite extreme to Fully Associative Caches.</a:t>
            </a:r>
          </a:p>
          <a:p>
            <a:pPr>
              <a:spcBef>
                <a:spcPts val="300"/>
              </a:spcBef>
            </a:pPr>
            <a:r>
              <a:rPr lang="en-US" sz="1400" dirty="0"/>
              <a:t>Each memory address can only be stored in one location</a:t>
            </a:r>
            <a:br>
              <a:rPr lang="en-US" sz="1400" dirty="0"/>
            </a:br>
            <a:r>
              <a:rPr lang="en-US" sz="1400" dirty="0"/>
              <a:t> in the cache. A subset of the address-bits is used to select which </a:t>
            </a:r>
            <a:br>
              <a:rPr lang="en-US" sz="1400" dirty="0"/>
            </a:br>
            <a:r>
              <a:rPr lang="en-US" sz="1400" dirty="0"/>
              <a:t>line to compare with in the cache and another subset of bits is used to select the byte within a cache line.</a:t>
            </a:r>
          </a:p>
          <a:p>
            <a:pPr>
              <a:spcBef>
                <a:spcPts val="300"/>
              </a:spcBef>
            </a:pPr>
            <a:r>
              <a:rPr lang="en-US" sz="1400" dirty="0"/>
              <a:t>In general the N lower-order bits are used to select the byte within the cache, and the M next higher-order bits where M is the base-2 logarithm of the number of lines in the cache are used to select the line in which the address may be stored. </a:t>
            </a:r>
            <a:r>
              <a:rPr lang="en-US" sz="1400" b="1" dirty="0">
                <a:solidFill>
                  <a:srgbClr val="990033"/>
                </a:solidFill>
              </a:rPr>
              <a:t>( See next slide for diagram ).</a:t>
            </a:r>
          </a:p>
          <a:p>
            <a:pPr>
              <a:spcBef>
                <a:spcPts val="300"/>
              </a:spcBef>
            </a:pPr>
            <a:r>
              <a:rPr lang="en-US" sz="1400" b="1" dirty="0">
                <a:solidFill>
                  <a:schemeClr val="accent2"/>
                </a:solidFill>
              </a:rPr>
              <a:t>Example :</a:t>
            </a:r>
          </a:p>
          <a:p>
            <a:pPr>
              <a:spcBef>
                <a:spcPts val="300"/>
              </a:spcBef>
            </a:pPr>
            <a:r>
              <a:rPr lang="en-US" sz="1400" i="1" dirty="0"/>
              <a:t>In a direct-mapped cache with a capacity of 16 KB and a line length of 32 bytes, how many bits are used to determine the byte that a memory location references within a cache line and how many bits are used to select the line in the cache that may contain the data ?</a:t>
            </a:r>
          </a:p>
          <a:p>
            <a:pPr>
              <a:spcBef>
                <a:spcPts val="300"/>
              </a:spcBef>
            </a:pPr>
            <a:r>
              <a:rPr lang="en-US" sz="1400" b="1" i="1" dirty="0">
                <a:solidFill>
                  <a:schemeClr val="accent2"/>
                </a:solidFill>
              </a:rPr>
              <a:t>Solution :</a:t>
            </a:r>
          </a:p>
          <a:p>
            <a:pPr>
              <a:spcBef>
                <a:spcPts val="300"/>
              </a:spcBef>
            </a:pPr>
            <a:r>
              <a:rPr lang="en-US" sz="1400" dirty="0"/>
              <a:t>Log</a:t>
            </a:r>
            <a:r>
              <a:rPr lang="en-US" sz="1400" baseline="-25000" dirty="0"/>
              <a:t>2</a:t>
            </a:r>
            <a:r>
              <a:rPr lang="en-US" sz="1400" dirty="0"/>
              <a:t> 32 = 5, which means 5 bits are needed to select a byte within a cache line</a:t>
            </a:r>
          </a:p>
          <a:p>
            <a:pPr>
              <a:spcBef>
                <a:spcPts val="300"/>
              </a:spcBef>
            </a:pPr>
            <a:r>
              <a:rPr lang="en-US" sz="1400" dirty="0"/>
              <a:t>Since each line can store 32 bytes, we require 16 KB / 32 bytes = 512 lines to accommodate the data</a:t>
            </a:r>
            <a:br>
              <a:rPr lang="en-US" sz="1400" dirty="0"/>
            </a:br>
            <a:r>
              <a:rPr lang="en-US" sz="1400" dirty="0"/>
              <a:t>Log</a:t>
            </a:r>
            <a:r>
              <a:rPr lang="en-US" sz="1400" baseline="-25000" dirty="0"/>
              <a:t>2</a:t>
            </a:r>
            <a:r>
              <a:rPr lang="en-US" sz="1400" dirty="0"/>
              <a:t> 512 = 9, which means 9-bits of the address are required to “pick-out” the line.</a:t>
            </a:r>
          </a:p>
        </p:txBody>
      </p:sp>
      <p:grpSp>
        <p:nvGrpSpPr>
          <p:cNvPr id="19" name="Group 18"/>
          <p:cNvGrpSpPr/>
          <p:nvPr/>
        </p:nvGrpSpPr>
        <p:grpSpPr>
          <a:xfrm>
            <a:off x="4953000" y="1371600"/>
            <a:ext cx="3886200" cy="914400"/>
            <a:chOff x="4648200" y="914400"/>
            <a:chExt cx="4495800" cy="1099810"/>
          </a:xfrm>
        </p:grpSpPr>
        <p:sp>
          <p:nvSpPr>
            <p:cNvPr id="28676" name="Rectangle 4"/>
            <p:cNvSpPr>
              <a:spLocks noChangeArrowheads="1"/>
            </p:cNvSpPr>
            <p:nvPr/>
          </p:nvSpPr>
          <p:spPr bwMode="auto">
            <a:xfrm>
              <a:off x="4724400" y="914400"/>
              <a:ext cx="1828800" cy="3048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spcBef>
                  <a:spcPts val="300"/>
                </a:spcBef>
              </a:pPr>
              <a:r>
                <a:rPr lang="en-US" sz="1600" dirty="0"/>
                <a:t>Remainder</a:t>
              </a:r>
            </a:p>
          </p:txBody>
        </p:sp>
        <p:sp>
          <p:nvSpPr>
            <p:cNvPr id="28677" name="Rectangle 5"/>
            <p:cNvSpPr>
              <a:spLocks noChangeArrowheads="1"/>
            </p:cNvSpPr>
            <p:nvPr/>
          </p:nvSpPr>
          <p:spPr bwMode="auto">
            <a:xfrm>
              <a:off x="6553200" y="914400"/>
              <a:ext cx="838200" cy="3048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spcBef>
                  <a:spcPts val="300"/>
                </a:spcBef>
              </a:pPr>
              <a:r>
                <a:rPr lang="en-US" sz="1600" dirty="0"/>
                <a:t>M bits</a:t>
              </a:r>
            </a:p>
          </p:txBody>
        </p:sp>
        <p:sp>
          <p:nvSpPr>
            <p:cNvPr id="28678" name="Rectangle 6"/>
            <p:cNvSpPr>
              <a:spLocks noChangeArrowheads="1"/>
            </p:cNvSpPr>
            <p:nvPr/>
          </p:nvSpPr>
          <p:spPr bwMode="auto">
            <a:xfrm>
              <a:off x="7391400" y="914400"/>
              <a:ext cx="914400" cy="3048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spcBef>
                  <a:spcPts val="300"/>
                </a:spcBef>
              </a:pPr>
              <a:r>
                <a:rPr lang="en-US" sz="1600"/>
                <a:t>N bits</a:t>
              </a:r>
            </a:p>
          </p:txBody>
        </p:sp>
        <p:sp>
          <p:nvSpPr>
            <p:cNvPr id="28679" name="Text Box 7"/>
            <p:cNvSpPr txBox="1">
              <a:spLocks noChangeArrowheads="1"/>
            </p:cNvSpPr>
            <p:nvPr/>
          </p:nvSpPr>
          <p:spPr bwMode="auto">
            <a:xfrm>
              <a:off x="7772400" y="1447800"/>
              <a:ext cx="1219200" cy="261610"/>
            </a:xfrm>
            <a:prstGeom prst="rect">
              <a:avLst/>
            </a:prstGeom>
            <a:noFill/>
            <a:ln w="9525">
              <a:noFill/>
              <a:miter lim="800000"/>
              <a:headEnd/>
              <a:tailEnd/>
            </a:ln>
          </p:spPr>
          <p:txBody>
            <a:bodyPr>
              <a:spAutoFit/>
            </a:bodyPr>
            <a:lstStyle/>
            <a:p>
              <a:pPr>
                <a:spcBef>
                  <a:spcPts val="300"/>
                </a:spcBef>
              </a:pPr>
              <a:r>
                <a:rPr lang="en-US" sz="1100"/>
                <a:t>Byte within line</a:t>
              </a:r>
            </a:p>
          </p:txBody>
        </p:sp>
        <p:sp>
          <p:nvSpPr>
            <p:cNvPr id="28680" name="Text Box 8"/>
            <p:cNvSpPr txBox="1">
              <a:spLocks noChangeArrowheads="1"/>
            </p:cNvSpPr>
            <p:nvPr/>
          </p:nvSpPr>
          <p:spPr bwMode="auto">
            <a:xfrm>
              <a:off x="7772400" y="1752600"/>
              <a:ext cx="1371600" cy="261610"/>
            </a:xfrm>
            <a:prstGeom prst="rect">
              <a:avLst/>
            </a:prstGeom>
            <a:noFill/>
            <a:ln w="9525">
              <a:noFill/>
              <a:miter lim="800000"/>
              <a:headEnd/>
              <a:tailEnd/>
            </a:ln>
          </p:spPr>
          <p:txBody>
            <a:bodyPr>
              <a:spAutoFit/>
            </a:bodyPr>
            <a:lstStyle/>
            <a:p>
              <a:pPr>
                <a:spcBef>
                  <a:spcPts val="300"/>
                </a:spcBef>
              </a:pPr>
              <a:r>
                <a:rPr lang="en-US" sz="1100"/>
                <a:t>Linewithin cache</a:t>
              </a:r>
            </a:p>
          </p:txBody>
        </p:sp>
        <p:sp>
          <p:nvSpPr>
            <p:cNvPr id="28681" name="Line 9"/>
            <p:cNvSpPr>
              <a:spLocks noChangeShapeType="1"/>
            </p:cNvSpPr>
            <p:nvPr/>
          </p:nvSpPr>
          <p:spPr bwMode="auto">
            <a:xfrm>
              <a:off x="7467600" y="1219200"/>
              <a:ext cx="0" cy="381000"/>
            </a:xfrm>
            <a:prstGeom prst="line">
              <a:avLst/>
            </a:prstGeom>
            <a:noFill/>
            <a:ln w="9525">
              <a:solidFill>
                <a:schemeClr val="tx1"/>
              </a:solidFill>
              <a:round/>
              <a:headEnd/>
              <a:tailEnd/>
            </a:ln>
          </p:spPr>
          <p:txBody>
            <a:bodyPr wrap="none" anchor="ctr"/>
            <a:lstStyle/>
            <a:p>
              <a:pPr>
                <a:spcBef>
                  <a:spcPts val="300"/>
                </a:spcBef>
              </a:pPr>
              <a:endParaRPr lang="en-US" sz="1600"/>
            </a:p>
          </p:txBody>
        </p:sp>
        <p:sp>
          <p:nvSpPr>
            <p:cNvPr id="28682" name="Line 10"/>
            <p:cNvSpPr>
              <a:spLocks noChangeShapeType="1"/>
            </p:cNvSpPr>
            <p:nvPr/>
          </p:nvSpPr>
          <p:spPr bwMode="auto">
            <a:xfrm>
              <a:off x="7467600" y="1600200"/>
              <a:ext cx="304800" cy="0"/>
            </a:xfrm>
            <a:prstGeom prst="line">
              <a:avLst/>
            </a:prstGeom>
            <a:noFill/>
            <a:ln w="9525">
              <a:solidFill>
                <a:schemeClr val="tx1"/>
              </a:solidFill>
              <a:round/>
              <a:headEnd/>
              <a:tailEnd type="triangle" w="med" len="med"/>
            </a:ln>
          </p:spPr>
          <p:txBody>
            <a:bodyPr wrap="none" anchor="ctr"/>
            <a:lstStyle/>
            <a:p>
              <a:pPr>
                <a:spcBef>
                  <a:spcPts val="300"/>
                </a:spcBef>
              </a:pPr>
              <a:endParaRPr lang="en-US" sz="1600"/>
            </a:p>
          </p:txBody>
        </p:sp>
        <p:sp>
          <p:nvSpPr>
            <p:cNvPr id="28683" name="Line 11"/>
            <p:cNvSpPr>
              <a:spLocks noChangeShapeType="1"/>
            </p:cNvSpPr>
            <p:nvPr/>
          </p:nvSpPr>
          <p:spPr bwMode="auto">
            <a:xfrm>
              <a:off x="6781800" y="1219200"/>
              <a:ext cx="0" cy="685800"/>
            </a:xfrm>
            <a:prstGeom prst="line">
              <a:avLst/>
            </a:prstGeom>
            <a:noFill/>
            <a:ln w="9525">
              <a:solidFill>
                <a:schemeClr val="tx1"/>
              </a:solidFill>
              <a:round/>
              <a:headEnd/>
              <a:tailEnd/>
            </a:ln>
          </p:spPr>
          <p:txBody>
            <a:bodyPr wrap="none" anchor="ctr"/>
            <a:lstStyle/>
            <a:p>
              <a:pPr>
                <a:spcBef>
                  <a:spcPts val="300"/>
                </a:spcBef>
              </a:pPr>
              <a:endParaRPr lang="en-US" sz="1600"/>
            </a:p>
          </p:txBody>
        </p:sp>
        <p:sp>
          <p:nvSpPr>
            <p:cNvPr id="28684" name="Line 12"/>
            <p:cNvSpPr>
              <a:spLocks noChangeShapeType="1"/>
            </p:cNvSpPr>
            <p:nvPr/>
          </p:nvSpPr>
          <p:spPr bwMode="auto">
            <a:xfrm>
              <a:off x="6781800" y="1905000"/>
              <a:ext cx="990600" cy="0"/>
            </a:xfrm>
            <a:prstGeom prst="line">
              <a:avLst/>
            </a:prstGeom>
            <a:noFill/>
            <a:ln w="9525">
              <a:solidFill>
                <a:schemeClr val="tx1"/>
              </a:solidFill>
              <a:round/>
              <a:headEnd/>
              <a:tailEnd type="triangle" w="med" len="med"/>
            </a:ln>
          </p:spPr>
          <p:txBody>
            <a:bodyPr wrap="none" anchor="ctr"/>
            <a:lstStyle/>
            <a:p>
              <a:pPr>
                <a:spcBef>
                  <a:spcPts val="300"/>
                </a:spcBef>
              </a:pPr>
              <a:endParaRPr lang="en-US" sz="1600"/>
            </a:p>
          </p:txBody>
        </p:sp>
        <p:sp>
          <p:nvSpPr>
            <p:cNvPr id="28685" name="Text Box 13"/>
            <p:cNvSpPr txBox="1">
              <a:spLocks noChangeArrowheads="1"/>
            </p:cNvSpPr>
            <p:nvPr/>
          </p:nvSpPr>
          <p:spPr bwMode="auto">
            <a:xfrm>
              <a:off x="4648200" y="1600200"/>
              <a:ext cx="1981200" cy="261610"/>
            </a:xfrm>
            <a:prstGeom prst="rect">
              <a:avLst/>
            </a:prstGeom>
            <a:noFill/>
            <a:ln w="9525">
              <a:noFill/>
              <a:miter lim="800000"/>
              <a:headEnd/>
              <a:tailEnd/>
            </a:ln>
          </p:spPr>
          <p:txBody>
            <a:bodyPr>
              <a:spAutoFit/>
            </a:bodyPr>
            <a:lstStyle/>
            <a:p>
              <a:pPr>
                <a:spcBef>
                  <a:spcPts val="300"/>
                </a:spcBef>
              </a:pPr>
              <a:r>
                <a:rPr lang="en-US" sz="1100"/>
                <a:t>Determine if hit has occurred</a:t>
              </a:r>
            </a:p>
          </p:txBody>
        </p:sp>
        <p:sp>
          <p:nvSpPr>
            <p:cNvPr id="28686" name="Line 14"/>
            <p:cNvSpPr>
              <a:spLocks noChangeShapeType="1"/>
            </p:cNvSpPr>
            <p:nvPr/>
          </p:nvSpPr>
          <p:spPr bwMode="auto">
            <a:xfrm>
              <a:off x="5638800" y="1219200"/>
              <a:ext cx="0" cy="381000"/>
            </a:xfrm>
            <a:prstGeom prst="line">
              <a:avLst/>
            </a:prstGeom>
            <a:noFill/>
            <a:ln w="9525">
              <a:solidFill>
                <a:schemeClr val="tx1"/>
              </a:solidFill>
              <a:round/>
              <a:headEnd/>
              <a:tailEnd type="triangle" w="med" len="med"/>
            </a:ln>
          </p:spPr>
          <p:txBody>
            <a:bodyPr wrap="none" anchor="ctr"/>
            <a:lstStyle/>
            <a:p>
              <a:pPr>
                <a:spcBef>
                  <a:spcPts val="300"/>
                </a:spcBef>
              </a:pPr>
              <a:endParaRPr lang="en-US" sz="1600"/>
            </a:p>
          </p:txBody>
        </p:sp>
      </p:grpSp>
      <p:sp>
        <p:nvSpPr>
          <p:cNvPr id="28687" name="Text Box 15"/>
          <p:cNvSpPr txBox="1">
            <a:spLocks noChangeArrowheads="1"/>
          </p:cNvSpPr>
          <p:nvPr/>
        </p:nvSpPr>
        <p:spPr bwMode="auto">
          <a:xfrm>
            <a:off x="5715000" y="2221468"/>
            <a:ext cx="2667000" cy="369332"/>
          </a:xfrm>
          <a:prstGeom prst="rect">
            <a:avLst/>
          </a:prstGeom>
          <a:noFill/>
          <a:ln w="9525">
            <a:noFill/>
            <a:miter lim="800000"/>
            <a:headEnd/>
            <a:tailEnd/>
          </a:ln>
        </p:spPr>
        <p:txBody>
          <a:bodyPr>
            <a:spAutoFit/>
          </a:bodyPr>
          <a:lstStyle/>
          <a:p>
            <a:pPr>
              <a:spcBef>
                <a:spcPts val="300"/>
              </a:spcBef>
            </a:pPr>
            <a:r>
              <a:rPr lang="en-US" b="1" dirty="0"/>
              <a:t>Address Breakdown</a:t>
            </a:r>
          </a:p>
        </p:txBody>
      </p:sp>
      <p:sp>
        <p:nvSpPr>
          <p:cNvPr id="28688" name="Line 16"/>
          <p:cNvSpPr>
            <a:spLocks noChangeShapeType="1"/>
          </p:cNvSpPr>
          <p:nvPr/>
        </p:nvSpPr>
        <p:spPr bwMode="auto">
          <a:xfrm>
            <a:off x="228600" y="5562600"/>
            <a:ext cx="8686800" cy="0"/>
          </a:xfrm>
          <a:prstGeom prst="line">
            <a:avLst/>
          </a:prstGeom>
          <a:noFill/>
          <a:ln w="38100">
            <a:solidFill>
              <a:schemeClr val="tx1"/>
            </a:solidFill>
            <a:round/>
            <a:headEnd/>
            <a:tailEnd/>
          </a:ln>
        </p:spPr>
        <p:txBody>
          <a:bodyPr wrap="none" anchor="ctr"/>
          <a:lstStyle/>
          <a:p>
            <a:pPr>
              <a:spcBef>
                <a:spcPts val="300"/>
              </a:spcBef>
            </a:pPr>
            <a:endParaRPr lang="en-US"/>
          </a:p>
        </p:txBody>
      </p:sp>
      <p:sp>
        <p:nvSpPr>
          <p:cNvPr id="28689" name="Text Box 17"/>
          <p:cNvSpPr txBox="1">
            <a:spLocks noChangeArrowheads="1"/>
          </p:cNvSpPr>
          <p:nvPr/>
        </p:nvSpPr>
        <p:spPr bwMode="auto">
          <a:xfrm>
            <a:off x="152400" y="5562600"/>
            <a:ext cx="8763000" cy="738664"/>
          </a:xfrm>
          <a:prstGeom prst="rect">
            <a:avLst/>
          </a:prstGeom>
          <a:noFill/>
          <a:ln w="9525">
            <a:noFill/>
            <a:miter lim="800000"/>
            <a:headEnd/>
            <a:tailEnd/>
          </a:ln>
        </p:spPr>
        <p:txBody>
          <a:bodyPr>
            <a:spAutoFit/>
          </a:bodyPr>
          <a:lstStyle/>
          <a:p>
            <a:pPr>
              <a:spcBef>
                <a:spcPts val="300"/>
              </a:spcBef>
            </a:pPr>
            <a:r>
              <a:rPr lang="en-US" sz="1400" dirty="0"/>
              <a:t>Direct Mapped Caches require significantly lesser chip-space than Fully Associative Caches since they require only one comparator to determine if a hit has occurred, whereas the other requires one comparator for every cache line. This also reduces access time. However it also lowers cache hit rates.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556294" y="1959827"/>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699" name="Rectangle 3"/>
          <p:cNvSpPr>
            <a:spLocks noChangeArrowheads="1"/>
          </p:cNvSpPr>
          <p:nvPr/>
        </p:nvSpPr>
        <p:spPr bwMode="auto">
          <a:xfrm>
            <a:off x="2556294" y="2261839"/>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0" name="Rectangle 4"/>
          <p:cNvSpPr>
            <a:spLocks noChangeArrowheads="1"/>
          </p:cNvSpPr>
          <p:nvPr/>
        </p:nvSpPr>
        <p:spPr bwMode="auto">
          <a:xfrm>
            <a:off x="2556294" y="2563851"/>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1" name="Rectangle 5"/>
          <p:cNvSpPr>
            <a:spLocks noChangeArrowheads="1"/>
          </p:cNvSpPr>
          <p:nvPr/>
        </p:nvSpPr>
        <p:spPr bwMode="auto">
          <a:xfrm>
            <a:off x="2556294" y="2865863"/>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2" name="Rectangle 6"/>
          <p:cNvSpPr>
            <a:spLocks noChangeArrowheads="1"/>
          </p:cNvSpPr>
          <p:nvPr/>
        </p:nvSpPr>
        <p:spPr bwMode="auto">
          <a:xfrm>
            <a:off x="2556294" y="3167876"/>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3" name="Rectangle 7"/>
          <p:cNvSpPr>
            <a:spLocks noChangeArrowheads="1"/>
          </p:cNvSpPr>
          <p:nvPr/>
        </p:nvSpPr>
        <p:spPr bwMode="auto">
          <a:xfrm>
            <a:off x="2556294" y="3469888"/>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4" name="Rectangle 8"/>
          <p:cNvSpPr>
            <a:spLocks noChangeArrowheads="1"/>
          </p:cNvSpPr>
          <p:nvPr/>
        </p:nvSpPr>
        <p:spPr bwMode="auto">
          <a:xfrm>
            <a:off x="2556294" y="3771900"/>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5" name="Rectangle 9"/>
          <p:cNvSpPr>
            <a:spLocks noChangeArrowheads="1"/>
          </p:cNvSpPr>
          <p:nvPr/>
        </p:nvSpPr>
        <p:spPr bwMode="auto">
          <a:xfrm>
            <a:off x="2556294" y="4073912"/>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6" name="Rectangle 10"/>
          <p:cNvSpPr>
            <a:spLocks noChangeArrowheads="1"/>
          </p:cNvSpPr>
          <p:nvPr/>
        </p:nvSpPr>
        <p:spPr bwMode="auto">
          <a:xfrm>
            <a:off x="5817079" y="1959827"/>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7" name="Rectangle 11"/>
          <p:cNvSpPr>
            <a:spLocks noChangeArrowheads="1"/>
          </p:cNvSpPr>
          <p:nvPr/>
        </p:nvSpPr>
        <p:spPr bwMode="auto">
          <a:xfrm>
            <a:off x="5817079" y="2261839"/>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8" name="Rectangle 12"/>
          <p:cNvSpPr>
            <a:spLocks noChangeArrowheads="1"/>
          </p:cNvSpPr>
          <p:nvPr/>
        </p:nvSpPr>
        <p:spPr bwMode="auto">
          <a:xfrm>
            <a:off x="5817079" y="2563851"/>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09" name="Rectangle 13"/>
          <p:cNvSpPr>
            <a:spLocks noChangeArrowheads="1"/>
          </p:cNvSpPr>
          <p:nvPr/>
        </p:nvSpPr>
        <p:spPr bwMode="auto">
          <a:xfrm>
            <a:off x="5817079" y="2865863"/>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10" name="Rectangle 14"/>
          <p:cNvSpPr>
            <a:spLocks noChangeArrowheads="1"/>
          </p:cNvSpPr>
          <p:nvPr/>
        </p:nvSpPr>
        <p:spPr bwMode="auto">
          <a:xfrm>
            <a:off x="5817079" y="3167876"/>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11" name="Rectangle 15"/>
          <p:cNvSpPr>
            <a:spLocks noChangeArrowheads="1"/>
          </p:cNvSpPr>
          <p:nvPr/>
        </p:nvSpPr>
        <p:spPr bwMode="auto">
          <a:xfrm>
            <a:off x="5817079" y="3469888"/>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12" name="Rectangle 16"/>
          <p:cNvSpPr>
            <a:spLocks noChangeArrowheads="1"/>
          </p:cNvSpPr>
          <p:nvPr/>
        </p:nvSpPr>
        <p:spPr bwMode="auto">
          <a:xfrm>
            <a:off x="5817079" y="3771900"/>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13" name="Rectangle 17"/>
          <p:cNvSpPr>
            <a:spLocks noChangeArrowheads="1"/>
          </p:cNvSpPr>
          <p:nvPr/>
        </p:nvSpPr>
        <p:spPr bwMode="auto">
          <a:xfrm>
            <a:off x="5817079" y="4073912"/>
            <a:ext cx="2251494" cy="302012"/>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29714" name="Line 18"/>
          <p:cNvSpPr>
            <a:spLocks noChangeShapeType="1"/>
          </p:cNvSpPr>
          <p:nvPr/>
        </p:nvSpPr>
        <p:spPr bwMode="auto">
          <a:xfrm>
            <a:off x="3643223" y="4375924"/>
            <a:ext cx="0" cy="604024"/>
          </a:xfrm>
          <a:prstGeom prst="line">
            <a:avLst/>
          </a:prstGeom>
          <a:noFill/>
          <a:ln w="9525">
            <a:solidFill>
              <a:schemeClr val="tx1"/>
            </a:solidFill>
            <a:round/>
            <a:headEnd/>
            <a:tailEnd type="triangle" w="med" len="med"/>
          </a:ln>
        </p:spPr>
        <p:txBody>
          <a:bodyPr wrap="none" anchor="ctr"/>
          <a:lstStyle/>
          <a:p>
            <a:endParaRPr lang="en-US"/>
          </a:p>
        </p:txBody>
      </p:sp>
      <p:sp>
        <p:nvSpPr>
          <p:cNvPr id="29715" name="Oval 19"/>
          <p:cNvSpPr>
            <a:spLocks noChangeArrowheads="1"/>
          </p:cNvSpPr>
          <p:nvPr/>
        </p:nvSpPr>
        <p:spPr bwMode="auto">
          <a:xfrm>
            <a:off x="2711570" y="4979949"/>
            <a:ext cx="1863306" cy="604024"/>
          </a:xfrm>
          <a:prstGeom prst="ellipse">
            <a:avLst/>
          </a:prstGeom>
          <a:solidFill>
            <a:schemeClr val="tx2">
              <a:lumMod val="20000"/>
              <a:lumOff val="80000"/>
            </a:schemeClr>
          </a:solidFill>
          <a:ln w="9525">
            <a:solidFill>
              <a:schemeClr val="tx1"/>
            </a:solidFill>
            <a:round/>
            <a:headEnd/>
            <a:tailEnd/>
          </a:ln>
        </p:spPr>
        <p:txBody>
          <a:bodyPr wrap="none" anchor="ctr"/>
          <a:lstStyle/>
          <a:p>
            <a:pPr algn="ctr"/>
            <a:r>
              <a:rPr lang="en-US"/>
              <a:t>Compare</a:t>
            </a:r>
          </a:p>
        </p:txBody>
      </p:sp>
      <p:sp>
        <p:nvSpPr>
          <p:cNvPr id="29716" name="Line 20"/>
          <p:cNvSpPr>
            <a:spLocks noChangeShapeType="1"/>
          </p:cNvSpPr>
          <p:nvPr/>
        </p:nvSpPr>
        <p:spPr bwMode="auto">
          <a:xfrm>
            <a:off x="3643223" y="5583973"/>
            <a:ext cx="0" cy="362415"/>
          </a:xfrm>
          <a:prstGeom prst="line">
            <a:avLst/>
          </a:prstGeom>
          <a:noFill/>
          <a:ln w="9525">
            <a:solidFill>
              <a:schemeClr val="tx1"/>
            </a:solidFill>
            <a:round/>
            <a:headEnd/>
            <a:tailEnd type="triangle" w="med" len="med"/>
          </a:ln>
        </p:spPr>
        <p:txBody>
          <a:bodyPr wrap="none" anchor="ctr"/>
          <a:lstStyle/>
          <a:p>
            <a:endParaRPr lang="en-US"/>
          </a:p>
        </p:txBody>
      </p:sp>
      <p:sp>
        <p:nvSpPr>
          <p:cNvPr id="29717" name="Rectangle 21"/>
          <p:cNvSpPr>
            <a:spLocks noChangeArrowheads="1"/>
          </p:cNvSpPr>
          <p:nvPr/>
        </p:nvSpPr>
        <p:spPr bwMode="auto">
          <a:xfrm>
            <a:off x="304800" y="2986668"/>
            <a:ext cx="1940943" cy="362415"/>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a:t>Address</a:t>
            </a:r>
          </a:p>
        </p:txBody>
      </p:sp>
      <p:sp>
        <p:nvSpPr>
          <p:cNvPr id="29718" name="Line 22"/>
          <p:cNvSpPr>
            <a:spLocks noChangeShapeType="1"/>
          </p:cNvSpPr>
          <p:nvPr/>
        </p:nvSpPr>
        <p:spPr bwMode="auto">
          <a:xfrm>
            <a:off x="460075" y="3349083"/>
            <a:ext cx="0" cy="1932878"/>
          </a:xfrm>
          <a:prstGeom prst="line">
            <a:avLst/>
          </a:prstGeom>
          <a:noFill/>
          <a:ln w="9525">
            <a:solidFill>
              <a:schemeClr val="tx1"/>
            </a:solidFill>
            <a:round/>
            <a:headEnd/>
            <a:tailEnd/>
          </a:ln>
        </p:spPr>
        <p:txBody>
          <a:bodyPr wrap="none" anchor="ctr"/>
          <a:lstStyle/>
          <a:p>
            <a:endParaRPr lang="en-US"/>
          </a:p>
        </p:txBody>
      </p:sp>
      <p:sp>
        <p:nvSpPr>
          <p:cNvPr id="29719" name="Line 23"/>
          <p:cNvSpPr>
            <a:spLocks noChangeShapeType="1"/>
          </p:cNvSpPr>
          <p:nvPr/>
        </p:nvSpPr>
        <p:spPr bwMode="auto">
          <a:xfrm>
            <a:off x="460075" y="5281961"/>
            <a:ext cx="2173857" cy="0"/>
          </a:xfrm>
          <a:prstGeom prst="line">
            <a:avLst/>
          </a:prstGeom>
          <a:noFill/>
          <a:ln w="9525">
            <a:solidFill>
              <a:schemeClr val="tx1"/>
            </a:solidFill>
            <a:round/>
            <a:headEnd/>
            <a:tailEnd type="triangle" w="med" len="med"/>
          </a:ln>
        </p:spPr>
        <p:txBody>
          <a:bodyPr wrap="none" anchor="ctr"/>
          <a:lstStyle/>
          <a:p>
            <a:endParaRPr lang="en-US"/>
          </a:p>
        </p:txBody>
      </p:sp>
      <p:sp>
        <p:nvSpPr>
          <p:cNvPr id="29720" name="Text Box 24"/>
          <p:cNvSpPr txBox="1">
            <a:spLocks noChangeArrowheads="1"/>
          </p:cNvSpPr>
          <p:nvPr/>
        </p:nvSpPr>
        <p:spPr bwMode="auto">
          <a:xfrm>
            <a:off x="3177396" y="5885985"/>
            <a:ext cx="1319842" cy="362415"/>
          </a:xfrm>
          <a:prstGeom prst="rect">
            <a:avLst/>
          </a:prstGeom>
          <a:noFill/>
          <a:ln w="9525">
            <a:noFill/>
            <a:miter lim="800000"/>
            <a:headEnd/>
            <a:tailEnd/>
          </a:ln>
        </p:spPr>
        <p:txBody>
          <a:bodyPr>
            <a:spAutoFit/>
          </a:bodyPr>
          <a:lstStyle/>
          <a:p>
            <a:pPr>
              <a:spcBef>
                <a:spcPct val="50000"/>
              </a:spcBef>
            </a:pPr>
            <a:r>
              <a:rPr lang="en-US"/>
              <a:t>Hit ?</a:t>
            </a:r>
          </a:p>
        </p:txBody>
      </p:sp>
      <p:sp>
        <p:nvSpPr>
          <p:cNvPr id="29721" name="Text Box 25"/>
          <p:cNvSpPr txBox="1">
            <a:spLocks noChangeArrowheads="1"/>
          </p:cNvSpPr>
          <p:nvPr/>
        </p:nvSpPr>
        <p:spPr bwMode="auto">
          <a:xfrm>
            <a:off x="3876136" y="4617534"/>
            <a:ext cx="2562045" cy="290687"/>
          </a:xfrm>
          <a:prstGeom prst="rect">
            <a:avLst/>
          </a:prstGeom>
          <a:noFill/>
          <a:ln w="9525">
            <a:noFill/>
            <a:miter lim="800000"/>
            <a:headEnd/>
            <a:tailEnd/>
          </a:ln>
        </p:spPr>
        <p:txBody>
          <a:bodyPr>
            <a:spAutoFit/>
          </a:bodyPr>
          <a:lstStyle/>
          <a:p>
            <a:pPr>
              <a:spcBef>
                <a:spcPct val="50000"/>
              </a:spcBef>
            </a:pPr>
            <a:r>
              <a:rPr lang="en-US" sz="1800"/>
              <a:t>Tag to check for hit/miss</a:t>
            </a:r>
          </a:p>
        </p:txBody>
      </p:sp>
      <p:sp>
        <p:nvSpPr>
          <p:cNvPr id="29722" name="Text Box 26"/>
          <p:cNvSpPr txBox="1">
            <a:spLocks noChangeArrowheads="1"/>
          </p:cNvSpPr>
          <p:nvPr/>
        </p:nvSpPr>
        <p:spPr bwMode="auto">
          <a:xfrm>
            <a:off x="2866845" y="1597412"/>
            <a:ext cx="1785668" cy="362415"/>
          </a:xfrm>
          <a:prstGeom prst="rect">
            <a:avLst/>
          </a:prstGeom>
          <a:noFill/>
          <a:ln w="9525">
            <a:noFill/>
            <a:miter lim="800000"/>
            <a:headEnd/>
            <a:tailEnd/>
          </a:ln>
        </p:spPr>
        <p:txBody>
          <a:bodyPr>
            <a:spAutoFit/>
          </a:bodyPr>
          <a:lstStyle/>
          <a:p>
            <a:pPr>
              <a:spcBef>
                <a:spcPct val="50000"/>
              </a:spcBef>
            </a:pPr>
            <a:r>
              <a:rPr lang="en-US"/>
              <a:t>Tag Array</a:t>
            </a:r>
          </a:p>
        </p:txBody>
      </p:sp>
      <p:sp>
        <p:nvSpPr>
          <p:cNvPr id="29723" name="Text Box 27"/>
          <p:cNvSpPr txBox="1">
            <a:spLocks noChangeArrowheads="1"/>
          </p:cNvSpPr>
          <p:nvPr/>
        </p:nvSpPr>
        <p:spPr bwMode="auto">
          <a:xfrm>
            <a:off x="6049992" y="1597412"/>
            <a:ext cx="1785668" cy="362415"/>
          </a:xfrm>
          <a:prstGeom prst="rect">
            <a:avLst/>
          </a:prstGeom>
          <a:noFill/>
          <a:ln w="9525">
            <a:noFill/>
            <a:miter lim="800000"/>
            <a:headEnd/>
            <a:tailEnd/>
          </a:ln>
        </p:spPr>
        <p:txBody>
          <a:bodyPr>
            <a:spAutoFit/>
          </a:bodyPr>
          <a:lstStyle/>
          <a:p>
            <a:pPr>
              <a:spcBef>
                <a:spcPct val="50000"/>
              </a:spcBef>
            </a:pPr>
            <a:r>
              <a:rPr lang="en-US"/>
              <a:t>Data Array</a:t>
            </a:r>
          </a:p>
        </p:txBody>
      </p:sp>
      <p:sp>
        <p:nvSpPr>
          <p:cNvPr id="29724" name="Line 28"/>
          <p:cNvSpPr>
            <a:spLocks noChangeShapeType="1"/>
          </p:cNvSpPr>
          <p:nvPr/>
        </p:nvSpPr>
        <p:spPr bwMode="auto">
          <a:xfrm>
            <a:off x="1624642" y="3349083"/>
            <a:ext cx="0" cy="181207"/>
          </a:xfrm>
          <a:prstGeom prst="line">
            <a:avLst/>
          </a:prstGeom>
          <a:noFill/>
          <a:ln w="9525">
            <a:solidFill>
              <a:schemeClr val="tx1"/>
            </a:solidFill>
            <a:round/>
            <a:headEnd/>
            <a:tailEnd/>
          </a:ln>
        </p:spPr>
        <p:txBody>
          <a:bodyPr wrap="none" anchor="ctr"/>
          <a:lstStyle/>
          <a:p>
            <a:endParaRPr lang="en-US"/>
          </a:p>
        </p:txBody>
      </p:sp>
      <p:sp>
        <p:nvSpPr>
          <p:cNvPr id="29725" name="Line 29"/>
          <p:cNvSpPr>
            <a:spLocks noChangeShapeType="1"/>
          </p:cNvSpPr>
          <p:nvPr/>
        </p:nvSpPr>
        <p:spPr bwMode="auto">
          <a:xfrm>
            <a:off x="1624642" y="3530290"/>
            <a:ext cx="465826" cy="0"/>
          </a:xfrm>
          <a:prstGeom prst="line">
            <a:avLst/>
          </a:prstGeom>
          <a:noFill/>
          <a:ln w="9525">
            <a:solidFill>
              <a:schemeClr val="tx1"/>
            </a:solidFill>
            <a:round/>
            <a:headEnd/>
            <a:tailEnd/>
          </a:ln>
        </p:spPr>
        <p:txBody>
          <a:bodyPr wrap="none" anchor="ctr"/>
          <a:lstStyle/>
          <a:p>
            <a:endParaRPr lang="en-US"/>
          </a:p>
        </p:txBody>
      </p:sp>
      <p:sp>
        <p:nvSpPr>
          <p:cNvPr id="29726" name="Line 30"/>
          <p:cNvSpPr>
            <a:spLocks noChangeShapeType="1"/>
          </p:cNvSpPr>
          <p:nvPr/>
        </p:nvSpPr>
        <p:spPr bwMode="auto">
          <a:xfrm>
            <a:off x="2090468" y="3349083"/>
            <a:ext cx="0" cy="181207"/>
          </a:xfrm>
          <a:prstGeom prst="line">
            <a:avLst/>
          </a:prstGeom>
          <a:noFill/>
          <a:ln w="9525">
            <a:solidFill>
              <a:schemeClr val="tx1"/>
            </a:solidFill>
            <a:round/>
            <a:headEnd/>
            <a:tailEnd/>
          </a:ln>
        </p:spPr>
        <p:txBody>
          <a:bodyPr wrap="none" anchor="ctr"/>
          <a:lstStyle/>
          <a:p>
            <a:endParaRPr lang="en-US"/>
          </a:p>
        </p:txBody>
      </p:sp>
      <p:sp>
        <p:nvSpPr>
          <p:cNvPr id="29727" name="Line 31"/>
          <p:cNvSpPr>
            <a:spLocks noChangeShapeType="1"/>
          </p:cNvSpPr>
          <p:nvPr/>
        </p:nvSpPr>
        <p:spPr bwMode="auto">
          <a:xfrm>
            <a:off x="1857555" y="3530290"/>
            <a:ext cx="0" cy="422817"/>
          </a:xfrm>
          <a:prstGeom prst="line">
            <a:avLst/>
          </a:prstGeom>
          <a:noFill/>
          <a:ln w="9525">
            <a:solidFill>
              <a:schemeClr val="tx1"/>
            </a:solidFill>
            <a:round/>
            <a:headEnd/>
            <a:tailEnd/>
          </a:ln>
        </p:spPr>
        <p:txBody>
          <a:bodyPr wrap="none" anchor="ctr"/>
          <a:lstStyle/>
          <a:p>
            <a:endParaRPr lang="en-US"/>
          </a:p>
        </p:txBody>
      </p:sp>
      <p:sp>
        <p:nvSpPr>
          <p:cNvPr id="29728" name="Line 32"/>
          <p:cNvSpPr>
            <a:spLocks noChangeShapeType="1"/>
          </p:cNvSpPr>
          <p:nvPr/>
        </p:nvSpPr>
        <p:spPr bwMode="auto">
          <a:xfrm>
            <a:off x="1857555" y="3953107"/>
            <a:ext cx="543464" cy="0"/>
          </a:xfrm>
          <a:prstGeom prst="line">
            <a:avLst/>
          </a:prstGeom>
          <a:noFill/>
          <a:ln w="9525">
            <a:solidFill>
              <a:schemeClr val="tx1"/>
            </a:solidFill>
            <a:round/>
            <a:headEnd/>
            <a:tailEnd/>
          </a:ln>
        </p:spPr>
        <p:txBody>
          <a:bodyPr wrap="none" anchor="ctr"/>
          <a:lstStyle/>
          <a:p>
            <a:endParaRPr lang="en-US"/>
          </a:p>
        </p:txBody>
      </p:sp>
      <p:sp>
        <p:nvSpPr>
          <p:cNvPr id="29729" name="Line 33"/>
          <p:cNvSpPr>
            <a:spLocks noChangeShapeType="1"/>
          </p:cNvSpPr>
          <p:nvPr/>
        </p:nvSpPr>
        <p:spPr bwMode="auto">
          <a:xfrm>
            <a:off x="2401019" y="1657815"/>
            <a:ext cx="0" cy="2295293"/>
          </a:xfrm>
          <a:prstGeom prst="line">
            <a:avLst/>
          </a:prstGeom>
          <a:noFill/>
          <a:ln w="9525">
            <a:solidFill>
              <a:schemeClr val="tx1"/>
            </a:solidFill>
            <a:round/>
            <a:headEnd/>
            <a:tailEnd/>
          </a:ln>
        </p:spPr>
        <p:txBody>
          <a:bodyPr wrap="none" anchor="ctr"/>
          <a:lstStyle/>
          <a:p>
            <a:endParaRPr lang="en-US"/>
          </a:p>
        </p:txBody>
      </p:sp>
      <p:sp>
        <p:nvSpPr>
          <p:cNvPr id="29730" name="Line 34"/>
          <p:cNvSpPr>
            <a:spLocks noChangeShapeType="1"/>
          </p:cNvSpPr>
          <p:nvPr/>
        </p:nvSpPr>
        <p:spPr bwMode="auto">
          <a:xfrm>
            <a:off x="2401019" y="1657815"/>
            <a:ext cx="2950234" cy="0"/>
          </a:xfrm>
          <a:prstGeom prst="line">
            <a:avLst/>
          </a:prstGeom>
          <a:noFill/>
          <a:ln w="9525">
            <a:solidFill>
              <a:schemeClr val="tx1"/>
            </a:solidFill>
            <a:round/>
            <a:headEnd/>
            <a:tailEnd/>
          </a:ln>
        </p:spPr>
        <p:txBody>
          <a:bodyPr wrap="none" anchor="ctr"/>
          <a:lstStyle/>
          <a:p>
            <a:endParaRPr lang="en-US"/>
          </a:p>
        </p:txBody>
      </p:sp>
      <p:sp>
        <p:nvSpPr>
          <p:cNvPr id="29731" name="Line 35"/>
          <p:cNvSpPr>
            <a:spLocks noChangeShapeType="1"/>
          </p:cNvSpPr>
          <p:nvPr/>
        </p:nvSpPr>
        <p:spPr bwMode="auto">
          <a:xfrm>
            <a:off x="5351253" y="1657815"/>
            <a:ext cx="0" cy="1389256"/>
          </a:xfrm>
          <a:prstGeom prst="line">
            <a:avLst/>
          </a:prstGeom>
          <a:noFill/>
          <a:ln w="9525">
            <a:solidFill>
              <a:schemeClr val="tx1"/>
            </a:solidFill>
            <a:round/>
            <a:headEnd/>
            <a:tailEnd/>
          </a:ln>
        </p:spPr>
        <p:txBody>
          <a:bodyPr wrap="none" anchor="ctr"/>
          <a:lstStyle/>
          <a:p>
            <a:endParaRPr lang="en-US"/>
          </a:p>
        </p:txBody>
      </p:sp>
      <p:sp>
        <p:nvSpPr>
          <p:cNvPr id="29732" name="Line 36"/>
          <p:cNvSpPr>
            <a:spLocks noChangeShapeType="1"/>
          </p:cNvSpPr>
          <p:nvPr/>
        </p:nvSpPr>
        <p:spPr bwMode="auto">
          <a:xfrm>
            <a:off x="5351253" y="3047071"/>
            <a:ext cx="388189" cy="0"/>
          </a:xfrm>
          <a:prstGeom prst="line">
            <a:avLst/>
          </a:prstGeom>
          <a:noFill/>
          <a:ln w="9525">
            <a:solidFill>
              <a:schemeClr val="tx1"/>
            </a:solidFill>
            <a:round/>
            <a:headEnd/>
            <a:tailEnd type="triangle" w="med" len="med"/>
          </a:ln>
        </p:spPr>
        <p:txBody>
          <a:bodyPr wrap="none" anchor="ctr"/>
          <a:lstStyle/>
          <a:p>
            <a:endParaRPr lang="en-US"/>
          </a:p>
        </p:txBody>
      </p:sp>
      <p:sp>
        <p:nvSpPr>
          <p:cNvPr id="29733" name="Text Box 37"/>
          <p:cNvSpPr txBox="1">
            <a:spLocks noChangeArrowheads="1"/>
          </p:cNvSpPr>
          <p:nvPr/>
        </p:nvSpPr>
        <p:spPr bwMode="auto">
          <a:xfrm>
            <a:off x="1003540" y="3953107"/>
            <a:ext cx="1552755" cy="651843"/>
          </a:xfrm>
          <a:prstGeom prst="rect">
            <a:avLst/>
          </a:prstGeom>
          <a:noFill/>
          <a:ln w="9525">
            <a:noFill/>
            <a:miter lim="800000"/>
            <a:headEnd/>
            <a:tailEnd/>
          </a:ln>
        </p:spPr>
        <p:txBody>
          <a:bodyPr>
            <a:spAutoFit/>
          </a:bodyPr>
          <a:lstStyle/>
          <a:p>
            <a:pPr>
              <a:spcBef>
                <a:spcPct val="50000"/>
              </a:spcBef>
            </a:pPr>
            <a:r>
              <a:rPr lang="en-US" sz="1200"/>
              <a:t>Subset of address bits used to select entry that might contain the address.</a:t>
            </a:r>
          </a:p>
        </p:txBody>
      </p:sp>
      <p:sp>
        <p:nvSpPr>
          <p:cNvPr id="29734" name="Line 38"/>
          <p:cNvSpPr>
            <a:spLocks noChangeShapeType="1"/>
          </p:cNvSpPr>
          <p:nvPr/>
        </p:nvSpPr>
        <p:spPr bwMode="auto">
          <a:xfrm>
            <a:off x="7059283" y="4375924"/>
            <a:ext cx="0" cy="1026841"/>
          </a:xfrm>
          <a:prstGeom prst="line">
            <a:avLst/>
          </a:prstGeom>
          <a:noFill/>
          <a:ln w="9525">
            <a:solidFill>
              <a:schemeClr val="tx1"/>
            </a:solidFill>
            <a:round/>
            <a:headEnd/>
            <a:tailEnd type="triangle" w="med" len="med"/>
          </a:ln>
        </p:spPr>
        <p:txBody>
          <a:bodyPr wrap="none" anchor="ctr"/>
          <a:lstStyle/>
          <a:p>
            <a:endParaRPr lang="en-US"/>
          </a:p>
        </p:txBody>
      </p:sp>
      <p:sp>
        <p:nvSpPr>
          <p:cNvPr id="29735" name="Text Box 39"/>
          <p:cNvSpPr txBox="1">
            <a:spLocks noChangeArrowheads="1"/>
          </p:cNvSpPr>
          <p:nvPr/>
        </p:nvSpPr>
        <p:spPr bwMode="auto">
          <a:xfrm>
            <a:off x="5894717" y="5463168"/>
            <a:ext cx="2639683" cy="266777"/>
          </a:xfrm>
          <a:prstGeom prst="rect">
            <a:avLst/>
          </a:prstGeom>
          <a:noFill/>
          <a:ln w="9525">
            <a:noFill/>
            <a:miter lim="800000"/>
            <a:headEnd/>
            <a:tailEnd/>
          </a:ln>
        </p:spPr>
        <p:txBody>
          <a:bodyPr>
            <a:spAutoFit/>
          </a:bodyPr>
          <a:lstStyle/>
          <a:p>
            <a:pPr>
              <a:spcBef>
                <a:spcPct val="50000"/>
              </a:spcBef>
            </a:pPr>
            <a:r>
              <a:rPr lang="en-US" sz="1600"/>
              <a:t>Send data to processor if hit</a:t>
            </a:r>
          </a:p>
        </p:txBody>
      </p:sp>
      <p:sp>
        <p:nvSpPr>
          <p:cNvPr id="29736" name="Text Box 40"/>
          <p:cNvSpPr txBox="1">
            <a:spLocks noChangeArrowheads="1"/>
          </p:cNvSpPr>
          <p:nvPr/>
        </p:nvSpPr>
        <p:spPr bwMode="auto">
          <a:xfrm>
            <a:off x="382438" y="1295400"/>
            <a:ext cx="4037162" cy="362415"/>
          </a:xfrm>
          <a:prstGeom prst="rect">
            <a:avLst/>
          </a:prstGeom>
          <a:noFill/>
          <a:ln w="9525">
            <a:noFill/>
            <a:miter lim="800000"/>
            <a:headEnd/>
            <a:tailEnd/>
          </a:ln>
        </p:spPr>
        <p:txBody>
          <a:bodyPr>
            <a:spAutoFit/>
          </a:bodyPr>
          <a:lstStyle/>
          <a:p>
            <a:pPr>
              <a:spcBef>
                <a:spcPct val="50000"/>
              </a:spcBef>
            </a:pPr>
            <a:r>
              <a:rPr lang="en-US">
                <a:solidFill>
                  <a:srgbClr val="FF0000"/>
                </a:solidFill>
              </a:rPr>
              <a:t>Direct Mapped Cache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1279297"/>
            <a:ext cx="6477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Set Associative Caches </a:t>
            </a:r>
            <a:r>
              <a:rPr lang="en-US">
                <a:solidFill>
                  <a:srgbClr val="660033"/>
                </a:solidFill>
              </a:rPr>
              <a:t>( see next slide )</a:t>
            </a:r>
            <a:endParaRPr lang="en-US">
              <a:solidFill>
                <a:srgbClr val="FF0000"/>
              </a:solidFill>
            </a:endParaRPr>
          </a:p>
        </p:txBody>
      </p:sp>
      <p:sp>
        <p:nvSpPr>
          <p:cNvPr id="30723" name="Text Box 3"/>
          <p:cNvSpPr txBox="1">
            <a:spLocks noChangeArrowheads="1"/>
          </p:cNvSpPr>
          <p:nvPr/>
        </p:nvSpPr>
        <p:spPr bwMode="auto">
          <a:xfrm>
            <a:off x="152400" y="1708696"/>
            <a:ext cx="8763000" cy="4539704"/>
          </a:xfrm>
          <a:prstGeom prst="rect">
            <a:avLst/>
          </a:prstGeom>
          <a:noFill/>
          <a:ln w="9525">
            <a:noFill/>
            <a:miter lim="800000"/>
            <a:headEnd/>
            <a:tailEnd/>
          </a:ln>
        </p:spPr>
        <p:txBody>
          <a:bodyPr>
            <a:spAutoFit/>
          </a:bodyPr>
          <a:lstStyle/>
          <a:p>
            <a:pPr>
              <a:spcBef>
                <a:spcPts val="600"/>
              </a:spcBef>
            </a:pPr>
            <a:r>
              <a:rPr lang="en-US" sz="1600" dirty="0"/>
              <a:t>Compromise between Fully Associative and Direct Mapped Caches.</a:t>
            </a:r>
          </a:p>
          <a:p>
            <a:pPr>
              <a:spcBef>
                <a:spcPts val="600"/>
              </a:spcBef>
            </a:pPr>
            <a:r>
              <a:rPr lang="en-US" sz="1600" dirty="0"/>
              <a:t>Contains a fixed number of locations ( called </a:t>
            </a:r>
            <a:r>
              <a:rPr lang="en-US" sz="1600" i="1" dirty="0"/>
              <a:t>a set </a:t>
            </a:r>
            <a:r>
              <a:rPr lang="en-US" sz="1600" dirty="0"/>
              <a:t>) that a given address may be stored in. The number of locations in each set is the </a:t>
            </a:r>
            <a:r>
              <a:rPr lang="en-US" sz="1600" dirty="0" err="1"/>
              <a:t>associativity</a:t>
            </a:r>
            <a:r>
              <a:rPr lang="en-US" sz="1600" dirty="0"/>
              <a:t> of the cache.</a:t>
            </a:r>
          </a:p>
          <a:p>
            <a:pPr>
              <a:spcBef>
                <a:spcPts val="600"/>
              </a:spcBef>
            </a:pPr>
            <a:r>
              <a:rPr lang="en-US" sz="1600" dirty="0"/>
              <a:t>For example, in a 2-way set-associative cache, there are 2 possible locations inside the cache for a given address, and hence 2 comparators are required. Like a direct-mapped cache, a subset of the address bits are used to select the set that might contain the address. There are 2 tags in each set that need to be compared. If either of the tags matches the address, then a hit has occurred.</a:t>
            </a:r>
          </a:p>
          <a:p>
            <a:pPr>
              <a:spcBef>
                <a:spcPts val="600"/>
              </a:spcBef>
            </a:pPr>
            <a:r>
              <a:rPr lang="en-US" sz="1600" dirty="0"/>
              <a:t>A set-associative cache will have fewer sets than a direct mapped cache that contains the same number </a:t>
            </a:r>
            <a:r>
              <a:rPr lang="en-US" sz="1400" dirty="0"/>
              <a:t>of lines and will therefore use fewer bits of an address to select the set that the address will be stored in.</a:t>
            </a:r>
            <a:endParaRPr lang="en-US" sz="1600" dirty="0"/>
          </a:p>
          <a:p>
            <a:pPr>
              <a:spcBef>
                <a:spcPts val="600"/>
              </a:spcBef>
            </a:pPr>
            <a:r>
              <a:rPr lang="en-US" sz="1600" dirty="0"/>
              <a:t>The number of sets in a cache = number of lines in the cache / </a:t>
            </a:r>
            <a:r>
              <a:rPr lang="en-US" sz="1600" dirty="0" err="1"/>
              <a:t>associativity</a:t>
            </a:r>
            <a:r>
              <a:rPr lang="en-US" sz="1600" dirty="0"/>
              <a:t>.</a:t>
            </a:r>
          </a:p>
          <a:p>
            <a:pPr>
              <a:spcBef>
                <a:spcPts val="600"/>
              </a:spcBef>
            </a:pPr>
            <a:r>
              <a:rPr lang="en-US" sz="1600" i="1" dirty="0">
                <a:solidFill>
                  <a:schemeClr val="accent2"/>
                </a:solidFill>
              </a:rPr>
              <a:t>Example:</a:t>
            </a:r>
            <a:r>
              <a:rPr lang="en-US" sz="1600" i="1" dirty="0"/>
              <a:t> How many sets are there in a 2-way set-associative cache with 32 KB capacity and 64-byte lines and how many bits of the address are used to select a set in this cache ?</a:t>
            </a:r>
          </a:p>
          <a:p>
            <a:pPr>
              <a:spcBef>
                <a:spcPts val="600"/>
              </a:spcBef>
            </a:pPr>
            <a:r>
              <a:rPr lang="en-US" sz="1600" dirty="0">
                <a:solidFill>
                  <a:schemeClr val="accent2"/>
                </a:solidFill>
              </a:rPr>
              <a:t>Solution:</a:t>
            </a:r>
            <a:r>
              <a:rPr lang="en-US" sz="1600" dirty="0"/>
              <a:t> </a:t>
            </a:r>
          </a:p>
          <a:p>
            <a:pPr>
              <a:spcBef>
                <a:spcPts val="600"/>
              </a:spcBef>
            </a:pPr>
            <a:r>
              <a:rPr lang="en-US" sz="1600" dirty="0"/>
              <a:t>A 32-KB cache with 64-byte per line contains 512 lines of data. </a:t>
            </a:r>
            <a:br>
              <a:rPr lang="en-US" sz="1600" dirty="0"/>
            </a:br>
            <a:r>
              <a:rPr lang="en-US" sz="1600" dirty="0"/>
              <a:t>In a 2-way set-associative cache, each set contains 2 lines and hence there are 256 sets.</a:t>
            </a:r>
            <a:br>
              <a:rPr lang="en-US" sz="1600" dirty="0"/>
            </a:br>
            <a:r>
              <a:rPr lang="en-US" sz="1600" dirty="0"/>
              <a:t>Log</a:t>
            </a:r>
            <a:r>
              <a:rPr lang="en-US" sz="1600" baseline="-25000" dirty="0"/>
              <a:t>2</a:t>
            </a:r>
            <a:r>
              <a:rPr lang="en-US" sz="1600" dirty="0"/>
              <a:t> 256 = 8, which means 8 bits of the address are used to select the set.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676400" y="2068551"/>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47" name="Rectangle 3"/>
          <p:cNvSpPr>
            <a:spLocks noChangeArrowheads="1"/>
          </p:cNvSpPr>
          <p:nvPr/>
        </p:nvSpPr>
        <p:spPr bwMode="auto">
          <a:xfrm>
            <a:off x="3200400" y="2068551"/>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48" name="Rectangle 4"/>
          <p:cNvSpPr>
            <a:spLocks noChangeArrowheads="1"/>
          </p:cNvSpPr>
          <p:nvPr/>
        </p:nvSpPr>
        <p:spPr bwMode="auto">
          <a:xfrm>
            <a:off x="1676400" y="2663283"/>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49" name="Rectangle 5"/>
          <p:cNvSpPr>
            <a:spLocks noChangeArrowheads="1"/>
          </p:cNvSpPr>
          <p:nvPr/>
        </p:nvSpPr>
        <p:spPr bwMode="auto">
          <a:xfrm>
            <a:off x="3200400" y="2663283"/>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0" name="Rectangle 6"/>
          <p:cNvSpPr>
            <a:spLocks noChangeArrowheads="1"/>
          </p:cNvSpPr>
          <p:nvPr/>
        </p:nvSpPr>
        <p:spPr bwMode="auto">
          <a:xfrm>
            <a:off x="1676400" y="2365917"/>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1" name="Rectangle 7"/>
          <p:cNvSpPr>
            <a:spLocks noChangeArrowheads="1"/>
          </p:cNvSpPr>
          <p:nvPr/>
        </p:nvSpPr>
        <p:spPr bwMode="auto">
          <a:xfrm>
            <a:off x="3200400" y="2365917"/>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2" name="Rectangle 8"/>
          <p:cNvSpPr>
            <a:spLocks noChangeArrowheads="1"/>
          </p:cNvSpPr>
          <p:nvPr/>
        </p:nvSpPr>
        <p:spPr bwMode="auto">
          <a:xfrm>
            <a:off x="1676400" y="2960649"/>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3" name="Rectangle 9"/>
          <p:cNvSpPr>
            <a:spLocks noChangeArrowheads="1"/>
          </p:cNvSpPr>
          <p:nvPr/>
        </p:nvSpPr>
        <p:spPr bwMode="auto">
          <a:xfrm>
            <a:off x="3200400" y="2960649"/>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4" name="Rectangle 10"/>
          <p:cNvSpPr>
            <a:spLocks noChangeArrowheads="1"/>
          </p:cNvSpPr>
          <p:nvPr/>
        </p:nvSpPr>
        <p:spPr bwMode="auto">
          <a:xfrm>
            <a:off x="1676400" y="3258015"/>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5" name="Rectangle 11"/>
          <p:cNvSpPr>
            <a:spLocks noChangeArrowheads="1"/>
          </p:cNvSpPr>
          <p:nvPr/>
        </p:nvSpPr>
        <p:spPr bwMode="auto">
          <a:xfrm>
            <a:off x="3200400" y="3258015"/>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6" name="Rectangle 12"/>
          <p:cNvSpPr>
            <a:spLocks noChangeArrowheads="1"/>
          </p:cNvSpPr>
          <p:nvPr/>
        </p:nvSpPr>
        <p:spPr bwMode="auto">
          <a:xfrm>
            <a:off x="1676400" y="3852746"/>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7" name="Rectangle 13"/>
          <p:cNvSpPr>
            <a:spLocks noChangeArrowheads="1"/>
          </p:cNvSpPr>
          <p:nvPr/>
        </p:nvSpPr>
        <p:spPr bwMode="auto">
          <a:xfrm>
            <a:off x="3200400" y="3852746"/>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8" name="Rectangle 14"/>
          <p:cNvSpPr>
            <a:spLocks noChangeArrowheads="1"/>
          </p:cNvSpPr>
          <p:nvPr/>
        </p:nvSpPr>
        <p:spPr bwMode="auto">
          <a:xfrm>
            <a:off x="1676400" y="3555380"/>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59" name="Rectangle 15"/>
          <p:cNvSpPr>
            <a:spLocks noChangeArrowheads="1"/>
          </p:cNvSpPr>
          <p:nvPr/>
        </p:nvSpPr>
        <p:spPr bwMode="auto">
          <a:xfrm>
            <a:off x="3200400" y="3555380"/>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0" name="Rectangle 16"/>
          <p:cNvSpPr>
            <a:spLocks noChangeArrowheads="1"/>
          </p:cNvSpPr>
          <p:nvPr/>
        </p:nvSpPr>
        <p:spPr bwMode="auto">
          <a:xfrm>
            <a:off x="1676400" y="4150112"/>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1" name="Rectangle 17"/>
          <p:cNvSpPr>
            <a:spLocks noChangeArrowheads="1"/>
          </p:cNvSpPr>
          <p:nvPr/>
        </p:nvSpPr>
        <p:spPr bwMode="auto">
          <a:xfrm>
            <a:off x="3200400" y="4150112"/>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2" name="Rectangle 18"/>
          <p:cNvSpPr>
            <a:spLocks noChangeArrowheads="1"/>
          </p:cNvSpPr>
          <p:nvPr/>
        </p:nvSpPr>
        <p:spPr bwMode="auto">
          <a:xfrm>
            <a:off x="5791200" y="2068551"/>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3" name="Rectangle 19"/>
          <p:cNvSpPr>
            <a:spLocks noChangeArrowheads="1"/>
          </p:cNvSpPr>
          <p:nvPr/>
        </p:nvSpPr>
        <p:spPr bwMode="auto">
          <a:xfrm>
            <a:off x="7315200" y="2068551"/>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4" name="Rectangle 20"/>
          <p:cNvSpPr>
            <a:spLocks noChangeArrowheads="1"/>
          </p:cNvSpPr>
          <p:nvPr/>
        </p:nvSpPr>
        <p:spPr bwMode="auto">
          <a:xfrm>
            <a:off x="5791200" y="2663283"/>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5" name="Rectangle 21"/>
          <p:cNvSpPr>
            <a:spLocks noChangeArrowheads="1"/>
          </p:cNvSpPr>
          <p:nvPr/>
        </p:nvSpPr>
        <p:spPr bwMode="auto">
          <a:xfrm>
            <a:off x="7315200" y="2663283"/>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6" name="Rectangle 22"/>
          <p:cNvSpPr>
            <a:spLocks noChangeArrowheads="1"/>
          </p:cNvSpPr>
          <p:nvPr/>
        </p:nvSpPr>
        <p:spPr bwMode="auto">
          <a:xfrm>
            <a:off x="5791200" y="2365917"/>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7" name="Rectangle 23"/>
          <p:cNvSpPr>
            <a:spLocks noChangeArrowheads="1"/>
          </p:cNvSpPr>
          <p:nvPr/>
        </p:nvSpPr>
        <p:spPr bwMode="auto">
          <a:xfrm>
            <a:off x="7315200" y="2365917"/>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8" name="Rectangle 24"/>
          <p:cNvSpPr>
            <a:spLocks noChangeArrowheads="1"/>
          </p:cNvSpPr>
          <p:nvPr/>
        </p:nvSpPr>
        <p:spPr bwMode="auto">
          <a:xfrm>
            <a:off x="5791200" y="2960649"/>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69" name="Rectangle 25"/>
          <p:cNvSpPr>
            <a:spLocks noChangeArrowheads="1"/>
          </p:cNvSpPr>
          <p:nvPr/>
        </p:nvSpPr>
        <p:spPr bwMode="auto">
          <a:xfrm>
            <a:off x="7315200" y="2960649"/>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0" name="Rectangle 26"/>
          <p:cNvSpPr>
            <a:spLocks noChangeArrowheads="1"/>
          </p:cNvSpPr>
          <p:nvPr/>
        </p:nvSpPr>
        <p:spPr bwMode="auto">
          <a:xfrm>
            <a:off x="5791200" y="3258015"/>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1" name="Rectangle 27"/>
          <p:cNvSpPr>
            <a:spLocks noChangeArrowheads="1"/>
          </p:cNvSpPr>
          <p:nvPr/>
        </p:nvSpPr>
        <p:spPr bwMode="auto">
          <a:xfrm>
            <a:off x="7315200" y="3258015"/>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2" name="Rectangle 28"/>
          <p:cNvSpPr>
            <a:spLocks noChangeArrowheads="1"/>
          </p:cNvSpPr>
          <p:nvPr/>
        </p:nvSpPr>
        <p:spPr bwMode="auto">
          <a:xfrm>
            <a:off x="5791200" y="3852746"/>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3" name="Rectangle 29"/>
          <p:cNvSpPr>
            <a:spLocks noChangeArrowheads="1"/>
          </p:cNvSpPr>
          <p:nvPr/>
        </p:nvSpPr>
        <p:spPr bwMode="auto">
          <a:xfrm>
            <a:off x="7315200" y="3852746"/>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4" name="Rectangle 30"/>
          <p:cNvSpPr>
            <a:spLocks noChangeArrowheads="1"/>
          </p:cNvSpPr>
          <p:nvPr/>
        </p:nvSpPr>
        <p:spPr bwMode="auto">
          <a:xfrm>
            <a:off x="5791200" y="3555380"/>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5" name="Rectangle 31"/>
          <p:cNvSpPr>
            <a:spLocks noChangeArrowheads="1"/>
          </p:cNvSpPr>
          <p:nvPr/>
        </p:nvSpPr>
        <p:spPr bwMode="auto">
          <a:xfrm>
            <a:off x="7315200" y="3555380"/>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6" name="Rectangle 32"/>
          <p:cNvSpPr>
            <a:spLocks noChangeArrowheads="1"/>
          </p:cNvSpPr>
          <p:nvPr/>
        </p:nvSpPr>
        <p:spPr bwMode="auto">
          <a:xfrm>
            <a:off x="5791200" y="4150112"/>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7" name="Rectangle 33"/>
          <p:cNvSpPr>
            <a:spLocks noChangeArrowheads="1"/>
          </p:cNvSpPr>
          <p:nvPr/>
        </p:nvSpPr>
        <p:spPr bwMode="auto">
          <a:xfrm>
            <a:off x="7315200" y="4150112"/>
            <a:ext cx="1524000" cy="297366"/>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1778" name="Line 34"/>
          <p:cNvSpPr>
            <a:spLocks noChangeShapeType="1"/>
          </p:cNvSpPr>
          <p:nvPr/>
        </p:nvSpPr>
        <p:spPr bwMode="auto">
          <a:xfrm>
            <a:off x="2362200" y="4447478"/>
            <a:ext cx="0" cy="535259"/>
          </a:xfrm>
          <a:prstGeom prst="line">
            <a:avLst/>
          </a:prstGeom>
          <a:noFill/>
          <a:ln w="9525">
            <a:solidFill>
              <a:schemeClr val="tx1"/>
            </a:solidFill>
            <a:round/>
            <a:headEnd/>
            <a:tailEnd type="triangle" w="med" len="med"/>
          </a:ln>
        </p:spPr>
        <p:txBody>
          <a:bodyPr wrap="none" anchor="ctr"/>
          <a:lstStyle/>
          <a:p>
            <a:endParaRPr lang="en-US"/>
          </a:p>
        </p:txBody>
      </p:sp>
      <p:sp>
        <p:nvSpPr>
          <p:cNvPr id="31779" name="Line 35"/>
          <p:cNvSpPr>
            <a:spLocks noChangeShapeType="1"/>
          </p:cNvSpPr>
          <p:nvPr/>
        </p:nvSpPr>
        <p:spPr bwMode="auto">
          <a:xfrm>
            <a:off x="3962400" y="4447478"/>
            <a:ext cx="0" cy="535259"/>
          </a:xfrm>
          <a:prstGeom prst="line">
            <a:avLst/>
          </a:prstGeom>
          <a:noFill/>
          <a:ln w="9525">
            <a:solidFill>
              <a:schemeClr val="tx1"/>
            </a:solidFill>
            <a:round/>
            <a:headEnd/>
            <a:tailEnd type="triangle" w="med" len="med"/>
          </a:ln>
        </p:spPr>
        <p:txBody>
          <a:bodyPr wrap="none" anchor="ctr"/>
          <a:lstStyle/>
          <a:p>
            <a:endParaRPr lang="en-US"/>
          </a:p>
        </p:txBody>
      </p:sp>
      <p:sp>
        <p:nvSpPr>
          <p:cNvPr id="31780" name="Line 36"/>
          <p:cNvSpPr>
            <a:spLocks noChangeShapeType="1"/>
          </p:cNvSpPr>
          <p:nvPr/>
        </p:nvSpPr>
        <p:spPr bwMode="auto">
          <a:xfrm>
            <a:off x="6477000" y="4447478"/>
            <a:ext cx="0" cy="535259"/>
          </a:xfrm>
          <a:prstGeom prst="line">
            <a:avLst/>
          </a:prstGeom>
          <a:noFill/>
          <a:ln w="9525">
            <a:solidFill>
              <a:schemeClr val="tx1"/>
            </a:solidFill>
            <a:round/>
            <a:headEnd/>
            <a:tailEnd type="triangle" w="med" len="med"/>
          </a:ln>
        </p:spPr>
        <p:txBody>
          <a:bodyPr wrap="none" anchor="ctr"/>
          <a:lstStyle/>
          <a:p>
            <a:endParaRPr lang="en-US"/>
          </a:p>
        </p:txBody>
      </p:sp>
      <p:sp>
        <p:nvSpPr>
          <p:cNvPr id="31781" name="Line 37"/>
          <p:cNvSpPr>
            <a:spLocks noChangeShapeType="1"/>
          </p:cNvSpPr>
          <p:nvPr/>
        </p:nvSpPr>
        <p:spPr bwMode="auto">
          <a:xfrm>
            <a:off x="8077200" y="4447478"/>
            <a:ext cx="0" cy="535259"/>
          </a:xfrm>
          <a:prstGeom prst="line">
            <a:avLst/>
          </a:prstGeom>
          <a:noFill/>
          <a:ln w="9525">
            <a:solidFill>
              <a:schemeClr val="tx1"/>
            </a:solidFill>
            <a:round/>
            <a:headEnd/>
            <a:tailEnd type="triangle" w="med" len="med"/>
          </a:ln>
        </p:spPr>
        <p:txBody>
          <a:bodyPr wrap="none" anchor="ctr"/>
          <a:lstStyle/>
          <a:p>
            <a:endParaRPr lang="en-US"/>
          </a:p>
        </p:txBody>
      </p:sp>
      <p:sp>
        <p:nvSpPr>
          <p:cNvPr id="31782" name="Oval 38"/>
          <p:cNvSpPr>
            <a:spLocks noChangeArrowheads="1"/>
          </p:cNvSpPr>
          <p:nvPr/>
        </p:nvSpPr>
        <p:spPr bwMode="auto">
          <a:xfrm>
            <a:off x="1828800" y="4982737"/>
            <a:ext cx="1066800" cy="297366"/>
          </a:xfrm>
          <a:prstGeom prst="ellipse">
            <a:avLst/>
          </a:prstGeom>
          <a:solidFill>
            <a:schemeClr val="tx2">
              <a:lumMod val="20000"/>
              <a:lumOff val="80000"/>
            </a:schemeClr>
          </a:solidFill>
          <a:ln w="9525">
            <a:solidFill>
              <a:schemeClr val="tx1"/>
            </a:solidFill>
            <a:round/>
            <a:headEnd/>
            <a:tailEnd/>
          </a:ln>
        </p:spPr>
        <p:txBody>
          <a:bodyPr wrap="none" anchor="ctr"/>
          <a:lstStyle/>
          <a:p>
            <a:pPr algn="ctr"/>
            <a:r>
              <a:rPr lang="en-US" sz="1200" dirty="0"/>
              <a:t>Compare</a:t>
            </a:r>
          </a:p>
        </p:txBody>
      </p:sp>
      <p:sp>
        <p:nvSpPr>
          <p:cNvPr id="31783" name="Oval 39"/>
          <p:cNvSpPr>
            <a:spLocks noChangeArrowheads="1"/>
          </p:cNvSpPr>
          <p:nvPr/>
        </p:nvSpPr>
        <p:spPr bwMode="auto">
          <a:xfrm>
            <a:off x="3429000" y="4982737"/>
            <a:ext cx="1066800" cy="297366"/>
          </a:xfrm>
          <a:prstGeom prst="ellipse">
            <a:avLst/>
          </a:prstGeom>
          <a:solidFill>
            <a:schemeClr val="tx2">
              <a:lumMod val="20000"/>
              <a:lumOff val="80000"/>
            </a:schemeClr>
          </a:solidFill>
          <a:ln w="9525">
            <a:solidFill>
              <a:schemeClr val="tx1"/>
            </a:solidFill>
            <a:round/>
            <a:headEnd/>
            <a:tailEnd/>
          </a:ln>
        </p:spPr>
        <p:txBody>
          <a:bodyPr wrap="none" anchor="ctr"/>
          <a:lstStyle/>
          <a:p>
            <a:pPr algn="ctr"/>
            <a:r>
              <a:rPr lang="en-US" sz="1200" dirty="0"/>
              <a:t>Compare</a:t>
            </a:r>
          </a:p>
        </p:txBody>
      </p:sp>
      <p:sp>
        <p:nvSpPr>
          <p:cNvPr id="31784" name="Line 40"/>
          <p:cNvSpPr>
            <a:spLocks noChangeShapeType="1"/>
          </p:cNvSpPr>
          <p:nvPr/>
        </p:nvSpPr>
        <p:spPr bwMode="auto">
          <a:xfrm>
            <a:off x="2362200" y="5280102"/>
            <a:ext cx="0" cy="356839"/>
          </a:xfrm>
          <a:prstGeom prst="line">
            <a:avLst/>
          </a:prstGeom>
          <a:noFill/>
          <a:ln w="9525">
            <a:solidFill>
              <a:schemeClr val="tx1"/>
            </a:solidFill>
            <a:round/>
            <a:headEnd/>
            <a:tailEnd type="triangle" w="med" len="med"/>
          </a:ln>
        </p:spPr>
        <p:txBody>
          <a:bodyPr wrap="none" anchor="ctr"/>
          <a:lstStyle/>
          <a:p>
            <a:endParaRPr lang="en-US"/>
          </a:p>
        </p:txBody>
      </p:sp>
      <p:sp>
        <p:nvSpPr>
          <p:cNvPr id="31785" name="Line 41"/>
          <p:cNvSpPr>
            <a:spLocks noChangeShapeType="1"/>
          </p:cNvSpPr>
          <p:nvPr/>
        </p:nvSpPr>
        <p:spPr bwMode="auto">
          <a:xfrm>
            <a:off x="3962400" y="5280102"/>
            <a:ext cx="0" cy="356839"/>
          </a:xfrm>
          <a:prstGeom prst="line">
            <a:avLst/>
          </a:prstGeom>
          <a:noFill/>
          <a:ln w="9525">
            <a:solidFill>
              <a:schemeClr val="tx1"/>
            </a:solidFill>
            <a:round/>
            <a:headEnd/>
            <a:tailEnd type="triangle" w="med" len="med"/>
          </a:ln>
        </p:spPr>
        <p:txBody>
          <a:bodyPr wrap="none" anchor="ctr"/>
          <a:lstStyle/>
          <a:p>
            <a:endParaRPr lang="en-US"/>
          </a:p>
        </p:txBody>
      </p:sp>
      <p:sp>
        <p:nvSpPr>
          <p:cNvPr id="31786" name="Text Box 42"/>
          <p:cNvSpPr txBox="1">
            <a:spLocks noChangeArrowheads="1"/>
          </p:cNvSpPr>
          <p:nvPr/>
        </p:nvSpPr>
        <p:spPr bwMode="auto">
          <a:xfrm>
            <a:off x="1752600" y="5696415"/>
            <a:ext cx="1295400" cy="356839"/>
          </a:xfrm>
          <a:prstGeom prst="rect">
            <a:avLst/>
          </a:prstGeom>
          <a:noFill/>
          <a:ln w="9525">
            <a:noFill/>
            <a:miter lim="800000"/>
            <a:headEnd/>
            <a:tailEnd/>
          </a:ln>
        </p:spPr>
        <p:txBody>
          <a:bodyPr>
            <a:spAutoFit/>
          </a:bodyPr>
          <a:lstStyle/>
          <a:p>
            <a:pPr>
              <a:spcBef>
                <a:spcPct val="50000"/>
              </a:spcBef>
            </a:pPr>
            <a:r>
              <a:rPr lang="en-US"/>
              <a:t>Hit ?</a:t>
            </a:r>
          </a:p>
        </p:txBody>
      </p:sp>
      <p:sp>
        <p:nvSpPr>
          <p:cNvPr id="31787" name="Text Box 43"/>
          <p:cNvSpPr txBox="1">
            <a:spLocks noChangeArrowheads="1"/>
          </p:cNvSpPr>
          <p:nvPr/>
        </p:nvSpPr>
        <p:spPr bwMode="auto">
          <a:xfrm>
            <a:off x="3505200" y="5696415"/>
            <a:ext cx="1295400" cy="356839"/>
          </a:xfrm>
          <a:prstGeom prst="rect">
            <a:avLst/>
          </a:prstGeom>
          <a:noFill/>
          <a:ln w="9525">
            <a:noFill/>
            <a:miter lim="800000"/>
            <a:headEnd/>
            <a:tailEnd/>
          </a:ln>
        </p:spPr>
        <p:txBody>
          <a:bodyPr>
            <a:spAutoFit/>
          </a:bodyPr>
          <a:lstStyle/>
          <a:p>
            <a:pPr>
              <a:spcBef>
                <a:spcPct val="50000"/>
              </a:spcBef>
            </a:pPr>
            <a:r>
              <a:rPr lang="en-US" dirty="0"/>
              <a:t>Hit ?</a:t>
            </a:r>
          </a:p>
        </p:txBody>
      </p:sp>
      <p:sp>
        <p:nvSpPr>
          <p:cNvPr id="31788" name="Rectangle 44"/>
          <p:cNvSpPr>
            <a:spLocks noChangeArrowheads="1"/>
          </p:cNvSpPr>
          <p:nvPr/>
        </p:nvSpPr>
        <p:spPr bwMode="auto">
          <a:xfrm>
            <a:off x="152400" y="2722756"/>
            <a:ext cx="1143000" cy="35683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800" dirty="0"/>
              <a:t>Address</a:t>
            </a:r>
          </a:p>
        </p:txBody>
      </p:sp>
      <p:sp>
        <p:nvSpPr>
          <p:cNvPr id="31789" name="Line 45"/>
          <p:cNvSpPr>
            <a:spLocks noChangeShapeType="1"/>
          </p:cNvSpPr>
          <p:nvPr/>
        </p:nvSpPr>
        <p:spPr bwMode="auto">
          <a:xfrm>
            <a:off x="304800" y="3079595"/>
            <a:ext cx="0" cy="2081561"/>
          </a:xfrm>
          <a:prstGeom prst="line">
            <a:avLst/>
          </a:prstGeom>
          <a:noFill/>
          <a:ln w="9525">
            <a:solidFill>
              <a:schemeClr val="tx1"/>
            </a:solidFill>
            <a:round/>
            <a:headEnd/>
            <a:tailEnd/>
          </a:ln>
        </p:spPr>
        <p:txBody>
          <a:bodyPr wrap="none" anchor="ctr"/>
          <a:lstStyle/>
          <a:p>
            <a:endParaRPr lang="en-US"/>
          </a:p>
        </p:txBody>
      </p:sp>
      <p:sp>
        <p:nvSpPr>
          <p:cNvPr id="31790" name="Line 46"/>
          <p:cNvSpPr>
            <a:spLocks noChangeShapeType="1"/>
          </p:cNvSpPr>
          <p:nvPr/>
        </p:nvSpPr>
        <p:spPr bwMode="auto">
          <a:xfrm>
            <a:off x="304800" y="5161156"/>
            <a:ext cx="1295400" cy="0"/>
          </a:xfrm>
          <a:prstGeom prst="line">
            <a:avLst/>
          </a:prstGeom>
          <a:noFill/>
          <a:ln w="9525">
            <a:solidFill>
              <a:schemeClr val="tx1"/>
            </a:solidFill>
            <a:round/>
            <a:headEnd/>
            <a:tailEnd type="triangle" w="med" len="med"/>
          </a:ln>
        </p:spPr>
        <p:txBody>
          <a:bodyPr wrap="none" anchor="ctr"/>
          <a:lstStyle/>
          <a:p>
            <a:endParaRPr lang="en-US"/>
          </a:p>
        </p:txBody>
      </p:sp>
      <p:sp>
        <p:nvSpPr>
          <p:cNvPr id="31791" name="Line 47"/>
          <p:cNvSpPr>
            <a:spLocks noChangeShapeType="1"/>
          </p:cNvSpPr>
          <p:nvPr/>
        </p:nvSpPr>
        <p:spPr bwMode="auto">
          <a:xfrm>
            <a:off x="838200" y="3079595"/>
            <a:ext cx="0" cy="178420"/>
          </a:xfrm>
          <a:prstGeom prst="line">
            <a:avLst/>
          </a:prstGeom>
          <a:noFill/>
          <a:ln w="9525">
            <a:solidFill>
              <a:schemeClr val="tx1"/>
            </a:solidFill>
            <a:round/>
            <a:headEnd/>
            <a:tailEnd/>
          </a:ln>
        </p:spPr>
        <p:txBody>
          <a:bodyPr wrap="none" anchor="ctr"/>
          <a:lstStyle/>
          <a:p>
            <a:endParaRPr lang="en-US"/>
          </a:p>
        </p:txBody>
      </p:sp>
      <p:sp>
        <p:nvSpPr>
          <p:cNvPr id="31792" name="Line 48"/>
          <p:cNvSpPr>
            <a:spLocks noChangeShapeType="1"/>
          </p:cNvSpPr>
          <p:nvPr/>
        </p:nvSpPr>
        <p:spPr bwMode="auto">
          <a:xfrm>
            <a:off x="838200" y="3258015"/>
            <a:ext cx="381000" cy="0"/>
          </a:xfrm>
          <a:prstGeom prst="line">
            <a:avLst/>
          </a:prstGeom>
          <a:noFill/>
          <a:ln w="9525">
            <a:solidFill>
              <a:schemeClr val="tx1"/>
            </a:solidFill>
            <a:round/>
            <a:headEnd/>
            <a:tailEnd/>
          </a:ln>
        </p:spPr>
        <p:txBody>
          <a:bodyPr wrap="none" anchor="ctr"/>
          <a:lstStyle/>
          <a:p>
            <a:endParaRPr lang="en-US"/>
          </a:p>
        </p:txBody>
      </p:sp>
      <p:sp>
        <p:nvSpPr>
          <p:cNvPr id="31793" name="Line 49"/>
          <p:cNvSpPr>
            <a:spLocks noChangeShapeType="1"/>
          </p:cNvSpPr>
          <p:nvPr/>
        </p:nvSpPr>
        <p:spPr bwMode="auto">
          <a:xfrm>
            <a:off x="1219200" y="3079595"/>
            <a:ext cx="0" cy="178420"/>
          </a:xfrm>
          <a:prstGeom prst="line">
            <a:avLst/>
          </a:prstGeom>
          <a:noFill/>
          <a:ln w="9525">
            <a:solidFill>
              <a:schemeClr val="tx1"/>
            </a:solidFill>
            <a:round/>
            <a:headEnd/>
            <a:tailEnd/>
          </a:ln>
        </p:spPr>
        <p:txBody>
          <a:bodyPr wrap="none" anchor="ctr"/>
          <a:lstStyle/>
          <a:p>
            <a:endParaRPr lang="en-US"/>
          </a:p>
        </p:txBody>
      </p:sp>
      <p:sp>
        <p:nvSpPr>
          <p:cNvPr id="31794" name="Line 50"/>
          <p:cNvSpPr>
            <a:spLocks noChangeShapeType="1"/>
          </p:cNvSpPr>
          <p:nvPr/>
        </p:nvSpPr>
        <p:spPr bwMode="auto">
          <a:xfrm>
            <a:off x="1447800" y="1771185"/>
            <a:ext cx="0" cy="1367883"/>
          </a:xfrm>
          <a:prstGeom prst="line">
            <a:avLst/>
          </a:prstGeom>
          <a:noFill/>
          <a:ln w="9525">
            <a:solidFill>
              <a:schemeClr val="tx1"/>
            </a:solidFill>
            <a:round/>
            <a:headEnd/>
            <a:tailEnd/>
          </a:ln>
        </p:spPr>
        <p:txBody>
          <a:bodyPr wrap="none" anchor="ctr"/>
          <a:lstStyle/>
          <a:p>
            <a:endParaRPr lang="en-US"/>
          </a:p>
        </p:txBody>
      </p:sp>
      <p:sp>
        <p:nvSpPr>
          <p:cNvPr id="31795" name="Line 51"/>
          <p:cNvSpPr>
            <a:spLocks noChangeShapeType="1"/>
          </p:cNvSpPr>
          <p:nvPr/>
        </p:nvSpPr>
        <p:spPr bwMode="auto">
          <a:xfrm>
            <a:off x="1447800" y="1771185"/>
            <a:ext cx="3657600" cy="0"/>
          </a:xfrm>
          <a:prstGeom prst="line">
            <a:avLst/>
          </a:prstGeom>
          <a:noFill/>
          <a:ln w="9525">
            <a:solidFill>
              <a:schemeClr val="tx1"/>
            </a:solidFill>
            <a:round/>
            <a:headEnd/>
            <a:tailEnd/>
          </a:ln>
        </p:spPr>
        <p:txBody>
          <a:bodyPr wrap="none" anchor="ctr"/>
          <a:lstStyle/>
          <a:p>
            <a:endParaRPr lang="en-US"/>
          </a:p>
        </p:txBody>
      </p:sp>
      <p:sp>
        <p:nvSpPr>
          <p:cNvPr id="31796" name="Line 52"/>
          <p:cNvSpPr>
            <a:spLocks noChangeShapeType="1"/>
          </p:cNvSpPr>
          <p:nvPr/>
        </p:nvSpPr>
        <p:spPr bwMode="auto">
          <a:xfrm>
            <a:off x="5105400" y="1771185"/>
            <a:ext cx="0" cy="1011044"/>
          </a:xfrm>
          <a:prstGeom prst="line">
            <a:avLst/>
          </a:prstGeom>
          <a:noFill/>
          <a:ln w="9525">
            <a:solidFill>
              <a:schemeClr val="tx1"/>
            </a:solidFill>
            <a:round/>
            <a:headEnd/>
            <a:tailEnd/>
          </a:ln>
        </p:spPr>
        <p:txBody>
          <a:bodyPr wrap="none" anchor="ctr"/>
          <a:lstStyle/>
          <a:p>
            <a:endParaRPr lang="en-US"/>
          </a:p>
        </p:txBody>
      </p:sp>
      <p:sp>
        <p:nvSpPr>
          <p:cNvPr id="31797" name="Line 53"/>
          <p:cNvSpPr>
            <a:spLocks noChangeShapeType="1"/>
          </p:cNvSpPr>
          <p:nvPr/>
        </p:nvSpPr>
        <p:spPr bwMode="auto">
          <a:xfrm>
            <a:off x="5105400" y="2782229"/>
            <a:ext cx="381000" cy="0"/>
          </a:xfrm>
          <a:prstGeom prst="line">
            <a:avLst/>
          </a:prstGeom>
          <a:noFill/>
          <a:ln w="9525">
            <a:solidFill>
              <a:schemeClr val="tx1"/>
            </a:solidFill>
            <a:round/>
            <a:headEnd/>
            <a:tailEnd type="triangle" w="med" len="med"/>
          </a:ln>
        </p:spPr>
        <p:txBody>
          <a:bodyPr wrap="none" anchor="ctr"/>
          <a:lstStyle/>
          <a:p>
            <a:endParaRPr lang="en-US"/>
          </a:p>
        </p:txBody>
      </p:sp>
      <p:sp>
        <p:nvSpPr>
          <p:cNvPr id="31798" name="Text Box 54"/>
          <p:cNvSpPr txBox="1">
            <a:spLocks noChangeArrowheads="1"/>
          </p:cNvSpPr>
          <p:nvPr/>
        </p:nvSpPr>
        <p:spPr bwMode="auto">
          <a:xfrm>
            <a:off x="381000" y="3317488"/>
            <a:ext cx="1066800" cy="926790"/>
          </a:xfrm>
          <a:prstGeom prst="rect">
            <a:avLst/>
          </a:prstGeom>
          <a:noFill/>
          <a:ln w="9525">
            <a:noFill/>
            <a:miter lim="800000"/>
            <a:headEnd/>
            <a:tailEnd/>
          </a:ln>
        </p:spPr>
        <p:txBody>
          <a:bodyPr>
            <a:spAutoFit/>
          </a:bodyPr>
          <a:lstStyle/>
          <a:p>
            <a:pPr>
              <a:spcBef>
                <a:spcPct val="50000"/>
              </a:spcBef>
            </a:pPr>
            <a:r>
              <a:rPr lang="en-US" sz="1200"/>
              <a:t>Subset of address bits used to select entry that might contain the address.</a:t>
            </a:r>
          </a:p>
        </p:txBody>
      </p:sp>
      <p:sp>
        <p:nvSpPr>
          <p:cNvPr id="31799" name="Line 55"/>
          <p:cNvSpPr>
            <a:spLocks noChangeShapeType="1"/>
          </p:cNvSpPr>
          <p:nvPr/>
        </p:nvSpPr>
        <p:spPr bwMode="auto">
          <a:xfrm>
            <a:off x="1219200" y="3139068"/>
            <a:ext cx="228600" cy="0"/>
          </a:xfrm>
          <a:prstGeom prst="line">
            <a:avLst/>
          </a:prstGeom>
          <a:noFill/>
          <a:ln w="9525">
            <a:solidFill>
              <a:schemeClr val="tx1"/>
            </a:solidFill>
            <a:round/>
            <a:headEnd/>
            <a:tailEnd/>
          </a:ln>
        </p:spPr>
        <p:txBody>
          <a:bodyPr wrap="none" anchor="ctr"/>
          <a:lstStyle/>
          <a:p>
            <a:endParaRPr lang="en-US"/>
          </a:p>
        </p:txBody>
      </p:sp>
      <p:sp>
        <p:nvSpPr>
          <p:cNvPr id="31800" name="Line 56"/>
          <p:cNvSpPr>
            <a:spLocks noChangeShapeType="1"/>
          </p:cNvSpPr>
          <p:nvPr/>
        </p:nvSpPr>
        <p:spPr bwMode="auto">
          <a:xfrm>
            <a:off x="838200" y="5161156"/>
            <a:ext cx="0" cy="1011044"/>
          </a:xfrm>
          <a:prstGeom prst="line">
            <a:avLst/>
          </a:prstGeom>
          <a:noFill/>
          <a:ln w="9525">
            <a:solidFill>
              <a:schemeClr val="tx1"/>
            </a:solidFill>
            <a:round/>
            <a:headEnd/>
            <a:tailEnd/>
          </a:ln>
        </p:spPr>
        <p:txBody>
          <a:bodyPr wrap="none" anchor="ctr"/>
          <a:lstStyle/>
          <a:p>
            <a:endParaRPr lang="en-US"/>
          </a:p>
        </p:txBody>
      </p:sp>
      <p:sp>
        <p:nvSpPr>
          <p:cNvPr id="31801" name="Line 57"/>
          <p:cNvSpPr>
            <a:spLocks noChangeShapeType="1"/>
          </p:cNvSpPr>
          <p:nvPr/>
        </p:nvSpPr>
        <p:spPr bwMode="auto">
          <a:xfrm>
            <a:off x="838200" y="6172200"/>
            <a:ext cx="2209800" cy="0"/>
          </a:xfrm>
          <a:prstGeom prst="line">
            <a:avLst/>
          </a:prstGeom>
          <a:noFill/>
          <a:ln w="9525">
            <a:solidFill>
              <a:schemeClr val="tx1"/>
            </a:solidFill>
            <a:round/>
            <a:headEnd/>
            <a:tailEnd/>
          </a:ln>
        </p:spPr>
        <p:txBody>
          <a:bodyPr wrap="none" anchor="ctr"/>
          <a:lstStyle/>
          <a:p>
            <a:endParaRPr lang="en-US"/>
          </a:p>
        </p:txBody>
      </p:sp>
      <p:sp>
        <p:nvSpPr>
          <p:cNvPr id="31802" name="Line 58"/>
          <p:cNvSpPr>
            <a:spLocks noChangeShapeType="1"/>
          </p:cNvSpPr>
          <p:nvPr/>
        </p:nvSpPr>
        <p:spPr bwMode="auto">
          <a:xfrm flipV="1">
            <a:off x="3048000" y="5577468"/>
            <a:ext cx="0" cy="594732"/>
          </a:xfrm>
          <a:prstGeom prst="line">
            <a:avLst/>
          </a:prstGeom>
          <a:noFill/>
          <a:ln w="9525">
            <a:solidFill>
              <a:schemeClr val="tx1"/>
            </a:solidFill>
            <a:round/>
            <a:headEnd/>
            <a:tailEnd/>
          </a:ln>
        </p:spPr>
        <p:txBody>
          <a:bodyPr wrap="none" anchor="ctr"/>
          <a:lstStyle/>
          <a:p>
            <a:endParaRPr lang="en-US"/>
          </a:p>
        </p:txBody>
      </p:sp>
      <p:sp>
        <p:nvSpPr>
          <p:cNvPr id="31803" name="Line 59"/>
          <p:cNvSpPr>
            <a:spLocks noChangeShapeType="1"/>
          </p:cNvSpPr>
          <p:nvPr/>
        </p:nvSpPr>
        <p:spPr bwMode="auto">
          <a:xfrm flipV="1">
            <a:off x="3048000" y="5220629"/>
            <a:ext cx="457200" cy="356839"/>
          </a:xfrm>
          <a:prstGeom prst="line">
            <a:avLst/>
          </a:prstGeom>
          <a:noFill/>
          <a:ln w="9525">
            <a:solidFill>
              <a:schemeClr val="tx1"/>
            </a:solidFill>
            <a:round/>
            <a:headEnd/>
            <a:tailEnd type="triangle" w="med" len="med"/>
          </a:ln>
        </p:spPr>
        <p:txBody>
          <a:bodyPr wrap="none" anchor="ctr"/>
          <a:lstStyle/>
          <a:p>
            <a:endParaRPr lang="en-US"/>
          </a:p>
        </p:txBody>
      </p:sp>
      <p:sp>
        <p:nvSpPr>
          <p:cNvPr id="31804" name="Text Box 60"/>
          <p:cNvSpPr txBox="1">
            <a:spLocks noChangeArrowheads="1"/>
          </p:cNvSpPr>
          <p:nvPr/>
        </p:nvSpPr>
        <p:spPr bwMode="auto">
          <a:xfrm>
            <a:off x="2590800" y="1771185"/>
            <a:ext cx="1295400" cy="286215"/>
          </a:xfrm>
          <a:prstGeom prst="rect">
            <a:avLst/>
          </a:prstGeom>
          <a:noFill/>
          <a:ln w="9525">
            <a:noFill/>
            <a:miter lim="800000"/>
            <a:headEnd/>
            <a:tailEnd/>
          </a:ln>
        </p:spPr>
        <p:txBody>
          <a:bodyPr>
            <a:spAutoFit/>
          </a:bodyPr>
          <a:lstStyle/>
          <a:p>
            <a:pPr>
              <a:spcBef>
                <a:spcPct val="50000"/>
              </a:spcBef>
            </a:pPr>
            <a:r>
              <a:rPr lang="en-US" sz="1800"/>
              <a:t>Tag Array</a:t>
            </a:r>
          </a:p>
        </p:txBody>
      </p:sp>
      <p:sp>
        <p:nvSpPr>
          <p:cNvPr id="31805" name="Text Box 61"/>
          <p:cNvSpPr txBox="1">
            <a:spLocks noChangeArrowheads="1"/>
          </p:cNvSpPr>
          <p:nvPr/>
        </p:nvSpPr>
        <p:spPr bwMode="auto">
          <a:xfrm>
            <a:off x="6705600" y="1771185"/>
            <a:ext cx="1295400" cy="286215"/>
          </a:xfrm>
          <a:prstGeom prst="rect">
            <a:avLst/>
          </a:prstGeom>
          <a:noFill/>
          <a:ln w="9525">
            <a:noFill/>
            <a:miter lim="800000"/>
            <a:headEnd/>
            <a:tailEnd/>
          </a:ln>
        </p:spPr>
        <p:txBody>
          <a:bodyPr>
            <a:spAutoFit/>
          </a:bodyPr>
          <a:lstStyle/>
          <a:p>
            <a:pPr>
              <a:spcBef>
                <a:spcPct val="50000"/>
              </a:spcBef>
            </a:pPr>
            <a:r>
              <a:rPr lang="en-US" sz="1800"/>
              <a:t>Data Array</a:t>
            </a:r>
          </a:p>
        </p:txBody>
      </p:sp>
      <p:sp>
        <p:nvSpPr>
          <p:cNvPr id="31806" name="Line 62"/>
          <p:cNvSpPr>
            <a:spLocks noChangeShapeType="1"/>
          </p:cNvSpPr>
          <p:nvPr/>
        </p:nvSpPr>
        <p:spPr bwMode="auto">
          <a:xfrm>
            <a:off x="6019800" y="5042210"/>
            <a:ext cx="2590800" cy="0"/>
          </a:xfrm>
          <a:prstGeom prst="line">
            <a:avLst/>
          </a:prstGeom>
          <a:noFill/>
          <a:ln w="9525">
            <a:solidFill>
              <a:schemeClr val="tx1"/>
            </a:solidFill>
            <a:round/>
            <a:headEnd/>
            <a:tailEnd/>
          </a:ln>
        </p:spPr>
        <p:txBody>
          <a:bodyPr wrap="none" anchor="ctr"/>
          <a:lstStyle/>
          <a:p>
            <a:endParaRPr lang="en-US"/>
          </a:p>
        </p:txBody>
      </p:sp>
      <p:sp>
        <p:nvSpPr>
          <p:cNvPr id="31807" name="Line 63"/>
          <p:cNvSpPr>
            <a:spLocks noChangeShapeType="1"/>
          </p:cNvSpPr>
          <p:nvPr/>
        </p:nvSpPr>
        <p:spPr bwMode="auto">
          <a:xfrm>
            <a:off x="6019800" y="5042210"/>
            <a:ext cx="304800" cy="297366"/>
          </a:xfrm>
          <a:prstGeom prst="line">
            <a:avLst/>
          </a:prstGeom>
          <a:noFill/>
          <a:ln w="9525">
            <a:solidFill>
              <a:schemeClr val="tx1"/>
            </a:solidFill>
            <a:round/>
            <a:headEnd/>
            <a:tailEnd/>
          </a:ln>
        </p:spPr>
        <p:txBody>
          <a:bodyPr wrap="none" anchor="ctr"/>
          <a:lstStyle/>
          <a:p>
            <a:endParaRPr lang="en-US"/>
          </a:p>
        </p:txBody>
      </p:sp>
      <p:sp>
        <p:nvSpPr>
          <p:cNvPr id="31808" name="Line 64"/>
          <p:cNvSpPr>
            <a:spLocks noChangeShapeType="1"/>
          </p:cNvSpPr>
          <p:nvPr/>
        </p:nvSpPr>
        <p:spPr bwMode="auto">
          <a:xfrm flipH="1">
            <a:off x="8305800" y="5042210"/>
            <a:ext cx="304800" cy="297366"/>
          </a:xfrm>
          <a:prstGeom prst="line">
            <a:avLst/>
          </a:prstGeom>
          <a:noFill/>
          <a:ln w="9525">
            <a:solidFill>
              <a:schemeClr val="tx1"/>
            </a:solidFill>
            <a:round/>
            <a:headEnd/>
            <a:tailEnd/>
          </a:ln>
        </p:spPr>
        <p:txBody>
          <a:bodyPr wrap="none" anchor="ctr"/>
          <a:lstStyle/>
          <a:p>
            <a:endParaRPr lang="en-US"/>
          </a:p>
        </p:txBody>
      </p:sp>
      <p:sp>
        <p:nvSpPr>
          <p:cNvPr id="31809" name="Line 65"/>
          <p:cNvSpPr>
            <a:spLocks noChangeShapeType="1"/>
          </p:cNvSpPr>
          <p:nvPr/>
        </p:nvSpPr>
        <p:spPr bwMode="auto">
          <a:xfrm>
            <a:off x="6324600" y="5339576"/>
            <a:ext cx="1981200" cy="0"/>
          </a:xfrm>
          <a:prstGeom prst="line">
            <a:avLst/>
          </a:prstGeom>
          <a:noFill/>
          <a:ln w="9525">
            <a:solidFill>
              <a:schemeClr val="tx1"/>
            </a:solidFill>
            <a:round/>
            <a:headEnd/>
            <a:tailEnd/>
          </a:ln>
        </p:spPr>
        <p:txBody>
          <a:bodyPr wrap="none" anchor="ctr"/>
          <a:lstStyle/>
          <a:p>
            <a:endParaRPr lang="en-US"/>
          </a:p>
        </p:txBody>
      </p:sp>
      <p:sp>
        <p:nvSpPr>
          <p:cNvPr id="31810" name="Text Box 66"/>
          <p:cNvSpPr txBox="1">
            <a:spLocks noChangeArrowheads="1"/>
          </p:cNvSpPr>
          <p:nvPr/>
        </p:nvSpPr>
        <p:spPr bwMode="auto">
          <a:xfrm>
            <a:off x="6400800" y="5029200"/>
            <a:ext cx="1905000" cy="237893"/>
          </a:xfrm>
          <a:prstGeom prst="rect">
            <a:avLst/>
          </a:prstGeom>
          <a:noFill/>
          <a:ln w="9525">
            <a:noFill/>
            <a:miter lim="800000"/>
            <a:headEnd/>
            <a:tailEnd/>
          </a:ln>
        </p:spPr>
        <p:txBody>
          <a:bodyPr>
            <a:spAutoFit/>
          </a:bodyPr>
          <a:lstStyle/>
          <a:p>
            <a:pPr>
              <a:spcBef>
                <a:spcPct val="50000"/>
              </a:spcBef>
            </a:pPr>
            <a:r>
              <a:rPr lang="en-US" sz="1400" dirty="0"/>
              <a:t>Select based on line hit</a:t>
            </a:r>
          </a:p>
        </p:txBody>
      </p:sp>
      <p:sp>
        <p:nvSpPr>
          <p:cNvPr id="31811" name="Line 67"/>
          <p:cNvSpPr>
            <a:spLocks noChangeShapeType="1"/>
          </p:cNvSpPr>
          <p:nvPr/>
        </p:nvSpPr>
        <p:spPr bwMode="auto">
          <a:xfrm>
            <a:off x="7315200" y="5339576"/>
            <a:ext cx="0" cy="356839"/>
          </a:xfrm>
          <a:prstGeom prst="line">
            <a:avLst/>
          </a:prstGeom>
          <a:noFill/>
          <a:ln w="9525">
            <a:solidFill>
              <a:schemeClr val="tx1"/>
            </a:solidFill>
            <a:round/>
            <a:headEnd/>
            <a:tailEnd type="triangle" w="med" len="med"/>
          </a:ln>
        </p:spPr>
        <p:txBody>
          <a:bodyPr wrap="none" anchor="ctr"/>
          <a:lstStyle/>
          <a:p>
            <a:endParaRPr lang="en-US"/>
          </a:p>
        </p:txBody>
      </p:sp>
      <p:sp>
        <p:nvSpPr>
          <p:cNvPr id="31812" name="Text Box 68"/>
          <p:cNvSpPr txBox="1">
            <a:spLocks noChangeArrowheads="1"/>
          </p:cNvSpPr>
          <p:nvPr/>
        </p:nvSpPr>
        <p:spPr bwMode="auto">
          <a:xfrm>
            <a:off x="6477000" y="5696415"/>
            <a:ext cx="1676400" cy="262673"/>
          </a:xfrm>
          <a:prstGeom prst="rect">
            <a:avLst/>
          </a:prstGeom>
          <a:noFill/>
          <a:ln w="9525">
            <a:noFill/>
            <a:miter lim="800000"/>
            <a:headEnd/>
            <a:tailEnd/>
          </a:ln>
        </p:spPr>
        <p:txBody>
          <a:bodyPr>
            <a:spAutoFit/>
          </a:bodyPr>
          <a:lstStyle/>
          <a:p>
            <a:pPr>
              <a:spcBef>
                <a:spcPct val="50000"/>
              </a:spcBef>
            </a:pPr>
            <a:r>
              <a:rPr lang="en-US" sz="1600"/>
              <a:t>Send data to CPU</a:t>
            </a:r>
          </a:p>
        </p:txBody>
      </p:sp>
      <p:sp>
        <p:nvSpPr>
          <p:cNvPr id="31813" name="Text Box 69"/>
          <p:cNvSpPr txBox="1">
            <a:spLocks noChangeArrowheads="1"/>
          </p:cNvSpPr>
          <p:nvPr/>
        </p:nvSpPr>
        <p:spPr bwMode="auto">
          <a:xfrm>
            <a:off x="228600" y="1295400"/>
            <a:ext cx="4724400" cy="356839"/>
          </a:xfrm>
          <a:prstGeom prst="rect">
            <a:avLst/>
          </a:prstGeom>
          <a:noFill/>
          <a:ln w="9525">
            <a:noFill/>
            <a:miter lim="800000"/>
            <a:headEnd/>
            <a:tailEnd/>
          </a:ln>
        </p:spPr>
        <p:txBody>
          <a:bodyPr>
            <a:spAutoFit/>
          </a:bodyPr>
          <a:lstStyle/>
          <a:p>
            <a:pPr>
              <a:spcBef>
                <a:spcPct val="50000"/>
              </a:spcBef>
            </a:pPr>
            <a:r>
              <a:rPr lang="en-US">
                <a:solidFill>
                  <a:srgbClr val="FF0000"/>
                </a:solidFill>
              </a:rPr>
              <a:t>2-way Set-Associative Cache</a:t>
            </a:r>
          </a:p>
        </p:txBody>
      </p:sp>
      <p:sp>
        <p:nvSpPr>
          <p:cNvPr id="31814" name="Text Box 70"/>
          <p:cNvSpPr txBox="1">
            <a:spLocks noChangeArrowheads="1"/>
          </p:cNvSpPr>
          <p:nvPr/>
        </p:nvSpPr>
        <p:spPr bwMode="auto">
          <a:xfrm>
            <a:off x="2514600" y="4506951"/>
            <a:ext cx="1447800" cy="403922"/>
          </a:xfrm>
          <a:prstGeom prst="rect">
            <a:avLst/>
          </a:prstGeom>
          <a:noFill/>
          <a:ln w="9525">
            <a:noFill/>
            <a:miter lim="800000"/>
            <a:headEnd/>
            <a:tailEnd/>
          </a:ln>
        </p:spPr>
        <p:txBody>
          <a:bodyPr>
            <a:spAutoFit/>
          </a:bodyPr>
          <a:lstStyle/>
          <a:p>
            <a:pPr>
              <a:spcBef>
                <a:spcPct val="50000"/>
              </a:spcBef>
            </a:pPr>
            <a:r>
              <a:rPr lang="en-US" sz="1400"/>
              <a:t>Tags to check for</a:t>
            </a:r>
            <a:br>
              <a:rPr lang="en-US" sz="1400"/>
            </a:br>
            <a:r>
              <a:rPr lang="en-US" sz="1400"/>
              <a:t>hit/miss</a:t>
            </a:r>
            <a:endParaRPr lang="en-US"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1377583"/>
            <a:ext cx="6248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Replacement Policy</a:t>
            </a:r>
          </a:p>
        </p:txBody>
      </p:sp>
      <p:sp>
        <p:nvSpPr>
          <p:cNvPr id="32771" name="Text Box 3"/>
          <p:cNvSpPr txBox="1">
            <a:spLocks noChangeArrowheads="1"/>
          </p:cNvSpPr>
          <p:nvPr/>
        </p:nvSpPr>
        <p:spPr bwMode="auto">
          <a:xfrm>
            <a:off x="152400" y="2139583"/>
            <a:ext cx="8839200" cy="4108817"/>
          </a:xfrm>
          <a:prstGeom prst="rect">
            <a:avLst/>
          </a:prstGeom>
          <a:noFill/>
          <a:ln w="9525">
            <a:noFill/>
            <a:miter lim="800000"/>
            <a:headEnd/>
            <a:tailEnd/>
          </a:ln>
        </p:spPr>
        <p:txBody>
          <a:bodyPr>
            <a:spAutoFit/>
          </a:bodyPr>
          <a:lstStyle/>
          <a:p>
            <a:pPr>
              <a:spcBef>
                <a:spcPct val="50000"/>
              </a:spcBef>
            </a:pPr>
            <a:r>
              <a:rPr lang="en-US" dirty="0"/>
              <a:t>This reflects which line must be evicted for incoming data.</a:t>
            </a:r>
          </a:p>
          <a:p>
            <a:pPr>
              <a:spcBef>
                <a:spcPct val="50000"/>
              </a:spcBef>
            </a:pPr>
            <a:r>
              <a:rPr lang="en-US" dirty="0"/>
              <a:t>In direct-mapped caches, there is no choice since the incoming line can only be placed in one location inside the cache.</a:t>
            </a:r>
          </a:p>
          <a:p>
            <a:pPr>
              <a:spcBef>
                <a:spcPct val="50000"/>
              </a:spcBef>
            </a:pPr>
            <a:r>
              <a:rPr lang="en-US" dirty="0"/>
              <a:t>In a set-associative or a fully-associative cache, there is a choice among multiple candidates for eviction. ( Lesser candidates in a set-associative than full-</a:t>
            </a:r>
            <a:r>
              <a:rPr lang="en-US" dirty="0" err="1"/>
              <a:t>associatve</a:t>
            </a:r>
            <a:r>
              <a:rPr lang="en-US" dirty="0"/>
              <a:t>)</a:t>
            </a:r>
          </a:p>
          <a:p>
            <a:pPr>
              <a:spcBef>
                <a:spcPct val="50000"/>
              </a:spcBef>
            </a:pPr>
            <a:r>
              <a:rPr lang="en-US" dirty="0"/>
              <a:t>The design objective is to minimize future cache misses by evicting a line that will not be referenced often in the near future.</a:t>
            </a:r>
          </a:p>
          <a:p>
            <a:pPr>
              <a:spcBef>
                <a:spcPct val="50000"/>
              </a:spcBef>
            </a:pPr>
            <a:r>
              <a:rPr lang="en-US" dirty="0"/>
              <a:t>One common replacement policy is LRU - Least Recently Used.</a:t>
            </a:r>
            <a:br>
              <a:rPr lang="en-US" dirty="0"/>
            </a:br>
            <a:r>
              <a:rPr lang="en-US" dirty="0"/>
              <a:t>Another policy is Random Replacement.</a:t>
            </a:r>
            <a:br>
              <a:rPr lang="en-US" dirty="0"/>
            </a:br>
            <a:r>
              <a:rPr lang="en-US" dirty="0"/>
              <a:t>Another policy is Not-Most-Recently-Used.</a:t>
            </a:r>
          </a:p>
          <a:p>
            <a:pPr>
              <a:spcBef>
                <a:spcPct val="50000"/>
              </a:spcBef>
            </a:pPr>
            <a:r>
              <a:rPr lang="en-US" dirty="0"/>
              <a:t>Implementation of a Replacement Policy requires some data about when the cache line has been accessed last.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04800" y="1371600"/>
            <a:ext cx="86106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Cache Implementation</a:t>
            </a:r>
          </a:p>
        </p:txBody>
      </p:sp>
      <p:sp>
        <p:nvSpPr>
          <p:cNvPr id="33795" name="Text Box 3"/>
          <p:cNvSpPr txBox="1">
            <a:spLocks noChangeArrowheads="1"/>
          </p:cNvSpPr>
          <p:nvPr/>
        </p:nvSpPr>
        <p:spPr bwMode="auto">
          <a:xfrm>
            <a:off x="304800" y="1981200"/>
            <a:ext cx="8610600" cy="1768475"/>
          </a:xfrm>
          <a:prstGeom prst="rect">
            <a:avLst/>
          </a:prstGeom>
          <a:noFill/>
          <a:ln w="9525">
            <a:noFill/>
            <a:miter lim="800000"/>
            <a:headEnd/>
            <a:tailEnd/>
          </a:ln>
        </p:spPr>
        <p:txBody>
          <a:bodyPr>
            <a:spAutoFit/>
          </a:bodyPr>
          <a:lstStyle/>
          <a:p>
            <a:pPr>
              <a:spcBef>
                <a:spcPct val="50000"/>
              </a:spcBef>
            </a:pPr>
            <a:r>
              <a:rPr lang="en-US" sz="2000"/>
              <a:t>Caches are implemented using 3 components:</a:t>
            </a:r>
          </a:p>
          <a:p>
            <a:pPr>
              <a:spcBef>
                <a:spcPct val="50000"/>
              </a:spcBef>
            </a:pPr>
            <a:r>
              <a:rPr lang="en-US" sz="2000"/>
              <a:t>1.	Tag Arrays</a:t>
            </a:r>
          </a:p>
          <a:p>
            <a:pPr>
              <a:spcBef>
                <a:spcPct val="50000"/>
              </a:spcBef>
            </a:pPr>
            <a:r>
              <a:rPr lang="en-US" sz="2000"/>
              <a:t>2.	Hit/Miss Detection Logic</a:t>
            </a:r>
          </a:p>
          <a:p>
            <a:pPr>
              <a:spcBef>
                <a:spcPct val="50000"/>
              </a:spcBef>
            </a:pPr>
            <a:r>
              <a:rPr lang="en-US" sz="2000"/>
              <a:t>3.	Data Arrays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2400" y="1371600"/>
            <a:ext cx="5707711" cy="294228"/>
          </a:xfrm>
          <a:prstGeom prst="rect">
            <a:avLst/>
          </a:prstGeom>
          <a:noFill/>
          <a:ln w="9525">
            <a:noFill/>
            <a:miter lim="800000"/>
            <a:headEnd/>
            <a:tailEnd/>
          </a:ln>
        </p:spPr>
        <p:txBody>
          <a:bodyPr>
            <a:spAutoFit/>
          </a:bodyPr>
          <a:lstStyle/>
          <a:p>
            <a:pPr>
              <a:spcBef>
                <a:spcPct val="50000"/>
              </a:spcBef>
            </a:pPr>
            <a:r>
              <a:rPr lang="en-US" sz="1600">
                <a:solidFill>
                  <a:srgbClr val="FF0000"/>
                </a:solidFill>
              </a:rPr>
              <a:t>Tag Arrays</a:t>
            </a:r>
          </a:p>
        </p:txBody>
      </p:sp>
      <p:sp>
        <p:nvSpPr>
          <p:cNvPr id="34819" name="Text Box 3"/>
          <p:cNvSpPr txBox="1">
            <a:spLocks noChangeArrowheads="1"/>
          </p:cNvSpPr>
          <p:nvPr/>
        </p:nvSpPr>
        <p:spPr bwMode="auto">
          <a:xfrm>
            <a:off x="230588" y="1857238"/>
            <a:ext cx="8913412" cy="801809"/>
          </a:xfrm>
          <a:prstGeom prst="rect">
            <a:avLst/>
          </a:prstGeom>
          <a:noFill/>
          <a:ln w="9525">
            <a:noFill/>
            <a:miter lim="800000"/>
            <a:headEnd/>
            <a:tailEnd/>
          </a:ln>
        </p:spPr>
        <p:txBody>
          <a:bodyPr>
            <a:spAutoFit/>
          </a:bodyPr>
          <a:lstStyle/>
          <a:p>
            <a:pPr>
              <a:spcBef>
                <a:spcPct val="50000"/>
              </a:spcBef>
            </a:pPr>
            <a:r>
              <a:rPr lang="en-US" dirty="0"/>
              <a:t>Tag Arrays are organized as a 2-dimensional structure containing a row of </a:t>
            </a:r>
            <a:r>
              <a:rPr lang="en-US" i="1" dirty="0"/>
              <a:t>tag entries</a:t>
            </a:r>
            <a:r>
              <a:rPr lang="en-US" dirty="0"/>
              <a:t> for each set in the cache, with the number of entries in each row equal to the </a:t>
            </a:r>
            <a:r>
              <a:rPr lang="en-US" dirty="0" err="1"/>
              <a:t>associativity</a:t>
            </a:r>
            <a:r>
              <a:rPr lang="en-US" dirty="0"/>
              <a:t> of the cache.</a:t>
            </a:r>
          </a:p>
        </p:txBody>
      </p:sp>
      <p:sp>
        <p:nvSpPr>
          <p:cNvPr id="34820" name="Rectangle 4"/>
          <p:cNvSpPr>
            <a:spLocks noChangeArrowheads="1"/>
          </p:cNvSpPr>
          <p:nvPr/>
        </p:nvSpPr>
        <p:spPr bwMode="auto">
          <a:xfrm>
            <a:off x="1794344" y="3496267"/>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1" name="Rectangle 5"/>
          <p:cNvSpPr>
            <a:spLocks noChangeArrowheads="1"/>
          </p:cNvSpPr>
          <p:nvPr/>
        </p:nvSpPr>
        <p:spPr bwMode="auto">
          <a:xfrm>
            <a:off x="3358101" y="3496267"/>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2" name="Rectangle 6"/>
          <p:cNvSpPr>
            <a:spLocks noChangeArrowheads="1"/>
          </p:cNvSpPr>
          <p:nvPr/>
        </p:nvSpPr>
        <p:spPr bwMode="auto">
          <a:xfrm>
            <a:off x="4921857" y="3496267"/>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3" name="Rectangle 7"/>
          <p:cNvSpPr>
            <a:spLocks noChangeArrowheads="1"/>
          </p:cNvSpPr>
          <p:nvPr/>
        </p:nvSpPr>
        <p:spPr bwMode="auto">
          <a:xfrm>
            <a:off x="6485614" y="3496267"/>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4" name="Rectangle 8"/>
          <p:cNvSpPr>
            <a:spLocks noChangeArrowheads="1"/>
          </p:cNvSpPr>
          <p:nvPr/>
        </p:nvSpPr>
        <p:spPr bwMode="auto">
          <a:xfrm>
            <a:off x="1794344" y="3739086"/>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5" name="Rectangle 9"/>
          <p:cNvSpPr>
            <a:spLocks noChangeArrowheads="1"/>
          </p:cNvSpPr>
          <p:nvPr/>
        </p:nvSpPr>
        <p:spPr bwMode="auto">
          <a:xfrm>
            <a:off x="3358101" y="3739086"/>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6" name="Rectangle 10"/>
          <p:cNvSpPr>
            <a:spLocks noChangeArrowheads="1"/>
          </p:cNvSpPr>
          <p:nvPr/>
        </p:nvSpPr>
        <p:spPr bwMode="auto">
          <a:xfrm>
            <a:off x="4921857" y="3739086"/>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7" name="Rectangle 11"/>
          <p:cNvSpPr>
            <a:spLocks noChangeArrowheads="1"/>
          </p:cNvSpPr>
          <p:nvPr/>
        </p:nvSpPr>
        <p:spPr bwMode="auto">
          <a:xfrm>
            <a:off x="6485614" y="3739086"/>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8" name="Rectangle 12"/>
          <p:cNvSpPr>
            <a:spLocks noChangeArrowheads="1"/>
          </p:cNvSpPr>
          <p:nvPr/>
        </p:nvSpPr>
        <p:spPr bwMode="auto">
          <a:xfrm>
            <a:off x="1794344" y="3981905"/>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29" name="Rectangle 13"/>
          <p:cNvSpPr>
            <a:spLocks noChangeArrowheads="1"/>
          </p:cNvSpPr>
          <p:nvPr/>
        </p:nvSpPr>
        <p:spPr bwMode="auto">
          <a:xfrm>
            <a:off x="3358101" y="3981905"/>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0" name="Rectangle 14"/>
          <p:cNvSpPr>
            <a:spLocks noChangeArrowheads="1"/>
          </p:cNvSpPr>
          <p:nvPr/>
        </p:nvSpPr>
        <p:spPr bwMode="auto">
          <a:xfrm>
            <a:off x="4921857" y="3981905"/>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1" name="Rectangle 15"/>
          <p:cNvSpPr>
            <a:spLocks noChangeArrowheads="1"/>
          </p:cNvSpPr>
          <p:nvPr/>
        </p:nvSpPr>
        <p:spPr bwMode="auto">
          <a:xfrm>
            <a:off x="6485614" y="3981905"/>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2" name="Rectangle 16"/>
          <p:cNvSpPr>
            <a:spLocks noChangeArrowheads="1"/>
          </p:cNvSpPr>
          <p:nvPr/>
        </p:nvSpPr>
        <p:spPr bwMode="auto">
          <a:xfrm>
            <a:off x="1794344" y="4224724"/>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3" name="Rectangle 17"/>
          <p:cNvSpPr>
            <a:spLocks noChangeArrowheads="1"/>
          </p:cNvSpPr>
          <p:nvPr/>
        </p:nvSpPr>
        <p:spPr bwMode="auto">
          <a:xfrm>
            <a:off x="3358101" y="4224724"/>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4" name="Rectangle 18"/>
          <p:cNvSpPr>
            <a:spLocks noChangeArrowheads="1"/>
          </p:cNvSpPr>
          <p:nvPr/>
        </p:nvSpPr>
        <p:spPr bwMode="auto">
          <a:xfrm>
            <a:off x="4921857" y="4224724"/>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5" name="Rectangle 19"/>
          <p:cNvSpPr>
            <a:spLocks noChangeArrowheads="1"/>
          </p:cNvSpPr>
          <p:nvPr/>
        </p:nvSpPr>
        <p:spPr bwMode="auto">
          <a:xfrm>
            <a:off x="6485614" y="4224724"/>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6" name="Rectangle 20"/>
          <p:cNvSpPr>
            <a:spLocks noChangeArrowheads="1"/>
          </p:cNvSpPr>
          <p:nvPr/>
        </p:nvSpPr>
        <p:spPr bwMode="auto">
          <a:xfrm>
            <a:off x="1794344" y="4467543"/>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7" name="Rectangle 21"/>
          <p:cNvSpPr>
            <a:spLocks noChangeArrowheads="1"/>
          </p:cNvSpPr>
          <p:nvPr/>
        </p:nvSpPr>
        <p:spPr bwMode="auto">
          <a:xfrm>
            <a:off x="3358101" y="4467543"/>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8" name="Rectangle 22"/>
          <p:cNvSpPr>
            <a:spLocks noChangeArrowheads="1"/>
          </p:cNvSpPr>
          <p:nvPr/>
        </p:nvSpPr>
        <p:spPr bwMode="auto">
          <a:xfrm>
            <a:off x="4921857" y="4467543"/>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39" name="Rectangle 23"/>
          <p:cNvSpPr>
            <a:spLocks noChangeArrowheads="1"/>
          </p:cNvSpPr>
          <p:nvPr/>
        </p:nvSpPr>
        <p:spPr bwMode="auto">
          <a:xfrm>
            <a:off x="6485614" y="4467543"/>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0" name="Rectangle 24"/>
          <p:cNvSpPr>
            <a:spLocks noChangeArrowheads="1"/>
          </p:cNvSpPr>
          <p:nvPr/>
        </p:nvSpPr>
        <p:spPr bwMode="auto">
          <a:xfrm>
            <a:off x="1794344" y="4710362"/>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1" name="Rectangle 25"/>
          <p:cNvSpPr>
            <a:spLocks noChangeArrowheads="1"/>
          </p:cNvSpPr>
          <p:nvPr/>
        </p:nvSpPr>
        <p:spPr bwMode="auto">
          <a:xfrm>
            <a:off x="3358101" y="4710362"/>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2" name="Rectangle 26"/>
          <p:cNvSpPr>
            <a:spLocks noChangeArrowheads="1"/>
          </p:cNvSpPr>
          <p:nvPr/>
        </p:nvSpPr>
        <p:spPr bwMode="auto">
          <a:xfrm>
            <a:off x="4921857" y="4710362"/>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3" name="Rectangle 27"/>
          <p:cNvSpPr>
            <a:spLocks noChangeArrowheads="1"/>
          </p:cNvSpPr>
          <p:nvPr/>
        </p:nvSpPr>
        <p:spPr bwMode="auto">
          <a:xfrm>
            <a:off x="6485614" y="4710362"/>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4" name="Rectangle 28"/>
          <p:cNvSpPr>
            <a:spLocks noChangeArrowheads="1"/>
          </p:cNvSpPr>
          <p:nvPr/>
        </p:nvSpPr>
        <p:spPr bwMode="auto">
          <a:xfrm>
            <a:off x="1794344" y="4953181"/>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5" name="Rectangle 29"/>
          <p:cNvSpPr>
            <a:spLocks noChangeArrowheads="1"/>
          </p:cNvSpPr>
          <p:nvPr/>
        </p:nvSpPr>
        <p:spPr bwMode="auto">
          <a:xfrm>
            <a:off x="3358101" y="4953181"/>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6" name="Rectangle 30"/>
          <p:cNvSpPr>
            <a:spLocks noChangeArrowheads="1"/>
          </p:cNvSpPr>
          <p:nvPr/>
        </p:nvSpPr>
        <p:spPr bwMode="auto">
          <a:xfrm>
            <a:off x="4921857" y="4953181"/>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7" name="Rectangle 31"/>
          <p:cNvSpPr>
            <a:spLocks noChangeArrowheads="1"/>
          </p:cNvSpPr>
          <p:nvPr/>
        </p:nvSpPr>
        <p:spPr bwMode="auto">
          <a:xfrm>
            <a:off x="6485614" y="4953181"/>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8" name="Rectangle 32"/>
          <p:cNvSpPr>
            <a:spLocks noChangeArrowheads="1"/>
          </p:cNvSpPr>
          <p:nvPr/>
        </p:nvSpPr>
        <p:spPr bwMode="auto">
          <a:xfrm>
            <a:off x="1794344" y="5196000"/>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49" name="Rectangle 33"/>
          <p:cNvSpPr>
            <a:spLocks noChangeArrowheads="1"/>
          </p:cNvSpPr>
          <p:nvPr/>
        </p:nvSpPr>
        <p:spPr bwMode="auto">
          <a:xfrm>
            <a:off x="3358101" y="5196000"/>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50" name="Rectangle 34"/>
          <p:cNvSpPr>
            <a:spLocks noChangeArrowheads="1"/>
          </p:cNvSpPr>
          <p:nvPr/>
        </p:nvSpPr>
        <p:spPr bwMode="auto">
          <a:xfrm>
            <a:off x="4921857" y="5196000"/>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Tag Entry</a:t>
            </a:r>
          </a:p>
        </p:txBody>
      </p:sp>
      <p:sp>
        <p:nvSpPr>
          <p:cNvPr id="34851" name="Rectangle 35"/>
          <p:cNvSpPr>
            <a:spLocks noChangeArrowheads="1"/>
          </p:cNvSpPr>
          <p:nvPr/>
        </p:nvSpPr>
        <p:spPr bwMode="auto">
          <a:xfrm>
            <a:off x="6485614" y="5196000"/>
            <a:ext cx="1563757" cy="24281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Tag Entry</a:t>
            </a:r>
          </a:p>
        </p:txBody>
      </p:sp>
      <p:sp>
        <p:nvSpPr>
          <p:cNvPr id="34852" name="Text Box 36"/>
          <p:cNvSpPr txBox="1">
            <a:spLocks noChangeArrowheads="1"/>
          </p:cNvSpPr>
          <p:nvPr/>
        </p:nvSpPr>
        <p:spPr bwMode="auto">
          <a:xfrm>
            <a:off x="777903" y="4103314"/>
            <a:ext cx="938254" cy="722197"/>
          </a:xfrm>
          <a:prstGeom prst="rect">
            <a:avLst/>
          </a:prstGeom>
          <a:noFill/>
          <a:ln w="9525">
            <a:noFill/>
            <a:miter lim="800000"/>
            <a:headEnd/>
            <a:tailEnd/>
          </a:ln>
        </p:spPr>
        <p:txBody>
          <a:bodyPr>
            <a:spAutoFit/>
          </a:bodyPr>
          <a:lstStyle/>
          <a:p>
            <a:pPr>
              <a:spcBef>
                <a:spcPct val="50000"/>
              </a:spcBef>
            </a:pPr>
            <a:r>
              <a:rPr lang="en-US" sz="1200"/>
              <a:t>One row for each set in the cache</a:t>
            </a:r>
          </a:p>
        </p:txBody>
      </p:sp>
      <p:sp>
        <p:nvSpPr>
          <p:cNvPr id="34853" name="Text Box 38"/>
          <p:cNvSpPr txBox="1">
            <a:spLocks noChangeArrowheads="1"/>
          </p:cNvSpPr>
          <p:nvPr/>
        </p:nvSpPr>
        <p:spPr bwMode="auto">
          <a:xfrm>
            <a:off x="2263471" y="2707105"/>
            <a:ext cx="5082209" cy="268113"/>
          </a:xfrm>
          <a:prstGeom prst="rect">
            <a:avLst/>
          </a:prstGeom>
          <a:noFill/>
          <a:ln w="9525">
            <a:noFill/>
            <a:miter lim="800000"/>
            <a:headEnd/>
            <a:tailEnd/>
          </a:ln>
        </p:spPr>
        <p:txBody>
          <a:bodyPr>
            <a:spAutoFit/>
          </a:bodyPr>
          <a:lstStyle/>
          <a:p>
            <a:pPr>
              <a:spcBef>
                <a:spcPct val="50000"/>
              </a:spcBef>
            </a:pPr>
            <a:r>
              <a:rPr lang="en-US" sz="1400"/>
              <a:t>Number of entries in each set = Associativity of the cache</a:t>
            </a:r>
          </a:p>
        </p:txBody>
      </p:sp>
      <p:sp>
        <p:nvSpPr>
          <p:cNvPr id="34854" name="Line 39"/>
          <p:cNvSpPr>
            <a:spLocks noChangeShapeType="1"/>
          </p:cNvSpPr>
          <p:nvPr/>
        </p:nvSpPr>
        <p:spPr bwMode="auto">
          <a:xfrm flipH="1">
            <a:off x="2732598" y="3010629"/>
            <a:ext cx="70369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55" name="Line 40"/>
          <p:cNvSpPr>
            <a:spLocks noChangeShapeType="1"/>
          </p:cNvSpPr>
          <p:nvPr/>
        </p:nvSpPr>
        <p:spPr bwMode="auto">
          <a:xfrm>
            <a:off x="4139979" y="301062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56" name="Line 41"/>
          <p:cNvSpPr>
            <a:spLocks noChangeShapeType="1"/>
          </p:cNvSpPr>
          <p:nvPr/>
        </p:nvSpPr>
        <p:spPr bwMode="auto">
          <a:xfrm>
            <a:off x="5547360" y="301062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57" name="Line 42"/>
          <p:cNvSpPr>
            <a:spLocks noChangeShapeType="1"/>
          </p:cNvSpPr>
          <p:nvPr/>
        </p:nvSpPr>
        <p:spPr bwMode="auto">
          <a:xfrm>
            <a:off x="6407426" y="3010629"/>
            <a:ext cx="781878"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58" name="Line 43"/>
          <p:cNvSpPr>
            <a:spLocks noChangeShapeType="1"/>
          </p:cNvSpPr>
          <p:nvPr/>
        </p:nvSpPr>
        <p:spPr bwMode="auto">
          <a:xfrm>
            <a:off x="2576223" y="543881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59" name="Line 44"/>
          <p:cNvSpPr>
            <a:spLocks noChangeShapeType="1"/>
          </p:cNvSpPr>
          <p:nvPr/>
        </p:nvSpPr>
        <p:spPr bwMode="auto">
          <a:xfrm>
            <a:off x="4218167" y="543881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60" name="Line 45"/>
          <p:cNvSpPr>
            <a:spLocks noChangeShapeType="1"/>
          </p:cNvSpPr>
          <p:nvPr/>
        </p:nvSpPr>
        <p:spPr bwMode="auto">
          <a:xfrm>
            <a:off x="5781923" y="543881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61" name="Line 46"/>
          <p:cNvSpPr>
            <a:spLocks noChangeShapeType="1"/>
          </p:cNvSpPr>
          <p:nvPr/>
        </p:nvSpPr>
        <p:spPr bwMode="auto">
          <a:xfrm>
            <a:off x="7267492" y="5438819"/>
            <a:ext cx="0" cy="424933"/>
          </a:xfrm>
          <a:prstGeom prst="line">
            <a:avLst/>
          </a:prstGeom>
          <a:noFill/>
          <a:ln w="9525">
            <a:solidFill>
              <a:schemeClr val="tx1"/>
            </a:solidFill>
            <a:round/>
            <a:headEnd/>
            <a:tailEnd type="triangle" w="med" len="med"/>
          </a:ln>
        </p:spPr>
        <p:txBody>
          <a:bodyPr wrap="none" anchor="ctr"/>
          <a:lstStyle/>
          <a:p>
            <a:endParaRPr lang="en-US" sz="1600"/>
          </a:p>
        </p:txBody>
      </p:sp>
      <p:sp>
        <p:nvSpPr>
          <p:cNvPr id="34862" name="Text Box 47"/>
          <p:cNvSpPr txBox="1">
            <a:spLocks noChangeArrowheads="1"/>
          </p:cNvSpPr>
          <p:nvPr/>
        </p:nvSpPr>
        <p:spPr bwMode="auto">
          <a:xfrm>
            <a:off x="2263471" y="5803048"/>
            <a:ext cx="5316772" cy="268113"/>
          </a:xfrm>
          <a:prstGeom prst="rect">
            <a:avLst/>
          </a:prstGeom>
          <a:noFill/>
          <a:ln w="9525">
            <a:noFill/>
            <a:miter lim="800000"/>
            <a:headEnd/>
            <a:tailEnd/>
          </a:ln>
        </p:spPr>
        <p:txBody>
          <a:bodyPr>
            <a:spAutoFit/>
          </a:bodyPr>
          <a:lstStyle/>
          <a:p>
            <a:pPr>
              <a:spcBef>
                <a:spcPct val="50000"/>
              </a:spcBef>
            </a:pPr>
            <a:r>
              <a:rPr lang="en-US" sz="1400"/>
              <a:t>All entries from the selected set are sent to the hit/miss logic</a:t>
            </a:r>
          </a:p>
        </p:txBody>
      </p:sp>
      <p:sp>
        <p:nvSpPr>
          <p:cNvPr id="34863" name="Text Box 48"/>
          <p:cNvSpPr txBox="1">
            <a:spLocks noChangeArrowheads="1"/>
          </p:cNvSpPr>
          <p:nvPr/>
        </p:nvSpPr>
        <p:spPr bwMode="auto">
          <a:xfrm>
            <a:off x="2107096" y="6106572"/>
            <a:ext cx="5629523" cy="294228"/>
          </a:xfrm>
          <a:prstGeom prst="rect">
            <a:avLst/>
          </a:prstGeom>
          <a:noFill/>
          <a:ln w="9525">
            <a:noFill/>
            <a:miter lim="800000"/>
            <a:headEnd/>
            <a:tailEnd/>
          </a:ln>
        </p:spPr>
        <p:txBody>
          <a:bodyPr>
            <a:spAutoFit/>
          </a:bodyPr>
          <a:lstStyle/>
          <a:p>
            <a:pPr>
              <a:spcBef>
                <a:spcPct val="50000"/>
              </a:spcBef>
            </a:pPr>
            <a:r>
              <a:rPr lang="en-US" sz="1600"/>
              <a:t>Tag array for 4-way  set-associative cache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04800" y="1271587"/>
            <a:ext cx="75438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Latency, Throughput and Bandwidth</a:t>
            </a:r>
          </a:p>
        </p:txBody>
      </p:sp>
      <p:sp>
        <p:nvSpPr>
          <p:cNvPr id="8195" name="Text Box 3"/>
          <p:cNvSpPr txBox="1">
            <a:spLocks noChangeArrowheads="1"/>
          </p:cNvSpPr>
          <p:nvPr/>
        </p:nvSpPr>
        <p:spPr bwMode="auto">
          <a:xfrm>
            <a:off x="152400" y="1804987"/>
            <a:ext cx="8382000" cy="4443413"/>
          </a:xfrm>
          <a:prstGeom prst="rect">
            <a:avLst/>
          </a:prstGeom>
          <a:noFill/>
          <a:ln w="9525">
            <a:noFill/>
            <a:miter lim="800000"/>
            <a:headEnd/>
            <a:tailEnd/>
          </a:ln>
        </p:spPr>
        <p:txBody>
          <a:bodyPr wrap="square">
            <a:spAutoFit/>
          </a:bodyPr>
          <a:lstStyle/>
          <a:p>
            <a:pPr>
              <a:spcBef>
                <a:spcPct val="50000"/>
              </a:spcBef>
            </a:pPr>
            <a:r>
              <a:rPr lang="en-US">
                <a:solidFill>
                  <a:schemeClr val="accent2"/>
                </a:solidFill>
              </a:rPr>
              <a:t>Latency</a:t>
            </a:r>
            <a:r>
              <a:rPr lang="en-US"/>
              <a:t> 	: Amount of time for a single operation to execute.</a:t>
            </a:r>
          </a:p>
          <a:p>
            <a:pPr>
              <a:spcBef>
                <a:spcPct val="50000"/>
              </a:spcBef>
            </a:pPr>
            <a:r>
              <a:rPr lang="en-US">
                <a:solidFill>
                  <a:schemeClr val="accent2"/>
                </a:solidFill>
              </a:rPr>
              <a:t>Throughput</a:t>
            </a:r>
            <a:r>
              <a:rPr lang="en-US"/>
              <a:t> 	: Rate at which operations get executed.</a:t>
            </a:r>
            <a:br>
              <a:rPr lang="en-US"/>
            </a:br>
            <a:r>
              <a:rPr lang="en-US"/>
              <a:t>		  Normally expressed as Operations/second.</a:t>
            </a:r>
            <a:br>
              <a:rPr lang="en-US"/>
            </a:br>
            <a:r>
              <a:rPr lang="en-US"/>
              <a:t>		  In sequential processing throughput = 1 / latency</a:t>
            </a:r>
          </a:p>
          <a:p>
            <a:pPr>
              <a:spcBef>
                <a:spcPct val="50000"/>
              </a:spcBef>
            </a:pPr>
            <a:r>
              <a:rPr lang="en-US">
                <a:solidFill>
                  <a:schemeClr val="accent2"/>
                </a:solidFill>
              </a:rPr>
              <a:t>Bandwidth</a:t>
            </a:r>
            <a:r>
              <a:rPr lang="en-US"/>
              <a:t>	: Total rate at which data moves between processor</a:t>
            </a:r>
            <a:br>
              <a:rPr lang="en-US"/>
            </a:br>
            <a:r>
              <a:rPr lang="en-US"/>
              <a:t>		  and memory. Product of throughput and datawidth</a:t>
            </a:r>
          </a:p>
          <a:p>
            <a:pPr>
              <a:spcBef>
                <a:spcPct val="50000"/>
              </a:spcBef>
            </a:pPr>
            <a:r>
              <a:rPr lang="en-US" i="1"/>
              <a:t>Example:</a:t>
            </a:r>
          </a:p>
          <a:p>
            <a:pPr>
              <a:spcBef>
                <a:spcPct val="50000"/>
              </a:spcBef>
            </a:pPr>
            <a:r>
              <a:rPr lang="en-US" sz="2000" i="1">
                <a:solidFill>
                  <a:srgbClr val="333300"/>
                </a:solidFill>
                <a:latin typeface="Arial" charset="0"/>
              </a:rPr>
              <a:t>If a memory system has a latency of 10 ns per operation, and a data width of 32 bits, calculate throughput and bandwidth, assuming only one operation is performed at a time and no delay between operations.</a:t>
            </a:r>
            <a:endParaRPr lang="en-US" sz="2000" i="1">
              <a:solidFill>
                <a:schemeClr val="accent1"/>
              </a:solidFill>
              <a:latin typeface="Arial" charset="0"/>
            </a:endParaRPr>
          </a:p>
          <a:p>
            <a:pPr>
              <a:spcBef>
                <a:spcPct val="50000"/>
              </a:spcBef>
            </a:pPr>
            <a:r>
              <a:rPr lang="en-US"/>
              <a:t>Throughput = 1 / latency = 1 / 10 ns = 100 million ops/sec.</a:t>
            </a:r>
          </a:p>
          <a:p>
            <a:pPr>
              <a:spcBef>
                <a:spcPct val="50000"/>
              </a:spcBef>
            </a:pPr>
            <a:r>
              <a:rPr lang="en-US"/>
              <a:t>Bandwidth = Throughput x Datawidth = 400 million bytes/sec.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4983" y="1185446"/>
            <a:ext cx="6896746"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Structure of a tag array entry</a:t>
            </a:r>
          </a:p>
        </p:txBody>
      </p:sp>
      <p:grpSp>
        <p:nvGrpSpPr>
          <p:cNvPr id="16" name="Group 15"/>
          <p:cNvGrpSpPr/>
          <p:nvPr/>
        </p:nvGrpSpPr>
        <p:grpSpPr>
          <a:xfrm>
            <a:off x="309966" y="2230199"/>
            <a:ext cx="5734373" cy="922814"/>
            <a:chOff x="309966" y="1744186"/>
            <a:chExt cx="5734373" cy="1155232"/>
          </a:xfrm>
        </p:grpSpPr>
        <p:sp>
          <p:nvSpPr>
            <p:cNvPr id="35843" name="Rectangle 3"/>
            <p:cNvSpPr>
              <a:spLocks noChangeArrowheads="1"/>
            </p:cNvSpPr>
            <p:nvPr/>
          </p:nvSpPr>
          <p:spPr bwMode="auto">
            <a:xfrm>
              <a:off x="309966" y="1744186"/>
              <a:ext cx="309966" cy="439750"/>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35844" name="Rectangle 4"/>
            <p:cNvSpPr>
              <a:spLocks noChangeArrowheads="1"/>
            </p:cNvSpPr>
            <p:nvPr/>
          </p:nvSpPr>
          <p:spPr bwMode="auto">
            <a:xfrm>
              <a:off x="619932" y="1744186"/>
              <a:ext cx="309966" cy="439750"/>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35845" name="Rectangle 5"/>
            <p:cNvSpPr>
              <a:spLocks noChangeArrowheads="1"/>
            </p:cNvSpPr>
            <p:nvPr/>
          </p:nvSpPr>
          <p:spPr bwMode="auto">
            <a:xfrm>
              <a:off x="929898" y="1744186"/>
              <a:ext cx="3177153" cy="43975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Tag Field</a:t>
              </a:r>
            </a:p>
          </p:txBody>
        </p:sp>
        <p:sp>
          <p:nvSpPr>
            <p:cNvPr id="35846" name="Line 9"/>
            <p:cNvSpPr>
              <a:spLocks noChangeShapeType="1"/>
            </p:cNvSpPr>
            <p:nvPr/>
          </p:nvSpPr>
          <p:spPr bwMode="auto">
            <a:xfrm>
              <a:off x="774915" y="2183935"/>
              <a:ext cx="0" cy="251285"/>
            </a:xfrm>
            <a:prstGeom prst="line">
              <a:avLst/>
            </a:prstGeom>
            <a:noFill/>
            <a:ln w="9525">
              <a:solidFill>
                <a:schemeClr val="tx1"/>
              </a:solidFill>
              <a:round/>
              <a:headEnd/>
              <a:tailEnd/>
            </a:ln>
          </p:spPr>
          <p:txBody>
            <a:bodyPr wrap="none" anchor="ctr"/>
            <a:lstStyle/>
            <a:p>
              <a:endParaRPr lang="en-US" sz="1600"/>
            </a:p>
          </p:txBody>
        </p:sp>
        <p:sp>
          <p:nvSpPr>
            <p:cNvPr id="35847" name="Line 10"/>
            <p:cNvSpPr>
              <a:spLocks noChangeShapeType="1"/>
            </p:cNvSpPr>
            <p:nvPr/>
          </p:nvSpPr>
          <p:spPr bwMode="auto">
            <a:xfrm>
              <a:off x="774915" y="2435221"/>
              <a:ext cx="3564610" cy="0"/>
            </a:xfrm>
            <a:prstGeom prst="line">
              <a:avLst/>
            </a:prstGeom>
            <a:noFill/>
            <a:ln w="9525">
              <a:solidFill>
                <a:schemeClr val="tx1"/>
              </a:solidFill>
              <a:round/>
              <a:headEnd/>
              <a:tailEnd type="triangle" w="med" len="med"/>
            </a:ln>
          </p:spPr>
          <p:txBody>
            <a:bodyPr wrap="none" anchor="ctr"/>
            <a:lstStyle/>
            <a:p>
              <a:endParaRPr lang="en-US" sz="1600"/>
            </a:p>
          </p:txBody>
        </p:sp>
        <p:sp>
          <p:nvSpPr>
            <p:cNvPr id="35848" name="Text Box 11"/>
            <p:cNvSpPr txBox="1">
              <a:spLocks noChangeArrowheads="1"/>
            </p:cNvSpPr>
            <p:nvPr/>
          </p:nvSpPr>
          <p:spPr bwMode="auto">
            <a:xfrm>
              <a:off x="4339525" y="2246757"/>
              <a:ext cx="1704814" cy="338554"/>
            </a:xfrm>
            <a:prstGeom prst="rect">
              <a:avLst/>
            </a:prstGeom>
            <a:noFill/>
            <a:ln w="9525">
              <a:noFill/>
              <a:miter lim="800000"/>
              <a:headEnd/>
              <a:tailEnd/>
            </a:ln>
          </p:spPr>
          <p:txBody>
            <a:bodyPr>
              <a:spAutoFit/>
            </a:bodyPr>
            <a:lstStyle/>
            <a:p>
              <a:pPr>
                <a:spcBef>
                  <a:spcPct val="50000"/>
                </a:spcBef>
              </a:pPr>
              <a:r>
                <a:rPr lang="en-US" sz="1600"/>
                <a:t>Dirty Bit </a:t>
              </a:r>
            </a:p>
          </p:txBody>
        </p:sp>
        <p:sp>
          <p:nvSpPr>
            <p:cNvPr id="35849" name="Line 12"/>
            <p:cNvSpPr>
              <a:spLocks noChangeShapeType="1"/>
            </p:cNvSpPr>
            <p:nvPr/>
          </p:nvSpPr>
          <p:spPr bwMode="auto">
            <a:xfrm>
              <a:off x="464949" y="2183935"/>
              <a:ext cx="0" cy="628214"/>
            </a:xfrm>
            <a:prstGeom prst="line">
              <a:avLst/>
            </a:prstGeom>
            <a:noFill/>
            <a:ln w="9525">
              <a:solidFill>
                <a:schemeClr val="tx1"/>
              </a:solidFill>
              <a:round/>
              <a:headEnd/>
              <a:tailEnd/>
            </a:ln>
          </p:spPr>
          <p:txBody>
            <a:bodyPr wrap="none" anchor="ctr"/>
            <a:lstStyle/>
            <a:p>
              <a:endParaRPr lang="en-US" sz="1600"/>
            </a:p>
          </p:txBody>
        </p:sp>
        <p:sp>
          <p:nvSpPr>
            <p:cNvPr id="35850" name="Line 13"/>
            <p:cNvSpPr>
              <a:spLocks noChangeShapeType="1"/>
            </p:cNvSpPr>
            <p:nvPr/>
          </p:nvSpPr>
          <p:spPr bwMode="auto">
            <a:xfrm>
              <a:off x="464949" y="2812149"/>
              <a:ext cx="3874576" cy="0"/>
            </a:xfrm>
            <a:prstGeom prst="line">
              <a:avLst/>
            </a:prstGeom>
            <a:noFill/>
            <a:ln w="9525">
              <a:solidFill>
                <a:schemeClr val="tx1"/>
              </a:solidFill>
              <a:round/>
              <a:headEnd/>
              <a:tailEnd type="triangle" w="med" len="med"/>
            </a:ln>
          </p:spPr>
          <p:txBody>
            <a:bodyPr wrap="none" anchor="ctr"/>
            <a:lstStyle/>
            <a:p>
              <a:endParaRPr lang="en-US" sz="1600"/>
            </a:p>
          </p:txBody>
        </p:sp>
        <p:sp>
          <p:nvSpPr>
            <p:cNvPr id="35851" name="Text Box 14"/>
            <p:cNvSpPr txBox="1">
              <a:spLocks noChangeArrowheads="1"/>
            </p:cNvSpPr>
            <p:nvPr/>
          </p:nvSpPr>
          <p:spPr bwMode="auto">
            <a:xfrm>
              <a:off x="4339525" y="2560864"/>
              <a:ext cx="1549831" cy="338554"/>
            </a:xfrm>
            <a:prstGeom prst="rect">
              <a:avLst/>
            </a:prstGeom>
            <a:noFill/>
            <a:ln w="9525">
              <a:noFill/>
              <a:miter lim="800000"/>
              <a:headEnd/>
              <a:tailEnd/>
            </a:ln>
          </p:spPr>
          <p:txBody>
            <a:bodyPr>
              <a:spAutoFit/>
            </a:bodyPr>
            <a:lstStyle/>
            <a:p>
              <a:pPr>
                <a:spcBef>
                  <a:spcPct val="50000"/>
                </a:spcBef>
              </a:pPr>
              <a:r>
                <a:rPr lang="en-US" sz="1600"/>
                <a:t>Valid Bit</a:t>
              </a:r>
            </a:p>
          </p:txBody>
        </p:sp>
      </p:grpSp>
      <p:sp>
        <p:nvSpPr>
          <p:cNvPr id="35852" name="Text Box 16"/>
          <p:cNvSpPr txBox="1">
            <a:spLocks noChangeArrowheads="1"/>
          </p:cNvSpPr>
          <p:nvPr/>
        </p:nvSpPr>
        <p:spPr bwMode="auto">
          <a:xfrm>
            <a:off x="154983" y="1476342"/>
            <a:ext cx="8756542" cy="738664"/>
          </a:xfrm>
          <a:prstGeom prst="rect">
            <a:avLst/>
          </a:prstGeom>
          <a:noFill/>
          <a:ln w="9525">
            <a:noFill/>
            <a:miter lim="800000"/>
            <a:headEnd/>
            <a:tailEnd/>
          </a:ln>
        </p:spPr>
        <p:txBody>
          <a:bodyPr>
            <a:spAutoFit/>
          </a:bodyPr>
          <a:lstStyle/>
          <a:p>
            <a:pPr>
              <a:spcBef>
                <a:spcPct val="50000"/>
              </a:spcBef>
            </a:pPr>
            <a:r>
              <a:rPr lang="en-US" sz="1400"/>
              <a:t>Tag Field: Contains the portion of the address of the line that is not used to select a set.</a:t>
            </a:r>
            <a:br>
              <a:rPr lang="en-US" sz="1400"/>
            </a:br>
            <a:r>
              <a:rPr lang="en-US" sz="1400"/>
              <a:t>Dirty Bit : Used in conjunction with write-back caches.</a:t>
            </a:r>
            <a:br>
              <a:rPr lang="en-US" sz="1400"/>
            </a:br>
            <a:r>
              <a:rPr lang="en-US" sz="1400"/>
              <a:t>Valid Bit : This records whether or not the line associated with this tag array entry contains valid data</a:t>
            </a:r>
          </a:p>
        </p:txBody>
      </p:sp>
      <p:sp>
        <p:nvSpPr>
          <p:cNvPr id="35853" name="Text Box 17"/>
          <p:cNvSpPr txBox="1">
            <a:spLocks noChangeArrowheads="1"/>
          </p:cNvSpPr>
          <p:nvPr/>
        </p:nvSpPr>
        <p:spPr bwMode="auto">
          <a:xfrm>
            <a:off x="0" y="3153013"/>
            <a:ext cx="9144000" cy="3323987"/>
          </a:xfrm>
          <a:prstGeom prst="rect">
            <a:avLst/>
          </a:prstGeom>
          <a:noFill/>
          <a:ln w="9525">
            <a:noFill/>
            <a:miter lim="800000"/>
            <a:headEnd/>
            <a:tailEnd/>
          </a:ln>
        </p:spPr>
        <p:txBody>
          <a:bodyPr>
            <a:spAutoFit/>
          </a:bodyPr>
          <a:lstStyle/>
          <a:p>
            <a:pPr>
              <a:spcBef>
                <a:spcPct val="50000"/>
              </a:spcBef>
            </a:pPr>
            <a:r>
              <a:rPr lang="en-US" sz="1400" dirty="0"/>
              <a:t>When a computer is first powered up, all of the valid bits in the tag array are set to 0, to indicate that there is NO data in the cache. Whenever a line is brought into the </a:t>
            </a:r>
            <a:r>
              <a:rPr lang="en-US" sz="1400" dirty="0" err="1"/>
              <a:t>cahce</a:t>
            </a:r>
            <a:r>
              <a:rPr lang="en-US" sz="1400" dirty="0"/>
              <a:t> the valid bit is set to 1.</a:t>
            </a:r>
          </a:p>
          <a:p>
            <a:pPr>
              <a:spcBef>
                <a:spcPct val="50000"/>
              </a:spcBef>
            </a:pPr>
            <a:r>
              <a:rPr lang="en-US" sz="1400" dirty="0"/>
              <a:t>The amount of storage required for the tag array is determined by the number of lines in the cache, the number of tag bits required for each entry, and whether any additional bits are required to record whether the line is dirty and how recently it has been referenced.</a:t>
            </a:r>
          </a:p>
          <a:p>
            <a:pPr>
              <a:spcBef>
                <a:spcPct val="50000"/>
              </a:spcBef>
            </a:pPr>
            <a:r>
              <a:rPr lang="en-US" sz="1400" dirty="0"/>
              <a:t>The N bits used to indicate the byte within the line, and the M bits used to indicate the line are part of the address, and hence need not be part of the tag field.</a:t>
            </a:r>
          </a:p>
          <a:p>
            <a:pPr>
              <a:spcBef>
                <a:spcPct val="50000"/>
              </a:spcBef>
            </a:pPr>
            <a:r>
              <a:rPr lang="en-US" sz="1400" b="1" i="1" dirty="0"/>
              <a:t>Example: </a:t>
            </a:r>
            <a:r>
              <a:rPr lang="en-US" sz="1400" i="1" dirty="0"/>
              <a:t>How many bits of storage are required for the tag array of a 32-KB cache with 256-byte cache lines and 4-way set </a:t>
            </a:r>
            <a:r>
              <a:rPr lang="en-US" sz="1400" i="1" dirty="0" err="1"/>
              <a:t>associativity</a:t>
            </a:r>
            <a:r>
              <a:rPr lang="en-US" sz="1400" i="1" dirty="0"/>
              <a:t> if the cache is write-back but does not require any additional bits of data in the tag array to implement the write back policy ? Assume 32-bit addresses.</a:t>
            </a:r>
          </a:p>
          <a:p>
            <a:pPr>
              <a:spcBef>
                <a:spcPct val="50000"/>
              </a:spcBef>
            </a:pPr>
            <a:r>
              <a:rPr lang="en-US" sz="1400" b="1" dirty="0"/>
              <a:t>Solution : </a:t>
            </a:r>
            <a:r>
              <a:rPr lang="en-US" sz="1400" dirty="0"/>
              <a:t>A 32 KB cache with 256-byte lines contains 128 lines. Since it is 4-way set-associative, it has 32 sets. So, M=5 bits. Line-length of 256 bytes implies N=8. Tag-field= 32-(5+8) = 19 bits. Adding 2 bits for the dirty &amp; valid bits we get 21 bits per tag entry. Tag Array storage = 21 x 128 lines = 2688 bits of storage.</a:t>
            </a:r>
            <a:endParaRPr lang="en-US" sz="1600" b="1" dirty="0"/>
          </a:p>
        </p:txBody>
      </p:sp>
      <p:sp>
        <p:nvSpPr>
          <p:cNvPr id="35854" name="Text Box 18"/>
          <p:cNvSpPr txBox="1">
            <a:spLocks noChangeArrowheads="1"/>
          </p:cNvSpPr>
          <p:nvPr/>
        </p:nvSpPr>
        <p:spPr bwMode="auto">
          <a:xfrm>
            <a:off x="6199322" y="1099414"/>
            <a:ext cx="2944678" cy="215444"/>
          </a:xfrm>
          <a:prstGeom prst="rect">
            <a:avLst/>
          </a:prstGeom>
          <a:noFill/>
          <a:ln w="9525">
            <a:noFill/>
            <a:miter lim="800000"/>
            <a:headEnd/>
            <a:tailEnd/>
          </a:ln>
        </p:spPr>
        <p:txBody>
          <a:bodyPr>
            <a:spAutoFit/>
          </a:bodyPr>
          <a:lstStyle/>
          <a:p>
            <a:pPr>
              <a:spcBef>
                <a:spcPct val="50000"/>
              </a:spcBef>
            </a:pPr>
            <a:r>
              <a:rPr lang="en-US" sz="800"/>
              <a:t>Copyright 2003 - ATR Labs -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81000" y="1295400"/>
            <a:ext cx="8001000" cy="4953000"/>
            <a:chOff x="228600" y="304800"/>
            <a:chExt cx="8001000" cy="6400800"/>
          </a:xfrm>
        </p:grpSpPr>
        <p:sp>
          <p:nvSpPr>
            <p:cNvPr id="36866" name="Text Box 2"/>
            <p:cNvSpPr txBox="1">
              <a:spLocks noChangeArrowheads="1"/>
            </p:cNvSpPr>
            <p:nvPr/>
          </p:nvSpPr>
          <p:spPr bwMode="auto">
            <a:xfrm>
              <a:off x="228600" y="304800"/>
              <a:ext cx="2438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Hit / Miss Logic</a:t>
              </a:r>
            </a:p>
          </p:txBody>
        </p:sp>
        <p:sp>
          <p:nvSpPr>
            <p:cNvPr id="36867" name="Rectangle 3"/>
            <p:cNvSpPr>
              <a:spLocks noChangeArrowheads="1"/>
            </p:cNvSpPr>
            <p:nvPr/>
          </p:nvSpPr>
          <p:spPr bwMode="auto">
            <a:xfrm>
              <a:off x="685800" y="1295400"/>
              <a:ext cx="22860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Remainder</a:t>
              </a:r>
            </a:p>
          </p:txBody>
        </p:sp>
        <p:sp>
          <p:nvSpPr>
            <p:cNvPr id="36868" name="Rectangle 4"/>
            <p:cNvSpPr>
              <a:spLocks noChangeArrowheads="1"/>
            </p:cNvSpPr>
            <p:nvPr/>
          </p:nvSpPr>
          <p:spPr bwMode="auto">
            <a:xfrm>
              <a:off x="2971800" y="1295400"/>
              <a:ext cx="9144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M bits</a:t>
              </a:r>
            </a:p>
          </p:txBody>
        </p:sp>
        <p:sp>
          <p:nvSpPr>
            <p:cNvPr id="36869" name="Rectangle 5"/>
            <p:cNvSpPr>
              <a:spLocks noChangeArrowheads="1"/>
            </p:cNvSpPr>
            <p:nvPr/>
          </p:nvSpPr>
          <p:spPr bwMode="auto">
            <a:xfrm>
              <a:off x="3810000" y="1295400"/>
              <a:ext cx="9144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N bits</a:t>
              </a:r>
            </a:p>
          </p:txBody>
        </p:sp>
        <p:sp>
          <p:nvSpPr>
            <p:cNvPr id="36870" name="Text Box 6"/>
            <p:cNvSpPr txBox="1">
              <a:spLocks noChangeArrowheads="1"/>
            </p:cNvSpPr>
            <p:nvPr/>
          </p:nvSpPr>
          <p:spPr bwMode="auto">
            <a:xfrm>
              <a:off x="2590800" y="2133600"/>
              <a:ext cx="1295400" cy="517525"/>
            </a:xfrm>
            <a:prstGeom prst="rect">
              <a:avLst/>
            </a:prstGeom>
            <a:noFill/>
            <a:ln w="9525">
              <a:noFill/>
              <a:miter lim="800000"/>
              <a:headEnd/>
              <a:tailEnd/>
            </a:ln>
          </p:spPr>
          <p:txBody>
            <a:bodyPr>
              <a:spAutoFit/>
            </a:bodyPr>
            <a:lstStyle/>
            <a:p>
              <a:pPr>
                <a:spcBef>
                  <a:spcPct val="50000"/>
                </a:spcBef>
              </a:pPr>
              <a:r>
                <a:rPr lang="en-US" sz="1400"/>
                <a:t>Determine set within cache</a:t>
              </a:r>
            </a:p>
          </p:txBody>
        </p:sp>
        <p:sp>
          <p:nvSpPr>
            <p:cNvPr id="36871" name="Text Box 7"/>
            <p:cNvSpPr txBox="1">
              <a:spLocks noChangeArrowheads="1"/>
            </p:cNvSpPr>
            <p:nvPr/>
          </p:nvSpPr>
          <p:spPr bwMode="auto">
            <a:xfrm>
              <a:off x="3962400" y="2133600"/>
              <a:ext cx="1447800" cy="517525"/>
            </a:xfrm>
            <a:prstGeom prst="rect">
              <a:avLst/>
            </a:prstGeom>
            <a:noFill/>
            <a:ln w="9525">
              <a:noFill/>
              <a:miter lim="800000"/>
              <a:headEnd/>
              <a:tailEnd/>
            </a:ln>
          </p:spPr>
          <p:txBody>
            <a:bodyPr>
              <a:spAutoFit/>
            </a:bodyPr>
            <a:lstStyle/>
            <a:p>
              <a:pPr>
                <a:spcBef>
                  <a:spcPct val="50000"/>
                </a:spcBef>
              </a:pPr>
              <a:r>
                <a:rPr lang="en-US" sz="1400"/>
                <a:t>Determine byte within line</a:t>
              </a:r>
            </a:p>
          </p:txBody>
        </p:sp>
        <p:sp>
          <p:nvSpPr>
            <p:cNvPr id="36872" name="Rectangle 8"/>
            <p:cNvSpPr>
              <a:spLocks noChangeArrowheads="1"/>
            </p:cNvSpPr>
            <p:nvPr/>
          </p:nvSpPr>
          <p:spPr bwMode="auto">
            <a:xfrm>
              <a:off x="5715000" y="1295400"/>
              <a:ext cx="4572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36873" name="Rectangle 9"/>
            <p:cNvSpPr>
              <a:spLocks noChangeArrowheads="1"/>
            </p:cNvSpPr>
            <p:nvPr/>
          </p:nvSpPr>
          <p:spPr bwMode="auto">
            <a:xfrm>
              <a:off x="6172200" y="1295400"/>
              <a:ext cx="20574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a:t>Tag</a:t>
              </a:r>
            </a:p>
          </p:txBody>
        </p:sp>
        <p:sp>
          <p:nvSpPr>
            <p:cNvPr id="36874" name="Text Box 10"/>
            <p:cNvSpPr txBox="1">
              <a:spLocks noChangeArrowheads="1"/>
            </p:cNvSpPr>
            <p:nvPr/>
          </p:nvSpPr>
          <p:spPr bwMode="auto">
            <a:xfrm>
              <a:off x="6172200" y="914400"/>
              <a:ext cx="1828800" cy="336550"/>
            </a:xfrm>
            <a:prstGeom prst="rect">
              <a:avLst/>
            </a:prstGeom>
            <a:noFill/>
            <a:ln w="9525">
              <a:noFill/>
              <a:miter lim="800000"/>
              <a:headEnd/>
              <a:tailEnd/>
            </a:ln>
          </p:spPr>
          <p:txBody>
            <a:bodyPr>
              <a:spAutoFit/>
            </a:bodyPr>
            <a:lstStyle/>
            <a:p>
              <a:pPr>
                <a:spcBef>
                  <a:spcPct val="50000"/>
                </a:spcBef>
              </a:pPr>
              <a:r>
                <a:rPr lang="en-US" sz="1600"/>
                <a:t>Tag Array Entry</a:t>
              </a:r>
            </a:p>
          </p:txBody>
        </p:sp>
        <p:sp>
          <p:nvSpPr>
            <p:cNvPr id="36875" name="Oval 11"/>
            <p:cNvSpPr>
              <a:spLocks noChangeArrowheads="1"/>
            </p:cNvSpPr>
            <p:nvPr/>
          </p:nvSpPr>
          <p:spPr bwMode="auto">
            <a:xfrm>
              <a:off x="3962400" y="3733800"/>
              <a:ext cx="2438400" cy="762000"/>
            </a:xfrm>
            <a:prstGeom prst="ellipse">
              <a:avLst/>
            </a:prstGeom>
            <a:solidFill>
              <a:schemeClr val="tx2">
                <a:lumMod val="20000"/>
                <a:lumOff val="80000"/>
              </a:schemeClr>
            </a:solidFill>
            <a:ln w="9525">
              <a:solidFill>
                <a:schemeClr val="tx1"/>
              </a:solidFill>
              <a:round/>
              <a:headEnd/>
              <a:tailEnd/>
            </a:ln>
          </p:spPr>
          <p:txBody>
            <a:bodyPr wrap="none" anchor="ctr"/>
            <a:lstStyle/>
            <a:p>
              <a:pPr algn="ctr"/>
              <a:r>
                <a:rPr lang="en-US"/>
                <a:t>Compare</a:t>
              </a:r>
            </a:p>
          </p:txBody>
        </p:sp>
        <p:sp>
          <p:nvSpPr>
            <p:cNvPr id="36876" name="Line 12"/>
            <p:cNvSpPr>
              <a:spLocks noChangeShapeType="1"/>
            </p:cNvSpPr>
            <p:nvPr/>
          </p:nvSpPr>
          <p:spPr bwMode="auto">
            <a:xfrm>
              <a:off x="1524000" y="1752600"/>
              <a:ext cx="0" cy="1752600"/>
            </a:xfrm>
            <a:prstGeom prst="line">
              <a:avLst/>
            </a:prstGeom>
            <a:noFill/>
            <a:ln w="9525">
              <a:solidFill>
                <a:schemeClr val="tx1"/>
              </a:solidFill>
              <a:round/>
              <a:headEnd/>
              <a:tailEnd/>
            </a:ln>
          </p:spPr>
          <p:txBody>
            <a:bodyPr wrap="none" anchor="ctr"/>
            <a:lstStyle/>
            <a:p>
              <a:endParaRPr lang="en-US"/>
            </a:p>
          </p:txBody>
        </p:sp>
        <p:sp>
          <p:nvSpPr>
            <p:cNvPr id="36877" name="Line 13"/>
            <p:cNvSpPr>
              <a:spLocks noChangeShapeType="1"/>
            </p:cNvSpPr>
            <p:nvPr/>
          </p:nvSpPr>
          <p:spPr bwMode="auto">
            <a:xfrm>
              <a:off x="1524000" y="3505200"/>
              <a:ext cx="3352800" cy="0"/>
            </a:xfrm>
            <a:prstGeom prst="line">
              <a:avLst/>
            </a:prstGeom>
            <a:noFill/>
            <a:ln w="9525">
              <a:solidFill>
                <a:schemeClr val="tx1"/>
              </a:solidFill>
              <a:round/>
              <a:headEnd/>
              <a:tailEnd/>
            </a:ln>
          </p:spPr>
          <p:txBody>
            <a:bodyPr wrap="none" anchor="ctr"/>
            <a:lstStyle/>
            <a:p>
              <a:endParaRPr lang="en-US"/>
            </a:p>
          </p:txBody>
        </p:sp>
        <p:sp>
          <p:nvSpPr>
            <p:cNvPr id="36878" name="Line 14"/>
            <p:cNvSpPr>
              <a:spLocks noChangeShapeType="1"/>
            </p:cNvSpPr>
            <p:nvPr/>
          </p:nvSpPr>
          <p:spPr bwMode="auto">
            <a:xfrm>
              <a:off x="4876800" y="35052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36879" name="Line 15"/>
            <p:cNvSpPr>
              <a:spLocks noChangeShapeType="1"/>
            </p:cNvSpPr>
            <p:nvPr/>
          </p:nvSpPr>
          <p:spPr bwMode="auto">
            <a:xfrm>
              <a:off x="7315200" y="1752600"/>
              <a:ext cx="0" cy="1752600"/>
            </a:xfrm>
            <a:prstGeom prst="line">
              <a:avLst/>
            </a:prstGeom>
            <a:noFill/>
            <a:ln w="9525">
              <a:solidFill>
                <a:schemeClr val="tx1"/>
              </a:solidFill>
              <a:round/>
              <a:headEnd/>
              <a:tailEnd/>
            </a:ln>
          </p:spPr>
          <p:txBody>
            <a:bodyPr wrap="none" anchor="ctr"/>
            <a:lstStyle/>
            <a:p>
              <a:endParaRPr lang="en-US"/>
            </a:p>
          </p:txBody>
        </p:sp>
        <p:sp>
          <p:nvSpPr>
            <p:cNvPr id="36880" name="Line 16"/>
            <p:cNvSpPr>
              <a:spLocks noChangeShapeType="1"/>
            </p:cNvSpPr>
            <p:nvPr/>
          </p:nvSpPr>
          <p:spPr bwMode="auto">
            <a:xfrm>
              <a:off x="5334000" y="3505200"/>
              <a:ext cx="1981200" cy="0"/>
            </a:xfrm>
            <a:prstGeom prst="line">
              <a:avLst/>
            </a:prstGeom>
            <a:noFill/>
            <a:ln w="9525">
              <a:solidFill>
                <a:schemeClr val="tx1"/>
              </a:solidFill>
              <a:round/>
              <a:headEnd/>
              <a:tailEnd/>
            </a:ln>
          </p:spPr>
          <p:txBody>
            <a:bodyPr wrap="none" anchor="ctr"/>
            <a:lstStyle/>
            <a:p>
              <a:endParaRPr lang="en-US"/>
            </a:p>
          </p:txBody>
        </p:sp>
        <p:sp>
          <p:nvSpPr>
            <p:cNvPr id="36881" name="Line 17"/>
            <p:cNvSpPr>
              <a:spLocks noChangeShapeType="1"/>
            </p:cNvSpPr>
            <p:nvPr/>
          </p:nvSpPr>
          <p:spPr bwMode="auto">
            <a:xfrm>
              <a:off x="5334000" y="35052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36882" name="Text Box 18"/>
            <p:cNvSpPr txBox="1">
              <a:spLocks noChangeArrowheads="1"/>
            </p:cNvSpPr>
            <p:nvPr/>
          </p:nvSpPr>
          <p:spPr bwMode="auto">
            <a:xfrm>
              <a:off x="2133600" y="838200"/>
              <a:ext cx="1600200" cy="457200"/>
            </a:xfrm>
            <a:prstGeom prst="rect">
              <a:avLst/>
            </a:prstGeom>
            <a:noFill/>
            <a:ln w="9525">
              <a:noFill/>
              <a:miter lim="800000"/>
              <a:headEnd/>
              <a:tailEnd/>
            </a:ln>
          </p:spPr>
          <p:txBody>
            <a:bodyPr>
              <a:spAutoFit/>
            </a:bodyPr>
            <a:lstStyle/>
            <a:p>
              <a:pPr>
                <a:spcBef>
                  <a:spcPct val="50000"/>
                </a:spcBef>
              </a:pPr>
              <a:r>
                <a:rPr lang="en-US"/>
                <a:t>Address</a:t>
              </a:r>
            </a:p>
          </p:txBody>
        </p:sp>
        <p:sp>
          <p:nvSpPr>
            <p:cNvPr id="36883" name="Line 19"/>
            <p:cNvSpPr>
              <a:spLocks noChangeShapeType="1"/>
            </p:cNvSpPr>
            <p:nvPr/>
          </p:nvSpPr>
          <p:spPr bwMode="auto">
            <a:xfrm>
              <a:off x="3124200" y="17526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36884" name="Line 20"/>
            <p:cNvSpPr>
              <a:spLocks noChangeShapeType="1"/>
            </p:cNvSpPr>
            <p:nvPr/>
          </p:nvSpPr>
          <p:spPr bwMode="auto">
            <a:xfrm>
              <a:off x="4343400" y="17526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36885" name="Line 21"/>
            <p:cNvSpPr>
              <a:spLocks noChangeShapeType="1"/>
            </p:cNvSpPr>
            <p:nvPr/>
          </p:nvSpPr>
          <p:spPr bwMode="auto">
            <a:xfrm>
              <a:off x="5943600" y="17526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36886" name="Text Box 22"/>
            <p:cNvSpPr txBox="1">
              <a:spLocks noChangeArrowheads="1"/>
            </p:cNvSpPr>
            <p:nvPr/>
          </p:nvSpPr>
          <p:spPr bwMode="auto">
            <a:xfrm>
              <a:off x="5486400" y="2209800"/>
              <a:ext cx="990600" cy="336550"/>
            </a:xfrm>
            <a:prstGeom prst="rect">
              <a:avLst/>
            </a:prstGeom>
            <a:noFill/>
            <a:ln w="9525">
              <a:noFill/>
              <a:miter lim="800000"/>
              <a:headEnd/>
              <a:tailEnd/>
            </a:ln>
          </p:spPr>
          <p:txBody>
            <a:bodyPr>
              <a:spAutoFit/>
            </a:bodyPr>
            <a:lstStyle/>
            <a:p>
              <a:pPr>
                <a:spcBef>
                  <a:spcPct val="50000"/>
                </a:spcBef>
              </a:pPr>
              <a:r>
                <a:rPr lang="en-US" sz="1600"/>
                <a:t>Valid Bit</a:t>
              </a:r>
            </a:p>
          </p:txBody>
        </p:sp>
        <p:sp>
          <p:nvSpPr>
            <p:cNvPr id="36887" name="Line 23"/>
            <p:cNvSpPr>
              <a:spLocks noChangeShapeType="1"/>
            </p:cNvSpPr>
            <p:nvPr/>
          </p:nvSpPr>
          <p:spPr bwMode="auto">
            <a:xfrm>
              <a:off x="5181600" y="4495800"/>
              <a:ext cx="0" cy="533400"/>
            </a:xfrm>
            <a:prstGeom prst="line">
              <a:avLst/>
            </a:prstGeom>
            <a:noFill/>
            <a:ln w="9525">
              <a:solidFill>
                <a:schemeClr val="tx1"/>
              </a:solidFill>
              <a:round/>
              <a:headEnd/>
              <a:tailEnd/>
            </a:ln>
          </p:spPr>
          <p:txBody>
            <a:bodyPr wrap="none" anchor="ctr"/>
            <a:lstStyle/>
            <a:p>
              <a:endParaRPr lang="en-US"/>
            </a:p>
          </p:txBody>
        </p:sp>
        <p:sp>
          <p:nvSpPr>
            <p:cNvPr id="36888" name="Line 24"/>
            <p:cNvSpPr>
              <a:spLocks noChangeShapeType="1"/>
            </p:cNvSpPr>
            <p:nvPr/>
          </p:nvSpPr>
          <p:spPr bwMode="auto">
            <a:xfrm>
              <a:off x="5181600" y="5029200"/>
              <a:ext cx="914400" cy="0"/>
            </a:xfrm>
            <a:prstGeom prst="line">
              <a:avLst/>
            </a:prstGeom>
            <a:noFill/>
            <a:ln w="9525">
              <a:solidFill>
                <a:schemeClr val="tx1"/>
              </a:solidFill>
              <a:round/>
              <a:headEnd/>
              <a:tailEnd/>
            </a:ln>
          </p:spPr>
          <p:txBody>
            <a:bodyPr wrap="none" anchor="ctr"/>
            <a:lstStyle/>
            <a:p>
              <a:endParaRPr lang="en-US"/>
            </a:p>
          </p:txBody>
        </p:sp>
        <p:sp>
          <p:nvSpPr>
            <p:cNvPr id="36889" name="Rectangle 25"/>
            <p:cNvSpPr>
              <a:spLocks noChangeArrowheads="1"/>
            </p:cNvSpPr>
            <p:nvPr/>
          </p:nvSpPr>
          <p:spPr bwMode="auto">
            <a:xfrm>
              <a:off x="5867400" y="5562600"/>
              <a:ext cx="1295400" cy="3810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dirty="0"/>
                <a:t>AND</a:t>
              </a:r>
            </a:p>
          </p:txBody>
        </p:sp>
        <p:sp>
          <p:nvSpPr>
            <p:cNvPr id="36890" name="Line 26"/>
            <p:cNvSpPr>
              <a:spLocks noChangeShapeType="1"/>
            </p:cNvSpPr>
            <p:nvPr/>
          </p:nvSpPr>
          <p:spPr bwMode="auto">
            <a:xfrm>
              <a:off x="6553200" y="5943600"/>
              <a:ext cx="0" cy="304800"/>
            </a:xfrm>
            <a:prstGeom prst="line">
              <a:avLst/>
            </a:prstGeom>
            <a:noFill/>
            <a:ln w="9525">
              <a:solidFill>
                <a:schemeClr val="tx1"/>
              </a:solidFill>
              <a:round/>
              <a:headEnd/>
              <a:tailEnd type="triangle" w="med" len="med"/>
            </a:ln>
          </p:spPr>
          <p:txBody>
            <a:bodyPr wrap="none" anchor="ctr"/>
            <a:lstStyle/>
            <a:p>
              <a:endParaRPr lang="en-US"/>
            </a:p>
          </p:txBody>
        </p:sp>
        <p:sp>
          <p:nvSpPr>
            <p:cNvPr id="36891" name="Text Box 27"/>
            <p:cNvSpPr txBox="1">
              <a:spLocks noChangeArrowheads="1"/>
            </p:cNvSpPr>
            <p:nvPr/>
          </p:nvSpPr>
          <p:spPr bwMode="auto">
            <a:xfrm>
              <a:off x="6172200" y="6248400"/>
              <a:ext cx="838200" cy="457200"/>
            </a:xfrm>
            <a:prstGeom prst="rect">
              <a:avLst/>
            </a:prstGeom>
            <a:noFill/>
            <a:ln w="9525">
              <a:noFill/>
              <a:miter lim="800000"/>
              <a:headEnd/>
              <a:tailEnd/>
            </a:ln>
          </p:spPr>
          <p:txBody>
            <a:bodyPr>
              <a:spAutoFit/>
            </a:bodyPr>
            <a:lstStyle/>
            <a:p>
              <a:pPr>
                <a:spcBef>
                  <a:spcPct val="50000"/>
                </a:spcBef>
              </a:pPr>
              <a:r>
                <a:rPr lang="en-US" dirty="0"/>
                <a:t>Hit ?</a:t>
              </a:r>
            </a:p>
          </p:txBody>
        </p:sp>
        <p:sp>
          <p:nvSpPr>
            <p:cNvPr id="36892" name="Line 28"/>
            <p:cNvSpPr>
              <a:spLocks noChangeShapeType="1"/>
            </p:cNvSpPr>
            <p:nvPr/>
          </p:nvSpPr>
          <p:spPr bwMode="auto">
            <a:xfrm>
              <a:off x="6096000" y="1752600"/>
              <a:ext cx="0" cy="381000"/>
            </a:xfrm>
            <a:prstGeom prst="line">
              <a:avLst/>
            </a:prstGeom>
            <a:noFill/>
            <a:ln w="9525">
              <a:solidFill>
                <a:schemeClr val="tx1"/>
              </a:solidFill>
              <a:round/>
              <a:headEnd/>
              <a:tailEnd/>
            </a:ln>
          </p:spPr>
          <p:txBody>
            <a:bodyPr wrap="none" anchor="ctr"/>
            <a:lstStyle/>
            <a:p>
              <a:endParaRPr lang="en-US"/>
            </a:p>
          </p:txBody>
        </p:sp>
        <p:sp>
          <p:nvSpPr>
            <p:cNvPr id="36893" name="Line 29"/>
            <p:cNvSpPr>
              <a:spLocks noChangeShapeType="1"/>
            </p:cNvSpPr>
            <p:nvPr/>
          </p:nvSpPr>
          <p:spPr bwMode="auto">
            <a:xfrm>
              <a:off x="6096000" y="2133600"/>
              <a:ext cx="838200" cy="0"/>
            </a:xfrm>
            <a:prstGeom prst="line">
              <a:avLst/>
            </a:prstGeom>
            <a:noFill/>
            <a:ln w="9525">
              <a:solidFill>
                <a:schemeClr val="tx1"/>
              </a:solidFill>
              <a:round/>
              <a:headEnd/>
              <a:tailEnd/>
            </a:ln>
          </p:spPr>
          <p:txBody>
            <a:bodyPr wrap="none" anchor="ctr"/>
            <a:lstStyle/>
            <a:p>
              <a:endParaRPr lang="en-US"/>
            </a:p>
          </p:txBody>
        </p:sp>
        <p:sp>
          <p:nvSpPr>
            <p:cNvPr id="36894" name="Line 30"/>
            <p:cNvSpPr>
              <a:spLocks noChangeShapeType="1"/>
            </p:cNvSpPr>
            <p:nvPr/>
          </p:nvSpPr>
          <p:spPr bwMode="auto">
            <a:xfrm>
              <a:off x="6934200" y="2133600"/>
              <a:ext cx="0" cy="1295400"/>
            </a:xfrm>
            <a:prstGeom prst="line">
              <a:avLst/>
            </a:prstGeom>
            <a:noFill/>
            <a:ln w="9525">
              <a:solidFill>
                <a:schemeClr val="tx1"/>
              </a:solidFill>
              <a:round/>
              <a:headEnd/>
              <a:tailEnd/>
            </a:ln>
          </p:spPr>
          <p:txBody>
            <a:bodyPr wrap="none" anchor="ctr"/>
            <a:lstStyle/>
            <a:p>
              <a:endParaRPr lang="en-US"/>
            </a:p>
          </p:txBody>
        </p:sp>
        <p:sp>
          <p:nvSpPr>
            <p:cNvPr id="36895" name="Arc 31"/>
            <p:cNvSpPr>
              <a:spLocks/>
            </p:cNvSpPr>
            <p:nvPr/>
          </p:nvSpPr>
          <p:spPr bwMode="auto">
            <a:xfrm flipH="1">
              <a:off x="6705600" y="3429000"/>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36896" name="Line 32"/>
            <p:cNvSpPr>
              <a:spLocks noChangeShapeType="1"/>
            </p:cNvSpPr>
            <p:nvPr/>
          </p:nvSpPr>
          <p:spPr bwMode="auto">
            <a:xfrm>
              <a:off x="6705600" y="3657600"/>
              <a:ext cx="0" cy="1905000"/>
            </a:xfrm>
            <a:prstGeom prst="line">
              <a:avLst/>
            </a:prstGeom>
            <a:noFill/>
            <a:ln w="9525">
              <a:solidFill>
                <a:schemeClr val="tx1"/>
              </a:solidFill>
              <a:round/>
              <a:headEnd/>
              <a:tailEnd type="triangle" w="med" len="med"/>
            </a:ln>
          </p:spPr>
          <p:txBody>
            <a:bodyPr wrap="none" anchor="ctr"/>
            <a:lstStyle/>
            <a:p>
              <a:endParaRPr lang="en-US"/>
            </a:p>
          </p:txBody>
        </p:sp>
        <p:sp>
          <p:nvSpPr>
            <p:cNvPr id="36897" name="Line 33"/>
            <p:cNvSpPr>
              <a:spLocks noChangeShapeType="1"/>
            </p:cNvSpPr>
            <p:nvPr/>
          </p:nvSpPr>
          <p:spPr bwMode="auto">
            <a:xfrm>
              <a:off x="6096000" y="5029200"/>
              <a:ext cx="0" cy="533400"/>
            </a:xfrm>
            <a:prstGeom prst="line">
              <a:avLst/>
            </a:prstGeom>
            <a:noFill/>
            <a:ln w="9525">
              <a:solidFill>
                <a:schemeClr val="tx1"/>
              </a:solidFill>
              <a:round/>
              <a:headEnd/>
              <a:tailEnd type="triangle" w="med" len="med"/>
            </a:ln>
          </p:spPr>
          <p:txBody>
            <a:bodyPr wrap="none" anchor="ct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400" y="1219200"/>
            <a:ext cx="8763000" cy="4940476"/>
            <a:chOff x="152400" y="152400"/>
            <a:chExt cx="8153400" cy="5234138"/>
          </a:xfrm>
        </p:grpSpPr>
        <p:sp>
          <p:nvSpPr>
            <p:cNvPr id="37890" name="Text Box 2"/>
            <p:cNvSpPr txBox="1">
              <a:spLocks noChangeArrowheads="1"/>
            </p:cNvSpPr>
            <p:nvPr/>
          </p:nvSpPr>
          <p:spPr bwMode="auto">
            <a:xfrm>
              <a:off x="152400" y="152400"/>
              <a:ext cx="6096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Categorizing Cache Misses</a:t>
              </a:r>
            </a:p>
          </p:txBody>
        </p:sp>
        <p:sp>
          <p:nvSpPr>
            <p:cNvPr id="37891" name="Text Box 3"/>
            <p:cNvSpPr txBox="1">
              <a:spLocks noChangeArrowheads="1"/>
            </p:cNvSpPr>
            <p:nvPr/>
          </p:nvSpPr>
          <p:spPr bwMode="auto">
            <a:xfrm>
              <a:off x="228600" y="609600"/>
              <a:ext cx="8077200" cy="4776938"/>
            </a:xfrm>
            <a:prstGeom prst="rect">
              <a:avLst/>
            </a:prstGeom>
            <a:noFill/>
            <a:ln w="9525">
              <a:noFill/>
              <a:miter lim="800000"/>
              <a:headEnd/>
              <a:tailEnd/>
            </a:ln>
          </p:spPr>
          <p:txBody>
            <a:bodyPr wrap="square">
              <a:spAutoFit/>
            </a:bodyPr>
            <a:lstStyle/>
            <a:p>
              <a:pPr>
                <a:spcBef>
                  <a:spcPct val="50000"/>
                </a:spcBef>
              </a:pPr>
              <a:r>
                <a:rPr lang="en-US" sz="1600" dirty="0"/>
                <a:t>1.	Compulsory misses:</a:t>
              </a:r>
              <a:br>
                <a:rPr lang="en-US" sz="1600" dirty="0"/>
              </a:br>
              <a:r>
                <a:rPr lang="en-US" sz="1600" dirty="0"/>
                <a:t>	</a:t>
              </a:r>
              <a:r>
                <a:rPr lang="en-US" sz="1400" dirty="0"/>
                <a:t>Cache misses caused by the first reference to a line which causes it to be brought into </a:t>
              </a:r>
              <a:br>
                <a:rPr lang="en-US" sz="1400" dirty="0"/>
              </a:br>
              <a:r>
                <a:rPr lang="en-US" sz="1400" dirty="0"/>
                <a:t>	the cache for the first time. Hard to eliminate since data is not referenced until it is </a:t>
              </a:r>
              <a:br>
                <a:rPr lang="en-US" sz="1400" dirty="0"/>
              </a:br>
              <a:r>
                <a:rPr lang="en-US" sz="1400" dirty="0"/>
                <a:t>	first loaded into the cache.</a:t>
              </a:r>
              <a:endParaRPr lang="en-US" sz="1600" dirty="0"/>
            </a:p>
            <a:p>
              <a:pPr>
                <a:spcBef>
                  <a:spcPct val="50000"/>
                </a:spcBef>
              </a:pPr>
              <a:r>
                <a:rPr lang="en-US" sz="1600" dirty="0"/>
                <a:t>2.	Capacity misses: </a:t>
              </a:r>
              <a:br>
                <a:rPr lang="en-US" sz="1600" dirty="0"/>
              </a:br>
              <a:r>
                <a:rPr lang="en-US" sz="1600" dirty="0"/>
                <a:t>	</a:t>
              </a:r>
              <a:r>
                <a:rPr lang="en-US" sz="1400" dirty="0"/>
                <a:t>These occur when the amount of data referenced by a program exceeds the capacity </a:t>
              </a:r>
              <a:br>
                <a:rPr lang="en-US" sz="1400" dirty="0"/>
              </a:br>
              <a:r>
                <a:rPr lang="en-US" sz="1400" dirty="0"/>
                <a:t>	of the cache, requiring that some data be evicted to make room for new data. If the </a:t>
              </a:r>
              <a:br>
                <a:rPr lang="en-US" sz="1400" dirty="0"/>
              </a:br>
              <a:r>
                <a:rPr lang="en-US" sz="1400" dirty="0"/>
                <a:t>	evicted data is referenced again by the program, a Capacity Miss occurs.</a:t>
              </a:r>
              <a:br>
                <a:rPr lang="en-US" sz="1400" dirty="0"/>
              </a:br>
              <a:r>
                <a:rPr lang="en-US" sz="1400" dirty="0"/>
                <a:t>	Capacity misses can be reduced by increasing the capacity of the cache.</a:t>
              </a:r>
              <a:endParaRPr lang="en-US" sz="1600" dirty="0"/>
            </a:p>
            <a:p>
              <a:pPr>
                <a:spcBef>
                  <a:spcPct val="50000"/>
                </a:spcBef>
              </a:pPr>
              <a:r>
                <a:rPr lang="en-US" sz="1600" dirty="0"/>
                <a:t>3.	Conflict misses:</a:t>
              </a:r>
              <a:br>
                <a:rPr lang="en-US" sz="1600" dirty="0"/>
              </a:br>
              <a:r>
                <a:rPr lang="en-US" sz="1600" dirty="0"/>
                <a:t>	</a:t>
              </a:r>
              <a:r>
                <a:rPr lang="en-US" sz="1400" dirty="0"/>
                <a:t>These occur when a program references more lines of data that map to the same set </a:t>
              </a:r>
              <a:br>
                <a:rPr lang="en-US" sz="1400" dirty="0"/>
              </a:br>
              <a:r>
                <a:rPr lang="en-US" sz="1400" dirty="0"/>
                <a:t>	in the cache than the </a:t>
              </a:r>
              <a:r>
                <a:rPr lang="en-US" sz="1400" dirty="0" err="1"/>
                <a:t>associativity</a:t>
              </a:r>
              <a:r>
                <a:rPr lang="en-US" sz="1400" dirty="0"/>
                <a:t> of the cache, forcing the cache to evict one of the </a:t>
              </a:r>
              <a:br>
                <a:rPr lang="en-US" sz="1400" dirty="0"/>
              </a:br>
              <a:r>
                <a:rPr lang="en-US" sz="1400" dirty="0"/>
                <a:t>	lines to make room. If the evicted line is referenced again there is a Conflict Miss.</a:t>
              </a:r>
            </a:p>
            <a:p>
              <a:pPr>
                <a:spcBef>
                  <a:spcPct val="50000"/>
                </a:spcBef>
              </a:pPr>
              <a:r>
                <a:rPr lang="en-US" sz="1400" dirty="0"/>
                <a:t>	Capacity &amp; Conflict Misses both occur because data must be evicted from the cache </a:t>
              </a:r>
              <a:br>
                <a:rPr lang="en-US" sz="1400" dirty="0"/>
              </a:br>
              <a:r>
                <a:rPr lang="en-US" sz="1400" dirty="0"/>
                <a:t>	to make room for new data. The difference between them is that Conflict Misses can </a:t>
              </a:r>
              <a:br>
                <a:rPr lang="en-US" sz="1400" dirty="0"/>
              </a:br>
              <a:r>
                <a:rPr lang="en-US" sz="1400" dirty="0"/>
                <a:t>	occur even when there is free space elsewhere in the cache. </a:t>
              </a:r>
              <a:br>
                <a:rPr lang="en-US" sz="1400" dirty="0"/>
              </a:br>
              <a:r>
                <a:rPr lang="en-US" sz="1400" dirty="0"/>
                <a:t>	Conflict misses can be reduced by either increasing the </a:t>
              </a:r>
              <a:r>
                <a:rPr lang="en-US" sz="1400" dirty="0" err="1"/>
                <a:t>associativity</a:t>
              </a:r>
              <a:r>
                <a:rPr lang="en-US" sz="1400" dirty="0"/>
                <a:t> or by increasing </a:t>
              </a:r>
              <a:br>
                <a:rPr lang="en-US" sz="1400" dirty="0"/>
              </a:br>
              <a:r>
                <a:rPr lang="en-US" sz="1400" dirty="0"/>
                <a:t>	capacity which can cause lines that map to the same set to map to different sets.</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228600" y="1295400"/>
            <a:ext cx="8610600" cy="4970591"/>
          </a:xfrm>
          <a:prstGeom prst="rect">
            <a:avLst/>
          </a:prstGeom>
          <a:noFill/>
          <a:ln w="9525">
            <a:noFill/>
            <a:miter lim="800000"/>
            <a:headEnd/>
            <a:tailEnd/>
          </a:ln>
        </p:spPr>
        <p:txBody>
          <a:bodyPr>
            <a:spAutoFit/>
          </a:bodyPr>
          <a:lstStyle/>
          <a:p>
            <a:pPr>
              <a:spcBef>
                <a:spcPts val="600"/>
              </a:spcBef>
            </a:pPr>
            <a:r>
              <a:rPr lang="en-US" sz="1600" b="1" i="1" dirty="0"/>
              <a:t>Example: </a:t>
            </a:r>
            <a:r>
              <a:rPr lang="en-US" sz="1600" i="1" dirty="0"/>
              <a:t>A program accesses two cache lines, one that begins at address 0x1000 and one that begins at address 0x2000. Memory accesses alternate between the two lines, and each line is accessed 100 times. If the program is run on a system with 1 KB direct mapped data cache, with 32-byte lines, how many data cache misses will occur ? How many of these misses will be compulsory, capacity and conflict misses ?</a:t>
            </a:r>
          </a:p>
          <a:p>
            <a:pPr>
              <a:spcBef>
                <a:spcPts val="600"/>
              </a:spcBef>
            </a:pPr>
            <a:r>
              <a:rPr lang="en-US" sz="1600" b="1" dirty="0"/>
              <a:t>Solution:</a:t>
            </a:r>
          </a:p>
          <a:p>
            <a:pPr>
              <a:spcBef>
                <a:spcPts val="600"/>
              </a:spcBef>
            </a:pPr>
            <a:r>
              <a:rPr lang="en-US" sz="1600" b="1" dirty="0"/>
              <a:t>The 1-KB cache with 32-bytes per line translates to 32-lines inside the cache.</a:t>
            </a:r>
          </a:p>
          <a:p>
            <a:pPr>
              <a:spcBef>
                <a:spcPts val="600"/>
              </a:spcBef>
            </a:pPr>
            <a:r>
              <a:rPr lang="en-US" sz="1600" b="1" dirty="0"/>
              <a:t>0x1000	= 0001 0000 0000 0000  [ Bits 0 to 4 point to the byte inside the line, namely byte 0 ]</a:t>
            </a:r>
            <a:br>
              <a:rPr lang="en-US" sz="1600" b="1" dirty="0"/>
            </a:br>
            <a:r>
              <a:rPr lang="en-US" sz="1600" b="1" dirty="0"/>
              <a:t>0x2000	= 0002 0000 0000 0000  [ Bits 5 to 9 point to the line which is 0 in both the addresses ]</a:t>
            </a:r>
          </a:p>
          <a:p>
            <a:pPr>
              <a:spcBef>
                <a:spcPts val="600"/>
              </a:spcBef>
            </a:pPr>
            <a:r>
              <a:rPr lang="en-US" sz="1600" b="1" dirty="0"/>
              <a:t>Since both these addresses point to the same lines, they will map into the same set.</a:t>
            </a:r>
          </a:p>
          <a:p>
            <a:pPr>
              <a:spcBef>
                <a:spcPts val="600"/>
              </a:spcBef>
            </a:pPr>
            <a:r>
              <a:rPr lang="en-US" sz="1600" b="1" dirty="0"/>
              <a:t>Since the program alternates between references to each line, the line being referenced will never be in the cache, as it will have been evicted to make room for the other line.</a:t>
            </a:r>
          </a:p>
          <a:p>
            <a:pPr>
              <a:spcBef>
                <a:spcPts val="600"/>
              </a:spcBef>
            </a:pPr>
            <a:r>
              <a:rPr lang="en-US" sz="1600" b="1" dirty="0"/>
              <a:t>Therefore all 200 memory references ( 100 to each line ) will result in cache misses.</a:t>
            </a:r>
          </a:p>
          <a:p>
            <a:pPr>
              <a:spcBef>
                <a:spcPts val="600"/>
              </a:spcBef>
            </a:pPr>
            <a:r>
              <a:rPr lang="en-US" sz="1600" b="1" dirty="0"/>
              <a:t>The first 2 will be Compulsory misses.</a:t>
            </a:r>
          </a:p>
          <a:p>
            <a:pPr>
              <a:spcBef>
                <a:spcPts val="600"/>
              </a:spcBef>
            </a:pPr>
            <a:r>
              <a:rPr lang="en-US" sz="1600" b="1" dirty="0"/>
              <a:t>The balance 198 will be Conflict misses.</a:t>
            </a:r>
          </a:p>
          <a:p>
            <a:pPr>
              <a:spcBef>
                <a:spcPts val="600"/>
              </a:spcBef>
            </a:pPr>
            <a:r>
              <a:rPr lang="en-US" sz="1600" b="1" dirty="0"/>
              <a:t>Since the total amount of data being referenced is less than the capacity of the cache, no Capacity misses will occur.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28600" y="1314539"/>
            <a:ext cx="8382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Virtual Memory</a:t>
            </a:r>
          </a:p>
        </p:txBody>
      </p:sp>
      <p:sp>
        <p:nvSpPr>
          <p:cNvPr id="39939" name="Text Box 3"/>
          <p:cNvSpPr txBox="1">
            <a:spLocks noChangeArrowheads="1"/>
          </p:cNvSpPr>
          <p:nvPr/>
        </p:nvSpPr>
        <p:spPr bwMode="auto">
          <a:xfrm>
            <a:off x="228600" y="1847939"/>
            <a:ext cx="8610600" cy="4324261"/>
          </a:xfrm>
          <a:prstGeom prst="rect">
            <a:avLst/>
          </a:prstGeom>
          <a:noFill/>
          <a:ln w="9525">
            <a:noFill/>
            <a:miter lim="800000"/>
            <a:headEnd/>
            <a:tailEnd/>
          </a:ln>
        </p:spPr>
        <p:txBody>
          <a:bodyPr>
            <a:spAutoFit/>
          </a:bodyPr>
          <a:lstStyle/>
          <a:p>
            <a:pPr>
              <a:spcBef>
                <a:spcPts val="600"/>
              </a:spcBef>
            </a:pPr>
            <a:r>
              <a:rPr lang="en-US" sz="1600" dirty="0"/>
              <a:t>Each program has a </a:t>
            </a:r>
            <a:r>
              <a:rPr lang="en-US" sz="1600" i="1" dirty="0">
                <a:solidFill>
                  <a:schemeClr val="accent2"/>
                </a:solidFill>
              </a:rPr>
              <a:t>virtual address space</a:t>
            </a:r>
            <a:r>
              <a:rPr lang="en-US" sz="1600" i="1" dirty="0"/>
              <a:t> </a:t>
            </a:r>
            <a:r>
              <a:rPr lang="en-US" sz="1600" dirty="0"/>
              <a:t>which is the set of addresses that programs use for load and store operations.</a:t>
            </a:r>
          </a:p>
          <a:p>
            <a:pPr>
              <a:spcBef>
                <a:spcPts val="600"/>
              </a:spcBef>
            </a:pPr>
            <a:r>
              <a:rPr lang="en-US" sz="1600" dirty="0"/>
              <a:t>The </a:t>
            </a:r>
            <a:r>
              <a:rPr lang="en-US" sz="1600" i="1" dirty="0">
                <a:solidFill>
                  <a:schemeClr val="accent2"/>
                </a:solidFill>
              </a:rPr>
              <a:t>physical address space </a:t>
            </a:r>
            <a:r>
              <a:rPr lang="en-US" sz="1600" dirty="0"/>
              <a:t>is the set of addresses used to reference locations in main memory.</a:t>
            </a:r>
          </a:p>
          <a:p>
            <a:pPr>
              <a:spcBef>
                <a:spcPts val="600"/>
              </a:spcBef>
            </a:pPr>
            <a:r>
              <a:rPr lang="en-US" sz="1600" dirty="0"/>
              <a:t>The virtual address space is divided into pages some of which reside inside a </a:t>
            </a:r>
            <a:r>
              <a:rPr lang="en-US" sz="1600" i="1" dirty="0">
                <a:solidFill>
                  <a:schemeClr val="accent2"/>
                </a:solidFill>
              </a:rPr>
              <a:t>page frame</a:t>
            </a:r>
            <a:r>
              <a:rPr lang="en-US" sz="1600" i="1" dirty="0"/>
              <a:t> </a:t>
            </a:r>
            <a:r>
              <a:rPr lang="en-US" sz="1600" dirty="0"/>
              <a:t>( slots in main memory ) while others reside on the disk. Pages are always aligned on a multiple of the page size so that the addresses never overlap.</a:t>
            </a:r>
          </a:p>
          <a:p>
            <a:pPr>
              <a:spcBef>
                <a:spcPts val="600"/>
              </a:spcBef>
            </a:pPr>
            <a:r>
              <a:rPr lang="en-US" sz="1600" dirty="0"/>
              <a:t>The terms </a:t>
            </a:r>
            <a:r>
              <a:rPr lang="en-US" sz="1600" i="1" dirty="0">
                <a:solidFill>
                  <a:schemeClr val="accent2"/>
                </a:solidFill>
              </a:rPr>
              <a:t>virtual page</a:t>
            </a:r>
            <a:r>
              <a:rPr lang="en-US" sz="1600" i="1" dirty="0"/>
              <a:t> </a:t>
            </a:r>
            <a:r>
              <a:rPr lang="en-US" sz="1600" dirty="0"/>
              <a:t>and </a:t>
            </a:r>
            <a:r>
              <a:rPr lang="en-US" sz="1600" i="1" dirty="0">
                <a:solidFill>
                  <a:schemeClr val="accent2"/>
                </a:solidFill>
              </a:rPr>
              <a:t>physical page</a:t>
            </a:r>
            <a:r>
              <a:rPr lang="en-US" sz="1600" i="1" dirty="0"/>
              <a:t> </a:t>
            </a:r>
            <a:r>
              <a:rPr lang="en-US" sz="1600" dirty="0"/>
              <a:t> are used to describe a page of data in the virtual and physical address spaces respectively.</a:t>
            </a:r>
          </a:p>
          <a:p>
            <a:pPr>
              <a:spcBef>
                <a:spcPts val="600"/>
              </a:spcBef>
            </a:pPr>
            <a:r>
              <a:rPr lang="en-US" sz="1600" dirty="0"/>
              <a:t>Pages that have been loaded into main memory are said to have been </a:t>
            </a:r>
            <a:r>
              <a:rPr lang="en-US" sz="1600" i="1" dirty="0">
                <a:solidFill>
                  <a:schemeClr val="accent2"/>
                </a:solidFill>
              </a:rPr>
              <a:t>mapped.</a:t>
            </a:r>
          </a:p>
          <a:p>
            <a:pPr>
              <a:spcBef>
                <a:spcPts val="600"/>
              </a:spcBef>
            </a:pPr>
            <a:r>
              <a:rPr lang="en-US" sz="1600" dirty="0"/>
              <a:t>Virtual memory allows a computer to act as if its main memory were much larger than it actually is.</a:t>
            </a:r>
          </a:p>
          <a:p>
            <a:pPr>
              <a:spcBef>
                <a:spcPts val="600"/>
              </a:spcBef>
            </a:pPr>
            <a:r>
              <a:rPr lang="en-US" sz="1600" dirty="0"/>
              <a:t>When a program references a virtual address, it cannot tell, except by timing the latency of the operation, whether the virtual address was resident in the main memory or whether it had to be fetched from disk.</a:t>
            </a:r>
          </a:p>
          <a:p>
            <a:pPr>
              <a:spcBef>
                <a:spcPts val="600"/>
              </a:spcBef>
            </a:pPr>
            <a:r>
              <a:rPr lang="en-US" sz="1600" dirty="0"/>
              <a:t>This makes it possible for the computer to shuffle pages in and out of the main memory exactly like data is brought in and out of the cache.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91342" y="2393514"/>
            <a:ext cx="1318953" cy="146900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a:t>Virtual</a:t>
            </a:r>
          </a:p>
          <a:p>
            <a:pPr algn="ctr"/>
            <a:r>
              <a:rPr lang="en-US"/>
              <a:t>Address</a:t>
            </a:r>
          </a:p>
          <a:p>
            <a:pPr algn="ctr"/>
            <a:r>
              <a:rPr lang="en-US"/>
              <a:t>Space</a:t>
            </a:r>
          </a:p>
        </p:txBody>
      </p:sp>
      <p:sp>
        <p:nvSpPr>
          <p:cNvPr id="40963" name="Rectangle 3"/>
          <p:cNvSpPr>
            <a:spLocks noChangeArrowheads="1"/>
          </p:cNvSpPr>
          <p:nvPr/>
        </p:nvSpPr>
        <p:spPr bwMode="auto">
          <a:xfrm>
            <a:off x="691342" y="3862515"/>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a:t>
            </a:r>
          </a:p>
        </p:txBody>
      </p:sp>
      <p:sp>
        <p:nvSpPr>
          <p:cNvPr id="40964" name="Rectangle 9"/>
          <p:cNvSpPr>
            <a:spLocks noChangeArrowheads="1"/>
          </p:cNvSpPr>
          <p:nvPr/>
        </p:nvSpPr>
        <p:spPr bwMode="auto">
          <a:xfrm>
            <a:off x="691342" y="4181863"/>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a:t>
            </a:r>
          </a:p>
        </p:txBody>
      </p:sp>
      <p:sp>
        <p:nvSpPr>
          <p:cNvPr id="40965" name="Rectangle 10"/>
          <p:cNvSpPr>
            <a:spLocks noChangeArrowheads="1"/>
          </p:cNvSpPr>
          <p:nvPr/>
        </p:nvSpPr>
        <p:spPr bwMode="auto">
          <a:xfrm>
            <a:off x="691342" y="4501211"/>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a:t>
            </a:r>
          </a:p>
        </p:txBody>
      </p:sp>
      <p:sp>
        <p:nvSpPr>
          <p:cNvPr id="40966" name="Rectangle 11"/>
          <p:cNvSpPr>
            <a:spLocks noChangeArrowheads="1"/>
          </p:cNvSpPr>
          <p:nvPr/>
        </p:nvSpPr>
        <p:spPr bwMode="auto">
          <a:xfrm>
            <a:off x="691342" y="4820559"/>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a:t>
            </a:r>
          </a:p>
        </p:txBody>
      </p:sp>
      <p:sp>
        <p:nvSpPr>
          <p:cNvPr id="40967" name="Rectangle 12"/>
          <p:cNvSpPr>
            <a:spLocks noChangeArrowheads="1"/>
          </p:cNvSpPr>
          <p:nvPr/>
        </p:nvSpPr>
        <p:spPr bwMode="auto">
          <a:xfrm>
            <a:off x="691342" y="5139907"/>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a:t>
            </a:r>
          </a:p>
        </p:txBody>
      </p:sp>
      <p:sp>
        <p:nvSpPr>
          <p:cNvPr id="40968" name="Text Box 13"/>
          <p:cNvSpPr txBox="1">
            <a:spLocks noChangeArrowheads="1"/>
          </p:cNvSpPr>
          <p:nvPr/>
        </p:nvSpPr>
        <p:spPr bwMode="auto">
          <a:xfrm>
            <a:off x="691342" y="2010296"/>
            <a:ext cx="1396538" cy="383218"/>
          </a:xfrm>
          <a:prstGeom prst="rect">
            <a:avLst/>
          </a:prstGeom>
          <a:noFill/>
          <a:ln w="9525">
            <a:noFill/>
            <a:miter lim="800000"/>
            <a:headEnd/>
            <a:tailEnd/>
          </a:ln>
        </p:spPr>
        <p:txBody>
          <a:bodyPr>
            <a:spAutoFit/>
          </a:bodyPr>
          <a:lstStyle/>
          <a:p>
            <a:pPr>
              <a:spcBef>
                <a:spcPct val="50000"/>
              </a:spcBef>
            </a:pPr>
            <a:r>
              <a:rPr lang="en-US"/>
              <a:t>Program</a:t>
            </a:r>
          </a:p>
        </p:txBody>
      </p:sp>
      <p:sp>
        <p:nvSpPr>
          <p:cNvPr id="40969" name="Rectangle 14"/>
          <p:cNvSpPr>
            <a:spLocks noChangeArrowheads="1"/>
          </p:cNvSpPr>
          <p:nvPr/>
        </p:nvSpPr>
        <p:spPr bwMode="auto">
          <a:xfrm>
            <a:off x="3406833" y="2393514"/>
            <a:ext cx="2637905" cy="95804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40970" name="Rectangle 15"/>
          <p:cNvSpPr>
            <a:spLocks noChangeArrowheads="1"/>
          </p:cNvSpPr>
          <p:nvPr/>
        </p:nvSpPr>
        <p:spPr bwMode="auto">
          <a:xfrm>
            <a:off x="3406833" y="3351558"/>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1" name="Rectangle 16"/>
          <p:cNvSpPr>
            <a:spLocks noChangeArrowheads="1"/>
          </p:cNvSpPr>
          <p:nvPr/>
        </p:nvSpPr>
        <p:spPr bwMode="auto">
          <a:xfrm>
            <a:off x="4725785" y="3351558"/>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2" name="Rectangle 17"/>
          <p:cNvSpPr>
            <a:spLocks noChangeArrowheads="1"/>
          </p:cNvSpPr>
          <p:nvPr/>
        </p:nvSpPr>
        <p:spPr bwMode="auto">
          <a:xfrm>
            <a:off x="3406833" y="3670906"/>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3" name="Rectangle 18"/>
          <p:cNvSpPr>
            <a:spLocks noChangeArrowheads="1"/>
          </p:cNvSpPr>
          <p:nvPr/>
        </p:nvSpPr>
        <p:spPr bwMode="auto">
          <a:xfrm>
            <a:off x="4725785" y="3670906"/>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4" name="Rectangle 19"/>
          <p:cNvSpPr>
            <a:spLocks noChangeArrowheads="1"/>
          </p:cNvSpPr>
          <p:nvPr/>
        </p:nvSpPr>
        <p:spPr bwMode="auto">
          <a:xfrm>
            <a:off x="3406833" y="3990254"/>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5" name="Rectangle 20"/>
          <p:cNvSpPr>
            <a:spLocks noChangeArrowheads="1"/>
          </p:cNvSpPr>
          <p:nvPr/>
        </p:nvSpPr>
        <p:spPr bwMode="auto">
          <a:xfrm>
            <a:off x="4725785" y="3990254"/>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a:t>
            </a:r>
          </a:p>
        </p:txBody>
      </p:sp>
      <p:sp>
        <p:nvSpPr>
          <p:cNvPr id="40976" name="Rectangle 21"/>
          <p:cNvSpPr>
            <a:spLocks noChangeArrowheads="1"/>
          </p:cNvSpPr>
          <p:nvPr/>
        </p:nvSpPr>
        <p:spPr bwMode="auto">
          <a:xfrm>
            <a:off x="4725785" y="4309602"/>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endParaRPr lang="en-US" sz="1600"/>
          </a:p>
        </p:txBody>
      </p:sp>
      <p:sp>
        <p:nvSpPr>
          <p:cNvPr id="40977" name="Rectangle 22"/>
          <p:cNvSpPr>
            <a:spLocks noChangeArrowheads="1"/>
          </p:cNvSpPr>
          <p:nvPr/>
        </p:nvSpPr>
        <p:spPr bwMode="auto">
          <a:xfrm>
            <a:off x="7518862" y="2712862"/>
            <a:ext cx="1318953" cy="146900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a:t>Virtual</a:t>
            </a:r>
          </a:p>
          <a:p>
            <a:pPr algn="ctr"/>
            <a:r>
              <a:rPr lang="en-US"/>
              <a:t>Address</a:t>
            </a:r>
          </a:p>
          <a:p>
            <a:pPr algn="ctr"/>
            <a:r>
              <a:rPr lang="en-US"/>
              <a:t>Space</a:t>
            </a:r>
          </a:p>
        </p:txBody>
      </p:sp>
      <p:sp>
        <p:nvSpPr>
          <p:cNvPr id="40978" name="Rectangle 23"/>
          <p:cNvSpPr>
            <a:spLocks noChangeArrowheads="1"/>
          </p:cNvSpPr>
          <p:nvPr/>
        </p:nvSpPr>
        <p:spPr bwMode="auto">
          <a:xfrm>
            <a:off x="7518862" y="4181863"/>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Page on disk</a:t>
            </a:r>
          </a:p>
        </p:txBody>
      </p:sp>
      <p:sp>
        <p:nvSpPr>
          <p:cNvPr id="40979" name="Rectangle 24"/>
          <p:cNvSpPr>
            <a:spLocks noChangeArrowheads="1"/>
          </p:cNvSpPr>
          <p:nvPr/>
        </p:nvSpPr>
        <p:spPr bwMode="auto">
          <a:xfrm>
            <a:off x="7518862" y="4501211"/>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Page on disk</a:t>
            </a:r>
          </a:p>
        </p:txBody>
      </p:sp>
      <p:sp>
        <p:nvSpPr>
          <p:cNvPr id="40980" name="Rectangle 25"/>
          <p:cNvSpPr>
            <a:spLocks noChangeArrowheads="1"/>
          </p:cNvSpPr>
          <p:nvPr/>
        </p:nvSpPr>
        <p:spPr bwMode="auto">
          <a:xfrm>
            <a:off x="7518862" y="4820559"/>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endParaRPr lang="en-US" sz="1600"/>
          </a:p>
        </p:txBody>
      </p:sp>
      <p:sp>
        <p:nvSpPr>
          <p:cNvPr id="40981" name="Rectangle 26"/>
          <p:cNvSpPr>
            <a:spLocks noChangeArrowheads="1"/>
          </p:cNvSpPr>
          <p:nvPr/>
        </p:nvSpPr>
        <p:spPr bwMode="auto">
          <a:xfrm>
            <a:off x="7518862" y="5139907"/>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Page on disk</a:t>
            </a:r>
          </a:p>
        </p:txBody>
      </p:sp>
      <p:sp>
        <p:nvSpPr>
          <p:cNvPr id="40982" name="Rectangle 27"/>
          <p:cNvSpPr>
            <a:spLocks noChangeArrowheads="1"/>
          </p:cNvSpPr>
          <p:nvPr/>
        </p:nvSpPr>
        <p:spPr bwMode="auto">
          <a:xfrm>
            <a:off x="7518862" y="5459255"/>
            <a:ext cx="1318953" cy="319348"/>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endParaRPr lang="en-US" sz="1600"/>
          </a:p>
        </p:txBody>
      </p:sp>
      <p:sp>
        <p:nvSpPr>
          <p:cNvPr id="40983" name="Text Box 28"/>
          <p:cNvSpPr txBox="1">
            <a:spLocks noChangeArrowheads="1"/>
          </p:cNvSpPr>
          <p:nvPr/>
        </p:nvSpPr>
        <p:spPr bwMode="auto">
          <a:xfrm>
            <a:off x="7518862" y="2329644"/>
            <a:ext cx="1396538" cy="383218"/>
          </a:xfrm>
          <a:prstGeom prst="rect">
            <a:avLst/>
          </a:prstGeom>
          <a:noFill/>
          <a:ln w="9525">
            <a:noFill/>
            <a:miter lim="800000"/>
            <a:headEnd/>
            <a:tailEnd/>
          </a:ln>
        </p:spPr>
        <p:txBody>
          <a:bodyPr>
            <a:spAutoFit/>
          </a:bodyPr>
          <a:lstStyle/>
          <a:p>
            <a:pPr>
              <a:spcBef>
                <a:spcPct val="50000"/>
              </a:spcBef>
            </a:pPr>
            <a:r>
              <a:rPr lang="en-US"/>
              <a:t>Disk</a:t>
            </a:r>
          </a:p>
        </p:txBody>
      </p:sp>
      <p:sp>
        <p:nvSpPr>
          <p:cNvPr id="40984" name="Line 29"/>
          <p:cNvSpPr>
            <a:spLocks noChangeShapeType="1"/>
          </p:cNvSpPr>
          <p:nvPr/>
        </p:nvSpPr>
        <p:spPr bwMode="auto">
          <a:xfrm>
            <a:off x="2010295" y="4054124"/>
            <a:ext cx="543098" cy="0"/>
          </a:xfrm>
          <a:prstGeom prst="line">
            <a:avLst/>
          </a:prstGeom>
          <a:noFill/>
          <a:ln w="9525">
            <a:solidFill>
              <a:schemeClr val="tx1"/>
            </a:solidFill>
            <a:round/>
            <a:headEnd/>
            <a:tailEnd/>
          </a:ln>
        </p:spPr>
        <p:txBody>
          <a:bodyPr wrap="none" anchor="ctr"/>
          <a:lstStyle/>
          <a:p>
            <a:endParaRPr lang="en-US"/>
          </a:p>
        </p:txBody>
      </p:sp>
      <p:sp>
        <p:nvSpPr>
          <p:cNvPr id="40985" name="Line 30"/>
          <p:cNvSpPr>
            <a:spLocks noChangeShapeType="1"/>
          </p:cNvSpPr>
          <p:nvPr/>
        </p:nvSpPr>
        <p:spPr bwMode="auto">
          <a:xfrm flipV="1">
            <a:off x="2553393" y="3543167"/>
            <a:ext cx="853440" cy="510957"/>
          </a:xfrm>
          <a:prstGeom prst="line">
            <a:avLst/>
          </a:prstGeom>
          <a:noFill/>
          <a:ln w="9525">
            <a:solidFill>
              <a:schemeClr val="tx1"/>
            </a:solidFill>
            <a:round/>
            <a:headEnd/>
            <a:tailEnd type="triangle" w="med" len="med"/>
          </a:ln>
        </p:spPr>
        <p:txBody>
          <a:bodyPr wrap="none" anchor="ctr"/>
          <a:lstStyle/>
          <a:p>
            <a:endParaRPr lang="en-US"/>
          </a:p>
        </p:txBody>
      </p:sp>
      <p:sp>
        <p:nvSpPr>
          <p:cNvPr id="40986" name="Line 31"/>
          <p:cNvSpPr>
            <a:spLocks noChangeShapeType="1"/>
          </p:cNvSpPr>
          <p:nvPr/>
        </p:nvSpPr>
        <p:spPr bwMode="auto">
          <a:xfrm>
            <a:off x="2010295" y="4692820"/>
            <a:ext cx="1784465" cy="0"/>
          </a:xfrm>
          <a:prstGeom prst="line">
            <a:avLst/>
          </a:prstGeom>
          <a:noFill/>
          <a:ln w="9525">
            <a:solidFill>
              <a:schemeClr val="tx1"/>
            </a:solidFill>
            <a:round/>
            <a:headEnd/>
            <a:tailEnd/>
          </a:ln>
        </p:spPr>
        <p:txBody>
          <a:bodyPr wrap="none" anchor="ctr"/>
          <a:lstStyle/>
          <a:p>
            <a:endParaRPr lang="en-US"/>
          </a:p>
        </p:txBody>
      </p:sp>
      <p:sp>
        <p:nvSpPr>
          <p:cNvPr id="40987" name="Line 32"/>
          <p:cNvSpPr>
            <a:spLocks noChangeShapeType="1"/>
          </p:cNvSpPr>
          <p:nvPr/>
        </p:nvSpPr>
        <p:spPr bwMode="auto">
          <a:xfrm flipV="1">
            <a:off x="3794760" y="4245733"/>
            <a:ext cx="1008611" cy="447087"/>
          </a:xfrm>
          <a:prstGeom prst="line">
            <a:avLst/>
          </a:prstGeom>
          <a:noFill/>
          <a:ln w="9525">
            <a:solidFill>
              <a:schemeClr val="tx1"/>
            </a:solidFill>
            <a:round/>
            <a:headEnd/>
            <a:tailEnd type="triangle" w="med" len="med"/>
          </a:ln>
        </p:spPr>
        <p:txBody>
          <a:bodyPr wrap="none" anchor="ctr"/>
          <a:lstStyle/>
          <a:p>
            <a:endParaRPr lang="en-US"/>
          </a:p>
        </p:txBody>
      </p:sp>
      <p:sp>
        <p:nvSpPr>
          <p:cNvPr id="40988" name="Line 33"/>
          <p:cNvSpPr>
            <a:spLocks noChangeShapeType="1"/>
          </p:cNvSpPr>
          <p:nvPr/>
        </p:nvSpPr>
        <p:spPr bwMode="auto">
          <a:xfrm>
            <a:off x="2010295" y="5331516"/>
            <a:ext cx="5508567" cy="0"/>
          </a:xfrm>
          <a:prstGeom prst="line">
            <a:avLst/>
          </a:prstGeom>
          <a:noFill/>
          <a:ln w="9525">
            <a:solidFill>
              <a:schemeClr val="tx1"/>
            </a:solidFill>
            <a:round/>
            <a:headEnd/>
            <a:tailEnd type="triangle" w="med" len="med"/>
          </a:ln>
        </p:spPr>
        <p:txBody>
          <a:bodyPr wrap="none" anchor="ctr"/>
          <a:lstStyle/>
          <a:p>
            <a:endParaRPr lang="en-US"/>
          </a:p>
        </p:txBody>
      </p:sp>
      <p:sp>
        <p:nvSpPr>
          <p:cNvPr id="40989" name="Line 34"/>
          <p:cNvSpPr>
            <a:spLocks noChangeShapeType="1"/>
          </p:cNvSpPr>
          <p:nvPr/>
        </p:nvSpPr>
        <p:spPr bwMode="auto">
          <a:xfrm>
            <a:off x="6355080" y="4309602"/>
            <a:ext cx="0" cy="319348"/>
          </a:xfrm>
          <a:prstGeom prst="line">
            <a:avLst/>
          </a:prstGeom>
          <a:noFill/>
          <a:ln w="9525">
            <a:solidFill>
              <a:schemeClr val="tx1"/>
            </a:solidFill>
            <a:round/>
            <a:headEnd/>
            <a:tailEnd/>
          </a:ln>
        </p:spPr>
        <p:txBody>
          <a:bodyPr wrap="none" anchor="ctr"/>
          <a:lstStyle/>
          <a:p>
            <a:endParaRPr lang="en-US"/>
          </a:p>
        </p:txBody>
      </p:sp>
      <p:sp>
        <p:nvSpPr>
          <p:cNvPr id="40990" name="Line 35"/>
          <p:cNvSpPr>
            <a:spLocks noChangeShapeType="1"/>
          </p:cNvSpPr>
          <p:nvPr/>
        </p:nvSpPr>
        <p:spPr bwMode="auto">
          <a:xfrm flipH="1">
            <a:off x="6122324" y="4628950"/>
            <a:ext cx="232756" cy="0"/>
          </a:xfrm>
          <a:prstGeom prst="line">
            <a:avLst/>
          </a:prstGeom>
          <a:noFill/>
          <a:ln w="9525">
            <a:solidFill>
              <a:schemeClr val="tx1"/>
            </a:solidFill>
            <a:round/>
            <a:headEnd/>
            <a:tailEnd type="triangle" w="med" len="med"/>
          </a:ln>
        </p:spPr>
        <p:txBody>
          <a:bodyPr wrap="none" anchor="ctr"/>
          <a:lstStyle/>
          <a:p>
            <a:endParaRPr lang="en-US"/>
          </a:p>
        </p:txBody>
      </p:sp>
      <p:sp>
        <p:nvSpPr>
          <p:cNvPr id="40991" name="Line 36"/>
          <p:cNvSpPr>
            <a:spLocks noChangeShapeType="1"/>
          </p:cNvSpPr>
          <p:nvPr/>
        </p:nvSpPr>
        <p:spPr bwMode="auto">
          <a:xfrm flipH="1">
            <a:off x="6122324" y="4309602"/>
            <a:ext cx="232756" cy="0"/>
          </a:xfrm>
          <a:prstGeom prst="line">
            <a:avLst/>
          </a:prstGeom>
          <a:noFill/>
          <a:ln w="9525">
            <a:solidFill>
              <a:schemeClr val="tx1"/>
            </a:solidFill>
            <a:round/>
            <a:headEnd/>
            <a:tailEnd type="triangle" w="med" len="med"/>
          </a:ln>
        </p:spPr>
        <p:txBody>
          <a:bodyPr wrap="none" anchor="ctr"/>
          <a:lstStyle/>
          <a:p>
            <a:endParaRPr lang="en-US"/>
          </a:p>
        </p:txBody>
      </p:sp>
      <p:sp>
        <p:nvSpPr>
          <p:cNvPr id="40992" name="Text Box 37"/>
          <p:cNvSpPr txBox="1">
            <a:spLocks noChangeArrowheads="1"/>
          </p:cNvSpPr>
          <p:nvPr/>
        </p:nvSpPr>
        <p:spPr bwMode="auto">
          <a:xfrm>
            <a:off x="6355080" y="4245733"/>
            <a:ext cx="775855" cy="433781"/>
          </a:xfrm>
          <a:prstGeom prst="rect">
            <a:avLst/>
          </a:prstGeom>
          <a:noFill/>
          <a:ln w="9525">
            <a:noFill/>
            <a:miter lim="800000"/>
            <a:headEnd/>
            <a:tailEnd/>
          </a:ln>
        </p:spPr>
        <p:txBody>
          <a:bodyPr>
            <a:spAutoFit/>
          </a:bodyPr>
          <a:lstStyle/>
          <a:p>
            <a:pPr>
              <a:spcBef>
                <a:spcPct val="50000"/>
              </a:spcBef>
            </a:pPr>
            <a:r>
              <a:rPr lang="en-US" sz="1400"/>
              <a:t>Page Frame</a:t>
            </a:r>
          </a:p>
        </p:txBody>
      </p:sp>
      <p:sp>
        <p:nvSpPr>
          <p:cNvPr id="40993" name="Line 38"/>
          <p:cNvSpPr>
            <a:spLocks noChangeShapeType="1"/>
          </p:cNvSpPr>
          <p:nvPr/>
        </p:nvSpPr>
        <p:spPr bwMode="auto">
          <a:xfrm>
            <a:off x="6044738" y="4054124"/>
            <a:ext cx="1474124" cy="255478"/>
          </a:xfrm>
          <a:prstGeom prst="line">
            <a:avLst/>
          </a:prstGeom>
          <a:noFill/>
          <a:ln w="9525">
            <a:solidFill>
              <a:schemeClr val="tx1"/>
            </a:solidFill>
            <a:round/>
            <a:headEnd/>
            <a:tailEnd type="triangle" w="med" len="med"/>
          </a:ln>
        </p:spPr>
        <p:txBody>
          <a:bodyPr wrap="none" anchor="ctr"/>
          <a:lstStyle/>
          <a:p>
            <a:endParaRPr lang="en-US"/>
          </a:p>
        </p:txBody>
      </p:sp>
      <p:sp>
        <p:nvSpPr>
          <p:cNvPr id="40994" name="Text Box 39"/>
          <p:cNvSpPr txBox="1">
            <a:spLocks noChangeArrowheads="1"/>
          </p:cNvSpPr>
          <p:nvPr/>
        </p:nvSpPr>
        <p:spPr bwMode="auto">
          <a:xfrm>
            <a:off x="2398222" y="4437342"/>
            <a:ext cx="853440" cy="255478"/>
          </a:xfrm>
          <a:prstGeom prst="rect">
            <a:avLst/>
          </a:prstGeom>
          <a:noFill/>
          <a:ln w="9525">
            <a:noFill/>
            <a:miter lim="800000"/>
            <a:headEnd/>
            <a:tailEnd/>
          </a:ln>
        </p:spPr>
        <p:txBody>
          <a:bodyPr>
            <a:spAutoFit/>
          </a:bodyPr>
          <a:lstStyle/>
          <a:p>
            <a:pPr>
              <a:spcBef>
                <a:spcPct val="50000"/>
              </a:spcBef>
            </a:pPr>
            <a:r>
              <a:rPr lang="en-US" sz="1400"/>
              <a:t>Mapped</a:t>
            </a:r>
          </a:p>
        </p:txBody>
      </p:sp>
      <p:sp>
        <p:nvSpPr>
          <p:cNvPr id="40995" name="Text Box 40"/>
          <p:cNvSpPr txBox="1">
            <a:spLocks noChangeArrowheads="1"/>
          </p:cNvSpPr>
          <p:nvPr/>
        </p:nvSpPr>
        <p:spPr bwMode="auto">
          <a:xfrm>
            <a:off x="2010295" y="3734776"/>
            <a:ext cx="853440" cy="255478"/>
          </a:xfrm>
          <a:prstGeom prst="rect">
            <a:avLst/>
          </a:prstGeom>
          <a:noFill/>
          <a:ln w="9525">
            <a:noFill/>
            <a:miter lim="800000"/>
            <a:headEnd/>
            <a:tailEnd/>
          </a:ln>
        </p:spPr>
        <p:txBody>
          <a:bodyPr>
            <a:spAutoFit/>
          </a:bodyPr>
          <a:lstStyle/>
          <a:p>
            <a:pPr>
              <a:spcBef>
                <a:spcPct val="50000"/>
              </a:spcBef>
            </a:pPr>
            <a:r>
              <a:rPr lang="en-US" sz="1400"/>
              <a:t>Mapped</a:t>
            </a:r>
          </a:p>
        </p:txBody>
      </p:sp>
      <p:sp>
        <p:nvSpPr>
          <p:cNvPr id="40996" name="Text Box 41"/>
          <p:cNvSpPr txBox="1">
            <a:spLocks noChangeArrowheads="1"/>
          </p:cNvSpPr>
          <p:nvPr/>
        </p:nvSpPr>
        <p:spPr bwMode="auto">
          <a:xfrm>
            <a:off x="3717175" y="5331516"/>
            <a:ext cx="2172393" cy="612084"/>
          </a:xfrm>
          <a:prstGeom prst="rect">
            <a:avLst/>
          </a:prstGeom>
          <a:noFill/>
          <a:ln w="9525">
            <a:noFill/>
            <a:miter lim="800000"/>
            <a:headEnd/>
            <a:tailEnd/>
          </a:ln>
        </p:spPr>
        <p:txBody>
          <a:bodyPr>
            <a:spAutoFit/>
          </a:bodyPr>
          <a:lstStyle/>
          <a:p>
            <a:pPr>
              <a:spcBef>
                <a:spcPct val="50000"/>
              </a:spcBef>
            </a:pPr>
            <a:r>
              <a:rPr lang="en-US" sz="1400"/>
              <a:t>Not Mapped. Will be copied into main memory when used</a:t>
            </a:r>
          </a:p>
        </p:txBody>
      </p:sp>
      <p:sp>
        <p:nvSpPr>
          <p:cNvPr id="40997" name="Text Box 42"/>
          <p:cNvSpPr txBox="1">
            <a:spLocks noChangeArrowheads="1"/>
          </p:cNvSpPr>
          <p:nvPr/>
        </p:nvSpPr>
        <p:spPr bwMode="auto">
          <a:xfrm>
            <a:off x="3872345" y="1946427"/>
            <a:ext cx="2172393" cy="383218"/>
          </a:xfrm>
          <a:prstGeom prst="rect">
            <a:avLst/>
          </a:prstGeom>
          <a:noFill/>
          <a:ln w="9525">
            <a:noFill/>
            <a:miter lim="800000"/>
            <a:headEnd/>
            <a:tailEnd/>
          </a:ln>
        </p:spPr>
        <p:txBody>
          <a:bodyPr>
            <a:spAutoFit/>
          </a:bodyPr>
          <a:lstStyle/>
          <a:p>
            <a:pPr>
              <a:spcBef>
                <a:spcPct val="50000"/>
              </a:spcBef>
            </a:pPr>
            <a:r>
              <a:rPr lang="en-US"/>
              <a:t>Main Memory</a:t>
            </a:r>
          </a:p>
        </p:txBody>
      </p:sp>
      <p:sp>
        <p:nvSpPr>
          <p:cNvPr id="40998" name="Text Box 43"/>
          <p:cNvSpPr txBox="1">
            <a:spLocks noChangeArrowheads="1"/>
          </p:cNvSpPr>
          <p:nvPr/>
        </p:nvSpPr>
        <p:spPr bwMode="auto">
          <a:xfrm>
            <a:off x="381000" y="1371600"/>
            <a:ext cx="4422371" cy="383218"/>
          </a:xfrm>
          <a:prstGeom prst="rect">
            <a:avLst/>
          </a:prstGeom>
          <a:noFill/>
          <a:ln w="9525">
            <a:noFill/>
            <a:miter lim="800000"/>
            <a:headEnd/>
            <a:tailEnd/>
          </a:ln>
        </p:spPr>
        <p:txBody>
          <a:bodyPr>
            <a:spAutoFit/>
          </a:bodyPr>
          <a:lstStyle/>
          <a:p>
            <a:pPr>
              <a:spcBef>
                <a:spcPct val="50000"/>
              </a:spcBef>
            </a:pPr>
            <a:r>
              <a:rPr lang="en-US">
                <a:solidFill>
                  <a:srgbClr val="FF0000"/>
                </a:solidFill>
              </a:rPr>
              <a:t>Virtual Memory Concepts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52400" y="1282273"/>
            <a:ext cx="57912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Address Translation</a:t>
            </a:r>
          </a:p>
        </p:txBody>
      </p:sp>
      <p:sp>
        <p:nvSpPr>
          <p:cNvPr id="41987" name="Text Box 3"/>
          <p:cNvSpPr txBox="1">
            <a:spLocks noChangeArrowheads="1"/>
          </p:cNvSpPr>
          <p:nvPr/>
        </p:nvSpPr>
        <p:spPr bwMode="auto">
          <a:xfrm>
            <a:off x="152400" y="1739473"/>
            <a:ext cx="8763000" cy="4508927"/>
          </a:xfrm>
          <a:prstGeom prst="rect">
            <a:avLst/>
          </a:prstGeom>
          <a:noFill/>
          <a:ln w="9525">
            <a:noFill/>
            <a:miter lim="800000"/>
            <a:headEnd/>
            <a:tailEnd/>
          </a:ln>
        </p:spPr>
        <p:txBody>
          <a:bodyPr>
            <a:spAutoFit/>
          </a:bodyPr>
          <a:lstStyle/>
          <a:p>
            <a:pPr>
              <a:spcBef>
                <a:spcPts val="600"/>
              </a:spcBef>
            </a:pPr>
            <a:r>
              <a:rPr lang="en-US" sz="1400" dirty="0"/>
              <a:t>Programs running on systems with Virtual Memory use Virtual Addresses as the arguments to load and store instructions.</a:t>
            </a:r>
          </a:p>
          <a:p>
            <a:pPr>
              <a:spcBef>
                <a:spcPts val="600"/>
              </a:spcBef>
            </a:pPr>
            <a:r>
              <a:rPr lang="en-US" sz="1400" dirty="0"/>
              <a:t>The main memory uses Physical Addresses to record locations where data is actually stored.</a:t>
            </a:r>
          </a:p>
          <a:p>
            <a:pPr>
              <a:spcBef>
                <a:spcPts val="600"/>
              </a:spcBef>
            </a:pPr>
            <a:r>
              <a:rPr lang="en-US" sz="1400" dirty="0"/>
              <a:t>Whenever a program uses a Virtual Address, this must be converted into a Physical Address and this process is known as </a:t>
            </a:r>
            <a:r>
              <a:rPr lang="en-US" sz="1400" i="1" dirty="0"/>
              <a:t>Address Translation.</a:t>
            </a:r>
          </a:p>
          <a:p>
            <a:pPr>
              <a:spcBef>
                <a:spcPts val="600"/>
              </a:spcBef>
            </a:pPr>
            <a:r>
              <a:rPr lang="en-US" sz="1400" dirty="0"/>
              <a:t>When a program accesses a memory location, the O.S accesses a Page Table, which is a data structure that contains the mapping of the virtual address to the physical address.</a:t>
            </a:r>
          </a:p>
          <a:p>
            <a:pPr>
              <a:spcBef>
                <a:spcPts val="600"/>
              </a:spcBef>
            </a:pPr>
            <a:r>
              <a:rPr lang="en-US" sz="1400" dirty="0"/>
              <a:t>If the virtual page is mapped ( present in memory ) then the physical address is retrieved and the operation proceeds.</a:t>
            </a:r>
          </a:p>
          <a:p>
            <a:pPr>
              <a:spcBef>
                <a:spcPts val="600"/>
              </a:spcBef>
            </a:pPr>
            <a:r>
              <a:rPr lang="en-US" sz="1400" dirty="0"/>
              <a:t>If the virtual page is NOT mapped, then a </a:t>
            </a:r>
            <a:r>
              <a:rPr lang="en-US" sz="1400" i="1" dirty="0"/>
              <a:t>page fault </a:t>
            </a:r>
            <a:r>
              <a:rPr lang="en-US" sz="1400" dirty="0"/>
              <a:t>occurs and the O.S fetches the page from the hard disk, loading it into a page frame, and updating the page table with the new translation. Once the page has been read into memory from disk, and the page table updated, the physical address of the page can be determined and the memory reference completed.</a:t>
            </a:r>
          </a:p>
          <a:p>
            <a:pPr>
              <a:spcBef>
                <a:spcPts val="600"/>
              </a:spcBef>
            </a:pPr>
            <a:r>
              <a:rPr lang="en-US" sz="1400" dirty="0"/>
              <a:t>If all the page frames already contain data, one of them must be evicted to the disk to make room for the incoming data. The replacement policies used to select the page that is evicted are similar to the ones for set-associative caches.</a:t>
            </a:r>
          </a:p>
          <a:p>
            <a:pPr>
              <a:spcBef>
                <a:spcPts val="600"/>
              </a:spcBef>
            </a:pPr>
            <a:r>
              <a:rPr lang="en-US" sz="1400" dirty="0"/>
              <a:t>Because both virtual and physical pages are always aligned on a multiple of their size, the page table does not need to keep track of the full virtual or physical address of a page that is mapped. Instead virtual addresses are divided into a </a:t>
            </a:r>
            <a:r>
              <a:rPr lang="en-US" sz="1400" i="1" dirty="0"/>
              <a:t>Virtual Page Number </a:t>
            </a:r>
            <a:r>
              <a:rPr lang="en-US" sz="1400" dirty="0"/>
              <a:t> or VPN and a set of bits that describe an offset from the start of the virtual page to the virtual address. Similarly, the physical pages are divided into </a:t>
            </a:r>
            <a:r>
              <a:rPr lang="en-US" sz="1400" i="1" dirty="0"/>
              <a:t>Physical Page Numbers</a:t>
            </a:r>
            <a:r>
              <a:rPr lang="en-US" sz="1400" dirty="0"/>
              <a:t> or PPN and an offset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2400" y="1405579"/>
            <a:ext cx="8687457" cy="2246769"/>
          </a:xfrm>
          <a:prstGeom prst="rect">
            <a:avLst/>
          </a:prstGeom>
          <a:noFill/>
          <a:ln w="9525">
            <a:noFill/>
            <a:miter lim="800000"/>
            <a:headEnd/>
            <a:tailEnd/>
          </a:ln>
        </p:spPr>
        <p:txBody>
          <a:bodyPr>
            <a:spAutoFit/>
          </a:bodyPr>
          <a:lstStyle/>
          <a:p>
            <a:pPr>
              <a:spcBef>
                <a:spcPct val="50000"/>
              </a:spcBef>
            </a:pPr>
            <a:r>
              <a:rPr lang="en-US" sz="1400"/>
              <a:t>Because both virtual and physical pages are always aligned on a multiple of their size, the page table does not need to keep track of the full virtual or physical address of a page that is mapped. Instead virtual addresses are divided into a </a:t>
            </a:r>
            <a:r>
              <a:rPr lang="en-US" sz="1400" i="1"/>
              <a:t>Virtual Page Number </a:t>
            </a:r>
            <a:r>
              <a:rPr lang="en-US" sz="1400"/>
              <a:t> or VPN and a set of bits that describe an offset from the start of the virtual page to the virtual address. Similarly, the physical pages are divided into </a:t>
            </a:r>
            <a:r>
              <a:rPr lang="en-US" sz="1400" i="1"/>
              <a:t>Physical Page Numbers</a:t>
            </a:r>
            <a:r>
              <a:rPr lang="en-US" sz="1400"/>
              <a:t> or PPN and an offset from the start of the physical page to the physical address.</a:t>
            </a:r>
          </a:p>
          <a:p>
            <a:pPr>
              <a:spcBef>
                <a:spcPct val="50000"/>
              </a:spcBef>
            </a:pPr>
            <a:r>
              <a:rPr lang="en-US" sz="1400"/>
              <a:t>The virtual and physical pages in a given system are generally the same size, so the number of bits </a:t>
            </a:r>
            <a:br>
              <a:rPr lang="en-US" sz="1400"/>
            </a:br>
            <a:r>
              <a:rPr lang="en-US" sz="1400"/>
              <a:t>(log</a:t>
            </a:r>
            <a:r>
              <a:rPr lang="en-US" sz="1400" baseline="-25000"/>
              <a:t>2</a:t>
            </a:r>
            <a:r>
              <a:rPr lang="en-US" sz="1400"/>
              <a:t> of the page size) for the offset of the virtual and physical addresses are the same.</a:t>
            </a:r>
          </a:p>
          <a:p>
            <a:pPr>
              <a:spcBef>
                <a:spcPct val="50000"/>
              </a:spcBef>
            </a:pPr>
            <a:r>
              <a:rPr lang="en-US" sz="1400"/>
              <a:t>The VPN and PPN may be of different lengths. For example, on 64-bit systems, the virtual addresses are generally much longer than physical addresses.</a:t>
            </a:r>
          </a:p>
        </p:txBody>
      </p:sp>
      <p:sp>
        <p:nvSpPr>
          <p:cNvPr id="43011" name="Rectangle 3"/>
          <p:cNvSpPr>
            <a:spLocks noChangeArrowheads="1"/>
          </p:cNvSpPr>
          <p:nvPr/>
        </p:nvSpPr>
        <p:spPr bwMode="auto">
          <a:xfrm>
            <a:off x="379029" y="3827046"/>
            <a:ext cx="2341836"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Look up Virtual Address</a:t>
            </a:r>
          </a:p>
          <a:p>
            <a:pPr algn="ctr"/>
            <a:r>
              <a:rPr lang="en-US" sz="1400"/>
              <a:t>in page table</a:t>
            </a:r>
          </a:p>
        </p:txBody>
      </p:sp>
      <p:sp>
        <p:nvSpPr>
          <p:cNvPr id="43012" name="Rectangle 5"/>
          <p:cNvSpPr>
            <a:spLocks noChangeArrowheads="1"/>
          </p:cNvSpPr>
          <p:nvPr/>
        </p:nvSpPr>
        <p:spPr bwMode="auto">
          <a:xfrm>
            <a:off x="3551840" y="3827046"/>
            <a:ext cx="2341836"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Compute Physical Address</a:t>
            </a:r>
          </a:p>
        </p:txBody>
      </p:sp>
      <p:sp>
        <p:nvSpPr>
          <p:cNvPr id="43013" name="Rectangle 6"/>
          <p:cNvSpPr>
            <a:spLocks noChangeArrowheads="1"/>
          </p:cNvSpPr>
          <p:nvPr/>
        </p:nvSpPr>
        <p:spPr bwMode="auto">
          <a:xfrm>
            <a:off x="6498021" y="3827046"/>
            <a:ext cx="2417379"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Complete Memory Reference</a:t>
            </a:r>
          </a:p>
        </p:txBody>
      </p:sp>
      <p:sp>
        <p:nvSpPr>
          <p:cNvPr id="43014" name="Rectangle 7"/>
          <p:cNvSpPr>
            <a:spLocks noChangeArrowheads="1"/>
          </p:cNvSpPr>
          <p:nvPr/>
        </p:nvSpPr>
        <p:spPr bwMode="auto">
          <a:xfrm>
            <a:off x="454572" y="5006735"/>
            <a:ext cx="2341836"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Page fault</a:t>
            </a:r>
          </a:p>
        </p:txBody>
      </p:sp>
      <p:sp>
        <p:nvSpPr>
          <p:cNvPr id="43015" name="Rectangle 8"/>
          <p:cNvSpPr>
            <a:spLocks noChangeArrowheads="1"/>
          </p:cNvSpPr>
          <p:nvPr/>
        </p:nvSpPr>
        <p:spPr bwMode="auto">
          <a:xfrm>
            <a:off x="3627383" y="5006735"/>
            <a:ext cx="2341836"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Load page from disk</a:t>
            </a:r>
          </a:p>
        </p:txBody>
      </p:sp>
      <p:sp>
        <p:nvSpPr>
          <p:cNvPr id="43016" name="Rectangle 9"/>
          <p:cNvSpPr>
            <a:spLocks noChangeArrowheads="1"/>
          </p:cNvSpPr>
          <p:nvPr/>
        </p:nvSpPr>
        <p:spPr bwMode="auto">
          <a:xfrm>
            <a:off x="6498021" y="5006735"/>
            <a:ext cx="2341836" cy="620889"/>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Update page table</a:t>
            </a:r>
          </a:p>
        </p:txBody>
      </p:sp>
      <p:sp>
        <p:nvSpPr>
          <p:cNvPr id="43017" name="Line 10"/>
          <p:cNvSpPr>
            <a:spLocks noChangeShapeType="1"/>
          </p:cNvSpPr>
          <p:nvPr/>
        </p:nvSpPr>
        <p:spPr bwMode="auto">
          <a:xfrm>
            <a:off x="2720866" y="4137490"/>
            <a:ext cx="830974" cy="0"/>
          </a:xfrm>
          <a:prstGeom prst="line">
            <a:avLst/>
          </a:prstGeom>
          <a:noFill/>
          <a:ln w="9525">
            <a:solidFill>
              <a:schemeClr val="tx1"/>
            </a:solidFill>
            <a:round/>
            <a:headEnd/>
            <a:tailEnd type="triangle" w="med" len="med"/>
          </a:ln>
        </p:spPr>
        <p:txBody>
          <a:bodyPr wrap="none" anchor="ctr"/>
          <a:lstStyle/>
          <a:p>
            <a:endParaRPr lang="en-US" sz="1600"/>
          </a:p>
        </p:txBody>
      </p:sp>
      <p:sp>
        <p:nvSpPr>
          <p:cNvPr id="43018" name="Line 11"/>
          <p:cNvSpPr>
            <a:spLocks noChangeShapeType="1"/>
          </p:cNvSpPr>
          <p:nvPr/>
        </p:nvSpPr>
        <p:spPr bwMode="auto">
          <a:xfrm>
            <a:off x="1436633" y="4447935"/>
            <a:ext cx="0" cy="558800"/>
          </a:xfrm>
          <a:prstGeom prst="line">
            <a:avLst/>
          </a:prstGeom>
          <a:noFill/>
          <a:ln w="9525">
            <a:solidFill>
              <a:schemeClr val="tx1"/>
            </a:solidFill>
            <a:round/>
            <a:headEnd/>
            <a:tailEnd type="triangle" w="med" len="med"/>
          </a:ln>
        </p:spPr>
        <p:txBody>
          <a:bodyPr wrap="none" anchor="ctr"/>
          <a:lstStyle/>
          <a:p>
            <a:endParaRPr lang="en-US" sz="1600"/>
          </a:p>
        </p:txBody>
      </p:sp>
      <p:sp>
        <p:nvSpPr>
          <p:cNvPr id="43019" name="Line 12"/>
          <p:cNvSpPr>
            <a:spLocks noChangeShapeType="1"/>
          </p:cNvSpPr>
          <p:nvPr/>
        </p:nvSpPr>
        <p:spPr bwMode="auto">
          <a:xfrm>
            <a:off x="2796409" y="5317179"/>
            <a:ext cx="830974" cy="0"/>
          </a:xfrm>
          <a:prstGeom prst="line">
            <a:avLst/>
          </a:prstGeom>
          <a:noFill/>
          <a:ln w="9525">
            <a:solidFill>
              <a:schemeClr val="tx1"/>
            </a:solidFill>
            <a:round/>
            <a:headEnd/>
            <a:tailEnd type="triangle" w="med" len="med"/>
          </a:ln>
        </p:spPr>
        <p:txBody>
          <a:bodyPr wrap="none" anchor="ctr"/>
          <a:lstStyle/>
          <a:p>
            <a:endParaRPr lang="en-US" sz="1600"/>
          </a:p>
        </p:txBody>
      </p:sp>
      <p:sp>
        <p:nvSpPr>
          <p:cNvPr id="43020" name="Line 13"/>
          <p:cNvSpPr>
            <a:spLocks noChangeShapeType="1"/>
          </p:cNvSpPr>
          <p:nvPr/>
        </p:nvSpPr>
        <p:spPr bwMode="auto">
          <a:xfrm>
            <a:off x="5969219" y="5317179"/>
            <a:ext cx="528802" cy="0"/>
          </a:xfrm>
          <a:prstGeom prst="line">
            <a:avLst/>
          </a:prstGeom>
          <a:noFill/>
          <a:ln w="9525">
            <a:solidFill>
              <a:schemeClr val="tx1"/>
            </a:solidFill>
            <a:round/>
            <a:headEnd/>
            <a:tailEnd type="triangle" w="med" len="med"/>
          </a:ln>
        </p:spPr>
        <p:txBody>
          <a:bodyPr wrap="none" anchor="ctr"/>
          <a:lstStyle/>
          <a:p>
            <a:endParaRPr lang="en-US" sz="1600"/>
          </a:p>
        </p:txBody>
      </p:sp>
      <p:sp>
        <p:nvSpPr>
          <p:cNvPr id="43021" name="Line 14"/>
          <p:cNvSpPr>
            <a:spLocks noChangeShapeType="1"/>
          </p:cNvSpPr>
          <p:nvPr/>
        </p:nvSpPr>
        <p:spPr bwMode="auto">
          <a:xfrm flipV="1">
            <a:off x="7706710" y="4696290"/>
            <a:ext cx="0" cy="310444"/>
          </a:xfrm>
          <a:prstGeom prst="line">
            <a:avLst/>
          </a:prstGeom>
          <a:noFill/>
          <a:ln w="9525">
            <a:solidFill>
              <a:schemeClr val="tx1"/>
            </a:solidFill>
            <a:round/>
            <a:headEnd/>
            <a:tailEnd/>
          </a:ln>
        </p:spPr>
        <p:txBody>
          <a:bodyPr wrap="none" anchor="ctr"/>
          <a:lstStyle/>
          <a:p>
            <a:endParaRPr lang="en-US" sz="1600"/>
          </a:p>
        </p:txBody>
      </p:sp>
      <p:sp>
        <p:nvSpPr>
          <p:cNvPr id="43022" name="Line 15"/>
          <p:cNvSpPr>
            <a:spLocks noChangeShapeType="1"/>
          </p:cNvSpPr>
          <p:nvPr/>
        </p:nvSpPr>
        <p:spPr bwMode="auto">
          <a:xfrm>
            <a:off x="4911616" y="4696290"/>
            <a:ext cx="2795095" cy="0"/>
          </a:xfrm>
          <a:prstGeom prst="line">
            <a:avLst/>
          </a:prstGeom>
          <a:noFill/>
          <a:ln w="9525">
            <a:solidFill>
              <a:schemeClr val="tx1"/>
            </a:solidFill>
            <a:round/>
            <a:headEnd/>
            <a:tailEnd/>
          </a:ln>
        </p:spPr>
        <p:txBody>
          <a:bodyPr wrap="none" anchor="ctr"/>
          <a:lstStyle/>
          <a:p>
            <a:endParaRPr lang="en-US" sz="1600"/>
          </a:p>
        </p:txBody>
      </p:sp>
      <p:sp>
        <p:nvSpPr>
          <p:cNvPr id="43023" name="Line 16"/>
          <p:cNvSpPr>
            <a:spLocks noChangeShapeType="1"/>
          </p:cNvSpPr>
          <p:nvPr/>
        </p:nvSpPr>
        <p:spPr bwMode="auto">
          <a:xfrm flipV="1">
            <a:off x="4911616" y="4447935"/>
            <a:ext cx="0" cy="248356"/>
          </a:xfrm>
          <a:prstGeom prst="line">
            <a:avLst/>
          </a:prstGeom>
          <a:noFill/>
          <a:ln w="9525">
            <a:solidFill>
              <a:schemeClr val="tx1"/>
            </a:solidFill>
            <a:round/>
            <a:headEnd/>
            <a:tailEnd type="triangle" w="med" len="med"/>
          </a:ln>
        </p:spPr>
        <p:txBody>
          <a:bodyPr wrap="none" anchor="ctr"/>
          <a:lstStyle/>
          <a:p>
            <a:endParaRPr lang="en-US" sz="1600"/>
          </a:p>
        </p:txBody>
      </p:sp>
      <p:sp>
        <p:nvSpPr>
          <p:cNvPr id="43024" name="Line 17"/>
          <p:cNvSpPr>
            <a:spLocks noChangeShapeType="1"/>
          </p:cNvSpPr>
          <p:nvPr/>
        </p:nvSpPr>
        <p:spPr bwMode="auto">
          <a:xfrm>
            <a:off x="5893676" y="4137490"/>
            <a:ext cx="604345" cy="0"/>
          </a:xfrm>
          <a:prstGeom prst="line">
            <a:avLst/>
          </a:prstGeom>
          <a:noFill/>
          <a:ln w="57150">
            <a:solidFill>
              <a:schemeClr val="tx1"/>
            </a:solidFill>
            <a:round/>
            <a:headEnd/>
            <a:tailEnd type="triangle" w="med" len="med"/>
          </a:ln>
        </p:spPr>
        <p:txBody>
          <a:bodyPr wrap="none" anchor="ctr"/>
          <a:lstStyle/>
          <a:p>
            <a:endParaRPr lang="en-US" sz="1600"/>
          </a:p>
        </p:txBody>
      </p:sp>
      <p:sp>
        <p:nvSpPr>
          <p:cNvPr id="43025" name="Text Box 18"/>
          <p:cNvSpPr txBox="1">
            <a:spLocks noChangeArrowheads="1"/>
          </p:cNvSpPr>
          <p:nvPr/>
        </p:nvSpPr>
        <p:spPr bwMode="auto">
          <a:xfrm>
            <a:off x="2720866" y="3827046"/>
            <a:ext cx="830974" cy="276999"/>
          </a:xfrm>
          <a:prstGeom prst="rect">
            <a:avLst/>
          </a:prstGeom>
          <a:noFill/>
          <a:ln w="9525">
            <a:noFill/>
            <a:miter lim="800000"/>
            <a:headEnd/>
            <a:tailEnd/>
          </a:ln>
        </p:spPr>
        <p:txBody>
          <a:bodyPr>
            <a:spAutoFit/>
          </a:bodyPr>
          <a:lstStyle/>
          <a:p>
            <a:pPr>
              <a:spcBef>
                <a:spcPct val="50000"/>
              </a:spcBef>
            </a:pPr>
            <a:r>
              <a:rPr lang="en-US" sz="1200"/>
              <a:t>Mapped</a:t>
            </a:r>
          </a:p>
        </p:txBody>
      </p:sp>
      <p:sp>
        <p:nvSpPr>
          <p:cNvPr id="43026" name="Text Box 19"/>
          <p:cNvSpPr txBox="1">
            <a:spLocks noChangeArrowheads="1"/>
          </p:cNvSpPr>
          <p:nvPr/>
        </p:nvSpPr>
        <p:spPr bwMode="auto">
          <a:xfrm>
            <a:off x="1512176" y="4572113"/>
            <a:ext cx="1133147" cy="276999"/>
          </a:xfrm>
          <a:prstGeom prst="rect">
            <a:avLst/>
          </a:prstGeom>
          <a:noFill/>
          <a:ln w="9525">
            <a:noFill/>
            <a:miter lim="800000"/>
            <a:headEnd/>
            <a:tailEnd/>
          </a:ln>
        </p:spPr>
        <p:txBody>
          <a:bodyPr>
            <a:spAutoFit/>
          </a:bodyPr>
          <a:lstStyle/>
          <a:p>
            <a:pPr>
              <a:spcBef>
                <a:spcPct val="50000"/>
              </a:spcBef>
            </a:pPr>
            <a:r>
              <a:rPr lang="en-US" sz="1200"/>
              <a:t>Not Mapped</a:t>
            </a:r>
          </a:p>
        </p:txBody>
      </p:sp>
      <p:sp>
        <p:nvSpPr>
          <p:cNvPr id="43027" name="Text Box 20"/>
          <p:cNvSpPr txBox="1">
            <a:spLocks noChangeArrowheads="1"/>
          </p:cNvSpPr>
          <p:nvPr/>
        </p:nvSpPr>
        <p:spPr bwMode="auto">
          <a:xfrm>
            <a:off x="3023038" y="6062246"/>
            <a:ext cx="3777155" cy="338554"/>
          </a:xfrm>
          <a:prstGeom prst="rect">
            <a:avLst/>
          </a:prstGeom>
          <a:noFill/>
          <a:ln w="9525">
            <a:noFill/>
            <a:miter lim="800000"/>
            <a:headEnd/>
            <a:tailEnd/>
          </a:ln>
        </p:spPr>
        <p:txBody>
          <a:bodyPr>
            <a:spAutoFit/>
          </a:bodyPr>
          <a:lstStyle/>
          <a:p>
            <a:pPr>
              <a:spcBef>
                <a:spcPct val="50000"/>
              </a:spcBef>
            </a:pPr>
            <a:r>
              <a:rPr lang="en-US" sz="1600"/>
              <a:t>Address Translation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 y="1724555"/>
            <a:ext cx="4818325" cy="33235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Virtual Page Number</a:t>
            </a:r>
          </a:p>
        </p:txBody>
      </p:sp>
      <p:sp>
        <p:nvSpPr>
          <p:cNvPr id="44035" name="Rectangle 3"/>
          <p:cNvSpPr>
            <a:spLocks noChangeArrowheads="1"/>
          </p:cNvSpPr>
          <p:nvPr/>
        </p:nvSpPr>
        <p:spPr bwMode="auto">
          <a:xfrm>
            <a:off x="4921857" y="1724555"/>
            <a:ext cx="1423670" cy="33235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Offset</a:t>
            </a:r>
          </a:p>
        </p:txBody>
      </p:sp>
      <p:sp>
        <p:nvSpPr>
          <p:cNvPr id="44036" name="Rectangle 4"/>
          <p:cNvSpPr>
            <a:spLocks noChangeArrowheads="1"/>
          </p:cNvSpPr>
          <p:nvPr/>
        </p:nvSpPr>
        <p:spPr bwMode="auto">
          <a:xfrm>
            <a:off x="856090" y="2998569"/>
            <a:ext cx="4114634" cy="33235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 Number</a:t>
            </a:r>
          </a:p>
        </p:txBody>
      </p:sp>
      <p:sp>
        <p:nvSpPr>
          <p:cNvPr id="44037" name="Rectangle 5"/>
          <p:cNvSpPr>
            <a:spLocks noChangeArrowheads="1"/>
          </p:cNvSpPr>
          <p:nvPr/>
        </p:nvSpPr>
        <p:spPr bwMode="auto">
          <a:xfrm>
            <a:off x="856090" y="4217192"/>
            <a:ext cx="4114634" cy="33235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Physical Page Number</a:t>
            </a:r>
          </a:p>
        </p:txBody>
      </p:sp>
      <p:sp>
        <p:nvSpPr>
          <p:cNvPr id="44038" name="Rectangle 6"/>
          <p:cNvSpPr>
            <a:spLocks noChangeArrowheads="1"/>
          </p:cNvSpPr>
          <p:nvPr/>
        </p:nvSpPr>
        <p:spPr bwMode="auto">
          <a:xfrm>
            <a:off x="4921857" y="4217192"/>
            <a:ext cx="1423670" cy="33235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Offset</a:t>
            </a:r>
          </a:p>
        </p:txBody>
      </p:sp>
      <p:sp>
        <p:nvSpPr>
          <p:cNvPr id="44039" name="Text Box 8"/>
          <p:cNvSpPr txBox="1">
            <a:spLocks noChangeArrowheads="1"/>
          </p:cNvSpPr>
          <p:nvPr/>
        </p:nvSpPr>
        <p:spPr bwMode="auto">
          <a:xfrm>
            <a:off x="1325217" y="1336811"/>
            <a:ext cx="3003716" cy="338554"/>
          </a:xfrm>
          <a:prstGeom prst="rect">
            <a:avLst/>
          </a:prstGeom>
          <a:noFill/>
          <a:ln w="9525">
            <a:noFill/>
            <a:miter lim="800000"/>
            <a:headEnd/>
            <a:tailEnd/>
          </a:ln>
        </p:spPr>
        <p:txBody>
          <a:bodyPr>
            <a:spAutoFit/>
          </a:bodyPr>
          <a:lstStyle/>
          <a:p>
            <a:pPr>
              <a:spcBef>
                <a:spcPct val="50000"/>
              </a:spcBef>
            </a:pPr>
            <a:r>
              <a:rPr lang="en-US" sz="1600"/>
              <a:t>Virtual Address</a:t>
            </a:r>
          </a:p>
        </p:txBody>
      </p:sp>
      <p:sp>
        <p:nvSpPr>
          <p:cNvPr id="44040" name="Line 9"/>
          <p:cNvSpPr>
            <a:spLocks noChangeShapeType="1"/>
          </p:cNvSpPr>
          <p:nvPr/>
        </p:nvSpPr>
        <p:spPr bwMode="auto">
          <a:xfrm>
            <a:off x="3045350" y="2056906"/>
            <a:ext cx="1629" cy="941663"/>
          </a:xfrm>
          <a:prstGeom prst="line">
            <a:avLst/>
          </a:prstGeom>
          <a:noFill/>
          <a:ln w="38100">
            <a:solidFill>
              <a:schemeClr val="tx1"/>
            </a:solidFill>
            <a:round/>
            <a:headEnd/>
            <a:tailEnd type="triangle" w="med" len="med"/>
          </a:ln>
        </p:spPr>
        <p:txBody>
          <a:bodyPr wrap="none" anchor="ctr"/>
          <a:lstStyle/>
          <a:p>
            <a:endParaRPr lang="en-US" sz="1600"/>
          </a:p>
        </p:txBody>
      </p:sp>
      <p:sp>
        <p:nvSpPr>
          <p:cNvPr id="44041" name="Line 10"/>
          <p:cNvSpPr>
            <a:spLocks noChangeShapeType="1"/>
          </p:cNvSpPr>
          <p:nvPr/>
        </p:nvSpPr>
        <p:spPr bwMode="auto">
          <a:xfrm>
            <a:off x="3201725" y="3330921"/>
            <a:ext cx="1629" cy="886271"/>
          </a:xfrm>
          <a:prstGeom prst="line">
            <a:avLst/>
          </a:prstGeom>
          <a:noFill/>
          <a:ln w="38100">
            <a:solidFill>
              <a:schemeClr val="tx1"/>
            </a:solidFill>
            <a:round/>
            <a:headEnd/>
            <a:tailEnd type="triangle" w="med" len="med"/>
          </a:ln>
        </p:spPr>
        <p:txBody>
          <a:bodyPr wrap="none" anchor="ctr"/>
          <a:lstStyle/>
          <a:p>
            <a:endParaRPr lang="en-US" sz="1600"/>
          </a:p>
        </p:txBody>
      </p:sp>
      <p:sp>
        <p:nvSpPr>
          <p:cNvPr id="44042" name="Text Box 11"/>
          <p:cNvSpPr txBox="1">
            <a:spLocks noChangeArrowheads="1"/>
          </p:cNvSpPr>
          <p:nvPr/>
        </p:nvSpPr>
        <p:spPr bwMode="auto">
          <a:xfrm>
            <a:off x="1559781" y="4604936"/>
            <a:ext cx="3003716" cy="338554"/>
          </a:xfrm>
          <a:prstGeom prst="rect">
            <a:avLst/>
          </a:prstGeom>
          <a:noFill/>
          <a:ln w="9525">
            <a:noFill/>
            <a:miter lim="800000"/>
            <a:headEnd/>
            <a:tailEnd/>
          </a:ln>
        </p:spPr>
        <p:txBody>
          <a:bodyPr>
            <a:spAutoFit/>
          </a:bodyPr>
          <a:lstStyle/>
          <a:p>
            <a:pPr>
              <a:spcBef>
                <a:spcPct val="50000"/>
              </a:spcBef>
            </a:pPr>
            <a:r>
              <a:rPr lang="en-US" sz="1600"/>
              <a:t>Physical Address</a:t>
            </a:r>
          </a:p>
        </p:txBody>
      </p:sp>
      <p:sp>
        <p:nvSpPr>
          <p:cNvPr id="44043" name="Text Box 12"/>
          <p:cNvSpPr txBox="1">
            <a:spLocks noChangeArrowheads="1"/>
          </p:cNvSpPr>
          <p:nvPr/>
        </p:nvSpPr>
        <p:spPr bwMode="auto">
          <a:xfrm>
            <a:off x="6876553" y="1336811"/>
            <a:ext cx="2111071" cy="830997"/>
          </a:xfrm>
          <a:prstGeom prst="rect">
            <a:avLst/>
          </a:prstGeom>
          <a:noFill/>
          <a:ln w="9525">
            <a:noFill/>
            <a:miter lim="800000"/>
            <a:headEnd/>
            <a:tailEnd/>
          </a:ln>
        </p:spPr>
        <p:txBody>
          <a:bodyPr>
            <a:spAutoFit/>
          </a:bodyPr>
          <a:lstStyle/>
          <a:p>
            <a:pPr>
              <a:spcBef>
                <a:spcPct val="50000"/>
              </a:spcBef>
            </a:pPr>
            <a:r>
              <a:rPr lang="en-US" sz="1600"/>
              <a:t>Converting Virtual Addresses to Physical Addresses</a:t>
            </a:r>
          </a:p>
        </p:txBody>
      </p:sp>
      <p:sp>
        <p:nvSpPr>
          <p:cNvPr id="44044" name="Text Box 13"/>
          <p:cNvSpPr txBox="1">
            <a:spLocks noChangeArrowheads="1"/>
          </p:cNvSpPr>
          <p:nvPr/>
        </p:nvSpPr>
        <p:spPr bwMode="auto">
          <a:xfrm>
            <a:off x="3201725" y="2167690"/>
            <a:ext cx="1659863" cy="523220"/>
          </a:xfrm>
          <a:prstGeom prst="rect">
            <a:avLst/>
          </a:prstGeom>
          <a:noFill/>
          <a:ln w="9525">
            <a:noFill/>
            <a:miter lim="800000"/>
            <a:headEnd/>
            <a:tailEnd/>
          </a:ln>
        </p:spPr>
        <p:txBody>
          <a:bodyPr>
            <a:spAutoFit/>
          </a:bodyPr>
          <a:lstStyle/>
          <a:p>
            <a:pPr>
              <a:spcBef>
                <a:spcPct val="50000"/>
              </a:spcBef>
            </a:pPr>
            <a:r>
              <a:rPr lang="en-US" sz="1400"/>
              <a:t>Look up VPN in Page Table</a:t>
            </a:r>
          </a:p>
        </p:txBody>
      </p:sp>
      <p:sp>
        <p:nvSpPr>
          <p:cNvPr id="44045" name="Text Box 14"/>
          <p:cNvSpPr txBox="1">
            <a:spLocks noChangeArrowheads="1"/>
          </p:cNvSpPr>
          <p:nvPr/>
        </p:nvSpPr>
        <p:spPr bwMode="auto">
          <a:xfrm>
            <a:off x="308776" y="5048071"/>
            <a:ext cx="8835224" cy="1200329"/>
          </a:xfrm>
          <a:prstGeom prst="rect">
            <a:avLst/>
          </a:prstGeom>
          <a:noFill/>
          <a:ln w="9525">
            <a:noFill/>
            <a:miter lim="800000"/>
            <a:headEnd/>
            <a:tailEnd/>
          </a:ln>
        </p:spPr>
        <p:txBody>
          <a:bodyPr>
            <a:spAutoFit/>
          </a:bodyPr>
          <a:lstStyle/>
          <a:p>
            <a:pPr>
              <a:spcBef>
                <a:spcPct val="50000"/>
              </a:spcBef>
            </a:pPr>
            <a:r>
              <a:rPr lang="en-US" sz="1600" b="1" i="1"/>
              <a:t>Example: </a:t>
            </a:r>
            <a:r>
              <a:rPr lang="en-US" sz="1600" i="1"/>
              <a:t>In a system with 64-bit virtual addresses and 43-bit physical addresses, how many bits are required for the VPN and PPN if page-size is 8 KB ?</a:t>
            </a:r>
          </a:p>
          <a:p>
            <a:pPr>
              <a:spcBef>
                <a:spcPct val="50000"/>
              </a:spcBef>
            </a:pPr>
            <a:r>
              <a:rPr lang="en-US" sz="1600" b="1"/>
              <a:t>Solution : </a:t>
            </a:r>
            <a:r>
              <a:rPr lang="en-US" sz="1600"/>
              <a:t>log</a:t>
            </a:r>
            <a:r>
              <a:rPr lang="en-US" sz="1600" baseline="-25000"/>
              <a:t>2</a:t>
            </a:r>
            <a:r>
              <a:rPr lang="en-US" sz="1600"/>
              <a:t>(8KB) = 13, so 13 bits are required for the offset field for both virtual/physical addresses. Therefore 64 - 13 = 51 bits are required for VPN and 43 - 13 = 30 bits are required for PPN.	  </a:t>
            </a:r>
            <a:endParaRPr lang="en-US" sz="1600" b="1"/>
          </a:p>
        </p:txBody>
      </p:sp>
      <p:sp>
        <p:nvSpPr>
          <p:cNvPr id="44046" name="Line 16"/>
          <p:cNvSpPr>
            <a:spLocks noChangeShapeType="1"/>
          </p:cNvSpPr>
          <p:nvPr/>
        </p:nvSpPr>
        <p:spPr bwMode="auto">
          <a:xfrm>
            <a:off x="5703736" y="2056906"/>
            <a:ext cx="0" cy="2160286"/>
          </a:xfrm>
          <a:prstGeom prst="line">
            <a:avLst/>
          </a:prstGeom>
          <a:noFill/>
          <a:ln w="28575">
            <a:solidFill>
              <a:schemeClr val="tx1"/>
            </a:solidFill>
            <a:round/>
            <a:headEnd/>
            <a:tailEnd type="triangle" w="med" len="med"/>
          </a:ln>
        </p:spPr>
        <p:txBody>
          <a:bodyPr wrap="none" anchor="ctr"/>
          <a:lstStyle/>
          <a:p>
            <a:endParaRPr lang="en-US" sz="1600"/>
          </a:p>
        </p:txBody>
      </p:sp>
      <p:sp>
        <p:nvSpPr>
          <p:cNvPr id="44047" name="Text Box 17"/>
          <p:cNvSpPr txBox="1">
            <a:spLocks noChangeArrowheads="1"/>
          </p:cNvSpPr>
          <p:nvPr/>
        </p:nvSpPr>
        <p:spPr bwMode="auto">
          <a:xfrm>
            <a:off x="152400" y="2223082"/>
            <a:ext cx="1485569" cy="738664"/>
          </a:xfrm>
          <a:prstGeom prst="rect">
            <a:avLst/>
          </a:prstGeom>
          <a:noFill/>
          <a:ln w="9525">
            <a:noFill/>
            <a:miter lim="800000"/>
            <a:headEnd/>
            <a:tailEnd/>
          </a:ln>
        </p:spPr>
        <p:txBody>
          <a:bodyPr>
            <a:spAutoFit/>
          </a:bodyPr>
          <a:lstStyle/>
          <a:p>
            <a:pPr>
              <a:spcBef>
                <a:spcPct val="50000"/>
              </a:spcBef>
            </a:pPr>
            <a:r>
              <a:rPr lang="en-US" sz="1400"/>
              <a:t>VPN and PPN can be of different lengths</a:t>
            </a:r>
          </a:p>
        </p:txBody>
      </p:sp>
      <p:sp>
        <p:nvSpPr>
          <p:cNvPr id="44048" name="Line 18"/>
          <p:cNvSpPr>
            <a:spLocks noChangeShapeType="1"/>
          </p:cNvSpPr>
          <p:nvPr/>
        </p:nvSpPr>
        <p:spPr bwMode="auto">
          <a:xfrm flipV="1">
            <a:off x="1481593" y="2112298"/>
            <a:ext cx="703690" cy="443136"/>
          </a:xfrm>
          <a:prstGeom prst="line">
            <a:avLst/>
          </a:prstGeom>
          <a:noFill/>
          <a:ln w="9525">
            <a:solidFill>
              <a:schemeClr val="tx1"/>
            </a:solidFill>
            <a:round/>
            <a:headEnd/>
            <a:tailEnd type="triangle" w="med" len="med"/>
          </a:ln>
        </p:spPr>
        <p:txBody>
          <a:bodyPr wrap="none" anchor="ctr"/>
          <a:lstStyle/>
          <a:p>
            <a:endParaRPr lang="en-US" sz="1600"/>
          </a:p>
        </p:txBody>
      </p:sp>
      <p:sp>
        <p:nvSpPr>
          <p:cNvPr id="44049" name="Line 19"/>
          <p:cNvSpPr>
            <a:spLocks noChangeShapeType="1"/>
          </p:cNvSpPr>
          <p:nvPr/>
        </p:nvSpPr>
        <p:spPr bwMode="auto">
          <a:xfrm>
            <a:off x="1481593" y="2555434"/>
            <a:ext cx="312751" cy="387744"/>
          </a:xfrm>
          <a:prstGeom prst="line">
            <a:avLst/>
          </a:prstGeom>
          <a:noFill/>
          <a:ln w="9525">
            <a:solidFill>
              <a:schemeClr val="tx1"/>
            </a:solidFill>
            <a:round/>
            <a:headEnd/>
            <a:tailEnd type="triangle" w="med" len="med"/>
          </a:ln>
        </p:spPr>
        <p:txBody>
          <a:bodyPr wrap="none" anchor="ctr"/>
          <a:lstStyle/>
          <a:p>
            <a:endParaRPr lang="en-US" sz="1600"/>
          </a:p>
        </p:txBody>
      </p:sp>
      <p:sp>
        <p:nvSpPr>
          <p:cNvPr id="44050" name="Text Box 20"/>
          <p:cNvSpPr txBox="1">
            <a:spLocks noChangeArrowheads="1"/>
          </p:cNvSpPr>
          <p:nvPr/>
        </p:nvSpPr>
        <p:spPr bwMode="auto">
          <a:xfrm>
            <a:off x="6954741" y="3164745"/>
            <a:ext cx="2111071" cy="738664"/>
          </a:xfrm>
          <a:prstGeom prst="rect">
            <a:avLst/>
          </a:prstGeom>
          <a:noFill/>
          <a:ln w="9525">
            <a:noFill/>
            <a:miter lim="800000"/>
            <a:headEnd/>
            <a:tailEnd/>
          </a:ln>
        </p:spPr>
        <p:txBody>
          <a:bodyPr>
            <a:spAutoFit/>
          </a:bodyPr>
          <a:lstStyle/>
          <a:p>
            <a:pPr>
              <a:spcBef>
                <a:spcPct val="50000"/>
              </a:spcBef>
            </a:pPr>
            <a:r>
              <a:rPr lang="en-US" sz="1400"/>
              <a:t>Virtual &amp; Physical address offset fields are the same length</a:t>
            </a:r>
          </a:p>
        </p:txBody>
      </p:sp>
      <p:sp>
        <p:nvSpPr>
          <p:cNvPr id="44051" name="Line 21"/>
          <p:cNvSpPr>
            <a:spLocks noChangeShapeType="1"/>
          </p:cNvSpPr>
          <p:nvPr/>
        </p:nvSpPr>
        <p:spPr bwMode="auto">
          <a:xfrm flipH="1" flipV="1">
            <a:off x="6172863" y="2167690"/>
            <a:ext cx="781878" cy="941663"/>
          </a:xfrm>
          <a:prstGeom prst="line">
            <a:avLst/>
          </a:prstGeom>
          <a:noFill/>
          <a:ln w="9525">
            <a:solidFill>
              <a:schemeClr val="tx1"/>
            </a:solidFill>
            <a:round/>
            <a:headEnd/>
            <a:tailEnd type="triangle" w="med" len="med"/>
          </a:ln>
        </p:spPr>
        <p:txBody>
          <a:bodyPr wrap="none" anchor="ctr"/>
          <a:lstStyle/>
          <a:p>
            <a:endParaRPr lang="en-US" sz="1600"/>
          </a:p>
        </p:txBody>
      </p:sp>
      <p:sp>
        <p:nvSpPr>
          <p:cNvPr id="44052" name="Line 22"/>
          <p:cNvSpPr>
            <a:spLocks noChangeShapeType="1"/>
          </p:cNvSpPr>
          <p:nvPr/>
        </p:nvSpPr>
        <p:spPr bwMode="auto">
          <a:xfrm flipH="1">
            <a:off x="6172863" y="3109353"/>
            <a:ext cx="781878" cy="997055"/>
          </a:xfrm>
          <a:prstGeom prst="line">
            <a:avLst/>
          </a:prstGeom>
          <a:noFill/>
          <a:ln w="9525">
            <a:solidFill>
              <a:schemeClr val="tx1"/>
            </a:solidFill>
            <a:round/>
            <a:headEnd/>
            <a:tailEnd type="triangle" w="med" len="med"/>
          </a:ln>
        </p:spPr>
        <p:txBody>
          <a:bodyPr wrap="none" anchor="ctr"/>
          <a:lstStyle/>
          <a:p>
            <a:endParaRPr 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28600" y="1371600"/>
            <a:ext cx="8534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Demand Paging versus Swapping</a:t>
            </a:r>
          </a:p>
        </p:txBody>
      </p:sp>
      <p:sp>
        <p:nvSpPr>
          <p:cNvPr id="45059" name="Text Box 3"/>
          <p:cNvSpPr txBox="1">
            <a:spLocks noChangeArrowheads="1"/>
          </p:cNvSpPr>
          <p:nvPr/>
        </p:nvSpPr>
        <p:spPr bwMode="auto">
          <a:xfrm>
            <a:off x="152400" y="1828800"/>
            <a:ext cx="8839200" cy="4632037"/>
          </a:xfrm>
          <a:prstGeom prst="rect">
            <a:avLst/>
          </a:prstGeom>
          <a:noFill/>
          <a:ln w="9525">
            <a:noFill/>
            <a:miter lim="800000"/>
            <a:headEnd/>
            <a:tailEnd/>
          </a:ln>
        </p:spPr>
        <p:txBody>
          <a:bodyPr>
            <a:spAutoFit/>
          </a:bodyPr>
          <a:lstStyle/>
          <a:p>
            <a:pPr>
              <a:spcBef>
                <a:spcPts val="600"/>
              </a:spcBef>
            </a:pPr>
            <a:r>
              <a:rPr lang="en-US" sz="1500" dirty="0"/>
              <a:t>In Demand Paging, pages are brought into memory only when a program accesses them. When a context switch occurs, the O.S does not copy any of the old </a:t>
            </a:r>
            <a:r>
              <a:rPr lang="en-US" sz="1500" dirty="0" err="1"/>
              <a:t>programs’s</a:t>
            </a:r>
            <a:r>
              <a:rPr lang="en-US" sz="1500" dirty="0"/>
              <a:t> pages out to disk or any of the new program’s pages into main memory. Instead it just begins execution of the new program and fetches program’s pages as they are referenced.</a:t>
            </a:r>
          </a:p>
          <a:p>
            <a:pPr>
              <a:spcBef>
                <a:spcPts val="600"/>
              </a:spcBef>
            </a:pPr>
            <a:r>
              <a:rPr lang="en-US" sz="1500" dirty="0"/>
              <a:t>Swapping uses the disk to store the state of programs not currently running on the CPU. The O.S treats ALL of the program’s data as an atomic unit and moves all of the data in or out of memory at one time, evicting other programs / data if required.</a:t>
            </a:r>
          </a:p>
          <a:p>
            <a:pPr>
              <a:spcBef>
                <a:spcPts val="600"/>
              </a:spcBef>
            </a:pPr>
            <a:r>
              <a:rPr lang="en-US" sz="1500" dirty="0"/>
              <a:t>If ALL of the programs being executed on a computer fit into main memory ( including both code and data ), both demand paging and swapping allow the computer to operate in a </a:t>
            </a:r>
            <a:r>
              <a:rPr lang="en-US" sz="1500" dirty="0" err="1"/>
              <a:t>multiprogrammed</a:t>
            </a:r>
            <a:r>
              <a:rPr lang="en-US" sz="1500" dirty="0"/>
              <a:t> mode without having to fetch data from disk.</a:t>
            </a:r>
          </a:p>
          <a:p>
            <a:pPr>
              <a:spcBef>
                <a:spcPts val="600"/>
              </a:spcBef>
            </a:pPr>
            <a:r>
              <a:rPr lang="en-US" sz="1500" dirty="0"/>
              <a:t>Swapping systems have the advantage that once a program has been fetched from disk all of the program’s data is now in main memory and the execution time is now more predictable since page faults will never occur during execution.</a:t>
            </a:r>
          </a:p>
          <a:p>
            <a:pPr>
              <a:spcBef>
                <a:spcPts val="600"/>
              </a:spcBef>
            </a:pPr>
            <a:r>
              <a:rPr lang="en-US" sz="1500" dirty="0"/>
              <a:t>Demand paging systems have the advantage that they only fetch pages actually being used. If only a fraction of the data is being used in any time slice, this significantly reduces time spent on copying data to-and-fro the disk.</a:t>
            </a:r>
          </a:p>
          <a:p>
            <a:pPr>
              <a:spcBef>
                <a:spcPts val="600"/>
              </a:spcBef>
            </a:pPr>
            <a:r>
              <a:rPr lang="en-US" sz="1500" dirty="0"/>
              <a:t>Swapping cannot permit programs to use code/data &gt; main memory since all of the code/data must be loaded into RAM, whereas demand paging allows larger than RAM code/data to be executed. ( Linux does not use process-level swapping, only page-level swapping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1219200"/>
            <a:ext cx="8686800"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Pipelining, Parallelism and Pre-charging</a:t>
            </a:r>
          </a:p>
        </p:txBody>
      </p:sp>
      <p:sp>
        <p:nvSpPr>
          <p:cNvPr id="9219" name="Text Box 3"/>
          <p:cNvSpPr txBox="1">
            <a:spLocks noChangeArrowheads="1"/>
          </p:cNvSpPr>
          <p:nvPr/>
        </p:nvSpPr>
        <p:spPr bwMode="auto">
          <a:xfrm>
            <a:off x="304800" y="1708934"/>
            <a:ext cx="8534400" cy="2939266"/>
          </a:xfrm>
          <a:prstGeom prst="rect">
            <a:avLst/>
          </a:prstGeom>
          <a:noFill/>
          <a:ln w="9525">
            <a:noFill/>
            <a:miter lim="800000"/>
            <a:headEnd/>
            <a:tailEnd/>
          </a:ln>
        </p:spPr>
        <p:txBody>
          <a:bodyPr wrap="square">
            <a:spAutoFit/>
          </a:bodyPr>
          <a:lstStyle/>
          <a:p>
            <a:pPr>
              <a:spcBef>
                <a:spcPts val="600"/>
              </a:spcBef>
            </a:pPr>
            <a:r>
              <a:rPr lang="en-US" sz="1600" dirty="0"/>
              <a:t>Memory systems can be </a:t>
            </a:r>
            <a:r>
              <a:rPr lang="en-US" sz="1600" i="1" dirty="0">
                <a:solidFill>
                  <a:schemeClr val="accent2"/>
                </a:solidFill>
              </a:rPr>
              <a:t>pipelined</a:t>
            </a:r>
            <a:r>
              <a:rPr lang="en-US" sz="1600" i="1" dirty="0"/>
              <a:t> </a:t>
            </a:r>
            <a:r>
              <a:rPr lang="en-US" sz="1600" dirty="0"/>
              <a:t>similar to the processors are pipelined, allowing operations to overlap execution to improve throughput.</a:t>
            </a:r>
          </a:p>
          <a:p>
            <a:pPr>
              <a:spcBef>
                <a:spcPts val="600"/>
              </a:spcBef>
            </a:pPr>
            <a:r>
              <a:rPr lang="en-US" sz="1600" dirty="0"/>
              <a:t>Many memory technologies require a certain delay (idle time ) between operations to </a:t>
            </a:r>
            <a:r>
              <a:rPr lang="en-US" sz="1600" i="1" dirty="0">
                <a:solidFill>
                  <a:schemeClr val="accent2"/>
                </a:solidFill>
              </a:rPr>
              <a:t>pre-charge</a:t>
            </a:r>
            <a:r>
              <a:rPr lang="en-US" sz="1600" dirty="0"/>
              <a:t> circuitry for the next access.</a:t>
            </a:r>
          </a:p>
          <a:p>
            <a:pPr>
              <a:spcBef>
                <a:spcPts val="600"/>
              </a:spcBef>
            </a:pPr>
            <a:r>
              <a:rPr lang="en-US" sz="1600" dirty="0"/>
              <a:t>Attaching multiple memories to the processor’s memory bus allows </a:t>
            </a:r>
            <a:r>
              <a:rPr lang="en-US" sz="1600" i="1" dirty="0">
                <a:solidFill>
                  <a:schemeClr val="accent2"/>
                </a:solidFill>
              </a:rPr>
              <a:t>parallelism</a:t>
            </a:r>
            <a:r>
              <a:rPr lang="en-US" sz="1600" i="1" dirty="0"/>
              <a:t>. </a:t>
            </a:r>
            <a:r>
              <a:rPr lang="en-US" sz="1600" dirty="0"/>
              <a:t>This increases the rate at which memory is accessed without increasing the pin count of the processor. </a:t>
            </a:r>
          </a:p>
          <a:p>
            <a:pPr>
              <a:spcBef>
                <a:spcPts val="600"/>
              </a:spcBef>
            </a:pPr>
            <a:r>
              <a:rPr lang="en-US" sz="1600" dirty="0"/>
              <a:t>Two kinds of systems that support parallelism - Replicated &amp; Banked.</a:t>
            </a:r>
          </a:p>
          <a:p>
            <a:pPr>
              <a:spcBef>
                <a:spcPts val="600"/>
              </a:spcBef>
            </a:pPr>
            <a:r>
              <a:rPr lang="en-US" sz="1600" i="1" dirty="0">
                <a:solidFill>
                  <a:schemeClr val="accent2"/>
                </a:solidFill>
              </a:rPr>
              <a:t>Replicated</a:t>
            </a:r>
            <a:r>
              <a:rPr lang="en-US" sz="1600" dirty="0"/>
              <a:t> provides multiple copies of entire memory. Store needs to write into all copies ( more expensive than loads ).</a:t>
            </a:r>
          </a:p>
          <a:p>
            <a:pPr>
              <a:spcBef>
                <a:spcPts val="600"/>
              </a:spcBef>
            </a:pPr>
            <a:r>
              <a:rPr lang="en-US" sz="1600" i="1" dirty="0">
                <a:solidFill>
                  <a:schemeClr val="accent2"/>
                </a:solidFill>
              </a:rPr>
              <a:t>Banked</a:t>
            </a:r>
            <a:r>
              <a:rPr lang="en-US" sz="1600" dirty="0"/>
              <a:t> memory - Data is divided or interleaved across memories</a:t>
            </a:r>
            <a:r>
              <a:rPr lang="en-US" sz="1600" dirty="0" smtClean="0"/>
              <a:t>.</a:t>
            </a:r>
            <a:endParaRPr lang="en-US" sz="1600" i="1" dirty="0"/>
          </a:p>
        </p:txBody>
      </p:sp>
      <p:grpSp>
        <p:nvGrpSpPr>
          <p:cNvPr id="16" name="Group 15"/>
          <p:cNvGrpSpPr/>
          <p:nvPr/>
        </p:nvGrpSpPr>
        <p:grpSpPr>
          <a:xfrm>
            <a:off x="1371600" y="4724400"/>
            <a:ext cx="6019800" cy="1447800"/>
            <a:chOff x="1371600" y="5181600"/>
            <a:chExt cx="6019800" cy="1447800"/>
          </a:xfrm>
        </p:grpSpPr>
        <p:sp>
          <p:nvSpPr>
            <p:cNvPr id="9220" name="Rectangle 4"/>
            <p:cNvSpPr>
              <a:spLocks noChangeArrowheads="1"/>
            </p:cNvSpPr>
            <p:nvPr/>
          </p:nvSpPr>
          <p:spPr bwMode="auto">
            <a:xfrm>
              <a:off x="3505200" y="5181600"/>
              <a:ext cx="1371600" cy="3048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Processor</a:t>
              </a:r>
            </a:p>
          </p:txBody>
        </p:sp>
        <p:sp>
          <p:nvSpPr>
            <p:cNvPr id="9221" name="Line 5"/>
            <p:cNvSpPr>
              <a:spLocks noChangeShapeType="1"/>
            </p:cNvSpPr>
            <p:nvPr/>
          </p:nvSpPr>
          <p:spPr bwMode="auto">
            <a:xfrm>
              <a:off x="4191000" y="5486400"/>
              <a:ext cx="0" cy="304800"/>
            </a:xfrm>
            <a:prstGeom prst="line">
              <a:avLst/>
            </a:prstGeom>
            <a:noFill/>
            <a:ln w="9525">
              <a:solidFill>
                <a:schemeClr val="tx1"/>
              </a:solidFill>
              <a:round/>
              <a:headEnd/>
              <a:tailEnd/>
            </a:ln>
          </p:spPr>
          <p:txBody>
            <a:bodyPr wrap="none" anchor="ctr"/>
            <a:lstStyle/>
            <a:p>
              <a:endParaRPr lang="en-US" sz="1600"/>
            </a:p>
          </p:txBody>
        </p:sp>
        <p:sp>
          <p:nvSpPr>
            <p:cNvPr id="9222" name="Line 6"/>
            <p:cNvSpPr>
              <a:spLocks noChangeShapeType="1"/>
            </p:cNvSpPr>
            <p:nvPr/>
          </p:nvSpPr>
          <p:spPr bwMode="auto">
            <a:xfrm>
              <a:off x="1752600" y="5791200"/>
              <a:ext cx="5257800" cy="0"/>
            </a:xfrm>
            <a:prstGeom prst="line">
              <a:avLst/>
            </a:prstGeom>
            <a:noFill/>
            <a:ln w="9525">
              <a:solidFill>
                <a:schemeClr val="tx1"/>
              </a:solidFill>
              <a:round/>
              <a:headEnd/>
              <a:tailEnd/>
            </a:ln>
          </p:spPr>
          <p:txBody>
            <a:bodyPr wrap="none" anchor="ctr"/>
            <a:lstStyle/>
            <a:p>
              <a:endParaRPr lang="en-US" sz="1600"/>
            </a:p>
          </p:txBody>
        </p:sp>
        <p:sp>
          <p:nvSpPr>
            <p:cNvPr id="9223" name="Line 7"/>
            <p:cNvSpPr>
              <a:spLocks noChangeShapeType="1"/>
            </p:cNvSpPr>
            <p:nvPr/>
          </p:nvSpPr>
          <p:spPr bwMode="auto">
            <a:xfrm>
              <a:off x="1752600" y="5791200"/>
              <a:ext cx="0" cy="381000"/>
            </a:xfrm>
            <a:prstGeom prst="line">
              <a:avLst/>
            </a:prstGeom>
            <a:noFill/>
            <a:ln w="9525">
              <a:solidFill>
                <a:schemeClr val="tx1"/>
              </a:solidFill>
              <a:round/>
              <a:headEnd/>
              <a:tailEnd/>
            </a:ln>
          </p:spPr>
          <p:txBody>
            <a:bodyPr wrap="none" anchor="ctr"/>
            <a:lstStyle/>
            <a:p>
              <a:endParaRPr lang="en-US" sz="1600"/>
            </a:p>
          </p:txBody>
        </p:sp>
        <p:sp>
          <p:nvSpPr>
            <p:cNvPr id="9224" name="Line 8"/>
            <p:cNvSpPr>
              <a:spLocks noChangeShapeType="1"/>
            </p:cNvSpPr>
            <p:nvPr/>
          </p:nvSpPr>
          <p:spPr bwMode="auto">
            <a:xfrm>
              <a:off x="3048000" y="5791200"/>
              <a:ext cx="0" cy="381000"/>
            </a:xfrm>
            <a:prstGeom prst="line">
              <a:avLst/>
            </a:prstGeom>
            <a:noFill/>
            <a:ln w="9525">
              <a:solidFill>
                <a:schemeClr val="tx1"/>
              </a:solidFill>
              <a:round/>
              <a:headEnd/>
              <a:tailEnd/>
            </a:ln>
          </p:spPr>
          <p:txBody>
            <a:bodyPr wrap="none" anchor="ctr"/>
            <a:lstStyle/>
            <a:p>
              <a:endParaRPr lang="en-US" sz="1600"/>
            </a:p>
          </p:txBody>
        </p:sp>
        <p:sp>
          <p:nvSpPr>
            <p:cNvPr id="9225" name="Line 11"/>
            <p:cNvSpPr>
              <a:spLocks noChangeShapeType="1"/>
            </p:cNvSpPr>
            <p:nvPr/>
          </p:nvSpPr>
          <p:spPr bwMode="auto">
            <a:xfrm>
              <a:off x="5715000" y="5791200"/>
              <a:ext cx="0" cy="381000"/>
            </a:xfrm>
            <a:prstGeom prst="line">
              <a:avLst/>
            </a:prstGeom>
            <a:noFill/>
            <a:ln w="9525">
              <a:solidFill>
                <a:schemeClr val="tx1"/>
              </a:solidFill>
              <a:round/>
              <a:headEnd/>
              <a:tailEnd/>
            </a:ln>
          </p:spPr>
          <p:txBody>
            <a:bodyPr wrap="none" anchor="ctr"/>
            <a:lstStyle/>
            <a:p>
              <a:endParaRPr lang="en-US" sz="1600"/>
            </a:p>
          </p:txBody>
        </p:sp>
        <p:sp>
          <p:nvSpPr>
            <p:cNvPr id="9226" name="Line 12"/>
            <p:cNvSpPr>
              <a:spLocks noChangeShapeType="1"/>
            </p:cNvSpPr>
            <p:nvPr/>
          </p:nvSpPr>
          <p:spPr bwMode="auto">
            <a:xfrm>
              <a:off x="7010400" y="5791200"/>
              <a:ext cx="0" cy="381000"/>
            </a:xfrm>
            <a:prstGeom prst="line">
              <a:avLst/>
            </a:prstGeom>
            <a:noFill/>
            <a:ln w="9525">
              <a:solidFill>
                <a:schemeClr val="tx1"/>
              </a:solidFill>
              <a:round/>
              <a:headEnd/>
              <a:tailEnd/>
            </a:ln>
          </p:spPr>
          <p:txBody>
            <a:bodyPr wrap="none" anchor="ctr"/>
            <a:lstStyle/>
            <a:p>
              <a:endParaRPr lang="en-US" sz="1600"/>
            </a:p>
          </p:txBody>
        </p:sp>
        <p:sp>
          <p:nvSpPr>
            <p:cNvPr id="9227" name="Rectangle 13"/>
            <p:cNvSpPr>
              <a:spLocks noChangeArrowheads="1"/>
            </p:cNvSpPr>
            <p:nvPr/>
          </p:nvSpPr>
          <p:spPr bwMode="auto">
            <a:xfrm>
              <a:off x="1371600" y="6172200"/>
              <a:ext cx="7620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200"/>
                <a:t>Memory</a:t>
              </a:r>
            </a:p>
            <a:p>
              <a:pPr algn="ctr"/>
              <a:r>
                <a:rPr lang="en-US" sz="1200"/>
                <a:t>Bank</a:t>
              </a:r>
            </a:p>
          </p:txBody>
        </p:sp>
        <p:sp>
          <p:nvSpPr>
            <p:cNvPr id="9228" name="Rectangle 14"/>
            <p:cNvSpPr>
              <a:spLocks noChangeArrowheads="1"/>
            </p:cNvSpPr>
            <p:nvPr/>
          </p:nvSpPr>
          <p:spPr bwMode="auto">
            <a:xfrm>
              <a:off x="2667000" y="6172200"/>
              <a:ext cx="7620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200"/>
                <a:t>Memory</a:t>
              </a:r>
            </a:p>
            <a:p>
              <a:pPr algn="ctr"/>
              <a:r>
                <a:rPr lang="en-US" sz="1200"/>
                <a:t>Bank</a:t>
              </a:r>
            </a:p>
          </p:txBody>
        </p:sp>
        <p:sp>
          <p:nvSpPr>
            <p:cNvPr id="9229" name="Rectangle 15"/>
            <p:cNvSpPr>
              <a:spLocks noChangeArrowheads="1"/>
            </p:cNvSpPr>
            <p:nvPr/>
          </p:nvSpPr>
          <p:spPr bwMode="auto">
            <a:xfrm>
              <a:off x="5257800" y="6172200"/>
              <a:ext cx="7620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200"/>
                <a:t>Memory</a:t>
              </a:r>
            </a:p>
            <a:p>
              <a:pPr algn="ctr"/>
              <a:r>
                <a:rPr lang="en-US" sz="1200"/>
                <a:t>Bank</a:t>
              </a:r>
            </a:p>
          </p:txBody>
        </p:sp>
        <p:sp>
          <p:nvSpPr>
            <p:cNvPr id="9230" name="Rectangle 16"/>
            <p:cNvSpPr>
              <a:spLocks noChangeArrowheads="1"/>
            </p:cNvSpPr>
            <p:nvPr/>
          </p:nvSpPr>
          <p:spPr bwMode="auto">
            <a:xfrm>
              <a:off x="6629400" y="6172200"/>
              <a:ext cx="7620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200"/>
                <a:t>Memory</a:t>
              </a:r>
            </a:p>
            <a:p>
              <a:pPr algn="ctr"/>
              <a:r>
                <a:rPr lang="en-US" sz="1200"/>
                <a:t>Bank</a:t>
              </a:r>
            </a:p>
          </p:txBody>
        </p:sp>
        <p:sp>
          <p:nvSpPr>
            <p:cNvPr id="9231" name="Text Box 17"/>
            <p:cNvSpPr txBox="1">
              <a:spLocks noChangeArrowheads="1"/>
            </p:cNvSpPr>
            <p:nvPr/>
          </p:nvSpPr>
          <p:spPr bwMode="auto">
            <a:xfrm>
              <a:off x="5715000" y="5410200"/>
              <a:ext cx="1524000" cy="307777"/>
            </a:xfrm>
            <a:prstGeom prst="rect">
              <a:avLst/>
            </a:prstGeom>
            <a:noFill/>
            <a:ln w="9525">
              <a:noFill/>
              <a:miter lim="800000"/>
              <a:headEnd/>
              <a:tailEnd/>
            </a:ln>
          </p:spPr>
          <p:txBody>
            <a:bodyPr>
              <a:spAutoFit/>
            </a:bodyPr>
            <a:lstStyle/>
            <a:p>
              <a:pPr>
                <a:spcBef>
                  <a:spcPct val="50000"/>
                </a:spcBef>
              </a:pPr>
              <a:r>
                <a:rPr lang="en-US" sz="1400"/>
                <a:t>Memory Bus</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04800" y="1219200"/>
            <a:ext cx="8534400"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Page Tables</a:t>
            </a:r>
          </a:p>
        </p:txBody>
      </p:sp>
      <p:sp>
        <p:nvSpPr>
          <p:cNvPr id="46083" name="Text Box 3"/>
          <p:cNvSpPr txBox="1">
            <a:spLocks noChangeArrowheads="1"/>
          </p:cNvSpPr>
          <p:nvPr/>
        </p:nvSpPr>
        <p:spPr bwMode="auto">
          <a:xfrm>
            <a:off x="304800" y="1557754"/>
            <a:ext cx="8686800" cy="1938992"/>
          </a:xfrm>
          <a:prstGeom prst="rect">
            <a:avLst/>
          </a:prstGeom>
          <a:noFill/>
          <a:ln w="9525">
            <a:noFill/>
            <a:miter lim="800000"/>
            <a:headEnd/>
            <a:tailEnd/>
          </a:ln>
        </p:spPr>
        <p:txBody>
          <a:bodyPr>
            <a:spAutoFit/>
          </a:bodyPr>
          <a:lstStyle/>
          <a:p>
            <a:pPr>
              <a:spcBef>
                <a:spcPct val="50000"/>
              </a:spcBef>
            </a:pPr>
            <a:r>
              <a:rPr lang="en-US" sz="1600" dirty="0"/>
              <a:t>Page tables map between Virtual Addresses and Physical Addresses.</a:t>
            </a:r>
          </a:p>
          <a:p>
            <a:pPr>
              <a:spcBef>
                <a:spcPct val="50000"/>
              </a:spcBef>
            </a:pPr>
            <a:r>
              <a:rPr lang="en-US" sz="1600" dirty="0"/>
              <a:t>Each process has its own virtual-physical address mapping, which means each process will have its own page tables.</a:t>
            </a:r>
          </a:p>
          <a:p>
            <a:pPr>
              <a:spcBef>
                <a:spcPct val="50000"/>
              </a:spcBef>
            </a:pPr>
            <a:r>
              <a:rPr lang="en-US" sz="1600" dirty="0"/>
              <a:t>The simplest page table implementation is a 1-level array which has 1 entry per virtual page.</a:t>
            </a:r>
          </a:p>
          <a:p>
            <a:pPr>
              <a:spcBef>
                <a:spcPct val="50000"/>
              </a:spcBef>
            </a:pPr>
            <a:r>
              <a:rPr lang="en-US" sz="1600" dirty="0"/>
              <a:t>To </a:t>
            </a:r>
            <a:r>
              <a:rPr lang="en-US" sz="1600" dirty="0" err="1"/>
              <a:t>peform</a:t>
            </a:r>
            <a:r>
              <a:rPr lang="en-US" sz="1600" dirty="0"/>
              <a:t> an address-translation, the O.S just looks up the VPN as an index and retrieves the corresponding PPN.</a:t>
            </a:r>
          </a:p>
        </p:txBody>
      </p:sp>
      <p:sp>
        <p:nvSpPr>
          <p:cNvPr id="46084" name="Rectangle 4"/>
          <p:cNvSpPr>
            <a:spLocks noChangeArrowheads="1"/>
          </p:cNvSpPr>
          <p:nvPr/>
        </p:nvSpPr>
        <p:spPr bwMode="auto">
          <a:xfrm>
            <a:off x="2286000" y="3759594"/>
            <a:ext cx="24384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PPN for Virtual Page 0</a:t>
            </a:r>
          </a:p>
        </p:txBody>
      </p:sp>
      <p:sp>
        <p:nvSpPr>
          <p:cNvPr id="46085" name="Rectangle 6"/>
          <p:cNvSpPr>
            <a:spLocks noChangeArrowheads="1"/>
          </p:cNvSpPr>
          <p:nvPr/>
        </p:nvSpPr>
        <p:spPr bwMode="auto">
          <a:xfrm>
            <a:off x="4724400" y="3759594"/>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86" name="Rectangle 7"/>
          <p:cNvSpPr>
            <a:spLocks noChangeArrowheads="1"/>
          </p:cNvSpPr>
          <p:nvPr/>
        </p:nvSpPr>
        <p:spPr bwMode="auto">
          <a:xfrm>
            <a:off x="5410200" y="3759594"/>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87" name="Rectangle 8"/>
          <p:cNvSpPr>
            <a:spLocks noChangeArrowheads="1"/>
          </p:cNvSpPr>
          <p:nvPr/>
        </p:nvSpPr>
        <p:spPr bwMode="auto">
          <a:xfrm>
            <a:off x="2286000" y="4139627"/>
            <a:ext cx="24384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PPN for Virtual Page 1</a:t>
            </a:r>
          </a:p>
        </p:txBody>
      </p:sp>
      <p:sp>
        <p:nvSpPr>
          <p:cNvPr id="46088" name="Rectangle 9"/>
          <p:cNvSpPr>
            <a:spLocks noChangeArrowheads="1"/>
          </p:cNvSpPr>
          <p:nvPr/>
        </p:nvSpPr>
        <p:spPr bwMode="auto">
          <a:xfrm>
            <a:off x="4724400" y="4139627"/>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89" name="Rectangle 10"/>
          <p:cNvSpPr>
            <a:spLocks noChangeArrowheads="1"/>
          </p:cNvSpPr>
          <p:nvPr/>
        </p:nvSpPr>
        <p:spPr bwMode="auto">
          <a:xfrm>
            <a:off x="5410200" y="4139627"/>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0" name="Rectangle 11"/>
          <p:cNvSpPr>
            <a:spLocks noChangeArrowheads="1"/>
          </p:cNvSpPr>
          <p:nvPr/>
        </p:nvSpPr>
        <p:spPr bwMode="auto">
          <a:xfrm>
            <a:off x="2286000" y="4519661"/>
            <a:ext cx="24384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PPN for Virtual Page 2</a:t>
            </a:r>
          </a:p>
        </p:txBody>
      </p:sp>
      <p:sp>
        <p:nvSpPr>
          <p:cNvPr id="46091" name="Rectangle 12"/>
          <p:cNvSpPr>
            <a:spLocks noChangeArrowheads="1"/>
          </p:cNvSpPr>
          <p:nvPr/>
        </p:nvSpPr>
        <p:spPr bwMode="auto">
          <a:xfrm>
            <a:off x="4724400" y="4519661"/>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2" name="Rectangle 13"/>
          <p:cNvSpPr>
            <a:spLocks noChangeArrowheads="1"/>
          </p:cNvSpPr>
          <p:nvPr/>
        </p:nvSpPr>
        <p:spPr bwMode="auto">
          <a:xfrm>
            <a:off x="5410200" y="4519661"/>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3" name="Rectangle 14"/>
          <p:cNvSpPr>
            <a:spLocks noChangeArrowheads="1"/>
          </p:cNvSpPr>
          <p:nvPr/>
        </p:nvSpPr>
        <p:spPr bwMode="auto">
          <a:xfrm>
            <a:off x="2286000" y="4899694"/>
            <a:ext cx="24384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PPN for Virtual Page 3</a:t>
            </a:r>
          </a:p>
        </p:txBody>
      </p:sp>
      <p:sp>
        <p:nvSpPr>
          <p:cNvPr id="46094" name="Rectangle 15"/>
          <p:cNvSpPr>
            <a:spLocks noChangeArrowheads="1"/>
          </p:cNvSpPr>
          <p:nvPr/>
        </p:nvSpPr>
        <p:spPr bwMode="auto">
          <a:xfrm>
            <a:off x="4724400" y="4899694"/>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5" name="Rectangle 16"/>
          <p:cNvSpPr>
            <a:spLocks noChangeArrowheads="1"/>
          </p:cNvSpPr>
          <p:nvPr/>
        </p:nvSpPr>
        <p:spPr bwMode="auto">
          <a:xfrm>
            <a:off x="5410200" y="4899694"/>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6" name="Rectangle 17"/>
          <p:cNvSpPr>
            <a:spLocks noChangeArrowheads="1"/>
          </p:cNvSpPr>
          <p:nvPr/>
        </p:nvSpPr>
        <p:spPr bwMode="auto">
          <a:xfrm>
            <a:off x="2286000" y="5279728"/>
            <a:ext cx="24384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PPN for Virtual Page 4</a:t>
            </a:r>
          </a:p>
        </p:txBody>
      </p:sp>
      <p:sp>
        <p:nvSpPr>
          <p:cNvPr id="46097" name="Rectangle 18"/>
          <p:cNvSpPr>
            <a:spLocks noChangeArrowheads="1"/>
          </p:cNvSpPr>
          <p:nvPr/>
        </p:nvSpPr>
        <p:spPr bwMode="auto">
          <a:xfrm>
            <a:off x="4724400" y="5279728"/>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8" name="Rectangle 19"/>
          <p:cNvSpPr>
            <a:spLocks noChangeArrowheads="1"/>
          </p:cNvSpPr>
          <p:nvPr/>
        </p:nvSpPr>
        <p:spPr bwMode="auto">
          <a:xfrm>
            <a:off x="5410200" y="5279728"/>
            <a:ext cx="685800" cy="380034"/>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sz="1600"/>
          </a:p>
        </p:txBody>
      </p:sp>
      <p:sp>
        <p:nvSpPr>
          <p:cNvPr id="46099" name="Line 20"/>
          <p:cNvSpPr>
            <a:spLocks noChangeShapeType="1"/>
          </p:cNvSpPr>
          <p:nvPr/>
        </p:nvSpPr>
        <p:spPr bwMode="auto">
          <a:xfrm>
            <a:off x="1143000" y="3759594"/>
            <a:ext cx="0" cy="1836829"/>
          </a:xfrm>
          <a:prstGeom prst="line">
            <a:avLst/>
          </a:prstGeom>
          <a:noFill/>
          <a:ln w="9525">
            <a:solidFill>
              <a:schemeClr val="tx1"/>
            </a:solidFill>
            <a:round/>
            <a:headEnd/>
            <a:tailEnd/>
          </a:ln>
        </p:spPr>
        <p:txBody>
          <a:bodyPr wrap="none" anchor="ctr"/>
          <a:lstStyle/>
          <a:p>
            <a:endParaRPr lang="en-US" sz="1600"/>
          </a:p>
        </p:txBody>
      </p:sp>
      <p:sp>
        <p:nvSpPr>
          <p:cNvPr id="46100" name="Line 21"/>
          <p:cNvSpPr>
            <a:spLocks noChangeShapeType="1"/>
          </p:cNvSpPr>
          <p:nvPr/>
        </p:nvSpPr>
        <p:spPr bwMode="auto">
          <a:xfrm>
            <a:off x="1143000" y="5596423"/>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46101" name="Line 22"/>
          <p:cNvSpPr>
            <a:spLocks noChangeShapeType="1"/>
          </p:cNvSpPr>
          <p:nvPr/>
        </p:nvSpPr>
        <p:spPr bwMode="auto">
          <a:xfrm>
            <a:off x="1143000" y="3759594"/>
            <a:ext cx="990600" cy="0"/>
          </a:xfrm>
          <a:prstGeom prst="line">
            <a:avLst/>
          </a:prstGeom>
          <a:noFill/>
          <a:ln w="9525">
            <a:solidFill>
              <a:schemeClr val="tx1"/>
            </a:solidFill>
            <a:round/>
            <a:headEnd/>
            <a:tailEnd type="triangle" w="med" len="med"/>
          </a:ln>
        </p:spPr>
        <p:txBody>
          <a:bodyPr wrap="none" anchor="ctr"/>
          <a:lstStyle/>
          <a:p>
            <a:endParaRPr lang="en-US" sz="1600"/>
          </a:p>
        </p:txBody>
      </p:sp>
      <p:sp>
        <p:nvSpPr>
          <p:cNvPr id="46102" name="Text Box 23"/>
          <p:cNvSpPr txBox="1">
            <a:spLocks noChangeArrowheads="1"/>
          </p:cNvSpPr>
          <p:nvPr/>
        </p:nvSpPr>
        <p:spPr bwMode="auto">
          <a:xfrm>
            <a:off x="1295400" y="4076288"/>
            <a:ext cx="838200" cy="738664"/>
          </a:xfrm>
          <a:prstGeom prst="rect">
            <a:avLst/>
          </a:prstGeom>
          <a:noFill/>
          <a:ln w="9525">
            <a:noFill/>
            <a:miter lim="800000"/>
            <a:headEnd/>
            <a:tailEnd/>
          </a:ln>
        </p:spPr>
        <p:txBody>
          <a:bodyPr>
            <a:spAutoFit/>
          </a:bodyPr>
          <a:lstStyle/>
          <a:p>
            <a:pPr>
              <a:spcBef>
                <a:spcPct val="50000"/>
              </a:spcBef>
            </a:pPr>
            <a:r>
              <a:rPr lang="en-US" sz="1400"/>
              <a:t>Page Table Entries</a:t>
            </a:r>
          </a:p>
        </p:txBody>
      </p:sp>
      <p:sp>
        <p:nvSpPr>
          <p:cNvPr id="46103" name="Text Box 24"/>
          <p:cNvSpPr txBox="1">
            <a:spLocks noChangeArrowheads="1"/>
          </p:cNvSpPr>
          <p:nvPr/>
        </p:nvSpPr>
        <p:spPr bwMode="auto">
          <a:xfrm>
            <a:off x="2514600" y="3442899"/>
            <a:ext cx="2362200" cy="307777"/>
          </a:xfrm>
          <a:prstGeom prst="rect">
            <a:avLst/>
          </a:prstGeom>
          <a:noFill/>
          <a:ln w="9525">
            <a:noFill/>
            <a:miter lim="800000"/>
            <a:headEnd/>
            <a:tailEnd/>
          </a:ln>
        </p:spPr>
        <p:txBody>
          <a:bodyPr>
            <a:spAutoFit/>
          </a:bodyPr>
          <a:lstStyle/>
          <a:p>
            <a:pPr>
              <a:spcBef>
                <a:spcPct val="50000"/>
              </a:spcBef>
            </a:pPr>
            <a:r>
              <a:rPr lang="en-US" sz="1400"/>
              <a:t>Physical Page Number</a:t>
            </a:r>
          </a:p>
        </p:txBody>
      </p:sp>
      <p:sp>
        <p:nvSpPr>
          <p:cNvPr id="46104" name="Text Box 25"/>
          <p:cNvSpPr txBox="1">
            <a:spLocks noChangeArrowheads="1"/>
          </p:cNvSpPr>
          <p:nvPr/>
        </p:nvSpPr>
        <p:spPr bwMode="auto">
          <a:xfrm>
            <a:off x="4724400" y="3126205"/>
            <a:ext cx="685800" cy="461665"/>
          </a:xfrm>
          <a:prstGeom prst="rect">
            <a:avLst/>
          </a:prstGeom>
          <a:noFill/>
          <a:ln w="9525">
            <a:noFill/>
            <a:miter lim="800000"/>
            <a:headEnd/>
            <a:tailEnd/>
          </a:ln>
        </p:spPr>
        <p:txBody>
          <a:bodyPr>
            <a:spAutoFit/>
          </a:bodyPr>
          <a:lstStyle/>
          <a:p>
            <a:pPr>
              <a:spcBef>
                <a:spcPct val="50000"/>
              </a:spcBef>
            </a:pPr>
            <a:r>
              <a:rPr lang="en-US" sz="1200"/>
              <a:t>Dirty Bit</a:t>
            </a:r>
          </a:p>
        </p:txBody>
      </p:sp>
      <p:sp>
        <p:nvSpPr>
          <p:cNvPr id="46105" name="Text Box 26"/>
          <p:cNvSpPr txBox="1">
            <a:spLocks noChangeArrowheads="1"/>
          </p:cNvSpPr>
          <p:nvPr/>
        </p:nvSpPr>
        <p:spPr bwMode="auto">
          <a:xfrm>
            <a:off x="5486400" y="3126205"/>
            <a:ext cx="685800" cy="461665"/>
          </a:xfrm>
          <a:prstGeom prst="rect">
            <a:avLst/>
          </a:prstGeom>
          <a:noFill/>
          <a:ln w="9525">
            <a:noFill/>
            <a:miter lim="800000"/>
            <a:headEnd/>
            <a:tailEnd/>
          </a:ln>
        </p:spPr>
        <p:txBody>
          <a:bodyPr>
            <a:spAutoFit/>
          </a:bodyPr>
          <a:lstStyle/>
          <a:p>
            <a:pPr>
              <a:spcBef>
                <a:spcPct val="50000"/>
              </a:spcBef>
            </a:pPr>
            <a:r>
              <a:rPr lang="en-US" sz="1200"/>
              <a:t>Valid Bit</a:t>
            </a:r>
          </a:p>
        </p:txBody>
      </p:sp>
      <p:sp>
        <p:nvSpPr>
          <p:cNvPr id="46106" name="Line 27"/>
          <p:cNvSpPr>
            <a:spLocks noChangeShapeType="1"/>
          </p:cNvSpPr>
          <p:nvPr/>
        </p:nvSpPr>
        <p:spPr bwMode="auto">
          <a:xfrm>
            <a:off x="5105400" y="3442899"/>
            <a:ext cx="0" cy="316695"/>
          </a:xfrm>
          <a:prstGeom prst="line">
            <a:avLst/>
          </a:prstGeom>
          <a:noFill/>
          <a:ln w="9525">
            <a:solidFill>
              <a:schemeClr val="tx1"/>
            </a:solidFill>
            <a:round/>
            <a:headEnd/>
            <a:tailEnd type="triangle" w="med" len="med"/>
          </a:ln>
        </p:spPr>
        <p:txBody>
          <a:bodyPr wrap="none" anchor="ctr"/>
          <a:lstStyle/>
          <a:p>
            <a:endParaRPr lang="en-US" sz="1600"/>
          </a:p>
        </p:txBody>
      </p:sp>
      <p:sp>
        <p:nvSpPr>
          <p:cNvPr id="46107" name="Line 28"/>
          <p:cNvSpPr>
            <a:spLocks noChangeShapeType="1"/>
          </p:cNvSpPr>
          <p:nvPr/>
        </p:nvSpPr>
        <p:spPr bwMode="auto">
          <a:xfrm>
            <a:off x="5867400" y="3442899"/>
            <a:ext cx="0" cy="316695"/>
          </a:xfrm>
          <a:prstGeom prst="line">
            <a:avLst/>
          </a:prstGeom>
          <a:noFill/>
          <a:ln w="9525">
            <a:solidFill>
              <a:schemeClr val="tx1"/>
            </a:solidFill>
            <a:round/>
            <a:headEnd/>
            <a:tailEnd type="triangle" w="med" len="med"/>
          </a:ln>
        </p:spPr>
        <p:txBody>
          <a:bodyPr wrap="none" anchor="ctr"/>
          <a:lstStyle/>
          <a:p>
            <a:endParaRPr lang="en-US" sz="1600"/>
          </a:p>
        </p:txBody>
      </p:sp>
      <p:sp>
        <p:nvSpPr>
          <p:cNvPr id="46108" name="Text Box 29"/>
          <p:cNvSpPr txBox="1">
            <a:spLocks noChangeArrowheads="1"/>
          </p:cNvSpPr>
          <p:nvPr/>
        </p:nvSpPr>
        <p:spPr bwMode="auto">
          <a:xfrm>
            <a:off x="457200" y="5849778"/>
            <a:ext cx="8458200" cy="584776"/>
          </a:xfrm>
          <a:prstGeom prst="rect">
            <a:avLst/>
          </a:prstGeom>
          <a:noFill/>
          <a:ln w="9525">
            <a:noFill/>
            <a:miter lim="800000"/>
            <a:headEnd/>
            <a:tailEnd/>
          </a:ln>
        </p:spPr>
        <p:txBody>
          <a:bodyPr>
            <a:spAutoFit/>
          </a:bodyPr>
          <a:lstStyle/>
          <a:p>
            <a:pPr>
              <a:spcBef>
                <a:spcPct val="50000"/>
              </a:spcBef>
            </a:pPr>
            <a:r>
              <a:rPr lang="en-US" sz="1600"/>
              <a:t>Due to the latency of disks, all Virtual Systems are write-back instead of write-thru, and hence require the Dirty Bit flag.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04800" y="1414046"/>
            <a:ext cx="8382000"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Multi-level Page Tables</a:t>
            </a:r>
          </a:p>
        </p:txBody>
      </p:sp>
      <p:sp>
        <p:nvSpPr>
          <p:cNvPr id="47107" name="Text Box 3"/>
          <p:cNvSpPr txBox="1">
            <a:spLocks noChangeArrowheads="1"/>
          </p:cNvSpPr>
          <p:nvPr/>
        </p:nvSpPr>
        <p:spPr bwMode="auto">
          <a:xfrm>
            <a:off x="304800" y="1876485"/>
            <a:ext cx="8458200" cy="4524315"/>
          </a:xfrm>
          <a:prstGeom prst="rect">
            <a:avLst/>
          </a:prstGeom>
          <a:noFill/>
          <a:ln w="9525">
            <a:noFill/>
            <a:miter lim="800000"/>
            <a:headEnd/>
            <a:tailEnd/>
          </a:ln>
        </p:spPr>
        <p:txBody>
          <a:bodyPr wrap="square">
            <a:spAutoFit/>
          </a:bodyPr>
          <a:lstStyle/>
          <a:p>
            <a:pPr>
              <a:spcBef>
                <a:spcPct val="50000"/>
              </a:spcBef>
            </a:pPr>
            <a:r>
              <a:rPr lang="en-US" sz="1600" dirty="0"/>
              <a:t>Page tables can require a great deal of storage.</a:t>
            </a:r>
          </a:p>
          <a:p>
            <a:pPr>
              <a:spcBef>
                <a:spcPct val="50000"/>
              </a:spcBef>
            </a:pPr>
            <a:r>
              <a:rPr lang="en-US" sz="1600" dirty="0"/>
              <a:t>For example on a system with 32-bit physical and virtual address spaces, and a page size of 4 KB, the complete virtual address space would require 4 GB / 4 KB = 1 million entries.  If each entry requires 3 bytes ( 20 bits for the page number, 1 bit for dirty and 1 bit for valid rounded off to next integer byte ) a single-level page table would require 3 MB space. On a system with 32 MB RAM this would amount to almost 10% of the memory.</a:t>
            </a:r>
          </a:p>
          <a:p>
            <a:pPr>
              <a:spcBef>
                <a:spcPct val="50000"/>
              </a:spcBef>
            </a:pPr>
            <a:r>
              <a:rPr lang="en-US" sz="1600" dirty="0"/>
              <a:t>To solve this problem, we use multi-level page tables which allow much of the page tables to be in virtual memory and hence on disk rather than in RAM when not in use.</a:t>
            </a:r>
          </a:p>
          <a:p>
            <a:pPr>
              <a:spcBef>
                <a:spcPct val="50000"/>
              </a:spcBef>
            </a:pPr>
            <a:r>
              <a:rPr lang="en-US" sz="1600" dirty="0"/>
              <a:t>Here, the page table itself is broken into pages and arranged in a hierarchy.</a:t>
            </a:r>
          </a:p>
          <a:p>
            <a:pPr>
              <a:spcBef>
                <a:spcPct val="50000"/>
              </a:spcBef>
            </a:pPr>
            <a:r>
              <a:rPr lang="en-US" sz="1600" dirty="0"/>
              <a:t>Entries in the bottom level of the hierarchy are similar to entries in a single-level page table containing the PPN of the appropriate page along with valid &amp; dirty bits.</a:t>
            </a:r>
          </a:p>
          <a:p>
            <a:pPr>
              <a:spcBef>
                <a:spcPct val="50000"/>
              </a:spcBef>
            </a:pPr>
            <a:r>
              <a:rPr lang="en-US" sz="1600" dirty="0"/>
              <a:t>Entries in the other levels of the page table identify the page in memory that contains the next hierarchy for the address being translated.</a:t>
            </a:r>
          </a:p>
          <a:p>
            <a:pPr>
              <a:spcBef>
                <a:spcPct val="50000"/>
              </a:spcBef>
            </a:pPr>
            <a:r>
              <a:rPr lang="en-US" sz="1600" dirty="0"/>
              <a:t>Using this system, only the pages containing the top level of the page tables needs to be in memory at all times. Other pages are copied to and fro the hard disk as required.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2400" y="1274762"/>
            <a:ext cx="5638800" cy="393938"/>
          </a:xfrm>
          <a:prstGeom prst="rect">
            <a:avLst/>
          </a:prstGeom>
          <a:noFill/>
          <a:ln w="9525">
            <a:noFill/>
            <a:miter lim="800000"/>
            <a:headEnd/>
            <a:tailEnd/>
          </a:ln>
        </p:spPr>
        <p:txBody>
          <a:bodyPr>
            <a:spAutoFit/>
          </a:bodyPr>
          <a:lstStyle/>
          <a:p>
            <a:pPr>
              <a:spcBef>
                <a:spcPct val="50000"/>
              </a:spcBef>
            </a:pPr>
            <a:r>
              <a:rPr lang="en-US">
                <a:solidFill>
                  <a:srgbClr val="FF0000"/>
                </a:solidFill>
              </a:rPr>
              <a:t>Address division for multi-level page tables</a:t>
            </a:r>
          </a:p>
        </p:txBody>
      </p:sp>
      <p:sp>
        <p:nvSpPr>
          <p:cNvPr id="48131" name="Rectangle 3"/>
          <p:cNvSpPr>
            <a:spLocks noChangeArrowheads="1"/>
          </p:cNvSpPr>
          <p:nvPr/>
        </p:nvSpPr>
        <p:spPr bwMode="auto">
          <a:xfrm>
            <a:off x="1066800" y="2522232"/>
            <a:ext cx="1600200" cy="45959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Group-1</a:t>
            </a:r>
          </a:p>
        </p:txBody>
      </p:sp>
      <p:sp>
        <p:nvSpPr>
          <p:cNvPr id="48132" name="Rectangle 4"/>
          <p:cNvSpPr>
            <a:spLocks noChangeArrowheads="1"/>
          </p:cNvSpPr>
          <p:nvPr/>
        </p:nvSpPr>
        <p:spPr bwMode="auto">
          <a:xfrm>
            <a:off x="2667000" y="2522232"/>
            <a:ext cx="1219200" cy="45959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Group-2</a:t>
            </a:r>
          </a:p>
        </p:txBody>
      </p:sp>
      <p:sp>
        <p:nvSpPr>
          <p:cNvPr id="48133" name="Rectangle 5"/>
          <p:cNvSpPr>
            <a:spLocks noChangeArrowheads="1"/>
          </p:cNvSpPr>
          <p:nvPr/>
        </p:nvSpPr>
        <p:spPr bwMode="auto">
          <a:xfrm>
            <a:off x="3886200" y="2522232"/>
            <a:ext cx="1219200" cy="45959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a:t>Group-3</a:t>
            </a:r>
          </a:p>
        </p:txBody>
      </p:sp>
      <p:sp>
        <p:nvSpPr>
          <p:cNvPr id="48134" name="Rectangle 6"/>
          <p:cNvSpPr>
            <a:spLocks noChangeArrowheads="1"/>
          </p:cNvSpPr>
          <p:nvPr/>
        </p:nvSpPr>
        <p:spPr bwMode="auto">
          <a:xfrm>
            <a:off x="5105400" y="2522232"/>
            <a:ext cx="1981200" cy="45959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a:t>Offset</a:t>
            </a:r>
          </a:p>
        </p:txBody>
      </p:sp>
      <p:sp>
        <p:nvSpPr>
          <p:cNvPr id="48135" name="Line 7"/>
          <p:cNvSpPr>
            <a:spLocks noChangeShapeType="1"/>
          </p:cNvSpPr>
          <p:nvPr/>
        </p:nvSpPr>
        <p:spPr bwMode="auto">
          <a:xfrm>
            <a:off x="1066800" y="1996982"/>
            <a:ext cx="0" cy="393938"/>
          </a:xfrm>
          <a:prstGeom prst="line">
            <a:avLst/>
          </a:prstGeom>
          <a:noFill/>
          <a:ln w="9525">
            <a:solidFill>
              <a:schemeClr val="tx1"/>
            </a:solidFill>
            <a:round/>
            <a:headEnd/>
            <a:tailEnd type="triangle" w="med" len="med"/>
          </a:ln>
        </p:spPr>
        <p:txBody>
          <a:bodyPr wrap="none" anchor="ctr"/>
          <a:lstStyle/>
          <a:p>
            <a:endParaRPr lang="en-US"/>
          </a:p>
        </p:txBody>
      </p:sp>
      <p:sp>
        <p:nvSpPr>
          <p:cNvPr id="48136" name="Line 8"/>
          <p:cNvSpPr>
            <a:spLocks noChangeShapeType="1"/>
          </p:cNvSpPr>
          <p:nvPr/>
        </p:nvSpPr>
        <p:spPr bwMode="auto">
          <a:xfrm>
            <a:off x="1066800" y="1996982"/>
            <a:ext cx="1981200" cy="0"/>
          </a:xfrm>
          <a:prstGeom prst="line">
            <a:avLst/>
          </a:prstGeom>
          <a:noFill/>
          <a:ln w="9525">
            <a:solidFill>
              <a:schemeClr val="tx1"/>
            </a:solidFill>
            <a:round/>
            <a:headEnd/>
            <a:tailEnd/>
          </a:ln>
        </p:spPr>
        <p:txBody>
          <a:bodyPr wrap="none" anchor="ctr"/>
          <a:lstStyle/>
          <a:p>
            <a:endParaRPr lang="en-US"/>
          </a:p>
        </p:txBody>
      </p:sp>
      <p:sp>
        <p:nvSpPr>
          <p:cNvPr id="48137" name="Text Box 9"/>
          <p:cNvSpPr txBox="1">
            <a:spLocks noChangeArrowheads="1"/>
          </p:cNvSpPr>
          <p:nvPr/>
        </p:nvSpPr>
        <p:spPr bwMode="auto">
          <a:xfrm>
            <a:off x="3048000" y="1865669"/>
            <a:ext cx="1524000" cy="289982"/>
          </a:xfrm>
          <a:prstGeom prst="rect">
            <a:avLst/>
          </a:prstGeom>
          <a:noFill/>
          <a:ln w="9525">
            <a:noFill/>
            <a:miter lim="800000"/>
            <a:headEnd/>
            <a:tailEnd/>
          </a:ln>
        </p:spPr>
        <p:txBody>
          <a:bodyPr>
            <a:spAutoFit/>
          </a:bodyPr>
          <a:lstStyle/>
          <a:p>
            <a:pPr>
              <a:spcBef>
                <a:spcPct val="50000"/>
              </a:spcBef>
            </a:pPr>
            <a:r>
              <a:rPr lang="en-US" sz="1600"/>
              <a:t>Virtual Address</a:t>
            </a:r>
          </a:p>
        </p:txBody>
      </p:sp>
      <p:sp>
        <p:nvSpPr>
          <p:cNvPr id="48138" name="Line 10"/>
          <p:cNvSpPr>
            <a:spLocks noChangeShapeType="1"/>
          </p:cNvSpPr>
          <p:nvPr/>
        </p:nvSpPr>
        <p:spPr bwMode="auto">
          <a:xfrm>
            <a:off x="4648200" y="1996982"/>
            <a:ext cx="2362200" cy="0"/>
          </a:xfrm>
          <a:prstGeom prst="line">
            <a:avLst/>
          </a:prstGeom>
          <a:noFill/>
          <a:ln w="9525">
            <a:solidFill>
              <a:schemeClr val="tx1"/>
            </a:solidFill>
            <a:round/>
            <a:headEnd/>
            <a:tailEnd/>
          </a:ln>
        </p:spPr>
        <p:txBody>
          <a:bodyPr wrap="none" anchor="ctr"/>
          <a:lstStyle/>
          <a:p>
            <a:endParaRPr lang="en-US"/>
          </a:p>
        </p:txBody>
      </p:sp>
      <p:sp>
        <p:nvSpPr>
          <p:cNvPr id="48139" name="Line 11"/>
          <p:cNvSpPr>
            <a:spLocks noChangeShapeType="1"/>
          </p:cNvSpPr>
          <p:nvPr/>
        </p:nvSpPr>
        <p:spPr bwMode="auto">
          <a:xfrm>
            <a:off x="7010400" y="1996982"/>
            <a:ext cx="0" cy="459594"/>
          </a:xfrm>
          <a:prstGeom prst="line">
            <a:avLst/>
          </a:prstGeom>
          <a:noFill/>
          <a:ln w="9525">
            <a:solidFill>
              <a:schemeClr val="tx1"/>
            </a:solidFill>
            <a:round/>
            <a:headEnd/>
            <a:tailEnd type="triangle" w="med" len="med"/>
          </a:ln>
        </p:spPr>
        <p:txBody>
          <a:bodyPr wrap="none" anchor="ctr"/>
          <a:lstStyle/>
          <a:p>
            <a:endParaRPr lang="en-US"/>
          </a:p>
        </p:txBody>
      </p:sp>
      <p:sp>
        <p:nvSpPr>
          <p:cNvPr id="48140" name="Line 12"/>
          <p:cNvSpPr>
            <a:spLocks noChangeShapeType="1"/>
          </p:cNvSpPr>
          <p:nvPr/>
        </p:nvSpPr>
        <p:spPr bwMode="auto">
          <a:xfrm>
            <a:off x="1066800" y="3113139"/>
            <a:ext cx="0" cy="196969"/>
          </a:xfrm>
          <a:prstGeom prst="line">
            <a:avLst/>
          </a:prstGeom>
          <a:noFill/>
          <a:ln w="9525">
            <a:solidFill>
              <a:schemeClr val="tx1"/>
            </a:solidFill>
            <a:round/>
            <a:headEnd/>
            <a:tailEnd/>
          </a:ln>
        </p:spPr>
        <p:txBody>
          <a:bodyPr wrap="none" anchor="ctr"/>
          <a:lstStyle/>
          <a:p>
            <a:endParaRPr lang="en-US"/>
          </a:p>
        </p:txBody>
      </p:sp>
      <p:sp>
        <p:nvSpPr>
          <p:cNvPr id="48141" name="Line 13"/>
          <p:cNvSpPr>
            <a:spLocks noChangeShapeType="1"/>
          </p:cNvSpPr>
          <p:nvPr/>
        </p:nvSpPr>
        <p:spPr bwMode="auto">
          <a:xfrm>
            <a:off x="1066800" y="3310108"/>
            <a:ext cx="1600200" cy="0"/>
          </a:xfrm>
          <a:prstGeom prst="line">
            <a:avLst/>
          </a:prstGeom>
          <a:noFill/>
          <a:ln w="9525">
            <a:solidFill>
              <a:schemeClr val="tx1"/>
            </a:solidFill>
            <a:round/>
            <a:headEnd/>
            <a:tailEnd/>
          </a:ln>
        </p:spPr>
        <p:txBody>
          <a:bodyPr wrap="none" anchor="ctr"/>
          <a:lstStyle/>
          <a:p>
            <a:endParaRPr lang="en-US"/>
          </a:p>
        </p:txBody>
      </p:sp>
      <p:sp>
        <p:nvSpPr>
          <p:cNvPr id="48142" name="Line 14"/>
          <p:cNvSpPr>
            <a:spLocks noChangeShapeType="1"/>
          </p:cNvSpPr>
          <p:nvPr/>
        </p:nvSpPr>
        <p:spPr bwMode="auto">
          <a:xfrm>
            <a:off x="2667000" y="3113139"/>
            <a:ext cx="0" cy="196969"/>
          </a:xfrm>
          <a:prstGeom prst="line">
            <a:avLst/>
          </a:prstGeom>
          <a:noFill/>
          <a:ln w="9525">
            <a:solidFill>
              <a:schemeClr val="tx1"/>
            </a:solidFill>
            <a:round/>
            <a:headEnd/>
            <a:tailEnd/>
          </a:ln>
        </p:spPr>
        <p:txBody>
          <a:bodyPr wrap="none" anchor="ctr"/>
          <a:lstStyle/>
          <a:p>
            <a:endParaRPr lang="en-US"/>
          </a:p>
        </p:txBody>
      </p:sp>
      <p:sp>
        <p:nvSpPr>
          <p:cNvPr id="48143" name="Text Box 15"/>
          <p:cNvSpPr txBox="1">
            <a:spLocks noChangeArrowheads="1"/>
          </p:cNvSpPr>
          <p:nvPr/>
        </p:nvSpPr>
        <p:spPr bwMode="auto">
          <a:xfrm>
            <a:off x="990600" y="3507077"/>
            <a:ext cx="2743200" cy="711277"/>
          </a:xfrm>
          <a:prstGeom prst="rect">
            <a:avLst/>
          </a:prstGeom>
          <a:noFill/>
          <a:ln w="9525">
            <a:noFill/>
            <a:miter lim="800000"/>
            <a:headEnd/>
            <a:tailEnd/>
          </a:ln>
        </p:spPr>
        <p:txBody>
          <a:bodyPr>
            <a:spAutoFit/>
          </a:bodyPr>
          <a:lstStyle/>
          <a:p>
            <a:pPr>
              <a:spcBef>
                <a:spcPct val="50000"/>
              </a:spcBef>
            </a:pPr>
            <a:r>
              <a:rPr lang="en-US" sz="1600"/>
              <a:t>Group size = log</a:t>
            </a:r>
            <a:r>
              <a:rPr lang="en-US" sz="1600" baseline="-25000"/>
              <a:t>2</a:t>
            </a:r>
            <a:r>
              <a:rPr lang="en-US" sz="1600"/>
              <a:t> of number of page table entries that fit in a page.</a:t>
            </a:r>
          </a:p>
        </p:txBody>
      </p:sp>
      <p:sp>
        <p:nvSpPr>
          <p:cNvPr id="48144" name="Line 16"/>
          <p:cNvSpPr>
            <a:spLocks noChangeShapeType="1"/>
          </p:cNvSpPr>
          <p:nvPr/>
        </p:nvSpPr>
        <p:spPr bwMode="auto">
          <a:xfrm>
            <a:off x="1600200" y="2259607"/>
            <a:ext cx="0" cy="262625"/>
          </a:xfrm>
          <a:prstGeom prst="line">
            <a:avLst/>
          </a:prstGeom>
          <a:noFill/>
          <a:ln w="9525">
            <a:solidFill>
              <a:schemeClr val="tx1"/>
            </a:solidFill>
            <a:round/>
            <a:headEnd/>
            <a:tailEnd type="triangle" w="med" len="med"/>
          </a:ln>
        </p:spPr>
        <p:txBody>
          <a:bodyPr wrap="none" anchor="ctr"/>
          <a:lstStyle/>
          <a:p>
            <a:endParaRPr lang="en-US"/>
          </a:p>
        </p:txBody>
      </p:sp>
      <p:sp>
        <p:nvSpPr>
          <p:cNvPr id="48145" name="Line 17"/>
          <p:cNvSpPr>
            <a:spLocks noChangeShapeType="1"/>
          </p:cNvSpPr>
          <p:nvPr/>
        </p:nvSpPr>
        <p:spPr bwMode="auto">
          <a:xfrm>
            <a:off x="1600200" y="2259607"/>
            <a:ext cx="990600" cy="0"/>
          </a:xfrm>
          <a:prstGeom prst="line">
            <a:avLst/>
          </a:prstGeom>
          <a:noFill/>
          <a:ln w="9525">
            <a:solidFill>
              <a:schemeClr val="tx1"/>
            </a:solidFill>
            <a:round/>
            <a:headEnd/>
            <a:tailEnd/>
          </a:ln>
        </p:spPr>
        <p:txBody>
          <a:bodyPr wrap="none" anchor="ctr"/>
          <a:lstStyle/>
          <a:p>
            <a:endParaRPr lang="en-US"/>
          </a:p>
        </p:txBody>
      </p:sp>
      <p:sp>
        <p:nvSpPr>
          <p:cNvPr id="48146" name="Text Box 18"/>
          <p:cNvSpPr txBox="1">
            <a:spLocks noChangeArrowheads="1"/>
          </p:cNvSpPr>
          <p:nvPr/>
        </p:nvSpPr>
        <p:spPr bwMode="auto">
          <a:xfrm>
            <a:off x="2667000" y="2128294"/>
            <a:ext cx="685800" cy="262625"/>
          </a:xfrm>
          <a:prstGeom prst="rect">
            <a:avLst/>
          </a:prstGeom>
          <a:noFill/>
          <a:ln w="9525">
            <a:noFill/>
            <a:miter lim="800000"/>
            <a:headEnd/>
            <a:tailEnd/>
          </a:ln>
        </p:spPr>
        <p:txBody>
          <a:bodyPr>
            <a:spAutoFit/>
          </a:bodyPr>
          <a:lstStyle/>
          <a:p>
            <a:pPr>
              <a:spcBef>
                <a:spcPct val="50000"/>
              </a:spcBef>
            </a:pPr>
            <a:r>
              <a:rPr lang="en-US" sz="1400"/>
              <a:t>VPN</a:t>
            </a:r>
          </a:p>
        </p:txBody>
      </p:sp>
      <p:sp>
        <p:nvSpPr>
          <p:cNvPr id="48147" name="Line 19"/>
          <p:cNvSpPr>
            <a:spLocks noChangeShapeType="1"/>
          </p:cNvSpPr>
          <p:nvPr/>
        </p:nvSpPr>
        <p:spPr bwMode="auto">
          <a:xfrm>
            <a:off x="3276600" y="2259607"/>
            <a:ext cx="1752600" cy="0"/>
          </a:xfrm>
          <a:prstGeom prst="line">
            <a:avLst/>
          </a:prstGeom>
          <a:noFill/>
          <a:ln w="9525">
            <a:solidFill>
              <a:schemeClr val="tx1"/>
            </a:solidFill>
            <a:round/>
            <a:headEnd/>
            <a:tailEnd/>
          </a:ln>
        </p:spPr>
        <p:txBody>
          <a:bodyPr wrap="none" anchor="ctr"/>
          <a:lstStyle/>
          <a:p>
            <a:endParaRPr lang="en-US"/>
          </a:p>
        </p:txBody>
      </p:sp>
      <p:sp>
        <p:nvSpPr>
          <p:cNvPr id="48148" name="Line 20"/>
          <p:cNvSpPr>
            <a:spLocks noChangeShapeType="1"/>
          </p:cNvSpPr>
          <p:nvPr/>
        </p:nvSpPr>
        <p:spPr bwMode="auto">
          <a:xfrm>
            <a:off x="5029200" y="2259607"/>
            <a:ext cx="0" cy="262625"/>
          </a:xfrm>
          <a:prstGeom prst="line">
            <a:avLst/>
          </a:prstGeom>
          <a:noFill/>
          <a:ln w="9525">
            <a:solidFill>
              <a:schemeClr val="tx1"/>
            </a:solidFill>
            <a:round/>
            <a:headEnd/>
            <a:tailEnd type="triangle" w="med" len="med"/>
          </a:ln>
        </p:spPr>
        <p:txBody>
          <a:bodyPr wrap="none" anchor="ctr"/>
          <a:lstStyle/>
          <a:p>
            <a:endParaRPr lang="en-US"/>
          </a:p>
        </p:txBody>
      </p:sp>
      <p:sp>
        <p:nvSpPr>
          <p:cNvPr id="48149" name="Text Box 21"/>
          <p:cNvSpPr txBox="1">
            <a:spLocks noChangeArrowheads="1"/>
          </p:cNvSpPr>
          <p:nvPr/>
        </p:nvSpPr>
        <p:spPr bwMode="auto">
          <a:xfrm>
            <a:off x="304800" y="4360609"/>
            <a:ext cx="8534400" cy="1659191"/>
          </a:xfrm>
          <a:prstGeom prst="rect">
            <a:avLst/>
          </a:prstGeom>
          <a:noFill/>
          <a:ln w="9525">
            <a:noFill/>
            <a:miter lim="800000"/>
            <a:headEnd/>
            <a:tailEnd/>
          </a:ln>
        </p:spPr>
        <p:txBody>
          <a:bodyPr>
            <a:spAutoFit/>
          </a:bodyPr>
          <a:lstStyle/>
          <a:p>
            <a:pPr>
              <a:spcBef>
                <a:spcPct val="50000"/>
              </a:spcBef>
            </a:pPr>
            <a:r>
              <a:rPr lang="en-US" sz="1600"/>
              <a:t>Algorithm to ascertain how many levels are required for a given system:</a:t>
            </a:r>
          </a:p>
          <a:p>
            <a:pPr>
              <a:spcBef>
                <a:spcPct val="50000"/>
              </a:spcBef>
            </a:pPr>
            <a:r>
              <a:rPr lang="en-US" sz="1600"/>
              <a:t>1.	Ascertain page size : This will freeze the number of bits in the offset ( e.g 4 KB = 12 bits )</a:t>
            </a:r>
            <a:br>
              <a:rPr lang="en-US" sz="1600"/>
            </a:br>
            <a:r>
              <a:rPr lang="en-US" sz="1600"/>
              <a:t>2.	Ascertain max virtual address size ( E.g 32-bit address space implies 32 bits )</a:t>
            </a:r>
            <a:br>
              <a:rPr lang="en-US" sz="1600"/>
            </a:br>
            <a:r>
              <a:rPr lang="en-US" sz="1600"/>
              <a:t>3.	Ascertain the size of a single page table entry. ( say 4 bytes ).</a:t>
            </a:r>
            <a:br>
              <a:rPr lang="en-US" sz="1600"/>
            </a:br>
            <a:r>
              <a:rPr lang="en-US" sz="1600"/>
              <a:t>4.	Each page of size 4 KB can contain therefore 1024 entries ( 2</a:t>
            </a:r>
            <a:r>
              <a:rPr lang="en-US" sz="1600" baseline="30000"/>
              <a:t>10 </a:t>
            </a:r>
            <a:r>
              <a:rPr lang="en-US" sz="1600"/>
              <a:t>).</a:t>
            </a:r>
            <a:br>
              <a:rPr lang="en-US" sz="1600"/>
            </a:br>
            <a:r>
              <a:rPr lang="en-US" sz="1600"/>
              <a:t>5.	Subtracting offset-size (12-bits) from 2 above ( 32 bits ) we get max VPN size = 20 bits.</a:t>
            </a:r>
            <a:br>
              <a:rPr lang="en-US" sz="1600"/>
            </a:br>
            <a:r>
              <a:rPr lang="en-US" sz="1600"/>
              <a:t>6.	Therefore there are a maximum of 2 groups possible in each VPN in this 2-level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04800" y="1313795"/>
            <a:ext cx="83820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Inverted Page Tables</a:t>
            </a:r>
          </a:p>
        </p:txBody>
      </p:sp>
      <p:sp>
        <p:nvSpPr>
          <p:cNvPr id="49155" name="Text Box 3"/>
          <p:cNvSpPr txBox="1">
            <a:spLocks noChangeArrowheads="1"/>
          </p:cNvSpPr>
          <p:nvPr/>
        </p:nvSpPr>
        <p:spPr bwMode="auto">
          <a:xfrm>
            <a:off x="304800" y="1770995"/>
            <a:ext cx="8458200" cy="4401205"/>
          </a:xfrm>
          <a:prstGeom prst="rect">
            <a:avLst/>
          </a:prstGeom>
          <a:noFill/>
          <a:ln w="9525">
            <a:noFill/>
            <a:miter lim="800000"/>
            <a:headEnd/>
            <a:tailEnd/>
          </a:ln>
        </p:spPr>
        <p:txBody>
          <a:bodyPr>
            <a:spAutoFit/>
          </a:bodyPr>
          <a:lstStyle/>
          <a:p>
            <a:pPr>
              <a:spcBef>
                <a:spcPct val="50000"/>
              </a:spcBef>
            </a:pPr>
            <a:r>
              <a:rPr lang="en-US" sz="1600" dirty="0"/>
              <a:t>Even with multilevel page tables, the amount of storage required to hold page tables that can map the entire address space of a modern processor is enormous.</a:t>
            </a:r>
          </a:p>
          <a:p>
            <a:pPr>
              <a:spcBef>
                <a:spcPct val="50000"/>
              </a:spcBef>
            </a:pPr>
            <a:r>
              <a:rPr lang="en-US" sz="1600" dirty="0"/>
              <a:t>The root cause of the problem is that the amount of storage required  for the page table grows with the size of the virtual address space and not the physical RAM available.</a:t>
            </a:r>
          </a:p>
          <a:p>
            <a:pPr>
              <a:spcBef>
                <a:spcPct val="50000"/>
              </a:spcBef>
            </a:pPr>
            <a:r>
              <a:rPr lang="en-US" sz="1600" dirty="0"/>
              <a:t>For example, on a 64-bit processor with 4 KB page size, 2</a:t>
            </a:r>
            <a:r>
              <a:rPr lang="en-US" sz="1600" baseline="30000" dirty="0"/>
              <a:t>52 </a:t>
            </a:r>
            <a:r>
              <a:rPr lang="en-US" sz="1600" dirty="0"/>
              <a:t>entries are required. If each entry requires 7 bytes of storage ( to store the 52-bit PPN and other bits ), we will require a disk space of 7 x 2</a:t>
            </a:r>
            <a:r>
              <a:rPr lang="en-US" sz="1600" baseline="30000" dirty="0"/>
              <a:t>52 </a:t>
            </a:r>
            <a:r>
              <a:rPr lang="en-US" sz="1600" dirty="0"/>
              <a:t>bytes of storage = approx 30,000 Terabytes !</a:t>
            </a:r>
          </a:p>
          <a:p>
            <a:pPr>
              <a:spcBef>
                <a:spcPct val="50000"/>
              </a:spcBef>
            </a:pPr>
            <a:r>
              <a:rPr lang="en-US" sz="1600" dirty="0"/>
              <a:t>This is impractical.</a:t>
            </a:r>
          </a:p>
          <a:p>
            <a:pPr>
              <a:spcBef>
                <a:spcPct val="50000"/>
              </a:spcBef>
            </a:pPr>
            <a:r>
              <a:rPr lang="en-US" sz="1600" dirty="0"/>
              <a:t>Therefore </a:t>
            </a:r>
            <a:r>
              <a:rPr lang="en-US" sz="1600" i="1" dirty="0"/>
              <a:t>Inverted Page Tables </a:t>
            </a:r>
            <a:r>
              <a:rPr lang="en-US" sz="1600" dirty="0"/>
              <a:t>are a technique that greatly reduces the amount of storage required for page tables in systems with large address spaces.  An inverted page table consists of a set of entries one for each physical page frame in the system. Each entry in the inverted page table contains the VPN of the virtual page mapped into that page frame.</a:t>
            </a:r>
          </a:p>
          <a:p>
            <a:pPr>
              <a:spcBef>
                <a:spcPct val="50000"/>
              </a:spcBef>
            </a:pPr>
            <a:r>
              <a:rPr lang="en-US" sz="1600" dirty="0"/>
              <a:t>Thus the amount of storage required is proportional to main memory and not on the size of the virtual address space. But they are harder to search than conventional page tables. Typically, data structures such as hash tables are used to reduce the time to search the inverted page table.</a:t>
            </a:r>
            <a:endParaRPr lang="en-US" sz="16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 y="1261646"/>
            <a:ext cx="8387255" cy="338554"/>
          </a:xfrm>
          <a:prstGeom prst="rect">
            <a:avLst/>
          </a:prstGeom>
          <a:noFill/>
          <a:ln w="9525">
            <a:noFill/>
            <a:miter lim="800000"/>
            <a:headEnd/>
            <a:tailEnd/>
          </a:ln>
        </p:spPr>
        <p:txBody>
          <a:bodyPr>
            <a:spAutoFit/>
          </a:bodyPr>
          <a:lstStyle/>
          <a:p>
            <a:pPr>
              <a:spcBef>
                <a:spcPct val="50000"/>
              </a:spcBef>
            </a:pPr>
            <a:r>
              <a:rPr lang="en-US" sz="1600" dirty="0">
                <a:solidFill>
                  <a:srgbClr val="FF0000"/>
                </a:solidFill>
              </a:rPr>
              <a:t>Translation </a:t>
            </a:r>
            <a:r>
              <a:rPr lang="en-US" sz="1600" dirty="0" err="1">
                <a:solidFill>
                  <a:srgbClr val="FF0000"/>
                </a:solidFill>
              </a:rPr>
              <a:t>Lookaside</a:t>
            </a:r>
            <a:r>
              <a:rPr lang="en-US" sz="1600" dirty="0">
                <a:solidFill>
                  <a:srgbClr val="FF0000"/>
                </a:solidFill>
              </a:rPr>
              <a:t> Buffers</a:t>
            </a:r>
          </a:p>
        </p:txBody>
      </p:sp>
      <p:sp>
        <p:nvSpPr>
          <p:cNvPr id="50179" name="Text Box 3"/>
          <p:cNvSpPr txBox="1">
            <a:spLocks noChangeArrowheads="1"/>
          </p:cNvSpPr>
          <p:nvPr/>
        </p:nvSpPr>
        <p:spPr bwMode="auto">
          <a:xfrm>
            <a:off x="227286" y="1583338"/>
            <a:ext cx="8611914" cy="2531462"/>
          </a:xfrm>
          <a:prstGeom prst="rect">
            <a:avLst/>
          </a:prstGeom>
          <a:noFill/>
          <a:ln w="9525">
            <a:noFill/>
            <a:miter lim="800000"/>
            <a:headEnd/>
            <a:tailEnd/>
          </a:ln>
        </p:spPr>
        <p:txBody>
          <a:bodyPr>
            <a:spAutoFit/>
          </a:bodyPr>
          <a:lstStyle/>
          <a:p>
            <a:pPr>
              <a:spcBef>
                <a:spcPts val="400"/>
              </a:spcBef>
            </a:pPr>
            <a:r>
              <a:rPr lang="en-US" sz="1350" dirty="0"/>
              <a:t>A major disadvantage of using page tables is that a page table must be accessed for every memory reference.</a:t>
            </a:r>
          </a:p>
          <a:p>
            <a:pPr>
              <a:spcBef>
                <a:spcPts val="400"/>
              </a:spcBef>
            </a:pPr>
            <a:r>
              <a:rPr lang="en-US" sz="1350" dirty="0"/>
              <a:t>On a system with a single-level page table, this doubles the number of memory accesses, since each load or store operation requires one memory reference to access the </a:t>
            </a:r>
            <a:r>
              <a:rPr lang="en-US" sz="1350" dirty="0" err="1"/>
              <a:t>approproate</a:t>
            </a:r>
            <a:r>
              <a:rPr lang="en-US" sz="1350" dirty="0"/>
              <a:t> page table and one to perform the actual load/store. This greatly increases the latency of a memory reference. </a:t>
            </a:r>
          </a:p>
          <a:p>
            <a:pPr>
              <a:spcBef>
                <a:spcPts val="400"/>
              </a:spcBef>
            </a:pPr>
            <a:r>
              <a:rPr lang="en-US" sz="1350" dirty="0"/>
              <a:t>The problem is even greater on multi-level page tables, because multiple references are required to traverse the page table. To reduce penalty, CPUs that incorporate virtual memory use </a:t>
            </a:r>
            <a:r>
              <a:rPr lang="en-US" sz="1350" i="1" dirty="0"/>
              <a:t>Translation </a:t>
            </a:r>
            <a:r>
              <a:rPr lang="en-US" sz="1350" i="1" dirty="0" err="1"/>
              <a:t>Looaside</a:t>
            </a:r>
            <a:r>
              <a:rPr lang="en-US" sz="1350" i="1" dirty="0"/>
              <a:t> Buffers  ( TLBs) </a:t>
            </a:r>
            <a:r>
              <a:rPr lang="en-US" sz="1350" dirty="0"/>
              <a:t>that act as caches for the page table. Whenever a program performs a memory reference the virtual address is sent to the TLB to determine if it contains a translation for that address. If so, the TLB returns the physical address and the memory reference continues.</a:t>
            </a:r>
          </a:p>
          <a:p>
            <a:pPr>
              <a:spcBef>
                <a:spcPts val="400"/>
              </a:spcBef>
            </a:pPr>
            <a:r>
              <a:rPr lang="en-US" sz="1350" dirty="0"/>
              <a:t>If not, a </a:t>
            </a:r>
            <a:r>
              <a:rPr lang="en-US" sz="1350" i="1" dirty="0"/>
              <a:t>TLB miss </a:t>
            </a:r>
            <a:r>
              <a:rPr lang="en-US" sz="1350" dirty="0"/>
              <a:t>occurs and the system searches the page table for a translation. Some systems provide hardware support for a TLB miss while others require the OS to access the page table thru software.</a:t>
            </a:r>
            <a:endParaRPr lang="en-US" sz="1350" i="1" dirty="0"/>
          </a:p>
        </p:txBody>
      </p:sp>
      <p:sp>
        <p:nvSpPr>
          <p:cNvPr id="50180" name="Rectangle 4"/>
          <p:cNvSpPr>
            <a:spLocks noChangeArrowheads="1"/>
          </p:cNvSpPr>
          <p:nvPr/>
        </p:nvSpPr>
        <p:spPr bwMode="auto">
          <a:xfrm>
            <a:off x="302172" y="4858096"/>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dirty="0"/>
              <a:t>Look up Virtual Address</a:t>
            </a:r>
          </a:p>
          <a:p>
            <a:pPr algn="ctr"/>
            <a:r>
              <a:rPr lang="en-US" sz="1400" dirty="0"/>
              <a:t>in page table</a:t>
            </a:r>
          </a:p>
        </p:txBody>
      </p:sp>
      <p:sp>
        <p:nvSpPr>
          <p:cNvPr id="50181" name="Rectangle 5"/>
          <p:cNvSpPr>
            <a:spLocks noChangeArrowheads="1"/>
          </p:cNvSpPr>
          <p:nvPr/>
        </p:nvSpPr>
        <p:spPr bwMode="auto">
          <a:xfrm>
            <a:off x="3447393" y="4858096"/>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Compute Physical Address</a:t>
            </a:r>
          </a:p>
        </p:txBody>
      </p:sp>
      <p:sp>
        <p:nvSpPr>
          <p:cNvPr id="50182" name="Rectangle 6"/>
          <p:cNvSpPr>
            <a:spLocks noChangeArrowheads="1"/>
          </p:cNvSpPr>
          <p:nvPr/>
        </p:nvSpPr>
        <p:spPr bwMode="auto">
          <a:xfrm>
            <a:off x="6367955" y="4858096"/>
            <a:ext cx="2396359"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Complete Memory Reference</a:t>
            </a:r>
          </a:p>
        </p:txBody>
      </p:sp>
      <p:sp>
        <p:nvSpPr>
          <p:cNvPr id="50183" name="Rectangle 7"/>
          <p:cNvSpPr>
            <a:spLocks noChangeArrowheads="1"/>
          </p:cNvSpPr>
          <p:nvPr/>
        </p:nvSpPr>
        <p:spPr bwMode="auto">
          <a:xfrm>
            <a:off x="377059" y="5818909"/>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Page fault</a:t>
            </a:r>
          </a:p>
        </p:txBody>
      </p:sp>
      <p:sp>
        <p:nvSpPr>
          <p:cNvPr id="50184" name="Rectangle 8"/>
          <p:cNvSpPr>
            <a:spLocks noChangeArrowheads="1"/>
          </p:cNvSpPr>
          <p:nvPr/>
        </p:nvSpPr>
        <p:spPr bwMode="auto">
          <a:xfrm>
            <a:off x="3522279" y="5818909"/>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Load page from disk</a:t>
            </a:r>
          </a:p>
        </p:txBody>
      </p:sp>
      <p:sp>
        <p:nvSpPr>
          <p:cNvPr id="50185" name="Rectangle 9"/>
          <p:cNvSpPr>
            <a:spLocks noChangeArrowheads="1"/>
          </p:cNvSpPr>
          <p:nvPr/>
        </p:nvSpPr>
        <p:spPr bwMode="auto">
          <a:xfrm>
            <a:off x="6367955" y="5818909"/>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a:t>Update page table</a:t>
            </a:r>
          </a:p>
        </p:txBody>
      </p:sp>
      <p:sp>
        <p:nvSpPr>
          <p:cNvPr id="50186" name="Line 10"/>
          <p:cNvSpPr>
            <a:spLocks noChangeShapeType="1"/>
          </p:cNvSpPr>
          <p:nvPr/>
        </p:nvSpPr>
        <p:spPr bwMode="auto">
          <a:xfrm>
            <a:off x="2623645" y="5110942"/>
            <a:ext cx="823748" cy="0"/>
          </a:xfrm>
          <a:prstGeom prst="line">
            <a:avLst/>
          </a:prstGeom>
          <a:noFill/>
          <a:ln w="9525">
            <a:solidFill>
              <a:schemeClr val="tx1"/>
            </a:solidFill>
            <a:round/>
            <a:headEnd/>
            <a:tailEnd type="triangle" w="med" len="med"/>
          </a:ln>
        </p:spPr>
        <p:txBody>
          <a:bodyPr wrap="none" anchor="ctr"/>
          <a:lstStyle/>
          <a:p>
            <a:endParaRPr lang="en-US" sz="1600"/>
          </a:p>
        </p:txBody>
      </p:sp>
      <p:sp>
        <p:nvSpPr>
          <p:cNvPr id="50187" name="Line 11"/>
          <p:cNvSpPr>
            <a:spLocks noChangeShapeType="1"/>
          </p:cNvSpPr>
          <p:nvPr/>
        </p:nvSpPr>
        <p:spPr bwMode="auto">
          <a:xfrm>
            <a:off x="1350579" y="5363787"/>
            <a:ext cx="0" cy="455122"/>
          </a:xfrm>
          <a:prstGeom prst="line">
            <a:avLst/>
          </a:prstGeom>
          <a:noFill/>
          <a:ln w="9525">
            <a:solidFill>
              <a:schemeClr val="tx1"/>
            </a:solidFill>
            <a:round/>
            <a:headEnd/>
            <a:tailEnd type="triangle" w="med" len="med"/>
          </a:ln>
        </p:spPr>
        <p:txBody>
          <a:bodyPr wrap="none" anchor="ctr"/>
          <a:lstStyle/>
          <a:p>
            <a:endParaRPr lang="en-US" sz="1600"/>
          </a:p>
        </p:txBody>
      </p:sp>
      <p:sp>
        <p:nvSpPr>
          <p:cNvPr id="50188" name="Line 12"/>
          <p:cNvSpPr>
            <a:spLocks noChangeShapeType="1"/>
          </p:cNvSpPr>
          <p:nvPr/>
        </p:nvSpPr>
        <p:spPr bwMode="auto">
          <a:xfrm>
            <a:off x="2698531" y="6071755"/>
            <a:ext cx="823748" cy="0"/>
          </a:xfrm>
          <a:prstGeom prst="line">
            <a:avLst/>
          </a:prstGeom>
          <a:noFill/>
          <a:ln w="9525">
            <a:solidFill>
              <a:schemeClr val="tx1"/>
            </a:solidFill>
            <a:round/>
            <a:headEnd/>
            <a:tailEnd type="triangle" w="med" len="med"/>
          </a:ln>
        </p:spPr>
        <p:txBody>
          <a:bodyPr wrap="none" anchor="ctr"/>
          <a:lstStyle/>
          <a:p>
            <a:endParaRPr lang="en-US" sz="1600"/>
          </a:p>
        </p:txBody>
      </p:sp>
      <p:sp>
        <p:nvSpPr>
          <p:cNvPr id="50189" name="Line 13"/>
          <p:cNvSpPr>
            <a:spLocks noChangeShapeType="1"/>
          </p:cNvSpPr>
          <p:nvPr/>
        </p:nvSpPr>
        <p:spPr bwMode="auto">
          <a:xfrm>
            <a:off x="5843752" y="6071755"/>
            <a:ext cx="524203" cy="0"/>
          </a:xfrm>
          <a:prstGeom prst="line">
            <a:avLst/>
          </a:prstGeom>
          <a:noFill/>
          <a:ln w="9525">
            <a:solidFill>
              <a:schemeClr val="tx1"/>
            </a:solidFill>
            <a:round/>
            <a:headEnd/>
            <a:tailEnd type="triangle" w="med" len="med"/>
          </a:ln>
        </p:spPr>
        <p:txBody>
          <a:bodyPr wrap="none" anchor="ctr"/>
          <a:lstStyle/>
          <a:p>
            <a:endParaRPr lang="en-US" sz="1600"/>
          </a:p>
        </p:txBody>
      </p:sp>
      <p:sp>
        <p:nvSpPr>
          <p:cNvPr id="50190" name="Line 14"/>
          <p:cNvSpPr>
            <a:spLocks noChangeShapeType="1"/>
          </p:cNvSpPr>
          <p:nvPr/>
        </p:nvSpPr>
        <p:spPr bwMode="auto">
          <a:xfrm flipV="1">
            <a:off x="7566134" y="5566064"/>
            <a:ext cx="0" cy="252845"/>
          </a:xfrm>
          <a:prstGeom prst="line">
            <a:avLst/>
          </a:prstGeom>
          <a:noFill/>
          <a:ln w="9525">
            <a:solidFill>
              <a:schemeClr val="tx1"/>
            </a:solidFill>
            <a:round/>
            <a:headEnd/>
            <a:tailEnd/>
          </a:ln>
        </p:spPr>
        <p:txBody>
          <a:bodyPr wrap="none" anchor="ctr"/>
          <a:lstStyle/>
          <a:p>
            <a:endParaRPr lang="en-US" sz="1600"/>
          </a:p>
        </p:txBody>
      </p:sp>
      <p:sp>
        <p:nvSpPr>
          <p:cNvPr id="50191" name="Line 15"/>
          <p:cNvSpPr>
            <a:spLocks noChangeShapeType="1"/>
          </p:cNvSpPr>
          <p:nvPr/>
        </p:nvSpPr>
        <p:spPr bwMode="auto">
          <a:xfrm>
            <a:off x="4795345" y="5566064"/>
            <a:ext cx="2770790" cy="0"/>
          </a:xfrm>
          <a:prstGeom prst="line">
            <a:avLst/>
          </a:prstGeom>
          <a:noFill/>
          <a:ln w="9525">
            <a:solidFill>
              <a:schemeClr val="tx1"/>
            </a:solidFill>
            <a:round/>
            <a:headEnd/>
            <a:tailEnd/>
          </a:ln>
        </p:spPr>
        <p:txBody>
          <a:bodyPr wrap="none" anchor="ctr"/>
          <a:lstStyle/>
          <a:p>
            <a:endParaRPr lang="en-US" sz="1600"/>
          </a:p>
        </p:txBody>
      </p:sp>
      <p:sp>
        <p:nvSpPr>
          <p:cNvPr id="50192" name="Line 16"/>
          <p:cNvSpPr>
            <a:spLocks noChangeShapeType="1"/>
          </p:cNvSpPr>
          <p:nvPr/>
        </p:nvSpPr>
        <p:spPr bwMode="auto">
          <a:xfrm flipV="1">
            <a:off x="4795345" y="5363787"/>
            <a:ext cx="0" cy="202276"/>
          </a:xfrm>
          <a:prstGeom prst="line">
            <a:avLst/>
          </a:prstGeom>
          <a:noFill/>
          <a:ln w="9525">
            <a:solidFill>
              <a:schemeClr val="tx1"/>
            </a:solidFill>
            <a:round/>
            <a:headEnd/>
            <a:tailEnd type="triangle" w="med" len="med"/>
          </a:ln>
        </p:spPr>
        <p:txBody>
          <a:bodyPr wrap="none" anchor="ctr"/>
          <a:lstStyle/>
          <a:p>
            <a:endParaRPr lang="en-US" sz="1600"/>
          </a:p>
        </p:txBody>
      </p:sp>
      <p:sp>
        <p:nvSpPr>
          <p:cNvPr id="50193" name="Line 17"/>
          <p:cNvSpPr>
            <a:spLocks noChangeShapeType="1"/>
          </p:cNvSpPr>
          <p:nvPr/>
        </p:nvSpPr>
        <p:spPr bwMode="auto">
          <a:xfrm>
            <a:off x="5768866" y="5110942"/>
            <a:ext cx="599090" cy="0"/>
          </a:xfrm>
          <a:prstGeom prst="line">
            <a:avLst/>
          </a:prstGeom>
          <a:noFill/>
          <a:ln w="57150">
            <a:solidFill>
              <a:schemeClr val="tx1"/>
            </a:solidFill>
            <a:round/>
            <a:headEnd/>
            <a:tailEnd type="triangle" w="med" len="med"/>
          </a:ln>
        </p:spPr>
        <p:txBody>
          <a:bodyPr wrap="none" anchor="ctr"/>
          <a:lstStyle/>
          <a:p>
            <a:endParaRPr lang="en-US" sz="1600"/>
          </a:p>
        </p:txBody>
      </p:sp>
      <p:sp>
        <p:nvSpPr>
          <p:cNvPr id="50194" name="Text Box 18"/>
          <p:cNvSpPr txBox="1">
            <a:spLocks noChangeArrowheads="1"/>
          </p:cNvSpPr>
          <p:nvPr/>
        </p:nvSpPr>
        <p:spPr bwMode="auto">
          <a:xfrm>
            <a:off x="2623645" y="4858096"/>
            <a:ext cx="823748" cy="229783"/>
          </a:xfrm>
          <a:prstGeom prst="rect">
            <a:avLst/>
          </a:prstGeom>
          <a:noFill/>
          <a:ln w="9525">
            <a:noFill/>
            <a:miter lim="800000"/>
            <a:headEnd/>
            <a:tailEnd/>
          </a:ln>
        </p:spPr>
        <p:txBody>
          <a:bodyPr>
            <a:spAutoFit/>
          </a:bodyPr>
          <a:lstStyle/>
          <a:p>
            <a:pPr>
              <a:spcBef>
                <a:spcPct val="50000"/>
              </a:spcBef>
            </a:pPr>
            <a:r>
              <a:rPr lang="en-US" sz="1200"/>
              <a:t>Mapped</a:t>
            </a:r>
          </a:p>
        </p:txBody>
      </p:sp>
      <p:sp>
        <p:nvSpPr>
          <p:cNvPr id="50195" name="Text Box 19"/>
          <p:cNvSpPr txBox="1">
            <a:spLocks noChangeArrowheads="1"/>
          </p:cNvSpPr>
          <p:nvPr/>
        </p:nvSpPr>
        <p:spPr bwMode="auto">
          <a:xfrm>
            <a:off x="1425466" y="5464925"/>
            <a:ext cx="1123293" cy="229783"/>
          </a:xfrm>
          <a:prstGeom prst="rect">
            <a:avLst/>
          </a:prstGeom>
          <a:noFill/>
          <a:ln w="9525">
            <a:noFill/>
            <a:miter lim="800000"/>
            <a:headEnd/>
            <a:tailEnd/>
          </a:ln>
        </p:spPr>
        <p:txBody>
          <a:bodyPr>
            <a:spAutoFit/>
          </a:bodyPr>
          <a:lstStyle/>
          <a:p>
            <a:pPr>
              <a:spcBef>
                <a:spcPct val="50000"/>
              </a:spcBef>
            </a:pPr>
            <a:r>
              <a:rPr lang="en-US" sz="1200"/>
              <a:t>Not Mapped</a:t>
            </a:r>
          </a:p>
        </p:txBody>
      </p:sp>
      <p:sp>
        <p:nvSpPr>
          <p:cNvPr id="50196" name="Rectangle 20"/>
          <p:cNvSpPr>
            <a:spLocks noChangeArrowheads="1"/>
          </p:cNvSpPr>
          <p:nvPr/>
        </p:nvSpPr>
        <p:spPr bwMode="auto">
          <a:xfrm>
            <a:off x="302172" y="4200698"/>
            <a:ext cx="2321472" cy="505691"/>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400" dirty="0"/>
              <a:t>Check for Translation</a:t>
            </a:r>
          </a:p>
          <a:p>
            <a:pPr algn="ctr"/>
            <a:r>
              <a:rPr lang="en-US" sz="1400" dirty="0"/>
              <a:t>in TLB</a:t>
            </a:r>
          </a:p>
        </p:txBody>
      </p:sp>
      <p:sp>
        <p:nvSpPr>
          <p:cNvPr id="50197" name="Line 21"/>
          <p:cNvSpPr>
            <a:spLocks noChangeShapeType="1"/>
          </p:cNvSpPr>
          <p:nvPr/>
        </p:nvSpPr>
        <p:spPr bwMode="auto">
          <a:xfrm>
            <a:off x="2623645" y="4301836"/>
            <a:ext cx="4867603" cy="0"/>
          </a:xfrm>
          <a:prstGeom prst="line">
            <a:avLst/>
          </a:prstGeom>
          <a:noFill/>
          <a:ln w="9525">
            <a:solidFill>
              <a:schemeClr val="tx1"/>
            </a:solidFill>
            <a:round/>
            <a:headEnd/>
            <a:tailEnd/>
          </a:ln>
        </p:spPr>
        <p:txBody>
          <a:bodyPr wrap="none" anchor="ctr"/>
          <a:lstStyle/>
          <a:p>
            <a:endParaRPr lang="en-US" sz="1600"/>
          </a:p>
        </p:txBody>
      </p:sp>
      <p:sp>
        <p:nvSpPr>
          <p:cNvPr id="50198" name="Line 22"/>
          <p:cNvSpPr>
            <a:spLocks noChangeShapeType="1"/>
          </p:cNvSpPr>
          <p:nvPr/>
        </p:nvSpPr>
        <p:spPr bwMode="auto">
          <a:xfrm>
            <a:off x="7491248" y="4301836"/>
            <a:ext cx="0" cy="556260"/>
          </a:xfrm>
          <a:prstGeom prst="line">
            <a:avLst/>
          </a:prstGeom>
          <a:noFill/>
          <a:ln w="38100">
            <a:solidFill>
              <a:schemeClr val="tx1"/>
            </a:solidFill>
            <a:round/>
            <a:headEnd/>
            <a:tailEnd type="triangle" w="med" len="med"/>
          </a:ln>
        </p:spPr>
        <p:txBody>
          <a:bodyPr wrap="none" anchor="ctr"/>
          <a:lstStyle/>
          <a:p>
            <a:endParaRPr lang="en-US" sz="1600"/>
          </a:p>
        </p:txBody>
      </p:sp>
      <p:sp>
        <p:nvSpPr>
          <p:cNvPr id="50199" name="Line 23"/>
          <p:cNvSpPr>
            <a:spLocks noChangeShapeType="1"/>
          </p:cNvSpPr>
          <p:nvPr/>
        </p:nvSpPr>
        <p:spPr bwMode="auto">
          <a:xfrm>
            <a:off x="2623645" y="4554682"/>
            <a:ext cx="599090" cy="0"/>
          </a:xfrm>
          <a:prstGeom prst="line">
            <a:avLst/>
          </a:prstGeom>
          <a:noFill/>
          <a:ln w="9525">
            <a:solidFill>
              <a:schemeClr val="tx1"/>
            </a:solidFill>
            <a:round/>
            <a:headEnd/>
            <a:tailEnd/>
          </a:ln>
        </p:spPr>
        <p:txBody>
          <a:bodyPr wrap="none" anchor="ctr"/>
          <a:lstStyle/>
          <a:p>
            <a:endParaRPr lang="en-US" sz="1600"/>
          </a:p>
        </p:txBody>
      </p:sp>
      <p:sp>
        <p:nvSpPr>
          <p:cNvPr id="50200" name="Line 24"/>
          <p:cNvSpPr>
            <a:spLocks noChangeShapeType="1"/>
          </p:cNvSpPr>
          <p:nvPr/>
        </p:nvSpPr>
        <p:spPr bwMode="auto">
          <a:xfrm flipH="1">
            <a:off x="2174328" y="4554682"/>
            <a:ext cx="1048407" cy="303415"/>
          </a:xfrm>
          <a:prstGeom prst="line">
            <a:avLst/>
          </a:prstGeom>
          <a:noFill/>
          <a:ln w="9525">
            <a:solidFill>
              <a:schemeClr val="tx1"/>
            </a:solidFill>
            <a:round/>
            <a:headEnd/>
            <a:tailEnd type="triangle" w="med" len="med"/>
          </a:ln>
        </p:spPr>
        <p:txBody>
          <a:bodyPr wrap="none" anchor="ctr"/>
          <a:lstStyle/>
          <a:p>
            <a:endParaRPr lang="en-US" sz="1600"/>
          </a:p>
        </p:txBody>
      </p:sp>
      <p:sp>
        <p:nvSpPr>
          <p:cNvPr id="50201" name="Text Box 25"/>
          <p:cNvSpPr txBox="1">
            <a:spLocks noChangeArrowheads="1"/>
          </p:cNvSpPr>
          <p:nvPr/>
        </p:nvSpPr>
        <p:spPr bwMode="auto">
          <a:xfrm>
            <a:off x="4645572" y="4099560"/>
            <a:ext cx="823748" cy="229783"/>
          </a:xfrm>
          <a:prstGeom prst="rect">
            <a:avLst/>
          </a:prstGeom>
          <a:noFill/>
          <a:ln w="9525">
            <a:noFill/>
            <a:miter lim="800000"/>
            <a:headEnd/>
            <a:tailEnd/>
          </a:ln>
        </p:spPr>
        <p:txBody>
          <a:bodyPr>
            <a:spAutoFit/>
          </a:bodyPr>
          <a:lstStyle/>
          <a:p>
            <a:pPr>
              <a:spcBef>
                <a:spcPct val="50000"/>
              </a:spcBef>
            </a:pPr>
            <a:r>
              <a:rPr lang="en-US" sz="1200"/>
              <a:t>HIT</a:t>
            </a:r>
          </a:p>
        </p:txBody>
      </p:sp>
      <p:sp>
        <p:nvSpPr>
          <p:cNvPr id="50202" name="Text Box 26"/>
          <p:cNvSpPr txBox="1">
            <a:spLocks noChangeArrowheads="1"/>
          </p:cNvSpPr>
          <p:nvPr/>
        </p:nvSpPr>
        <p:spPr bwMode="auto">
          <a:xfrm>
            <a:off x="3214852" y="4494617"/>
            <a:ext cx="823748" cy="229783"/>
          </a:xfrm>
          <a:prstGeom prst="rect">
            <a:avLst/>
          </a:prstGeom>
          <a:noFill/>
          <a:ln w="9525">
            <a:noFill/>
            <a:miter lim="800000"/>
            <a:headEnd/>
            <a:tailEnd/>
          </a:ln>
        </p:spPr>
        <p:txBody>
          <a:bodyPr>
            <a:spAutoFit/>
          </a:bodyPr>
          <a:lstStyle/>
          <a:p>
            <a:pPr>
              <a:spcBef>
                <a:spcPct val="50000"/>
              </a:spcBef>
            </a:pPr>
            <a:r>
              <a:rPr lang="en-US" sz="1200" dirty="0"/>
              <a:t>MISS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28600" y="1296173"/>
            <a:ext cx="86106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TLB misses versus Page Faults</a:t>
            </a:r>
          </a:p>
        </p:txBody>
      </p:sp>
      <p:sp>
        <p:nvSpPr>
          <p:cNvPr id="51203" name="Text Box 3"/>
          <p:cNvSpPr txBox="1">
            <a:spLocks noChangeArrowheads="1"/>
          </p:cNvSpPr>
          <p:nvPr/>
        </p:nvSpPr>
        <p:spPr bwMode="auto">
          <a:xfrm>
            <a:off x="228600" y="2058174"/>
            <a:ext cx="8686800" cy="4647426"/>
          </a:xfrm>
          <a:prstGeom prst="rect">
            <a:avLst/>
          </a:prstGeom>
          <a:noFill/>
          <a:ln w="9525">
            <a:noFill/>
            <a:miter lim="800000"/>
            <a:headEnd/>
            <a:tailEnd/>
          </a:ln>
        </p:spPr>
        <p:txBody>
          <a:bodyPr wrap="square">
            <a:spAutoFit/>
          </a:bodyPr>
          <a:lstStyle/>
          <a:p>
            <a:pPr>
              <a:spcBef>
                <a:spcPct val="50000"/>
              </a:spcBef>
            </a:pPr>
            <a:r>
              <a:rPr lang="en-US" sz="1600" dirty="0"/>
              <a:t>In a system that supports TLBs, 3 possible cases exist:</a:t>
            </a:r>
          </a:p>
          <a:p>
            <a:pPr>
              <a:spcBef>
                <a:spcPct val="50000"/>
              </a:spcBef>
            </a:pPr>
            <a:r>
              <a:rPr lang="en-US" sz="1600" b="1" dirty="0"/>
              <a:t>1.	Hit in the TLB :</a:t>
            </a:r>
            <a:r>
              <a:rPr lang="en-US" sz="1600" dirty="0"/>
              <a:t> The TLB contains the physical address and it is returned immediately.</a:t>
            </a:r>
            <a:br>
              <a:rPr lang="en-US" sz="1600" dirty="0"/>
            </a:br>
            <a:r>
              <a:rPr lang="en-US" sz="1600" b="1" dirty="0"/>
              <a:t>2.	TLB miss, but page mapped :</a:t>
            </a:r>
            <a:r>
              <a:rPr lang="en-US" sz="1600" dirty="0"/>
              <a:t>  In this case the system accesses the page table from 	</a:t>
            </a:r>
            <a:br>
              <a:rPr lang="en-US" sz="1600" dirty="0"/>
            </a:br>
            <a:r>
              <a:rPr lang="en-US" sz="1600" dirty="0"/>
              <a:t>	memory to find the translation for the virtual address, copies that translation into TLB and 	returns the memory reference</a:t>
            </a:r>
            <a:br>
              <a:rPr lang="en-US" sz="1600" dirty="0"/>
            </a:br>
            <a:r>
              <a:rPr lang="en-US" sz="1600" b="1" dirty="0"/>
              <a:t>3.	TLB miss and page not mapped: </a:t>
            </a:r>
            <a:r>
              <a:rPr lang="en-US" sz="1600" dirty="0"/>
              <a:t>The system accesses the page table and finds that its is </a:t>
            </a:r>
            <a:br>
              <a:rPr lang="en-US" sz="1600" dirty="0"/>
            </a:br>
            <a:r>
              <a:rPr lang="en-US" sz="1600" dirty="0"/>
              <a:t>	not mapped. This results in a page fault. The O.S loads the page’s data from disk in the same </a:t>
            </a:r>
            <a:br>
              <a:rPr lang="en-US" sz="1600" dirty="0"/>
            </a:br>
            <a:r>
              <a:rPr lang="en-US" sz="1600" dirty="0"/>
              <a:t>	manner as a virtual memory system that does not contain TLB.</a:t>
            </a:r>
          </a:p>
          <a:p>
            <a:pPr>
              <a:spcBef>
                <a:spcPct val="50000"/>
              </a:spcBef>
            </a:pPr>
            <a:r>
              <a:rPr lang="en-US" sz="1600" dirty="0"/>
              <a:t>TLB misses and page faults are handled very differently by the O.S because of the difference in the amount of time it takes to resolve each event.</a:t>
            </a:r>
          </a:p>
          <a:p>
            <a:pPr>
              <a:spcBef>
                <a:spcPct val="50000"/>
              </a:spcBef>
            </a:pPr>
            <a:r>
              <a:rPr lang="en-US" sz="1600" dirty="0"/>
              <a:t>TLB misses generally take a short time to resolve if the page is mapped and normally takes a few hundred cycles so user programs can just wait for its completion.</a:t>
            </a:r>
          </a:p>
          <a:p>
            <a:pPr>
              <a:spcBef>
                <a:spcPct val="50000"/>
              </a:spcBef>
            </a:pPr>
            <a:r>
              <a:rPr lang="en-US" sz="1600" dirty="0"/>
              <a:t>TLB misses that result in a page fault can take a few milliseconds which is the amount of time slice generally given to a process. Therefore, a page fault can trigger a context switch through invoking the scheduler while the page fault is being resolved.</a:t>
            </a:r>
          </a:p>
          <a:p>
            <a:pPr>
              <a:spcBef>
                <a:spcPct val="50000"/>
              </a:spcBef>
            </a:pPr>
            <a:endParaRPr lang="en-US" sz="16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1166812"/>
            <a:ext cx="8153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TLB Organization</a:t>
            </a:r>
          </a:p>
        </p:txBody>
      </p:sp>
      <p:sp>
        <p:nvSpPr>
          <p:cNvPr id="52227" name="Rectangle 7"/>
          <p:cNvSpPr>
            <a:spLocks noChangeArrowheads="1"/>
          </p:cNvSpPr>
          <p:nvPr/>
        </p:nvSpPr>
        <p:spPr bwMode="auto">
          <a:xfrm>
            <a:off x="2362200" y="1928812"/>
            <a:ext cx="24384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Physical Page Number</a:t>
            </a:r>
          </a:p>
        </p:txBody>
      </p:sp>
      <p:sp>
        <p:nvSpPr>
          <p:cNvPr id="52228" name="Rectangle 8"/>
          <p:cNvSpPr>
            <a:spLocks noChangeArrowheads="1"/>
          </p:cNvSpPr>
          <p:nvPr/>
        </p:nvSpPr>
        <p:spPr bwMode="auto">
          <a:xfrm>
            <a:off x="4800600" y="1928812"/>
            <a:ext cx="6858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52229" name="Rectangle 9"/>
          <p:cNvSpPr>
            <a:spLocks noChangeArrowheads="1"/>
          </p:cNvSpPr>
          <p:nvPr/>
        </p:nvSpPr>
        <p:spPr bwMode="auto">
          <a:xfrm>
            <a:off x="5486400" y="1928812"/>
            <a:ext cx="6858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endParaRPr lang="en-US"/>
          </a:p>
        </p:txBody>
      </p:sp>
      <p:sp>
        <p:nvSpPr>
          <p:cNvPr id="52230" name="Text Box 10"/>
          <p:cNvSpPr txBox="1">
            <a:spLocks noChangeArrowheads="1"/>
          </p:cNvSpPr>
          <p:nvPr/>
        </p:nvSpPr>
        <p:spPr bwMode="auto">
          <a:xfrm>
            <a:off x="4800600" y="1166812"/>
            <a:ext cx="685800" cy="517525"/>
          </a:xfrm>
          <a:prstGeom prst="rect">
            <a:avLst/>
          </a:prstGeom>
          <a:noFill/>
          <a:ln w="9525">
            <a:noFill/>
            <a:miter lim="800000"/>
            <a:headEnd/>
            <a:tailEnd/>
          </a:ln>
        </p:spPr>
        <p:txBody>
          <a:bodyPr>
            <a:spAutoFit/>
          </a:bodyPr>
          <a:lstStyle/>
          <a:p>
            <a:pPr>
              <a:spcBef>
                <a:spcPct val="50000"/>
              </a:spcBef>
            </a:pPr>
            <a:r>
              <a:rPr lang="en-US" sz="1400"/>
              <a:t>Dirty Bit</a:t>
            </a:r>
          </a:p>
        </p:txBody>
      </p:sp>
      <p:sp>
        <p:nvSpPr>
          <p:cNvPr id="52231" name="Text Box 11"/>
          <p:cNvSpPr txBox="1">
            <a:spLocks noChangeArrowheads="1"/>
          </p:cNvSpPr>
          <p:nvPr/>
        </p:nvSpPr>
        <p:spPr bwMode="auto">
          <a:xfrm>
            <a:off x="5562600" y="1166812"/>
            <a:ext cx="685800" cy="517525"/>
          </a:xfrm>
          <a:prstGeom prst="rect">
            <a:avLst/>
          </a:prstGeom>
          <a:noFill/>
          <a:ln w="9525">
            <a:noFill/>
            <a:miter lim="800000"/>
            <a:headEnd/>
            <a:tailEnd/>
          </a:ln>
        </p:spPr>
        <p:txBody>
          <a:bodyPr>
            <a:spAutoFit/>
          </a:bodyPr>
          <a:lstStyle/>
          <a:p>
            <a:pPr>
              <a:spcBef>
                <a:spcPct val="50000"/>
              </a:spcBef>
            </a:pPr>
            <a:r>
              <a:rPr lang="en-US" sz="1400" dirty="0"/>
              <a:t>Valid Bit</a:t>
            </a:r>
          </a:p>
        </p:txBody>
      </p:sp>
      <p:sp>
        <p:nvSpPr>
          <p:cNvPr id="52232" name="Line 12"/>
          <p:cNvSpPr>
            <a:spLocks noChangeShapeType="1"/>
          </p:cNvSpPr>
          <p:nvPr/>
        </p:nvSpPr>
        <p:spPr bwMode="auto">
          <a:xfrm>
            <a:off x="5181600" y="1547812"/>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52233" name="Line 13"/>
          <p:cNvSpPr>
            <a:spLocks noChangeShapeType="1"/>
          </p:cNvSpPr>
          <p:nvPr/>
        </p:nvSpPr>
        <p:spPr bwMode="auto">
          <a:xfrm>
            <a:off x="5943600" y="1547812"/>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52234" name="Rectangle 14"/>
          <p:cNvSpPr>
            <a:spLocks noChangeArrowheads="1"/>
          </p:cNvSpPr>
          <p:nvPr/>
        </p:nvSpPr>
        <p:spPr bwMode="auto">
          <a:xfrm>
            <a:off x="533400" y="1928812"/>
            <a:ext cx="1828800" cy="4572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sz="1600" dirty="0"/>
              <a:t>Virtual Page Number</a:t>
            </a:r>
          </a:p>
        </p:txBody>
      </p:sp>
      <p:sp>
        <p:nvSpPr>
          <p:cNvPr id="52235" name="Text Box 15"/>
          <p:cNvSpPr txBox="1">
            <a:spLocks noChangeArrowheads="1"/>
          </p:cNvSpPr>
          <p:nvPr/>
        </p:nvSpPr>
        <p:spPr bwMode="auto">
          <a:xfrm>
            <a:off x="2209800" y="2538412"/>
            <a:ext cx="1752600" cy="457200"/>
          </a:xfrm>
          <a:prstGeom prst="rect">
            <a:avLst/>
          </a:prstGeom>
          <a:noFill/>
          <a:ln w="9525">
            <a:noFill/>
            <a:miter lim="800000"/>
            <a:headEnd/>
            <a:tailEnd/>
          </a:ln>
        </p:spPr>
        <p:txBody>
          <a:bodyPr>
            <a:spAutoFit/>
          </a:bodyPr>
          <a:lstStyle/>
          <a:p>
            <a:pPr>
              <a:spcBef>
                <a:spcPct val="50000"/>
              </a:spcBef>
            </a:pPr>
            <a:r>
              <a:rPr lang="en-US"/>
              <a:t>TLB Entry</a:t>
            </a:r>
          </a:p>
        </p:txBody>
      </p:sp>
      <p:sp>
        <p:nvSpPr>
          <p:cNvPr id="52236" name="Text Box 16"/>
          <p:cNvSpPr txBox="1">
            <a:spLocks noChangeArrowheads="1"/>
          </p:cNvSpPr>
          <p:nvPr/>
        </p:nvSpPr>
        <p:spPr bwMode="auto">
          <a:xfrm>
            <a:off x="304800" y="3148012"/>
            <a:ext cx="8534400" cy="3252788"/>
          </a:xfrm>
          <a:prstGeom prst="rect">
            <a:avLst/>
          </a:prstGeom>
          <a:noFill/>
          <a:ln w="9525">
            <a:noFill/>
            <a:miter lim="800000"/>
            <a:headEnd/>
            <a:tailEnd/>
          </a:ln>
        </p:spPr>
        <p:txBody>
          <a:bodyPr>
            <a:spAutoFit/>
          </a:bodyPr>
          <a:lstStyle/>
          <a:p>
            <a:pPr>
              <a:spcBef>
                <a:spcPct val="50000"/>
              </a:spcBef>
            </a:pPr>
            <a:r>
              <a:rPr lang="en-US" sz="1800"/>
              <a:t>TLBs are organized similar to caches having an associativity and number of sets. While cache sizes are typically described in bytes, TLBs are  in number of entres or translations contained in them, since the amount of space taken up by each entry is mostly irrelevant to the performance of the system.</a:t>
            </a:r>
          </a:p>
          <a:p>
            <a:pPr>
              <a:spcBef>
                <a:spcPct val="50000"/>
              </a:spcBef>
            </a:pPr>
            <a:r>
              <a:rPr lang="en-US" sz="1800"/>
              <a:t>This a 128-entry, 4-way set-associative TLB would have 32 sets each containing 4 entries.</a:t>
            </a:r>
          </a:p>
          <a:p>
            <a:pPr>
              <a:spcBef>
                <a:spcPct val="50000"/>
              </a:spcBef>
            </a:pPr>
            <a:r>
              <a:rPr lang="en-US" sz="1800"/>
              <a:t>The TLB entry contains the VPN of the page that it is a translation for, which is compared to the VPN of the address of a memory reference to determine if a hit has occurred.</a:t>
            </a:r>
          </a:p>
          <a:p>
            <a:pPr>
              <a:spcBef>
                <a:spcPct val="50000"/>
              </a:spcBef>
            </a:pPr>
            <a:r>
              <a:rPr lang="en-US" sz="1800"/>
              <a:t>Like a cache’s tag array entry, bits of the VPN used to select an entry in the TLB are omitted to save space. All the bits of the PPN are stored however, since they may differ from the corresponding bits in the VPN.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28600" y="1337846"/>
            <a:ext cx="6858000" cy="338554"/>
          </a:xfrm>
          <a:prstGeom prst="rect">
            <a:avLst/>
          </a:prstGeom>
          <a:solidFill>
            <a:schemeClr val="accent6">
              <a:lumMod val="60000"/>
              <a:lumOff val="40000"/>
            </a:schemeClr>
          </a:solidFill>
          <a:ln w="9525">
            <a:noFill/>
            <a:miter lim="800000"/>
            <a:headEnd/>
            <a:tailEnd/>
          </a:ln>
        </p:spPr>
        <p:txBody>
          <a:bodyPr>
            <a:spAutoFit/>
          </a:bodyPr>
          <a:lstStyle/>
          <a:p>
            <a:pPr>
              <a:spcBef>
                <a:spcPct val="50000"/>
              </a:spcBef>
            </a:pPr>
            <a:r>
              <a:rPr lang="en-US" sz="1600" dirty="0">
                <a:solidFill>
                  <a:srgbClr val="FF0000"/>
                </a:solidFill>
              </a:rPr>
              <a:t>Protection through Virtual Memory</a:t>
            </a:r>
          </a:p>
        </p:txBody>
      </p:sp>
      <p:sp>
        <p:nvSpPr>
          <p:cNvPr id="53251" name="Rectangle 3"/>
          <p:cNvSpPr>
            <a:spLocks noChangeArrowheads="1"/>
          </p:cNvSpPr>
          <p:nvPr/>
        </p:nvSpPr>
        <p:spPr bwMode="auto">
          <a:xfrm>
            <a:off x="1828800" y="2092487"/>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Virtual Page</a:t>
            </a:r>
          </a:p>
        </p:txBody>
      </p:sp>
      <p:sp>
        <p:nvSpPr>
          <p:cNvPr id="53252" name="Rectangle 4"/>
          <p:cNvSpPr>
            <a:spLocks noChangeArrowheads="1"/>
          </p:cNvSpPr>
          <p:nvPr/>
        </p:nvSpPr>
        <p:spPr bwMode="auto">
          <a:xfrm>
            <a:off x="1828800" y="2404376"/>
            <a:ext cx="1676400" cy="748532"/>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53" name="Rectangle 5"/>
          <p:cNvSpPr>
            <a:spLocks noChangeArrowheads="1"/>
          </p:cNvSpPr>
          <p:nvPr/>
        </p:nvSpPr>
        <p:spPr bwMode="auto">
          <a:xfrm>
            <a:off x="1828800" y="3152908"/>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Virtual Page</a:t>
            </a:r>
          </a:p>
        </p:txBody>
      </p:sp>
      <p:sp>
        <p:nvSpPr>
          <p:cNvPr id="53254" name="Rectangle 6"/>
          <p:cNvSpPr>
            <a:spLocks noChangeArrowheads="1"/>
          </p:cNvSpPr>
          <p:nvPr/>
        </p:nvSpPr>
        <p:spPr bwMode="auto">
          <a:xfrm>
            <a:off x="1828800" y="3464796"/>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55" name="Rectangle 7"/>
          <p:cNvSpPr>
            <a:spLocks noChangeArrowheads="1"/>
          </p:cNvSpPr>
          <p:nvPr/>
        </p:nvSpPr>
        <p:spPr bwMode="auto">
          <a:xfrm>
            <a:off x="1828800" y="4400461"/>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Virtual Page</a:t>
            </a:r>
          </a:p>
        </p:txBody>
      </p:sp>
      <p:sp>
        <p:nvSpPr>
          <p:cNvPr id="53256" name="Rectangle 8"/>
          <p:cNvSpPr>
            <a:spLocks noChangeArrowheads="1"/>
          </p:cNvSpPr>
          <p:nvPr/>
        </p:nvSpPr>
        <p:spPr bwMode="auto">
          <a:xfrm>
            <a:off x="1828800" y="4712350"/>
            <a:ext cx="1676400" cy="748532"/>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57" name="Rectangle 9"/>
          <p:cNvSpPr>
            <a:spLocks noChangeArrowheads="1"/>
          </p:cNvSpPr>
          <p:nvPr/>
        </p:nvSpPr>
        <p:spPr bwMode="auto">
          <a:xfrm>
            <a:off x="1828800" y="5460882"/>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Virtual Page</a:t>
            </a:r>
          </a:p>
        </p:txBody>
      </p:sp>
      <p:sp>
        <p:nvSpPr>
          <p:cNvPr id="53258" name="Rectangle 10"/>
          <p:cNvSpPr>
            <a:spLocks noChangeArrowheads="1"/>
          </p:cNvSpPr>
          <p:nvPr/>
        </p:nvSpPr>
        <p:spPr bwMode="auto">
          <a:xfrm>
            <a:off x="1828800" y="5772770"/>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59" name="Rectangle 11"/>
          <p:cNvSpPr>
            <a:spLocks noChangeArrowheads="1"/>
          </p:cNvSpPr>
          <p:nvPr/>
        </p:nvSpPr>
        <p:spPr bwMode="auto">
          <a:xfrm>
            <a:off x="5715000" y="2903397"/>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60" name="Rectangle 12"/>
          <p:cNvSpPr>
            <a:spLocks noChangeArrowheads="1"/>
          </p:cNvSpPr>
          <p:nvPr/>
        </p:nvSpPr>
        <p:spPr bwMode="auto">
          <a:xfrm>
            <a:off x="5715000" y="3215286"/>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Physical Page</a:t>
            </a:r>
          </a:p>
        </p:txBody>
      </p:sp>
      <p:sp>
        <p:nvSpPr>
          <p:cNvPr id="53261" name="Rectangle 13"/>
          <p:cNvSpPr>
            <a:spLocks noChangeArrowheads="1"/>
          </p:cNvSpPr>
          <p:nvPr/>
        </p:nvSpPr>
        <p:spPr bwMode="auto">
          <a:xfrm>
            <a:off x="5715000" y="3527174"/>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endParaRPr lang="en-US" sz="1600"/>
          </a:p>
        </p:txBody>
      </p:sp>
      <p:sp>
        <p:nvSpPr>
          <p:cNvPr id="53262" name="Rectangle 14"/>
          <p:cNvSpPr>
            <a:spLocks noChangeArrowheads="1"/>
          </p:cNvSpPr>
          <p:nvPr/>
        </p:nvSpPr>
        <p:spPr bwMode="auto">
          <a:xfrm>
            <a:off x="5715000" y="3839062"/>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dirty="0"/>
              <a:t>Physical Page</a:t>
            </a:r>
          </a:p>
        </p:txBody>
      </p:sp>
      <p:sp>
        <p:nvSpPr>
          <p:cNvPr id="53263" name="Rectangle 15"/>
          <p:cNvSpPr>
            <a:spLocks noChangeArrowheads="1"/>
          </p:cNvSpPr>
          <p:nvPr/>
        </p:nvSpPr>
        <p:spPr bwMode="auto">
          <a:xfrm>
            <a:off x="5715000" y="4150951"/>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Physical Page</a:t>
            </a:r>
          </a:p>
        </p:txBody>
      </p:sp>
      <p:sp>
        <p:nvSpPr>
          <p:cNvPr id="53264" name="Rectangle 16"/>
          <p:cNvSpPr>
            <a:spLocks noChangeArrowheads="1"/>
          </p:cNvSpPr>
          <p:nvPr/>
        </p:nvSpPr>
        <p:spPr bwMode="auto">
          <a:xfrm>
            <a:off x="5715000" y="4462839"/>
            <a:ext cx="1676400" cy="311888"/>
          </a:xfrm>
          <a:prstGeom prst="rect">
            <a:avLst/>
          </a:prstGeom>
          <a:solidFill>
            <a:schemeClr val="accent6">
              <a:lumMod val="60000"/>
              <a:lumOff val="40000"/>
            </a:schemeClr>
          </a:solidFill>
          <a:ln w="9525">
            <a:solidFill>
              <a:schemeClr val="tx1"/>
            </a:solidFill>
            <a:miter lim="800000"/>
            <a:headEnd/>
            <a:tailEnd/>
          </a:ln>
        </p:spPr>
        <p:txBody>
          <a:bodyPr wrap="none" anchor="ctr"/>
          <a:lstStyle/>
          <a:p>
            <a:pPr algn="ctr"/>
            <a:r>
              <a:rPr lang="en-US" sz="1400"/>
              <a:t>Physical Page</a:t>
            </a:r>
          </a:p>
        </p:txBody>
      </p:sp>
      <p:sp>
        <p:nvSpPr>
          <p:cNvPr id="53265" name="Line 17"/>
          <p:cNvSpPr>
            <a:spLocks noChangeShapeType="1"/>
          </p:cNvSpPr>
          <p:nvPr/>
        </p:nvSpPr>
        <p:spPr bwMode="auto">
          <a:xfrm>
            <a:off x="3505200" y="2092487"/>
            <a:ext cx="2209800" cy="1122798"/>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66" name="Line 18"/>
          <p:cNvSpPr>
            <a:spLocks noChangeShapeType="1"/>
          </p:cNvSpPr>
          <p:nvPr/>
        </p:nvSpPr>
        <p:spPr bwMode="auto">
          <a:xfrm>
            <a:off x="3505200" y="2404376"/>
            <a:ext cx="2209800" cy="1122798"/>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67" name="Line 19"/>
          <p:cNvSpPr>
            <a:spLocks noChangeShapeType="1"/>
          </p:cNvSpPr>
          <p:nvPr/>
        </p:nvSpPr>
        <p:spPr bwMode="auto">
          <a:xfrm>
            <a:off x="3505200" y="3152908"/>
            <a:ext cx="2209800" cy="998043"/>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68" name="Line 20"/>
          <p:cNvSpPr>
            <a:spLocks noChangeShapeType="1"/>
          </p:cNvSpPr>
          <p:nvPr/>
        </p:nvSpPr>
        <p:spPr bwMode="auto">
          <a:xfrm>
            <a:off x="3505200" y="3464796"/>
            <a:ext cx="2209800" cy="998043"/>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69" name="Line 21"/>
          <p:cNvSpPr>
            <a:spLocks noChangeShapeType="1"/>
          </p:cNvSpPr>
          <p:nvPr/>
        </p:nvSpPr>
        <p:spPr bwMode="auto">
          <a:xfrm flipV="1">
            <a:off x="3505200" y="3839062"/>
            <a:ext cx="2209800" cy="1621820"/>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0" name="Line 22"/>
          <p:cNvSpPr>
            <a:spLocks noChangeShapeType="1"/>
          </p:cNvSpPr>
          <p:nvPr/>
        </p:nvSpPr>
        <p:spPr bwMode="auto">
          <a:xfrm flipV="1">
            <a:off x="3505200" y="4150951"/>
            <a:ext cx="2209800" cy="1621820"/>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1" name="Line 23"/>
          <p:cNvSpPr>
            <a:spLocks noChangeShapeType="1"/>
          </p:cNvSpPr>
          <p:nvPr/>
        </p:nvSpPr>
        <p:spPr bwMode="auto">
          <a:xfrm>
            <a:off x="3505200" y="4400461"/>
            <a:ext cx="2209800" cy="62378"/>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2" name="Line 24"/>
          <p:cNvSpPr>
            <a:spLocks noChangeShapeType="1"/>
          </p:cNvSpPr>
          <p:nvPr/>
        </p:nvSpPr>
        <p:spPr bwMode="auto">
          <a:xfrm>
            <a:off x="3505200" y="4712350"/>
            <a:ext cx="2209800" cy="62378"/>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3" name="Text Box 25"/>
          <p:cNvSpPr txBox="1">
            <a:spLocks noChangeArrowheads="1"/>
          </p:cNvSpPr>
          <p:nvPr/>
        </p:nvSpPr>
        <p:spPr bwMode="auto">
          <a:xfrm>
            <a:off x="1295400" y="1780599"/>
            <a:ext cx="3124200" cy="307777"/>
          </a:xfrm>
          <a:prstGeom prst="rect">
            <a:avLst/>
          </a:prstGeom>
          <a:noFill/>
          <a:ln w="9525">
            <a:noFill/>
            <a:miter lim="800000"/>
            <a:headEnd/>
            <a:tailEnd/>
          </a:ln>
        </p:spPr>
        <p:txBody>
          <a:bodyPr>
            <a:spAutoFit/>
          </a:bodyPr>
          <a:lstStyle/>
          <a:p>
            <a:pPr>
              <a:spcBef>
                <a:spcPct val="50000"/>
              </a:spcBef>
            </a:pPr>
            <a:r>
              <a:rPr lang="en-US" sz="1400" dirty="0"/>
              <a:t>Program 1’s Virtual Address Space</a:t>
            </a:r>
          </a:p>
        </p:txBody>
      </p:sp>
      <p:sp>
        <p:nvSpPr>
          <p:cNvPr id="53274" name="Text Box 26"/>
          <p:cNvSpPr txBox="1">
            <a:spLocks noChangeArrowheads="1"/>
          </p:cNvSpPr>
          <p:nvPr/>
        </p:nvSpPr>
        <p:spPr bwMode="auto">
          <a:xfrm>
            <a:off x="1371600" y="4088573"/>
            <a:ext cx="3124200" cy="307777"/>
          </a:xfrm>
          <a:prstGeom prst="rect">
            <a:avLst/>
          </a:prstGeom>
          <a:noFill/>
          <a:ln w="9525">
            <a:noFill/>
            <a:miter lim="800000"/>
            <a:headEnd/>
            <a:tailEnd/>
          </a:ln>
        </p:spPr>
        <p:txBody>
          <a:bodyPr>
            <a:spAutoFit/>
          </a:bodyPr>
          <a:lstStyle/>
          <a:p>
            <a:pPr>
              <a:spcBef>
                <a:spcPct val="50000"/>
              </a:spcBef>
            </a:pPr>
            <a:r>
              <a:rPr lang="en-US" sz="1400" dirty="0"/>
              <a:t>Program 2’s Virtual Address Space</a:t>
            </a:r>
          </a:p>
        </p:txBody>
      </p:sp>
      <p:sp>
        <p:nvSpPr>
          <p:cNvPr id="53275" name="Line 27"/>
          <p:cNvSpPr>
            <a:spLocks noChangeShapeType="1"/>
          </p:cNvSpPr>
          <p:nvPr/>
        </p:nvSpPr>
        <p:spPr bwMode="auto">
          <a:xfrm>
            <a:off x="685800" y="2217243"/>
            <a:ext cx="0" cy="2370352"/>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6" name="Line 28"/>
          <p:cNvSpPr>
            <a:spLocks noChangeShapeType="1"/>
          </p:cNvSpPr>
          <p:nvPr/>
        </p:nvSpPr>
        <p:spPr bwMode="auto">
          <a:xfrm>
            <a:off x="685800" y="2217243"/>
            <a:ext cx="11430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77" name="Line 29"/>
          <p:cNvSpPr>
            <a:spLocks noChangeShapeType="1"/>
          </p:cNvSpPr>
          <p:nvPr/>
        </p:nvSpPr>
        <p:spPr bwMode="auto">
          <a:xfrm>
            <a:off x="685800" y="4587594"/>
            <a:ext cx="11430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78" name="Line 30"/>
          <p:cNvSpPr>
            <a:spLocks noChangeShapeType="1"/>
          </p:cNvSpPr>
          <p:nvPr/>
        </p:nvSpPr>
        <p:spPr bwMode="auto">
          <a:xfrm>
            <a:off x="1066800" y="3340041"/>
            <a:ext cx="0" cy="2307974"/>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79" name="Line 31"/>
          <p:cNvSpPr>
            <a:spLocks noChangeShapeType="1"/>
          </p:cNvSpPr>
          <p:nvPr/>
        </p:nvSpPr>
        <p:spPr bwMode="auto">
          <a:xfrm>
            <a:off x="1066800" y="5648015"/>
            <a:ext cx="7620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0" name="Line 32"/>
          <p:cNvSpPr>
            <a:spLocks noChangeShapeType="1"/>
          </p:cNvSpPr>
          <p:nvPr/>
        </p:nvSpPr>
        <p:spPr bwMode="auto">
          <a:xfrm>
            <a:off x="1066800" y="3340041"/>
            <a:ext cx="7620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1" name="Text Box 33"/>
          <p:cNvSpPr txBox="1">
            <a:spLocks noChangeArrowheads="1"/>
          </p:cNvSpPr>
          <p:nvPr/>
        </p:nvSpPr>
        <p:spPr bwMode="auto">
          <a:xfrm>
            <a:off x="152400" y="4649972"/>
            <a:ext cx="990600" cy="461665"/>
          </a:xfrm>
          <a:prstGeom prst="rect">
            <a:avLst/>
          </a:prstGeom>
          <a:noFill/>
          <a:ln w="9525">
            <a:noFill/>
            <a:miter lim="800000"/>
            <a:headEnd/>
            <a:tailEnd/>
          </a:ln>
        </p:spPr>
        <p:txBody>
          <a:bodyPr>
            <a:spAutoFit/>
          </a:bodyPr>
          <a:lstStyle/>
          <a:p>
            <a:pPr>
              <a:spcBef>
                <a:spcPct val="50000"/>
              </a:spcBef>
            </a:pPr>
            <a:r>
              <a:rPr lang="en-US" sz="1200" dirty="0"/>
              <a:t>Same Virtual Addresses</a:t>
            </a:r>
          </a:p>
        </p:txBody>
      </p:sp>
      <p:sp>
        <p:nvSpPr>
          <p:cNvPr id="53282" name="Text Box 34"/>
          <p:cNvSpPr txBox="1">
            <a:spLocks noChangeArrowheads="1"/>
          </p:cNvSpPr>
          <p:nvPr/>
        </p:nvSpPr>
        <p:spPr bwMode="auto">
          <a:xfrm>
            <a:off x="5410200" y="2529131"/>
            <a:ext cx="2590800" cy="338554"/>
          </a:xfrm>
          <a:prstGeom prst="rect">
            <a:avLst/>
          </a:prstGeom>
          <a:noFill/>
          <a:ln w="9525">
            <a:noFill/>
            <a:miter lim="800000"/>
            <a:headEnd/>
            <a:tailEnd/>
          </a:ln>
        </p:spPr>
        <p:txBody>
          <a:bodyPr>
            <a:spAutoFit/>
          </a:bodyPr>
          <a:lstStyle/>
          <a:p>
            <a:pPr>
              <a:spcBef>
                <a:spcPct val="50000"/>
              </a:spcBef>
            </a:pPr>
            <a:r>
              <a:rPr lang="en-US" sz="1600"/>
              <a:t>Physical Address Space</a:t>
            </a:r>
          </a:p>
        </p:txBody>
      </p:sp>
      <p:sp>
        <p:nvSpPr>
          <p:cNvPr id="53283" name="Line 35"/>
          <p:cNvSpPr>
            <a:spLocks noChangeShapeType="1"/>
          </p:cNvSpPr>
          <p:nvPr/>
        </p:nvSpPr>
        <p:spPr bwMode="auto">
          <a:xfrm>
            <a:off x="7924800" y="3340041"/>
            <a:ext cx="0" cy="1372309"/>
          </a:xfrm>
          <a:prstGeom prst="line">
            <a:avLst/>
          </a:prstGeom>
          <a:solidFill>
            <a:schemeClr val="accent6">
              <a:lumMod val="60000"/>
              <a:lumOff val="40000"/>
            </a:schemeClr>
          </a:solidFill>
          <a:ln w="9525">
            <a:solidFill>
              <a:schemeClr val="tx1"/>
            </a:solidFill>
            <a:round/>
            <a:headEnd/>
            <a:tailEnd/>
          </a:ln>
        </p:spPr>
        <p:txBody>
          <a:bodyPr wrap="none" anchor="ctr"/>
          <a:lstStyle/>
          <a:p>
            <a:endParaRPr lang="en-US" sz="1600"/>
          </a:p>
        </p:txBody>
      </p:sp>
      <p:sp>
        <p:nvSpPr>
          <p:cNvPr id="53284" name="Line 36"/>
          <p:cNvSpPr>
            <a:spLocks noChangeShapeType="1"/>
          </p:cNvSpPr>
          <p:nvPr/>
        </p:nvSpPr>
        <p:spPr bwMode="auto">
          <a:xfrm flipH="1">
            <a:off x="7391400" y="3340041"/>
            <a:ext cx="5334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5" name="Line 37"/>
          <p:cNvSpPr>
            <a:spLocks noChangeShapeType="1"/>
          </p:cNvSpPr>
          <p:nvPr/>
        </p:nvSpPr>
        <p:spPr bwMode="auto">
          <a:xfrm flipH="1">
            <a:off x="7391400" y="4026195"/>
            <a:ext cx="5334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6" name="Line 38"/>
          <p:cNvSpPr>
            <a:spLocks noChangeShapeType="1"/>
          </p:cNvSpPr>
          <p:nvPr/>
        </p:nvSpPr>
        <p:spPr bwMode="auto">
          <a:xfrm flipH="1">
            <a:off x="7391400" y="4338084"/>
            <a:ext cx="5334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7" name="Line 39"/>
          <p:cNvSpPr>
            <a:spLocks noChangeShapeType="1"/>
          </p:cNvSpPr>
          <p:nvPr/>
        </p:nvSpPr>
        <p:spPr bwMode="auto">
          <a:xfrm flipH="1">
            <a:off x="7391400" y="4712350"/>
            <a:ext cx="533400" cy="0"/>
          </a:xfrm>
          <a:prstGeom prst="line">
            <a:avLst/>
          </a:prstGeom>
          <a:solidFill>
            <a:schemeClr val="accent6">
              <a:lumMod val="60000"/>
              <a:lumOff val="40000"/>
            </a:schemeClr>
          </a:solidFill>
          <a:ln w="9525">
            <a:solidFill>
              <a:schemeClr val="tx1"/>
            </a:solidFill>
            <a:round/>
            <a:headEnd/>
            <a:tailEnd type="triangle" w="med" len="med"/>
          </a:ln>
        </p:spPr>
        <p:txBody>
          <a:bodyPr wrap="none" anchor="ctr"/>
          <a:lstStyle/>
          <a:p>
            <a:endParaRPr lang="en-US" sz="1600"/>
          </a:p>
        </p:txBody>
      </p:sp>
      <p:sp>
        <p:nvSpPr>
          <p:cNvPr id="53288" name="Text Box 40"/>
          <p:cNvSpPr txBox="1">
            <a:spLocks noChangeArrowheads="1"/>
          </p:cNvSpPr>
          <p:nvPr/>
        </p:nvSpPr>
        <p:spPr bwMode="auto">
          <a:xfrm>
            <a:off x="7924800" y="3527174"/>
            <a:ext cx="990600" cy="646331"/>
          </a:xfrm>
          <a:prstGeom prst="rect">
            <a:avLst/>
          </a:prstGeom>
          <a:noFill/>
          <a:ln w="9525">
            <a:noFill/>
            <a:miter lim="800000"/>
            <a:headEnd/>
            <a:tailEnd/>
          </a:ln>
        </p:spPr>
        <p:txBody>
          <a:bodyPr>
            <a:spAutoFit/>
          </a:bodyPr>
          <a:lstStyle/>
          <a:p>
            <a:pPr>
              <a:spcBef>
                <a:spcPct val="50000"/>
              </a:spcBef>
            </a:pPr>
            <a:r>
              <a:rPr lang="en-US" sz="1200"/>
              <a:t>Different Physical Addresses</a:t>
            </a:r>
          </a:p>
        </p:txBody>
      </p:sp>
      <p:sp>
        <p:nvSpPr>
          <p:cNvPr id="53289" name="Text Box 41"/>
          <p:cNvSpPr txBox="1">
            <a:spLocks noChangeArrowheads="1"/>
          </p:cNvSpPr>
          <p:nvPr/>
        </p:nvSpPr>
        <p:spPr bwMode="auto">
          <a:xfrm>
            <a:off x="4572000" y="5273749"/>
            <a:ext cx="4495800" cy="1077218"/>
          </a:xfrm>
          <a:prstGeom prst="rect">
            <a:avLst/>
          </a:prstGeom>
          <a:noFill/>
          <a:ln w="9525">
            <a:noFill/>
            <a:miter lim="800000"/>
            <a:headEnd/>
            <a:tailEnd/>
          </a:ln>
        </p:spPr>
        <p:txBody>
          <a:bodyPr>
            <a:spAutoFit/>
          </a:bodyPr>
          <a:lstStyle/>
          <a:p>
            <a:pPr>
              <a:spcBef>
                <a:spcPct val="50000"/>
              </a:spcBef>
            </a:pPr>
            <a:r>
              <a:rPr lang="en-US" sz="1600" dirty="0"/>
              <a:t>If a program wants to share data with another program, most OS’s allow them to specifically request that some of their virtual pages be mapped onto the same physical addresses.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28600" y="1295400"/>
            <a:ext cx="8458200" cy="5093702"/>
          </a:xfrm>
          <a:prstGeom prst="rect">
            <a:avLst/>
          </a:prstGeom>
          <a:noFill/>
          <a:ln w="9525">
            <a:noFill/>
            <a:miter lim="800000"/>
            <a:headEnd/>
            <a:tailEnd/>
          </a:ln>
        </p:spPr>
        <p:txBody>
          <a:bodyPr>
            <a:spAutoFit/>
          </a:bodyPr>
          <a:lstStyle/>
          <a:p>
            <a:pPr>
              <a:spcBef>
                <a:spcPct val="50000"/>
              </a:spcBef>
            </a:pPr>
            <a:r>
              <a:rPr lang="en-US" sz="1600" i="1" dirty="0">
                <a:solidFill>
                  <a:schemeClr val="accent2"/>
                </a:solidFill>
              </a:rPr>
              <a:t>Example:</a:t>
            </a:r>
            <a:endParaRPr lang="en-US" sz="1600" i="1" dirty="0"/>
          </a:p>
          <a:p>
            <a:pPr>
              <a:spcBef>
                <a:spcPct val="50000"/>
              </a:spcBef>
            </a:pPr>
            <a:r>
              <a:rPr lang="en-US" i="1" dirty="0">
                <a:solidFill>
                  <a:srgbClr val="333300"/>
                </a:solidFill>
                <a:latin typeface="Arial" charset="0"/>
              </a:rPr>
              <a:t>What is the bandwidth of a memory system with a latency of 40 ns that transfers 1 byte per operation and is pipelined to allow 4 operations to overlap execution ( assume no pipelining overhead ) ?</a:t>
            </a:r>
          </a:p>
          <a:p>
            <a:pPr>
              <a:spcBef>
                <a:spcPct val="50000"/>
              </a:spcBef>
            </a:pPr>
            <a:r>
              <a:rPr lang="en-US" dirty="0">
                <a:solidFill>
                  <a:srgbClr val="333300"/>
                </a:solidFill>
                <a:latin typeface="Arial" charset="0"/>
              </a:rPr>
              <a:t>Dividing latency 40 ns by number of overlapped operations ( 4 ) gives a rate of 1 operation per 10 ns as the throughput of the memory system.</a:t>
            </a:r>
          </a:p>
          <a:p>
            <a:pPr>
              <a:spcBef>
                <a:spcPct val="50000"/>
              </a:spcBef>
            </a:pPr>
            <a:r>
              <a:rPr lang="en-US" dirty="0">
                <a:solidFill>
                  <a:srgbClr val="333300"/>
                </a:solidFill>
                <a:latin typeface="Arial" charset="0"/>
              </a:rPr>
              <a:t>At 1 byte of data per operation, this gives a bandwidth of 100 </a:t>
            </a:r>
            <a:r>
              <a:rPr lang="en-US" dirty="0" err="1">
                <a:solidFill>
                  <a:srgbClr val="333300"/>
                </a:solidFill>
                <a:latin typeface="Arial" charset="0"/>
              </a:rPr>
              <a:t>Mbyte</a:t>
            </a:r>
            <a:r>
              <a:rPr lang="en-US" dirty="0">
                <a:solidFill>
                  <a:srgbClr val="333300"/>
                </a:solidFill>
                <a:latin typeface="Arial" charset="0"/>
              </a:rPr>
              <a:t>/sec. </a:t>
            </a:r>
            <a:endParaRPr lang="en-US" i="1" dirty="0">
              <a:solidFill>
                <a:schemeClr val="accent1"/>
              </a:solidFill>
              <a:latin typeface="Arial" charset="0"/>
            </a:endParaRPr>
          </a:p>
          <a:p>
            <a:pPr>
              <a:spcBef>
                <a:spcPct val="50000"/>
              </a:spcBef>
            </a:pPr>
            <a:endParaRPr lang="en-US" sz="1600" i="1" dirty="0" smtClean="0">
              <a:solidFill>
                <a:schemeClr val="accent2"/>
              </a:solidFill>
            </a:endParaRPr>
          </a:p>
          <a:p>
            <a:pPr>
              <a:spcBef>
                <a:spcPct val="50000"/>
              </a:spcBef>
            </a:pPr>
            <a:r>
              <a:rPr lang="en-US" sz="1600" i="1" dirty="0" smtClean="0">
                <a:solidFill>
                  <a:schemeClr val="accent2"/>
                </a:solidFill>
              </a:rPr>
              <a:t>Example</a:t>
            </a:r>
            <a:r>
              <a:rPr lang="en-US" sz="1600" i="1" dirty="0">
                <a:solidFill>
                  <a:schemeClr val="accent2"/>
                </a:solidFill>
              </a:rPr>
              <a:t>:</a:t>
            </a:r>
          </a:p>
          <a:p>
            <a:pPr>
              <a:spcBef>
                <a:spcPct val="50000"/>
              </a:spcBef>
            </a:pPr>
            <a:r>
              <a:rPr lang="en-US" i="1" dirty="0">
                <a:latin typeface="Arial" charset="0"/>
              </a:rPr>
              <a:t>What is the bandwidth of a memory system that has a latency of 20 ns, a pre-charge time of 5 ns and transfers 2 bytes of data per access ?</a:t>
            </a:r>
          </a:p>
          <a:p>
            <a:pPr>
              <a:spcBef>
                <a:spcPct val="50000"/>
              </a:spcBef>
            </a:pPr>
            <a:r>
              <a:rPr lang="en-US" dirty="0">
                <a:latin typeface="Arial" charset="0"/>
              </a:rPr>
              <a:t>Total latency = 20 ns + 5 ns = 25 ns per memory access.</a:t>
            </a:r>
          </a:p>
          <a:p>
            <a:pPr>
              <a:spcBef>
                <a:spcPct val="50000"/>
              </a:spcBef>
            </a:pPr>
            <a:r>
              <a:rPr lang="en-US" dirty="0">
                <a:latin typeface="Arial" charset="0"/>
              </a:rPr>
              <a:t>Throughput = 1 / 25 ns = 40 Mbytes/sec.</a:t>
            </a:r>
          </a:p>
          <a:p>
            <a:pPr>
              <a:spcBef>
                <a:spcPct val="50000"/>
              </a:spcBef>
            </a:pPr>
            <a:r>
              <a:rPr lang="en-US" dirty="0">
                <a:latin typeface="Arial" charset="0"/>
              </a:rPr>
              <a:t>Bandwidth = Throughput x </a:t>
            </a:r>
            <a:r>
              <a:rPr lang="en-US" dirty="0" err="1">
                <a:latin typeface="Arial" charset="0"/>
              </a:rPr>
              <a:t>Datawidth</a:t>
            </a:r>
            <a:r>
              <a:rPr lang="en-US" dirty="0">
                <a:latin typeface="Arial" charset="0"/>
              </a:rPr>
              <a:t> = 80 Mbytes/sec</a:t>
            </a:r>
            <a:endParaRPr lang="en-US" i="1" dirty="0">
              <a:latin typeface="Arial" charset="0"/>
            </a:endParaRPr>
          </a:p>
        </p:txBody>
      </p:sp>
      <p:sp>
        <p:nvSpPr>
          <p:cNvPr id="10243" name="Line 3"/>
          <p:cNvSpPr>
            <a:spLocks noChangeShapeType="1"/>
          </p:cNvSpPr>
          <p:nvPr/>
        </p:nvSpPr>
        <p:spPr bwMode="auto">
          <a:xfrm>
            <a:off x="304800" y="3962400"/>
            <a:ext cx="8229600" cy="0"/>
          </a:xfrm>
          <a:prstGeom prst="line">
            <a:avLst/>
          </a:prstGeom>
          <a:noFill/>
          <a:ln w="57150" cmpd="thickThin">
            <a:solidFill>
              <a:schemeClr val="tx1"/>
            </a:solidFill>
            <a:round/>
            <a:headEnd/>
            <a:tailEnd/>
          </a:ln>
        </p:spPr>
        <p:txBody>
          <a:bodyPr wrap="none" anchor="ctr"/>
          <a:lstStyle/>
          <a:p>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04800" y="1219200"/>
            <a:ext cx="4114800" cy="530570"/>
          </a:xfrm>
          <a:prstGeom prst="rect">
            <a:avLst/>
          </a:prstGeom>
          <a:noFill/>
          <a:ln w="9525">
            <a:noFill/>
            <a:miter lim="800000"/>
            <a:headEnd/>
            <a:tailEnd/>
          </a:ln>
        </p:spPr>
        <p:txBody>
          <a:bodyPr>
            <a:spAutoFit/>
          </a:bodyPr>
          <a:lstStyle/>
          <a:p>
            <a:pPr>
              <a:spcBef>
                <a:spcPct val="50000"/>
              </a:spcBef>
            </a:pPr>
            <a:r>
              <a:rPr lang="en-US" sz="3200" dirty="0">
                <a:solidFill>
                  <a:srgbClr val="FF0000"/>
                </a:solidFill>
              </a:rPr>
              <a:t>Memory Hierarchies</a:t>
            </a:r>
          </a:p>
        </p:txBody>
      </p:sp>
      <p:sp>
        <p:nvSpPr>
          <p:cNvPr id="11267" name="Rectangle 4"/>
          <p:cNvSpPr>
            <a:spLocks noChangeArrowheads="1"/>
          </p:cNvSpPr>
          <p:nvPr/>
        </p:nvSpPr>
        <p:spPr bwMode="auto">
          <a:xfrm>
            <a:off x="457200" y="2335576"/>
            <a:ext cx="1905000" cy="558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miter lim="800000"/>
            <a:headEnd/>
            <a:tailEnd/>
          </a:ln>
        </p:spPr>
        <p:txBody>
          <a:bodyPr wrap="none" anchor="ctr"/>
          <a:lstStyle/>
          <a:p>
            <a:pPr algn="ctr"/>
            <a:r>
              <a:rPr lang="en-US"/>
              <a:t>Processor</a:t>
            </a:r>
          </a:p>
        </p:txBody>
      </p:sp>
      <p:sp>
        <p:nvSpPr>
          <p:cNvPr id="11268" name="Rectangle 5"/>
          <p:cNvSpPr>
            <a:spLocks noChangeArrowheads="1"/>
          </p:cNvSpPr>
          <p:nvPr/>
        </p:nvSpPr>
        <p:spPr bwMode="auto">
          <a:xfrm>
            <a:off x="533400" y="3731046"/>
            <a:ext cx="1905000" cy="195365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miter lim="800000"/>
            <a:headEnd/>
            <a:tailEnd/>
          </a:ln>
        </p:spPr>
        <p:txBody>
          <a:bodyPr wrap="none" anchor="ctr"/>
          <a:lstStyle/>
          <a:p>
            <a:pPr algn="ctr"/>
            <a:r>
              <a:rPr lang="en-US"/>
              <a:t>Memory</a:t>
            </a:r>
          </a:p>
        </p:txBody>
      </p:sp>
      <p:sp>
        <p:nvSpPr>
          <p:cNvPr id="11269" name="Rectangle 6"/>
          <p:cNvSpPr>
            <a:spLocks noChangeArrowheads="1"/>
          </p:cNvSpPr>
          <p:nvPr/>
        </p:nvSpPr>
        <p:spPr bwMode="auto">
          <a:xfrm>
            <a:off x="5486400" y="2265802"/>
            <a:ext cx="1905000" cy="5581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miter lim="800000"/>
            <a:headEnd/>
            <a:tailEnd/>
          </a:ln>
        </p:spPr>
        <p:txBody>
          <a:bodyPr wrap="none" anchor="ctr"/>
          <a:lstStyle/>
          <a:p>
            <a:pPr algn="ctr"/>
            <a:r>
              <a:rPr lang="en-US"/>
              <a:t>Processor</a:t>
            </a:r>
          </a:p>
        </p:txBody>
      </p:sp>
      <p:sp>
        <p:nvSpPr>
          <p:cNvPr id="11270" name="Rectangle 7"/>
          <p:cNvSpPr>
            <a:spLocks noChangeArrowheads="1"/>
          </p:cNvSpPr>
          <p:nvPr/>
        </p:nvSpPr>
        <p:spPr bwMode="auto">
          <a:xfrm>
            <a:off x="5943600" y="3276600"/>
            <a:ext cx="1219200" cy="3488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miter lim="800000"/>
            <a:headEnd/>
            <a:tailEnd/>
          </a:ln>
        </p:spPr>
        <p:txBody>
          <a:bodyPr wrap="none" anchor="ctr"/>
          <a:lstStyle/>
          <a:p>
            <a:pPr algn="ctr"/>
            <a:r>
              <a:rPr lang="en-US" dirty="0"/>
              <a:t>Cache</a:t>
            </a:r>
          </a:p>
        </p:txBody>
      </p:sp>
      <p:sp>
        <p:nvSpPr>
          <p:cNvPr id="11271" name="Rectangle 8"/>
          <p:cNvSpPr>
            <a:spLocks noChangeArrowheads="1"/>
          </p:cNvSpPr>
          <p:nvPr/>
        </p:nvSpPr>
        <p:spPr bwMode="auto">
          <a:xfrm>
            <a:off x="5638800" y="3962400"/>
            <a:ext cx="1905000" cy="90705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miter lim="800000"/>
            <a:headEnd/>
            <a:tailEnd/>
          </a:ln>
        </p:spPr>
        <p:txBody>
          <a:bodyPr wrap="none" anchor="ctr"/>
          <a:lstStyle/>
          <a:p>
            <a:pPr algn="ctr"/>
            <a:r>
              <a:rPr lang="en-US" dirty="0"/>
              <a:t>Main </a:t>
            </a:r>
          </a:p>
          <a:p>
            <a:pPr algn="ctr"/>
            <a:r>
              <a:rPr lang="en-US" dirty="0"/>
              <a:t>Memory</a:t>
            </a:r>
          </a:p>
        </p:txBody>
      </p:sp>
      <p:sp>
        <p:nvSpPr>
          <p:cNvPr id="11272" name="AutoShape 10"/>
          <p:cNvSpPr>
            <a:spLocks noChangeArrowheads="1"/>
          </p:cNvSpPr>
          <p:nvPr/>
        </p:nvSpPr>
        <p:spPr bwMode="auto">
          <a:xfrm>
            <a:off x="5638800" y="5271571"/>
            <a:ext cx="2057400" cy="976829"/>
          </a:xfrm>
          <a:prstGeom prst="can">
            <a:avLst>
              <a:gd name="adj" fmla="val 25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9525">
            <a:solidFill>
              <a:schemeClr val="tx1"/>
            </a:solidFill>
            <a:round/>
            <a:headEnd/>
            <a:tailEnd/>
          </a:ln>
        </p:spPr>
        <p:txBody>
          <a:bodyPr wrap="none" anchor="ctr"/>
          <a:lstStyle/>
          <a:p>
            <a:pPr algn="ctr"/>
            <a:r>
              <a:rPr lang="en-US" dirty="0"/>
              <a:t>Virtual</a:t>
            </a:r>
          </a:p>
          <a:p>
            <a:pPr algn="ctr"/>
            <a:r>
              <a:rPr lang="en-US" dirty="0"/>
              <a:t>Memory</a:t>
            </a:r>
          </a:p>
        </p:txBody>
      </p:sp>
      <p:sp>
        <p:nvSpPr>
          <p:cNvPr id="11273" name="Line 11"/>
          <p:cNvSpPr>
            <a:spLocks noChangeShapeType="1"/>
          </p:cNvSpPr>
          <p:nvPr/>
        </p:nvSpPr>
        <p:spPr bwMode="auto">
          <a:xfrm>
            <a:off x="1447800" y="2893764"/>
            <a:ext cx="0" cy="837282"/>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1277" name="Text Box 15"/>
          <p:cNvSpPr txBox="1">
            <a:spLocks noChangeArrowheads="1"/>
          </p:cNvSpPr>
          <p:nvPr/>
        </p:nvSpPr>
        <p:spPr bwMode="auto">
          <a:xfrm>
            <a:off x="152400" y="5933349"/>
            <a:ext cx="3200400" cy="363404"/>
          </a:xfrm>
          <a:prstGeom prst="rect">
            <a:avLst/>
          </a:prstGeom>
          <a:noFill/>
          <a:ln w="9525">
            <a:noFill/>
            <a:miter lim="800000"/>
            <a:headEnd/>
            <a:tailEnd/>
          </a:ln>
        </p:spPr>
        <p:txBody>
          <a:bodyPr>
            <a:spAutoFit/>
          </a:bodyPr>
          <a:lstStyle/>
          <a:p>
            <a:pPr>
              <a:spcBef>
                <a:spcPct val="50000"/>
              </a:spcBef>
            </a:pPr>
            <a:r>
              <a:rPr lang="en-US" sz="2000" dirty="0">
                <a:solidFill>
                  <a:schemeClr val="accent2"/>
                </a:solidFill>
              </a:rPr>
              <a:t>Single-level memory system</a:t>
            </a:r>
            <a:endParaRPr lang="en-US" sz="2000" dirty="0"/>
          </a:p>
        </p:txBody>
      </p:sp>
      <p:sp>
        <p:nvSpPr>
          <p:cNvPr id="11278" name="Text Box 16"/>
          <p:cNvSpPr txBox="1">
            <a:spLocks noChangeArrowheads="1"/>
          </p:cNvSpPr>
          <p:nvPr/>
        </p:nvSpPr>
        <p:spPr bwMode="auto">
          <a:xfrm>
            <a:off x="4876800" y="1707614"/>
            <a:ext cx="3276600" cy="363404"/>
          </a:xfrm>
          <a:prstGeom prst="rect">
            <a:avLst/>
          </a:prstGeom>
          <a:noFill/>
          <a:ln w="9525">
            <a:noFill/>
            <a:miter lim="800000"/>
            <a:headEnd/>
            <a:tailEnd/>
          </a:ln>
        </p:spPr>
        <p:txBody>
          <a:bodyPr>
            <a:spAutoFit/>
          </a:bodyPr>
          <a:lstStyle/>
          <a:p>
            <a:pPr>
              <a:spcBef>
                <a:spcPct val="50000"/>
              </a:spcBef>
            </a:pPr>
            <a:r>
              <a:rPr lang="en-US" sz="2000">
                <a:solidFill>
                  <a:schemeClr val="accent2"/>
                </a:solidFill>
              </a:rPr>
              <a:t>Multi-level memory hierarchy</a:t>
            </a:r>
            <a:endParaRPr lang="en-US" sz="2000"/>
          </a:p>
        </p:txBody>
      </p:sp>
      <p:sp>
        <p:nvSpPr>
          <p:cNvPr id="11279" name="Text Box 17"/>
          <p:cNvSpPr txBox="1">
            <a:spLocks noChangeArrowheads="1"/>
          </p:cNvSpPr>
          <p:nvPr/>
        </p:nvSpPr>
        <p:spPr bwMode="auto">
          <a:xfrm>
            <a:off x="7924800" y="3200400"/>
            <a:ext cx="762000" cy="418641"/>
          </a:xfrm>
          <a:prstGeom prst="rect">
            <a:avLst/>
          </a:prstGeom>
          <a:noFill/>
          <a:ln w="9525">
            <a:noFill/>
            <a:miter lim="800000"/>
            <a:headEnd/>
            <a:tailEnd/>
          </a:ln>
        </p:spPr>
        <p:txBody>
          <a:bodyPr>
            <a:spAutoFit/>
          </a:bodyPr>
          <a:lstStyle/>
          <a:p>
            <a:pPr>
              <a:spcBef>
                <a:spcPct val="50000"/>
              </a:spcBef>
            </a:pPr>
            <a:r>
              <a:rPr lang="en-US"/>
              <a:t>5 ns</a:t>
            </a:r>
          </a:p>
        </p:txBody>
      </p:sp>
      <p:sp>
        <p:nvSpPr>
          <p:cNvPr id="11280" name="Text Box 18"/>
          <p:cNvSpPr txBox="1">
            <a:spLocks noChangeArrowheads="1"/>
          </p:cNvSpPr>
          <p:nvPr/>
        </p:nvSpPr>
        <p:spPr bwMode="auto">
          <a:xfrm>
            <a:off x="7772400" y="4114800"/>
            <a:ext cx="1143000" cy="418641"/>
          </a:xfrm>
          <a:prstGeom prst="rect">
            <a:avLst/>
          </a:prstGeom>
          <a:noFill/>
          <a:ln w="9525">
            <a:noFill/>
            <a:miter lim="800000"/>
            <a:headEnd/>
            <a:tailEnd/>
          </a:ln>
        </p:spPr>
        <p:txBody>
          <a:bodyPr>
            <a:spAutoFit/>
          </a:bodyPr>
          <a:lstStyle/>
          <a:p>
            <a:pPr>
              <a:spcBef>
                <a:spcPct val="50000"/>
              </a:spcBef>
            </a:pPr>
            <a:r>
              <a:rPr lang="en-US" dirty="0"/>
              <a:t>100 ns</a:t>
            </a:r>
          </a:p>
        </p:txBody>
      </p:sp>
      <p:sp>
        <p:nvSpPr>
          <p:cNvPr id="11281" name="Text Box 19"/>
          <p:cNvSpPr txBox="1">
            <a:spLocks noChangeArrowheads="1"/>
          </p:cNvSpPr>
          <p:nvPr/>
        </p:nvSpPr>
        <p:spPr bwMode="auto">
          <a:xfrm>
            <a:off x="7848600" y="5562600"/>
            <a:ext cx="1143000" cy="418641"/>
          </a:xfrm>
          <a:prstGeom prst="rect">
            <a:avLst/>
          </a:prstGeom>
          <a:noFill/>
          <a:ln w="9525">
            <a:noFill/>
            <a:miter lim="800000"/>
            <a:headEnd/>
            <a:tailEnd/>
          </a:ln>
        </p:spPr>
        <p:txBody>
          <a:bodyPr>
            <a:spAutoFit/>
          </a:bodyPr>
          <a:lstStyle/>
          <a:p>
            <a:pPr>
              <a:spcBef>
                <a:spcPct val="50000"/>
              </a:spcBef>
            </a:pPr>
            <a:r>
              <a:rPr lang="en-US" dirty="0"/>
              <a:t>10 ms</a:t>
            </a:r>
          </a:p>
        </p:txBody>
      </p:sp>
      <p:sp>
        <p:nvSpPr>
          <p:cNvPr id="11282" name="Text Box 20"/>
          <p:cNvSpPr txBox="1">
            <a:spLocks noChangeArrowheads="1"/>
          </p:cNvSpPr>
          <p:nvPr/>
        </p:nvSpPr>
        <p:spPr bwMode="auto">
          <a:xfrm>
            <a:off x="7543800" y="2362200"/>
            <a:ext cx="1600200" cy="335785"/>
          </a:xfrm>
          <a:prstGeom prst="rect">
            <a:avLst/>
          </a:prstGeom>
          <a:noFill/>
          <a:ln w="9525">
            <a:noFill/>
            <a:miter lim="800000"/>
            <a:headEnd/>
            <a:tailEnd/>
          </a:ln>
        </p:spPr>
        <p:txBody>
          <a:bodyPr>
            <a:spAutoFit/>
          </a:bodyPr>
          <a:lstStyle/>
          <a:p>
            <a:pPr>
              <a:spcBef>
                <a:spcPct val="50000"/>
              </a:spcBef>
            </a:pPr>
            <a:r>
              <a:rPr lang="en-US" sz="1800" dirty="0"/>
              <a:t>Access Times</a:t>
            </a:r>
          </a:p>
        </p:txBody>
      </p:sp>
      <p:sp>
        <p:nvSpPr>
          <p:cNvPr id="11283" name="Text Box 21"/>
          <p:cNvSpPr txBox="1">
            <a:spLocks noChangeArrowheads="1"/>
          </p:cNvSpPr>
          <p:nvPr/>
        </p:nvSpPr>
        <p:spPr bwMode="auto">
          <a:xfrm>
            <a:off x="2667000" y="2056482"/>
            <a:ext cx="2667000" cy="3885679"/>
          </a:xfrm>
          <a:prstGeom prst="rect">
            <a:avLst/>
          </a:prstGeom>
          <a:solidFill>
            <a:srgbClr val="FFC000"/>
          </a:solidFill>
          <a:ln w="9525" cap="rnd">
            <a:solidFill>
              <a:schemeClr val="tx1"/>
            </a:solidFill>
            <a:prstDash val="sysDot"/>
            <a:miter lim="800000"/>
            <a:headEnd/>
            <a:tailEnd/>
          </a:ln>
        </p:spPr>
        <p:txBody>
          <a:bodyPr>
            <a:spAutoFit/>
          </a:bodyPr>
          <a:lstStyle/>
          <a:p>
            <a:pPr>
              <a:spcBef>
                <a:spcPct val="50000"/>
              </a:spcBef>
            </a:pPr>
            <a:r>
              <a:rPr lang="en-US" sz="1700" dirty="0"/>
              <a:t>The goal of a memory hierarchy is to keep the data that will be referenced most by a program in the top levels of the hierarchy, so that most memory requests can be handled by the top levels.</a:t>
            </a:r>
          </a:p>
          <a:p>
            <a:pPr>
              <a:spcBef>
                <a:spcPct val="50000"/>
              </a:spcBef>
            </a:pPr>
            <a:r>
              <a:rPr lang="en-US" sz="1700" dirty="0"/>
              <a:t>This results in a memory system that has an average access time close to the fastest level but with an average cost close to that of the slowest level.</a:t>
            </a:r>
          </a:p>
        </p:txBody>
      </p:sp>
      <p:cxnSp>
        <p:nvCxnSpPr>
          <p:cNvPr id="22" name="Straight Arrow Connector 21"/>
          <p:cNvCxnSpPr>
            <a:endCxn id="11270" idx="0"/>
          </p:cNvCxnSpPr>
          <p:nvPr/>
        </p:nvCxnSpPr>
        <p:spPr>
          <a:xfrm rot="5400000">
            <a:off x="6325394" y="3048000"/>
            <a:ext cx="4564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6325394" y="5104606"/>
            <a:ext cx="4572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270" idx="2"/>
            <a:endCxn id="11271" idx="0"/>
          </p:cNvCxnSpPr>
          <p:nvPr/>
        </p:nvCxnSpPr>
        <p:spPr>
          <a:xfrm rot="16200000" flipH="1">
            <a:off x="6403784" y="3774883"/>
            <a:ext cx="336933" cy="381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1308586"/>
            <a:ext cx="8458200" cy="4939814"/>
          </a:xfrm>
          <a:prstGeom prst="rect">
            <a:avLst/>
          </a:prstGeom>
          <a:noFill/>
          <a:ln w="9525">
            <a:noFill/>
            <a:miter lim="800000"/>
            <a:headEnd/>
            <a:tailEnd/>
          </a:ln>
        </p:spPr>
        <p:txBody>
          <a:bodyPr wrap="square">
            <a:spAutoFit/>
          </a:bodyPr>
          <a:lstStyle/>
          <a:p>
            <a:pPr>
              <a:spcBef>
                <a:spcPct val="50000"/>
              </a:spcBef>
            </a:pPr>
            <a:r>
              <a:rPr lang="en-US" dirty="0"/>
              <a:t>In general, its not possible to predict which memory locations will be accessed most frequently, so computers use a demand-based system for determining which data is to be kept in the top levels of the hierarchy.</a:t>
            </a:r>
          </a:p>
          <a:p>
            <a:pPr>
              <a:spcBef>
                <a:spcPct val="50000"/>
              </a:spcBef>
            </a:pPr>
            <a:r>
              <a:rPr lang="en-US" dirty="0"/>
              <a:t>When a memory request is sent to the hierarchy, the top level is checked to see it </a:t>
            </a:r>
            <a:r>
              <a:rPr lang="en-US" dirty="0" err="1"/>
              <a:t>it</a:t>
            </a:r>
            <a:r>
              <a:rPr lang="en-US" dirty="0"/>
              <a:t> contains an address. If so the request completes. If not, the next-lower level is checked, with the process repeating until either the data is found or the bottom level of the hierarchy is reached which is guaranteed to contain the data.</a:t>
            </a:r>
          </a:p>
          <a:p>
            <a:pPr>
              <a:spcBef>
                <a:spcPct val="50000"/>
              </a:spcBef>
            </a:pPr>
            <a:r>
              <a:rPr lang="en-US" dirty="0"/>
              <a:t>If a memory request cannot be handled by the top level in the hierarchy, a BLOCK of sequential locations containing the referenced address is copied from the first level that contains the address into every level above that.</a:t>
            </a:r>
          </a:p>
          <a:p>
            <a:pPr>
              <a:spcBef>
                <a:spcPct val="50000"/>
              </a:spcBef>
            </a:pPr>
            <a:r>
              <a:rPr lang="en-US" dirty="0"/>
              <a:t>Reason(s):</a:t>
            </a:r>
          </a:p>
          <a:p>
            <a:pPr>
              <a:spcBef>
                <a:spcPct val="50000"/>
              </a:spcBef>
            </a:pPr>
            <a:r>
              <a:rPr lang="en-US" dirty="0"/>
              <a:t>1.	Time taken to read a block is slightly less than  time for individual byte 	</a:t>
            </a:r>
            <a:br>
              <a:rPr lang="en-US" dirty="0"/>
            </a:br>
            <a:r>
              <a:rPr lang="en-US" dirty="0"/>
              <a:t>	transfers within that block.</a:t>
            </a:r>
          </a:p>
          <a:p>
            <a:pPr>
              <a:spcBef>
                <a:spcPct val="50000"/>
              </a:spcBef>
            </a:pPr>
            <a:r>
              <a:rPr lang="en-US" dirty="0"/>
              <a:t>2.	Concept of “Locality of Reference”. Programs tend to use addresses that </a:t>
            </a:r>
            <a:br>
              <a:rPr lang="en-US" dirty="0"/>
            </a:br>
            <a:r>
              <a:rPr lang="en-US" dirty="0"/>
              <a:t>	are close to each other.</a:t>
            </a:r>
          </a:p>
        </p:txBody>
      </p:sp>
      <p:sp>
        <p:nvSpPr>
          <p:cNvPr id="12291" name="Text Box 3"/>
          <p:cNvSpPr txBox="1">
            <a:spLocks noChangeArrowheads="1"/>
          </p:cNvSpPr>
          <p:nvPr/>
        </p:nvSpPr>
        <p:spPr bwMode="auto">
          <a:xfrm>
            <a:off x="6096000" y="6477000"/>
            <a:ext cx="2895600" cy="228600"/>
          </a:xfrm>
          <a:prstGeom prst="rect">
            <a:avLst/>
          </a:prstGeom>
          <a:noFill/>
          <a:ln w="9525">
            <a:noFill/>
            <a:miter lim="800000"/>
            <a:headEnd/>
            <a:tailEnd/>
          </a:ln>
        </p:spPr>
        <p:txBody>
          <a:bodyPr>
            <a:spAutoFit/>
          </a:bodyPr>
          <a:lstStyle/>
          <a:p>
            <a:pPr>
              <a:spcBef>
                <a:spcPct val="50000"/>
              </a:spcBef>
            </a:pPr>
            <a:r>
              <a:rPr lang="en-US" sz="900"/>
              <a:t>Copyright 2003 - ATR Labs -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400" y="1329184"/>
            <a:ext cx="8534400" cy="457200"/>
          </a:xfrm>
          <a:prstGeom prst="rect">
            <a:avLst/>
          </a:prstGeom>
          <a:noFill/>
          <a:ln w="9525">
            <a:noFill/>
            <a:miter lim="800000"/>
            <a:headEnd/>
            <a:tailEnd/>
          </a:ln>
        </p:spPr>
        <p:txBody>
          <a:bodyPr>
            <a:spAutoFit/>
          </a:bodyPr>
          <a:lstStyle/>
          <a:p>
            <a:pPr>
              <a:spcBef>
                <a:spcPct val="50000"/>
              </a:spcBef>
            </a:pPr>
            <a:r>
              <a:rPr lang="en-US">
                <a:solidFill>
                  <a:srgbClr val="FF0000"/>
                </a:solidFill>
              </a:rPr>
              <a:t>Levels in the Memory Hierarchy </a:t>
            </a:r>
          </a:p>
        </p:txBody>
      </p:sp>
      <p:sp>
        <p:nvSpPr>
          <p:cNvPr id="13315" name="Text Box 3"/>
          <p:cNvSpPr txBox="1">
            <a:spLocks noChangeArrowheads="1"/>
          </p:cNvSpPr>
          <p:nvPr/>
        </p:nvSpPr>
        <p:spPr bwMode="auto">
          <a:xfrm>
            <a:off x="228600" y="1938784"/>
            <a:ext cx="8458200" cy="4385816"/>
          </a:xfrm>
          <a:prstGeom prst="rect">
            <a:avLst/>
          </a:prstGeom>
          <a:noFill/>
          <a:ln w="9525">
            <a:noFill/>
            <a:miter lim="800000"/>
            <a:headEnd/>
            <a:tailEnd/>
          </a:ln>
        </p:spPr>
        <p:txBody>
          <a:bodyPr>
            <a:spAutoFit/>
          </a:bodyPr>
          <a:lstStyle/>
          <a:p>
            <a:pPr>
              <a:spcBef>
                <a:spcPct val="50000"/>
              </a:spcBef>
            </a:pPr>
            <a:r>
              <a:rPr lang="en-US" dirty="0">
                <a:solidFill>
                  <a:schemeClr val="accent2"/>
                </a:solidFill>
              </a:rPr>
              <a:t>Cache :</a:t>
            </a:r>
          </a:p>
          <a:p>
            <a:pPr>
              <a:spcBef>
                <a:spcPct val="50000"/>
              </a:spcBef>
            </a:pPr>
            <a:r>
              <a:rPr lang="en-US" dirty="0"/>
              <a:t>1.	Generally implemented using SRAM.</a:t>
            </a:r>
            <a:br>
              <a:rPr lang="en-US" dirty="0"/>
            </a:br>
            <a:r>
              <a:rPr lang="en-US" dirty="0"/>
              <a:t>2.	Use hardware to keep track of addresses stored in them.</a:t>
            </a:r>
            <a:br>
              <a:rPr lang="en-US" dirty="0"/>
            </a:br>
            <a:r>
              <a:rPr lang="en-US" dirty="0"/>
              <a:t>3.	Tend to be small ( capacity ).</a:t>
            </a:r>
            <a:br>
              <a:rPr lang="en-US" dirty="0"/>
            </a:br>
            <a:r>
              <a:rPr lang="en-US" dirty="0"/>
              <a:t>4.	Small Block Sizes ( 32 to 128 bytes </a:t>
            </a:r>
            <a:r>
              <a:rPr lang="en-US" dirty="0" smtClean="0"/>
              <a:t>).</a:t>
            </a:r>
            <a:endParaRPr lang="en-US" dirty="0"/>
          </a:p>
          <a:p>
            <a:pPr>
              <a:spcBef>
                <a:spcPct val="50000"/>
              </a:spcBef>
            </a:pPr>
            <a:r>
              <a:rPr lang="en-US" dirty="0">
                <a:solidFill>
                  <a:schemeClr val="accent2"/>
                </a:solidFill>
              </a:rPr>
              <a:t>Main Memory:</a:t>
            </a:r>
          </a:p>
          <a:p>
            <a:pPr>
              <a:spcBef>
                <a:spcPct val="50000"/>
              </a:spcBef>
            </a:pPr>
            <a:r>
              <a:rPr lang="en-US" dirty="0"/>
              <a:t>1.	Generally implemented using DRAM.</a:t>
            </a:r>
            <a:br>
              <a:rPr lang="en-US" dirty="0"/>
            </a:br>
            <a:r>
              <a:rPr lang="en-US" dirty="0"/>
              <a:t>2.	Use software to keep track of addresses.</a:t>
            </a:r>
            <a:br>
              <a:rPr lang="en-US" dirty="0"/>
            </a:br>
            <a:r>
              <a:rPr lang="en-US" dirty="0"/>
              <a:t>3.	Larger capacity ( Few MB to several Gigabytes ).</a:t>
            </a:r>
            <a:br>
              <a:rPr lang="en-US" dirty="0"/>
            </a:br>
            <a:r>
              <a:rPr lang="en-US" dirty="0"/>
              <a:t>4.	Larger Block Sizes ( several kilobytes </a:t>
            </a:r>
            <a:r>
              <a:rPr lang="en-US" dirty="0" smtClean="0"/>
              <a:t>).</a:t>
            </a:r>
            <a:endParaRPr lang="en-US" dirty="0"/>
          </a:p>
          <a:p>
            <a:pPr>
              <a:spcBef>
                <a:spcPct val="50000"/>
              </a:spcBef>
            </a:pPr>
            <a:r>
              <a:rPr lang="en-US" dirty="0">
                <a:solidFill>
                  <a:schemeClr val="accent2"/>
                </a:solidFill>
              </a:rPr>
              <a:t>Virtual Memory:</a:t>
            </a:r>
            <a:endParaRPr lang="en-US" dirty="0"/>
          </a:p>
          <a:p>
            <a:pPr>
              <a:spcBef>
                <a:spcPct val="50000"/>
              </a:spcBef>
            </a:pPr>
            <a:r>
              <a:rPr lang="en-US" dirty="0"/>
              <a:t>1.	Implemented using disks.</a:t>
            </a:r>
            <a:br>
              <a:rPr lang="en-US" dirty="0"/>
            </a:br>
            <a:r>
              <a:rPr lang="en-US" dirty="0"/>
              <a:t>2.	Contains all of the data in the memory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1232356"/>
            <a:ext cx="8382000" cy="338554"/>
          </a:xfrm>
          <a:prstGeom prst="rect">
            <a:avLst/>
          </a:prstGeom>
          <a:noFill/>
          <a:ln w="9525">
            <a:noFill/>
            <a:miter lim="800000"/>
            <a:headEnd/>
            <a:tailEnd/>
          </a:ln>
        </p:spPr>
        <p:txBody>
          <a:bodyPr>
            <a:spAutoFit/>
          </a:bodyPr>
          <a:lstStyle/>
          <a:p>
            <a:pPr>
              <a:spcBef>
                <a:spcPct val="50000"/>
              </a:spcBef>
            </a:pPr>
            <a:r>
              <a:rPr lang="en-US" sz="1600">
                <a:solidFill>
                  <a:srgbClr val="FF0000"/>
                </a:solidFill>
              </a:rPr>
              <a:t>Some terminology…</a:t>
            </a:r>
          </a:p>
        </p:txBody>
      </p:sp>
      <p:sp>
        <p:nvSpPr>
          <p:cNvPr id="14339" name="Text Box 3"/>
          <p:cNvSpPr txBox="1">
            <a:spLocks noChangeArrowheads="1"/>
          </p:cNvSpPr>
          <p:nvPr/>
        </p:nvSpPr>
        <p:spPr bwMode="auto">
          <a:xfrm>
            <a:off x="152400" y="1765756"/>
            <a:ext cx="8534400" cy="4447371"/>
          </a:xfrm>
          <a:prstGeom prst="rect">
            <a:avLst/>
          </a:prstGeom>
          <a:noFill/>
          <a:ln w="9525">
            <a:noFill/>
            <a:miter lim="800000"/>
            <a:headEnd/>
            <a:tailEnd/>
          </a:ln>
        </p:spPr>
        <p:txBody>
          <a:bodyPr>
            <a:spAutoFit/>
          </a:bodyPr>
          <a:lstStyle/>
          <a:p>
            <a:pPr>
              <a:spcBef>
                <a:spcPct val="50000"/>
              </a:spcBef>
            </a:pPr>
            <a:r>
              <a:rPr lang="en-US" sz="1600">
                <a:solidFill>
                  <a:schemeClr val="accent2"/>
                </a:solidFill>
              </a:rPr>
              <a:t>Hit :</a:t>
            </a:r>
            <a:r>
              <a:rPr lang="en-US" sz="1600"/>
              <a:t> 		</a:t>
            </a:r>
            <a:r>
              <a:rPr lang="en-US"/>
              <a:t>When an address is found at a given hierarchy.</a:t>
            </a:r>
            <a:br>
              <a:rPr lang="en-US"/>
            </a:br>
            <a:r>
              <a:rPr lang="en-US" sz="1600">
                <a:solidFill>
                  <a:schemeClr val="accent2"/>
                </a:solidFill>
              </a:rPr>
              <a:t>Miss:</a:t>
            </a:r>
            <a:r>
              <a:rPr lang="en-US" sz="1600"/>
              <a:t>		</a:t>
            </a:r>
            <a:r>
              <a:rPr lang="en-US"/>
              <a:t>When an address is NOT found at a given hierarchy.</a:t>
            </a:r>
            <a:r>
              <a:rPr lang="en-US" sz="1600"/>
              <a:t/>
            </a:r>
            <a:br>
              <a:rPr lang="en-US" sz="1600"/>
            </a:br>
            <a:r>
              <a:rPr lang="en-US" sz="1600">
                <a:solidFill>
                  <a:schemeClr val="accent2"/>
                </a:solidFill>
              </a:rPr>
              <a:t>Hit Rate:</a:t>
            </a:r>
            <a:r>
              <a:rPr lang="en-US" sz="1600"/>
              <a:t>	</a:t>
            </a:r>
            <a:r>
              <a:rPr lang="en-US"/>
              <a:t>% of references that reach a given level &amp; result in hits.</a:t>
            </a:r>
            <a:br>
              <a:rPr lang="en-US"/>
            </a:br>
            <a:r>
              <a:rPr lang="en-US">
                <a:solidFill>
                  <a:schemeClr val="accent2"/>
                </a:solidFill>
              </a:rPr>
              <a:t>Miss Rate:</a:t>
            </a:r>
            <a:r>
              <a:rPr lang="en-US"/>
              <a:t>	% of references that reach a given level &amp; result in misses.</a:t>
            </a:r>
          </a:p>
          <a:p>
            <a:pPr>
              <a:spcBef>
                <a:spcPct val="50000"/>
              </a:spcBef>
            </a:pPr>
            <a:r>
              <a:rPr lang="en-US">
                <a:solidFill>
                  <a:schemeClr val="accent2"/>
                </a:solidFill>
              </a:rPr>
              <a:t>Note:</a:t>
            </a:r>
            <a:r>
              <a:rPr lang="en-US"/>
              <a:t>		Hit Rate + Miss Rate = 100% ALWAYS.</a:t>
            </a:r>
          </a:p>
          <a:p>
            <a:pPr>
              <a:spcBef>
                <a:spcPct val="50000"/>
              </a:spcBef>
            </a:pPr>
            <a:r>
              <a:rPr lang="en-US" sz="1600" b="1">
                <a:solidFill>
                  <a:srgbClr val="333300"/>
                </a:solidFill>
              </a:rPr>
              <a:t>IMPORTANT:</a:t>
            </a:r>
            <a:r>
              <a:rPr lang="en-US" sz="1600"/>
              <a:t>	Neither Hit Rate nor Miss Rate count references that are handled by the higher levels in the hierarchy. For example, requests that hit in the cache, DO NOT affect the hit rate or the miss rate of the main memory.</a:t>
            </a:r>
          </a:p>
          <a:p>
            <a:pPr>
              <a:spcBef>
                <a:spcPct val="50000"/>
              </a:spcBef>
            </a:pPr>
            <a:r>
              <a:rPr lang="en-US" sz="1600"/>
              <a:t>When a miss occurs, a BLOCK of data is brought in from a lower level into the current level of the hierarchy. As time progresses, the current level may fill up, and run out of free space. A block must be removed to accommodate the new block. This is called </a:t>
            </a:r>
            <a:r>
              <a:rPr lang="en-US" sz="1600" b="1" i="1">
                <a:solidFill>
                  <a:schemeClr val="accent2"/>
                </a:solidFill>
              </a:rPr>
              <a:t>eviction</a:t>
            </a:r>
            <a:r>
              <a:rPr lang="en-US" sz="1600"/>
              <a:t> or </a:t>
            </a:r>
            <a:r>
              <a:rPr lang="en-US" sz="1600" b="1" i="1">
                <a:solidFill>
                  <a:schemeClr val="accent2"/>
                </a:solidFill>
              </a:rPr>
              <a:t>replacement</a:t>
            </a:r>
            <a:r>
              <a:rPr lang="en-US" sz="1600" b="1" i="1"/>
              <a:t>. </a:t>
            </a:r>
            <a:r>
              <a:rPr lang="en-US" sz="1600"/>
              <a:t>The method to decide on what block to remove is called </a:t>
            </a:r>
            <a:r>
              <a:rPr lang="en-US" sz="1600" b="1" i="1">
                <a:solidFill>
                  <a:schemeClr val="accent2"/>
                </a:solidFill>
              </a:rPr>
              <a:t>replacement policy.</a:t>
            </a:r>
          </a:p>
          <a:p>
            <a:pPr>
              <a:spcBef>
                <a:spcPct val="50000"/>
              </a:spcBef>
            </a:pPr>
            <a:r>
              <a:rPr lang="en-US" sz="1600"/>
              <a:t>To simplify evicting data blocks, many memory systems maintain a property called </a:t>
            </a:r>
            <a:r>
              <a:rPr lang="en-US" sz="1600" b="1" i="1">
                <a:solidFill>
                  <a:schemeClr val="accent2"/>
                </a:solidFill>
              </a:rPr>
              <a:t>inclusion. </a:t>
            </a:r>
            <a:r>
              <a:rPr lang="en-US" sz="1600"/>
              <a:t>The presence of an address at a given level of a memory hierarchy GUARANTEES that the address is present in ALL LOWER LEVELS of the memory system.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5036</Words>
  <Application>Microsoft Office PowerPoint</Application>
  <PresentationFormat>On-screen Show (4:3)</PresentationFormat>
  <Paragraphs>531</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EasyARM</cp:lastModifiedBy>
  <cp:revision>11</cp:revision>
  <dcterms:created xsi:type="dcterms:W3CDTF">2006-08-16T00:00:00Z</dcterms:created>
  <dcterms:modified xsi:type="dcterms:W3CDTF">2012-01-18T12:02:41Z</dcterms:modified>
</cp:coreProperties>
</file>