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800000"/>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096000" y="6477000"/>
            <a:ext cx="2895600" cy="228600"/>
          </a:xfrm>
          <a:prstGeom prst="rect">
            <a:avLst/>
          </a:prstGeom>
          <a:noFill/>
          <a:ln w="9525">
            <a:noFill/>
            <a:miter lim="800000"/>
            <a:headEnd/>
            <a:tailEnd/>
          </a:ln>
        </p:spPr>
        <p:txBody>
          <a:bodyPr>
            <a:spAutoFit/>
          </a:bodyPr>
          <a:lstStyle/>
          <a:p>
            <a:pPr>
              <a:spcBef>
                <a:spcPct val="50000"/>
              </a:spcBef>
            </a:pPr>
            <a:r>
              <a:rPr lang="en-US" sz="900"/>
              <a:t>Copyright 2003 - ATR Labs - All Rights Reserved.</a:t>
            </a:r>
          </a:p>
        </p:txBody>
      </p:sp>
      <p:sp>
        <p:nvSpPr>
          <p:cNvPr id="6147" name="WordArt 4"/>
          <p:cNvSpPr>
            <a:spLocks noChangeArrowheads="1" noChangeShapeType="1" noTextEdit="1"/>
          </p:cNvSpPr>
          <p:nvPr/>
        </p:nvSpPr>
        <p:spPr bwMode="auto">
          <a:xfrm>
            <a:off x="1143000" y="2819400"/>
            <a:ext cx="2286000" cy="9144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Subject : </a:t>
            </a:r>
          </a:p>
        </p:txBody>
      </p:sp>
      <p:sp>
        <p:nvSpPr>
          <p:cNvPr id="6148" name="Text Box 5"/>
          <p:cNvSpPr txBox="1">
            <a:spLocks noChangeArrowheads="1"/>
          </p:cNvSpPr>
          <p:nvPr/>
        </p:nvSpPr>
        <p:spPr bwMode="auto">
          <a:xfrm>
            <a:off x="3581400" y="2971800"/>
            <a:ext cx="5334000" cy="641350"/>
          </a:xfrm>
          <a:prstGeom prst="rect">
            <a:avLst/>
          </a:prstGeom>
          <a:noFill/>
          <a:ln w="9525">
            <a:noFill/>
            <a:miter lim="800000"/>
            <a:headEnd/>
            <a:tailEnd/>
          </a:ln>
        </p:spPr>
        <p:txBody>
          <a:bodyPr>
            <a:spAutoFit/>
          </a:bodyPr>
          <a:lstStyle/>
          <a:p>
            <a:pPr>
              <a:spcBef>
                <a:spcPct val="50000"/>
              </a:spcBef>
            </a:pPr>
            <a:r>
              <a:rPr lang="en-US" sz="3600">
                <a:solidFill>
                  <a:srgbClr val="008000"/>
                </a:solidFill>
              </a:rPr>
              <a:t>Memory Architecture - 2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267200" y="381000"/>
            <a:ext cx="4800600" cy="579438"/>
          </a:xfrm>
          <a:prstGeom prst="rect">
            <a:avLst/>
          </a:prstGeom>
          <a:noFill/>
          <a:ln w="9525">
            <a:noFill/>
            <a:miter lim="800000"/>
            <a:headEnd/>
            <a:tailEnd/>
          </a:ln>
        </p:spPr>
        <p:txBody>
          <a:bodyPr>
            <a:spAutoFit/>
          </a:bodyPr>
          <a:lstStyle/>
          <a:p>
            <a:pPr algn="r">
              <a:spcBef>
                <a:spcPct val="50000"/>
              </a:spcBef>
            </a:pPr>
            <a:r>
              <a:rPr lang="en-US" sz="3200" dirty="0">
                <a:solidFill>
                  <a:srgbClr val="FFFF00"/>
                </a:solidFill>
              </a:rPr>
              <a:t>Descriptors... contd.</a:t>
            </a:r>
          </a:p>
        </p:txBody>
      </p:sp>
      <p:sp>
        <p:nvSpPr>
          <p:cNvPr id="15364" name="Text Box 4"/>
          <p:cNvSpPr txBox="1">
            <a:spLocks noChangeArrowheads="1"/>
          </p:cNvSpPr>
          <p:nvPr/>
        </p:nvSpPr>
        <p:spPr bwMode="auto">
          <a:xfrm>
            <a:off x="304800" y="1524000"/>
            <a:ext cx="8610600" cy="4478149"/>
          </a:xfrm>
          <a:prstGeom prst="rect">
            <a:avLst/>
          </a:prstGeom>
          <a:noFill/>
          <a:ln w="9525">
            <a:noFill/>
            <a:miter lim="800000"/>
            <a:headEnd/>
            <a:tailEnd/>
          </a:ln>
        </p:spPr>
        <p:txBody>
          <a:bodyPr wrap="square">
            <a:spAutoFit/>
          </a:bodyPr>
          <a:lstStyle/>
          <a:p>
            <a:pPr>
              <a:spcBef>
                <a:spcPts val="600"/>
              </a:spcBef>
            </a:pPr>
            <a:r>
              <a:rPr lang="en-US" sz="1500" dirty="0"/>
              <a:t>There is another feature found in the 386 and above descriptor that is NOT in the 286. This is the </a:t>
            </a:r>
            <a:r>
              <a:rPr lang="en-US" sz="1500" b="1" dirty="0"/>
              <a:t>Granularity Bit</a:t>
            </a:r>
            <a:r>
              <a:rPr lang="en-US" sz="1500" dirty="0"/>
              <a:t>. If G = 0, then the limit specifies a segment limit of 1 to 1MB in length. If the Granularity Bit = 1, then the value of the limit is multiplied by 4K bytes ( appended with 000H ). </a:t>
            </a:r>
          </a:p>
          <a:p>
            <a:pPr>
              <a:spcBef>
                <a:spcPts val="600"/>
              </a:spcBef>
            </a:pPr>
            <a:r>
              <a:rPr lang="en-US" sz="1500" dirty="0"/>
              <a:t>If G=1 the limit is any multiple of 4K bytes.</a:t>
            </a:r>
          </a:p>
          <a:p>
            <a:pPr>
              <a:spcBef>
                <a:spcPts val="600"/>
              </a:spcBef>
            </a:pPr>
            <a:r>
              <a:rPr lang="en-US" sz="1500" dirty="0"/>
              <a:t>The reason that the segment length is 64 K Bytes in the 286 is that the offset address is always 16-bits because of its 16-bit internal architecture. The 386 and above use a 32-bit architecture which allows an offset address, in the protected mode of 32 bits. This 32-bit offset allows segment lengths of 4G Bytes.</a:t>
            </a:r>
          </a:p>
          <a:p>
            <a:pPr>
              <a:spcBef>
                <a:spcPts val="600"/>
              </a:spcBef>
            </a:pPr>
            <a:r>
              <a:rPr lang="en-US" sz="1500" dirty="0"/>
              <a:t>The </a:t>
            </a:r>
            <a:r>
              <a:rPr lang="en-US" sz="1500" b="1" dirty="0"/>
              <a:t>AV</a:t>
            </a:r>
            <a:r>
              <a:rPr lang="en-US" sz="1500" dirty="0"/>
              <a:t> bit is used by some </a:t>
            </a:r>
            <a:r>
              <a:rPr lang="en-US" sz="1500" dirty="0" err="1"/>
              <a:t>O.S'es</a:t>
            </a:r>
            <a:r>
              <a:rPr lang="en-US" sz="1500" dirty="0"/>
              <a:t> to indicate availability ( ignored by Linux ).</a:t>
            </a:r>
          </a:p>
          <a:p>
            <a:pPr>
              <a:spcBef>
                <a:spcPts val="600"/>
              </a:spcBef>
            </a:pPr>
            <a:r>
              <a:rPr lang="en-US" sz="1500" dirty="0"/>
              <a:t>The </a:t>
            </a:r>
            <a:r>
              <a:rPr lang="en-US" sz="1500" b="1" dirty="0"/>
              <a:t>D-Bit</a:t>
            </a:r>
            <a:r>
              <a:rPr lang="en-US" sz="1500" dirty="0"/>
              <a:t> indicates how the 386 and above instructions access register and memory data in the protected or real mode. ( If D = 0, the instructions are 16-bit instructions compatible with the 8086-80286 microprocessors. If D = 1 then the instructions are 32-bit instructions. </a:t>
            </a:r>
          </a:p>
          <a:p>
            <a:pPr>
              <a:spcBef>
                <a:spcPts val="600"/>
              </a:spcBef>
            </a:pPr>
            <a:r>
              <a:rPr lang="en-US" sz="1500" b="1" dirty="0"/>
              <a:t>The Access Rights Byte ( ARB) </a:t>
            </a:r>
            <a:r>
              <a:rPr lang="en-US" sz="1500" dirty="0"/>
              <a:t>controls access to the protected mode memory segment. This byte describes how the segment functions in the system. The ARB allows complete</a:t>
            </a:r>
            <a:r>
              <a:rPr lang="en-US" sz="1500" b="1" dirty="0"/>
              <a:t> control over the segment.</a:t>
            </a:r>
          </a:p>
          <a:p>
            <a:pPr>
              <a:spcBef>
                <a:spcPts val="600"/>
              </a:spcBef>
            </a:pPr>
            <a:r>
              <a:rPr lang="en-US" sz="1500" dirty="0"/>
              <a:t>If the segment is a data segment, the direction of growth is specified ( upwards for Data and downwards for Stack).If a segment grows beyond its limit, the program is interrupted indicating a GPF or General Protection Fault. You can even specify if a data segment can be written or is write protected. The code segment is also controlled in a similar fashion and can have reading inhibited to protect software.</a:t>
            </a:r>
            <a:endParaRPr lang="en-US" sz="15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343400" y="304800"/>
            <a:ext cx="4800600" cy="579438"/>
          </a:xfrm>
          <a:prstGeom prst="rect">
            <a:avLst/>
          </a:prstGeom>
          <a:noFill/>
          <a:ln w="9525">
            <a:noFill/>
            <a:miter lim="800000"/>
            <a:headEnd/>
            <a:tailEnd/>
          </a:ln>
        </p:spPr>
        <p:txBody>
          <a:bodyPr>
            <a:spAutoFit/>
          </a:bodyPr>
          <a:lstStyle/>
          <a:p>
            <a:pPr algn="r">
              <a:spcBef>
                <a:spcPct val="50000"/>
              </a:spcBef>
            </a:pPr>
            <a:r>
              <a:rPr lang="en-US" sz="3200" dirty="0">
                <a:solidFill>
                  <a:srgbClr val="FFFF00"/>
                </a:solidFill>
              </a:rPr>
              <a:t>The Access Rights Byte</a:t>
            </a:r>
          </a:p>
        </p:txBody>
      </p:sp>
      <p:grpSp>
        <p:nvGrpSpPr>
          <p:cNvPr id="30" name="Group 29"/>
          <p:cNvGrpSpPr/>
          <p:nvPr/>
        </p:nvGrpSpPr>
        <p:grpSpPr>
          <a:xfrm>
            <a:off x="762000" y="1338893"/>
            <a:ext cx="7924800" cy="4833307"/>
            <a:chOff x="1066800" y="1143000"/>
            <a:chExt cx="7924800" cy="5725168"/>
          </a:xfrm>
        </p:grpSpPr>
        <p:sp>
          <p:nvSpPr>
            <p:cNvPr id="16388" name="Rectangle 4"/>
            <p:cNvSpPr>
              <a:spLocks noChangeArrowheads="1"/>
            </p:cNvSpPr>
            <p:nvPr/>
          </p:nvSpPr>
          <p:spPr bwMode="auto">
            <a:xfrm>
              <a:off x="1066800" y="1143000"/>
              <a:ext cx="533400" cy="685800"/>
            </a:xfrm>
            <a:prstGeom prst="rect">
              <a:avLst/>
            </a:prstGeom>
            <a:solidFill>
              <a:schemeClr val="accent1"/>
            </a:solidFill>
            <a:ln w="9525">
              <a:solidFill>
                <a:schemeClr val="tx1"/>
              </a:solidFill>
              <a:miter lim="800000"/>
              <a:headEnd/>
              <a:tailEnd/>
            </a:ln>
          </p:spPr>
          <p:txBody>
            <a:bodyPr wrap="none" anchor="ctr"/>
            <a:lstStyle/>
            <a:p>
              <a:pPr algn="ctr"/>
              <a:r>
                <a:rPr lang="en-US" sz="1400"/>
                <a:t>P</a:t>
              </a:r>
            </a:p>
          </p:txBody>
        </p:sp>
        <p:sp>
          <p:nvSpPr>
            <p:cNvPr id="16389" name="Rectangle 5"/>
            <p:cNvSpPr>
              <a:spLocks noChangeArrowheads="1"/>
            </p:cNvSpPr>
            <p:nvPr/>
          </p:nvSpPr>
          <p:spPr bwMode="auto">
            <a:xfrm>
              <a:off x="1600200" y="1143000"/>
              <a:ext cx="533400" cy="685800"/>
            </a:xfrm>
            <a:prstGeom prst="rect">
              <a:avLst/>
            </a:prstGeom>
            <a:solidFill>
              <a:schemeClr val="accent1"/>
            </a:solidFill>
            <a:ln w="9525">
              <a:solidFill>
                <a:schemeClr val="tx1"/>
              </a:solidFill>
              <a:miter lim="800000"/>
              <a:headEnd/>
              <a:tailEnd/>
            </a:ln>
          </p:spPr>
          <p:txBody>
            <a:bodyPr wrap="none" anchor="ctr"/>
            <a:lstStyle/>
            <a:p>
              <a:pPr algn="ctr"/>
              <a:r>
                <a:rPr lang="en-US" sz="1400"/>
                <a:t>DPL</a:t>
              </a:r>
            </a:p>
          </p:txBody>
        </p:sp>
        <p:sp>
          <p:nvSpPr>
            <p:cNvPr id="16390" name="Rectangle 6"/>
            <p:cNvSpPr>
              <a:spLocks noChangeArrowheads="1"/>
            </p:cNvSpPr>
            <p:nvPr/>
          </p:nvSpPr>
          <p:spPr bwMode="auto">
            <a:xfrm>
              <a:off x="2133600" y="1143000"/>
              <a:ext cx="533400" cy="685800"/>
            </a:xfrm>
            <a:prstGeom prst="rect">
              <a:avLst/>
            </a:prstGeom>
            <a:solidFill>
              <a:schemeClr val="accent1"/>
            </a:solidFill>
            <a:ln w="9525">
              <a:solidFill>
                <a:schemeClr val="tx1"/>
              </a:solidFill>
              <a:miter lim="800000"/>
              <a:headEnd/>
              <a:tailEnd/>
            </a:ln>
          </p:spPr>
          <p:txBody>
            <a:bodyPr wrap="none" anchor="ctr"/>
            <a:lstStyle/>
            <a:p>
              <a:pPr algn="ctr"/>
              <a:r>
                <a:rPr lang="en-US" sz="1400"/>
                <a:t>S</a:t>
              </a:r>
            </a:p>
          </p:txBody>
        </p:sp>
        <p:sp>
          <p:nvSpPr>
            <p:cNvPr id="16391" name="Rectangle 7"/>
            <p:cNvSpPr>
              <a:spLocks noChangeArrowheads="1"/>
            </p:cNvSpPr>
            <p:nvPr/>
          </p:nvSpPr>
          <p:spPr bwMode="auto">
            <a:xfrm>
              <a:off x="2667000" y="1143000"/>
              <a:ext cx="533400" cy="685800"/>
            </a:xfrm>
            <a:prstGeom prst="rect">
              <a:avLst/>
            </a:prstGeom>
            <a:solidFill>
              <a:schemeClr val="accent1"/>
            </a:solidFill>
            <a:ln w="9525">
              <a:solidFill>
                <a:schemeClr val="tx1"/>
              </a:solidFill>
              <a:miter lim="800000"/>
              <a:headEnd/>
              <a:tailEnd/>
            </a:ln>
          </p:spPr>
          <p:txBody>
            <a:bodyPr wrap="none" anchor="ctr"/>
            <a:lstStyle/>
            <a:p>
              <a:pPr algn="ctr"/>
              <a:r>
                <a:rPr lang="en-US" sz="1400"/>
                <a:t>E</a:t>
              </a:r>
            </a:p>
          </p:txBody>
        </p:sp>
        <p:sp>
          <p:nvSpPr>
            <p:cNvPr id="16392" name="Rectangle 8"/>
            <p:cNvSpPr>
              <a:spLocks noChangeArrowheads="1"/>
            </p:cNvSpPr>
            <p:nvPr/>
          </p:nvSpPr>
          <p:spPr bwMode="auto">
            <a:xfrm>
              <a:off x="3200400" y="1143000"/>
              <a:ext cx="533400" cy="685800"/>
            </a:xfrm>
            <a:prstGeom prst="rect">
              <a:avLst/>
            </a:prstGeom>
            <a:solidFill>
              <a:schemeClr val="accent1"/>
            </a:solidFill>
            <a:ln w="9525">
              <a:solidFill>
                <a:schemeClr val="tx1"/>
              </a:solidFill>
              <a:miter lim="800000"/>
              <a:headEnd/>
              <a:tailEnd/>
            </a:ln>
          </p:spPr>
          <p:txBody>
            <a:bodyPr wrap="none" anchor="ctr"/>
            <a:lstStyle/>
            <a:p>
              <a:pPr algn="ctr"/>
              <a:r>
                <a:rPr lang="en-US" sz="1400"/>
                <a:t>ED/C</a:t>
              </a:r>
            </a:p>
          </p:txBody>
        </p:sp>
        <p:sp>
          <p:nvSpPr>
            <p:cNvPr id="16393" name="Rectangle 9"/>
            <p:cNvSpPr>
              <a:spLocks noChangeArrowheads="1"/>
            </p:cNvSpPr>
            <p:nvPr/>
          </p:nvSpPr>
          <p:spPr bwMode="auto">
            <a:xfrm>
              <a:off x="3733800" y="1143000"/>
              <a:ext cx="533400" cy="685800"/>
            </a:xfrm>
            <a:prstGeom prst="rect">
              <a:avLst/>
            </a:prstGeom>
            <a:solidFill>
              <a:schemeClr val="accent1"/>
            </a:solidFill>
            <a:ln w="9525">
              <a:solidFill>
                <a:schemeClr val="tx1"/>
              </a:solidFill>
              <a:miter lim="800000"/>
              <a:headEnd/>
              <a:tailEnd/>
            </a:ln>
          </p:spPr>
          <p:txBody>
            <a:bodyPr wrap="none" anchor="ctr"/>
            <a:lstStyle/>
            <a:p>
              <a:pPr algn="ctr"/>
              <a:r>
                <a:rPr lang="en-US" sz="1400"/>
                <a:t>R/W</a:t>
              </a:r>
            </a:p>
          </p:txBody>
        </p:sp>
        <p:sp>
          <p:nvSpPr>
            <p:cNvPr id="16394" name="Rectangle 10"/>
            <p:cNvSpPr>
              <a:spLocks noChangeArrowheads="1"/>
            </p:cNvSpPr>
            <p:nvPr/>
          </p:nvSpPr>
          <p:spPr bwMode="auto">
            <a:xfrm>
              <a:off x="4267200" y="1143000"/>
              <a:ext cx="533400" cy="685800"/>
            </a:xfrm>
            <a:prstGeom prst="rect">
              <a:avLst/>
            </a:prstGeom>
            <a:solidFill>
              <a:schemeClr val="accent1"/>
            </a:solidFill>
            <a:ln w="9525">
              <a:solidFill>
                <a:schemeClr val="tx1"/>
              </a:solidFill>
              <a:miter lim="800000"/>
              <a:headEnd/>
              <a:tailEnd/>
            </a:ln>
          </p:spPr>
          <p:txBody>
            <a:bodyPr wrap="none" anchor="ctr"/>
            <a:lstStyle/>
            <a:p>
              <a:pPr algn="ctr"/>
              <a:r>
                <a:rPr lang="en-US" sz="1400"/>
                <a:t>A</a:t>
              </a:r>
            </a:p>
          </p:txBody>
        </p:sp>
        <p:sp>
          <p:nvSpPr>
            <p:cNvPr id="16395" name="Line 11"/>
            <p:cNvSpPr>
              <a:spLocks noChangeShapeType="1"/>
            </p:cNvSpPr>
            <p:nvPr/>
          </p:nvSpPr>
          <p:spPr bwMode="auto">
            <a:xfrm>
              <a:off x="2895600" y="1828800"/>
              <a:ext cx="0" cy="381000"/>
            </a:xfrm>
            <a:prstGeom prst="line">
              <a:avLst/>
            </a:prstGeom>
            <a:noFill/>
            <a:ln w="9525">
              <a:solidFill>
                <a:schemeClr val="tx1"/>
              </a:solidFill>
              <a:round/>
              <a:headEnd/>
              <a:tailEnd/>
            </a:ln>
          </p:spPr>
          <p:txBody>
            <a:bodyPr wrap="none" anchor="ctr"/>
            <a:lstStyle/>
            <a:p>
              <a:endParaRPr lang="en-US" sz="1600"/>
            </a:p>
          </p:txBody>
        </p:sp>
        <p:sp>
          <p:nvSpPr>
            <p:cNvPr id="16396" name="Line 12"/>
            <p:cNvSpPr>
              <a:spLocks noChangeShapeType="1"/>
            </p:cNvSpPr>
            <p:nvPr/>
          </p:nvSpPr>
          <p:spPr bwMode="auto">
            <a:xfrm>
              <a:off x="2895600" y="2209800"/>
              <a:ext cx="1143000" cy="0"/>
            </a:xfrm>
            <a:prstGeom prst="line">
              <a:avLst/>
            </a:prstGeom>
            <a:noFill/>
            <a:ln w="9525">
              <a:solidFill>
                <a:schemeClr val="tx1"/>
              </a:solidFill>
              <a:round/>
              <a:headEnd/>
              <a:tailEnd/>
            </a:ln>
          </p:spPr>
          <p:txBody>
            <a:bodyPr wrap="none" anchor="ctr"/>
            <a:lstStyle/>
            <a:p>
              <a:endParaRPr lang="en-US" sz="1600"/>
            </a:p>
          </p:txBody>
        </p:sp>
        <p:sp>
          <p:nvSpPr>
            <p:cNvPr id="16397" name="Line 13"/>
            <p:cNvSpPr>
              <a:spLocks noChangeShapeType="1"/>
            </p:cNvSpPr>
            <p:nvPr/>
          </p:nvSpPr>
          <p:spPr bwMode="auto">
            <a:xfrm>
              <a:off x="4038600" y="1828800"/>
              <a:ext cx="0" cy="381000"/>
            </a:xfrm>
            <a:prstGeom prst="line">
              <a:avLst/>
            </a:prstGeom>
            <a:noFill/>
            <a:ln w="9525">
              <a:solidFill>
                <a:schemeClr val="tx1"/>
              </a:solidFill>
              <a:round/>
              <a:headEnd/>
              <a:tailEnd/>
            </a:ln>
          </p:spPr>
          <p:txBody>
            <a:bodyPr wrap="none" anchor="ctr"/>
            <a:lstStyle/>
            <a:p>
              <a:endParaRPr lang="en-US" sz="1600"/>
            </a:p>
          </p:txBody>
        </p:sp>
        <p:sp>
          <p:nvSpPr>
            <p:cNvPr id="16398" name="Line 14"/>
            <p:cNvSpPr>
              <a:spLocks noChangeShapeType="1"/>
            </p:cNvSpPr>
            <p:nvPr/>
          </p:nvSpPr>
          <p:spPr bwMode="auto">
            <a:xfrm>
              <a:off x="3505200" y="2209800"/>
              <a:ext cx="0" cy="1447800"/>
            </a:xfrm>
            <a:prstGeom prst="line">
              <a:avLst/>
            </a:prstGeom>
            <a:noFill/>
            <a:ln w="9525">
              <a:solidFill>
                <a:schemeClr val="tx1"/>
              </a:solidFill>
              <a:round/>
              <a:headEnd/>
              <a:tailEnd/>
            </a:ln>
          </p:spPr>
          <p:txBody>
            <a:bodyPr wrap="none" anchor="ctr"/>
            <a:lstStyle/>
            <a:p>
              <a:endParaRPr lang="en-US" sz="1600"/>
            </a:p>
          </p:txBody>
        </p:sp>
        <p:sp>
          <p:nvSpPr>
            <p:cNvPr id="16399" name="Line 15"/>
            <p:cNvSpPr>
              <a:spLocks noChangeShapeType="1"/>
            </p:cNvSpPr>
            <p:nvPr/>
          </p:nvSpPr>
          <p:spPr bwMode="auto">
            <a:xfrm>
              <a:off x="3505200" y="2743200"/>
              <a:ext cx="11430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6400" name="Text Box 16"/>
            <p:cNvSpPr txBox="1">
              <a:spLocks noChangeArrowheads="1"/>
            </p:cNvSpPr>
            <p:nvPr/>
          </p:nvSpPr>
          <p:spPr bwMode="auto">
            <a:xfrm>
              <a:off x="5410200" y="1143000"/>
              <a:ext cx="3505200" cy="619767"/>
            </a:xfrm>
            <a:prstGeom prst="rect">
              <a:avLst/>
            </a:prstGeom>
            <a:noFill/>
            <a:ln w="9525">
              <a:solidFill>
                <a:schemeClr val="tx1"/>
              </a:solidFill>
              <a:miter lim="800000"/>
              <a:headEnd/>
              <a:tailEnd/>
            </a:ln>
          </p:spPr>
          <p:txBody>
            <a:bodyPr>
              <a:spAutoFit/>
            </a:bodyPr>
            <a:lstStyle/>
            <a:p>
              <a:pPr>
                <a:spcBef>
                  <a:spcPct val="50000"/>
                </a:spcBef>
              </a:pPr>
              <a:r>
                <a:rPr lang="en-US" sz="1400"/>
                <a:t>A=0 segment not accessed</a:t>
              </a:r>
              <a:br>
                <a:rPr lang="en-US" sz="1400"/>
              </a:br>
              <a:r>
                <a:rPr lang="en-US" sz="1400"/>
                <a:t>A=1 segment has been accessed</a:t>
              </a:r>
            </a:p>
          </p:txBody>
        </p:sp>
        <p:sp>
          <p:nvSpPr>
            <p:cNvPr id="16401" name="Text Box 17"/>
            <p:cNvSpPr txBox="1">
              <a:spLocks noChangeArrowheads="1"/>
            </p:cNvSpPr>
            <p:nvPr/>
          </p:nvSpPr>
          <p:spPr bwMode="auto">
            <a:xfrm>
              <a:off x="4800600" y="1905000"/>
              <a:ext cx="4191000" cy="2916551"/>
            </a:xfrm>
            <a:prstGeom prst="rect">
              <a:avLst/>
            </a:prstGeom>
            <a:noFill/>
            <a:ln w="9525">
              <a:noFill/>
              <a:miter lim="800000"/>
              <a:headEnd/>
              <a:tailEnd/>
            </a:ln>
          </p:spPr>
          <p:txBody>
            <a:bodyPr>
              <a:spAutoFit/>
            </a:bodyPr>
            <a:lstStyle/>
            <a:p>
              <a:pPr>
                <a:spcBef>
                  <a:spcPct val="50000"/>
                </a:spcBef>
              </a:pPr>
              <a:r>
                <a:rPr lang="en-US" sz="1400"/>
                <a:t>E=0    Descriptor describes a data segment</a:t>
              </a:r>
              <a:br>
                <a:rPr lang="en-US" sz="1400"/>
              </a:br>
              <a:r>
                <a:rPr lang="en-US" sz="1400"/>
                <a:t>ED=0 Segment expands upward (data segment)</a:t>
              </a:r>
              <a:br>
                <a:rPr lang="en-US" sz="1400"/>
              </a:br>
              <a:r>
                <a:rPr lang="en-US" sz="1400"/>
                <a:t>ED=1 Segment expands downward(stack segm.)</a:t>
              </a:r>
              <a:br>
                <a:rPr lang="en-US" sz="1400"/>
              </a:br>
              <a:r>
                <a:rPr lang="en-US" sz="1400"/>
                <a:t>W=0   Data may not be written</a:t>
              </a:r>
              <a:br>
                <a:rPr lang="en-US" sz="1400"/>
              </a:br>
              <a:r>
                <a:rPr lang="en-US" sz="1400"/>
                <a:t>W=1   Data may be written</a:t>
              </a:r>
              <a:br>
                <a:rPr lang="en-US" sz="1400"/>
              </a:br>
              <a:r>
                <a:rPr lang="en-US" sz="1400"/>
                <a:t/>
              </a:r>
              <a:br>
                <a:rPr lang="en-US" sz="1400"/>
              </a:br>
              <a:r>
                <a:rPr lang="en-US" sz="1400"/>
                <a:t>E=1    Descriptor describes code segment</a:t>
              </a:r>
              <a:br>
                <a:rPr lang="en-US" sz="1400"/>
              </a:br>
              <a:r>
                <a:rPr lang="en-US" sz="1400"/>
                <a:t>C=0    Ignore Descriptor Privilege Level</a:t>
              </a:r>
              <a:br>
                <a:rPr lang="en-US" sz="1400"/>
              </a:br>
              <a:r>
                <a:rPr lang="en-US" sz="1400"/>
                <a:t>C=1    Abide by privilege level</a:t>
              </a:r>
              <a:br>
                <a:rPr lang="en-US" sz="1400"/>
              </a:br>
              <a:r>
                <a:rPr lang="en-US" sz="1400"/>
                <a:t>R=0    Code segment may not be read</a:t>
              </a:r>
              <a:br>
                <a:rPr lang="en-US" sz="1400"/>
              </a:br>
              <a:r>
                <a:rPr lang="en-US" sz="1400"/>
                <a:t>R=1    Code segment may be read.</a:t>
              </a:r>
            </a:p>
          </p:txBody>
        </p:sp>
        <p:sp>
          <p:nvSpPr>
            <p:cNvPr id="16402" name="Line 18"/>
            <p:cNvSpPr>
              <a:spLocks noChangeShapeType="1"/>
            </p:cNvSpPr>
            <p:nvPr/>
          </p:nvSpPr>
          <p:spPr bwMode="auto">
            <a:xfrm>
              <a:off x="3505200" y="3657600"/>
              <a:ext cx="0" cy="381000"/>
            </a:xfrm>
            <a:prstGeom prst="line">
              <a:avLst/>
            </a:prstGeom>
            <a:noFill/>
            <a:ln w="9525">
              <a:solidFill>
                <a:schemeClr val="tx1"/>
              </a:solidFill>
              <a:round/>
              <a:headEnd/>
              <a:tailEnd/>
            </a:ln>
          </p:spPr>
          <p:txBody>
            <a:bodyPr wrap="none" anchor="ctr"/>
            <a:lstStyle/>
            <a:p>
              <a:endParaRPr lang="en-US" sz="1600"/>
            </a:p>
          </p:txBody>
        </p:sp>
        <p:sp>
          <p:nvSpPr>
            <p:cNvPr id="16403" name="Line 19"/>
            <p:cNvSpPr>
              <a:spLocks noChangeShapeType="1"/>
            </p:cNvSpPr>
            <p:nvPr/>
          </p:nvSpPr>
          <p:spPr bwMode="auto">
            <a:xfrm>
              <a:off x="3505200" y="4038600"/>
              <a:ext cx="11430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6404" name="Line 20"/>
            <p:cNvSpPr>
              <a:spLocks noChangeShapeType="1"/>
            </p:cNvSpPr>
            <p:nvPr/>
          </p:nvSpPr>
          <p:spPr bwMode="auto">
            <a:xfrm>
              <a:off x="2438400" y="1828800"/>
              <a:ext cx="0" cy="3352800"/>
            </a:xfrm>
            <a:prstGeom prst="line">
              <a:avLst/>
            </a:prstGeom>
            <a:noFill/>
            <a:ln w="9525">
              <a:solidFill>
                <a:schemeClr val="tx1"/>
              </a:solidFill>
              <a:round/>
              <a:headEnd/>
              <a:tailEnd/>
            </a:ln>
          </p:spPr>
          <p:txBody>
            <a:bodyPr wrap="none" anchor="ctr"/>
            <a:lstStyle/>
            <a:p>
              <a:endParaRPr lang="en-US" sz="1600"/>
            </a:p>
          </p:txBody>
        </p:sp>
        <p:sp>
          <p:nvSpPr>
            <p:cNvPr id="16405" name="Line 21"/>
            <p:cNvSpPr>
              <a:spLocks noChangeShapeType="1"/>
            </p:cNvSpPr>
            <p:nvPr/>
          </p:nvSpPr>
          <p:spPr bwMode="auto">
            <a:xfrm>
              <a:off x="2438400" y="5181600"/>
              <a:ext cx="22098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6406" name="Text Box 22"/>
            <p:cNvSpPr txBox="1">
              <a:spLocks noChangeArrowheads="1"/>
            </p:cNvSpPr>
            <p:nvPr/>
          </p:nvSpPr>
          <p:spPr bwMode="auto">
            <a:xfrm>
              <a:off x="4876800" y="4876800"/>
              <a:ext cx="3429000" cy="619767"/>
            </a:xfrm>
            <a:prstGeom prst="rect">
              <a:avLst/>
            </a:prstGeom>
            <a:noFill/>
            <a:ln w="9525">
              <a:noFill/>
              <a:miter lim="800000"/>
              <a:headEnd/>
              <a:tailEnd/>
            </a:ln>
          </p:spPr>
          <p:txBody>
            <a:bodyPr>
              <a:spAutoFit/>
            </a:bodyPr>
            <a:lstStyle/>
            <a:p>
              <a:pPr>
                <a:spcBef>
                  <a:spcPct val="50000"/>
                </a:spcBef>
              </a:pPr>
              <a:r>
                <a:rPr lang="en-US" sz="1400"/>
                <a:t>S=0   System Descriptor</a:t>
              </a:r>
              <a:br>
                <a:rPr lang="en-US" sz="1400"/>
              </a:br>
              <a:r>
                <a:rPr lang="en-US" sz="1400"/>
                <a:t>S=1   Code or Data segment descriptor</a:t>
              </a:r>
            </a:p>
          </p:txBody>
        </p:sp>
        <p:sp>
          <p:nvSpPr>
            <p:cNvPr id="16407" name="Line 23"/>
            <p:cNvSpPr>
              <a:spLocks noChangeShapeType="1"/>
            </p:cNvSpPr>
            <p:nvPr/>
          </p:nvSpPr>
          <p:spPr bwMode="auto">
            <a:xfrm>
              <a:off x="4800600" y="1447800"/>
              <a:ext cx="5334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6408" name="Line 24"/>
            <p:cNvSpPr>
              <a:spLocks noChangeShapeType="1"/>
            </p:cNvSpPr>
            <p:nvPr/>
          </p:nvSpPr>
          <p:spPr bwMode="auto">
            <a:xfrm>
              <a:off x="1828800" y="1828800"/>
              <a:ext cx="0" cy="4114800"/>
            </a:xfrm>
            <a:prstGeom prst="line">
              <a:avLst/>
            </a:prstGeom>
            <a:noFill/>
            <a:ln w="9525">
              <a:solidFill>
                <a:schemeClr val="tx1"/>
              </a:solidFill>
              <a:round/>
              <a:headEnd/>
              <a:tailEnd/>
            </a:ln>
          </p:spPr>
          <p:txBody>
            <a:bodyPr wrap="none" anchor="ctr"/>
            <a:lstStyle/>
            <a:p>
              <a:endParaRPr lang="en-US" sz="1600"/>
            </a:p>
          </p:txBody>
        </p:sp>
        <p:sp>
          <p:nvSpPr>
            <p:cNvPr id="16409" name="Line 25"/>
            <p:cNvSpPr>
              <a:spLocks noChangeShapeType="1"/>
            </p:cNvSpPr>
            <p:nvPr/>
          </p:nvSpPr>
          <p:spPr bwMode="auto">
            <a:xfrm>
              <a:off x="1828800" y="5943600"/>
              <a:ext cx="28194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6410" name="Text Box 26"/>
            <p:cNvSpPr txBox="1">
              <a:spLocks noChangeArrowheads="1"/>
            </p:cNvSpPr>
            <p:nvPr/>
          </p:nvSpPr>
          <p:spPr bwMode="auto">
            <a:xfrm>
              <a:off x="4800600" y="5791200"/>
              <a:ext cx="3429000" cy="364569"/>
            </a:xfrm>
            <a:prstGeom prst="rect">
              <a:avLst/>
            </a:prstGeom>
            <a:noFill/>
            <a:ln w="9525">
              <a:noFill/>
              <a:miter lim="800000"/>
              <a:headEnd/>
              <a:tailEnd/>
            </a:ln>
          </p:spPr>
          <p:txBody>
            <a:bodyPr>
              <a:spAutoFit/>
            </a:bodyPr>
            <a:lstStyle/>
            <a:p>
              <a:pPr>
                <a:spcBef>
                  <a:spcPct val="50000"/>
                </a:spcBef>
              </a:pPr>
              <a:r>
                <a:rPr lang="en-US" sz="1400"/>
                <a:t>DPL=  The Descriptor Privilege Level</a:t>
              </a:r>
            </a:p>
          </p:txBody>
        </p:sp>
        <p:sp>
          <p:nvSpPr>
            <p:cNvPr id="16411" name="Line 27"/>
            <p:cNvSpPr>
              <a:spLocks noChangeShapeType="1"/>
            </p:cNvSpPr>
            <p:nvPr/>
          </p:nvSpPr>
          <p:spPr bwMode="auto">
            <a:xfrm>
              <a:off x="1295400" y="1828800"/>
              <a:ext cx="0" cy="4572000"/>
            </a:xfrm>
            <a:prstGeom prst="line">
              <a:avLst/>
            </a:prstGeom>
            <a:noFill/>
            <a:ln w="9525">
              <a:solidFill>
                <a:schemeClr val="tx1"/>
              </a:solidFill>
              <a:round/>
              <a:headEnd/>
              <a:tailEnd/>
            </a:ln>
          </p:spPr>
          <p:txBody>
            <a:bodyPr wrap="none" anchor="ctr"/>
            <a:lstStyle/>
            <a:p>
              <a:endParaRPr lang="en-US" sz="1600"/>
            </a:p>
          </p:txBody>
        </p:sp>
        <p:sp>
          <p:nvSpPr>
            <p:cNvPr id="16412" name="Line 28"/>
            <p:cNvSpPr>
              <a:spLocks noChangeShapeType="1"/>
            </p:cNvSpPr>
            <p:nvPr/>
          </p:nvSpPr>
          <p:spPr bwMode="auto">
            <a:xfrm>
              <a:off x="1295400" y="6400800"/>
              <a:ext cx="33528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6413" name="Text Box 29"/>
            <p:cNvSpPr txBox="1">
              <a:spLocks noChangeArrowheads="1"/>
            </p:cNvSpPr>
            <p:nvPr/>
          </p:nvSpPr>
          <p:spPr bwMode="auto">
            <a:xfrm>
              <a:off x="4800600" y="6248401"/>
              <a:ext cx="4191000" cy="619767"/>
            </a:xfrm>
            <a:prstGeom prst="rect">
              <a:avLst/>
            </a:prstGeom>
            <a:noFill/>
            <a:ln w="9525">
              <a:noFill/>
              <a:miter lim="800000"/>
              <a:headEnd/>
              <a:tailEnd/>
            </a:ln>
          </p:spPr>
          <p:txBody>
            <a:bodyPr>
              <a:spAutoFit/>
            </a:bodyPr>
            <a:lstStyle/>
            <a:p>
              <a:pPr>
                <a:spcBef>
                  <a:spcPct val="50000"/>
                </a:spcBef>
              </a:pPr>
              <a:r>
                <a:rPr lang="en-US" sz="1400"/>
                <a:t>P = 0 The Descriptor is undefined</a:t>
              </a:r>
              <a:br>
                <a:rPr lang="en-US" sz="1400"/>
              </a:br>
              <a:r>
                <a:rPr lang="en-US" sz="1400"/>
                <a:t>P = 1 Segment contains a valid base and limit</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657600" y="152400"/>
            <a:ext cx="5486400" cy="954107"/>
          </a:xfrm>
          <a:prstGeom prst="rect">
            <a:avLst/>
          </a:prstGeom>
          <a:noFill/>
          <a:ln w="9525">
            <a:noFill/>
            <a:miter lim="800000"/>
            <a:headEnd/>
            <a:tailEnd/>
          </a:ln>
        </p:spPr>
        <p:txBody>
          <a:bodyPr wrap="square">
            <a:spAutoFit/>
          </a:bodyPr>
          <a:lstStyle/>
          <a:p>
            <a:pPr algn="ctr">
              <a:spcBef>
                <a:spcPct val="50000"/>
              </a:spcBef>
            </a:pPr>
            <a:r>
              <a:rPr lang="en-US" sz="2800" dirty="0">
                <a:solidFill>
                  <a:srgbClr val="FFFF00"/>
                </a:solidFill>
              </a:rPr>
              <a:t>Functioning of the segment register in protected mode</a:t>
            </a:r>
          </a:p>
        </p:txBody>
      </p:sp>
      <p:grpSp>
        <p:nvGrpSpPr>
          <p:cNvPr id="22" name="Group 21"/>
          <p:cNvGrpSpPr/>
          <p:nvPr/>
        </p:nvGrpSpPr>
        <p:grpSpPr>
          <a:xfrm>
            <a:off x="533400" y="1447800"/>
            <a:ext cx="8458200" cy="4779131"/>
            <a:chOff x="533400" y="914400"/>
            <a:chExt cx="8458200" cy="5768360"/>
          </a:xfrm>
        </p:grpSpPr>
        <p:sp>
          <p:nvSpPr>
            <p:cNvPr id="17412" name="Rectangle 4"/>
            <p:cNvSpPr>
              <a:spLocks noChangeArrowheads="1"/>
            </p:cNvSpPr>
            <p:nvPr/>
          </p:nvSpPr>
          <p:spPr bwMode="auto">
            <a:xfrm>
              <a:off x="533400" y="1295400"/>
              <a:ext cx="34290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Selector</a:t>
              </a:r>
            </a:p>
          </p:txBody>
        </p:sp>
        <p:sp>
          <p:nvSpPr>
            <p:cNvPr id="17413" name="Rectangle 5"/>
            <p:cNvSpPr>
              <a:spLocks noChangeArrowheads="1"/>
            </p:cNvSpPr>
            <p:nvPr/>
          </p:nvSpPr>
          <p:spPr bwMode="auto">
            <a:xfrm>
              <a:off x="3962400" y="12954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TI</a:t>
              </a:r>
            </a:p>
          </p:txBody>
        </p:sp>
        <p:sp>
          <p:nvSpPr>
            <p:cNvPr id="17414" name="Rectangle 6"/>
            <p:cNvSpPr>
              <a:spLocks noChangeArrowheads="1"/>
            </p:cNvSpPr>
            <p:nvPr/>
          </p:nvSpPr>
          <p:spPr bwMode="auto">
            <a:xfrm>
              <a:off x="4419600" y="1295400"/>
              <a:ext cx="7620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RPL</a:t>
              </a:r>
            </a:p>
          </p:txBody>
        </p:sp>
        <p:sp>
          <p:nvSpPr>
            <p:cNvPr id="17415" name="Text Box 7"/>
            <p:cNvSpPr txBox="1">
              <a:spLocks noChangeArrowheads="1"/>
            </p:cNvSpPr>
            <p:nvPr/>
          </p:nvSpPr>
          <p:spPr bwMode="auto">
            <a:xfrm>
              <a:off x="4876800" y="914400"/>
              <a:ext cx="228600" cy="371484"/>
            </a:xfrm>
            <a:prstGeom prst="rect">
              <a:avLst/>
            </a:prstGeom>
            <a:noFill/>
            <a:ln w="9525">
              <a:noFill/>
              <a:miter lim="800000"/>
              <a:headEnd/>
              <a:tailEnd/>
            </a:ln>
          </p:spPr>
          <p:txBody>
            <a:bodyPr>
              <a:spAutoFit/>
            </a:bodyPr>
            <a:lstStyle/>
            <a:p>
              <a:pPr>
                <a:spcBef>
                  <a:spcPct val="50000"/>
                </a:spcBef>
              </a:pPr>
              <a:r>
                <a:rPr lang="en-US" sz="1400"/>
                <a:t>0</a:t>
              </a:r>
            </a:p>
          </p:txBody>
        </p:sp>
        <p:sp>
          <p:nvSpPr>
            <p:cNvPr id="17416" name="Text Box 8"/>
            <p:cNvSpPr txBox="1">
              <a:spLocks noChangeArrowheads="1"/>
            </p:cNvSpPr>
            <p:nvPr/>
          </p:nvSpPr>
          <p:spPr bwMode="auto">
            <a:xfrm>
              <a:off x="4419600" y="914400"/>
              <a:ext cx="228600" cy="371484"/>
            </a:xfrm>
            <a:prstGeom prst="rect">
              <a:avLst/>
            </a:prstGeom>
            <a:noFill/>
            <a:ln w="9525">
              <a:noFill/>
              <a:miter lim="800000"/>
              <a:headEnd/>
              <a:tailEnd/>
            </a:ln>
          </p:spPr>
          <p:txBody>
            <a:bodyPr>
              <a:spAutoFit/>
            </a:bodyPr>
            <a:lstStyle/>
            <a:p>
              <a:pPr>
                <a:spcBef>
                  <a:spcPct val="50000"/>
                </a:spcBef>
              </a:pPr>
              <a:r>
                <a:rPr lang="en-US" sz="1400"/>
                <a:t>1</a:t>
              </a:r>
            </a:p>
          </p:txBody>
        </p:sp>
        <p:sp>
          <p:nvSpPr>
            <p:cNvPr id="17417" name="Text Box 9"/>
            <p:cNvSpPr txBox="1">
              <a:spLocks noChangeArrowheads="1"/>
            </p:cNvSpPr>
            <p:nvPr/>
          </p:nvSpPr>
          <p:spPr bwMode="auto">
            <a:xfrm>
              <a:off x="4038600" y="914400"/>
              <a:ext cx="228600" cy="371484"/>
            </a:xfrm>
            <a:prstGeom prst="rect">
              <a:avLst/>
            </a:prstGeom>
            <a:noFill/>
            <a:ln w="9525">
              <a:noFill/>
              <a:miter lim="800000"/>
              <a:headEnd/>
              <a:tailEnd/>
            </a:ln>
          </p:spPr>
          <p:txBody>
            <a:bodyPr>
              <a:spAutoFit/>
            </a:bodyPr>
            <a:lstStyle/>
            <a:p>
              <a:pPr>
                <a:spcBef>
                  <a:spcPct val="50000"/>
                </a:spcBef>
              </a:pPr>
              <a:r>
                <a:rPr lang="en-US" sz="1400"/>
                <a:t>2</a:t>
              </a:r>
            </a:p>
          </p:txBody>
        </p:sp>
        <p:sp>
          <p:nvSpPr>
            <p:cNvPr id="17418" name="Text Box 10"/>
            <p:cNvSpPr txBox="1">
              <a:spLocks noChangeArrowheads="1"/>
            </p:cNvSpPr>
            <p:nvPr/>
          </p:nvSpPr>
          <p:spPr bwMode="auto">
            <a:xfrm>
              <a:off x="3733800" y="914400"/>
              <a:ext cx="228600" cy="371484"/>
            </a:xfrm>
            <a:prstGeom prst="rect">
              <a:avLst/>
            </a:prstGeom>
            <a:noFill/>
            <a:ln w="9525">
              <a:noFill/>
              <a:miter lim="800000"/>
              <a:headEnd/>
              <a:tailEnd/>
            </a:ln>
          </p:spPr>
          <p:txBody>
            <a:bodyPr>
              <a:spAutoFit/>
            </a:bodyPr>
            <a:lstStyle/>
            <a:p>
              <a:pPr>
                <a:spcBef>
                  <a:spcPct val="50000"/>
                </a:spcBef>
              </a:pPr>
              <a:r>
                <a:rPr lang="en-US" sz="1400"/>
                <a:t>3</a:t>
              </a:r>
            </a:p>
          </p:txBody>
        </p:sp>
        <p:sp>
          <p:nvSpPr>
            <p:cNvPr id="17419" name="Text Box 11"/>
            <p:cNvSpPr txBox="1">
              <a:spLocks noChangeArrowheads="1"/>
            </p:cNvSpPr>
            <p:nvPr/>
          </p:nvSpPr>
          <p:spPr bwMode="auto">
            <a:xfrm>
              <a:off x="609600" y="914400"/>
              <a:ext cx="457200" cy="371484"/>
            </a:xfrm>
            <a:prstGeom prst="rect">
              <a:avLst/>
            </a:prstGeom>
            <a:noFill/>
            <a:ln w="9525">
              <a:noFill/>
              <a:miter lim="800000"/>
              <a:headEnd/>
              <a:tailEnd/>
            </a:ln>
          </p:spPr>
          <p:txBody>
            <a:bodyPr>
              <a:spAutoFit/>
            </a:bodyPr>
            <a:lstStyle/>
            <a:p>
              <a:pPr>
                <a:spcBef>
                  <a:spcPct val="50000"/>
                </a:spcBef>
              </a:pPr>
              <a:r>
                <a:rPr lang="en-US" sz="1400"/>
                <a:t>15</a:t>
              </a:r>
            </a:p>
          </p:txBody>
        </p:sp>
        <p:sp>
          <p:nvSpPr>
            <p:cNvPr id="17420" name="Line 12"/>
            <p:cNvSpPr>
              <a:spLocks noChangeShapeType="1"/>
            </p:cNvSpPr>
            <p:nvPr/>
          </p:nvSpPr>
          <p:spPr bwMode="auto">
            <a:xfrm>
              <a:off x="4724400" y="1828800"/>
              <a:ext cx="0" cy="609600"/>
            </a:xfrm>
            <a:prstGeom prst="line">
              <a:avLst/>
            </a:prstGeom>
            <a:noFill/>
            <a:ln w="9525">
              <a:solidFill>
                <a:schemeClr val="tx1"/>
              </a:solidFill>
              <a:round/>
              <a:headEnd/>
              <a:tailEnd/>
            </a:ln>
          </p:spPr>
          <p:txBody>
            <a:bodyPr wrap="none" anchor="ctr"/>
            <a:lstStyle/>
            <a:p>
              <a:endParaRPr lang="en-US" sz="1600"/>
            </a:p>
          </p:txBody>
        </p:sp>
        <p:sp>
          <p:nvSpPr>
            <p:cNvPr id="17421" name="Line 13"/>
            <p:cNvSpPr>
              <a:spLocks noChangeShapeType="1"/>
            </p:cNvSpPr>
            <p:nvPr/>
          </p:nvSpPr>
          <p:spPr bwMode="auto">
            <a:xfrm>
              <a:off x="4724400" y="2438400"/>
              <a:ext cx="8382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7422" name="Text Box 14"/>
            <p:cNvSpPr txBox="1">
              <a:spLocks noChangeArrowheads="1"/>
            </p:cNvSpPr>
            <p:nvPr/>
          </p:nvSpPr>
          <p:spPr bwMode="auto">
            <a:xfrm>
              <a:off x="5562600" y="1752600"/>
              <a:ext cx="3429000" cy="1151597"/>
            </a:xfrm>
            <a:prstGeom prst="rect">
              <a:avLst/>
            </a:prstGeom>
            <a:noFill/>
            <a:ln w="9525">
              <a:noFill/>
              <a:miter lim="800000"/>
              <a:headEnd/>
              <a:tailEnd/>
            </a:ln>
          </p:spPr>
          <p:txBody>
            <a:bodyPr>
              <a:spAutoFit/>
            </a:bodyPr>
            <a:lstStyle/>
            <a:p>
              <a:pPr>
                <a:spcBef>
                  <a:spcPct val="50000"/>
                </a:spcBef>
              </a:pPr>
              <a:r>
                <a:rPr lang="en-US" sz="1400"/>
                <a:t>Requested Privilege Level where 00 is the highest and 11 is the lowest.</a:t>
              </a:r>
              <a:br>
                <a:rPr lang="en-US" sz="1400"/>
              </a:br>
              <a:r>
                <a:rPr lang="en-US" sz="1400"/>
                <a:t>Linux uses only levels 0 and 3 which are called “Kernel Mode” and “User Mode”</a:t>
              </a:r>
            </a:p>
          </p:txBody>
        </p:sp>
        <p:sp>
          <p:nvSpPr>
            <p:cNvPr id="17423" name="Line 15"/>
            <p:cNvSpPr>
              <a:spLocks noChangeShapeType="1"/>
            </p:cNvSpPr>
            <p:nvPr/>
          </p:nvSpPr>
          <p:spPr bwMode="auto">
            <a:xfrm>
              <a:off x="4191000" y="1828800"/>
              <a:ext cx="0" cy="1524000"/>
            </a:xfrm>
            <a:prstGeom prst="line">
              <a:avLst/>
            </a:prstGeom>
            <a:noFill/>
            <a:ln w="9525">
              <a:solidFill>
                <a:schemeClr val="tx1"/>
              </a:solidFill>
              <a:round/>
              <a:headEnd/>
              <a:tailEnd/>
            </a:ln>
          </p:spPr>
          <p:txBody>
            <a:bodyPr wrap="none" anchor="ctr"/>
            <a:lstStyle/>
            <a:p>
              <a:endParaRPr lang="en-US" sz="1600"/>
            </a:p>
          </p:txBody>
        </p:sp>
        <p:sp>
          <p:nvSpPr>
            <p:cNvPr id="17424" name="Line 16"/>
            <p:cNvSpPr>
              <a:spLocks noChangeShapeType="1"/>
            </p:cNvSpPr>
            <p:nvPr/>
          </p:nvSpPr>
          <p:spPr bwMode="auto">
            <a:xfrm>
              <a:off x="4191000" y="3352800"/>
              <a:ext cx="12954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7425" name="Text Box 17"/>
            <p:cNvSpPr txBox="1">
              <a:spLocks noChangeArrowheads="1"/>
            </p:cNvSpPr>
            <p:nvPr/>
          </p:nvSpPr>
          <p:spPr bwMode="auto">
            <a:xfrm>
              <a:off x="5715000" y="3124201"/>
              <a:ext cx="3276600" cy="1021579"/>
            </a:xfrm>
            <a:prstGeom prst="rect">
              <a:avLst/>
            </a:prstGeom>
            <a:noFill/>
            <a:ln w="9525">
              <a:noFill/>
              <a:miter lim="800000"/>
              <a:headEnd/>
              <a:tailEnd/>
            </a:ln>
          </p:spPr>
          <p:txBody>
            <a:bodyPr>
              <a:spAutoFit/>
            </a:bodyPr>
            <a:lstStyle/>
            <a:p>
              <a:pPr>
                <a:spcBef>
                  <a:spcPct val="50000"/>
                </a:spcBef>
              </a:pPr>
              <a:r>
                <a:rPr lang="en-US" sz="1400"/>
                <a:t>Table Indicator</a:t>
              </a:r>
            </a:p>
            <a:p>
              <a:pPr>
                <a:spcBef>
                  <a:spcPct val="50000"/>
                </a:spcBef>
              </a:pPr>
              <a:r>
                <a:rPr lang="en-US" sz="1400"/>
                <a:t>TI = 0 Global Descriptor Table</a:t>
              </a:r>
              <a:br>
                <a:rPr lang="en-US" sz="1400"/>
              </a:br>
              <a:r>
                <a:rPr lang="en-US" sz="1400"/>
                <a:t>TI = 1 Local Descriptor Table</a:t>
              </a:r>
            </a:p>
          </p:txBody>
        </p:sp>
        <p:sp>
          <p:nvSpPr>
            <p:cNvPr id="17426" name="Line 18"/>
            <p:cNvSpPr>
              <a:spLocks noChangeShapeType="1"/>
            </p:cNvSpPr>
            <p:nvPr/>
          </p:nvSpPr>
          <p:spPr bwMode="auto">
            <a:xfrm>
              <a:off x="2209800" y="1828800"/>
              <a:ext cx="0" cy="3048000"/>
            </a:xfrm>
            <a:prstGeom prst="line">
              <a:avLst/>
            </a:prstGeom>
            <a:noFill/>
            <a:ln w="9525">
              <a:solidFill>
                <a:schemeClr val="tx1"/>
              </a:solidFill>
              <a:round/>
              <a:headEnd/>
              <a:tailEnd/>
            </a:ln>
          </p:spPr>
          <p:txBody>
            <a:bodyPr wrap="none" anchor="ctr"/>
            <a:lstStyle/>
            <a:p>
              <a:endParaRPr lang="en-US" sz="1600"/>
            </a:p>
          </p:txBody>
        </p:sp>
        <p:sp>
          <p:nvSpPr>
            <p:cNvPr id="17427" name="Line 19"/>
            <p:cNvSpPr>
              <a:spLocks noChangeShapeType="1"/>
            </p:cNvSpPr>
            <p:nvPr/>
          </p:nvSpPr>
          <p:spPr bwMode="auto">
            <a:xfrm>
              <a:off x="2209800" y="4876800"/>
              <a:ext cx="19812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7428" name="Text Box 20"/>
            <p:cNvSpPr txBox="1">
              <a:spLocks noChangeArrowheads="1"/>
            </p:cNvSpPr>
            <p:nvPr/>
          </p:nvSpPr>
          <p:spPr bwMode="auto">
            <a:xfrm>
              <a:off x="4343400" y="4572000"/>
              <a:ext cx="4572000" cy="1021579"/>
            </a:xfrm>
            <a:prstGeom prst="rect">
              <a:avLst/>
            </a:prstGeom>
            <a:noFill/>
            <a:ln w="9525">
              <a:noFill/>
              <a:miter lim="800000"/>
              <a:headEnd/>
              <a:tailEnd/>
            </a:ln>
          </p:spPr>
          <p:txBody>
            <a:bodyPr>
              <a:spAutoFit/>
            </a:bodyPr>
            <a:lstStyle/>
            <a:p>
              <a:pPr>
                <a:spcBef>
                  <a:spcPct val="50000"/>
                </a:spcBef>
              </a:pPr>
              <a:r>
                <a:rPr lang="en-US" sz="1400"/>
                <a:t>Selects one descriptor from 8,192 descriptors in either the global or the local descriptor table.</a:t>
              </a:r>
            </a:p>
            <a:p>
              <a:pPr>
                <a:spcBef>
                  <a:spcPct val="50000"/>
                </a:spcBef>
              </a:pPr>
              <a:r>
                <a:rPr lang="en-US" sz="1400"/>
                <a:t>Note that bits 3 to 15 mean 13 bits. 2</a:t>
              </a:r>
              <a:r>
                <a:rPr lang="en-US" sz="1400" baseline="30000"/>
                <a:t>13  </a:t>
              </a:r>
              <a:r>
                <a:rPr lang="en-US" sz="1400"/>
                <a:t>=  8,192</a:t>
              </a:r>
            </a:p>
          </p:txBody>
        </p:sp>
        <p:sp>
          <p:nvSpPr>
            <p:cNvPr id="17429" name="Text Box 21"/>
            <p:cNvSpPr txBox="1">
              <a:spLocks noChangeArrowheads="1"/>
            </p:cNvSpPr>
            <p:nvPr/>
          </p:nvSpPr>
          <p:spPr bwMode="auto">
            <a:xfrm>
              <a:off x="1676400" y="5791200"/>
              <a:ext cx="7239000" cy="891560"/>
            </a:xfrm>
            <a:prstGeom prst="rect">
              <a:avLst/>
            </a:prstGeom>
            <a:noFill/>
            <a:ln w="9525">
              <a:noFill/>
              <a:miter lim="800000"/>
              <a:headEnd/>
              <a:tailEnd/>
            </a:ln>
          </p:spPr>
          <p:txBody>
            <a:bodyPr>
              <a:spAutoFit/>
            </a:bodyPr>
            <a:lstStyle/>
            <a:p>
              <a:pPr>
                <a:spcBef>
                  <a:spcPct val="50000"/>
                </a:spcBef>
              </a:pPr>
              <a:r>
                <a:rPr lang="en-US" sz="1400"/>
                <a:t>Note that if the RPL matches or exceeds the priority that has been set by the access rights byte then access is granted. For example if the RPL is 10 and the ARB sets the segment privilege level as 11 access is granted.</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800600" y="395287"/>
            <a:ext cx="4191000" cy="519113"/>
          </a:xfrm>
          <a:prstGeom prst="rect">
            <a:avLst/>
          </a:prstGeom>
          <a:noFill/>
          <a:ln w="9525">
            <a:noFill/>
            <a:miter lim="800000"/>
            <a:headEnd/>
            <a:tailEnd/>
          </a:ln>
        </p:spPr>
        <p:txBody>
          <a:bodyPr wrap="square">
            <a:spAutoFit/>
          </a:bodyPr>
          <a:lstStyle/>
          <a:p>
            <a:pPr algn="r">
              <a:spcBef>
                <a:spcPct val="50000"/>
              </a:spcBef>
            </a:pPr>
            <a:r>
              <a:rPr lang="en-US" sz="2800" dirty="0">
                <a:solidFill>
                  <a:srgbClr val="FFFF00"/>
                </a:solidFill>
              </a:rPr>
              <a:t>Program Invisible Registers</a:t>
            </a:r>
          </a:p>
        </p:txBody>
      </p:sp>
      <p:grpSp>
        <p:nvGrpSpPr>
          <p:cNvPr id="61" name="Group 60"/>
          <p:cNvGrpSpPr/>
          <p:nvPr/>
        </p:nvGrpSpPr>
        <p:grpSpPr>
          <a:xfrm>
            <a:off x="152400" y="1295400"/>
            <a:ext cx="8763000" cy="5029200"/>
            <a:chOff x="152400" y="914400"/>
            <a:chExt cx="8763000" cy="5638800"/>
          </a:xfrm>
        </p:grpSpPr>
        <p:sp>
          <p:nvSpPr>
            <p:cNvPr id="18436" name="Text Box 4"/>
            <p:cNvSpPr txBox="1">
              <a:spLocks noChangeArrowheads="1"/>
            </p:cNvSpPr>
            <p:nvPr/>
          </p:nvSpPr>
          <p:spPr bwMode="auto">
            <a:xfrm>
              <a:off x="381000" y="914400"/>
              <a:ext cx="8534400" cy="1192213"/>
            </a:xfrm>
            <a:prstGeom prst="rect">
              <a:avLst/>
            </a:prstGeom>
            <a:noFill/>
            <a:ln w="9525">
              <a:noFill/>
              <a:miter lim="800000"/>
              <a:headEnd/>
              <a:tailEnd/>
            </a:ln>
          </p:spPr>
          <p:txBody>
            <a:bodyPr>
              <a:spAutoFit/>
            </a:bodyPr>
            <a:lstStyle/>
            <a:p>
              <a:pPr>
                <a:spcBef>
                  <a:spcPct val="50000"/>
                </a:spcBef>
              </a:pPr>
              <a:r>
                <a:rPr lang="en-US" sz="1600" dirty="0"/>
                <a:t>The global and local descriptor tables are found in the memory system. In order to access and specify the address of these tables, the 80386 and above contain program-invisible registers.</a:t>
              </a:r>
            </a:p>
            <a:p>
              <a:pPr>
                <a:spcBef>
                  <a:spcPct val="50000"/>
                </a:spcBef>
              </a:pPr>
              <a:r>
                <a:rPr lang="en-US" sz="1600" dirty="0"/>
                <a:t>The program invisible registers are not directly addressed by software, so they are given this name although some of these registers are accessed by the system software.</a:t>
              </a:r>
            </a:p>
          </p:txBody>
        </p:sp>
        <p:sp>
          <p:nvSpPr>
            <p:cNvPr id="18437" name="Rectangle 5"/>
            <p:cNvSpPr>
              <a:spLocks noChangeArrowheads="1"/>
            </p:cNvSpPr>
            <p:nvPr/>
          </p:nvSpPr>
          <p:spPr bwMode="auto">
            <a:xfrm>
              <a:off x="838200" y="2667000"/>
              <a:ext cx="2667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38" name="Rectangle 6"/>
            <p:cNvSpPr>
              <a:spLocks noChangeArrowheads="1"/>
            </p:cNvSpPr>
            <p:nvPr/>
          </p:nvSpPr>
          <p:spPr bwMode="auto">
            <a:xfrm>
              <a:off x="838200" y="2971800"/>
              <a:ext cx="2667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39" name="Rectangle 7"/>
            <p:cNvSpPr>
              <a:spLocks noChangeArrowheads="1"/>
            </p:cNvSpPr>
            <p:nvPr/>
          </p:nvSpPr>
          <p:spPr bwMode="auto">
            <a:xfrm>
              <a:off x="838200" y="3276600"/>
              <a:ext cx="2667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40" name="Rectangle 8"/>
            <p:cNvSpPr>
              <a:spLocks noChangeArrowheads="1"/>
            </p:cNvSpPr>
            <p:nvPr/>
          </p:nvSpPr>
          <p:spPr bwMode="auto">
            <a:xfrm>
              <a:off x="838200" y="3581400"/>
              <a:ext cx="2667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41" name="Rectangle 9"/>
            <p:cNvSpPr>
              <a:spLocks noChangeArrowheads="1"/>
            </p:cNvSpPr>
            <p:nvPr/>
          </p:nvSpPr>
          <p:spPr bwMode="auto">
            <a:xfrm>
              <a:off x="838200" y="3886200"/>
              <a:ext cx="2667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42" name="Rectangle 10"/>
            <p:cNvSpPr>
              <a:spLocks noChangeArrowheads="1"/>
            </p:cNvSpPr>
            <p:nvPr/>
          </p:nvSpPr>
          <p:spPr bwMode="auto">
            <a:xfrm>
              <a:off x="838200" y="4191000"/>
              <a:ext cx="2667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43" name="Rectangle 11"/>
            <p:cNvSpPr>
              <a:spLocks noChangeArrowheads="1"/>
            </p:cNvSpPr>
            <p:nvPr/>
          </p:nvSpPr>
          <p:spPr bwMode="auto">
            <a:xfrm>
              <a:off x="838200" y="4953000"/>
              <a:ext cx="2667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44" name="Rectangle 12"/>
            <p:cNvSpPr>
              <a:spLocks noChangeArrowheads="1"/>
            </p:cNvSpPr>
            <p:nvPr/>
          </p:nvSpPr>
          <p:spPr bwMode="auto">
            <a:xfrm>
              <a:off x="838200" y="5257800"/>
              <a:ext cx="2667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45" name="Rectangle 13"/>
            <p:cNvSpPr>
              <a:spLocks noChangeArrowheads="1"/>
            </p:cNvSpPr>
            <p:nvPr/>
          </p:nvSpPr>
          <p:spPr bwMode="auto">
            <a:xfrm>
              <a:off x="838200" y="5867400"/>
              <a:ext cx="3429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t>Base Address</a:t>
              </a:r>
            </a:p>
          </p:txBody>
        </p:sp>
        <p:sp>
          <p:nvSpPr>
            <p:cNvPr id="18446" name="Rectangle 14"/>
            <p:cNvSpPr>
              <a:spLocks noChangeArrowheads="1"/>
            </p:cNvSpPr>
            <p:nvPr/>
          </p:nvSpPr>
          <p:spPr bwMode="auto">
            <a:xfrm>
              <a:off x="838200" y="6172200"/>
              <a:ext cx="3429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47" name="Rectangle 15"/>
            <p:cNvSpPr>
              <a:spLocks noChangeArrowheads="1"/>
            </p:cNvSpPr>
            <p:nvPr/>
          </p:nvSpPr>
          <p:spPr bwMode="auto">
            <a:xfrm>
              <a:off x="3962400" y="2667000"/>
              <a:ext cx="1524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t>Base Address</a:t>
              </a:r>
            </a:p>
          </p:txBody>
        </p:sp>
        <p:sp>
          <p:nvSpPr>
            <p:cNvPr id="18448" name="Rectangle 16"/>
            <p:cNvSpPr>
              <a:spLocks noChangeArrowheads="1"/>
            </p:cNvSpPr>
            <p:nvPr/>
          </p:nvSpPr>
          <p:spPr bwMode="auto">
            <a:xfrm>
              <a:off x="5486400" y="2667000"/>
              <a:ext cx="1524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t>Limit</a:t>
              </a:r>
            </a:p>
          </p:txBody>
        </p:sp>
        <p:sp>
          <p:nvSpPr>
            <p:cNvPr id="18449" name="Rectangle 17"/>
            <p:cNvSpPr>
              <a:spLocks noChangeArrowheads="1"/>
            </p:cNvSpPr>
            <p:nvPr/>
          </p:nvSpPr>
          <p:spPr bwMode="auto">
            <a:xfrm>
              <a:off x="7010400" y="2667000"/>
              <a:ext cx="1524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t>Access</a:t>
              </a:r>
            </a:p>
          </p:txBody>
        </p:sp>
        <p:sp>
          <p:nvSpPr>
            <p:cNvPr id="18450" name="Rectangle 18"/>
            <p:cNvSpPr>
              <a:spLocks noChangeArrowheads="1"/>
            </p:cNvSpPr>
            <p:nvPr/>
          </p:nvSpPr>
          <p:spPr bwMode="auto">
            <a:xfrm>
              <a:off x="3962400" y="29718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51" name="Rectangle 19"/>
            <p:cNvSpPr>
              <a:spLocks noChangeArrowheads="1"/>
            </p:cNvSpPr>
            <p:nvPr/>
          </p:nvSpPr>
          <p:spPr bwMode="auto">
            <a:xfrm>
              <a:off x="5486400" y="38862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52" name="Rectangle 20"/>
            <p:cNvSpPr>
              <a:spLocks noChangeArrowheads="1"/>
            </p:cNvSpPr>
            <p:nvPr/>
          </p:nvSpPr>
          <p:spPr bwMode="auto">
            <a:xfrm>
              <a:off x="5486400" y="41910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53" name="Rectangle 21"/>
            <p:cNvSpPr>
              <a:spLocks noChangeArrowheads="1"/>
            </p:cNvSpPr>
            <p:nvPr/>
          </p:nvSpPr>
          <p:spPr bwMode="auto">
            <a:xfrm>
              <a:off x="3962400" y="41910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54" name="Rectangle 22"/>
            <p:cNvSpPr>
              <a:spLocks noChangeArrowheads="1"/>
            </p:cNvSpPr>
            <p:nvPr/>
          </p:nvSpPr>
          <p:spPr bwMode="auto">
            <a:xfrm>
              <a:off x="3962400" y="38862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55" name="Rectangle 23"/>
            <p:cNvSpPr>
              <a:spLocks noChangeArrowheads="1"/>
            </p:cNvSpPr>
            <p:nvPr/>
          </p:nvSpPr>
          <p:spPr bwMode="auto">
            <a:xfrm>
              <a:off x="3962400" y="35814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56" name="Rectangle 24"/>
            <p:cNvSpPr>
              <a:spLocks noChangeArrowheads="1"/>
            </p:cNvSpPr>
            <p:nvPr/>
          </p:nvSpPr>
          <p:spPr bwMode="auto">
            <a:xfrm>
              <a:off x="3962400" y="32766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57" name="Rectangle 25"/>
            <p:cNvSpPr>
              <a:spLocks noChangeArrowheads="1"/>
            </p:cNvSpPr>
            <p:nvPr/>
          </p:nvSpPr>
          <p:spPr bwMode="auto">
            <a:xfrm>
              <a:off x="5486400" y="29718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58" name="Rectangle 26"/>
            <p:cNvSpPr>
              <a:spLocks noChangeArrowheads="1"/>
            </p:cNvSpPr>
            <p:nvPr/>
          </p:nvSpPr>
          <p:spPr bwMode="auto">
            <a:xfrm>
              <a:off x="7010400" y="29718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59" name="Rectangle 27"/>
            <p:cNvSpPr>
              <a:spLocks noChangeArrowheads="1"/>
            </p:cNvSpPr>
            <p:nvPr/>
          </p:nvSpPr>
          <p:spPr bwMode="auto">
            <a:xfrm>
              <a:off x="5486400" y="32766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60" name="Rectangle 28"/>
            <p:cNvSpPr>
              <a:spLocks noChangeArrowheads="1"/>
            </p:cNvSpPr>
            <p:nvPr/>
          </p:nvSpPr>
          <p:spPr bwMode="auto">
            <a:xfrm>
              <a:off x="5486400" y="35814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61" name="Rectangle 29"/>
            <p:cNvSpPr>
              <a:spLocks noChangeArrowheads="1"/>
            </p:cNvSpPr>
            <p:nvPr/>
          </p:nvSpPr>
          <p:spPr bwMode="auto">
            <a:xfrm>
              <a:off x="7010400" y="32766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62" name="Rectangle 30"/>
            <p:cNvSpPr>
              <a:spLocks noChangeArrowheads="1"/>
            </p:cNvSpPr>
            <p:nvPr/>
          </p:nvSpPr>
          <p:spPr bwMode="auto">
            <a:xfrm>
              <a:off x="7010400" y="35814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63" name="Rectangle 31"/>
            <p:cNvSpPr>
              <a:spLocks noChangeArrowheads="1"/>
            </p:cNvSpPr>
            <p:nvPr/>
          </p:nvSpPr>
          <p:spPr bwMode="auto">
            <a:xfrm>
              <a:off x="7010400" y="38862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64" name="Rectangle 32"/>
            <p:cNvSpPr>
              <a:spLocks noChangeArrowheads="1"/>
            </p:cNvSpPr>
            <p:nvPr/>
          </p:nvSpPr>
          <p:spPr bwMode="auto">
            <a:xfrm>
              <a:off x="7010400" y="41910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65" name="Rectangle 33"/>
            <p:cNvSpPr>
              <a:spLocks noChangeArrowheads="1"/>
            </p:cNvSpPr>
            <p:nvPr/>
          </p:nvSpPr>
          <p:spPr bwMode="auto">
            <a:xfrm>
              <a:off x="7010400" y="4953000"/>
              <a:ext cx="1524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t>Access</a:t>
              </a:r>
            </a:p>
          </p:txBody>
        </p:sp>
        <p:sp>
          <p:nvSpPr>
            <p:cNvPr id="18466" name="Rectangle 34"/>
            <p:cNvSpPr>
              <a:spLocks noChangeArrowheads="1"/>
            </p:cNvSpPr>
            <p:nvPr/>
          </p:nvSpPr>
          <p:spPr bwMode="auto">
            <a:xfrm>
              <a:off x="5486400" y="4953000"/>
              <a:ext cx="1524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t>Limit</a:t>
              </a:r>
            </a:p>
          </p:txBody>
        </p:sp>
        <p:sp>
          <p:nvSpPr>
            <p:cNvPr id="18467" name="Rectangle 35"/>
            <p:cNvSpPr>
              <a:spLocks noChangeArrowheads="1"/>
            </p:cNvSpPr>
            <p:nvPr/>
          </p:nvSpPr>
          <p:spPr bwMode="auto">
            <a:xfrm>
              <a:off x="3962400" y="4953000"/>
              <a:ext cx="1524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t>Base Address</a:t>
              </a:r>
            </a:p>
          </p:txBody>
        </p:sp>
        <p:sp>
          <p:nvSpPr>
            <p:cNvPr id="18468" name="Rectangle 36"/>
            <p:cNvSpPr>
              <a:spLocks noChangeArrowheads="1"/>
            </p:cNvSpPr>
            <p:nvPr/>
          </p:nvSpPr>
          <p:spPr bwMode="auto">
            <a:xfrm>
              <a:off x="7010400" y="52578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69" name="Rectangle 37"/>
            <p:cNvSpPr>
              <a:spLocks noChangeArrowheads="1"/>
            </p:cNvSpPr>
            <p:nvPr/>
          </p:nvSpPr>
          <p:spPr bwMode="auto">
            <a:xfrm>
              <a:off x="5486400" y="52578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70" name="Rectangle 38"/>
            <p:cNvSpPr>
              <a:spLocks noChangeArrowheads="1"/>
            </p:cNvSpPr>
            <p:nvPr/>
          </p:nvSpPr>
          <p:spPr bwMode="auto">
            <a:xfrm>
              <a:off x="3962400" y="5257800"/>
              <a:ext cx="1524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71" name="Rectangle 39"/>
            <p:cNvSpPr>
              <a:spLocks noChangeArrowheads="1"/>
            </p:cNvSpPr>
            <p:nvPr/>
          </p:nvSpPr>
          <p:spPr bwMode="auto">
            <a:xfrm>
              <a:off x="4267200" y="6172200"/>
              <a:ext cx="9906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72" name="Rectangle 40"/>
            <p:cNvSpPr>
              <a:spLocks noChangeArrowheads="1"/>
            </p:cNvSpPr>
            <p:nvPr/>
          </p:nvSpPr>
          <p:spPr bwMode="auto">
            <a:xfrm>
              <a:off x="4267200" y="5867400"/>
              <a:ext cx="990600" cy="304800"/>
            </a:xfrm>
            <a:prstGeom prst="rect">
              <a:avLst/>
            </a:prstGeom>
            <a:solidFill>
              <a:schemeClr val="accent1"/>
            </a:solidFill>
            <a:ln w="9525">
              <a:solidFill>
                <a:schemeClr val="tx1"/>
              </a:solidFill>
              <a:miter lim="800000"/>
              <a:headEnd/>
              <a:tailEnd/>
            </a:ln>
          </p:spPr>
          <p:txBody>
            <a:bodyPr wrap="none" anchor="ctr"/>
            <a:lstStyle/>
            <a:p>
              <a:pPr algn="ctr"/>
              <a:r>
                <a:rPr lang="en-US" sz="1600"/>
                <a:t>Limit</a:t>
              </a:r>
            </a:p>
          </p:txBody>
        </p:sp>
        <p:sp>
          <p:nvSpPr>
            <p:cNvPr id="18473" name="Text Box 41"/>
            <p:cNvSpPr txBox="1">
              <a:spLocks noChangeArrowheads="1"/>
            </p:cNvSpPr>
            <p:nvPr/>
          </p:nvSpPr>
          <p:spPr bwMode="auto">
            <a:xfrm>
              <a:off x="1447800" y="2286000"/>
              <a:ext cx="1905000" cy="336550"/>
            </a:xfrm>
            <a:prstGeom prst="rect">
              <a:avLst/>
            </a:prstGeom>
            <a:noFill/>
            <a:ln w="9525">
              <a:noFill/>
              <a:miter lim="800000"/>
              <a:headEnd/>
              <a:tailEnd/>
            </a:ln>
          </p:spPr>
          <p:txBody>
            <a:bodyPr>
              <a:spAutoFit/>
            </a:bodyPr>
            <a:lstStyle/>
            <a:p>
              <a:pPr>
                <a:spcBef>
                  <a:spcPct val="50000"/>
                </a:spcBef>
              </a:pPr>
              <a:r>
                <a:rPr lang="en-US" sz="1600"/>
                <a:t>Segment Registers</a:t>
              </a:r>
            </a:p>
          </p:txBody>
        </p:sp>
        <p:sp>
          <p:nvSpPr>
            <p:cNvPr id="18474" name="Text Box 42"/>
            <p:cNvSpPr txBox="1">
              <a:spLocks noChangeArrowheads="1"/>
            </p:cNvSpPr>
            <p:nvPr/>
          </p:nvSpPr>
          <p:spPr bwMode="auto">
            <a:xfrm>
              <a:off x="5410200" y="2286000"/>
              <a:ext cx="1828800" cy="336550"/>
            </a:xfrm>
            <a:prstGeom prst="rect">
              <a:avLst/>
            </a:prstGeom>
            <a:noFill/>
            <a:ln w="9525">
              <a:noFill/>
              <a:miter lim="800000"/>
              <a:headEnd/>
              <a:tailEnd/>
            </a:ln>
          </p:spPr>
          <p:txBody>
            <a:bodyPr>
              <a:spAutoFit/>
            </a:bodyPr>
            <a:lstStyle/>
            <a:p>
              <a:pPr>
                <a:spcBef>
                  <a:spcPct val="50000"/>
                </a:spcBef>
              </a:pPr>
              <a:r>
                <a:rPr lang="en-US" sz="1600"/>
                <a:t>Descriptor Cache</a:t>
              </a:r>
            </a:p>
          </p:txBody>
        </p:sp>
        <p:sp>
          <p:nvSpPr>
            <p:cNvPr id="18475" name="Text Box 43"/>
            <p:cNvSpPr txBox="1">
              <a:spLocks noChangeArrowheads="1"/>
            </p:cNvSpPr>
            <p:nvPr/>
          </p:nvSpPr>
          <p:spPr bwMode="auto">
            <a:xfrm>
              <a:off x="304800" y="2667000"/>
              <a:ext cx="457200" cy="304800"/>
            </a:xfrm>
            <a:prstGeom prst="rect">
              <a:avLst/>
            </a:prstGeom>
            <a:noFill/>
            <a:ln w="9525">
              <a:noFill/>
              <a:miter lim="800000"/>
              <a:headEnd/>
              <a:tailEnd/>
            </a:ln>
          </p:spPr>
          <p:txBody>
            <a:bodyPr>
              <a:spAutoFit/>
            </a:bodyPr>
            <a:lstStyle/>
            <a:p>
              <a:pPr>
                <a:spcBef>
                  <a:spcPct val="50000"/>
                </a:spcBef>
              </a:pPr>
              <a:r>
                <a:rPr lang="en-US" sz="1400"/>
                <a:t>CS</a:t>
              </a:r>
            </a:p>
          </p:txBody>
        </p:sp>
        <p:sp>
          <p:nvSpPr>
            <p:cNvPr id="18476" name="Text Box 44"/>
            <p:cNvSpPr txBox="1">
              <a:spLocks noChangeArrowheads="1"/>
            </p:cNvSpPr>
            <p:nvPr/>
          </p:nvSpPr>
          <p:spPr bwMode="auto">
            <a:xfrm>
              <a:off x="304800" y="4191000"/>
              <a:ext cx="457200" cy="304800"/>
            </a:xfrm>
            <a:prstGeom prst="rect">
              <a:avLst/>
            </a:prstGeom>
            <a:noFill/>
            <a:ln w="9525">
              <a:noFill/>
              <a:miter lim="800000"/>
              <a:headEnd/>
              <a:tailEnd/>
            </a:ln>
          </p:spPr>
          <p:txBody>
            <a:bodyPr>
              <a:spAutoFit/>
            </a:bodyPr>
            <a:lstStyle/>
            <a:p>
              <a:pPr>
                <a:spcBef>
                  <a:spcPct val="50000"/>
                </a:spcBef>
              </a:pPr>
              <a:r>
                <a:rPr lang="en-US" sz="1400"/>
                <a:t>GS</a:t>
              </a:r>
            </a:p>
          </p:txBody>
        </p:sp>
        <p:sp>
          <p:nvSpPr>
            <p:cNvPr id="18477" name="Text Box 45"/>
            <p:cNvSpPr txBox="1">
              <a:spLocks noChangeArrowheads="1"/>
            </p:cNvSpPr>
            <p:nvPr/>
          </p:nvSpPr>
          <p:spPr bwMode="auto">
            <a:xfrm>
              <a:off x="304800" y="3886200"/>
              <a:ext cx="457200" cy="304800"/>
            </a:xfrm>
            <a:prstGeom prst="rect">
              <a:avLst/>
            </a:prstGeom>
            <a:noFill/>
            <a:ln w="9525">
              <a:noFill/>
              <a:miter lim="800000"/>
              <a:headEnd/>
              <a:tailEnd/>
            </a:ln>
          </p:spPr>
          <p:txBody>
            <a:bodyPr>
              <a:spAutoFit/>
            </a:bodyPr>
            <a:lstStyle/>
            <a:p>
              <a:pPr>
                <a:spcBef>
                  <a:spcPct val="50000"/>
                </a:spcBef>
              </a:pPr>
              <a:r>
                <a:rPr lang="en-US" sz="1400"/>
                <a:t>FS</a:t>
              </a:r>
            </a:p>
          </p:txBody>
        </p:sp>
        <p:sp>
          <p:nvSpPr>
            <p:cNvPr id="18478" name="Text Box 46"/>
            <p:cNvSpPr txBox="1">
              <a:spLocks noChangeArrowheads="1"/>
            </p:cNvSpPr>
            <p:nvPr/>
          </p:nvSpPr>
          <p:spPr bwMode="auto">
            <a:xfrm>
              <a:off x="304800" y="3581400"/>
              <a:ext cx="457200" cy="304800"/>
            </a:xfrm>
            <a:prstGeom prst="rect">
              <a:avLst/>
            </a:prstGeom>
            <a:noFill/>
            <a:ln w="9525">
              <a:noFill/>
              <a:miter lim="800000"/>
              <a:headEnd/>
              <a:tailEnd/>
            </a:ln>
          </p:spPr>
          <p:txBody>
            <a:bodyPr>
              <a:spAutoFit/>
            </a:bodyPr>
            <a:lstStyle/>
            <a:p>
              <a:pPr>
                <a:spcBef>
                  <a:spcPct val="50000"/>
                </a:spcBef>
              </a:pPr>
              <a:r>
                <a:rPr lang="en-US" sz="1400"/>
                <a:t>SS</a:t>
              </a:r>
            </a:p>
          </p:txBody>
        </p:sp>
        <p:sp>
          <p:nvSpPr>
            <p:cNvPr id="18479" name="Text Box 47"/>
            <p:cNvSpPr txBox="1">
              <a:spLocks noChangeArrowheads="1"/>
            </p:cNvSpPr>
            <p:nvPr/>
          </p:nvSpPr>
          <p:spPr bwMode="auto">
            <a:xfrm>
              <a:off x="304800" y="3276600"/>
              <a:ext cx="457200" cy="304800"/>
            </a:xfrm>
            <a:prstGeom prst="rect">
              <a:avLst/>
            </a:prstGeom>
            <a:noFill/>
            <a:ln w="9525">
              <a:noFill/>
              <a:miter lim="800000"/>
              <a:headEnd/>
              <a:tailEnd/>
            </a:ln>
          </p:spPr>
          <p:txBody>
            <a:bodyPr>
              <a:spAutoFit/>
            </a:bodyPr>
            <a:lstStyle/>
            <a:p>
              <a:pPr>
                <a:spcBef>
                  <a:spcPct val="50000"/>
                </a:spcBef>
              </a:pPr>
              <a:r>
                <a:rPr lang="en-US" sz="1400"/>
                <a:t>ES</a:t>
              </a:r>
            </a:p>
          </p:txBody>
        </p:sp>
        <p:sp>
          <p:nvSpPr>
            <p:cNvPr id="18480" name="Text Box 48"/>
            <p:cNvSpPr txBox="1">
              <a:spLocks noChangeArrowheads="1"/>
            </p:cNvSpPr>
            <p:nvPr/>
          </p:nvSpPr>
          <p:spPr bwMode="auto">
            <a:xfrm>
              <a:off x="304800" y="2971800"/>
              <a:ext cx="457200" cy="304800"/>
            </a:xfrm>
            <a:prstGeom prst="rect">
              <a:avLst/>
            </a:prstGeom>
            <a:noFill/>
            <a:ln w="9525">
              <a:noFill/>
              <a:miter lim="800000"/>
              <a:headEnd/>
              <a:tailEnd/>
            </a:ln>
          </p:spPr>
          <p:txBody>
            <a:bodyPr>
              <a:spAutoFit/>
            </a:bodyPr>
            <a:lstStyle/>
            <a:p>
              <a:pPr>
                <a:spcBef>
                  <a:spcPct val="50000"/>
                </a:spcBef>
              </a:pPr>
              <a:r>
                <a:rPr lang="en-US" sz="1400"/>
                <a:t>DS</a:t>
              </a:r>
            </a:p>
          </p:txBody>
        </p:sp>
        <p:sp>
          <p:nvSpPr>
            <p:cNvPr id="18481" name="Text Box 49"/>
            <p:cNvSpPr txBox="1">
              <a:spLocks noChangeArrowheads="1"/>
            </p:cNvSpPr>
            <p:nvPr/>
          </p:nvSpPr>
          <p:spPr bwMode="auto">
            <a:xfrm>
              <a:off x="304800" y="4953000"/>
              <a:ext cx="457200" cy="304800"/>
            </a:xfrm>
            <a:prstGeom prst="rect">
              <a:avLst/>
            </a:prstGeom>
            <a:noFill/>
            <a:ln w="9525">
              <a:noFill/>
              <a:miter lim="800000"/>
              <a:headEnd/>
              <a:tailEnd/>
            </a:ln>
          </p:spPr>
          <p:txBody>
            <a:bodyPr>
              <a:spAutoFit/>
            </a:bodyPr>
            <a:lstStyle/>
            <a:p>
              <a:pPr>
                <a:spcBef>
                  <a:spcPct val="50000"/>
                </a:spcBef>
              </a:pPr>
              <a:r>
                <a:rPr lang="en-US" sz="1400"/>
                <a:t>TR</a:t>
              </a:r>
            </a:p>
          </p:txBody>
        </p:sp>
        <p:sp>
          <p:nvSpPr>
            <p:cNvPr id="18482" name="Text Box 50"/>
            <p:cNvSpPr txBox="1">
              <a:spLocks noChangeArrowheads="1"/>
            </p:cNvSpPr>
            <p:nvPr/>
          </p:nvSpPr>
          <p:spPr bwMode="auto">
            <a:xfrm>
              <a:off x="152400" y="5257800"/>
              <a:ext cx="762000" cy="304800"/>
            </a:xfrm>
            <a:prstGeom prst="rect">
              <a:avLst/>
            </a:prstGeom>
            <a:noFill/>
            <a:ln w="9525">
              <a:noFill/>
              <a:miter lim="800000"/>
              <a:headEnd/>
              <a:tailEnd/>
            </a:ln>
          </p:spPr>
          <p:txBody>
            <a:bodyPr>
              <a:spAutoFit/>
            </a:bodyPr>
            <a:lstStyle/>
            <a:p>
              <a:pPr>
                <a:spcBef>
                  <a:spcPct val="50000"/>
                </a:spcBef>
              </a:pPr>
              <a:r>
                <a:rPr lang="en-US" sz="1400"/>
                <a:t>LDTR</a:t>
              </a:r>
            </a:p>
          </p:txBody>
        </p:sp>
        <p:sp>
          <p:nvSpPr>
            <p:cNvPr id="18483" name="Text Box 51"/>
            <p:cNvSpPr txBox="1">
              <a:spLocks noChangeArrowheads="1"/>
            </p:cNvSpPr>
            <p:nvPr/>
          </p:nvSpPr>
          <p:spPr bwMode="auto">
            <a:xfrm>
              <a:off x="152400" y="5867400"/>
              <a:ext cx="762000" cy="304800"/>
            </a:xfrm>
            <a:prstGeom prst="rect">
              <a:avLst/>
            </a:prstGeom>
            <a:noFill/>
            <a:ln w="9525">
              <a:noFill/>
              <a:miter lim="800000"/>
              <a:headEnd/>
              <a:tailEnd/>
            </a:ln>
          </p:spPr>
          <p:txBody>
            <a:bodyPr>
              <a:spAutoFit/>
            </a:bodyPr>
            <a:lstStyle/>
            <a:p>
              <a:pPr>
                <a:spcBef>
                  <a:spcPct val="50000"/>
                </a:spcBef>
              </a:pPr>
              <a:r>
                <a:rPr lang="en-US" sz="1400"/>
                <a:t>GDTR</a:t>
              </a:r>
            </a:p>
          </p:txBody>
        </p:sp>
        <p:sp>
          <p:nvSpPr>
            <p:cNvPr id="18484" name="Text Box 52"/>
            <p:cNvSpPr txBox="1">
              <a:spLocks noChangeArrowheads="1"/>
            </p:cNvSpPr>
            <p:nvPr/>
          </p:nvSpPr>
          <p:spPr bwMode="auto">
            <a:xfrm>
              <a:off x="152400" y="6172200"/>
              <a:ext cx="762000" cy="304800"/>
            </a:xfrm>
            <a:prstGeom prst="rect">
              <a:avLst/>
            </a:prstGeom>
            <a:noFill/>
            <a:ln w="9525">
              <a:noFill/>
              <a:miter lim="800000"/>
              <a:headEnd/>
              <a:tailEnd/>
            </a:ln>
          </p:spPr>
          <p:txBody>
            <a:bodyPr>
              <a:spAutoFit/>
            </a:bodyPr>
            <a:lstStyle/>
            <a:p>
              <a:pPr>
                <a:spcBef>
                  <a:spcPct val="50000"/>
                </a:spcBef>
              </a:pPr>
              <a:r>
                <a:rPr lang="en-US" sz="1400"/>
                <a:t>IDTR</a:t>
              </a:r>
            </a:p>
          </p:txBody>
        </p:sp>
        <p:sp>
          <p:nvSpPr>
            <p:cNvPr id="18485" name="Line 53"/>
            <p:cNvSpPr>
              <a:spLocks noChangeShapeType="1"/>
            </p:cNvSpPr>
            <p:nvPr/>
          </p:nvSpPr>
          <p:spPr bwMode="auto">
            <a:xfrm>
              <a:off x="152400" y="6553200"/>
              <a:ext cx="8610600" cy="0"/>
            </a:xfrm>
            <a:prstGeom prst="line">
              <a:avLst/>
            </a:prstGeom>
            <a:noFill/>
            <a:ln w="28575" cap="rnd">
              <a:solidFill>
                <a:srgbClr val="0000FF"/>
              </a:solidFill>
              <a:prstDash val="sysDot"/>
              <a:round/>
              <a:headEnd/>
              <a:tailEnd/>
            </a:ln>
          </p:spPr>
          <p:txBody>
            <a:bodyPr wrap="none" anchor="ctr"/>
            <a:lstStyle/>
            <a:p>
              <a:endParaRPr lang="en-US"/>
            </a:p>
          </p:txBody>
        </p:sp>
        <p:sp>
          <p:nvSpPr>
            <p:cNvPr id="18486" name="Line 54"/>
            <p:cNvSpPr>
              <a:spLocks noChangeShapeType="1"/>
            </p:cNvSpPr>
            <p:nvPr/>
          </p:nvSpPr>
          <p:spPr bwMode="auto">
            <a:xfrm flipV="1">
              <a:off x="152400" y="4724400"/>
              <a:ext cx="0" cy="1828800"/>
            </a:xfrm>
            <a:prstGeom prst="line">
              <a:avLst/>
            </a:prstGeom>
            <a:noFill/>
            <a:ln w="28575" cap="rnd">
              <a:solidFill>
                <a:srgbClr val="0000FF"/>
              </a:solidFill>
              <a:prstDash val="sysDot"/>
              <a:round/>
              <a:headEnd/>
              <a:tailEnd/>
            </a:ln>
          </p:spPr>
          <p:txBody>
            <a:bodyPr wrap="none" anchor="ctr"/>
            <a:lstStyle/>
            <a:p>
              <a:endParaRPr lang="en-US"/>
            </a:p>
          </p:txBody>
        </p:sp>
        <p:sp>
          <p:nvSpPr>
            <p:cNvPr id="18487" name="Line 55"/>
            <p:cNvSpPr>
              <a:spLocks noChangeShapeType="1"/>
            </p:cNvSpPr>
            <p:nvPr/>
          </p:nvSpPr>
          <p:spPr bwMode="auto">
            <a:xfrm>
              <a:off x="152400" y="4724400"/>
              <a:ext cx="3505200" cy="0"/>
            </a:xfrm>
            <a:prstGeom prst="line">
              <a:avLst/>
            </a:prstGeom>
            <a:noFill/>
            <a:ln w="28575" cap="rnd">
              <a:solidFill>
                <a:srgbClr val="0000FF"/>
              </a:solidFill>
              <a:prstDash val="sysDot"/>
              <a:round/>
              <a:headEnd/>
              <a:tailEnd/>
            </a:ln>
          </p:spPr>
          <p:txBody>
            <a:bodyPr wrap="none" anchor="ctr"/>
            <a:lstStyle/>
            <a:p>
              <a:endParaRPr lang="en-US"/>
            </a:p>
          </p:txBody>
        </p:sp>
        <p:sp>
          <p:nvSpPr>
            <p:cNvPr id="18488" name="Line 56"/>
            <p:cNvSpPr>
              <a:spLocks noChangeShapeType="1"/>
            </p:cNvSpPr>
            <p:nvPr/>
          </p:nvSpPr>
          <p:spPr bwMode="auto">
            <a:xfrm flipV="1">
              <a:off x="3657600" y="2209800"/>
              <a:ext cx="0" cy="2514600"/>
            </a:xfrm>
            <a:prstGeom prst="line">
              <a:avLst/>
            </a:prstGeom>
            <a:noFill/>
            <a:ln w="28575" cap="rnd">
              <a:solidFill>
                <a:srgbClr val="0000FF"/>
              </a:solidFill>
              <a:prstDash val="sysDot"/>
              <a:round/>
              <a:headEnd/>
              <a:tailEnd/>
            </a:ln>
          </p:spPr>
          <p:txBody>
            <a:bodyPr wrap="none" anchor="ctr"/>
            <a:lstStyle/>
            <a:p>
              <a:endParaRPr lang="en-US"/>
            </a:p>
          </p:txBody>
        </p:sp>
        <p:sp>
          <p:nvSpPr>
            <p:cNvPr id="18489" name="Line 57"/>
            <p:cNvSpPr>
              <a:spLocks noChangeShapeType="1"/>
            </p:cNvSpPr>
            <p:nvPr/>
          </p:nvSpPr>
          <p:spPr bwMode="auto">
            <a:xfrm>
              <a:off x="3657600" y="2209800"/>
              <a:ext cx="5105400" cy="0"/>
            </a:xfrm>
            <a:prstGeom prst="line">
              <a:avLst/>
            </a:prstGeom>
            <a:noFill/>
            <a:ln w="28575" cap="rnd">
              <a:solidFill>
                <a:srgbClr val="0000FF"/>
              </a:solidFill>
              <a:prstDash val="sysDot"/>
              <a:round/>
              <a:headEnd/>
              <a:tailEnd/>
            </a:ln>
          </p:spPr>
          <p:txBody>
            <a:bodyPr wrap="none" anchor="ctr"/>
            <a:lstStyle/>
            <a:p>
              <a:endParaRPr lang="en-US"/>
            </a:p>
          </p:txBody>
        </p:sp>
        <p:sp>
          <p:nvSpPr>
            <p:cNvPr id="18490" name="Line 58"/>
            <p:cNvSpPr>
              <a:spLocks noChangeShapeType="1"/>
            </p:cNvSpPr>
            <p:nvPr/>
          </p:nvSpPr>
          <p:spPr bwMode="auto">
            <a:xfrm>
              <a:off x="8763000" y="2209800"/>
              <a:ext cx="0" cy="4343400"/>
            </a:xfrm>
            <a:prstGeom prst="line">
              <a:avLst/>
            </a:prstGeom>
            <a:noFill/>
            <a:ln w="28575" cap="rnd">
              <a:solidFill>
                <a:srgbClr val="0000FF"/>
              </a:solidFill>
              <a:prstDash val="sysDot"/>
              <a:round/>
              <a:headEnd/>
              <a:tailEnd/>
            </a:ln>
          </p:spPr>
          <p:txBody>
            <a:bodyPr wrap="none" anchor="ctr"/>
            <a:lstStyle/>
            <a:p>
              <a:endParaRPr lang="en-US"/>
            </a:p>
          </p:txBody>
        </p:sp>
        <p:sp>
          <p:nvSpPr>
            <p:cNvPr id="18491" name="Text Box 59"/>
            <p:cNvSpPr txBox="1">
              <a:spLocks noChangeArrowheads="1"/>
            </p:cNvSpPr>
            <p:nvPr/>
          </p:nvSpPr>
          <p:spPr bwMode="auto">
            <a:xfrm>
              <a:off x="6096000" y="5867400"/>
              <a:ext cx="2362200" cy="336550"/>
            </a:xfrm>
            <a:prstGeom prst="rect">
              <a:avLst/>
            </a:prstGeom>
            <a:solidFill>
              <a:srgbClr val="3366FF"/>
            </a:solidFill>
            <a:ln w="9525">
              <a:noFill/>
              <a:miter lim="800000"/>
              <a:headEnd/>
              <a:tailEnd/>
            </a:ln>
          </p:spPr>
          <p:txBody>
            <a:bodyPr>
              <a:spAutoFit/>
            </a:bodyPr>
            <a:lstStyle/>
            <a:p>
              <a:pPr>
                <a:spcBef>
                  <a:spcPct val="50000"/>
                </a:spcBef>
              </a:pPr>
              <a:r>
                <a:rPr lang="en-US" sz="1600">
                  <a:solidFill>
                    <a:schemeClr val="bg1"/>
                  </a:solidFill>
                </a:rPr>
                <a:t>      Program Invisible</a:t>
              </a:r>
            </a:p>
          </p:txBody>
        </p:sp>
        <p:sp>
          <p:nvSpPr>
            <p:cNvPr id="18492" name="Text Box 60"/>
            <p:cNvSpPr txBox="1">
              <a:spLocks noChangeArrowheads="1"/>
            </p:cNvSpPr>
            <p:nvPr/>
          </p:nvSpPr>
          <p:spPr bwMode="auto">
            <a:xfrm>
              <a:off x="2895600" y="5638800"/>
              <a:ext cx="1905000" cy="274638"/>
            </a:xfrm>
            <a:prstGeom prst="rect">
              <a:avLst/>
            </a:prstGeom>
            <a:noFill/>
            <a:ln w="9525">
              <a:noFill/>
              <a:miter lim="800000"/>
              <a:headEnd/>
              <a:tailEnd/>
            </a:ln>
          </p:spPr>
          <p:txBody>
            <a:bodyPr>
              <a:spAutoFit/>
            </a:bodyPr>
            <a:lstStyle/>
            <a:p>
              <a:pPr>
                <a:spcBef>
                  <a:spcPct val="50000"/>
                </a:spcBef>
              </a:pPr>
              <a:r>
                <a:rPr lang="en-US" sz="1200"/>
                <a:t>Descriptor Table Addresses</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733800" y="152400"/>
            <a:ext cx="5410200" cy="523220"/>
          </a:xfrm>
          <a:prstGeom prst="rect">
            <a:avLst/>
          </a:prstGeom>
          <a:noFill/>
          <a:ln w="9525">
            <a:noFill/>
            <a:miter lim="800000"/>
            <a:headEnd/>
            <a:tailEnd/>
          </a:ln>
        </p:spPr>
        <p:txBody>
          <a:bodyPr wrap="square">
            <a:spAutoFit/>
          </a:bodyPr>
          <a:lstStyle/>
          <a:p>
            <a:pPr>
              <a:spcBef>
                <a:spcPct val="50000"/>
              </a:spcBef>
            </a:pPr>
            <a:r>
              <a:rPr lang="en-US" sz="2800" dirty="0">
                <a:solidFill>
                  <a:srgbClr val="FFFF00"/>
                </a:solidFill>
              </a:rPr>
              <a:t>Program Invisible Registers...Contd.</a:t>
            </a:r>
          </a:p>
        </p:txBody>
      </p:sp>
      <p:sp>
        <p:nvSpPr>
          <p:cNvPr id="19460" name="Text Box 4"/>
          <p:cNvSpPr txBox="1">
            <a:spLocks noChangeArrowheads="1"/>
          </p:cNvSpPr>
          <p:nvPr/>
        </p:nvSpPr>
        <p:spPr bwMode="auto">
          <a:xfrm>
            <a:off x="381000" y="1320998"/>
            <a:ext cx="8458200" cy="5232202"/>
          </a:xfrm>
          <a:prstGeom prst="rect">
            <a:avLst/>
          </a:prstGeom>
          <a:noFill/>
          <a:ln w="9525">
            <a:noFill/>
            <a:miter lim="800000"/>
            <a:headEnd/>
            <a:tailEnd/>
          </a:ln>
        </p:spPr>
        <p:txBody>
          <a:bodyPr wrap="square">
            <a:spAutoFit/>
          </a:bodyPr>
          <a:lstStyle/>
          <a:p>
            <a:pPr>
              <a:spcBef>
                <a:spcPts val="600"/>
              </a:spcBef>
            </a:pPr>
            <a:r>
              <a:rPr lang="en-US" sz="1600" dirty="0"/>
              <a:t>Each of the segment registers contains a program-invisible portion used in the protected mode. </a:t>
            </a:r>
          </a:p>
          <a:p>
            <a:pPr>
              <a:spcBef>
                <a:spcPts val="600"/>
              </a:spcBef>
            </a:pPr>
            <a:r>
              <a:rPr lang="en-US" sz="1600" dirty="0"/>
              <a:t>The program invisible portion of these registers is often called cache memory but this is NOT to be confused with the Level 1 or Level 2 caches found in the microprocessor.</a:t>
            </a:r>
          </a:p>
          <a:p>
            <a:pPr>
              <a:spcBef>
                <a:spcPts val="600"/>
              </a:spcBef>
            </a:pPr>
            <a:r>
              <a:rPr lang="en-US" sz="1600" dirty="0"/>
              <a:t>The program invisible portion of the segment register is loaded with the base address, limit and access rights each time the number in the segment register is changed.</a:t>
            </a:r>
          </a:p>
          <a:p>
            <a:pPr>
              <a:spcBef>
                <a:spcPts val="600"/>
              </a:spcBef>
            </a:pPr>
            <a:r>
              <a:rPr lang="en-US" sz="1600" dirty="0"/>
              <a:t>It is held there and used to access the memory segment until the segment number is changed again. This allows the microprocessor to access a memory segment repeatedly without referring back to the descriptor table for each access, hence the term </a:t>
            </a:r>
            <a:r>
              <a:rPr lang="en-US" sz="1600" i="1" dirty="0"/>
              <a:t>cache.</a:t>
            </a:r>
          </a:p>
          <a:p>
            <a:pPr>
              <a:spcBef>
                <a:spcPts val="600"/>
              </a:spcBef>
            </a:pPr>
            <a:r>
              <a:rPr lang="en-US" sz="1600" i="1" dirty="0"/>
              <a:t>Note:</a:t>
            </a:r>
          </a:p>
          <a:p>
            <a:pPr>
              <a:spcBef>
                <a:spcPts val="600"/>
              </a:spcBef>
            </a:pPr>
            <a:r>
              <a:rPr lang="en-US" sz="1600" i="1" dirty="0"/>
              <a:t>1. The 80286 does not contain FS and GS nor the program invisible portions of these registers.</a:t>
            </a:r>
            <a:br>
              <a:rPr lang="en-US" sz="1600" i="1" dirty="0"/>
            </a:br>
            <a:r>
              <a:rPr lang="en-US" sz="1600" i="1" dirty="0"/>
              <a:t>2. The 80286 contains a base address that is 24 bits and a limit that is 16 bits</a:t>
            </a:r>
            <a:br>
              <a:rPr lang="en-US" sz="1600" i="1" dirty="0"/>
            </a:br>
            <a:r>
              <a:rPr lang="en-US" sz="1600" i="1" dirty="0"/>
              <a:t>3. The 80386/486/Pentium contain a base address that is 32 bits and a limit that is 20 bits</a:t>
            </a:r>
            <a:br>
              <a:rPr lang="en-US" sz="1600" i="1" dirty="0"/>
            </a:br>
            <a:r>
              <a:rPr lang="en-US" sz="1600" i="1" dirty="0"/>
              <a:t>4. The access rights are 8 bits in the 286 and 12-bits in the 386 and above.</a:t>
            </a:r>
          </a:p>
          <a:p>
            <a:pPr>
              <a:spcBef>
                <a:spcPts val="600"/>
              </a:spcBef>
            </a:pPr>
            <a:r>
              <a:rPr lang="en-US" sz="1600" dirty="0"/>
              <a:t>The GDTR (Global Descriptor Table Register) and IDTR(Interrupt Descriptor Table Register) contain the base address of the descriptor table and its limit. The limit of each descriptor table is 16-bits because the maximum table length is 64K bytes. The location of the local descriptor table is selected from the global descriptor table. One of the global descriptors is set up to address the local descriptor table. </a:t>
            </a:r>
            <a:br>
              <a:rPr lang="en-US" sz="1600" dirty="0"/>
            </a:b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0" y="395287"/>
            <a:ext cx="5334000" cy="523220"/>
          </a:xfrm>
          <a:prstGeom prst="rect">
            <a:avLst/>
          </a:prstGeom>
          <a:noFill/>
          <a:ln w="9525">
            <a:noFill/>
            <a:miter lim="800000"/>
            <a:headEnd/>
            <a:tailEnd/>
          </a:ln>
        </p:spPr>
        <p:txBody>
          <a:bodyPr wrap="square">
            <a:spAutoFit/>
          </a:bodyPr>
          <a:lstStyle/>
          <a:p>
            <a:pPr>
              <a:spcBef>
                <a:spcPct val="50000"/>
              </a:spcBef>
            </a:pPr>
            <a:r>
              <a:rPr lang="en-US" sz="2800" dirty="0">
                <a:solidFill>
                  <a:srgbClr val="FFFF00"/>
                </a:solidFill>
              </a:rPr>
              <a:t>Program Invisible Registers...Contd.</a:t>
            </a:r>
          </a:p>
        </p:txBody>
      </p:sp>
      <p:sp>
        <p:nvSpPr>
          <p:cNvPr id="20484" name="Text Box 4"/>
          <p:cNvSpPr txBox="1">
            <a:spLocks noChangeArrowheads="1"/>
          </p:cNvSpPr>
          <p:nvPr/>
        </p:nvSpPr>
        <p:spPr bwMode="auto">
          <a:xfrm>
            <a:off x="381000" y="1524000"/>
            <a:ext cx="8458200" cy="1681163"/>
          </a:xfrm>
          <a:prstGeom prst="rect">
            <a:avLst/>
          </a:prstGeom>
          <a:noFill/>
          <a:ln w="9525">
            <a:noFill/>
            <a:miter lim="800000"/>
            <a:headEnd/>
            <a:tailEnd/>
          </a:ln>
        </p:spPr>
        <p:txBody>
          <a:bodyPr>
            <a:spAutoFit/>
          </a:bodyPr>
          <a:lstStyle/>
          <a:p>
            <a:pPr>
              <a:spcBef>
                <a:spcPct val="50000"/>
              </a:spcBef>
            </a:pPr>
            <a:r>
              <a:rPr lang="en-US" sz="1600" dirty="0"/>
              <a:t>The Task Register ( TR) holds a selector that accesses a descriptor that defines </a:t>
            </a:r>
            <a:r>
              <a:rPr lang="en-US" sz="1600" dirty="0" err="1"/>
              <a:t>atask</a:t>
            </a:r>
            <a:r>
              <a:rPr lang="en-US" sz="1600" dirty="0"/>
              <a:t>. A task is most often a procedure or application program. The descriptor for the procedure or application program is stored in the global descriptor table, so access can be controlled through the privilege levels.</a:t>
            </a:r>
          </a:p>
          <a:p>
            <a:pPr>
              <a:spcBef>
                <a:spcPct val="50000"/>
              </a:spcBef>
            </a:pPr>
            <a:r>
              <a:rPr lang="en-US" sz="1600" dirty="0"/>
              <a:t>The task register allows a context switch in about 17 µs ( microseconds) which is a fairly short amount of time. The task switch allows multitasking systems to switch from one task to another in a simple and orderly fashion.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400800" y="152400"/>
            <a:ext cx="2590800" cy="519113"/>
          </a:xfrm>
          <a:prstGeom prst="rect">
            <a:avLst/>
          </a:prstGeom>
          <a:noFill/>
          <a:ln w="9525">
            <a:noFill/>
            <a:miter lim="800000"/>
            <a:headEnd/>
            <a:tailEnd/>
          </a:ln>
        </p:spPr>
        <p:txBody>
          <a:bodyPr wrap="square">
            <a:spAutoFit/>
          </a:bodyPr>
          <a:lstStyle/>
          <a:p>
            <a:pPr>
              <a:spcBef>
                <a:spcPct val="50000"/>
              </a:spcBef>
            </a:pPr>
            <a:r>
              <a:rPr lang="en-US" sz="2800">
                <a:solidFill>
                  <a:srgbClr val="FFFF00"/>
                </a:solidFill>
              </a:rPr>
              <a:t>Memory Paging</a:t>
            </a:r>
          </a:p>
        </p:txBody>
      </p:sp>
      <p:sp>
        <p:nvSpPr>
          <p:cNvPr id="21508" name="Text Box 4"/>
          <p:cNvSpPr txBox="1">
            <a:spLocks noChangeArrowheads="1"/>
          </p:cNvSpPr>
          <p:nvPr/>
        </p:nvSpPr>
        <p:spPr bwMode="auto">
          <a:xfrm>
            <a:off x="381000" y="1485900"/>
            <a:ext cx="8458200" cy="2781300"/>
          </a:xfrm>
          <a:prstGeom prst="rect">
            <a:avLst/>
          </a:prstGeom>
          <a:noFill/>
          <a:ln w="9525">
            <a:noFill/>
            <a:miter lim="800000"/>
            <a:headEnd/>
            <a:tailEnd/>
          </a:ln>
        </p:spPr>
        <p:txBody>
          <a:bodyPr>
            <a:spAutoFit/>
          </a:bodyPr>
          <a:lstStyle/>
          <a:p>
            <a:pPr>
              <a:spcBef>
                <a:spcPct val="50000"/>
              </a:spcBef>
            </a:pPr>
            <a:r>
              <a:rPr lang="en-US" sz="1600" b="1" dirty="0"/>
              <a:t>The memory paging mechanism </a:t>
            </a:r>
            <a:r>
              <a:rPr lang="en-US" sz="1600" dirty="0"/>
              <a:t>located within the 386 and above allows any physical memory location to be assigned to any linear address.</a:t>
            </a:r>
          </a:p>
          <a:p>
            <a:pPr>
              <a:spcBef>
                <a:spcPct val="50000"/>
              </a:spcBef>
            </a:pPr>
            <a:r>
              <a:rPr lang="en-US" sz="1600" dirty="0"/>
              <a:t>The </a:t>
            </a:r>
            <a:r>
              <a:rPr lang="en-US" sz="1600" b="1" dirty="0"/>
              <a:t>linear address</a:t>
            </a:r>
            <a:r>
              <a:rPr lang="en-US" sz="1600" dirty="0"/>
              <a:t> is defined as the address generated by the program. With the memory paging unit, the linear address is invisibly translated into any </a:t>
            </a:r>
            <a:r>
              <a:rPr lang="en-US" sz="1600" b="1" dirty="0"/>
              <a:t>physical address. </a:t>
            </a:r>
            <a:r>
              <a:rPr lang="en-US" sz="1600" dirty="0"/>
              <a:t>This allows an application written to function at a specific address to be relocated through the paging mechanism. It also allows memory to be placed into areas where no memory exists. An example is the upper memory blocks provided by EMM386.EXE.</a:t>
            </a:r>
          </a:p>
          <a:p>
            <a:pPr>
              <a:spcBef>
                <a:spcPct val="50000"/>
              </a:spcBef>
            </a:pPr>
            <a:r>
              <a:rPr lang="en-US" sz="1600" dirty="0"/>
              <a:t>The EMM386.EXE program reassigns extended memory in 4K blocks to the system memory between the video BIOS and the system BIOS ROMS to provide upper memory blocks. Without the paging mechanism, the use of this area of memory is impossible.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172200" y="314980"/>
            <a:ext cx="2819400" cy="523220"/>
          </a:xfrm>
          <a:prstGeom prst="rect">
            <a:avLst/>
          </a:prstGeom>
          <a:noFill/>
          <a:ln w="9525">
            <a:noFill/>
            <a:miter lim="800000"/>
            <a:headEnd/>
            <a:tailEnd/>
          </a:ln>
        </p:spPr>
        <p:txBody>
          <a:bodyPr wrap="square">
            <a:spAutoFit/>
          </a:bodyPr>
          <a:lstStyle/>
          <a:p>
            <a:pPr>
              <a:spcBef>
                <a:spcPct val="50000"/>
              </a:spcBef>
            </a:pPr>
            <a:r>
              <a:rPr lang="en-US" sz="2800" dirty="0">
                <a:solidFill>
                  <a:srgbClr val="FFFF00"/>
                </a:solidFill>
              </a:rPr>
              <a:t>Paging Registers</a:t>
            </a:r>
          </a:p>
        </p:txBody>
      </p:sp>
      <p:grpSp>
        <p:nvGrpSpPr>
          <p:cNvPr id="29" name="Group 28"/>
          <p:cNvGrpSpPr/>
          <p:nvPr/>
        </p:nvGrpSpPr>
        <p:grpSpPr>
          <a:xfrm>
            <a:off x="381000" y="1371600"/>
            <a:ext cx="8610600" cy="4572000"/>
            <a:chOff x="381000" y="838200"/>
            <a:chExt cx="8534400" cy="5034647"/>
          </a:xfrm>
        </p:grpSpPr>
        <p:sp>
          <p:nvSpPr>
            <p:cNvPr id="22532" name="Rectangle 4"/>
            <p:cNvSpPr>
              <a:spLocks noChangeArrowheads="1"/>
            </p:cNvSpPr>
            <p:nvPr/>
          </p:nvSpPr>
          <p:spPr bwMode="auto">
            <a:xfrm>
              <a:off x="609600" y="1524000"/>
              <a:ext cx="2743200" cy="457200"/>
            </a:xfrm>
            <a:prstGeom prst="rect">
              <a:avLst/>
            </a:prstGeom>
            <a:solidFill>
              <a:schemeClr val="accent1"/>
            </a:solidFill>
            <a:ln w="9525">
              <a:solidFill>
                <a:schemeClr val="tx1"/>
              </a:solidFill>
              <a:miter lim="800000"/>
              <a:headEnd/>
              <a:tailEnd/>
            </a:ln>
          </p:spPr>
          <p:txBody>
            <a:bodyPr wrap="none" anchor="ctr"/>
            <a:lstStyle/>
            <a:p>
              <a:pPr algn="ctr"/>
              <a:r>
                <a:rPr lang="en-US" sz="1400"/>
                <a:t>Page Directory Base Address</a:t>
              </a:r>
            </a:p>
          </p:txBody>
        </p:sp>
        <p:sp>
          <p:nvSpPr>
            <p:cNvPr id="22533" name="Rectangle 5"/>
            <p:cNvSpPr>
              <a:spLocks noChangeArrowheads="1"/>
            </p:cNvSpPr>
            <p:nvPr/>
          </p:nvSpPr>
          <p:spPr bwMode="auto">
            <a:xfrm>
              <a:off x="609600" y="1981200"/>
              <a:ext cx="4724400" cy="457200"/>
            </a:xfrm>
            <a:prstGeom prst="rect">
              <a:avLst/>
            </a:prstGeom>
            <a:solidFill>
              <a:schemeClr val="accent1"/>
            </a:solidFill>
            <a:ln w="9525">
              <a:solidFill>
                <a:schemeClr val="tx1"/>
              </a:solidFill>
              <a:miter lim="800000"/>
              <a:headEnd/>
              <a:tailEnd/>
            </a:ln>
          </p:spPr>
          <p:txBody>
            <a:bodyPr wrap="none" anchor="ctr"/>
            <a:lstStyle/>
            <a:p>
              <a:pPr algn="ctr"/>
              <a:r>
                <a:rPr lang="en-US" sz="1400"/>
                <a:t>Page Fault Linear Address</a:t>
              </a:r>
            </a:p>
          </p:txBody>
        </p:sp>
        <p:sp>
          <p:nvSpPr>
            <p:cNvPr id="22534" name="Rectangle 6"/>
            <p:cNvSpPr>
              <a:spLocks noChangeArrowheads="1"/>
            </p:cNvSpPr>
            <p:nvPr/>
          </p:nvSpPr>
          <p:spPr bwMode="auto">
            <a:xfrm>
              <a:off x="609600" y="2438400"/>
              <a:ext cx="4724400" cy="457200"/>
            </a:xfrm>
            <a:prstGeom prst="rect">
              <a:avLst/>
            </a:prstGeom>
            <a:solidFill>
              <a:schemeClr val="accent1"/>
            </a:solidFill>
            <a:ln w="9525">
              <a:solidFill>
                <a:schemeClr val="tx1"/>
              </a:solidFill>
              <a:miter lim="800000"/>
              <a:headEnd/>
              <a:tailEnd/>
            </a:ln>
          </p:spPr>
          <p:txBody>
            <a:bodyPr wrap="none" anchor="ctr"/>
            <a:lstStyle/>
            <a:p>
              <a:pPr algn="ctr"/>
              <a:r>
                <a:rPr lang="en-US" sz="1400"/>
                <a:t>Reserved</a:t>
              </a:r>
            </a:p>
          </p:txBody>
        </p:sp>
        <p:sp>
          <p:nvSpPr>
            <p:cNvPr id="22535" name="Rectangle 7"/>
            <p:cNvSpPr>
              <a:spLocks noChangeArrowheads="1"/>
            </p:cNvSpPr>
            <p:nvPr/>
          </p:nvSpPr>
          <p:spPr bwMode="auto">
            <a:xfrm>
              <a:off x="609600" y="2895600"/>
              <a:ext cx="304800" cy="457200"/>
            </a:xfrm>
            <a:prstGeom prst="rect">
              <a:avLst/>
            </a:prstGeom>
            <a:solidFill>
              <a:schemeClr val="accent1"/>
            </a:solidFill>
            <a:ln w="9525">
              <a:solidFill>
                <a:schemeClr val="tx1"/>
              </a:solidFill>
              <a:miter lim="800000"/>
              <a:headEnd/>
              <a:tailEnd/>
            </a:ln>
          </p:spPr>
          <p:txBody>
            <a:bodyPr wrap="none" anchor="ctr"/>
            <a:lstStyle/>
            <a:p>
              <a:pPr algn="ctr"/>
              <a:r>
                <a:rPr lang="en-US" sz="1400"/>
                <a:t>PG</a:t>
              </a:r>
            </a:p>
          </p:txBody>
        </p:sp>
        <p:sp>
          <p:nvSpPr>
            <p:cNvPr id="22536" name="Rectangle 8"/>
            <p:cNvSpPr>
              <a:spLocks noChangeArrowheads="1"/>
            </p:cNvSpPr>
            <p:nvPr/>
          </p:nvSpPr>
          <p:spPr bwMode="auto">
            <a:xfrm>
              <a:off x="3352800" y="1524000"/>
              <a:ext cx="990600" cy="4572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22537" name="Rectangle 9"/>
            <p:cNvSpPr>
              <a:spLocks noChangeArrowheads="1"/>
            </p:cNvSpPr>
            <p:nvPr/>
          </p:nvSpPr>
          <p:spPr bwMode="auto">
            <a:xfrm>
              <a:off x="914400" y="2895600"/>
              <a:ext cx="304800" cy="4572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22538" name="Rectangle 10"/>
            <p:cNvSpPr>
              <a:spLocks noChangeArrowheads="1"/>
            </p:cNvSpPr>
            <p:nvPr/>
          </p:nvSpPr>
          <p:spPr bwMode="auto">
            <a:xfrm>
              <a:off x="1219200" y="2895600"/>
              <a:ext cx="304800" cy="4572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22539" name="Rectangle 11"/>
            <p:cNvSpPr>
              <a:spLocks noChangeArrowheads="1"/>
            </p:cNvSpPr>
            <p:nvPr/>
          </p:nvSpPr>
          <p:spPr bwMode="auto">
            <a:xfrm>
              <a:off x="1524000" y="2895600"/>
              <a:ext cx="1524000" cy="4572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22540" name="Rectangle 12"/>
            <p:cNvSpPr>
              <a:spLocks noChangeArrowheads="1"/>
            </p:cNvSpPr>
            <p:nvPr/>
          </p:nvSpPr>
          <p:spPr bwMode="auto">
            <a:xfrm>
              <a:off x="3048000" y="2895600"/>
              <a:ext cx="228600" cy="4572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22541" name="Rectangle 13"/>
            <p:cNvSpPr>
              <a:spLocks noChangeArrowheads="1"/>
            </p:cNvSpPr>
            <p:nvPr/>
          </p:nvSpPr>
          <p:spPr bwMode="auto">
            <a:xfrm>
              <a:off x="3276600" y="2895600"/>
              <a:ext cx="228600" cy="4572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22542" name="Rectangle 14"/>
            <p:cNvSpPr>
              <a:spLocks noChangeArrowheads="1"/>
            </p:cNvSpPr>
            <p:nvPr/>
          </p:nvSpPr>
          <p:spPr bwMode="auto">
            <a:xfrm>
              <a:off x="3505200" y="2895600"/>
              <a:ext cx="228600" cy="4572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22543" name="Rectangle 15"/>
            <p:cNvSpPr>
              <a:spLocks noChangeArrowheads="1"/>
            </p:cNvSpPr>
            <p:nvPr/>
          </p:nvSpPr>
          <p:spPr bwMode="auto">
            <a:xfrm>
              <a:off x="3733800" y="2895600"/>
              <a:ext cx="457200" cy="4572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22544" name="Text Box 16"/>
            <p:cNvSpPr txBox="1">
              <a:spLocks noChangeArrowheads="1"/>
            </p:cNvSpPr>
            <p:nvPr/>
          </p:nvSpPr>
          <p:spPr bwMode="auto">
            <a:xfrm>
              <a:off x="5410200" y="2971800"/>
              <a:ext cx="685800" cy="307777"/>
            </a:xfrm>
            <a:prstGeom prst="rect">
              <a:avLst/>
            </a:prstGeom>
            <a:noFill/>
            <a:ln w="9525">
              <a:noFill/>
              <a:miter lim="800000"/>
              <a:headEnd/>
              <a:tailEnd/>
            </a:ln>
          </p:spPr>
          <p:txBody>
            <a:bodyPr>
              <a:spAutoFit/>
            </a:bodyPr>
            <a:lstStyle/>
            <a:p>
              <a:pPr>
                <a:spcBef>
                  <a:spcPct val="50000"/>
                </a:spcBef>
              </a:pPr>
              <a:r>
                <a:rPr lang="en-US" sz="1400"/>
                <a:t>CR0</a:t>
              </a:r>
            </a:p>
          </p:txBody>
        </p:sp>
        <p:sp>
          <p:nvSpPr>
            <p:cNvPr id="22545" name="Text Box 17"/>
            <p:cNvSpPr txBox="1">
              <a:spLocks noChangeArrowheads="1"/>
            </p:cNvSpPr>
            <p:nvPr/>
          </p:nvSpPr>
          <p:spPr bwMode="auto">
            <a:xfrm>
              <a:off x="5410200" y="2514600"/>
              <a:ext cx="685800" cy="307777"/>
            </a:xfrm>
            <a:prstGeom prst="rect">
              <a:avLst/>
            </a:prstGeom>
            <a:noFill/>
            <a:ln w="9525">
              <a:noFill/>
              <a:miter lim="800000"/>
              <a:headEnd/>
              <a:tailEnd/>
            </a:ln>
          </p:spPr>
          <p:txBody>
            <a:bodyPr>
              <a:spAutoFit/>
            </a:bodyPr>
            <a:lstStyle/>
            <a:p>
              <a:pPr>
                <a:spcBef>
                  <a:spcPct val="50000"/>
                </a:spcBef>
              </a:pPr>
              <a:r>
                <a:rPr lang="en-US" sz="1400"/>
                <a:t>CR1</a:t>
              </a:r>
            </a:p>
          </p:txBody>
        </p:sp>
        <p:sp>
          <p:nvSpPr>
            <p:cNvPr id="22546" name="Text Box 18"/>
            <p:cNvSpPr txBox="1">
              <a:spLocks noChangeArrowheads="1"/>
            </p:cNvSpPr>
            <p:nvPr/>
          </p:nvSpPr>
          <p:spPr bwMode="auto">
            <a:xfrm>
              <a:off x="5410200" y="2057400"/>
              <a:ext cx="685800" cy="307777"/>
            </a:xfrm>
            <a:prstGeom prst="rect">
              <a:avLst/>
            </a:prstGeom>
            <a:noFill/>
            <a:ln w="9525">
              <a:noFill/>
              <a:miter lim="800000"/>
              <a:headEnd/>
              <a:tailEnd/>
            </a:ln>
          </p:spPr>
          <p:txBody>
            <a:bodyPr>
              <a:spAutoFit/>
            </a:bodyPr>
            <a:lstStyle/>
            <a:p>
              <a:pPr>
                <a:spcBef>
                  <a:spcPct val="50000"/>
                </a:spcBef>
              </a:pPr>
              <a:r>
                <a:rPr lang="en-US" sz="1400"/>
                <a:t>CR2</a:t>
              </a:r>
            </a:p>
          </p:txBody>
        </p:sp>
        <p:sp>
          <p:nvSpPr>
            <p:cNvPr id="22547" name="Text Box 19"/>
            <p:cNvSpPr txBox="1">
              <a:spLocks noChangeArrowheads="1"/>
            </p:cNvSpPr>
            <p:nvPr/>
          </p:nvSpPr>
          <p:spPr bwMode="auto">
            <a:xfrm>
              <a:off x="5410200" y="1600200"/>
              <a:ext cx="685800" cy="307777"/>
            </a:xfrm>
            <a:prstGeom prst="rect">
              <a:avLst/>
            </a:prstGeom>
            <a:noFill/>
            <a:ln w="9525">
              <a:noFill/>
              <a:miter lim="800000"/>
              <a:headEnd/>
              <a:tailEnd/>
            </a:ln>
          </p:spPr>
          <p:txBody>
            <a:bodyPr>
              <a:spAutoFit/>
            </a:bodyPr>
            <a:lstStyle/>
            <a:p>
              <a:pPr>
                <a:spcBef>
                  <a:spcPct val="50000"/>
                </a:spcBef>
              </a:pPr>
              <a:r>
                <a:rPr lang="en-US" sz="1400"/>
                <a:t>CR3</a:t>
              </a:r>
            </a:p>
          </p:txBody>
        </p:sp>
        <p:sp>
          <p:nvSpPr>
            <p:cNvPr id="22548" name="Text Box 20"/>
            <p:cNvSpPr txBox="1">
              <a:spLocks noChangeArrowheads="1"/>
            </p:cNvSpPr>
            <p:nvPr/>
          </p:nvSpPr>
          <p:spPr bwMode="auto">
            <a:xfrm>
              <a:off x="5181600" y="1143000"/>
              <a:ext cx="228600" cy="307777"/>
            </a:xfrm>
            <a:prstGeom prst="rect">
              <a:avLst/>
            </a:prstGeom>
            <a:noFill/>
            <a:ln w="9525">
              <a:noFill/>
              <a:miter lim="800000"/>
              <a:headEnd/>
              <a:tailEnd/>
            </a:ln>
          </p:spPr>
          <p:txBody>
            <a:bodyPr>
              <a:spAutoFit/>
            </a:bodyPr>
            <a:lstStyle/>
            <a:p>
              <a:pPr>
                <a:spcBef>
                  <a:spcPct val="50000"/>
                </a:spcBef>
              </a:pPr>
              <a:r>
                <a:rPr lang="en-US" sz="1400"/>
                <a:t>0</a:t>
              </a:r>
            </a:p>
          </p:txBody>
        </p:sp>
        <p:sp>
          <p:nvSpPr>
            <p:cNvPr id="22549" name="Text Box 21"/>
            <p:cNvSpPr txBox="1">
              <a:spLocks noChangeArrowheads="1"/>
            </p:cNvSpPr>
            <p:nvPr/>
          </p:nvSpPr>
          <p:spPr bwMode="auto">
            <a:xfrm>
              <a:off x="533400" y="1143000"/>
              <a:ext cx="457200" cy="307777"/>
            </a:xfrm>
            <a:prstGeom prst="rect">
              <a:avLst/>
            </a:prstGeom>
            <a:noFill/>
            <a:ln w="9525">
              <a:noFill/>
              <a:miter lim="800000"/>
              <a:headEnd/>
              <a:tailEnd/>
            </a:ln>
          </p:spPr>
          <p:txBody>
            <a:bodyPr>
              <a:spAutoFit/>
            </a:bodyPr>
            <a:lstStyle/>
            <a:p>
              <a:pPr>
                <a:spcBef>
                  <a:spcPct val="50000"/>
                </a:spcBef>
              </a:pPr>
              <a:r>
                <a:rPr lang="en-US" sz="1400"/>
                <a:t>31</a:t>
              </a:r>
            </a:p>
          </p:txBody>
        </p:sp>
        <p:sp>
          <p:nvSpPr>
            <p:cNvPr id="22550" name="Text Box 22"/>
            <p:cNvSpPr txBox="1">
              <a:spLocks noChangeArrowheads="1"/>
            </p:cNvSpPr>
            <p:nvPr/>
          </p:nvSpPr>
          <p:spPr bwMode="auto">
            <a:xfrm>
              <a:off x="3352800" y="1143000"/>
              <a:ext cx="533400" cy="307777"/>
            </a:xfrm>
            <a:prstGeom prst="rect">
              <a:avLst/>
            </a:prstGeom>
            <a:noFill/>
            <a:ln w="9525">
              <a:noFill/>
              <a:miter lim="800000"/>
              <a:headEnd/>
              <a:tailEnd/>
            </a:ln>
          </p:spPr>
          <p:txBody>
            <a:bodyPr>
              <a:spAutoFit/>
            </a:bodyPr>
            <a:lstStyle/>
            <a:p>
              <a:pPr>
                <a:spcBef>
                  <a:spcPct val="50000"/>
                </a:spcBef>
              </a:pPr>
              <a:r>
                <a:rPr lang="en-US" sz="1400"/>
                <a:t>11</a:t>
              </a:r>
            </a:p>
          </p:txBody>
        </p:sp>
        <p:sp>
          <p:nvSpPr>
            <p:cNvPr id="22551" name="Text Box 23"/>
            <p:cNvSpPr txBox="1">
              <a:spLocks noChangeArrowheads="1"/>
            </p:cNvSpPr>
            <p:nvPr/>
          </p:nvSpPr>
          <p:spPr bwMode="auto">
            <a:xfrm>
              <a:off x="3048000" y="1143000"/>
              <a:ext cx="457200" cy="307777"/>
            </a:xfrm>
            <a:prstGeom prst="rect">
              <a:avLst/>
            </a:prstGeom>
            <a:noFill/>
            <a:ln w="9525">
              <a:noFill/>
              <a:miter lim="800000"/>
              <a:headEnd/>
              <a:tailEnd/>
            </a:ln>
          </p:spPr>
          <p:txBody>
            <a:bodyPr>
              <a:spAutoFit/>
            </a:bodyPr>
            <a:lstStyle/>
            <a:p>
              <a:pPr>
                <a:spcBef>
                  <a:spcPct val="50000"/>
                </a:spcBef>
              </a:pPr>
              <a:r>
                <a:rPr lang="en-US" sz="1400"/>
                <a:t>12</a:t>
              </a:r>
            </a:p>
          </p:txBody>
        </p:sp>
        <p:sp>
          <p:nvSpPr>
            <p:cNvPr id="22552" name="Text Box 24"/>
            <p:cNvSpPr txBox="1">
              <a:spLocks noChangeArrowheads="1"/>
            </p:cNvSpPr>
            <p:nvPr/>
          </p:nvSpPr>
          <p:spPr bwMode="auto">
            <a:xfrm>
              <a:off x="381000" y="3733800"/>
              <a:ext cx="8534400" cy="2139047"/>
            </a:xfrm>
            <a:prstGeom prst="rect">
              <a:avLst/>
            </a:prstGeom>
            <a:noFill/>
            <a:ln w="9525">
              <a:noFill/>
              <a:miter lim="800000"/>
              <a:headEnd/>
              <a:tailEnd/>
            </a:ln>
          </p:spPr>
          <p:txBody>
            <a:bodyPr>
              <a:spAutoFit/>
            </a:bodyPr>
            <a:lstStyle/>
            <a:p>
              <a:pPr>
                <a:spcBef>
                  <a:spcPct val="50000"/>
                </a:spcBef>
              </a:pPr>
              <a:r>
                <a:rPr lang="en-US" sz="1400"/>
                <a:t>The registers important to paging unit are CR0 and CR3. The leftmost bit PG of CR0 selects paging when placed at logic level 1. If the PG bit is cleared to 0 the linear address generated by the program becomes the physical address used to access memory.</a:t>
              </a:r>
            </a:p>
            <a:p>
              <a:pPr>
                <a:spcBef>
                  <a:spcPct val="50000"/>
                </a:spcBef>
              </a:pPr>
              <a:r>
                <a:rPr lang="en-US" sz="1400"/>
                <a:t>CR3 contains the page directory base address and the PCD (Page Cache Disable) and PWT (Page Write Through) bits. The PCD and PWT bits control the operation of the PCD and PWT pins on the processor. If PCD is set (1), The PCD pin becomes a logic 1 during bus cycles that are not pages. This allows the external hardware  to control the Level 2 cache memory. The L2 cache is an external high-speed memory that acts as a buffer between the processor and the main DRAM. The PWT bit also appears on the PWT pin during bus cycles that are not pages to control the write through cache in the system. </a:t>
              </a:r>
            </a:p>
          </p:txBody>
        </p:sp>
        <p:sp>
          <p:nvSpPr>
            <p:cNvPr id="22553" name="Text Box 25"/>
            <p:cNvSpPr txBox="1">
              <a:spLocks noChangeArrowheads="1"/>
            </p:cNvSpPr>
            <p:nvPr/>
          </p:nvSpPr>
          <p:spPr bwMode="auto">
            <a:xfrm>
              <a:off x="1752600" y="838200"/>
              <a:ext cx="4343400" cy="307777"/>
            </a:xfrm>
            <a:prstGeom prst="rect">
              <a:avLst/>
            </a:prstGeom>
            <a:noFill/>
            <a:ln w="9525">
              <a:noFill/>
              <a:miter lim="800000"/>
              <a:headEnd/>
              <a:tailEnd/>
            </a:ln>
          </p:spPr>
          <p:txBody>
            <a:bodyPr>
              <a:spAutoFit/>
            </a:bodyPr>
            <a:lstStyle/>
            <a:p>
              <a:pPr>
                <a:spcBef>
                  <a:spcPct val="50000"/>
                </a:spcBef>
              </a:pPr>
              <a:r>
                <a:rPr lang="en-US" sz="1400"/>
                <a:t>The Control Register  Structure of the processor</a:t>
              </a:r>
            </a:p>
          </p:txBody>
        </p:sp>
        <p:sp>
          <p:nvSpPr>
            <p:cNvPr id="22554" name="Rectangle 26"/>
            <p:cNvSpPr>
              <a:spLocks noChangeArrowheads="1"/>
            </p:cNvSpPr>
            <p:nvPr/>
          </p:nvSpPr>
          <p:spPr bwMode="auto">
            <a:xfrm>
              <a:off x="4343400" y="1524000"/>
              <a:ext cx="304800" cy="457200"/>
            </a:xfrm>
            <a:prstGeom prst="rect">
              <a:avLst/>
            </a:prstGeom>
            <a:solidFill>
              <a:schemeClr val="accent1"/>
            </a:solidFill>
            <a:ln w="9525">
              <a:solidFill>
                <a:schemeClr val="tx1"/>
              </a:solidFill>
              <a:miter lim="800000"/>
              <a:headEnd/>
              <a:tailEnd/>
            </a:ln>
          </p:spPr>
          <p:txBody>
            <a:bodyPr wrap="none" anchor="ctr"/>
            <a:lstStyle/>
            <a:p>
              <a:pPr algn="ctr"/>
              <a:r>
                <a:rPr lang="en-US" sz="900"/>
                <a:t>PCD</a:t>
              </a:r>
              <a:endParaRPr lang="en-US" sz="1100"/>
            </a:p>
          </p:txBody>
        </p:sp>
        <p:sp>
          <p:nvSpPr>
            <p:cNvPr id="22555" name="Rectangle 27"/>
            <p:cNvSpPr>
              <a:spLocks noChangeArrowheads="1"/>
            </p:cNvSpPr>
            <p:nvPr/>
          </p:nvSpPr>
          <p:spPr bwMode="auto">
            <a:xfrm>
              <a:off x="4648200" y="1524000"/>
              <a:ext cx="304800" cy="457200"/>
            </a:xfrm>
            <a:prstGeom prst="rect">
              <a:avLst/>
            </a:prstGeom>
            <a:solidFill>
              <a:schemeClr val="accent1"/>
            </a:solidFill>
            <a:ln w="9525">
              <a:solidFill>
                <a:schemeClr val="tx1"/>
              </a:solidFill>
              <a:miter lim="800000"/>
              <a:headEnd/>
              <a:tailEnd/>
            </a:ln>
          </p:spPr>
          <p:txBody>
            <a:bodyPr wrap="none" anchor="ctr"/>
            <a:lstStyle/>
            <a:p>
              <a:pPr algn="ctr"/>
              <a:r>
                <a:rPr lang="en-US" sz="900"/>
                <a:t>PWT</a:t>
              </a:r>
            </a:p>
          </p:txBody>
        </p:sp>
        <p:sp>
          <p:nvSpPr>
            <p:cNvPr id="22556" name="Rectangle 28"/>
            <p:cNvSpPr>
              <a:spLocks noChangeArrowheads="1"/>
            </p:cNvSpPr>
            <p:nvPr/>
          </p:nvSpPr>
          <p:spPr bwMode="auto">
            <a:xfrm>
              <a:off x="4953000" y="1524000"/>
              <a:ext cx="381000" cy="457200"/>
            </a:xfrm>
            <a:prstGeom prst="rect">
              <a:avLst/>
            </a:prstGeom>
            <a:solidFill>
              <a:schemeClr val="accent1"/>
            </a:solidFill>
            <a:ln w="9525">
              <a:solidFill>
                <a:schemeClr val="tx1"/>
              </a:solidFill>
              <a:miter lim="800000"/>
              <a:headEnd/>
              <a:tailEnd/>
            </a:ln>
          </p:spPr>
          <p:txBody>
            <a:bodyPr wrap="none" anchor="ctr"/>
            <a:lstStyle/>
            <a:p>
              <a:endParaRPr lang="en-US" sz="160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648200" y="319087"/>
            <a:ext cx="4495800" cy="519113"/>
          </a:xfrm>
          <a:prstGeom prst="rect">
            <a:avLst/>
          </a:prstGeom>
          <a:noFill/>
          <a:ln w="9525">
            <a:noFill/>
            <a:miter lim="800000"/>
            <a:headEnd/>
            <a:tailEnd/>
          </a:ln>
        </p:spPr>
        <p:txBody>
          <a:bodyPr wrap="square">
            <a:spAutoFit/>
          </a:bodyPr>
          <a:lstStyle/>
          <a:p>
            <a:pPr>
              <a:spcBef>
                <a:spcPct val="50000"/>
              </a:spcBef>
            </a:pPr>
            <a:r>
              <a:rPr lang="en-US" sz="2800" dirty="0">
                <a:solidFill>
                  <a:srgbClr val="FFFF00"/>
                </a:solidFill>
              </a:rPr>
              <a:t>Paging Registers... Continued.</a:t>
            </a:r>
          </a:p>
        </p:txBody>
      </p:sp>
      <p:grpSp>
        <p:nvGrpSpPr>
          <p:cNvPr id="29" name="Group 28"/>
          <p:cNvGrpSpPr/>
          <p:nvPr/>
        </p:nvGrpSpPr>
        <p:grpSpPr>
          <a:xfrm>
            <a:off x="381000" y="1409268"/>
            <a:ext cx="8534400" cy="4762932"/>
            <a:chOff x="381000" y="838200"/>
            <a:chExt cx="8534400" cy="5106413"/>
          </a:xfrm>
        </p:grpSpPr>
        <p:sp>
          <p:nvSpPr>
            <p:cNvPr id="23556" name="Rectangle 4"/>
            <p:cNvSpPr>
              <a:spLocks noChangeArrowheads="1"/>
            </p:cNvSpPr>
            <p:nvPr/>
          </p:nvSpPr>
          <p:spPr bwMode="auto">
            <a:xfrm>
              <a:off x="609600" y="1524000"/>
              <a:ext cx="2743200" cy="457200"/>
            </a:xfrm>
            <a:prstGeom prst="rect">
              <a:avLst/>
            </a:prstGeom>
            <a:solidFill>
              <a:schemeClr val="accent1"/>
            </a:solidFill>
            <a:ln w="9525">
              <a:solidFill>
                <a:schemeClr val="tx1"/>
              </a:solidFill>
              <a:miter lim="800000"/>
              <a:headEnd/>
              <a:tailEnd/>
            </a:ln>
          </p:spPr>
          <p:txBody>
            <a:bodyPr wrap="none" anchor="ctr"/>
            <a:lstStyle/>
            <a:p>
              <a:pPr algn="ctr"/>
              <a:r>
                <a:rPr lang="en-US" sz="1600"/>
                <a:t>Page Directory Base Address</a:t>
              </a:r>
            </a:p>
          </p:txBody>
        </p:sp>
        <p:sp>
          <p:nvSpPr>
            <p:cNvPr id="23557" name="Rectangle 5"/>
            <p:cNvSpPr>
              <a:spLocks noChangeArrowheads="1"/>
            </p:cNvSpPr>
            <p:nvPr/>
          </p:nvSpPr>
          <p:spPr bwMode="auto">
            <a:xfrm>
              <a:off x="609600" y="1981200"/>
              <a:ext cx="4724400" cy="457200"/>
            </a:xfrm>
            <a:prstGeom prst="rect">
              <a:avLst/>
            </a:prstGeom>
            <a:solidFill>
              <a:schemeClr val="accent1"/>
            </a:solidFill>
            <a:ln w="9525">
              <a:solidFill>
                <a:schemeClr val="tx1"/>
              </a:solidFill>
              <a:miter lim="800000"/>
              <a:headEnd/>
              <a:tailEnd/>
            </a:ln>
          </p:spPr>
          <p:txBody>
            <a:bodyPr wrap="none" anchor="ctr"/>
            <a:lstStyle/>
            <a:p>
              <a:pPr algn="ctr"/>
              <a:r>
                <a:rPr lang="en-US" sz="1600"/>
                <a:t>Page Fault Linear Address</a:t>
              </a:r>
            </a:p>
          </p:txBody>
        </p:sp>
        <p:sp>
          <p:nvSpPr>
            <p:cNvPr id="23558" name="Rectangle 6"/>
            <p:cNvSpPr>
              <a:spLocks noChangeArrowheads="1"/>
            </p:cNvSpPr>
            <p:nvPr/>
          </p:nvSpPr>
          <p:spPr bwMode="auto">
            <a:xfrm>
              <a:off x="609600" y="2438400"/>
              <a:ext cx="4724400" cy="457200"/>
            </a:xfrm>
            <a:prstGeom prst="rect">
              <a:avLst/>
            </a:prstGeom>
            <a:solidFill>
              <a:schemeClr val="accent1"/>
            </a:solidFill>
            <a:ln w="9525">
              <a:solidFill>
                <a:schemeClr val="tx1"/>
              </a:solidFill>
              <a:miter lim="800000"/>
              <a:headEnd/>
              <a:tailEnd/>
            </a:ln>
          </p:spPr>
          <p:txBody>
            <a:bodyPr wrap="none" anchor="ctr"/>
            <a:lstStyle/>
            <a:p>
              <a:pPr algn="ctr"/>
              <a:r>
                <a:rPr lang="en-US" sz="1600"/>
                <a:t>Reserved</a:t>
              </a:r>
            </a:p>
          </p:txBody>
        </p:sp>
        <p:sp>
          <p:nvSpPr>
            <p:cNvPr id="23559" name="Rectangle 7"/>
            <p:cNvSpPr>
              <a:spLocks noChangeArrowheads="1"/>
            </p:cNvSpPr>
            <p:nvPr/>
          </p:nvSpPr>
          <p:spPr bwMode="auto">
            <a:xfrm>
              <a:off x="609600" y="2895600"/>
              <a:ext cx="304800" cy="457200"/>
            </a:xfrm>
            <a:prstGeom prst="rect">
              <a:avLst/>
            </a:prstGeom>
            <a:solidFill>
              <a:schemeClr val="accent1"/>
            </a:solidFill>
            <a:ln w="9525">
              <a:solidFill>
                <a:schemeClr val="tx1"/>
              </a:solidFill>
              <a:miter lim="800000"/>
              <a:headEnd/>
              <a:tailEnd/>
            </a:ln>
          </p:spPr>
          <p:txBody>
            <a:bodyPr wrap="none" anchor="ctr"/>
            <a:lstStyle/>
            <a:p>
              <a:pPr algn="ctr"/>
              <a:r>
                <a:rPr lang="en-US" sz="1600"/>
                <a:t>PG</a:t>
              </a:r>
            </a:p>
          </p:txBody>
        </p:sp>
        <p:sp>
          <p:nvSpPr>
            <p:cNvPr id="23560" name="Rectangle 8"/>
            <p:cNvSpPr>
              <a:spLocks noChangeArrowheads="1"/>
            </p:cNvSpPr>
            <p:nvPr/>
          </p:nvSpPr>
          <p:spPr bwMode="auto">
            <a:xfrm>
              <a:off x="3352800" y="1524000"/>
              <a:ext cx="9906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61" name="Rectangle 9"/>
            <p:cNvSpPr>
              <a:spLocks noChangeArrowheads="1"/>
            </p:cNvSpPr>
            <p:nvPr/>
          </p:nvSpPr>
          <p:spPr bwMode="auto">
            <a:xfrm>
              <a:off x="914400" y="2895600"/>
              <a:ext cx="3048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62" name="Rectangle 10"/>
            <p:cNvSpPr>
              <a:spLocks noChangeArrowheads="1"/>
            </p:cNvSpPr>
            <p:nvPr/>
          </p:nvSpPr>
          <p:spPr bwMode="auto">
            <a:xfrm>
              <a:off x="1219200" y="2895600"/>
              <a:ext cx="3048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63" name="Rectangle 11"/>
            <p:cNvSpPr>
              <a:spLocks noChangeArrowheads="1"/>
            </p:cNvSpPr>
            <p:nvPr/>
          </p:nvSpPr>
          <p:spPr bwMode="auto">
            <a:xfrm>
              <a:off x="1524000" y="28956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64" name="Rectangle 12"/>
            <p:cNvSpPr>
              <a:spLocks noChangeArrowheads="1"/>
            </p:cNvSpPr>
            <p:nvPr/>
          </p:nvSpPr>
          <p:spPr bwMode="auto">
            <a:xfrm>
              <a:off x="3048000" y="2895600"/>
              <a:ext cx="2286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65" name="Rectangle 13"/>
            <p:cNvSpPr>
              <a:spLocks noChangeArrowheads="1"/>
            </p:cNvSpPr>
            <p:nvPr/>
          </p:nvSpPr>
          <p:spPr bwMode="auto">
            <a:xfrm>
              <a:off x="3276600" y="2895600"/>
              <a:ext cx="2286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66" name="Rectangle 14"/>
            <p:cNvSpPr>
              <a:spLocks noChangeArrowheads="1"/>
            </p:cNvSpPr>
            <p:nvPr/>
          </p:nvSpPr>
          <p:spPr bwMode="auto">
            <a:xfrm>
              <a:off x="3505200" y="2895600"/>
              <a:ext cx="2286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67" name="Rectangle 15"/>
            <p:cNvSpPr>
              <a:spLocks noChangeArrowheads="1"/>
            </p:cNvSpPr>
            <p:nvPr/>
          </p:nvSpPr>
          <p:spPr bwMode="auto">
            <a:xfrm>
              <a:off x="3733800" y="28956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568" name="Text Box 16"/>
            <p:cNvSpPr txBox="1">
              <a:spLocks noChangeArrowheads="1"/>
            </p:cNvSpPr>
            <p:nvPr/>
          </p:nvSpPr>
          <p:spPr bwMode="auto">
            <a:xfrm>
              <a:off x="5410200" y="2971800"/>
              <a:ext cx="685800" cy="336550"/>
            </a:xfrm>
            <a:prstGeom prst="rect">
              <a:avLst/>
            </a:prstGeom>
            <a:noFill/>
            <a:ln w="9525">
              <a:noFill/>
              <a:miter lim="800000"/>
              <a:headEnd/>
              <a:tailEnd/>
            </a:ln>
          </p:spPr>
          <p:txBody>
            <a:bodyPr>
              <a:spAutoFit/>
            </a:bodyPr>
            <a:lstStyle/>
            <a:p>
              <a:pPr>
                <a:spcBef>
                  <a:spcPct val="50000"/>
                </a:spcBef>
              </a:pPr>
              <a:r>
                <a:rPr lang="en-US" sz="1600"/>
                <a:t>CR0</a:t>
              </a:r>
            </a:p>
          </p:txBody>
        </p:sp>
        <p:sp>
          <p:nvSpPr>
            <p:cNvPr id="23569" name="Text Box 17"/>
            <p:cNvSpPr txBox="1">
              <a:spLocks noChangeArrowheads="1"/>
            </p:cNvSpPr>
            <p:nvPr/>
          </p:nvSpPr>
          <p:spPr bwMode="auto">
            <a:xfrm>
              <a:off x="5410200" y="2514600"/>
              <a:ext cx="685800" cy="336550"/>
            </a:xfrm>
            <a:prstGeom prst="rect">
              <a:avLst/>
            </a:prstGeom>
            <a:noFill/>
            <a:ln w="9525">
              <a:noFill/>
              <a:miter lim="800000"/>
              <a:headEnd/>
              <a:tailEnd/>
            </a:ln>
          </p:spPr>
          <p:txBody>
            <a:bodyPr>
              <a:spAutoFit/>
            </a:bodyPr>
            <a:lstStyle/>
            <a:p>
              <a:pPr>
                <a:spcBef>
                  <a:spcPct val="50000"/>
                </a:spcBef>
              </a:pPr>
              <a:r>
                <a:rPr lang="en-US" sz="1600"/>
                <a:t>CR1</a:t>
              </a:r>
            </a:p>
          </p:txBody>
        </p:sp>
        <p:sp>
          <p:nvSpPr>
            <p:cNvPr id="23570" name="Text Box 18"/>
            <p:cNvSpPr txBox="1">
              <a:spLocks noChangeArrowheads="1"/>
            </p:cNvSpPr>
            <p:nvPr/>
          </p:nvSpPr>
          <p:spPr bwMode="auto">
            <a:xfrm>
              <a:off x="5410200" y="2057400"/>
              <a:ext cx="685800" cy="336550"/>
            </a:xfrm>
            <a:prstGeom prst="rect">
              <a:avLst/>
            </a:prstGeom>
            <a:noFill/>
            <a:ln w="9525">
              <a:noFill/>
              <a:miter lim="800000"/>
              <a:headEnd/>
              <a:tailEnd/>
            </a:ln>
          </p:spPr>
          <p:txBody>
            <a:bodyPr>
              <a:spAutoFit/>
            </a:bodyPr>
            <a:lstStyle/>
            <a:p>
              <a:pPr>
                <a:spcBef>
                  <a:spcPct val="50000"/>
                </a:spcBef>
              </a:pPr>
              <a:r>
                <a:rPr lang="en-US" sz="1600"/>
                <a:t>CR2</a:t>
              </a:r>
            </a:p>
          </p:txBody>
        </p:sp>
        <p:sp>
          <p:nvSpPr>
            <p:cNvPr id="23571" name="Text Box 19"/>
            <p:cNvSpPr txBox="1">
              <a:spLocks noChangeArrowheads="1"/>
            </p:cNvSpPr>
            <p:nvPr/>
          </p:nvSpPr>
          <p:spPr bwMode="auto">
            <a:xfrm>
              <a:off x="5410200" y="1600200"/>
              <a:ext cx="685800" cy="336550"/>
            </a:xfrm>
            <a:prstGeom prst="rect">
              <a:avLst/>
            </a:prstGeom>
            <a:noFill/>
            <a:ln w="9525">
              <a:noFill/>
              <a:miter lim="800000"/>
              <a:headEnd/>
              <a:tailEnd/>
            </a:ln>
          </p:spPr>
          <p:txBody>
            <a:bodyPr>
              <a:spAutoFit/>
            </a:bodyPr>
            <a:lstStyle/>
            <a:p>
              <a:pPr>
                <a:spcBef>
                  <a:spcPct val="50000"/>
                </a:spcBef>
              </a:pPr>
              <a:r>
                <a:rPr lang="en-US" sz="1600"/>
                <a:t>CR3</a:t>
              </a:r>
            </a:p>
          </p:txBody>
        </p:sp>
        <p:sp>
          <p:nvSpPr>
            <p:cNvPr id="23572" name="Text Box 20"/>
            <p:cNvSpPr txBox="1">
              <a:spLocks noChangeArrowheads="1"/>
            </p:cNvSpPr>
            <p:nvPr/>
          </p:nvSpPr>
          <p:spPr bwMode="auto">
            <a:xfrm>
              <a:off x="5181600" y="1143000"/>
              <a:ext cx="228600" cy="336550"/>
            </a:xfrm>
            <a:prstGeom prst="rect">
              <a:avLst/>
            </a:prstGeom>
            <a:noFill/>
            <a:ln w="9525">
              <a:noFill/>
              <a:miter lim="800000"/>
              <a:headEnd/>
              <a:tailEnd/>
            </a:ln>
          </p:spPr>
          <p:txBody>
            <a:bodyPr>
              <a:spAutoFit/>
            </a:bodyPr>
            <a:lstStyle/>
            <a:p>
              <a:pPr>
                <a:spcBef>
                  <a:spcPct val="50000"/>
                </a:spcBef>
              </a:pPr>
              <a:r>
                <a:rPr lang="en-US" sz="1600"/>
                <a:t>0</a:t>
              </a:r>
            </a:p>
          </p:txBody>
        </p:sp>
        <p:sp>
          <p:nvSpPr>
            <p:cNvPr id="23573" name="Text Box 21"/>
            <p:cNvSpPr txBox="1">
              <a:spLocks noChangeArrowheads="1"/>
            </p:cNvSpPr>
            <p:nvPr/>
          </p:nvSpPr>
          <p:spPr bwMode="auto">
            <a:xfrm>
              <a:off x="533400" y="1143000"/>
              <a:ext cx="457200" cy="336550"/>
            </a:xfrm>
            <a:prstGeom prst="rect">
              <a:avLst/>
            </a:prstGeom>
            <a:noFill/>
            <a:ln w="9525">
              <a:noFill/>
              <a:miter lim="800000"/>
              <a:headEnd/>
              <a:tailEnd/>
            </a:ln>
          </p:spPr>
          <p:txBody>
            <a:bodyPr>
              <a:spAutoFit/>
            </a:bodyPr>
            <a:lstStyle/>
            <a:p>
              <a:pPr>
                <a:spcBef>
                  <a:spcPct val="50000"/>
                </a:spcBef>
              </a:pPr>
              <a:r>
                <a:rPr lang="en-US" sz="1600"/>
                <a:t>31</a:t>
              </a:r>
            </a:p>
          </p:txBody>
        </p:sp>
        <p:sp>
          <p:nvSpPr>
            <p:cNvPr id="23574" name="Text Box 22"/>
            <p:cNvSpPr txBox="1">
              <a:spLocks noChangeArrowheads="1"/>
            </p:cNvSpPr>
            <p:nvPr/>
          </p:nvSpPr>
          <p:spPr bwMode="auto">
            <a:xfrm>
              <a:off x="3352800" y="1143000"/>
              <a:ext cx="533400" cy="336550"/>
            </a:xfrm>
            <a:prstGeom prst="rect">
              <a:avLst/>
            </a:prstGeom>
            <a:noFill/>
            <a:ln w="9525">
              <a:noFill/>
              <a:miter lim="800000"/>
              <a:headEnd/>
              <a:tailEnd/>
            </a:ln>
          </p:spPr>
          <p:txBody>
            <a:bodyPr>
              <a:spAutoFit/>
            </a:bodyPr>
            <a:lstStyle/>
            <a:p>
              <a:pPr>
                <a:spcBef>
                  <a:spcPct val="50000"/>
                </a:spcBef>
              </a:pPr>
              <a:r>
                <a:rPr lang="en-US" sz="1600"/>
                <a:t>11</a:t>
              </a:r>
            </a:p>
          </p:txBody>
        </p:sp>
        <p:sp>
          <p:nvSpPr>
            <p:cNvPr id="23575" name="Text Box 23"/>
            <p:cNvSpPr txBox="1">
              <a:spLocks noChangeArrowheads="1"/>
            </p:cNvSpPr>
            <p:nvPr/>
          </p:nvSpPr>
          <p:spPr bwMode="auto">
            <a:xfrm>
              <a:off x="3048000" y="1143000"/>
              <a:ext cx="457200" cy="336550"/>
            </a:xfrm>
            <a:prstGeom prst="rect">
              <a:avLst/>
            </a:prstGeom>
            <a:noFill/>
            <a:ln w="9525">
              <a:noFill/>
              <a:miter lim="800000"/>
              <a:headEnd/>
              <a:tailEnd/>
            </a:ln>
          </p:spPr>
          <p:txBody>
            <a:bodyPr>
              <a:spAutoFit/>
            </a:bodyPr>
            <a:lstStyle/>
            <a:p>
              <a:pPr>
                <a:spcBef>
                  <a:spcPct val="50000"/>
                </a:spcBef>
              </a:pPr>
              <a:r>
                <a:rPr lang="en-US" sz="1600"/>
                <a:t>12</a:t>
              </a:r>
            </a:p>
          </p:txBody>
        </p:sp>
        <p:sp>
          <p:nvSpPr>
            <p:cNvPr id="23576" name="Text Box 24"/>
            <p:cNvSpPr txBox="1">
              <a:spLocks noChangeArrowheads="1"/>
            </p:cNvSpPr>
            <p:nvPr/>
          </p:nvSpPr>
          <p:spPr bwMode="auto">
            <a:xfrm>
              <a:off x="381000" y="3733800"/>
              <a:ext cx="8534400" cy="2210813"/>
            </a:xfrm>
            <a:prstGeom prst="rect">
              <a:avLst/>
            </a:prstGeom>
            <a:noFill/>
            <a:ln w="9525">
              <a:noFill/>
              <a:miter lim="800000"/>
              <a:headEnd/>
              <a:tailEnd/>
            </a:ln>
          </p:spPr>
          <p:txBody>
            <a:bodyPr>
              <a:spAutoFit/>
            </a:bodyPr>
            <a:lstStyle/>
            <a:p>
              <a:pPr>
                <a:spcBef>
                  <a:spcPct val="50000"/>
                </a:spcBef>
              </a:pPr>
              <a:r>
                <a:rPr lang="en-US" sz="1600" dirty="0"/>
                <a:t>The Page Directory Base Address locates the page directory for the page translation unit. Note that this address locates the page directory at any 4K boundary in the memory system because it is appended internally with a 000H. </a:t>
              </a:r>
            </a:p>
            <a:p>
              <a:pPr>
                <a:spcBef>
                  <a:spcPct val="50000"/>
                </a:spcBef>
              </a:pPr>
              <a:r>
                <a:rPr lang="en-US" sz="1600" dirty="0"/>
                <a:t>The page directory contains 1024 directory entries of 4 bytes each. Each page directory entry addresses a page table that contains 1024 entries.</a:t>
              </a:r>
            </a:p>
            <a:p>
              <a:pPr>
                <a:spcBef>
                  <a:spcPct val="50000"/>
                </a:spcBef>
              </a:pPr>
              <a:r>
                <a:rPr lang="en-US" sz="1600" dirty="0"/>
                <a:t>Thus, all put together, the page tables can totally access 1024 x 1024 entries or pages. If each page size is 4096 bytes, the entire 4GB addressing space is represented</a:t>
              </a:r>
              <a:r>
                <a:rPr lang="en-US" sz="1600" dirty="0" smtClean="0"/>
                <a:t>.</a:t>
              </a:r>
              <a:endParaRPr lang="en-US" sz="1600" dirty="0"/>
            </a:p>
          </p:txBody>
        </p:sp>
        <p:sp>
          <p:nvSpPr>
            <p:cNvPr id="23577" name="Text Box 25"/>
            <p:cNvSpPr txBox="1">
              <a:spLocks noChangeArrowheads="1"/>
            </p:cNvSpPr>
            <p:nvPr/>
          </p:nvSpPr>
          <p:spPr bwMode="auto">
            <a:xfrm>
              <a:off x="1752600" y="838200"/>
              <a:ext cx="4343400" cy="336550"/>
            </a:xfrm>
            <a:prstGeom prst="rect">
              <a:avLst/>
            </a:prstGeom>
            <a:noFill/>
            <a:ln w="9525">
              <a:noFill/>
              <a:miter lim="800000"/>
              <a:headEnd/>
              <a:tailEnd/>
            </a:ln>
          </p:spPr>
          <p:txBody>
            <a:bodyPr>
              <a:spAutoFit/>
            </a:bodyPr>
            <a:lstStyle/>
            <a:p>
              <a:pPr>
                <a:spcBef>
                  <a:spcPct val="50000"/>
                </a:spcBef>
              </a:pPr>
              <a:r>
                <a:rPr lang="en-US" sz="1600"/>
                <a:t>The Control Register  Structure of the processor</a:t>
              </a:r>
            </a:p>
          </p:txBody>
        </p:sp>
        <p:sp>
          <p:nvSpPr>
            <p:cNvPr id="23578" name="Rectangle 26"/>
            <p:cNvSpPr>
              <a:spLocks noChangeArrowheads="1"/>
            </p:cNvSpPr>
            <p:nvPr/>
          </p:nvSpPr>
          <p:spPr bwMode="auto">
            <a:xfrm>
              <a:off x="4343400" y="1524000"/>
              <a:ext cx="304800" cy="457200"/>
            </a:xfrm>
            <a:prstGeom prst="rect">
              <a:avLst/>
            </a:prstGeom>
            <a:solidFill>
              <a:schemeClr val="accent1"/>
            </a:solidFill>
            <a:ln w="9525">
              <a:solidFill>
                <a:schemeClr val="tx1"/>
              </a:solidFill>
              <a:miter lim="800000"/>
              <a:headEnd/>
              <a:tailEnd/>
            </a:ln>
          </p:spPr>
          <p:txBody>
            <a:bodyPr wrap="none" anchor="ctr"/>
            <a:lstStyle/>
            <a:p>
              <a:pPr algn="ctr"/>
              <a:r>
                <a:rPr lang="en-US" sz="1000"/>
                <a:t>PCD</a:t>
              </a:r>
              <a:endParaRPr lang="en-US" sz="1200"/>
            </a:p>
          </p:txBody>
        </p:sp>
        <p:sp>
          <p:nvSpPr>
            <p:cNvPr id="23579" name="Rectangle 27"/>
            <p:cNvSpPr>
              <a:spLocks noChangeArrowheads="1"/>
            </p:cNvSpPr>
            <p:nvPr/>
          </p:nvSpPr>
          <p:spPr bwMode="auto">
            <a:xfrm>
              <a:off x="4648200" y="1524000"/>
              <a:ext cx="304800" cy="457200"/>
            </a:xfrm>
            <a:prstGeom prst="rect">
              <a:avLst/>
            </a:prstGeom>
            <a:solidFill>
              <a:schemeClr val="accent1"/>
            </a:solidFill>
            <a:ln w="9525">
              <a:solidFill>
                <a:schemeClr val="tx1"/>
              </a:solidFill>
              <a:miter lim="800000"/>
              <a:headEnd/>
              <a:tailEnd/>
            </a:ln>
          </p:spPr>
          <p:txBody>
            <a:bodyPr wrap="none" anchor="ctr"/>
            <a:lstStyle/>
            <a:p>
              <a:pPr algn="ctr"/>
              <a:r>
                <a:rPr lang="en-US" sz="1000"/>
                <a:t>PWT</a:t>
              </a:r>
            </a:p>
          </p:txBody>
        </p:sp>
        <p:sp>
          <p:nvSpPr>
            <p:cNvPr id="23580" name="Rectangle 28"/>
            <p:cNvSpPr>
              <a:spLocks noChangeArrowheads="1"/>
            </p:cNvSpPr>
            <p:nvPr/>
          </p:nvSpPr>
          <p:spPr bwMode="auto">
            <a:xfrm>
              <a:off x="4953000" y="1524000"/>
              <a:ext cx="381000" cy="457200"/>
            </a:xfrm>
            <a:prstGeom prst="rect">
              <a:avLst/>
            </a:prstGeom>
            <a:solidFill>
              <a:schemeClr val="accent1"/>
            </a:solidFill>
            <a:ln w="9525">
              <a:solidFill>
                <a:schemeClr val="tx1"/>
              </a:solidFill>
              <a:miter lim="800000"/>
              <a:headEnd/>
              <a:tailEnd/>
            </a:ln>
          </p:spPr>
          <p:txBody>
            <a:bodyPr wrap="none" anchor="ct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95800" y="242887"/>
            <a:ext cx="4572000" cy="461665"/>
          </a:xfrm>
          <a:prstGeom prst="rect">
            <a:avLst/>
          </a:prstGeom>
          <a:noFill/>
          <a:ln w="9525">
            <a:noFill/>
            <a:miter lim="800000"/>
            <a:headEnd/>
            <a:tailEnd/>
          </a:ln>
        </p:spPr>
        <p:txBody>
          <a:bodyPr wrap="square">
            <a:spAutoFit/>
          </a:bodyPr>
          <a:lstStyle/>
          <a:p>
            <a:pPr algn="r">
              <a:spcBef>
                <a:spcPts val="600"/>
              </a:spcBef>
            </a:pPr>
            <a:r>
              <a:rPr lang="en-US" sz="2400" b="1" dirty="0">
                <a:solidFill>
                  <a:srgbClr val="FFFF00"/>
                </a:solidFill>
              </a:rPr>
              <a:t>Paging Registers... Continued.</a:t>
            </a:r>
          </a:p>
        </p:txBody>
      </p:sp>
      <p:sp>
        <p:nvSpPr>
          <p:cNvPr id="24580" name="Text Box 4"/>
          <p:cNvSpPr txBox="1">
            <a:spLocks noChangeArrowheads="1"/>
          </p:cNvSpPr>
          <p:nvPr/>
        </p:nvSpPr>
        <p:spPr bwMode="auto">
          <a:xfrm>
            <a:off x="304800" y="2438400"/>
            <a:ext cx="8534400" cy="3647152"/>
          </a:xfrm>
          <a:prstGeom prst="rect">
            <a:avLst/>
          </a:prstGeom>
          <a:noFill/>
          <a:ln w="9525">
            <a:noFill/>
            <a:miter lim="800000"/>
            <a:headEnd/>
            <a:tailEnd/>
          </a:ln>
        </p:spPr>
        <p:txBody>
          <a:bodyPr>
            <a:spAutoFit/>
          </a:bodyPr>
          <a:lstStyle/>
          <a:p>
            <a:pPr>
              <a:spcBef>
                <a:spcPts val="600"/>
              </a:spcBef>
            </a:pPr>
            <a:r>
              <a:rPr lang="en-US" sz="1400" dirty="0"/>
              <a:t>The linear address as it is generated by the software is broken into three sections that are used to access the </a:t>
            </a:r>
            <a:r>
              <a:rPr lang="en-US" sz="1400" b="1" dirty="0"/>
              <a:t>page directory</a:t>
            </a:r>
            <a:r>
              <a:rPr lang="en-US" sz="1400" dirty="0"/>
              <a:t>, </a:t>
            </a:r>
            <a:r>
              <a:rPr lang="en-US" sz="1400" b="1" dirty="0"/>
              <a:t>page table entry</a:t>
            </a:r>
            <a:r>
              <a:rPr lang="en-US" sz="1400" dirty="0"/>
              <a:t> and the </a:t>
            </a:r>
            <a:r>
              <a:rPr lang="en-US" sz="1400" b="1" dirty="0"/>
              <a:t>page offset address. </a:t>
            </a:r>
          </a:p>
          <a:p>
            <a:pPr>
              <a:spcBef>
                <a:spcPts val="600"/>
              </a:spcBef>
            </a:pPr>
            <a:r>
              <a:rPr lang="en-US" sz="1400" dirty="0"/>
              <a:t>The Page Directory is specified by the leftmost 10 bits. Note that 2</a:t>
            </a:r>
            <a:r>
              <a:rPr lang="en-US" sz="1400" baseline="30000" dirty="0"/>
              <a:t>10</a:t>
            </a:r>
            <a:r>
              <a:rPr lang="en-US" sz="1400" dirty="0"/>
              <a:t> = 1024.</a:t>
            </a:r>
          </a:p>
          <a:p>
            <a:pPr>
              <a:spcBef>
                <a:spcPts val="600"/>
              </a:spcBef>
            </a:pPr>
            <a:r>
              <a:rPr lang="en-US" sz="1400" dirty="0"/>
              <a:t>The Page Table Entry is specified by the next 10 bits. Again this is 2</a:t>
            </a:r>
            <a:r>
              <a:rPr lang="en-US" sz="1400" baseline="30000" dirty="0"/>
              <a:t>10</a:t>
            </a:r>
            <a:r>
              <a:rPr lang="en-US" sz="1400" dirty="0"/>
              <a:t> = 1024.</a:t>
            </a:r>
          </a:p>
          <a:p>
            <a:pPr>
              <a:spcBef>
                <a:spcPts val="600"/>
              </a:spcBef>
            </a:pPr>
            <a:r>
              <a:rPr lang="en-US" sz="1400" dirty="0"/>
              <a:t>The Page Offset is 12 bits which works out to 4096 which is the page size.</a:t>
            </a:r>
          </a:p>
          <a:p>
            <a:pPr>
              <a:spcBef>
                <a:spcPts val="600"/>
              </a:spcBef>
            </a:pPr>
            <a:r>
              <a:rPr lang="en-US" sz="1400" dirty="0"/>
              <a:t>Each Page Directory represents a 4 MB region of memory.</a:t>
            </a:r>
          </a:p>
          <a:p>
            <a:pPr>
              <a:spcBef>
                <a:spcPts val="600"/>
              </a:spcBef>
            </a:pPr>
            <a:r>
              <a:rPr lang="en-US" sz="1400" dirty="0"/>
              <a:t>Thus for linear address 00000000h to 002FFFFFh the first entry of the page directory is accessed.</a:t>
            </a:r>
          </a:p>
          <a:p>
            <a:pPr>
              <a:spcBef>
                <a:spcPts val="600"/>
              </a:spcBef>
            </a:pPr>
            <a:r>
              <a:rPr lang="en-US" sz="1400" dirty="0"/>
              <a:t>Thus for linear address 00000000h to 00000FFFh, the first page directory and first page table entry is selected. This points to a 4K byte region. The offset now selects any single byte within this page table.</a:t>
            </a:r>
          </a:p>
          <a:p>
            <a:pPr>
              <a:spcBef>
                <a:spcPts val="600"/>
              </a:spcBef>
            </a:pPr>
            <a:r>
              <a:rPr lang="en-US" sz="1400" dirty="0"/>
              <a:t>Because the act of </a:t>
            </a:r>
            <a:r>
              <a:rPr lang="en-US" sz="1400" dirty="0" err="1"/>
              <a:t>repaging</a:t>
            </a:r>
            <a:r>
              <a:rPr lang="en-US" sz="1400" dirty="0"/>
              <a:t> a 4K byte section of memory requires access to the page directory and a page table, both located in memory, Intel has incorporated a cache called the </a:t>
            </a:r>
            <a:r>
              <a:rPr lang="en-US" sz="1400" b="1" dirty="0"/>
              <a:t>TLB </a:t>
            </a:r>
            <a:r>
              <a:rPr lang="en-US" sz="1400" dirty="0"/>
              <a:t>or Translation Look Aside Buffer. In the 486 the cache holds the 32 most recent page translation addresses. If the same area of memory is accessed, the address is already present in the TLB and page directory and page tables is not required. speeding program execution. ( The Pentium have separate TLBs for each of their instruction and data caches.</a:t>
            </a:r>
            <a:endParaRPr lang="en-US" sz="1100" dirty="0"/>
          </a:p>
        </p:txBody>
      </p:sp>
      <p:sp>
        <p:nvSpPr>
          <p:cNvPr id="24581" name="Rectangle 5"/>
          <p:cNvSpPr>
            <a:spLocks noChangeArrowheads="1"/>
          </p:cNvSpPr>
          <p:nvPr/>
        </p:nvSpPr>
        <p:spPr bwMode="auto">
          <a:xfrm>
            <a:off x="609600" y="1752600"/>
            <a:ext cx="2667000" cy="533400"/>
          </a:xfrm>
          <a:prstGeom prst="rect">
            <a:avLst/>
          </a:prstGeom>
          <a:solidFill>
            <a:schemeClr val="accent1"/>
          </a:solidFill>
          <a:ln w="9525">
            <a:solidFill>
              <a:schemeClr val="tx1"/>
            </a:solidFill>
            <a:miter lim="800000"/>
            <a:headEnd/>
            <a:tailEnd/>
          </a:ln>
        </p:spPr>
        <p:txBody>
          <a:bodyPr wrap="none" anchor="ctr"/>
          <a:lstStyle/>
          <a:p>
            <a:pPr algn="ctr">
              <a:spcBef>
                <a:spcPts val="600"/>
              </a:spcBef>
            </a:pPr>
            <a:r>
              <a:rPr lang="en-US" sz="1400"/>
              <a:t>Directory</a:t>
            </a:r>
          </a:p>
        </p:txBody>
      </p:sp>
      <p:sp>
        <p:nvSpPr>
          <p:cNvPr id="24582" name="Rectangle 6"/>
          <p:cNvSpPr>
            <a:spLocks noChangeArrowheads="1"/>
          </p:cNvSpPr>
          <p:nvPr/>
        </p:nvSpPr>
        <p:spPr bwMode="auto">
          <a:xfrm>
            <a:off x="3276600" y="1752600"/>
            <a:ext cx="2667000" cy="533400"/>
          </a:xfrm>
          <a:prstGeom prst="rect">
            <a:avLst/>
          </a:prstGeom>
          <a:solidFill>
            <a:schemeClr val="accent1"/>
          </a:solidFill>
          <a:ln w="9525">
            <a:solidFill>
              <a:schemeClr val="tx1"/>
            </a:solidFill>
            <a:miter lim="800000"/>
            <a:headEnd/>
            <a:tailEnd/>
          </a:ln>
        </p:spPr>
        <p:txBody>
          <a:bodyPr wrap="none" anchor="ctr"/>
          <a:lstStyle/>
          <a:p>
            <a:pPr algn="ctr">
              <a:spcBef>
                <a:spcPts val="600"/>
              </a:spcBef>
            </a:pPr>
            <a:r>
              <a:rPr lang="en-US" sz="1400"/>
              <a:t>Page Table</a:t>
            </a:r>
          </a:p>
        </p:txBody>
      </p:sp>
      <p:sp>
        <p:nvSpPr>
          <p:cNvPr id="24583" name="Rectangle 7"/>
          <p:cNvSpPr>
            <a:spLocks noChangeArrowheads="1"/>
          </p:cNvSpPr>
          <p:nvPr/>
        </p:nvSpPr>
        <p:spPr bwMode="auto">
          <a:xfrm>
            <a:off x="5943600" y="1752600"/>
            <a:ext cx="2133600" cy="533400"/>
          </a:xfrm>
          <a:prstGeom prst="rect">
            <a:avLst/>
          </a:prstGeom>
          <a:solidFill>
            <a:schemeClr val="accent1"/>
          </a:solidFill>
          <a:ln w="9525">
            <a:solidFill>
              <a:schemeClr val="tx1"/>
            </a:solidFill>
            <a:miter lim="800000"/>
            <a:headEnd/>
            <a:tailEnd/>
          </a:ln>
        </p:spPr>
        <p:txBody>
          <a:bodyPr wrap="none" anchor="ctr"/>
          <a:lstStyle/>
          <a:p>
            <a:pPr algn="ctr">
              <a:spcBef>
                <a:spcPts val="600"/>
              </a:spcBef>
            </a:pPr>
            <a:r>
              <a:rPr lang="en-US" sz="1400"/>
              <a:t>Offset</a:t>
            </a:r>
          </a:p>
        </p:txBody>
      </p:sp>
      <p:sp>
        <p:nvSpPr>
          <p:cNvPr id="24584" name="Text Box 8"/>
          <p:cNvSpPr txBox="1">
            <a:spLocks noChangeArrowheads="1"/>
          </p:cNvSpPr>
          <p:nvPr/>
        </p:nvSpPr>
        <p:spPr bwMode="auto">
          <a:xfrm>
            <a:off x="533400" y="1447800"/>
            <a:ext cx="381000" cy="261610"/>
          </a:xfrm>
          <a:prstGeom prst="rect">
            <a:avLst/>
          </a:prstGeom>
          <a:noFill/>
          <a:ln w="9525">
            <a:noFill/>
            <a:miter lim="800000"/>
            <a:headEnd/>
            <a:tailEnd/>
          </a:ln>
        </p:spPr>
        <p:txBody>
          <a:bodyPr>
            <a:spAutoFit/>
          </a:bodyPr>
          <a:lstStyle/>
          <a:p>
            <a:pPr>
              <a:spcBef>
                <a:spcPts val="600"/>
              </a:spcBef>
            </a:pPr>
            <a:r>
              <a:rPr lang="en-US" sz="1100"/>
              <a:t>31</a:t>
            </a:r>
          </a:p>
        </p:txBody>
      </p:sp>
      <p:sp>
        <p:nvSpPr>
          <p:cNvPr id="24585" name="Text Box 9"/>
          <p:cNvSpPr txBox="1">
            <a:spLocks noChangeArrowheads="1"/>
          </p:cNvSpPr>
          <p:nvPr/>
        </p:nvSpPr>
        <p:spPr bwMode="auto">
          <a:xfrm>
            <a:off x="2971800" y="1447800"/>
            <a:ext cx="381000" cy="261610"/>
          </a:xfrm>
          <a:prstGeom prst="rect">
            <a:avLst/>
          </a:prstGeom>
          <a:noFill/>
          <a:ln w="9525">
            <a:noFill/>
            <a:miter lim="800000"/>
            <a:headEnd/>
            <a:tailEnd/>
          </a:ln>
        </p:spPr>
        <p:txBody>
          <a:bodyPr>
            <a:spAutoFit/>
          </a:bodyPr>
          <a:lstStyle/>
          <a:p>
            <a:pPr>
              <a:spcBef>
                <a:spcPts val="600"/>
              </a:spcBef>
            </a:pPr>
            <a:r>
              <a:rPr lang="en-US" sz="1100"/>
              <a:t>22</a:t>
            </a:r>
          </a:p>
        </p:txBody>
      </p:sp>
      <p:sp>
        <p:nvSpPr>
          <p:cNvPr id="24586" name="Text Box 10"/>
          <p:cNvSpPr txBox="1">
            <a:spLocks noChangeArrowheads="1"/>
          </p:cNvSpPr>
          <p:nvPr/>
        </p:nvSpPr>
        <p:spPr bwMode="auto">
          <a:xfrm>
            <a:off x="3276600" y="1447800"/>
            <a:ext cx="381000" cy="261610"/>
          </a:xfrm>
          <a:prstGeom prst="rect">
            <a:avLst/>
          </a:prstGeom>
          <a:noFill/>
          <a:ln w="9525">
            <a:noFill/>
            <a:miter lim="800000"/>
            <a:headEnd/>
            <a:tailEnd/>
          </a:ln>
        </p:spPr>
        <p:txBody>
          <a:bodyPr>
            <a:spAutoFit/>
          </a:bodyPr>
          <a:lstStyle/>
          <a:p>
            <a:pPr>
              <a:spcBef>
                <a:spcPts val="600"/>
              </a:spcBef>
            </a:pPr>
            <a:r>
              <a:rPr lang="en-US" sz="1100"/>
              <a:t>21</a:t>
            </a:r>
          </a:p>
        </p:txBody>
      </p:sp>
      <p:sp>
        <p:nvSpPr>
          <p:cNvPr id="24587" name="Text Box 11"/>
          <p:cNvSpPr txBox="1">
            <a:spLocks noChangeArrowheads="1"/>
          </p:cNvSpPr>
          <p:nvPr/>
        </p:nvSpPr>
        <p:spPr bwMode="auto">
          <a:xfrm>
            <a:off x="5562600" y="1447800"/>
            <a:ext cx="381000" cy="261610"/>
          </a:xfrm>
          <a:prstGeom prst="rect">
            <a:avLst/>
          </a:prstGeom>
          <a:noFill/>
          <a:ln w="9525">
            <a:noFill/>
            <a:miter lim="800000"/>
            <a:headEnd/>
            <a:tailEnd/>
          </a:ln>
        </p:spPr>
        <p:txBody>
          <a:bodyPr>
            <a:spAutoFit/>
          </a:bodyPr>
          <a:lstStyle/>
          <a:p>
            <a:pPr>
              <a:spcBef>
                <a:spcPts val="600"/>
              </a:spcBef>
            </a:pPr>
            <a:r>
              <a:rPr lang="en-US" sz="1100"/>
              <a:t>12</a:t>
            </a:r>
          </a:p>
        </p:txBody>
      </p:sp>
      <p:sp>
        <p:nvSpPr>
          <p:cNvPr id="24588" name="Text Box 12"/>
          <p:cNvSpPr txBox="1">
            <a:spLocks noChangeArrowheads="1"/>
          </p:cNvSpPr>
          <p:nvPr/>
        </p:nvSpPr>
        <p:spPr bwMode="auto">
          <a:xfrm>
            <a:off x="5943600" y="1447800"/>
            <a:ext cx="381000" cy="261610"/>
          </a:xfrm>
          <a:prstGeom prst="rect">
            <a:avLst/>
          </a:prstGeom>
          <a:noFill/>
          <a:ln w="9525">
            <a:noFill/>
            <a:miter lim="800000"/>
            <a:headEnd/>
            <a:tailEnd/>
          </a:ln>
        </p:spPr>
        <p:txBody>
          <a:bodyPr>
            <a:spAutoFit/>
          </a:bodyPr>
          <a:lstStyle/>
          <a:p>
            <a:pPr>
              <a:spcBef>
                <a:spcPts val="600"/>
              </a:spcBef>
            </a:pPr>
            <a:r>
              <a:rPr lang="en-US" sz="1100"/>
              <a:t>11</a:t>
            </a:r>
          </a:p>
        </p:txBody>
      </p:sp>
      <p:sp>
        <p:nvSpPr>
          <p:cNvPr id="24589" name="Text Box 13"/>
          <p:cNvSpPr txBox="1">
            <a:spLocks noChangeArrowheads="1"/>
          </p:cNvSpPr>
          <p:nvPr/>
        </p:nvSpPr>
        <p:spPr bwMode="auto">
          <a:xfrm>
            <a:off x="7772400" y="1447800"/>
            <a:ext cx="381000" cy="261610"/>
          </a:xfrm>
          <a:prstGeom prst="rect">
            <a:avLst/>
          </a:prstGeom>
          <a:noFill/>
          <a:ln w="9525">
            <a:noFill/>
            <a:miter lim="800000"/>
            <a:headEnd/>
            <a:tailEnd/>
          </a:ln>
        </p:spPr>
        <p:txBody>
          <a:bodyPr>
            <a:spAutoFit/>
          </a:bodyPr>
          <a:lstStyle/>
          <a:p>
            <a:pPr>
              <a:spcBef>
                <a:spcPts val="600"/>
              </a:spcBef>
            </a:pPr>
            <a:r>
              <a:rPr lang="en-US" sz="1100"/>
              <a:t>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52400" y="1185446"/>
            <a:ext cx="8991600" cy="5139154"/>
            <a:chOff x="152400" y="205304"/>
            <a:chExt cx="8763000" cy="6405323"/>
          </a:xfrm>
        </p:grpSpPr>
        <p:sp>
          <p:nvSpPr>
            <p:cNvPr id="7170" name="Text Box 2"/>
            <p:cNvSpPr txBox="1">
              <a:spLocks noChangeArrowheads="1"/>
            </p:cNvSpPr>
            <p:nvPr/>
          </p:nvSpPr>
          <p:spPr bwMode="auto">
            <a:xfrm>
              <a:off x="228600" y="205304"/>
              <a:ext cx="8686800" cy="421966"/>
            </a:xfrm>
            <a:prstGeom prst="rect">
              <a:avLst/>
            </a:prstGeom>
            <a:noFill/>
            <a:ln w="9525">
              <a:noFill/>
              <a:miter lim="800000"/>
              <a:headEnd/>
              <a:tailEnd/>
            </a:ln>
          </p:spPr>
          <p:txBody>
            <a:bodyPr>
              <a:spAutoFit/>
            </a:bodyPr>
            <a:lstStyle/>
            <a:p>
              <a:pPr>
                <a:spcBef>
                  <a:spcPct val="50000"/>
                </a:spcBef>
              </a:pPr>
              <a:r>
                <a:rPr lang="en-US" sz="1600" dirty="0">
                  <a:solidFill>
                    <a:srgbClr val="FF0000"/>
                  </a:solidFill>
                </a:rPr>
                <a:t>Types of “Addresses”</a:t>
              </a:r>
            </a:p>
          </p:txBody>
        </p:sp>
        <p:sp>
          <p:nvSpPr>
            <p:cNvPr id="7171" name="Text Box 3"/>
            <p:cNvSpPr txBox="1">
              <a:spLocks noChangeArrowheads="1"/>
            </p:cNvSpPr>
            <p:nvPr/>
          </p:nvSpPr>
          <p:spPr bwMode="auto">
            <a:xfrm>
              <a:off x="228600" y="532296"/>
              <a:ext cx="8610600" cy="5101954"/>
            </a:xfrm>
            <a:prstGeom prst="rect">
              <a:avLst/>
            </a:prstGeom>
            <a:noFill/>
            <a:ln w="9525">
              <a:noFill/>
              <a:miter lim="800000"/>
              <a:headEnd/>
              <a:tailEnd/>
            </a:ln>
          </p:spPr>
          <p:txBody>
            <a:bodyPr>
              <a:spAutoFit/>
            </a:bodyPr>
            <a:lstStyle/>
            <a:p>
              <a:pPr>
                <a:spcBef>
                  <a:spcPts val="600"/>
                </a:spcBef>
              </a:pPr>
              <a:r>
                <a:rPr lang="en-US" dirty="0">
                  <a:solidFill>
                    <a:schemeClr val="accent2"/>
                  </a:solidFill>
                </a:rPr>
                <a:t>Logical Address	:</a:t>
              </a:r>
              <a:r>
                <a:rPr lang="en-US" dirty="0"/>
                <a:t> Specified by the binary code of the program.</a:t>
              </a:r>
              <a:br>
                <a:rPr lang="en-US" dirty="0"/>
              </a:br>
              <a:r>
                <a:rPr lang="en-US" dirty="0"/>
                <a:t>		  Generated by the compiler-&gt;linker-&gt;loader.</a:t>
              </a:r>
              <a:br>
                <a:rPr lang="en-US" dirty="0"/>
              </a:br>
              <a:r>
                <a:rPr lang="en-US" dirty="0"/>
                <a:t>		  Each logical address consists of a “</a:t>
              </a:r>
              <a:r>
                <a:rPr lang="en-US" dirty="0">
                  <a:solidFill>
                    <a:srgbClr val="008000"/>
                  </a:solidFill>
                </a:rPr>
                <a:t>segment</a:t>
              </a:r>
              <a:r>
                <a:rPr lang="en-US" dirty="0"/>
                <a:t>” and an “</a:t>
              </a:r>
              <a:r>
                <a:rPr lang="en-US" dirty="0">
                  <a:solidFill>
                    <a:srgbClr val="008000"/>
                  </a:solidFill>
                </a:rPr>
                <a:t>offset</a:t>
              </a:r>
              <a:r>
                <a:rPr lang="en-US" dirty="0"/>
                <a:t>”.</a:t>
              </a:r>
            </a:p>
            <a:p>
              <a:pPr>
                <a:spcBef>
                  <a:spcPts val="600"/>
                </a:spcBef>
              </a:pPr>
              <a:r>
                <a:rPr lang="en-US" dirty="0">
                  <a:solidFill>
                    <a:schemeClr val="accent2"/>
                  </a:solidFill>
                </a:rPr>
                <a:t>Linear Address	:</a:t>
              </a:r>
              <a:r>
                <a:rPr lang="en-US" dirty="0"/>
                <a:t> Also known as a “</a:t>
              </a:r>
              <a:r>
                <a:rPr lang="en-US" i="1" dirty="0"/>
                <a:t>Virtual Address</a:t>
              </a:r>
              <a:r>
                <a:rPr lang="en-US" dirty="0"/>
                <a:t>”</a:t>
              </a:r>
              <a:br>
                <a:rPr lang="en-US" dirty="0"/>
              </a:br>
              <a:r>
                <a:rPr lang="en-US" dirty="0"/>
                <a:t>		  Linear addresses range from 0 to the maximum addressability </a:t>
              </a:r>
              <a:br>
                <a:rPr lang="en-US" dirty="0"/>
              </a:br>
              <a:r>
                <a:rPr lang="en-US" dirty="0"/>
                <a:t>		  of the processor . For a 32-bit computer, the linear address </a:t>
              </a:r>
              <a:br>
                <a:rPr lang="en-US" dirty="0"/>
              </a:br>
              <a:r>
                <a:rPr lang="en-US" dirty="0"/>
                <a:t>		  could range from 0x0000-0000 to 0xFFFF-FFFF ( 4 GB ).</a:t>
              </a:r>
              <a:br>
                <a:rPr lang="en-US" dirty="0"/>
              </a:br>
              <a:r>
                <a:rPr lang="en-US" sz="1600" i="1" dirty="0"/>
                <a:t>		  The Pentium Pro ( first in the P6 family of processors ) has a </a:t>
              </a:r>
              <a:br>
                <a:rPr lang="en-US" sz="1600" i="1" dirty="0"/>
              </a:br>
              <a:r>
                <a:rPr lang="en-US" sz="1600" i="1" dirty="0"/>
                <a:t>		  Physical Address of 36 bits to accommodate 64 GB Physical </a:t>
              </a:r>
              <a:br>
                <a:rPr lang="en-US" sz="1600" i="1" dirty="0"/>
              </a:br>
              <a:r>
                <a:rPr lang="en-US" sz="1600" i="1" dirty="0"/>
                <a:t>		  RAM, but can still generate only 32-bit Linear Addresses. This is </a:t>
              </a:r>
              <a:br>
                <a:rPr lang="en-US" sz="1600" i="1" dirty="0"/>
              </a:br>
              <a:r>
                <a:rPr lang="en-US" sz="1600" i="1" dirty="0"/>
                <a:t>		   possible using a mechanism known as PAE ( Physical Address </a:t>
              </a:r>
              <a:br>
                <a:rPr lang="en-US" sz="1600" i="1" dirty="0"/>
              </a:br>
              <a:r>
                <a:rPr lang="en-US" sz="1600" i="1" dirty="0"/>
                <a:t>		  Extension Paging Mechanism ).</a:t>
              </a:r>
            </a:p>
            <a:p>
              <a:pPr>
                <a:spcBef>
                  <a:spcPts val="600"/>
                </a:spcBef>
              </a:pPr>
              <a:r>
                <a:rPr lang="en-US" dirty="0">
                  <a:solidFill>
                    <a:schemeClr val="accent2"/>
                  </a:solidFill>
                </a:rPr>
                <a:t>Physical Address	:</a:t>
              </a:r>
              <a:r>
                <a:rPr lang="en-US" dirty="0"/>
                <a:t> The address sent by the CPU to the RAM on the memory bus. </a:t>
              </a:r>
              <a:br>
                <a:rPr lang="en-US" dirty="0"/>
              </a:br>
              <a:r>
                <a:rPr lang="en-US" dirty="0"/>
                <a:t>		  Used to address memory cells in memory chips.</a:t>
              </a:r>
            </a:p>
          </p:txBody>
        </p:sp>
        <p:sp>
          <p:nvSpPr>
            <p:cNvPr id="7172" name="AutoShape 4"/>
            <p:cNvSpPr>
              <a:spLocks noChangeArrowheads="1"/>
            </p:cNvSpPr>
            <p:nvPr/>
          </p:nvSpPr>
          <p:spPr bwMode="auto">
            <a:xfrm>
              <a:off x="152400" y="5772427"/>
              <a:ext cx="1600200" cy="685800"/>
            </a:xfrm>
            <a:prstGeom prst="rightArrow">
              <a:avLst>
                <a:gd name="adj1" fmla="val 50000"/>
                <a:gd name="adj2" fmla="val 58333"/>
              </a:avLst>
            </a:prstGeom>
            <a:solidFill>
              <a:schemeClr val="tx2">
                <a:lumMod val="40000"/>
                <a:lumOff val="60000"/>
              </a:schemeClr>
            </a:solidFill>
            <a:ln w="9525">
              <a:solidFill>
                <a:schemeClr val="accent1"/>
              </a:solidFill>
              <a:miter lim="800000"/>
              <a:headEnd/>
              <a:tailEnd/>
            </a:ln>
          </p:spPr>
          <p:txBody>
            <a:bodyPr wrap="none" anchor="ctr"/>
            <a:lstStyle/>
            <a:p>
              <a:pPr algn="ctr"/>
              <a:r>
                <a:rPr lang="en-US" sz="1400" dirty="0"/>
                <a:t>Logical Address</a:t>
              </a:r>
            </a:p>
          </p:txBody>
        </p:sp>
        <p:sp>
          <p:nvSpPr>
            <p:cNvPr id="7173" name="AutoShape 6"/>
            <p:cNvSpPr>
              <a:spLocks noChangeArrowheads="1"/>
            </p:cNvSpPr>
            <p:nvPr/>
          </p:nvSpPr>
          <p:spPr bwMode="auto">
            <a:xfrm>
              <a:off x="3733800" y="5772427"/>
              <a:ext cx="1524000" cy="685800"/>
            </a:xfrm>
            <a:prstGeom prst="rightArrow">
              <a:avLst>
                <a:gd name="adj1" fmla="val 50000"/>
                <a:gd name="adj2" fmla="val 55556"/>
              </a:avLst>
            </a:prstGeom>
            <a:solidFill>
              <a:schemeClr val="tx2">
                <a:lumMod val="40000"/>
                <a:lumOff val="60000"/>
              </a:schemeClr>
            </a:solidFill>
            <a:ln w="9525">
              <a:solidFill>
                <a:schemeClr val="accent1"/>
              </a:solidFill>
              <a:miter lim="800000"/>
              <a:headEnd/>
              <a:tailEnd/>
            </a:ln>
          </p:spPr>
          <p:txBody>
            <a:bodyPr wrap="none" anchor="ctr"/>
            <a:lstStyle/>
            <a:p>
              <a:pPr algn="ctr"/>
              <a:r>
                <a:rPr lang="en-US" sz="1400" dirty="0"/>
                <a:t>Linear Address</a:t>
              </a:r>
            </a:p>
          </p:txBody>
        </p:sp>
        <p:sp>
          <p:nvSpPr>
            <p:cNvPr id="7174" name="AutoShape 8"/>
            <p:cNvSpPr>
              <a:spLocks noChangeArrowheads="1"/>
            </p:cNvSpPr>
            <p:nvPr/>
          </p:nvSpPr>
          <p:spPr bwMode="auto">
            <a:xfrm>
              <a:off x="7162800" y="5772427"/>
              <a:ext cx="1676400" cy="685800"/>
            </a:xfrm>
            <a:prstGeom prst="rightArrow">
              <a:avLst>
                <a:gd name="adj1" fmla="val 50000"/>
                <a:gd name="adj2" fmla="val 61111"/>
              </a:avLst>
            </a:prstGeom>
            <a:solidFill>
              <a:schemeClr val="tx2">
                <a:lumMod val="40000"/>
                <a:lumOff val="60000"/>
              </a:schemeClr>
            </a:solidFill>
            <a:ln w="9525">
              <a:solidFill>
                <a:schemeClr val="accent1"/>
              </a:solidFill>
              <a:miter lim="800000"/>
              <a:headEnd/>
              <a:tailEnd/>
            </a:ln>
          </p:spPr>
          <p:txBody>
            <a:bodyPr wrap="none" anchor="ctr"/>
            <a:lstStyle/>
            <a:p>
              <a:pPr algn="ctr"/>
              <a:r>
                <a:rPr lang="en-US" sz="1400" dirty="0"/>
                <a:t>Physical Address</a:t>
              </a:r>
            </a:p>
          </p:txBody>
        </p:sp>
        <p:sp>
          <p:nvSpPr>
            <p:cNvPr id="7175" name="AutoShape 9"/>
            <p:cNvSpPr>
              <a:spLocks noChangeArrowheads="1"/>
            </p:cNvSpPr>
            <p:nvPr/>
          </p:nvSpPr>
          <p:spPr bwMode="auto">
            <a:xfrm>
              <a:off x="1828800" y="5696226"/>
              <a:ext cx="1752600" cy="914401"/>
            </a:xfrm>
            <a:prstGeom prst="bevel">
              <a:avLst>
                <a:gd name="adj" fmla="val 12500"/>
              </a:avLst>
            </a:prstGeom>
            <a:solidFill>
              <a:srgbClr val="99CC00"/>
            </a:solidFill>
            <a:ln w="9525">
              <a:solidFill>
                <a:schemeClr val="tx1"/>
              </a:solidFill>
              <a:miter lim="800000"/>
              <a:headEnd/>
              <a:tailEnd/>
            </a:ln>
          </p:spPr>
          <p:txBody>
            <a:bodyPr wrap="none" anchor="ctr"/>
            <a:lstStyle/>
            <a:p>
              <a:pPr algn="ctr"/>
              <a:r>
                <a:rPr lang="en-US" sz="1600"/>
                <a:t>Segmentation</a:t>
              </a:r>
            </a:p>
            <a:p>
              <a:pPr algn="ctr"/>
              <a:r>
                <a:rPr lang="en-US" sz="1600"/>
                <a:t>Unit  </a:t>
              </a:r>
            </a:p>
          </p:txBody>
        </p:sp>
        <p:sp>
          <p:nvSpPr>
            <p:cNvPr id="7176" name="AutoShape 10"/>
            <p:cNvSpPr>
              <a:spLocks noChangeArrowheads="1"/>
            </p:cNvSpPr>
            <p:nvPr/>
          </p:nvSpPr>
          <p:spPr bwMode="auto">
            <a:xfrm>
              <a:off x="5334000" y="5696226"/>
              <a:ext cx="1752600" cy="914401"/>
            </a:xfrm>
            <a:prstGeom prst="bevel">
              <a:avLst>
                <a:gd name="adj" fmla="val 12500"/>
              </a:avLst>
            </a:prstGeom>
            <a:solidFill>
              <a:srgbClr val="FFFF99"/>
            </a:solidFill>
            <a:ln w="9525">
              <a:solidFill>
                <a:schemeClr val="tx1"/>
              </a:solidFill>
              <a:miter lim="800000"/>
              <a:headEnd/>
              <a:tailEnd/>
            </a:ln>
          </p:spPr>
          <p:txBody>
            <a:bodyPr wrap="none" anchor="ctr"/>
            <a:lstStyle/>
            <a:p>
              <a:pPr algn="ctr"/>
              <a:r>
                <a:rPr lang="en-US" sz="1600"/>
                <a:t>Paging  </a:t>
              </a:r>
            </a:p>
            <a:p>
              <a:pPr algn="ctr"/>
              <a:r>
                <a:rPr lang="en-US" sz="1600"/>
                <a:t>Unit  </a:t>
              </a:r>
            </a:p>
          </p:txBody>
        </p:sp>
        <p:sp>
          <p:nvSpPr>
            <p:cNvPr id="7177" name="Text Box 11"/>
            <p:cNvSpPr txBox="1">
              <a:spLocks noChangeArrowheads="1"/>
            </p:cNvSpPr>
            <p:nvPr/>
          </p:nvSpPr>
          <p:spPr bwMode="auto">
            <a:xfrm>
              <a:off x="3352800" y="5334000"/>
              <a:ext cx="3276600" cy="460327"/>
            </a:xfrm>
            <a:prstGeom prst="rect">
              <a:avLst/>
            </a:prstGeom>
            <a:noFill/>
            <a:ln w="9525">
              <a:noFill/>
              <a:miter lim="800000"/>
              <a:headEnd/>
              <a:tailEnd/>
            </a:ln>
          </p:spPr>
          <p:txBody>
            <a:bodyPr>
              <a:spAutoFit/>
            </a:bodyPr>
            <a:lstStyle/>
            <a:p>
              <a:pPr>
                <a:spcBef>
                  <a:spcPct val="50000"/>
                </a:spcBef>
              </a:pPr>
              <a:r>
                <a:rPr lang="en-US" dirty="0"/>
                <a:t>Logical Address Translation</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533400" y="1371600"/>
            <a:ext cx="6858000" cy="4800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4267200" y="304800"/>
            <a:ext cx="4876800" cy="523220"/>
          </a:xfrm>
          <a:prstGeom prst="rect">
            <a:avLst/>
          </a:prstGeom>
          <a:noFill/>
          <a:ln w="9525">
            <a:noFill/>
            <a:miter lim="800000"/>
            <a:headEnd/>
            <a:tailEnd/>
          </a:ln>
        </p:spPr>
        <p:txBody>
          <a:bodyPr wrap="square">
            <a:spAutoFit/>
          </a:bodyPr>
          <a:lstStyle/>
          <a:p>
            <a:pPr>
              <a:spcBef>
                <a:spcPct val="50000"/>
              </a:spcBef>
            </a:pPr>
            <a:r>
              <a:rPr lang="en-US" sz="2800" dirty="0">
                <a:solidFill>
                  <a:srgbClr val="FFFF00"/>
                </a:solidFill>
              </a:rPr>
              <a:t>Review - Real Mode Addressing</a:t>
            </a:r>
          </a:p>
        </p:txBody>
      </p:sp>
      <p:sp>
        <p:nvSpPr>
          <p:cNvPr id="8196" name="Text Box 4"/>
          <p:cNvSpPr txBox="1">
            <a:spLocks noChangeArrowheads="1"/>
          </p:cNvSpPr>
          <p:nvPr/>
        </p:nvSpPr>
        <p:spPr bwMode="auto">
          <a:xfrm>
            <a:off x="228600" y="1524000"/>
            <a:ext cx="8610600" cy="4647426"/>
          </a:xfrm>
          <a:prstGeom prst="rect">
            <a:avLst/>
          </a:prstGeom>
          <a:noFill/>
          <a:ln w="9525">
            <a:noFill/>
            <a:miter lim="800000"/>
            <a:headEnd/>
            <a:tailEnd/>
          </a:ln>
        </p:spPr>
        <p:txBody>
          <a:bodyPr>
            <a:spAutoFit/>
          </a:bodyPr>
          <a:lstStyle/>
          <a:p>
            <a:pPr>
              <a:spcBef>
                <a:spcPct val="50000"/>
              </a:spcBef>
            </a:pPr>
            <a:r>
              <a:rPr lang="en-US" sz="1600" dirty="0"/>
              <a:t>The 8088 and the 8086 operate in Real Mode only.</a:t>
            </a:r>
          </a:p>
          <a:p>
            <a:pPr>
              <a:spcBef>
                <a:spcPct val="50000"/>
              </a:spcBef>
            </a:pPr>
            <a:r>
              <a:rPr lang="en-US" sz="1600" dirty="0"/>
              <a:t>From the 80286 onwards, all processors operate in both the real as well as protected mode.</a:t>
            </a:r>
          </a:p>
          <a:p>
            <a:pPr>
              <a:spcBef>
                <a:spcPct val="50000"/>
              </a:spcBef>
            </a:pPr>
            <a:r>
              <a:rPr lang="en-US" sz="1600" dirty="0"/>
              <a:t>Real Mode operation allows the processor to address only the first 1 MB of memory space, even for the Pentium or P4 processors.</a:t>
            </a:r>
          </a:p>
          <a:p>
            <a:pPr>
              <a:spcBef>
                <a:spcPct val="50000"/>
              </a:spcBef>
            </a:pPr>
            <a:r>
              <a:rPr lang="en-US" sz="1600" dirty="0"/>
              <a:t>Operating Systems like MSDOS and PCDOS assume that the processor operates only in Real Mode at all times, including when running on the Pentium or P4.</a:t>
            </a:r>
          </a:p>
          <a:p>
            <a:pPr>
              <a:spcBef>
                <a:spcPct val="50000"/>
              </a:spcBef>
            </a:pPr>
            <a:r>
              <a:rPr lang="en-US" sz="1600" dirty="0"/>
              <a:t>Real Mode operation allows application software written for the 8086/8088 which contain only 1 MB of memory to function in the 80286 and above without changing software.</a:t>
            </a:r>
          </a:p>
          <a:p>
            <a:pPr>
              <a:spcBef>
                <a:spcPct val="50000"/>
              </a:spcBef>
            </a:pPr>
            <a:r>
              <a:rPr lang="en-US" sz="1600" dirty="0"/>
              <a:t>In all cases, each of the Intel family of microprocessors </a:t>
            </a:r>
            <a:r>
              <a:rPr lang="en-US" sz="1600" dirty="0">
                <a:solidFill>
                  <a:schemeClr val="accent2"/>
                </a:solidFill>
              </a:rPr>
              <a:t>begins operations in the real mode </a:t>
            </a:r>
            <a:r>
              <a:rPr lang="en-US" sz="1600" dirty="0"/>
              <a:t>by default on powering-on or when the microprocessor is reset.</a:t>
            </a:r>
          </a:p>
          <a:p>
            <a:pPr>
              <a:spcBef>
                <a:spcPct val="50000"/>
              </a:spcBef>
            </a:pPr>
            <a:r>
              <a:rPr lang="en-US" sz="1600" dirty="0"/>
              <a:t>A combination of a segment register and an offset address access a memory location in the real mode. All addresses generated by a program consist of a segment and an offset.</a:t>
            </a:r>
          </a:p>
          <a:p>
            <a:pPr>
              <a:spcBef>
                <a:spcPct val="50000"/>
              </a:spcBef>
            </a:pPr>
            <a:r>
              <a:rPr lang="en-US" sz="1600" dirty="0"/>
              <a:t>The segment address located within one of the segment registers ( CS, DS, SS, ES ) defines the beginning address of any 64-K byte memory segment. The offset component selects any location within the 64-K byte segment.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04800" y="1447800"/>
            <a:ext cx="8610600" cy="4542286"/>
            <a:chOff x="304800" y="1066800"/>
            <a:chExt cx="8610600" cy="5334000"/>
          </a:xfrm>
        </p:grpSpPr>
        <p:sp>
          <p:nvSpPr>
            <p:cNvPr id="9220" name="Rectangle 4"/>
            <p:cNvSpPr>
              <a:spLocks noChangeArrowheads="1"/>
            </p:cNvSpPr>
            <p:nvPr/>
          </p:nvSpPr>
          <p:spPr bwMode="auto">
            <a:xfrm>
              <a:off x="914400" y="4724400"/>
              <a:ext cx="1295400" cy="15240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9221" name="Rectangle 5"/>
            <p:cNvSpPr>
              <a:spLocks noChangeArrowheads="1"/>
            </p:cNvSpPr>
            <p:nvPr/>
          </p:nvSpPr>
          <p:spPr bwMode="auto">
            <a:xfrm>
              <a:off x="914400" y="3200400"/>
              <a:ext cx="1295400" cy="1524000"/>
            </a:xfrm>
            <a:prstGeom prst="rect">
              <a:avLst/>
            </a:prstGeom>
            <a:solidFill>
              <a:schemeClr val="accent1"/>
            </a:solidFill>
            <a:ln w="9525">
              <a:solidFill>
                <a:schemeClr val="tx1"/>
              </a:solidFill>
              <a:miter lim="800000"/>
              <a:headEnd/>
              <a:tailEnd/>
            </a:ln>
          </p:spPr>
          <p:txBody>
            <a:bodyPr wrap="none" anchor="ctr"/>
            <a:lstStyle/>
            <a:p>
              <a:pPr algn="ctr"/>
              <a:r>
                <a:rPr lang="en-US" sz="1400"/>
                <a:t>64 K-byte</a:t>
              </a:r>
            </a:p>
            <a:p>
              <a:pPr algn="ctr"/>
              <a:r>
                <a:rPr lang="en-US" sz="1400"/>
                <a:t> Segment</a:t>
              </a:r>
            </a:p>
          </p:txBody>
        </p:sp>
        <p:sp>
          <p:nvSpPr>
            <p:cNvPr id="9222" name="Rectangle 6"/>
            <p:cNvSpPr>
              <a:spLocks noChangeArrowheads="1"/>
            </p:cNvSpPr>
            <p:nvPr/>
          </p:nvSpPr>
          <p:spPr bwMode="auto">
            <a:xfrm>
              <a:off x="914400" y="2895600"/>
              <a:ext cx="1295400" cy="3048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9223" name="Rectangle 7"/>
            <p:cNvSpPr>
              <a:spLocks noChangeArrowheads="1"/>
            </p:cNvSpPr>
            <p:nvPr/>
          </p:nvSpPr>
          <p:spPr bwMode="auto">
            <a:xfrm>
              <a:off x="914400" y="2590800"/>
              <a:ext cx="1295400" cy="3048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9224" name="Rectangle 8"/>
            <p:cNvSpPr>
              <a:spLocks noChangeArrowheads="1"/>
            </p:cNvSpPr>
            <p:nvPr/>
          </p:nvSpPr>
          <p:spPr bwMode="auto">
            <a:xfrm>
              <a:off x="914400" y="2209800"/>
              <a:ext cx="1295400" cy="3048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9225" name="Rectangle 9"/>
            <p:cNvSpPr>
              <a:spLocks noChangeArrowheads="1"/>
            </p:cNvSpPr>
            <p:nvPr/>
          </p:nvSpPr>
          <p:spPr bwMode="auto">
            <a:xfrm>
              <a:off x="914400" y="1143000"/>
              <a:ext cx="1295400" cy="914400"/>
            </a:xfrm>
            <a:prstGeom prst="rect">
              <a:avLst/>
            </a:prstGeom>
            <a:solidFill>
              <a:schemeClr val="accent1"/>
            </a:solidFill>
            <a:ln w="9525">
              <a:solidFill>
                <a:schemeClr val="tx1"/>
              </a:solidFill>
              <a:miter lim="800000"/>
              <a:headEnd/>
              <a:tailEnd/>
            </a:ln>
          </p:spPr>
          <p:txBody>
            <a:bodyPr wrap="none" anchor="ctr"/>
            <a:lstStyle/>
            <a:p>
              <a:endParaRPr lang="en-US" sz="1600"/>
            </a:p>
          </p:txBody>
        </p:sp>
        <p:sp>
          <p:nvSpPr>
            <p:cNvPr id="9226" name="Text Box 10"/>
            <p:cNvSpPr txBox="1">
              <a:spLocks noChangeArrowheads="1"/>
            </p:cNvSpPr>
            <p:nvPr/>
          </p:nvSpPr>
          <p:spPr bwMode="auto">
            <a:xfrm>
              <a:off x="304800" y="6096000"/>
              <a:ext cx="685800" cy="304800"/>
            </a:xfrm>
            <a:prstGeom prst="rect">
              <a:avLst/>
            </a:prstGeom>
            <a:noFill/>
            <a:ln w="9525">
              <a:noFill/>
              <a:miter lim="800000"/>
              <a:headEnd/>
              <a:tailEnd/>
            </a:ln>
          </p:spPr>
          <p:txBody>
            <a:bodyPr>
              <a:spAutoFit/>
            </a:bodyPr>
            <a:lstStyle/>
            <a:p>
              <a:pPr>
                <a:spcBef>
                  <a:spcPct val="50000"/>
                </a:spcBef>
              </a:pPr>
              <a:r>
                <a:rPr lang="en-US" sz="1200"/>
                <a:t>00000</a:t>
              </a:r>
            </a:p>
          </p:txBody>
        </p:sp>
        <p:sp>
          <p:nvSpPr>
            <p:cNvPr id="9227" name="Text Box 11"/>
            <p:cNvSpPr txBox="1">
              <a:spLocks noChangeArrowheads="1"/>
            </p:cNvSpPr>
            <p:nvPr/>
          </p:nvSpPr>
          <p:spPr bwMode="auto">
            <a:xfrm>
              <a:off x="304800" y="4572000"/>
              <a:ext cx="685800" cy="304800"/>
            </a:xfrm>
            <a:prstGeom prst="rect">
              <a:avLst/>
            </a:prstGeom>
            <a:noFill/>
            <a:ln w="9525">
              <a:noFill/>
              <a:miter lim="800000"/>
              <a:headEnd/>
              <a:tailEnd/>
            </a:ln>
          </p:spPr>
          <p:txBody>
            <a:bodyPr>
              <a:spAutoFit/>
            </a:bodyPr>
            <a:lstStyle/>
            <a:p>
              <a:pPr>
                <a:spcBef>
                  <a:spcPct val="50000"/>
                </a:spcBef>
              </a:pPr>
              <a:r>
                <a:rPr lang="en-US" sz="1200"/>
                <a:t>10000</a:t>
              </a:r>
            </a:p>
          </p:txBody>
        </p:sp>
        <p:sp>
          <p:nvSpPr>
            <p:cNvPr id="9228" name="Text Box 12"/>
            <p:cNvSpPr txBox="1">
              <a:spLocks noChangeArrowheads="1"/>
            </p:cNvSpPr>
            <p:nvPr/>
          </p:nvSpPr>
          <p:spPr bwMode="auto">
            <a:xfrm>
              <a:off x="304800" y="3048000"/>
              <a:ext cx="685800" cy="304800"/>
            </a:xfrm>
            <a:prstGeom prst="rect">
              <a:avLst/>
            </a:prstGeom>
            <a:noFill/>
            <a:ln w="9525">
              <a:noFill/>
              <a:miter lim="800000"/>
              <a:headEnd/>
              <a:tailEnd/>
            </a:ln>
          </p:spPr>
          <p:txBody>
            <a:bodyPr>
              <a:spAutoFit/>
            </a:bodyPr>
            <a:lstStyle/>
            <a:p>
              <a:pPr>
                <a:spcBef>
                  <a:spcPct val="50000"/>
                </a:spcBef>
              </a:pPr>
              <a:r>
                <a:rPr lang="en-US" sz="1200"/>
                <a:t>1F000</a:t>
              </a:r>
            </a:p>
          </p:txBody>
        </p:sp>
        <p:sp>
          <p:nvSpPr>
            <p:cNvPr id="9229" name="Text Box 13"/>
            <p:cNvSpPr txBox="1">
              <a:spLocks noChangeArrowheads="1"/>
            </p:cNvSpPr>
            <p:nvPr/>
          </p:nvSpPr>
          <p:spPr bwMode="auto">
            <a:xfrm>
              <a:off x="304800" y="2514600"/>
              <a:ext cx="685800" cy="304800"/>
            </a:xfrm>
            <a:prstGeom prst="rect">
              <a:avLst/>
            </a:prstGeom>
            <a:noFill/>
            <a:ln w="9525">
              <a:noFill/>
              <a:miter lim="800000"/>
              <a:headEnd/>
              <a:tailEnd/>
            </a:ln>
          </p:spPr>
          <p:txBody>
            <a:bodyPr>
              <a:spAutoFit/>
            </a:bodyPr>
            <a:lstStyle/>
            <a:p>
              <a:pPr>
                <a:spcBef>
                  <a:spcPct val="50000"/>
                </a:spcBef>
              </a:pPr>
              <a:r>
                <a:rPr lang="en-US" sz="1200"/>
                <a:t>1FFFF</a:t>
              </a:r>
            </a:p>
          </p:txBody>
        </p:sp>
        <p:sp>
          <p:nvSpPr>
            <p:cNvPr id="9230" name="Text Box 14"/>
            <p:cNvSpPr txBox="1">
              <a:spLocks noChangeArrowheads="1"/>
            </p:cNvSpPr>
            <p:nvPr/>
          </p:nvSpPr>
          <p:spPr bwMode="auto">
            <a:xfrm>
              <a:off x="304800" y="1066800"/>
              <a:ext cx="685800" cy="304800"/>
            </a:xfrm>
            <a:prstGeom prst="rect">
              <a:avLst/>
            </a:prstGeom>
            <a:noFill/>
            <a:ln w="9525">
              <a:noFill/>
              <a:miter lim="800000"/>
              <a:headEnd/>
              <a:tailEnd/>
            </a:ln>
          </p:spPr>
          <p:txBody>
            <a:bodyPr>
              <a:spAutoFit/>
            </a:bodyPr>
            <a:lstStyle/>
            <a:p>
              <a:pPr>
                <a:spcBef>
                  <a:spcPct val="50000"/>
                </a:spcBef>
              </a:pPr>
              <a:r>
                <a:rPr lang="en-US" sz="1200"/>
                <a:t>FFFFF</a:t>
              </a:r>
            </a:p>
          </p:txBody>
        </p:sp>
        <p:sp>
          <p:nvSpPr>
            <p:cNvPr id="9231" name="Line 15"/>
            <p:cNvSpPr>
              <a:spLocks noChangeShapeType="1"/>
            </p:cNvSpPr>
            <p:nvPr/>
          </p:nvSpPr>
          <p:spPr bwMode="auto">
            <a:xfrm flipH="1">
              <a:off x="2362200" y="4724400"/>
              <a:ext cx="1066800" cy="0"/>
            </a:xfrm>
            <a:prstGeom prst="line">
              <a:avLst/>
            </a:prstGeom>
            <a:noFill/>
            <a:ln w="28575">
              <a:solidFill>
                <a:schemeClr val="tx1"/>
              </a:solidFill>
              <a:round/>
              <a:headEnd/>
              <a:tailEnd type="triangle" w="med" len="med"/>
            </a:ln>
          </p:spPr>
          <p:txBody>
            <a:bodyPr wrap="none" anchor="ctr"/>
            <a:lstStyle/>
            <a:p>
              <a:endParaRPr lang="en-US" sz="1600"/>
            </a:p>
          </p:txBody>
        </p:sp>
        <p:sp>
          <p:nvSpPr>
            <p:cNvPr id="9232" name="Text Box 16"/>
            <p:cNvSpPr txBox="1">
              <a:spLocks noChangeArrowheads="1"/>
            </p:cNvSpPr>
            <p:nvPr/>
          </p:nvSpPr>
          <p:spPr bwMode="auto">
            <a:xfrm>
              <a:off x="3429000" y="4572000"/>
              <a:ext cx="685800" cy="304800"/>
            </a:xfrm>
            <a:prstGeom prst="rect">
              <a:avLst/>
            </a:prstGeom>
            <a:noFill/>
            <a:ln w="9525">
              <a:noFill/>
              <a:miter lim="800000"/>
              <a:headEnd/>
              <a:tailEnd/>
            </a:ln>
          </p:spPr>
          <p:txBody>
            <a:bodyPr>
              <a:spAutoFit/>
            </a:bodyPr>
            <a:lstStyle/>
            <a:p>
              <a:pPr>
                <a:spcBef>
                  <a:spcPct val="50000"/>
                </a:spcBef>
              </a:pPr>
              <a:r>
                <a:rPr lang="en-US" sz="1200"/>
                <a:t>1000</a:t>
              </a:r>
            </a:p>
          </p:txBody>
        </p:sp>
        <p:sp>
          <p:nvSpPr>
            <p:cNvPr id="9233" name="Text Box 17"/>
            <p:cNvSpPr txBox="1">
              <a:spLocks noChangeArrowheads="1"/>
            </p:cNvSpPr>
            <p:nvPr/>
          </p:nvSpPr>
          <p:spPr bwMode="auto">
            <a:xfrm>
              <a:off x="3276600" y="4343400"/>
              <a:ext cx="1524000" cy="304800"/>
            </a:xfrm>
            <a:prstGeom prst="rect">
              <a:avLst/>
            </a:prstGeom>
            <a:noFill/>
            <a:ln w="9525">
              <a:noFill/>
              <a:miter lim="800000"/>
              <a:headEnd/>
              <a:tailEnd/>
            </a:ln>
          </p:spPr>
          <p:txBody>
            <a:bodyPr>
              <a:spAutoFit/>
            </a:bodyPr>
            <a:lstStyle/>
            <a:p>
              <a:pPr>
                <a:spcBef>
                  <a:spcPct val="50000"/>
                </a:spcBef>
              </a:pPr>
              <a:r>
                <a:rPr lang="en-US" sz="1200"/>
                <a:t>Segment Register</a:t>
              </a:r>
            </a:p>
          </p:txBody>
        </p:sp>
        <p:sp>
          <p:nvSpPr>
            <p:cNvPr id="9234" name="Line 18"/>
            <p:cNvSpPr>
              <a:spLocks noChangeShapeType="1"/>
            </p:cNvSpPr>
            <p:nvPr/>
          </p:nvSpPr>
          <p:spPr bwMode="auto">
            <a:xfrm flipV="1">
              <a:off x="2819400" y="3048000"/>
              <a:ext cx="0" cy="1676400"/>
            </a:xfrm>
            <a:prstGeom prst="line">
              <a:avLst/>
            </a:prstGeom>
            <a:noFill/>
            <a:ln w="9525">
              <a:solidFill>
                <a:schemeClr val="tx1"/>
              </a:solidFill>
              <a:round/>
              <a:headEnd/>
              <a:tailEnd/>
            </a:ln>
          </p:spPr>
          <p:txBody>
            <a:bodyPr wrap="none" anchor="ctr"/>
            <a:lstStyle/>
            <a:p>
              <a:endParaRPr lang="en-US" sz="1600"/>
            </a:p>
          </p:txBody>
        </p:sp>
        <p:sp>
          <p:nvSpPr>
            <p:cNvPr id="9235" name="Line 19"/>
            <p:cNvSpPr>
              <a:spLocks noChangeShapeType="1"/>
            </p:cNvSpPr>
            <p:nvPr/>
          </p:nvSpPr>
          <p:spPr bwMode="auto">
            <a:xfrm flipH="1">
              <a:off x="2286000" y="3048000"/>
              <a:ext cx="533400" cy="0"/>
            </a:xfrm>
            <a:prstGeom prst="line">
              <a:avLst/>
            </a:prstGeom>
            <a:noFill/>
            <a:ln w="9525">
              <a:solidFill>
                <a:schemeClr val="tx1"/>
              </a:solidFill>
              <a:round/>
              <a:headEnd/>
              <a:tailEnd type="triangle" w="med" len="med"/>
            </a:ln>
          </p:spPr>
          <p:txBody>
            <a:bodyPr wrap="none" anchor="ctr"/>
            <a:lstStyle/>
            <a:p>
              <a:endParaRPr lang="en-US" sz="1600"/>
            </a:p>
          </p:txBody>
        </p:sp>
        <p:sp>
          <p:nvSpPr>
            <p:cNvPr id="9236" name="Text Box 20"/>
            <p:cNvSpPr txBox="1">
              <a:spLocks noChangeArrowheads="1"/>
            </p:cNvSpPr>
            <p:nvPr/>
          </p:nvSpPr>
          <p:spPr bwMode="auto">
            <a:xfrm>
              <a:off x="2819400" y="2895600"/>
              <a:ext cx="1219200" cy="304800"/>
            </a:xfrm>
            <a:prstGeom prst="rect">
              <a:avLst/>
            </a:prstGeom>
            <a:noFill/>
            <a:ln w="9525">
              <a:noFill/>
              <a:miter lim="800000"/>
              <a:headEnd/>
              <a:tailEnd/>
            </a:ln>
          </p:spPr>
          <p:txBody>
            <a:bodyPr>
              <a:spAutoFit/>
            </a:bodyPr>
            <a:lstStyle/>
            <a:p>
              <a:pPr>
                <a:spcBef>
                  <a:spcPct val="50000"/>
                </a:spcBef>
              </a:pPr>
              <a:r>
                <a:rPr lang="en-US" sz="1200"/>
                <a:t>Offset = F000</a:t>
              </a:r>
            </a:p>
          </p:txBody>
        </p:sp>
        <p:sp>
          <p:nvSpPr>
            <p:cNvPr id="9237" name="Text Box 21"/>
            <p:cNvSpPr txBox="1">
              <a:spLocks noChangeArrowheads="1"/>
            </p:cNvSpPr>
            <p:nvPr/>
          </p:nvSpPr>
          <p:spPr bwMode="auto">
            <a:xfrm>
              <a:off x="4953000" y="1066800"/>
              <a:ext cx="3962400" cy="4704942"/>
            </a:xfrm>
            <a:prstGeom prst="rect">
              <a:avLst/>
            </a:prstGeom>
            <a:noFill/>
            <a:ln w="9525">
              <a:noFill/>
              <a:miter lim="800000"/>
              <a:headEnd/>
              <a:tailEnd/>
            </a:ln>
          </p:spPr>
          <p:txBody>
            <a:bodyPr>
              <a:spAutoFit/>
            </a:bodyPr>
            <a:lstStyle/>
            <a:p>
              <a:pPr>
                <a:spcBef>
                  <a:spcPct val="50000"/>
                </a:spcBef>
              </a:pPr>
              <a:r>
                <a:rPr lang="en-US" sz="1400" dirty="0"/>
                <a:t>The segment register is appended with 0h at its rightmost end. </a:t>
              </a:r>
              <a:r>
                <a:rPr lang="en-US" sz="1400" b="1" dirty="0"/>
                <a:t>This effectively multiplies it by 16</a:t>
              </a:r>
              <a:r>
                <a:rPr lang="en-US" sz="1400" dirty="0"/>
                <a:t> to make it into a 20-bit address ( left shifted by 4 bits ).</a:t>
              </a:r>
            </a:p>
            <a:p>
              <a:pPr>
                <a:spcBef>
                  <a:spcPct val="50000"/>
                </a:spcBef>
              </a:pPr>
              <a:r>
                <a:rPr lang="en-US" sz="1400" dirty="0"/>
                <a:t>All segments start on a paragraph boundary, </a:t>
              </a:r>
              <a:r>
                <a:rPr lang="en-US" sz="1400" dirty="0" err="1"/>
                <a:t>i.e</a:t>
              </a:r>
              <a:r>
                <a:rPr lang="en-US" sz="1400" dirty="0"/>
                <a:t> two consecutive segments will be separated by 16-bytes.</a:t>
              </a:r>
            </a:p>
            <a:p>
              <a:pPr>
                <a:spcBef>
                  <a:spcPct val="50000"/>
                </a:spcBef>
              </a:pPr>
              <a:r>
                <a:rPr lang="en-US" sz="1400" dirty="0"/>
                <a:t>Segment Register = 1000 points to start of memory location 10000.</a:t>
              </a:r>
            </a:p>
            <a:p>
              <a:pPr>
                <a:spcBef>
                  <a:spcPct val="50000"/>
                </a:spcBef>
              </a:pPr>
              <a:r>
                <a:rPr lang="en-US" sz="1400" dirty="0"/>
                <a:t>Segment Register = 1001 points to start of memory location 10010. </a:t>
              </a:r>
              <a:r>
                <a:rPr lang="en-US" sz="1400" dirty="0" err="1"/>
                <a:t>Thdifference</a:t>
              </a:r>
              <a:r>
                <a:rPr lang="en-US" sz="1400" dirty="0"/>
                <a:t> = 10h which is equal to 16 bytes.</a:t>
              </a:r>
            </a:p>
            <a:p>
              <a:pPr>
                <a:spcBef>
                  <a:spcPct val="50000"/>
                </a:spcBef>
              </a:pPr>
              <a:r>
                <a:rPr lang="en-US" sz="1400" dirty="0"/>
                <a:t>In Real Mode, once the beginning address is known, the ending address of the segment is automatically ascertained by adding 64 KB ( the offset value ).</a:t>
              </a:r>
            </a:p>
            <a:p>
              <a:pPr>
                <a:spcBef>
                  <a:spcPct val="50000"/>
                </a:spcBef>
              </a:pPr>
              <a:r>
                <a:rPr lang="en-US" sz="1400" dirty="0"/>
                <a:t>The segment and offset address is often written as </a:t>
              </a:r>
              <a:r>
                <a:rPr lang="en-US" sz="1400" dirty="0" err="1"/>
                <a:t>xxxx:yyyy</a:t>
              </a:r>
              <a:r>
                <a:rPr lang="en-US" sz="1400" dirty="0"/>
                <a:t> which means a physical address of xxxx0 + </a:t>
              </a:r>
              <a:r>
                <a:rPr lang="en-US" sz="1400" dirty="0" err="1"/>
                <a:t>yyyy</a:t>
              </a:r>
              <a:r>
                <a:rPr lang="en-US" sz="1400" dirty="0"/>
                <a:t> ( all in </a:t>
              </a:r>
              <a:r>
                <a:rPr lang="en-US" sz="1400" dirty="0" err="1"/>
                <a:t>hexa</a:t>
              </a:r>
              <a:r>
                <a:rPr lang="en-US" sz="1400" dirty="0"/>
                <a:t> ).</a:t>
              </a:r>
            </a:p>
          </p:txBody>
        </p:sp>
      </p:grpSp>
      <p:sp>
        <p:nvSpPr>
          <p:cNvPr id="23" name="Text Box 3"/>
          <p:cNvSpPr txBox="1">
            <a:spLocks noChangeArrowheads="1"/>
          </p:cNvSpPr>
          <p:nvPr/>
        </p:nvSpPr>
        <p:spPr bwMode="auto">
          <a:xfrm>
            <a:off x="5257800" y="457200"/>
            <a:ext cx="3886200" cy="523220"/>
          </a:xfrm>
          <a:prstGeom prst="rect">
            <a:avLst/>
          </a:prstGeom>
          <a:noFill/>
          <a:ln w="9525">
            <a:noFill/>
            <a:miter lim="800000"/>
            <a:headEnd/>
            <a:tailEnd/>
          </a:ln>
        </p:spPr>
        <p:txBody>
          <a:bodyPr wrap="square">
            <a:spAutoFit/>
          </a:bodyPr>
          <a:lstStyle/>
          <a:p>
            <a:pPr>
              <a:spcBef>
                <a:spcPct val="50000"/>
              </a:spcBef>
            </a:pPr>
            <a:r>
              <a:rPr lang="en-US" sz="2800" dirty="0">
                <a:solidFill>
                  <a:srgbClr val="FFFF00"/>
                </a:solidFill>
              </a:rPr>
              <a:t>Real Mode Addressing....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81000" y="467380"/>
            <a:ext cx="8610600" cy="5704820"/>
            <a:chOff x="381000" y="-9588"/>
            <a:chExt cx="8610600" cy="6497701"/>
          </a:xfrm>
        </p:grpSpPr>
        <p:sp>
          <p:nvSpPr>
            <p:cNvPr id="10243" name="Text Box 3"/>
            <p:cNvSpPr txBox="1">
              <a:spLocks noChangeArrowheads="1"/>
            </p:cNvSpPr>
            <p:nvPr/>
          </p:nvSpPr>
          <p:spPr bwMode="auto">
            <a:xfrm>
              <a:off x="3733800" y="-9588"/>
              <a:ext cx="5257800" cy="595939"/>
            </a:xfrm>
            <a:prstGeom prst="rect">
              <a:avLst/>
            </a:prstGeom>
            <a:noFill/>
            <a:ln w="9525">
              <a:noFill/>
              <a:miter lim="800000"/>
              <a:headEnd/>
              <a:tailEnd/>
            </a:ln>
          </p:spPr>
          <p:txBody>
            <a:bodyPr wrap="square">
              <a:spAutoFit/>
            </a:bodyPr>
            <a:lstStyle/>
            <a:p>
              <a:pPr algn="r">
                <a:spcBef>
                  <a:spcPts val="600"/>
                </a:spcBef>
              </a:pPr>
              <a:r>
                <a:rPr lang="en-US" sz="2800" dirty="0">
                  <a:solidFill>
                    <a:srgbClr val="FFFF00"/>
                  </a:solidFill>
                </a:rPr>
                <a:t>Default Register Combinations</a:t>
              </a:r>
            </a:p>
          </p:txBody>
        </p:sp>
        <p:sp>
          <p:nvSpPr>
            <p:cNvPr id="10244" name="Text Box 4"/>
            <p:cNvSpPr txBox="1">
              <a:spLocks noChangeArrowheads="1"/>
            </p:cNvSpPr>
            <p:nvPr/>
          </p:nvSpPr>
          <p:spPr bwMode="auto">
            <a:xfrm>
              <a:off x="381000" y="1107095"/>
              <a:ext cx="8534400" cy="1708945"/>
            </a:xfrm>
            <a:prstGeom prst="rect">
              <a:avLst/>
            </a:prstGeom>
            <a:noFill/>
            <a:ln w="9525">
              <a:noFill/>
              <a:miter lim="800000"/>
              <a:headEnd/>
              <a:tailEnd/>
            </a:ln>
          </p:spPr>
          <p:txBody>
            <a:bodyPr>
              <a:spAutoFit/>
            </a:bodyPr>
            <a:lstStyle/>
            <a:p>
              <a:pPr>
                <a:spcBef>
                  <a:spcPts val="300"/>
                </a:spcBef>
              </a:pPr>
              <a:r>
                <a:rPr lang="en-US" sz="1400" dirty="0"/>
                <a:t>Default Segment &amp; Offset Registers:</a:t>
              </a:r>
            </a:p>
            <a:p>
              <a:pPr>
                <a:spcBef>
                  <a:spcPts val="300"/>
                </a:spcBef>
              </a:pPr>
              <a:r>
                <a:rPr lang="en-US" sz="1400" dirty="0"/>
                <a:t>The microprocessor has a set of rules whenever memory is addressed whether in the Real Mode or in the Protected Mode.</a:t>
              </a:r>
            </a:p>
            <a:p>
              <a:pPr>
                <a:spcBef>
                  <a:spcPts val="300"/>
                </a:spcBef>
              </a:pPr>
              <a:r>
                <a:rPr lang="en-US" sz="1400" dirty="0"/>
                <a:t>These define the Segment/Offset combinations used by certain addressing modes.</a:t>
              </a:r>
            </a:p>
            <a:p>
              <a:pPr>
                <a:spcBef>
                  <a:spcPts val="300"/>
                </a:spcBef>
              </a:pPr>
              <a:r>
                <a:rPr lang="en-US" sz="1400" dirty="0"/>
                <a:t>For example the Code Segment is always used with the IP to address the next </a:t>
              </a:r>
              <a:r>
                <a:rPr lang="en-US" sz="1400" dirty="0" err="1"/>
                <a:t>instruction.This</a:t>
              </a:r>
              <a:r>
                <a:rPr lang="en-US" sz="1400" dirty="0"/>
                <a:t> combination is CS:IP or CS:EIP depending on the mode of operation.</a:t>
              </a:r>
            </a:p>
          </p:txBody>
        </p:sp>
        <p:sp>
          <p:nvSpPr>
            <p:cNvPr id="10245" name="Text Box 5"/>
            <p:cNvSpPr txBox="1">
              <a:spLocks noChangeArrowheads="1"/>
            </p:cNvSpPr>
            <p:nvPr/>
          </p:nvSpPr>
          <p:spPr bwMode="auto">
            <a:xfrm>
              <a:off x="533400" y="2971800"/>
              <a:ext cx="5181600" cy="1687513"/>
            </a:xfrm>
            <a:prstGeom prst="rect">
              <a:avLst/>
            </a:prstGeom>
            <a:solidFill>
              <a:schemeClr val="accent2">
                <a:lumMod val="75000"/>
              </a:schemeClr>
            </a:solidFill>
            <a:ln w="9525">
              <a:noFill/>
              <a:miter lim="800000"/>
              <a:headEnd/>
              <a:tailEnd/>
            </a:ln>
          </p:spPr>
          <p:txBody>
            <a:bodyPr>
              <a:spAutoFit/>
            </a:bodyPr>
            <a:lstStyle/>
            <a:p>
              <a:pPr>
                <a:spcBef>
                  <a:spcPts val="600"/>
                </a:spcBef>
              </a:pPr>
              <a:r>
                <a:rPr lang="en-US" sz="1200" b="1" dirty="0">
                  <a:solidFill>
                    <a:schemeClr val="bg1"/>
                  </a:solidFill>
                </a:rPr>
                <a:t>Segment	Offset		Special Purpose</a:t>
              </a:r>
            </a:p>
            <a:p>
              <a:pPr>
                <a:spcBef>
                  <a:spcPts val="600"/>
                </a:spcBef>
              </a:pPr>
              <a:r>
                <a:rPr lang="en-US" sz="1200" dirty="0">
                  <a:solidFill>
                    <a:schemeClr val="bg1"/>
                  </a:solidFill>
                </a:rPr>
                <a:t>CS	IP		Instruction Address</a:t>
              </a:r>
              <a:br>
                <a:rPr lang="en-US" sz="1200" dirty="0">
                  <a:solidFill>
                    <a:schemeClr val="bg1"/>
                  </a:solidFill>
                </a:rPr>
              </a:br>
              <a:r>
                <a:rPr lang="en-US" sz="1200" dirty="0">
                  <a:solidFill>
                    <a:schemeClr val="bg1"/>
                  </a:solidFill>
                </a:rPr>
                <a:t>SS	SP or BP		Stack Address</a:t>
              </a:r>
              <a:br>
                <a:rPr lang="en-US" sz="1200" dirty="0">
                  <a:solidFill>
                    <a:schemeClr val="bg1"/>
                  </a:solidFill>
                </a:rPr>
              </a:br>
              <a:r>
                <a:rPr lang="en-US" sz="1200" dirty="0">
                  <a:solidFill>
                    <a:schemeClr val="bg1"/>
                  </a:solidFill>
                </a:rPr>
                <a:t>DS	BX, DI, SI,	Data Address </a:t>
              </a:r>
              <a:br>
                <a:rPr lang="en-US" sz="1200" dirty="0">
                  <a:solidFill>
                    <a:schemeClr val="bg1"/>
                  </a:solidFill>
                </a:rPr>
              </a:br>
              <a:r>
                <a:rPr lang="en-US" sz="1200" dirty="0">
                  <a:solidFill>
                    <a:schemeClr val="bg1"/>
                  </a:solidFill>
                </a:rPr>
                <a:t>	an 8-bit number or</a:t>
              </a:r>
              <a:br>
                <a:rPr lang="en-US" sz="1200" dirty="0">
                  <a:solidFill>
                    <a:schemeClr val="bg1"/>
                  </a:solidFill>
                </a:rPr>
              </a:br>
              <a:r>
                <a:rPr lang="en-US" sz="1200" dirty="0">
                  <a:solidFill>
                    <a:schemeClr val="bg1"/>
                  </a:solidFill>
                </a:rPr>
                <a:t>	a 16-bit number	</a:t>
              </a:r>
              <a:br>
                <a:rPr lang="en-US" sz="1200" dirty="0">
                  <a:solidFill>
                    <a:schemeClr val="bg1"/>
                  </a:solidFill>
                </a:rPr>
              </a:br>
              <a:r>
                <a:rPr lang="en-US" sz="1200" dirty="0">
                  <a:solidFill>
                    <a:schemeClr val="bg1"/>
                  </a:solidFill>
                </a:rPr>
                <a:t>ES	DI for string </a:t>
              </a:r>
              <a:r>
                <a:rPr lang="en-US" sz="1200" dirty="0" err="1">
                  <a:solidFill>
                    <a:schemeClr val="bg1"/>
                  </a:solidFill>
                </a:rPr>
                <a:t>instrns</a:t>
              </a:r>
              <a:r>
                <a:rPr lang="en-US" sz="1200" dirty="0">
                  <a:solidFill>
                    <a:schemeClr val="bg1"/>
                  </a:solidFill>
                </a:rPr>
                <a:t>.	String Destination Address</a:t>
              </a:r>
              <a:endParaRPr lang="en-US" sz="900" dirty="0">
                <a:solidFill>
                  <a:schemeClr val="bg1"/>
                </a:solidFill>
              </a:endParaRPr>
            </a:p>
          </p:txBody>
        </p:sp>
        <p:sp>
          <p:nvSpPr>
            <p:cNvPr id="10246" name="Text Box 6"/>
            <p:cNvSpPr txBox="1">
              <a:spLocks noChangeArrowheads="1"/>
            </p:cNvSpPr>
            <p:nvPr/>
          </p:nvSpPr>
          <p:spPr bwMode="auto">
            <a:xfrm>
              <a:off x="533400" y="4800600"/>
              <a:ext cx="5181600" cy="168751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txBody>
            <a:bodyPr>
              <a:spAutoFit/>
            </a:bodyPr>
            <a:lstStyle/>
            <a:p>
              <a:pPr>
                <a:spcBef>
                  <a:spcPts val="600"/>
                </a:spcBef>
              </a:pPr>
              <a:r>
                <a:rPr lang="en-US" sz="1200" b="1" dirty="0"/>
                <a:t>Segment	Offset		Special Purpose</a:t>
              </a:r>
            </a:p>
            <a:p>
              <a:pPr>
                <a:spcBef>
                  <a:spcPts val="600"/>
                </a:spcBef>
              </a:pPr>
              <a:r>
                <a:rPr lang="en-US" sz="1200" dirty="0"/>
                <a:t>CS	EIP		Instruction Address</a:t>
              </a:r>
              <a:br>
                <a:rPr lang="en-US" sz="1200" dirty="0"/>
              </a:br>
              <a:r>
                <a:rPr lang="en-US" sz="1200" dirty="0"/>
                <a:t>SS	ESP and EBP	Stack Address</a:t>
              </a:r>
              <a:br>
                <a:rPr lang="en-US" sz="1200" dirty="0"/>
              </a:br>
              <a:r>
                <a:rPr lang="en-US" sz="1200" dirty="0"/>
                <a:t>DS	EAX, EBX, ECX, EDX,  Data address</a:t>
              </a:r>
              <a:br>
                <a:rPr lang="en-US" sz="1200" dirty="0"/>
              </a:br>
              <a:r>
                <a:rPr lang="en-US" sz="1200" dirty="0"/>
                <a:t>	ESI, </a:t>
              </a:r>
              <a:r>
                <a:rPr lang="en-US" sz="1200" dirty="0" err="1"/>
                <a:t>EDI,an</a:t>
              </a:r>
              <a:r>
                <a:rPr lang="en-US" sz="1200" dirty="0"/>
                <a:t> 8-bit number </a:t>
              </a:r>
              <a:br>
                <a:rPr lang="en-US" sz="1200" dirty="0"/>
              </a:br>
              <a:r>
                <a:rPr lang="en-US" sz="1200" dirty="0"/>
                <a:t>	or a 32-bit number	</a:t>
              </a:r>
              <a:br>
                <a:rPr lang="en-US" sz="1200" dirty="0"/>
              </a:br>
              <a:r>
                <a:rPr lang="en-US" sz="1200" dirty="0"/>
                <a:t>ES	DI for string </a:t>
              </a:r>
              <a:r>
                <a:rPr lang="en-US" sz="1200" dirty="0" err="1"/>
                <a:t>instrns</a:t>
              </a:r>
              <a:r>
                <a:rPr lang="en-US" sz="1200" dirty="0"/>
                <a:t>.	String Destination Address</a:t>
              </a:r>
              <a:endParaRPr lang="en-US" sz="900" dirty="0"/>
            </a:p>
          </p:txBody>
        </p:sp>
        <p:sp>
          <p:nvSpPr>
            <p:cNvPr id="10247" name="Text Box 7"/>
            <p:cNvSpPr txBox="1">
              <a:spLocks noChangeArrowheads="1"/>
            </p:cNvSpPr>
            <p:nvPr/>
          </p:nvSpPr>
          <p:spPr bwMode="auto">
            <a:xfrm>
              <a:off x="5791200" y="3352800"/>
              <a:ext cx="2743200" cy="730250"/>
            </a:xfrm>
            <a:prstGeom prst="rect">
              <a:avLst/>
            </a:prstGeom>
            <a:noFill/>
            <a:ln w="9525">
              <a:noFill/>
              <a:miter lim="800000"/>
              <a:headEnd/>
              <a:tailEnd/>
            </a:ln>
          </p:spPr>
          <p:txBody>
            <a:bodyPr>
              <a:spAutoFit/>
            </a:bodyPr>
            <a:lstStyle/>
            <a:p>
              <a:pPr>
                <a:spcBef>
                  <a:spcPts val="600"/>
                </a:spcBef>
              </a:pPr>
              <a:r>
                <a:rPr lang="en-US" sz="1200"/>
                <a:t>8086-80486/Pentium default 16-bit segment and offset address combinations</a:t>
              </a:r>
            </a:p>
          </p:txBody>
        </p:sp>
        <p:sp>
          <p:nvSpPr>
            <p:cNvPr id="10248" name="Text Box 8"/>
            <p:cNvSpPr txBox="1">
              <a:spLocks noChangeArrowheads="1"/>
            </p:cNvSpPr>
            <p:nvPr/>
          </p:nvSpPr>
          <p:spPr bwMode="auto">
            <a:xfrm>
              <a:off x="5867400" y="5105400"/>
              <a:ext cx="2743200" cy="730250"/>
            </a:xfrm>
            <a:prstGeom prst="rect">
              <a:avLst/>
            </a:prstGeom>
            <a:noFill/>
            <a:ln w="9525">
              <a:noFill/>
              <a:miter lim="800000"/>
              <a:headEnd/>
              <a:tailEnd/>
            </a:ln>
          </p:spPr>
          <p:txBody>
            <a:bodyPr>
              <a:spAutoFit/>
            </a:bodyPr>
            <a:lstStyle/>
            <a:p>
              <a:pPr>
                <a:spcBef>
                  <a:spcPts val="600"/>
                </a:spcBef>
              </a:pPr>
              <a:r>
                <a:rPr lang="en-US" sz="1200"/>
                <a:t>80386-80486/Pentium default 32-bit segment and offset address combinations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724400" y="304800"/>
            <a:ext cx="4419600" cy="523220"/>
          </a:xfrm>
          <a:prstGeom prst="rect">
            <a:avLst/>
          </a:prstGeom>
          <a:noFill/>
          <a:ln w="9525">
            <a:noFill/>
            <a:miter lim="800000"/>
            <a:headEnd/>
            <a:tailEnd/>
          </a:ln>
        </p:spPr>
        <p:txBody>
          <a:bodyPr wrap="square">
            <a:spAutoFit/>
          </a:bodyPr>
          <a:lstStyle/>
          <a:p>
            <a:pPr>
              <a:spcBef>
                <a:spcPct val="50000"/>
              </a:spcBef>
            </a:pPr>
            <a:r>
              <a:rPr lang="en-US" sz="2800" dirty="0">
                <a:solidFill>
                  <a:srgbClr val="FFFF00"/>
                </a:solidFill>
              </a:rPr>
              <a:t>Protected Mode Addressing</a:t>
            </a:r>
          </a:p>
        </p:txBody>
      </p:sp>
      <p:sp>
        <p:nvSpPr>
          <p:cNvPr id="11268" name="Text Box 4"/>
          <p:cNvSpPr txBox="1">
            <a:spLocks noChangeArrowheads="1"/>
          </p:cNvSpPr>
          <p:nvPr/>
        </p:nvSpPr>
        <p:spPr bwMode="auto">
          <a:xfrm>
            <a:off x="152400" y="1447800"/>
            <a:ext cx="8763000" cy="2031325"/>
          </a:xfrm>
          <a:prstGeom prst="rect">
            <a:avLst/>
          </a:prstGeom>
          <a:noFill/>
          <a:ln w="9525">
            <a:noFill/>
            <a:miter lim="800000"/>
            <a:headEnd/>
            <a:tailEnd/>
          </a:ln>
        </p:spPr>
        <p:txBody>
          <a:bodyPr>
            <a:spAutoFit/>
          </a:bodyPr>
          <a:lstStyle/>
          <a:p>
            <a:r>
              <a:rPr lang="en-US" sz="1400" dirty="0"/>
              <a:t>Allows access to data and programs located above the first 1M byte of memory. </a:t>
            </a:r>
            <a:br>
              <a:rPr lang="en-US" sz="1400" dirty="0"/>
            </a:br>
            <a:endParaRPr lang="en-US" sz="1400" dirty="0"/>
          </a:p>
          <a:p>
            <a:r>
              <a:rPr lang="en-US" sz="1400" dirty="0"/>
              <a:t>In place of the segment address, the segment register contains a </a:t>
            </a:r>
            <a:r>
              <a:rPr lang="en-US" sz="1400" b="1" dirty="0"/>
              <a:t>selector </a:t>
            </a:r>
            <a:r>
              <a:rPr lang="en-US" sz="1400" dirty="0"/>
              <a:t>that selects a descriptor from a descriptor table. The </a:t>
            </a:r>
            <a:r>
              <a:rPr lang="en-US" sz="1400" b="1" dirty="0"/>
              <a:t>descriptor </a:t>
            </a:r>
            <a:r>
              <a:rPr lang="en-US" sz="1400" dirty="0"/>
              <a:t>describes the memory segment's location, length and access rights.</a:t>
            </a:r>
          </a:p>
          <a:p>
            <a:endParaRPr lang="en-US" sz="1400" dirty="0"/>
          </a:p>
          <a:p>
            <a:r>
              <a:rPr lang="en-US" sz="1400" dirty="0"/>
              <a:t>Because the segment + offset register still access memory, protected mode instructions are identical to real mode instructions. In fact most programs </a:t>
            </a:r>
            <a:r>
              <a:rPr lang="en-US" sz="1400" dirty="0" err="1"/>
              <a:t>writen</a:t>
            </a:r>
            <a:r>
              <a:rPr lang="en-US" sz="1400" dirty="0"/>
              <a:t> to function in the real mode will function without change in the protected mode. The difference between modes is in the way the segment register is interpreted by the microprocessor to access the memory segment.</a:t>
            </a:r>
            <a:endParaRPr lang="en-US" sz="1400" b="1" dirty="0"/>
          </a:p>
        </p:txBody>
      </p:sp>
      <p:sp>
        <p:nvSpPr>
          <p:cNvPr id="11292" name="Text Box 29"/>
          <p:cNvSpPr txBox="1">
            <a:spLocks noChangeArrowheads="1"/>
          </p:cNvSpPr>
          <p:nvPr/>
        </p:nvSpPr>
        <p:spPr bwMode="auto">
          <a:xfrm>
            <a:off x="3810000" y="3326725"/>
            <a:ext cx="3733800" cy="307777"/>
          </a:xfrm>
          <a:prstGeom prst="rect">
            <a:avLst/>
          </a:prstGeom>
          <a:noFill/>
          <a:ln w="9525">
            <a:noFill/>
            <a:miter lim="800000"/>
            <a:headEnd/>
            <a:tailEnd/>
          </a:ln>
        </p:spPr>
        <p:txBody>
          <a:bodyPr>
            <a:spAutoFit/>
          </a:bodyPr>
          <a:lstStyle/>
          <a:p>
            <a:pPr>
              <a:spcBef>
                <a:spcPct val="50000"/>
              </a:spcBef>
            </a:pPr>
            <a:r>
              <a:rPr lang="en-US" sz="1400" b="1" dirty="0" err="1"/>
              <a:t>gdt</a:t>
            </a:r>
            <a:r>
              <a:rPr lang="en-US" sz="1400" dirty="0"/>
              <a:t> or </a:t>
            </a:r>
            <a:r>
              <a:rPr lang="en-US" sz="1400" b="1" dirty="0" err="1"/>
              <a:t>ldt</a:t>
            </a:r>
            <a:r>
              <a:rPr lang="en-US" sz="1400" b="1" dirty="0"/>
              <a:t> </a:t>
            </a:r>
            <a:r>
              <a:rPr lang="en-US" sz="1400" dirty="0"/>
              <a:t>(each containing 8192 entries)</a:t>
            </a:r>
          </a:p>
        </p:txBody>
      </p:sp>
      <p:grpSp>
        <p:nvGrpSpPr>
          <p:cNvPr id="32" name="Group 31"/>
          <p:cNvGrpSpPr/>
          <p:nvPr/>
        </p:nvGrpSpPr>
        <p:grpSpPr>
          <a:xfrm>
            <a:off x="2362200" y="3645702"/>
            <a:ext cx="6019800" cy="2424223"/>
            <a:chOff x="2362200" y="3900377"/>
            <a:chExt cx="6019800" cy="2729023"/>
          </a:xfrm>
        </p:grpSpPr>
        <p:sp>
          <p:nvSpPr>
            <p:cNvPr id="11269" name="Rectangle 5"/>
            <p:cNvSpPr>
              <a:spLocks noChangeArrowheads="1"/>
            </p:cNvSpPr>
            <p:nvPr/>
          </p:nvSpPr>
          <p:spPr bwMode="auto">
            <a:xfrm>
              <a:off x="2362200" y="6381307"/>
              <a:ext cx="1447800" cy="248093"/>
            </a:xfrm>
            <a:prstGeom prst="rect">
              <a:avLst/>
            </a:prstGeom>
            <a:solidFill>
              <a:schemeClr val="accent1"/>
            </a:solidFill>
            <a:ln w="9525">
              <a:solidFill>
                <a:schemeClr val="tx1"/>
              </a:solidFill>
              <a:miter lim="800000"/>
              <a:headEnd/>
              <a:tailEnd/>
            </a:ln>
          </p:spPr>
          <p:txBody>
            <a:bodyPr wrap="none" anchor="ctr"/>
            <a:lstStyle/>
            <a:p>
              <a:pPr algn="ctr"/>
              <a:r>
                <a:rPr lang="en-US" sz="1600"/>
                <a:t>Index - 13 bits</a:t>
              </a:r>
            </a:p>
          </p:txBody>
        </p:sp>
        <p:sp>
          <p:nvSpPr>
            <p:cNvPr id="11270" name="Rectangle 6"/>
            <p:cNvSpPr>
              <a:spLocks noChangeArrowheads="1"/>
            </p:cNvSpPr>
            <p:nvPr/>
          </p:nvSpPr>
          <p:spPr bwMode="auto">
            <a:xfrm>
              <a:off x="3810000" y="6381307"/>
              <a:ext cx="533400" cy="248093"/>
            </a:xfrm>
            <a:prstGeom prst="rect">
              <a:avLst/>
            </a:prstGeom>
            <a:solidFill>
              <a:schemeClr val="accent1"/>
            </a:solidFill>
            <a:ln w="9525">
              <a:solidFill>
                <a:schemeClr val="tx1"/>
              </a:solidFill>
              <a:miter lim="800000"/>
              <a:headEnd/>
              <a:tailEnd/>
            </a:ln>
          </p:spPr>
          <p:txBody>
            <a:bodyPr wrap="none" anchor="ctr"/>
            <a:lstStyle/>
            <a:p>
              <a:pPr algn="ctr"/>
              <a:r>
                <a:rPr lang="en-US" sz="1600"/>
                <a:t>TI</a:t>
              </a:r>
            </a:p>
          </p:txBody>
        </p:sp>
        <p:sp>
          <p:nvSpPr>
            <p:cNvPr id="11271" name="Line 7"/>
            <p:cNvSpPr>
              <a:spLocks noChangeShapeType="1"/>
            </p:cNvSpPr>
            <p:nvPr/>
          </p:nvSpPr>
          <p:spPr bwMode="auto">
            <a:xfrm flipV="1">
              <a:off x="2895600" y="5947144"/>
              <a:ext cx="0" cy="434163"/>
            </a:xfrm>
            <a:prstGeom prst="line">
              <a:avLst/>
            </a:prstGeom>
            <a:noFill/>
            <a:ln w="9525">
              <a:solidFill>
                <a:schemeClr val="tx1"/>
              </a:solidFill>
              <a:round/>
              <a:headEnd/>
              <a:tailEnd type="triangle" w="med" len="med"/>
            </a:ln>
          </p:spPr>
          <p:txBody>
            <a:bodyPr wrap="none" anchor="ctr"/>
            <a:lstStyle/>
            <a:p>
              <a:endParaRPr lang="en-US" sz="1600"/>
            </a:p>
          </p:txBody>
        </p:sp>
        <p:sp>
          <p:nvSpPr>
            <p:cNvPr id="11272" name="AutoShape 8"/>
            <p:cNvSpPr>
              <a:spLocks noChangeArrowheads="1"/>
            </p:cNvSpPr>
            <p:nvPr/>
          </p:nvSpPr>
          <p:spPr bwMode="auto">
            <a:xfrm>
              <a:off x="2743200" y="5699051"/>
              <a:ext cx="304800" cy="248093"/>
            </a:xfrm>
            <a:prstGeom prst="flowChartConnector">
              <a:avLst/>
            </a:prstGeom>
            <a:solidFill>
              <a:schemeClr val="accent1"/>
            </a:solidFill>
            <a:ln w="9525">
              <a:solidFill>
                <a:schemeClr val="tx1"/>
              </a:solidFill>
              <a:round/>
              <a:headEnd/>
              <a:tailEnd/>
            </a:ln>
          </p:spPr>
          <p:txBody>
            <a:bodyPr wrap="none" anchor="ctr"/>
            <a:lstStyle/>
            <a:p>
              <a:pPr algn="ctr"/>
              <a:r>
                <a:rPr lang="en-US" sz="1600"/>
                <a:t>x</a:t>
              </a:r>
            </a:p>
          </p:txBody>
        </p:sp>
        <p:sp>
          <p:nvSpPr>
            <p:cNvPr id="11273" name="Line 9"/>
            <p:cNvSpPr>
              <a:spLocks noChangeShapeType="1"/>
            </p:cNvSpPr>
            <p:nvPr/>
          </p:nvSpPr>
          <p:spPr bwMode="auto">
            <a:xfrm flipV="1">
              <a:off x="2895600" y="5264888"/>
              <a:ext cx="0" cy="434163"/>
            </a:xfrm>
            <a:prstGeom prst="line">
              <a:avLst/>
            </a:prstGeom>
            <a:noFill/>
            <a:ln w="9525">
              <a:solidFill>
                <a:schemeClr val="tx1"/>
              </a:solidFill>
              <a:round/>
              <a:headEnd/>
              <a:tailEnd type="triangle" w="med" len="med"/>
            </a:ln>
          </p:spPr>
          <p:txBody>
            <a:bodyPr wrap="none" anchor="ctr"/>
            <a:lstStyle/>
            <a:p>
              <a:endParaRPr lang="en-US" sz="1600"/>
            </a:p>
          </p:txBody>
        </p:sp>
        <p:sp>
          <p:nvSpPr>
            <p:cNvPr id="11274" name="AutoShape 10"/>
            <p:cNvSpPr>
              <a:spLocks noChangeArrowheads="1"/>
            </p:cNvSpPr>
            <p:nvPr/>
          </p:nvSpPr>
          <p:spPr bwMode="auto">
            <a:xfrm>
              <a:off x="2743200" y="5016795"/>
              <a:ext cx="304800" cy="248093"/>
            </a:xfrm>
            <a:prstGeom prst="flowChartConnector">
              <a:avLst/>
            </a:prstGeom>
            <a:solidFill>
              <a:schemeClr val="accent1"/>
            </a:solidFill>
            <a:ln w="9525">
              <a:solidFill>
                <a:schemeClr val="tx1"/>
              </a:solidFill>
              <a:round/>
              <a:headEnd/>
              <a:tailEnd/>
            </a:ln>
          </p:spPr>
          <p:txBody>
            <a:bodyPr wrap="none" anchor="ctr"/>
            <a:lstStyle/>
            <a:p>
              <a:pPr algn="ctr"/>
              <a:r>
                <a:rPr lang="en-US" sz="1600"/>
                <a:t>+</a:t>
              </a:r>
            </a:p>
          </p:txBody>
        </p:sp>
        <p:sp>
          <p:nvSpPr>
            <p:cNvPr id="11275" name="Rectangle 11"/>
            <p:cNvSpPr>
              <a:spLocks noChangeArrowheads="1"/>
            </p:cNvSpPr>
            <p:nvPr/>
          </p:nvSpPr>
          <p:spPr bwMode="auto">
            <a:xfrm>
              <a:off x="3962400" y="4830726"/>
              <a:ext cx="2133600" cy="558209"/>
            </a:xfrm>
            <a:prstGeom prst="rect">
              <a:avLst/>
            </a:prstGeom>
            <a:solidFill>
              <a:schemeClr val="accent1"/>
            </a:solidFill>
            <a:ln w="9525">
              <a:solidFill>
                <a:schemeClr val="tx1"/>
              </a:solidFill>
              <a:miter lim="800000"/>
              <a:headEnd/>
              <a:tailEnd/>
            </a:ln>
          </p:spPr>
          <p:txBody>
            <a:bodyPr wrap="none" anchor="ctr"/>
            <a:lstStyle/>
            <a:p>
              <a:pPr algn="ctr"/>
              <a:r>
                <a:rPr lang="en-US" sz="1200" b="1"/>
                <a:t>gdtr / ldtr</a:t>
              </a:r>
              <a:r>
                <a:rPr lang="en-US" sz="1200"/>
                <a:t> (contains the</a:t>
              </a:r>
            </a:p>
            <a:p>
              <a:pPr algn="ctr"/>
              <a:r>
                <a:rPr lang="en-US" sz="1200"/>
                <a:t>physical address of start of </a:t>
              </a:r>
            </a:p>
            <a:p>
              <a:pPr algn="ctr"/>
              <a:r>
                <a:rPr lang="en-US" sz="1200"/>
                <a:t>the table in memory )</a:t>
              </a:r>
            </a:p>
          </p:txBody>
        </p:sp>
        <p:sp>
          <p:nvSpPr>
            <p:cNvPr id="11276" name="Line 12"/>
            <p:cNvSpPr>
              <a:spLocks noChangeShapeType="1"/>
            </p:cNvSpPr>
            <p:nvPr/>
          </p:nvSpPr>
          <p:spPr bwMode="auto">
            <a:xfrm flipH="1">
              <a:off x="3048000" y="5140842"/>
              <a:ext cx="9144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1277" name="Line 13"/>
            <p:cNvSpPr>
              <a:spLocks noChangeShapeType="1"/>
            </p:cNvSpPr>
            <p:nvPr/>
          </p:nvSpPr>
          <p:spPr bwMode="auto">
            <a:xfrm flipV="1">
              <a:off x="2895600" y="4272516"/>
              <a:ext cx="0" cy="744279"/>
            </a:xfrm>
            <a:prstGeom prst="line">
              <a:avLst/>
            </a:prstGeom>
            <a:noFill/>
            <a:ln w="9525">
              <a:solidFill>
                <a:schemeClr val="tx1"/>
              </a:solidFill>
              <a:round/>
              <a:headEnd/>
              <a:tailEnd/>
            </a:ln>
          </p:spPr>
          <p:txBody>
            <a:bodyPr wrap="none" anchor="ctr"/>
            <a:lstStyle/>
            <a:p>
              <a:endParaRPr lang="en-US" sz="1600"/>
            </a:p>
          </p:txBody>
        </p:sp>
        <p:sp>
          <p:nvSpPr>
            <p:cNvPr id="11278" name="AutoShape 14"/>
            <p:cNvSpPr>
              <a:spLocks noChangeArrowheads="1"/>
            </p:cNvSpPr>
            <p:nvPr/>
          </p:nvSpPr>
          <p:spPr bwMode="auto">
            <a:xfrm>
              <a:off x="3810000" y="3900377"/>
              <a:ext cx="914400" cy="744279"/>
            </a:xfrm>
            <a:prstGeom prst="roundRect">
              <a:avLst>
                <a:gd name="adj" fmla="val 16667"/>
              </a:avLst>
            </a:prstGeom>
            <a:solidFill>
              <a:schemeClr val="accent1"/>
            </a:solidFill>
            <a:ln w="9525">
              <a:solidFill>
                <a:schemeClr val="tx1"/>
              </a:solidFill>
              <a:round/>
              <a:headEnd/>
              <a:tailEnd/>
            </a:ln>
          </p:spPr>
          <p:txBody>
            <a:bodyPr wrap="none" anchor="ctr"/>
            <a:lstStyle/>
            <a:p>
              <a:endParaRPr lang="en-US" sz="1600"/>
            </a:p>
          </p:txBody>
        </p:sp>
        <p:sp>
          <p:nvSpPr>
            <p:cNvPr id="11279" name="Line 16"/>
            <p:cNvSpPr>
              <a:spLocks noChangeShapeType="1"/>
            </p:cNvSpPr>
            <p:nvPr/>
          </p:nvSpPr>
          <p:spPr bwMode="auto">
            <a:xfrm>
              <a:off x="2895600" y="4272516"/>
              <a:ext cx="9144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1280" name="Rectangle 17"/>
            <p:cNvSpPr>
              <a:spLocks noChangeArrowheads="1"/>
            </p:cNvSpPr>
            <p:nvPr/>
          </p:nvSpPr>
          <p:spPr bwMode="auto">
            <a:xfrm>
              <a:off x="3810000" y="4210493"/>
              <a:ext cx="914400" cy="186070"/>
            </a:xfrm>
            <a:prstGeom prst="rect">
              <a:avLst/>
            </a:prstGeom>
            <a:solidFill>
              <a:schemeClr val="accent1"/>
            </a:solidFill>
            <a:ln w="9525">
              <a:solidFill>
                <a:schemeClr val="tx1"/>
              </a:solidFill>
              <a:miter lim="800000"/>
              <a:headEnd/>
              <a:tailEnd/>
            </a:ln>
          </p:spPr>
          <p:txBody>
            <a:bodyPr wrap="none" anchor="ctr"/>
            <a:lstStyle/>
            <a:p>
              <a:pPr algn="ctr"/>
              <a:r>
                <a:rPr lang="en-US" sz="1100"/>
                <a:t>Descriptor</a:t>
              </a:r>
            </a:p>
          </p:txBody>
        </p:sp>
        <p:sp>
          <p:nvSpPr>
            <p:cNvPr id="11281" name="Line 18"/>
            <p:cNvSpPr>
              <a:spLocks noChangeShapeType="1"/>
            </p:cNvSpPr>
            <p:nvPr/>
          </p:nvSpPr>
          <p:spPr bwMode="auto">
            <a:xfrm>
              <a:off x="4724400" y="4272516"/>
              <a:ext cx="12954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1282" name="AutoShape 19"/>
            <p:cNvSpPr>
              <a:spLocks noChangeArrowheads="1"/>
            </p:cNvSpPr>
            <p:nvPr/>
          </p:nvSpPr>
          <p:spPr bwMode="auto">
            <a:xfrm>
              <a:off x="6019800" y="4148470"/>
              <a:ext cx="304800" cy="248093"/>
            </a:xfrm>
            <a:prstGeom prst="flowChartConnector">
              <a:avLst/>
            </a:prstGeom>
            <a:solidFill>
              <a:schemeClr val="accent1"/>
            </a:solidFill>
            <a:ln w="9525">
              <a:solidFill>
                <a:schemeClr val="tx1"/>
              </a:solidFill>
              <a:round/>
              <a:headEnd/>
              <a:tailEnd/>
            </a:ln>
          </p:spPr>
          <p:txBody>
            <a:bodyPr wrap="none" anchor="ctr"/>
            <a:lstStyle/>
            <a:p>
              <a:pPr algn="ctr"/>
              <a:r>
                <a:rPr lang="en-US" sz="1600"/>
                <a:t>+</a:t>
              </a:r>
            </a:p>
          </p:txBody>
        </p:sp>
        <p:sp>
          <p:nvSpPr>
            <p:cNvPr id="11283" name="Rectangle 20"/>
            <p:cNvSpPr>
              <a:spLocks noChangeArrowheads="1"/>
            </p:cNvSpPr>
            <p:nvPr/>
          </p:nvSpPr>
          <p:spPr bwMode="auto">
            <a:xfrm>
              <a:off x="5562600" y="6381307"/>
              <a:ext cx="2286000" cy="248093"/>
            </a:xfrm>
            <a:prstGeom prst="rect">
              <a:avLst/>
            </a:prstGeom>
            <a:solidFill>
              <a:schemeClr val="accent1"/>
            </a:solidFill>
            <a:ln w="9525">
              <a:solidFill>
                <a:schemeClr val="tx1"/>
              </a:solidFill>
              <a:miter lim="800000"/>
              <a:headEnd/>
              <a:tailEnd/>
            </a:ln>
          </p:spPr>
          <p:txBody>
            <a:bodyPr wrap="none" anchor="ctr"/>
            <a:lstStyle/>
            <a:p>
              <a:pPr algn="ctr"/>
              <a:r>
                <a:rPr lang="en-US" sz="1600"/>
                <a:t>Offset</a:t>
              </a:r>
            </a:p>
          </p:txBody>
        </p:sp>
        <p:sp>
          <p:nvSpPr>
            <p:cNvPr id="11284" name="Line 21"/>
            <p:cNvSpPr>
              <a:spLocks noChangeShapeType="1"/>
            </p:cNvSpPr>
            <p:nvPr/>
          </p:nvSpPr>
          <p:spPr bwMode="auto">
            <a:xfrm flipV="1">
              <a:off x="4191000" y="5388935"/>
              <a:ext cx="0" cy="992372"/>
            </a:xfrm>
            <a:prstGeom prst="line">
              <a:avLst/>
            </a:prstGeom>
            <a:noFill/>
            <a:ln w="9525">
              <a:solidFill>
                <a:schemeClr val="tx1"/>
              </a:solidFill>
              <a:round/>
              <a:headEnd/>
              <a:tailEnd type="triangle" w="med" len="med"/>
            </a:ln>
          </p:spPr>
          <p:txBody>
            <a:bodyPr wrap="none" anchor="ctr"/>
            <a:lstStyle/>
            <a:p>
              <a:endParaRPr lang="en-US" sz="1600"/>
            </a:p>
          </p:txBody>
        </p:sp>
        <p:sp>
          <p:nvSpPr>
            <p:cNvPr id="11285" name="Line 22"/>
            <p:cNvSpPr>
              <a:spLocks noChangeShapeType="1"/>
            </p:cNvSpPr>
            <p:nvPr/>
          </p:nvSpPr>
          <p:spPr bwMode="auto">
            <a:xfrm flipV="1">
              <a:off x="6172200" y="4396563"/>
              <a:ext cx="0" cy="1426535"/>
            </a:xfrm>
            <a:prstGeom prst="line">
              <a:avLst/>
            </a:prstGeom>
            <a:noFill/>
            <a:ln w="9525">
              <a:solidFill>
                <a:schemeClr val="tx1"/>
              </a:solidFill>
              <a:round/>
              <a:headEnd/>
              <a:tailEnd type="triangle" w="med" len="med"/>
            </a:ln>
          </p:spPr>
          <p:txBody>
            <a:bodyPr wrap="none" anchor="ctr"/>
            <a:lstStyle/>
            <a:p>
              <a:endParaRPr lang="en-US" sz="1600"/>
            </a:p>
          </p:txBody>
        </p:sp>
        <p:sp>
          <p:nvSpPr>
            <p:cNvPr id="11286" name="Line 23"/>
            <p:cNvSpPr>
              <a:spLocks noChangeShapeType="1"/>
            </p:cNvSpPr>
            <p:nvPr/>
          </p:nvSpPr>
          <p:spPr bwMode="auto">
            <a:xfrm>
              <a:off x="6324600" y="4272516"/>
              <a:ext cx="609600" cy="0"/>
            </a:xfrm>
            <a:prstGeom prst="line">
              <a:avLst/>
            </a:prstGeom>
            <a:noFill/>
            <a:ln w="9525">
              <a:solidFill>
                <a:schemeClr val="tx1"/>
              </a:solidFill>
              <a:round/>
              <a:headEnd/>
              <a:tailEnd type="triangle" w="med" len="med"/>
            </a:ln>
          </p:spPr>
          <p:txBody>
            <a:bodyPr wrap="none" anchor="ctr"/>
            <a:lstStyle/>
            <a:p>
              <a:endParaRPr lang="en-US" sz="1600"/>
            </a:p>
          </p:txBody>
        </p:sp>
        <p:sp>
          <p:nvSpPr>
            <p:cNvPr id="11287" name="Rectangle 24"/>
            <p:cNvSpPr>
              <a:spLocks noChangeArrowheads="1"/>
            </p:cNvSpPr>
            <p:nvPr/>
          </p:nvSpPr>
          <p:spPr bwMode="auto">
            <a:xfrm>
              <a:off x="6934200" y="4148470"/>
              <a:ext cx="1447800" cy="248093"/>
            </a:xfrm>
            <a:prstGeom prst="rect">
              <a:avLst/>
            </a:prstGeom>
            <a:solidFill>
              <a:schemeClr val="accent1"/>
            </a:solidFill>
            <a:ln w="9525">
              <a:solidFill>
                <a:schemeClr val="tx1"/>
              </a:solidFill>
              <a:miter lim="800000"/>
              <a:headEnd/>
              <a:tailEnd/>
            </a:ln>
          </p:spPr>
          <p:txBody>
            <a:bodyPr wrap="none" anchor="ctr"/>
            <a:lstStyle/>
            <a:p>
              <a:pPr algn="ctr"/>
              <a:r>
                <a:rPr lang="en-US" sz="1600"/>
                <a:t>Linear Address</a:t>
              </a:r>
            </a:p>
          </p:txBody>
        </p:sp>
        <p:sp>
          <p:nvSpPr>
            <p:cNvPr id="11288" name="Text Box 25"/>
            <p:cNvSpPr txBox="1">
              <a:spLocks noChangeArrowheads="1"/>
            </p:cNvSpPr>
            <p:nvPr/>
          </p:nvSpPr>
          <p:spPr bwMode="auto">
            <a:xfrm>
              <a:off x="2971800" y="5943154"/>
              <a:ext cx="1143000" cy="461665"/>
            </a:xfrm>
            <a:prstGeom prst="rect">
              <a:avLst/>
            </a:prstGeom>
            <a:noFill/>
            <a:ln w="9525">
              <a:noFill/>
              <a:miter lim="800000"/>
              <a:headEnd/>
              <a:tailEnd/>
            </a:ln>
          </p:spPr>
          <p:txBody>
            <a:bodyPr>
              <a:spAutoFit/>
            </a:bodyPr>
            <a:lstStyle/>
            <a:p>
              <a:pPr>
                <a:spcBef>
                  <a:spcPct val="50000"/>
                </a:spcBef>
              </a:pPr>
              <a:r>
                <a:rPr lang="en-US" sz="1200" dirty="0"/>
                <a:t>Segment</a:t>
              </a:r>
              <a:br>
                <a:rPr lang="en-US" sz="1200" dirty="0"/>
              </a:br>
              <a:r>
                <a:rPr lang="en-US" sz="1200" dirty="0"/>
                <a:t>Register</a:t>
              </a:r>
            </a:p>
          </p:txBody>
        </p:sp>
        <p:sp>
          <p:nvSpPr>
            <p:cNvPr id="11289" name="Line 26"/>
            <p:cNvSpPr>
              <a:spLocks noChangeShapeType="1"/>
            </p:cNvSpPr>
            <p:nvPr/>
          </p:nvSpPr>
          <p:spPr bwMode="auto">
            <a:xfrm flipH="1">
              <a:off x="4343400" y="6009167"/>
              <a:ext cx="457200" cy="372140"/>
            </a:xfrm>
            <a:prstGeom prst="line">
              <a:avLst/>
            </a:prstGeom>
            <a:noFill/>
            <a:ln w="9525">
              <a:solidFill>
                <a:schemeClr val="tx1"/>
              </a:solidFill>
              <a:prstDash val="sysDot"/>
              <a:round/>
              <a:headEnd/>
              <a:tailEnd type="triangle" w="med" len="med"/>
            </a:ln>
          </p:spPr>
          <p:txBody>
            <a:bodyPr wrap="none" anchor="ctr"/>
            <a:lstStyle/>
            <a:p>
              <a:endParaRPr lang="en-US" sz="1600"/>
            </a:p>
          </p:txBody>
        </p:sp>
        <p:sp>
          <p:nvSpPr>
            <p:cNvPr id="11290" name="Text Box 27"/>
            <p:cNvSpPr txBox="1">
              <a:spLocks noChangeArrowheads="1"/>
            </p:cNvSpPr>
            <p:nvPr/>
          </p:nvSpPr>
          <p:spPr bwMode="auto">
            <a:xfrm>
              <a:off x="4876800" y="5699051"/>
              <a:ext cx="1143000" cy="523220"/>
            </a:xfrm>
            <a:prstGeom prst="rect">
              <a:avLst/>
            </a:prstGeom>
            <a:noFill/>
            <a:ln w="9525">
              <a:noFill/>
              <a:miter lim="800000"/>
              <a:headEnd/>
              <a:tailEnd/>
            </a:ln>
          </p:spPr>
          <p:txBody>
            <a:bodyPr>
              <a:spAutoFit/>
            </a:bodyPr>
            <a:lstStyle/>
            <a:p>
              <a:pPr>
                <a:spcBef>
                  <a:spcPct val="50000"/>
                </a:spcBef>
              </a:pPr>
              <a:r>
                <a:rPr lang="en-US" sz="1400"/>
                <a:t>Table Indicator</a:t>
              </a:r>
            </a:p>
          </p:txBody>
        </p:sp>
        <p:sp>
          <p:nvSpPr>
            <p:cNvPr id="11291" name="Text Box 28"/>
            <p:cNvSpPr txBox="1">
              <a:spLocks noChangeArrowheads="1"/>
            </p:cNvSpPr>
            <p:nvPr/>
          </p:nvSpPr>
          <p:spPr bwMode="auto">
            <a:xfrm>
              <a:off x="2971800" y="5699051"/>
              <a:ext cx="381000" cy="307777"/>
            </a:xfrm>
            <a:prstGeom prst="rect">
              <a:avLst/>
            </a:prstGeom>
            <a:noFill/>
            <a:ln w="9525">
              <a:noFill/>
              <a:miter lim="800000"/>
              <a:headEnd/>
              <a:tailEnd/>
            </a:ln>
          </p:spPr>
          <p:txBody>
            <a:bodyPr>
              <a:spAutoFit/>
            </a:bodyPr>
            <a:lstStyle/>
            <a:p>
              <a:pPr>
                <a:spcBef>
                  <a:spcPct val="50000"/>
                </a:spcBef>
              </a:pPr>
              <a:r>
                <a:rPr lang="en-US" sz="1400"/>
                <a:t>8</a:t>
              </a:r>
            </a:p>
          </p:txBody>
        </p:sp>
        <p:sp>
          <p:nvSpPr>
            <p:cNvPr id="11293" name="Line 31"/>
            <p:cNvSpPr>
              <a:spLocks noChangeShapeType="1"/>
            </p:cNvSpPr>
            <p:nvPr/>
          </p:nvSpPr>
          <p:spPr bwMode="auto">
            <a:xfrm>
              <a:off x="6172200" y="5823098"/>
              <a:ext cx="457200" cy="0"/>
            </a:xfrm>
            <a:prstGeom prst="line">
              <a:avLst/>
            </a:prstGeom>
            <a:noFill/>
            <a:ln w="9525">
              <a:solidFill>
                <a:schemeClr val="tx1"/>
              </a:solidFill>
              <a:round/>
              <a:headEnd/>
              <a:tailEnd/>
            </a:ln>
          </p:spPr>
          <p:txBody>
            <a:bodyPr wrap="none" anchor="ctr"/>
            <a:lstStyle/>
            <a:p>
              <a:endParaRPr lang="en-US" sz="1600"/>
            </a:p>
          </p:txBody>
        </p:sp>
        <p:sp>
          <p:nvSpPr>
            <p:cNvPr id="11294" name="Line 32"/>
            <p:cNvSpPr>
              <a:spLocks noChangeShapeType="1"/>
            </p:cNvSpPr>
            <p:nvPr/>
          </p:nvSpPr>
          <p:spPr bwMode="auto">
            <a:xfrm>
              <a:off x="6629400" y="5823098"/>
              <a:ext cx="0" cy="558209"/>
            </a:xfrm>
            <a:prstGeom prst="line">
              <a:avLst/>
            </a:prstGeom>
            <a:noFill/>
            <a:ln w="9525">
              <a:solidFill>
                <a:schemeClr val="tx1"/>
              </a:solidFill>
              <a:round/>
              <a:headEnd/>
              <a:tailEnd/>
            </a:ln>
          </p:spPr>
          <p:txBody>
            <a:bodyPr wrap="none" anchor="ctr"/>
            <a:lstStyle/>
            <a:p>
              <a:endParaRPr lang="en-US" sz="16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381000" y="1219200"/>
            <a:ext cx="7239000" cy="5181600"/>
          </a:xfrm>
          <a:prstGeom prst="rect">
            <a:avLst/>
          </a:prstGeom>
          <a:noFill/>
          <a:ln w="9525">
            <a:noFill/>
            <a:miter lim="800000"/>
            <a:headEnd/>
            <a:tailEnd/>
          </a:ln>
        </p:spPr>
      </p:pic>
      <p:sp>
        <p:nvSpPr>
          <p:cNvPr id="12291" name="Text Box 3"/>
          <p:cNvSpPr txBox="1">
            <a:spLocks noChangeArrowheads="1"/>
          </p:cNvSpPr>
          <p:nvPr/>
        </p:nvSpPr>
        <p:spPr bwMode="auto">
          <a:xfrm>
            <a:off x="4191000" y="304800"/>
            <a:ext cx="4953000" cy="830997"/>
          </a:xfrm>
          <a:prstGeom prst="rect">
            <a:avLst/>
          </a:prstGeom>
          <a:noFill/>
          <a:ln w="9525">
            <a:noFill/>
            <a:miter lim="800000"/>
            <a:headEnd/>
            <a:tailEnd/>
          </a:ln>
        </p:spPr>
        <p:txBody>
          <a:bodyPr wrap="square">
            <a:spAutoFit/>
          </a:bodyPr>
          <a:lstStyle/>
          <a:p>
            <a:pPr algn="ctr">
              <a:spcBef>
                <a:spcPct val="50000"/>
              </a:spcBef>
            </a:pPr>
            <a:r>
              <a:rPr lang="en-US" sz="2400" b="1" dirty="0">
                <a:solidFill>
                  <a:srgbClr val="FFFF00"/>
                </a:solidFill>
              </a:rPr>
              <a:t>IA-32 System Level Registers and Data Structures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52400" y="457200"/>
            <a:ext cx="8915400" cy="5867400"/>
            <a:chOff x="152400" y="-119448"/>
            <a:chExt cx="8915400" cy="6977448"/>
          </a:xfrm>
        </p:grpSpPr>
        <p:sp>
          <p:nvSpPr>
            <p:cNvPr id="13314" name="Text Box 2"/>
            <p:cNvSpPr txBox="1">
              <a:spLocks noChangeArrowheads="1"/>
            </p:cNvSpPr>
            <p:nvPr/>
          </p:nvSpPr>
          <p:spPr bwMode="auto">
            <a:xfrm>
              <a:off x="4267200" y="-119448"/>
              <a:ext cx="4800600" cy="695408"/>
            </a:xfrm>
            <a:prstGeom prst="rect">
              <a:avLst/>
            </a:prstGeom>
            <a:noFill/>
            <a:ln w="9525">
              <a:noFill/>
              <a:miter lim="800000"/>
              <a:headEnd/>
              <a:tailEnd/>
            </a:ln>
          </p:spPr>
          <p:txBody>
            <a:bodyPr>
              <a:spAutoFit/>
            </a:bodyPr>
            <a:lstStyle/>
            <a:p>
              <a:pPr algn="r">
                <a:spcBef>
                  <a:spcPct val="50000"/>
                </a:spcBef>
              </a:pPr>
              <a:r>
                <a:rPr lang="en-US" sz="3200" dirty="0">
                  <a:solidFill>
                    <a:srgbClr val="FFFF00"/>
                  </a:solidFill>
                </a:rPr>
                <a:t>Selectors and Descriptors</a:t>
              </a:r>
            </a:p>
          </p:txBody>
        </p:sp>
        <p:sp>
          <p:nvSpPr>
            <p:cNvPr id="13316" name="Text Box 4"/>
            <p:cNvSpPr txBox="1">
              <a:spLocks noChangeArrowheads="1"/>
            </p:cNvSpPr>
            <p:nvPr/>
          </p:nvSpPr>
          <p:spPr bwMode="auto">
            <a:xfrm>
              <a:off x="152400" y="955274"/>
              <a:ext cx="8763000" cy="3184239"/>
            </a:xfrm>
            <a:prstGeom prst="rect">
              <a:avLst/>
            </a:prstGeom>
            <a:noFill/>
            <a:ln w="9525">
              <a:noFill/>
              <a:miter lim="800000"/>
              <a:headEnd/>
              <a:tailEnd/>
            </a:ln>
          </p:spPr>
          <p:txBody>
            <a:bodyPr wrap="square">
              <a:spAutoFit/>
            </a:bodyPr>
            <a:lstStyle/>
            <a:p>
              <a:r>
                <a:rPr lang="en-US" sz="1400" dirty="0"/>
                <a:t>The selector, located in the segment register, selects one of 8192 descriptors from one of two tables of descriptors.</a:t>
              </a:r>
            </a:p>
            <a:p>
              <a:r>
                <a:rPr lang="en-US" sz="1400" dirty="0"/>
                <a:t>The descriptor describes the location, length and access rights of the segment of memory.</a:t>
              </a:r>
            </a:p>
            <a:p>
              <a:r>
                <a:rPr lang="en-US" sz="1400" dirty="0"/>
                <a:t>There are two descriptor tables used with segment registers. One contains </a:t>
              </a:r>
              <a:r>
                <a:rPr lang="en-US" sz="1400" b="1" dirty="0"/>
                <a:t>global descriptors</a:t>
              </a:r>
              <a:r>
                <a:rPr lang="en-US" sz="1400" dirty="0"/>
                <a:t> and the other contains </a:t>
              </a:r>
              <a:r>
                <a:rPr lang="en-US" sz="1400" b="1" dirty="0"/>
                <a:t>local descriptors. (The address of </a:t>
              </a:r>
              <a:r>
                <a:rPr lang="en-US" sz="1400" b="1" dirty="0" err="1"/>
                <a:t>gdt</a:t>
              </a:r>
              <a:r>
                <a:rPr lang="en-US" sz="1400" b="1" dirty="0"/>
                <a:t> is stored in </a:t>
              </a:r>
              <a:r>
                <a:rPr lang="en-US" sz="1400" b="1" dirty="0" err="1"/>
                <a:t>gdtr</a:t>
              </a:r>
              <a:r>
                <a:rPr lang="en-US" sz="1400" b="1" dirty="0"/>
                <a:t>, and current </a:t>
              </a:r>
              <a:r>
                <a:rPr lang="en-US" sz="1400" b="1" dirty="0" err="1"/>
                <a:t>ldt</a:t>
              </a:r>
              <a:r>
                <a:rPr lang="en-US" sz="1400" b="1" dirty="0"/>
                <a:t> is in </a:t>
              </a:r>
              <a:r>
                <a:rPr lang="en-US" sz="1400" b="1" dirty="0" err="1"/>
                <a:t>ldtr</a:t>
              </a:r>
              <a:r>
                <a:rPr lang="en-US" sz="1400" b="1" dirty="0"/>
                <a:t>).</a:t>
              </a:r>
            </a:p>
            <a:p>
              <a:r>
                <a:rPr lang="en-US" sz="1400" dirty="0"/>
                <a:t>The global descriptors contain segment definitions that apply to all programs, while the local descriptors are usually unique to an application.</a:t>
              </a:r>
            </a:p>
            <a:p>
              <a:r>
                <a:rPr lang="en-US" sz="1400" dirty="0"/>
                <a:t>Each descriptor table contains 8,192 descriptors, so a total of 16,384 descriptors are available to an application at any time. Because the descriptor describes a memory segment, this allows </a:t>
              </a:r>
              <a:r>
                <a:rPr lang="en-US" sz="1400" dirty="0" err="1"/>
                <a:t>upto</a:t>
              </a:r>
              <a:r>
                <a:rPr lang="en-US" sz="1400" dirty="0"/>
                <a:t> 16,384 segments to be described for each application.</a:t>
              </a:r>
            </a:p>
            <a:p>
              <a:r>
                <a:rPr lang="en-US" sz="1400" dirty="0"/>
                <a:t>Each descriptor is 8 bytes so the GDT and LDT are each a maximum of 64 </a:t>
              </a:r>
              <a:r>
                <a:rPr lang="en-US" sz="1400" dirty="0" err="1"/>
                <a:t>KBytes</a:t>
              </a:r>
              <a:r>
                <a:rPr lang="en-US" sz="1400" dirty="0"/>
                <a:t> in length.</a:t>
              </a:r>
            </a:p>
            <a:p>
              <a:r>
                <a:rPr lang="en-US" sz="1400" dirty="0"/>
                <a:t>Descriptors for the 80286 differ from the 386-to-Pentium but is upward compatible</a:t>
              </a:r>
            </a:p>
            <a:p>
              <a:endParaRPr lang="en-US" sz="1400" dirty="0"/>
            </a:p>
          </p:txBody>
        </p:sp>
        <p:sp>
          <p:nvSpPr>
            <p:cNvPr id="13317" name="Rectangle 5"/>
            <p:cNvSpPr>
              <a:spLocks noChangeArrowheads="1"/>
            </p:cNvSpPr>
            <p:nvPr/>
          </p:nvSpPr>
          <p:spPr bwMode="auto">
            <a:xfrm>
              <a:off x="685800" y="4343400"/>
              <a:ext cx="1828800" cy="533400"/>
            </a:xfrm>
            <a:prstGeom prst="rect">
              <a:avLst/>
            </a:prstGeom>
            <a:solidFill>
              <a:schemeClr val="accent1"/>
            </a:solidFill>
            <a:ln w="9525">
              <a:solidFill>
                <a:schemeClr val="tx1"/>
              </a:solidFill>
              <a:miter lim="800000"/>
              <a:headEnd/>
              <a:tailEnd/>
            </a:ln>
          </p:spPr>
          <p:txBody>
            <a:bodyPr wrap="none" anchor="ctr"/>
            <a:lstStyle/>
            <a:p>
              <a:pPr algn="ctr"/>
              <a:r>
                <a:rPr lang="en-US" sz="1600"/>
                <a:t>0 0 0 0 0 0 0 0</a:t>
              </a:r>
            </a:p>
          </p:txBody>
        </p:sp>
        <p:sp>
          <p:nvSpPr>
            <p:cNvPr id="13318" name="Rectangle 6"/>
            <p:cNvSpPr>
              <a:spLocks noChangeArrowheads="1"/>
            </p:cNvSpPr>
            <p:nvPr/>
          </p:nvSpPr>
          <p:spPr bwMode="auto">
            <a:xfrm>
              <a:off x="2514600" y="4343400"/>
              <a:ext cx="1828800" cy="533400"/>
            </a:xfrm>
            <a:prstGeom prst="rect">
              <a:avLst/>
            </a:prstGeom>
            <a:solidFill>
              <a:schemeClr val="accent1"/>
            </a:solidFill>
            <a:ln w="9525">
              <a:solidFill>
                <a:schemeClr val="tx1"/>
              </a:solidFill>
              <a:miter lim="800000"/>
              <a:headEnd/>
              <a:tailEnd/>
            </a:ln>
          </p:spPr>
          <p:txBody>
            <a:bodyPr wrap="none" anchor="ctr"/>
            <a:lstStyle/>
            <a:p>
              <a:pPr algn="ctr"/>
              <a:r>
                <a:rPr lang="en-US" sz="1600"/>
                <a:t>0 0 0 0 0 0 0 0</a:t>
              </a:r>
            </a:p>
          </p:txBody>
        </p:sp>
        <p:sp>
          <p:nvSpPr>
            <p:cNvPr id="13319" name="Rectangle 7"/>
            <p:cNvSpPr>
              <a:spLocks noChangeArrowheads="1"/>
            </p:cNvSpPr>
            <p:nvPr/>
          </p:nvSpPr>
          <p:spPr bwMode="auto">
            <a:xfrm>
              <a:off x="685800" y="4876800"/>
              <a:ext cx="1828800" cy="533400"/>
            </a:xfrm>
            <a:prstGeom prst="rect">
              <a:avLst/>
            </a:prstGeom>
            <a:solidFill>
              <a:srgbClr val="FF0000"/>
            </a:solidFill>
            <a:ln w="9525">
              <a:solidFill>
                <a:schemeClr val="tx1"/>
              </a:solidFill>
              <a:miter lim="800000"/>
              <a:headEnd/>
              <a:tailEnd/>
            </a:ln>
          </p:spPr>
          <p:txBody>
            <a:bodyPr wrap="none" anchor="ctr"/>
            <a:lstStyle/>
            <a:p>
              <a:pPr algn="ctr"/>
              <a:r>
                <a:rPr lang="en-US" sz="1800"/>
                <a:t>Access Rights</a:t>
              </a:r>
            </a:p>
          </p:txBody>
        </p:sp>
        <p:sp>
          <p:nvSpPr>
            <p:cNvPr id="13320" name="Rectangle 8"/>
            <p:cNvSpPr>
              <a:spLocks noChangeArrowheads="1"/>
            </p:cNvSpPr>
            <p:nvPr/>
          </p:nvSpPr>
          <p:spPr bwMode="auto">
            <a:xfrm>
              <a:off x="2514600" y="4876800"/>
              <a:ext cx="1828800" cy="533400"/>
            </a:xfrm>
            <a:prstGeom prst="rect">
              <a:avLst/>
            </a:prstGeom>
            <a:solidFill>
              <a:srgbClr val="CC99FF"/>
            </a:solidFill>
            <a:ln w="9525">
              <a:solidFill>
                <a:schemeClr val="tx1"/>
              </a:solidFill>
              <a:miter lim="800000"/>
              <a:headEnd/>
              <a:tailEnd/>
            </a:ln>
          </p:spPr>
          <p:txBody>
            <a:bodyPr wrap="none" anchor="ctr"/>
            <a:lstStyle/>
            <a:p>
              <a:pPr algn="ctr"/>
              <a:r>
                <a:rPr lang="en-US" sz="1800"/>
                <a:t>Base(B23-B16)</a:t>
              </a:r>
            </a:p>
          </p:txBody>
        </p:sp>
        <p:sp>
          <p:nvSpPr>
            <p:cNvPr id="13321" name="Rectangle 9"/>
            <p:cNvSpPr>
              <a:spLocks noChangeArrowheads="1"/>
            </p:cNvSpPr>
            <p:nvPr/>
          </p:nvSpPr>
          <p:spPr bwMode="auto">
            <a:xfrm>
              <a:off x="685800" y="5410200"/>
              <a:ext cx="3657600" cy="533400"/>
            </a:xfrm>
            <a:prstGeom prst="rect">
              <a:avLst/>
            </a:prstGeom>
            <a:solidFill>
              <a:srgbClr val="CC99FF"/>
            </a:solidFill>
            <a:ln w="9525">
              <a:solidFill>
                <a:schemeClr val="tx1"/>
              </a:solidFill>
              <a:miter lim="800000"/>
              <a:headEnd/>
              <a:tailEnd/>
            </a:ln>
          </p:spPr>
          <p:txBody>
            <a:bodyPr wrap="none" anchor="ctr"/>
            <a:lstStyle/>
            <a:p>
              <a:pPr algn="ctr"/>
              <a:r>
                <a:rPr lang="en-US" sz="1800"/>
                <a:t>Base (B15-B0)</a:t>
              </a:r>
            </a:p>
          </p:txBody>
        </p:sp>
        <p:sp>
          <p:nvSpPr>
            <p:cNvPr id="13322" name="Rectangle 10"/>
            <p:cNvSpPr>
              <a:spLocks noChangeArrowheads="1"/>
            </p:cNvSpPr>
            <p:nvPr/>
          </p:nvSpPr>
          <p:spPr bwMode="auto">
            <a:xfrm>
              <a:off x="685800" y="5943600"/>
              <a:ext cx="3657600" cy="533400"/>
            </a:xfrm>
            <a:prstGeom prst="rect">
              <a:avLst/>
            </a:prstGeom>
            <a:solidFill>
              <a:srgbClr val="FFCC99"/>
            </a:solidFill>
            <a:ln w="9525">
              <a:solidFill>
                <a:schemeClr val="tx1"/>
              </a:solidFill>
              <a:miter lim="800000"/>
              <a:headEnd/>
              <a:tailEnd/>
            </a:ln>
          </p:spPr>
          <p:txBody>
            <a:bodyPr wrap="none" anchor="ctr"/>
            <a:lstStyle/>
            <a:p>
              <a:pPr algn="ctr"/>
              <a:r>
                <a:rPr lang="en-US" sz="1800"/>
                <a:t>Limit (L15-L0)</a:t>
              </a:r>
            </a:p>
          </p:txBody>
        </p:sp>
        <p:sp>
          <p:nvSpPr>
            <p:cNvPr id="13323" name="Rectangle 11"/>
            <p:cNvSpPr>
              <a:spLocks noChangeArrowheads="1"/>
            </p:cNvSpPr>
            <p:nvPr/>
          </p:nvSpPr>
          <p:spPr bwMode="auto">
            <a:xfrm>
              <a:off x="4953000" y="4343400"/>
              <a:ext cx="1828800" cy="533400"/>
            </a:xfrm>
            <a:prstGeom prst="rect">
              <a:avLst/>
            </a:prstGeom>
            <a:solidFill>
              <a:srgbClr val="CC99FF"/>
            </a:solidFill>
            <a:ln w="9525">
              <a:solidFill>
                <a:schemeClr val="tx1"/>
              </a:solidFill>
              <a:miter lim="800000"/>
              <a:headEnd/>
              <a:tailEnd/>
            </a:ln>
          </p:spPr>
          <p:txBody>
            <a:bodyPr wrap="none" anchor="ctr"/>
            <a:lstStyle/>
            <a:p>
              <a:pPr algn="ctr"/>
              <a:r>
                <a:rPr lang="en-US" sz="1800"/>
                <a:t>Base(B31-B24)</a:t>
              </a:r>
            </a:p>
          </p:txBody>
        </p:sp>
        <p:sp>
          <p:nvSpPr>
            <p:cNvPr id="13324" name="Rectangle 12"/>
            <p:cNvSpPr>
              <a:spLocks noChangeArrowheads="1"/>
            </p:cNvSpPr>
            <p:nvPr/>
          </p:nvSpPr>
          <p:spPr bwMode="auto">
            <a:xfrm>
              <a:off x="4953000" y="4876800"/>
              <a:ext cx="1828800" cy="533400"/>
            </a:xfrm>
            <a:prstGeom prst="rect">
              <a:avLst/>
            </a:prstGeom>
            <a:solidFill>
              <a:srgbClr val="FF0000"/>
            </a:solidFill>
            <a:ln w="9525">
              <a:solidFill>
                <a:schemeClr val="tx1"/>
              </a:solidFill>
              <a:miter lim="800000"/>
              <a:headEnd/>
              <a:tailEnd/>
            </a:ln>
          </p:spPr>
          <p:txBody>
            <a:bodyPr wrap="none" anchor="ctr"/>
            <a:lstStyle/>
            <a:p>
              <a:pPr algn="ctr"/>
              <a:r>
                <a:rPr lang="en-US" sz="1800"/>
                <a:t>Access Rights</a:t>
              </a:r>
            </a:p>
          </p:txBody>
        </p:sp>
        <p:sp>
          <p:nvSpPr>
            <p:cNvPr id="13325" name="Rectangle 13"/>
            <p:cNvSpPr>
              <a:spLocks noChangeArrowheads="1"/>
            </p:cNvSpPr>
            <p:nvPr/>
          </p:nvSpPr>
          <p:spPr bwMode="auto">
            <a:xfrm>
              <a:off x="6781800" y="4876800"/>
              <a:ext cx="1905000" cy="533400"/>
            </a:xfrm>
            <a:prstGeom prst="rect">
              <a:avLst/>
            </a:prstGeom>
            <a:solidFill>
              <a:srgbClr val="CC99FF"/>
            </a:solidFill>
            <a:ln w="9525">
              <a:solidFill>
                <a:schemeClr val="tx1"/>
              </a:solidFill>
              <a:miter lim="800000"/>
              <a:headEnd/>
              <a:tailEnd/>
            </a:ln>
          </p:spPr>
          <p:txBody>
            <a:bodyPr wrap="none" anchor="ctr"/>
            <a:lstStyle/>
            <a:p>
              <a:pPr algn="ctr"/>
              <a:r>
                <a:rPr lang="en-US" sz="1800"/>
                <a:t>Base(B23-B16)</a:t>
              </a:r>
            </a:p>
          </p:txBody>
        </p:sp>
        <p:sp>
          <p:nvSpPr>
            <p:cNvPr id="13326" name="Rectangle 14"/>
            <p:cNvSpPr>
              <a:spLocks noChangeArrowheads="1"/>
            </p:cNvSpPr>
            <p:nvPr/>
          </p:nvSpPr>
          <p:spPr bwMode="auto">
            <a:xfrm>
              <a:off x="4953000" y="5410200"/>
              <a:ext cx="3733800" cy="533400"/>
            </a:xfrm>
            <a:prstGeom prst="rect">
              <a:avLst/>
            </a:prstGeom>
            <a:solidFill>
              <a:srgbClr val="CC99FF"/>
            </a:solidFill>
            <a:ln w="9525">
              <a:solidFill>
                <a:schemeClr val="tx1"/>
              </a:solidFill>
              <a:miter lim="800000"/>
              <a:headEnd/>
              <a:tailEnd/>
            </a:ln>
          </p:spPr>
          <p:txBody>
            <a:bodyPr wrap="none" anchor="ctr"/>
            <a:lstStyle/>
            <a:p>
              <a:pPr algn="ctr"/>
              <a:r>
                <a:rPr lang="en-US" sz="1800"/>
                <a:t>Base (B15-B0)</a:t>
              </a:r>
            </a:p>
          </p:txBody>
        </p:sp>
        <p:sp>
          <p:nvSpPr>
            <p:cNvPr id="13327" name="Rectangle 15"/>
            <p:cNvSpPr>
              <a:spLocks noChangeArrowheads="1"/>
            </p:cNvSpPr>
            <p:nvPr/>
          </p:nvSpPr>
          <p:spPr bwMode="auto">
            <a:xfrm>
              <a:off x="4953000" y="5943600"/>
              <a:ext cx="3733800" cy="533400"/>
            </a:xfrm>
            <a:prstGeom prst="rect">
              <a:avLst/>
            </a:prstGeom>
            <a:solidFill>
              <a:srgbClr val="FFCC99"/>
            </a:solidFill>
            <a:ln w="9525">
              <a:solidFill>
                <a:schemeClr val="tx1"/>
              </a:solidFill>
              <a:miter lim="800000"/>
              <a:headEnd/>
              <a:tailEnd/>
            </a:ln>
          </p:spPr>
          <p:txBody>
            <a:bodyPr wrap="none" anchor="ctr"/>
            <a:lstStyle/>
            <a:p>
              <a:pPr algn="ctr"/>
              <a:r>
                <a:rPr lang="en-US" sz="1800"/>
                <a:t>Limit (L15-L0)</a:t>
              </a:r>
            </a:p>
          </p:txBody>
        </p:sp>
        <p:sp>
          <p:nvSpPr>
            <p:cNvPr id="13328" name="Rectangle 16"/>
            <p:cNvSpPr>
              <a:spLocks noChangeArrowheads="1"/>
            </p:cNvSpPr>
            <p:nvPr/>
          </p:nvSpPr>
          <p:spPr bwMode="auto">
            <a:xfrm>
              <a:off x="6781800" y="4343400"/>
              <a:ext cx="381000" cy="533400"/>
            </a:xfrm>
            <a:prstGeom prst="rect">
              <a:avLst/>
            </a:prstGeom>
            <a:solidFill>
              <a:schemeClr val="accent1"/>
            </a:solidFill>
            <a:ln w="9525">
              <a:solidFill>
                <a:schemeClr val="tx1"/>
              </a:solidFill>
              <a:miter lim="800000"/>
              <a:headEnd/>
              <a:tailEnd/>
            </a:ln>
          </p:spPr>
          <p:txBody>
            <a:bodyPr wrap="none" anchor="ctr"/>
            <a:lstStyle/>
            <a:p>
              <a:pPr algn="ctr"/>
              <a:r>
                <a:rPr lang="en-US" sz="1000"/>
                <a:t>G</a:t>
              </a:r>
            </a:p>
          </p:txBody>
        </p:sp>
        <p:sp>
          <p:nvSpPr>
            <p:cNvPr id="13329" name="Rectangle 17"/>
            <p:cNvSpPr>
              <a:spLocks noChangeArrowheads="1"/>
            </p:cNvSpPr>
            <p:nvPr/>
          </p:nvSpPr>
          <p:spPr bwMode="auto">
            <a:xfrm>
              <a:off x="7162800" y="4343400"/>
              <a:ext cx="381000" cy="533400"/>
            </a:xfrm>
            <a:prstGeom prst="rect">
              <a:avLst/>
            </a:prstGeom>
            <a:solidFill>
              <a:schemeClr val="accent1"/>
            </a:solidFill>
            <a:ln w="9525">
              <a:solidFill>
                <a:schemeClr val="tx1"/>
              </a:solidFill>
              <a:miter lim="800000"/>
              <a:headEnd/>
              <a:tailEnd/>
            </a:ln>
          </p:spPr>
          <p:txBody>
            <a:bodyPr wrap="none" anchor="ctr"/>
            <a:lstStyle/>
            <a:p>
              <a:pPr algn="ctr"/>
              <a:r>
                <a:rPr lang="en-US" sz="1000"/>
                <a:t>D</a:t>
              </a:r>
            </a:p>
          </p:txBody>
        </p:sp>
        <p:sp>
          <p:nvSpPr>
            <p:cNvPr id="13330" name="Rectangle 18"/>
            <p:cNvSpPr>
              <a:spLocks noChangeArrowheads="1"/>
            </p:cNvSpPr>
            <p:nvPr/>
          </p:nvSpPr>
          <p:spPr bwMode="auto">
            <a:xfrm>
              <a:off x="7543800" y="4343400"/>
              <a:ext cx="381000" cy="533400"/>
            </a:xfrm>
            <a:prstGeom prst="rect">
              <a:avLst/>
            </a:prstGeom>
            <a:solidFill>
              <a:schemeClr val="accent1"/>
            </a:solidFill>
            <a:ln w="9525">
              <a:solidFill>
                <a:schemeClr val="tx1"/>
              </a:solidFill>
              <a:miter lim="800000"/>
              <a:headEnd/>
              <a:tailEnd/>
            </a:ln>
          </p:spPr>
          <p:txBody>
            <a:bodyPr wrap="none" anchor="ctr"/>
            <a:lstStyle/>
            <a:p>
              <a:pPr algn="ctr"/>
              <a:r>
                <a:rPr lang="en-US" sz="1000"/>
                <a:t>O</a:t>
              </a:r>
            </a:p>
          </p:txBody>
        </p:sp>
        <p:sp>
          <p:nvSpPr>
            <p:cNvPr id="13331" name="Rectangle 19"/>
            <p:cNvSpPr>
              <a:spLocks noChangeArrowheads="1"/>
            </p:cNvSpPr>
            <p:nvPr/>
          </p:nvSpPr>
          <p:spPr bwMode="auto">
            <a:xfrm>
              <a:off x="7924800" y="4343400"/>
              <a:ext cx="381000" cy="533400"/>
            </a:xfrm>
            <a:prstGeom prst="rect">
              <a:avLst/>
            </a:prstGeom>
            <a:solidFill>
              <a:schemeClr val="accent1"/>
            </a:solidFill>
            <a:ln w="9525">
              <a:solidFill>
                <a:schemeClr val="tx1"/>
              </a:solidFill>
              <a:miter lim="800000"/>
              <a:headEnd/>
              <a:tailEnd/>
            </a:ln>
          </p:spPr>
          <p:txBody>
            <a:bodyPr wrap="none" anchor="ctr"/>
            <a:lstStyle/>
            <a:p>
              <a:pPr algn="ctr"/>
              <a:r>
                <a:rPr lang="en-US" sz="1000"/>
                <a:t>AV</a:t>
              </a:r>
            </a:p>
          </p:txBody>
        </p:sp>
        <p:sp>
          <p:nvSpPr>
            <p:cNvPr id="13332" name="Rectangle 20"/>
            <p:cNvSpPr>
              <a:spLocks noChangeArrowheads="1"/>
            </p:cNvSpPr>
            <p:nvPr/>
          </p:nvSpPr>
          <p:spPr bwMode="auto">
            <a:xfrm>
              <a:off x="8305800" y="4343400"/>
              <a:ext cx="381000" cy="533400"/>
            </a:xfrm>
            <a:prstGeom prst="rect">
              <a:avLst/>
            </a:prstGeom>
            <a:solidFill>
              <a:srgbClr val="FFCC99"/>
            </a:solidFill>
            <a:ln w="9525">
              <a:solidFill>
                <a:schemeClr val="tx1"/>
              </a:solidFill>
              <a:miter lim="800000"/>
              <a:headEnd/>
              <a:tailEnd/>
            </a:ln>
          </p:spPr>
          <p:txBody>
            <a:bodyPr wrap="none" anchor="ctr"/>
            <a:lstStyle/>
            <a:p>
              <a:endParaRPr lang="en-US"/>
            </a:p>
          </p:txBody>
        </p:sp>
        <p:sp>
          <p:nvSpPr>
            <p:cNvPr id="13333" name="Text Box 21"/>
            <p:cNvSpPr txBox="1">
              <a:spLocks noChangeArrowheads="1"/>
            </p:cNvSpPr>
            <p:nvPr/>
          </p:nvSpPr>
          <p:spPr bwMode="auto">
            <a:xfrm>
              <a:off x="6934200" y="3733800"/>
              <a:ext cx="1524000" cy="336550"/>
            </a:xfrm>
            <a:prstGeom prst="rect">
              <a:avLst/>
            </a:prstGeom>
            <a:noFill/>
            <a:ln w="9525">
              <a:noFill/>
              <a:miter lim="800000"/>
              <a:headEnd/>
              <a:tailEnd/>
            </a:ln>
          </p:spPr>
          <p:txBody>
            <a:bodyPr>
              <a:spAutoFit/>
            </a:bodyPr>
            <a:lstStyle/>
            <a:p>
              <a:pPr>
                <a:spcBef>
                  <a:spcPct val="50000"/>
                </a:spcBef>
              </a:pPr>
              <a:r>
                <a:rPr lang="en-US" sz="1600"/>
                <a:t>Limit L19-L16</a:t>
              </a:r>
            </a:p>
          </p:txBody>
        </p:sp>
        <p:sp>
          <p:nvSpPr>
            <p:cNvPr id="13334" name="Line 22"/>
            <p:cNvSpPr>
              <a:spLocks noChangeShapeType="1"/>
            </p:cNvSpPr>
            <p:nvPr/>
          </p:nvSpPr>
          <p:spPr bwMode="auto">
            <a:xfrm>
              <a:off x="8305800" y="3886200"/>
              <a:ext cx="152400" cy="0"/>
            </a:xfrm>
            <a:prstGeom prst="line">
              <a:avLst/>
            </a:prstGeom>
            <a:noFill/>
            <a:ln w="9525">
              <a:solidFill>
                <a:schemeClr val="tx1"/>
              </a:solidFill>
              <a:round/>
              <a:headEnd/>
              <a:tailEnd/>
            </a:ln>
          </p:spPr>
          <p:txBody>
            <a:bodyPr wrap="none" anchor="ctr"/>
            <a:lstStyle/>
            <a:p>
              <a:endParaRPr lang="en-US"/>
            </a:p>
          </p:txBody>
        </p:sp>
        <p:sp>
          <p:nvSpPr>
            <p:cNvPr id="13335" name="Line 23"/>
            <p:cNvSpPr>
              <a:spLocks noChangeShapeType="1"/>
            </p:cNvSpPr>
            <p:nvPr/>
          </p:nvSpPr>
          <p:spPr bwMode="auto">
            <a:xfrm>
              <a:off x="8458200" y="38862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13336" name="Text Box 24"/>
            <p:cNvSpPr txBox="1">
              <a:spLocks noChangeArrowheads="1"/>
            </p:cNvSpPr>
            <p:nvPr/>
          </p:nvSpPr>
          <p:spPr bwMode="auto">
            <a:xfrm>
              <a:off x="762000" y="3962400"/>
              <a:ext cx="2057400" cy="336550"/>
            </a:xfrm>
            <a:prstGeom prst="rect">
              <a:avLst/>
            </a:prstGeom>
            <a:noFill/>
            <a:ln w="9525">
              <a:noFill/>
              <a:miter lim="800000"/>
              <a:headEnd/>
              <a:tailEnd/>
            </a:ln>
          </p:spPr>
          <p:txBody>
            <a:bodyPr>
              <a:spAutoFit/>
            </a:bodyPr>
            <a:lstStyle/>
            <a:p>
              <a:pPr>
                <a:spcBef>
                  <a:spcPct val="50000"/>
                </a:spcBef>
              </a:pPr>
              <a:r>
                <a:rPr lang="en-US" sz="1600"/>
                <a:t>80286-descriptor</a:t>
              </a:r>
            </a:p>
          </p:txBody>
        </p:sp>
        <p:sp>
          <p:nvSpPr>
            <p:cNvPr id="13337" name="Text Box 25"/>
            <p:cNvSpPr txBox="1">
              <a:spLocks noChangeArrowheads="1"/>
            </p:cNvSpPr>
            <p:nvPr/>
          </p:nvSpPr>
          <p:spPr bwMode="auto">
            <a:xfrm>
              <a:off x="4953000" y="3962400"/>
              <a:ext cx="3124200" cy="336550"/>
            </a:xfrm>
            <a:prstGeom prst="rect">
              <a:avLst/>
            </a:prstGeom>
            <a:noFill/>
            <a:ln w="9525">
              <a:noFill/>
              <a:miter lim="800000"/>
              <a:headEnd/>
              <a:tailEnd/>
            </a:ln>
          </p:spPr>
          <p:txBody>
            <a:bodyPr>
              <a:spAutoFit/>
            </a:bodyPr>
            <a:lstStyle/>
            <a:p>
              <a:pPr>
                <a:spcBef>
                  <a:spcPct val="50000"/>
                </a:spcBef>
              </a:pPr>
              <a:r>
                <a:rPr lang="en-US" sz="1600"/>
                <a:t>80386/486/Pentium-descriptor</a:t>
              </a:r>
            </a:p>
          </p:txBody>
        </p:sp>
        <p:sp>
          <p:nvSpPr>
            <p:cNvPr id="13338" name="Text Box 26"/>
            <p:cNvSpPr txBox="1">
              <a:spLocks noChangeArrowheads="1"/>
            </p:cNvSpPr>
            <p:nvPr/>
          </p:nvSpPr>
          <p:spPr bwMode="auto">
            <a:xfrm>
              <a:off x="3352800" y="6521450"/>
              <a:ext cx="2514600" cy="336550"/>
            </a:xfrm>
            <a:prstGeom prst="rect">
              <a:avLst/>
            </a:prstGeom>
            <a:noFill/>
            <a:ln w="9525">
              <a:noFill/>
              <a:miter lim="800000"/>
              <a:headEnd/>
              <a:tailEnd/>
            </a:ln>
          </p:spPr>
          <p:txBody>
            <a:bodyPr>
              <a:spAutoFit/>
            </a:bodyPr>
            <a:lstStyle/>
            <a:p>
              <a:pPr>
                <a:spcBef>
                  <a:spcPct val="50000"/>
                </a:spcBef>
              </a:pPr>
              <a:r>
                <a:rPr lang="en-US" sz="1600"/>
                <a:t>   </a:t>
              </a:r>
              <a:r>
                <a:rPr lang="en-US" sz="1600" b="1"/>
                <a:t>Format of a descriptor</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343400" y="457200"/>
            <a:ext cx="4800600" cy="579438"/>
          </a:xfrm>
          <a:prstGeom prst="rect">
            <a:avLst/>
          </a:prstGeom>
          <a:noFill/>
          <a:ln w="9525">
            <a:noFill/>
            <a:miter lim="800000"/>
            <a:headEnd/>
            <a:tailEnd/>
          </a:ln>
        </p:spPr>
        <p:txBody>
          <a:bodyPr>
            <a:spAutoFit/>
          </a:bodyPr>
          <a:lstStyle/>
          <a:p>
            <a:pPr algn="r">
              <a:spcBef>
                <a:spcPct val="50000"/>
              </a:spcBef>
            </a:pPr>
            <a:r>
              <a:rPr lang="en-US" sz="3200" dirty="0">
                <a:solidFill>
                  <a:srgbClr val="FFFF00"/>
                </a:solidFill>
              </a:rPr>
              <a:t>Details of the descriptor</a:t>
            </a:r>
          </a:p>
        </p:txBody>
      </p:sp>
      <p:sp>
        <p:nvSpPr>
          <p:cNvPr id="14340" name="Text Box 4"/>
          <p:cNvSpPr txBox="1">
            <a:spLocks noChangeArrowheads="1"/>
          </p:cNvSpPr>
          <p:nvPr/>
        </p:nvSpPr>
        <p:spPr bwMode="auto">
          <a:xfrm>
            <a:off x="304800" y="1447800"/>
            <a:ext cx="8610600" cy="4859338"/>
          </a:xfrm>
          <a:prstGeom prst="rect">
            <a:avLst/>
          </a:prstGeom>
          <a:noFill/>
          <a:ln w="9525">
            <a:noFill/>
            <a:miter lim="800000"/>
            <a:headEnd/>
            <a:tailEnd/>
          </a:ln>
        </p:spPr>
        <p:txBody>
          <a:bodyPr>
            <a:spAutoFit/>
          </a:bodyPr>
          <a:lstStyle/>
          <a:p>
            <a:pPr>
              <a:spcBef>
                <a:spcPct val="50000"/>
              </a:spcBef>
            </a:pPr>
            <a:r>
              <a:rPr lang="en-US" sz="1600" b="1" dirty="0"/>
              <a:t>The base address </a:t>
            </a:r>
            <a:r>
              <a:rPr lang="en-US" sz="1600" dirty="0"/>
              <a:t> of the descriptor describes the starting location of the memory segment.</a:t>
            </a:r>
          </a:p>
          <a:p>
            <a:pPr>
              <a:spcBef>
                <a:spcPct val="50000"/>
              </a:spcBef>
            </a:pPr>
            <a:r>
              <a:rPr lang="en-US" sz="1600" dirty="0"/>
              <a:t>For the 80286 the base address is a 24-bit address so segments begin at any location within its 16MBytes of memory. Note that the paragraph boundary limitation is removed when operating in the protected mode.</a:t>
            </a:r>
          </a:p>
          <a:p>
            <a:pPr>
              <a:spcBef>
                <a:spcPct val="50000"/>
              </a:spcBef>
            </a:pPr>
            <a:r>
              <a:rPr lang="en-US" sz="1600" dirty="0"/>
              <a:t>The 80386 and above use a 32-bit base address that allows a segment to begin at any location in its 4GB of memory. Note how the 286 is upward compatible with the 386 because its most significant 8-bits are 00H. </a:t>
            </a:r>
          </a:p>
          <a:p>
            <a:pPr>
              <a:spcBef>
                <a:spcPct val="50000"/>
              </a:spcBef>
            </a:pPr>
            <a:r>
              <a:rPr lang="en-US" sz="1600" b="1" dirty="0"/>
              <a:t>The segment limit </a:t>
            </a:r>
            <a:r>
              <a:rPr lang="en-US" sz="1600" dirty="0"/>
              <a:t>contains the last offset address found in a segment.</a:t>
            </a:r>
          </a:p>
          <a:p>
            <a:pPr>
              <a:spcBef>
                <a:spcPct val="50000"/>
              </a:spcBef>
            </a:pPr>
            <a:r>
              <a:rPr lang="en-US" sz="1600" dirty="0"/>
              <a:t>For example, if a segment begins at memory location F00000H and ends at location F000FFH the base address is F00000H and the limit is FFH. For the 286 processor the base address is F00000H and the limit is 00FFH and for the 386 and above the base address is 00F00000H and the limit is 000FFH.</a:t>
            </a:r>
          </a:p>
          <a:p>
            <a:pPr>
              <a:spcBef>
                <a:spcPct val="50000"/>
              </a:spcBef>
            </a:pPr>
            <a:r>
              <a:rPr lang="en-US" sz="1600" dirty="0"/>
              <a:t>Notice that the 286 has a 16-bit limit and the 386 and above have a 20-bit limit.</a:t>
            </a:r>
          </a:p>
          <a:p>
            <a:pPr>
              <a:spcBef>
                <a:spcPct val="50000"/>
              </a:spcBef>
            </a:pPr>
            <a:r>
              <a:rPr lang="en-US" sz="1600" dirty="0"/>
              <a:t>This means that the 286 accesses memory segments that are between 1 to 64 </a:t>
            </a:r>
            <a:r>
              <a:rPr lang="en-US" sz="1600" dirty="0" err="1"/>
              <a:t>KBytes</a:t>
            </a:r>
            <a:r>
              <a:rPr lang="en-US" sz="1600" dirty="0"/>
              <a:t> in length whereas the 386 and above access memory segments that are between 1 and 1 </a:t>
            </a:r>
            <a:r>
              <a:rPr lang="en-US" sz="1600" dirty="0" err="1"/>
              <a:t>MByte</a:t>
            </a:r>
            <a:r>
              <a:rPr lang="en-US" sz="1600" dirty="0"/>
              <a:t> in length (or 4K and 4GB in length --&gt; see Granularity Bit in next slide ).</a:t>
            </a:r>
          </a:p>
          <a:p>
            <a:pPr>
              <a:spcBef>
                <a:spcPct val="50000"/>
              </a:spcBef>
            </a:pPr>
            <a:endParaRPr lang="en-US" sz="16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2595</Words>
  <Application>Microsoft Office PowerPoint</Application>
  <PresentationFormat>On-screen Show (4:3)</PresentationFormat>
  <Paragraphs>239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EasyARM</cp:lastModifiedBy>
  <cp:revision>16</cp:revision>
  <dcterms:created xsi:type="dcterms:W3CDTF">2006-08-16T00:00:00Z</dcterms:created>
  <dcterms:modified xsi:type="dcterms:W3CDTF">2012-01-18T12:06:34Z</dcterms:modified>
</cp:coreProperties>
</file>