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8000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3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0960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/>
              <a:t>Copyright 2003 - ATR Labs - All Rights Reserved.</a:t>
            </a:r>
          </a:p>
        </p:txBody>
      </p:sp>
      <p:sp>
        <p:nvSpPr>
          <p:cNvPr id="6147" name="WordArt 4"/>
          <p:cNvSpPr>
            <a:spLocks noChangeArrowheads="1" noChangeShapeType="1" noTextEdit="1"/>
          </p:cNvSpPr>
          <p:nvPr/>
        </p:nvSpPr>
        <p:spPr bwMode="auto">
          <a:xfrm>
            <a:off x="1143000" y="2819400"/>
            <a:ext cx="22860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Subject : 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581400" y="297180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008000"/>
                </a:solidFill>
              </a:rPr>
              <a:t>Memory Architecture - 3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8575"/>
            <a:ext cx="84582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640080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The linear address is split into 4-parts. The size of each part is architecture-specific.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</a:rPr>
              <a:t>Mapping the 3-level paging hierarchy of </a:t>
            </a:r>
            <a:r>
              <a:rPr lang="en-US" sz="2400" b="1" dirty="0" err="1">
                <a:solidFill>
                  <a:srgbClr val="FFFF00"/>
                </a:solidFill>
              </a:rPr>
              <a:t>linux</a:t>
            </a:r>
            <a:r>
              <a:rPr lang="en-US" sz="2400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" y="1503362"/>
            <a:ext cx="876300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1.	</a:t>
            </a:r>
            <a:r>
              <a:rPr lang="en-US" sz="1800" dirty="0" err="1"/>
              <a:t>Linux’s</a:t>
            </a:r>
            <a:r>
              <a:rPr lang="en-US" sz="1800" dirty="0"/>
              <a:t> handling of processes relies heavily on paging. The automatic translation of linear addresses into physical ones makes it possible to assign a different physical address space to each process.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2.	When the 3-level hierarchy is applied to the Pentium ( 2 levels ), Linux eliminates the Page Middle Directory by saying it contains 0 bits. However, position of pointer kept to enable code to work on both 32-bot as well as 64-bit machines.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3.	When PAE is used in Pentium Pro and above, Linux maps the Page Global Directory to PDPT, the PMD to Page directory and </a:t>
            </a:r>
            <a:r>
              <a:rPr lang="en-US" sz="1800" dirty="0" err="1"/>
              <a:t>Linux’s</a:t>
            </a:r>
            <a:r>
              <a:rPr lang="en-US" sz="1800" dirty="0"/>
              <a:t> Page Tables to 8086’s Page Tables.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562600" y="457200"/>
            <a:ext cx="358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Reserved Page Frames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427162"/>
            <a:ext cx="85344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kernel’s code and data structures are stored in a group of reserved page frames.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A page contained in a reserved page frame can never be dynamically assigned or swapped to disk.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Linux kernel is installed in RAM starting from physical address 0x00100000 - </a:t>
            </a:r>
            <a:r>
              <a:rPr lang="en-US" sz="1800" dirty="0" err="1"/>
              <a:t>i.e</a:t>
            </a:r>
            <a:r>
              <a:rPr lang="en-US" sz="1800" dirty="0"/>
              <a:t> from the 2nd MB of RAM ( Page frame 0 used by BIOS,  and ISA devices map to &lt; 1 MB range ).</a:t>
            </a:r>
          </a:p>
          <a:p>
            <a:pPr>
              <a:spcBef>
                <a:spcPct val="50000"/>
              </a:spcBef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48200" y="457200"/>
            <a:ext cx="449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</a:rPr>
              <a:t>Process Page Tables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" y="1619250"/>
            <a:ext cx="8763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linear address of a process is divided into two parts:</a:t>
            </a:r>
          </a:p>
          <a:p>
            <a:pPr>
              <a:spcBef>
                <a:spcPct val="50000"/>
              </a:spcBef>
            </a:pPr>
            <a:r>
              <a:rPr lang="en-US" dirty="0"/>
              <a:t>a)	Linear addresses from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0x00000000</a:t>
            </a:r>
            <a:r>
              <a:rPr lang="en-US" dirty="0"/>
              <a:t> to </a:t>
            </a:r>
            <a:r>
              <a:rPr lang="en-US" b="1" dirty="0">
                <a:latin typeface="Courier New" pitchFamily="49" charset="0"/>
              </a:rPr>
              <a:t>0xbfffffff</a:t>
            </a:r>
            <a:r>
              <a:rPr lang="en-US" dirty="0"/>
              <a:t> can be addressed by the process when the process is in User or Kernel Mode ( 0 to 3 GB ).</a:t>
            </a:r>
          </a:p>
          <a:p>
            <a:pPr>
              <a:spcBef>
                <a:spcPct val="50000"/>
              </a:spcBef>
            </a:pPr>
            <a:r>
              <a:rPr lang="en-US" dirty="0"/>
              <a:t>b)	Linear addresses from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0xc0000000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0xffffffff</a:t>
            </a:r>
            <a:r>
              <a:rPr lang="en-US" dirty="0"/>
              <a:t> can be addressed ONLY when the process is in kernel mode ( 3 to 4 GB 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791200" y="381000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Kernel Page Tables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" y="1516062"/>
            <a:ext cx="8534400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Initializing this is a 2-phase process.</a:t>
            </a:r>
          </a:p>
          <a:p>
            <a:pPr>
              <a:spcBef>
                <a:spcPct val="50000"/>
              </a:spcBef>
            </a:pPr>
            <a:r>
              <a:rPr lang="en-US" dirty="0"/>
              <a:t>In the 1st phase, the kernel creates a limited 8-MB address space which is sufficient to install itself in RAM ( Provisional kernel page tables ).</a:t>
            </a:r>
          </a:p>
          <a:p>
            <a:pPr>
              <a:spcBef>
                <a:spcPct val="50000"/>
              </a:spcBef>
            </a:pPr>
            <a:r>
              <a:rPr lang="en-US" dirty="0"/>
              <a:t>In the 2nd phase, the kernel takes advantage of all existing RAM and sets up the paging tables appropriately.</a:t>
            </a:r>
          </a:p>
          <a:p>
            <a:pPr>
              <a:spcBef>
                <a:spcPct val="50000"/>
              </a:spcBef>
            </a:pPr>
            <a:r>
              <a:rPr lang="en-US" dirty="0"/>
              <a:t>The objective of 1st phase is to allow 8 MB to be easily addressed in both Real Mode as well as Protected Mode. The kernel therefore creates a mapping from both the linear addresses 0x00000000 to 0x007fffff and the linear addresses 0xc0000000 to 0xc07fffff into the physical addresses 0x00000000 through 0x007fffff.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586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Kernel Page Tables (Continued…)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52400" y="1419285"/>
            <a:ext cx="8610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highest 128 MB of linear addresses are left available for several kinds of mappings. The kernel address space left for mapping RAM is therefore 1 GB - 128 MB = 896 MB.</a:t>
            </a:r>
          </a:p>
          <a:p>
            <a:pPr>
              <a:spcBef>
                <a:spcPct val="50000"/>
              </a:spcBef>
            </a:pPr>
            <a:r>
              <a:rPr lang="en-US" dirty="0"/>
              <a:t>Three cases possible:</a:t>
            </a:r>
          </a:p>
          <a:p>
            <a:pPr>
              <a:spcBef>
                <a:spcPct val="50000"/>
              </a:spcBef>
            </a:pPr>
            <a:r>
              <a:rPr lang="en-US" dirty="0"/>
              <a:t>1.	Computer has &lt; 896 MB of physical RAM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32-bit physical addresses sufficient to address all available RAM.</a:t>
            </a:r>
            <a:br>
              <a:rPr lang="en-US" sz="1800" dirty="0"/>
            </a:br>
            <a:r>
              <a:rPr lang="en-US" sz="1800" dirty="0"/>
              <a:t>	No need to activate PAE mechanism.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2. 	Computer has between 896 MB to 4 GB of physical RAM.</a:t>
            </a:r>
            <a:br>
              <a:rPr lang="en-US" dirty="0"/>
            </a:br>
            <a:r>
              <a:rPr lang="en-US" sz="1800" dirty="0"/>
              <a:t>	32-bit physical addresses sufficient to address RAM. </a:t>
            </a:r>
            <a:br>
              <a:rPr lang="en-US" sz="1800" dirty="0"/>
            </a:br>
            <a:r>
              <a:rPr lang="en-US" sz="1800" dirty="0"/>
              <a:t>	However, RAM cannot be mapped entirely into kernel linear address space.</a:t>
            </a:r>
            <a:br>
              <a:rPr lang="en-US" sz="1800" dirty="0"/>
            </a:br>
            <a:r>
              <a:rPr lang="en-US" sz="1800" dirty="0"/>
              <a:t>	Specific page table entries are “reserved” for mapping a window of high memory </a:t>
            </a:r>
            <a:br>
              <a:rPr lang="en-US" sz="1800" dirty="0"/>
            </a:br>
            <a:r>
              <a:rPr lang="en-US" sz="1800" dirty="0"/>
              <a:t>	into the kernel linear address space ( known as temporary kernel mapping )</a:t>
            </a:r>
          </a:p>
          <a:p>
            <a:pPr>
              <a:spcBef>
                <a:spcPct val="50000"/>
              </a:spcBef>
            </a:pPr>
            <a:r>
              <a:rPr lang="en-US" dirty="0"/>
              <a:t>3.	Computer has over 4 GB of physical RAM.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PAE enabled. Uses large page sizes to reduce page table entries. </a:t>
            </a:r>
            <a:br>
              <a:rPr lang="en-US" sz="1800" dirty="0"/>
            </a:br>
            <a:r>
              <a:rPr lang="en-US" sz="1800" dirty="0"/>
              <a:t>	Linux maps an 896 MB RAM window into kernel linear address space.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343400" y="46738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Fix-Mapped Linear Addresses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397675"/>
            <a:ext cx="8458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 Fix-mapped linear address is a constant linear address whose corresponding physical address can be set up in an arbitrary manner.</a:t>
            </a:r>
          </a:p>
          <a:p>
            <a:pPr>
              <a:spcBef>
                <a:spcPct val="50000"/>
              </a:spcBef>
            </a:pPr>
            <a:r>
              <a:rPr lang="en-US" dirty="0"/>
              <a:t>Each fix-mapped linear address maps one page frame of physical memory.</a:t>
            </a:r>
          </a:p>
          <a:p>
            <a:pPr>
              <a:spcBef>
                <a:spcPct val="50000"/>
              </a:spcBef>
            </a:pPr>
            <a:r>
              <a:rPr lang="en-US" dirty="0"/>
              <a:t>The initial part of the last 4 GB of linear addresses ( 896 MB ) is used by the kernel to map physical memory. However, at least 128 MB of linear addresses are available therefore for non-contiguous / fix-mapped linear addresses.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876800" y="391180"/>
            <a:ext cx="426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Page Frame Management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8600" y="1431925"/>
            <a:ext cx="86868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The kernel needs to keep track of every page frame.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It needs to know if a page frame is free or occupied.</a:t>
            </a:r>
            <a:br>
              <a:rPr lang="en-US" sz="2000" dirty="0"/>
            </a:br>
            <a:r>
              <a:rPr lang="en-US" sz="2000" dirty="0"/>
              <a:t>It needs to know if a page frame contains user code or kernel code.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State information of a page frame is kept in a page descriptor of type </a:t>
            </a:r>
            <a:r>
              <a:rPr lang="en-US" sz="2000" i="1" dirty="0" err="1"/>
              <a:t>struct</a:t>
            </a:r>
            <a:r>
              <a:rPr lang="en-US" sz="2000" i="1" dirty="0"/>
              <a:t> page.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All page descriptors are stored in the </a:t>
            </a:r>
            <a:r>
              <a:rPr lang="en-US" sz="2000" i="1" dirty="0" err="1"/>
              <a:t>mem_map</a:t>
            </a:r>
            <a:r>
              <a:rPr lang="en-US" sz="2000" dirty="0"/>
              <a:t> array.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Since each descriptor size &lt; 64 bytes, we require 4 page frames ( of 4 KB size each ) for each MB of RAM.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4 KB / 64 bytes/descriptor = 64 entries to describe 64 x 4 KB = 256 KB</a:t>
            </a:r>
            <a:br>
              <a:rPr lang="en-US" sz="2000" dirty="0"/>
            </a:br>
            <a:r>
              <a:rPr lang="en-US" sz="2000" dirty="0"/>
              <a:t>Therefore 4 Page Frames required per MB.</a:t>
            </a:r>
            <a:endParaRPr lang="en-US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76375"/>
            <a:ext cx="88392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505200" y="457200"/>
            <a:ext cx="563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The fields of the page descriptor.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10000" y="381000"/>
            <a:ext cx="533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How Linux uses Segmentation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8763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2.4 version of the kernel uses segmentation only when required </a:t>
            </a:r>
            <a:br>
              <a:rPr lang="en-US" dirty="0"/>
            </a:br>
            <a:r>
              <a:rPr lang="en-US" dirty="0"/>
              <a:t>( by the underlying architecture, such as x86 ).</a:t>
            </a:r>
          </a:p>
          <a:p>
            <a:pPr>
              <a:spcBef>
                <a:spcPct val="50000"/>
              </a:spcBef>
            </a:pPr>
            <a:r>
              <a:rPr lang="en-US" dirty="0"/>
              <a:t>All processes use the same logical addresses.</a:t>
            </a:r>
          </a:p>
          <a:p>
            <a:pPr>
              <a:spcBef>
                <a:spcPct val="50000"/>
              </a:spcBef>
            </a:pPr>
            <a:r>
              <a:rPr lang="en-US" dirty="0"/>
              <a:t>Total number of segments defined is very limited. Can be all stored in the GDT. </a:t>
            </a:r>
          </a:p>
          <a:p>
            <a:pPr>
              <a:spcBef>
                <a:spcPct val="50000"/>
              </a:spcBef>
            </a:pPr>
            <a:r>
              <a:rPr lang="en-US" dirty="0"/>
              <a:t>LDTs are not used by the kernel. </a:t>
            </a:r>
            <a:br>
              <a:rPr lang="en-US" dirty="0"/>
            </a:br>
            <a:r>
              <a:rPr lang="en-US" dirty="0"/>
              <a:t>( However, a system call </a:t>
            </a:r>
            <a:r>
              <a:rPr lang="en-US" dirty="0" err="1"/>
              <a:t>modify_ldt</a:t>
            </a:r>
            <a:r>
              <a:rPr lang="en-US" dirty="0"/>
              <a:t>() exists that allows processes to create their own LDTs. WINE uses this feature to execute Windows programs under Linux ).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20837"/>
            <a:ext cx="8686800" cy="3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19200" y="467380"/>
            <a:ext cx="792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Flags describing the status of a page frame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09800"/>
            <a:ext cx="1524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876800" y="2438400"/>
            <a:ext cx="152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114800" y="2667000"/>
            <a:ext cx="152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267200" y="2895600"/>
            <a:ext cx="274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486400" y="3276600"/>
            <a:ext cx="1447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343400" y="3505200"/>
            <a:ext cx="1219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934200" y="4191000"/>
            <a:ext cx="1600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0" y="391180"/>
            <a:ext cx="3124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Memory Zones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28600" y="1284982"/>
            <a:ext cx="8534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ZONE_DMA : Contains pages of RAM &lt; 16 MB ( ISA limitation )</a:t>
            </a:r>
          </a:p>
          <a:p>
            <a:pPr>
              <a:spcBef>
                <a:spcPts val="600"/>
              </a:spcBef>
            </a:pPr>
            <a:r>
              <a:rPr lang="en-US" dirty="0"/>
              <a:t>ZONE_NORMAL : 16 MB to 896 MB</a:t>
            </a:r>
          </a:p>
          <a:p>
            <a:pPr>
              <a:spcBef>
                <a:spcPts val="600"/>
              </a:spcBef>
            </a:pPr>
            <a:r>
              <a:rPr lang="en-US" dirty="0"/>
              <a:t>ZONE_HIGHMEM : &gt; 896 MB.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90800"/>
            <a:ext cx="7772400" cy="385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22860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Fields of the Zone Descriptor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276600" y="4114800"/>
            <a:ext cx="914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276600" y="4495800"/>
            <a:ext cx="914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3276600" y="4876800"/>
            <a:ext cx="914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3962400" y="5181600"/>
            <a:ext cx="1219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6096000" y="5410200"/>
            <a:ext cx="2057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3276600" y="5562600"/>
            <a:ext cx="457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5791200" y="6172200"/>
            <a:ext cx="2438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352800" y="152400"/>
            <a:ext cx="5791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Dealing with external fragmentation - The Buddy System Algorithm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All FREE page-frames are grouped into 10 lists of blocks that contain groups of 1, 2, 4, 8, 16, 32, 64, 128, 256, 512 contiguous page frames.</a:t>
            </a:r>
          </a:p>
          <a:p>
            <a:pPr>
              <a:spcBef>
                <a:spcPct val="50000"/>
              </a:spcBef>
            </a:pPr>
            <a:r>
              <a:rPr lang="en-US"/>
              <a:t>The physical address of the 1st page frame of a block is a multiple of that group size.</a:t>
            </a:r>
          </a:p>
          <a:p>
            <a:pPr>
              <a:spcBef>
                <a:spcPct val="50000"/>
              </a:spcBef>
            </a:pPr>
            <a:r>
              <a:rPr lang="en-US"/>
              <a:t>Linux uses a different buddy system for each zone. In the x86 architecture there are 3 buddy systems - one for DMA, one for Normal Memory and one for High-Memory page frames.</a:t>
            </a:r>
          </a:p>
          <a:p>
            <a:pPr>
              <a:spcBef>
                <a:spcPct val="50000"/>
              </a:spcBef>
            </a:pPr>
            <a:r>
              <a:rPr lang="en-US"/>
              <a:t>Each buddy system uses the mem_map array, an array having 10 elements of type free_area_t, stored in free_area field of the zone descriptor, and ten binary bit maps, one for each group size.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191000" y="228600"/>
            <a:ext cx="4800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Internal Fragmentation - Dealing with Memory Areas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1528762"/>
            <a:ext cx="86868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Mismatch between size of memory request &amp; size allocated.</a:t>
            </a:r>
          </a:p>
          <a:p>
            <a:pPr>
              <a:spcBef>
                <a:spcPct val="50000"/>
              </a:spcBef>
            </a:pPr>
            <a:r>
              <a:rPr lang="en-US" dirty="0"/>
              <a:t>Early </a:t>
            </a:r>
            <a:r>
              <a:rPr lang="en-US" dirty="0" err="1"/>
              <a:t>linux</a:t>
            </a:r>
            <a:r>
              <a:rPr lang="en-US" dirty="0"/>
              <a:t> versions used the “power of 2” approach , ensuring that internal fragmentation is always smaller than 50%.</a:t>
            </a:r>
          </a:p>
          <a:p>
            <a:pPr>
              <a:spcBef>
                <a:spcPct val="50000"/>
              </a:spcBef>
            </a:pPr>
            <a:r>
              <a:rPr lang="en-US" dirty="0"/>
              <a:t>Running a memory allocation algorithm on top of buddy algorithm not efficient.</a:t>
            </a:r>
          </a:p>
          <a:p>
            <a:pPr>
              <a:spcBef>
                <a:spcPct val="50000"/>
              </a:spcBef>
            </a:pPr>
            <a:r>
              <a:rPr lang="en-US" dirty="0"/>
              <a:t>Linux has copied &amp; implemented the slab allocator schema from Solaris. There are some differences, though.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562600" y="381000"/>
            <a:ext cx="358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The Slab Allocator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1460480"/>
            <a:ext cx="8534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Following assumptions:</a:t>
            </a:r>
          </a:p>
          <a:p>
            <a:pPr>
              <a:spcBef>
                <a:spcPct val="50000"/>
              </a:spcBef>
            </a:pPr>
            <a:r>
              <a:rPr lang="en-US" dirty="0"/>
              <a:t>1.	Type of request may affect allocation - For example zeroing of entries of memory before allocation.</a:t>
            </a:r>
          </a:p>
          <a:p>
            <a:pPr>
              <a:spcBef>
                <a:spcPct val="50000"/>
              </a:spcBef>
            </a:pPr>
            <a:r>
              <a:rPr lang="en-US" dirty="0"/>
              <a:t>2.	Kernel functions tend to request / release constant size memory areas ( </a:t>
            </a:r>
            <a:r>
              <a:rPr lang="en-US" dirty="0" err="1"/>
              <a:t>e.g</a:t>
            </a:r>
            <a:r>
              <a:rPr lang="en-US" dirty="0"/>
              <a:t> process table, driver structures etc. )</a:t>
            </a:r>
          </a:p>
          <a:p>
            <a:pPr>
              <a:spcBef>
                <a:spcPct val="50000"/>
              </a:spcBef>
            </a:pPr>
            <a:r>
              <a:rPr lang="en-US" dirty="0"/>
              <a:t>3.	Requests can be classified according to frequency. More frequent requests for non-standard objects can use a special technique, whereas less-frequent can use geometrical-methods.</a:t>
            </a:r>
          </a:p>
          <a:p>
            <a:pPr>
              <a:spcBef>
                <a:spcPct val="50000"/>
              </a:spcBef>
            </a:pPr>
            <a:r>
              <a:rPr lang="en-US" dirty="0"/>
              <a:t>4.	Allocator footprint is very small for slab allocator as compared to buddy algorithms etc. This implies better utilization of hardware caches and TLBs by slabs.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28600" y="1516082"/>
            <a:ext cx="8610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Slab allocator views memory areas as “objects”.</a:t>
            </a:r>
          </a:p>
          <a:p>
            <a:pPr>
              <a:spcBef>
                <a:spcPct val="50000"/>
              </a:spcBef>
            </a:pPr>
            <a:r>
              <a:rPr lang="en-US" dirty="0"/>
              <a:t>These “objects” have data structures and methods operating on them.</a:t>
            </a:r>
          </a:p>
          <a:p>
            <a:pPr>
              <a:spcBef>
                <a:spcPct val="50000"/>
              </a:spcBef>
            </a:pPr>
            <a:r>
              <a:rPr lang="en-US" dirty="0"/>
              <a:t>The methods include “constructors” and “destructors”.</a:t>
            </a:r>
          </a:p>
          <a:p>
            <a:pPr>
              <a:spcBef>
                <a:spcPct val="50000"/>
              </a:spcBef>
            </a:pPr>
            <a:r>
              <a:rPr lang="en-US" dirty="0"/>
              <a:t>Constructors initialize the memory area, destructors </a:t>
            </a:r>
            <a:r>
              <a:rPr lang="en-US" dirty="0" err="1"/>
              <a:t>deinitializes</a:t>
            </a:r>
            <a:r>
              <a:rPr lang="en-US" dirty="0"/>
              <a:t> it.</a:t>
            </a:r>
          </a:p>
          <a:p>
            <a:pPr>
              <a:spcBef>
                <a:spcPct val="50000"/>
              </a:spcBef>
            </a:pPr>
            <a:r>
              <a:rPr lang="en-US" dirty="0"/>
              <a:t>The slab allocator groups objects into </a:t>
            </a:r>
            <a:r>
              <a:rPr lang="en-US" i="1" dirty="0"/>
              <a:t>caches. </a:t>
            </a:r>
            <a:r>
              <a:rPr lang="en-US" dirty="0"/>
              <a:t>Each </a:t>
            </a:r>
            <a:r>
              <a:rPr lang="en-US" i="1" dirty="0"/>
              <a:t>cache </a:t>
            </a:r>
            <a:r>
              <a:rPr lang="en-US" dirty="0"/>
              <a:t> is a store of objects of the same type.</a:t>
            </a:r>
          </a:p>
          <a:p>
            <a:pPr>
              <a:spcBef>
                <a:spcPct val="50000"/>
              </a:spcBef>
            </a:pPr>
            <a:r>
              <a:rPr lang="en-US" dirty="0"/>
              <a:t>For example, when a new file is opened, the memory area needed to store the corresponding “open file” object is taken from a slab allocator cache </a:t>
            </a:r>
            <a:r>
              <a:rPr lang="en-US" dirty="0" err="1"/>
              <a:t>nqamed</a:t>
            </a:r>
            <a:r>
              <a:rPr lang="en-US" dirty="0"/>
              <a:t> “</a:t>
            </a:r>
            <a:r>
              <a:rPr lang="en-US" dirty="0" err="1"/>
              <a:t>filp</a:t>
            </a:r>
            <a:r>
              <a:rPr lang="en-US" dirty="0"/>
              <a:t>”.  The slab allocator caches used by </a:t>
            </a:r>
            <a:r>
              <a:rPr lang="en-US" dirty="0" err="1"/>
              <a:t>linux</a:t>
            </a:r>
            <a:r>
              <a:rPr lang="en-US" dirty="0"/>
              <a:t> can be viewed at runtime by reading /proc/</a:t>
            </a:r>
            <a:r>
              <a:rPr lang="en-US" dirty="0" err="1"/>
              <a:t>slabinfo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Cache_Name</a:t>
            </a:r>
            <a:r>
              <a:rPr lang="en-US" dirty="0"/>
              <a:t>, Number of Active Objects, Total Objects, Object Size, </a:t>
            </a:r>
            <a:r>
              <a:rPr lang="en-US" dirty="0" err="1"/>
              <a:t>Num_of_active_slabs</a:t>
            </a:r>
            <a:r>
              <a:rPr lang="en-US" dirty="0"/>
              <a:t>, </a:t>
            </a:r>
            <a:r>
              <a:rPr lang="en-US" dirty="0" err="1"/>
              <a:t>Total_slabs</a:t>
            </a:r>
            <a:r>
              <a:rPr lang="en-US" dirty="0"/>
              <a:t>, </a:t>
            </a:r>
            <a:r>
              <a:rPr lang="en-US" dirty="0" err="1"/>
              <a:t>Num_pages_per_slab</a:t>
            </a:r>
            <a:r>
              <a:rPr lang="en-US" dirty="0"/>
              <a:t>.</a:t>
            </a:r>
            <a:endParaRPr lang="en-US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515576"/>
            <a:ext cx="85344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Memory that contains a cache is divided into </a:t>
            </a:r>
            <a:r>
              <a:rPr lang="en-US" i="1" dirty="0"/>
              <a:t>slabs. 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Each slab consists of 1 or more contiguous page frames that contain both allocated and free objects.</a:t>
            </a:r>
          </a:p>
          <a:p>
            <a:pPr>
              <a:spcBef>
                <a:spcPct val="50000"/>
              </a:spcBef>
            </a:pPr>
            <a:r>
              <a:rPr lang="en-US" dirty="0"/>
              <a:t>The slab allocator NEVER releases page frames of an empty slab on its own. ( It would not know when memory is needed, and, there is no benefit of releasing object’s memory when there is still plenty of free memory  for new objects )</a:t>
            </a:r>
          </a:p>
          <a:p>
            <a:pPr>
              <a:spcBef>
                <a:spcPct val="50000"/>
              </a:spcBef>
            </a:pPr>
            <a:r>
              <a:rPr lang="en-US" dirty="0"/>
              <a:t>Releases occur ONLY when kernel is looking for additional free page frames.</a:t>
            </a:r>
            <a:endParaRPr lang="en-US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715000" y="381000"/>
            <a:ext cx="342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Cache Descriptor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8600" y="1403896"/>
            <a:ext cx="8534400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/>
              <a:t>Each cache is described by a table of </a:t>
            </a:r>
            <a:r>
              <a:rPr lang="en-US" sz="1600" b="1" dirty="0" err="1"/>
              <a:t>struct</a:t>
            </a:r>
            <a:r>
              <a:rPr lang="en-US" sz="1600" b="1" dirty="0"/>
              <a:t> </a:t>
            </a:r>
            <a:r>
              <a:rPr lang="en-US" sz="1600" b="1" dirty="0" err="1"/>
              <a:t>kmem_cache_t</a:t>
            </a:r>
            <a:r>
              <a:rPr lang="en-US" sz="1600" b="1" dirty="0"/>
              <a:t>. Important fields are: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name		: Character array storing the name of the cache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slabs_full</a:t>
            </a:r>
            <a:r>
              <a:rPr lang="en-US" sz="1600" dirty="0"/>
              <a:t>		: Doubly linked circular list of slab descriptors with no free objects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slabs_partial</a:t>
            </a:r>
            <a:r>
              <a:rPr lang="en-US" sz="1600" dirty="0"/>
              <a:t>	: Doubly linked circular list of slab descriptors with both free/</a:t>
            </a:r>
            <a:r>
              <a:rPr lang="en-US" sz="1600" dirty="0" err="1"/>
              <a:t>nonfree</a:t>
            </a:r>
            <a:r>
              <a:rPr lang="en-US" sz="1600" dirty="0"/>
              <a:t> objects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slabs_free</a:t>
            </a:r>
            <a:r>
              <a:rPr lang="en-US" sz="1600" dirty="0"/>
              <a:t>		: Doubly linked circular list of slab descriptors with free objects only.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Spinlock		: Protects the cache from concurrent access in multiprocessor systems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num		: Number of objects packed into a single slab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objsize</a:t>
            </a:r>
            <a:r>
              <a:rPr lang="en-US" sz="1600" dirty="0"/>
              <a:t>		: Size of the objects included in the cache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gfporder</a:t>
            </a:r>
            <a:r>
              <a:rPr lang="en-US" sz="1600" dirty="0"/>
              <a:t>		: Log of contiguous page frames included in a single slab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ctor</a:t>
            </a:r>
            <a:r>
              <a:rPr lang="en-US" sz="1600" dirty="0"/>
              <a:t>, </a:t>
            </a:r>
            <a:r>
              <a:rPr lang="en-US" sz="1600" dirty="0" err="1"/>
              <a:t>dtor</a:t>
            </a:r>
            <a:r>
              <a:rPr lang="en-US" sz="1600" dirty="0"/>
              <a:t>		: Pointers to constructor &amp; destructor methods.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Next		: Pointers for the doubly linked list of cache descriptors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flags		: These describe the permanent properties of the cache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dflags</a:t>
            </a:r>
            <a:r>
              <a:rPr lang="en-US" sz="1600" dirty="0"/>
              <a:t>		:  These describe the dynamic properties of the cache.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gfpflags</a:t>
            </a:r>
            <a:r>
              <a:rPr lang="en-US" sz="1600" dirty="0"/>
              <a:t>		: A set of flags passed on to the Buddy system when allocating page frames.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943600" y="457200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Slab Descriptor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8600" y="1549400"/>
            <a:ext cx="85344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Each slab of a cache is described by a </a:t>
            </a:r>
            <a:r>
              <a:rPr lang="en-US" sz="1600" b="1" dirty="0" err="1"/>
              <a:t>struct</a:t>
            </a:r>
            <a:r>
              <a:rPr lang="en-US" sz="1600" b="1" dirty="0"/>
              <a:t> </a:t>
            </a:r>
            <a:r>
              <a:rPr lang="en-US" sz="1600" b="1" dirty="0" err="1"/>
              <a:t>slab_t</a:t>
            </a:r>
            <a:r>
              <a:rPr lang="en-US" sz="1600" b="1" dirty="0"/>
              <a:t>. Important fields are:</a:t>
            </a:r>
          </a:p>
          <a:p>
            <a:pPr>
              <a:spcBef>
                <a:spcPct val="50000"/>
              </a:spcBef>
            </a:pPr>
            <a:r>
              <a:rPr lang="en-US" sz="1600" dirty="0" err="1"/>
              <a:t>inuse</a:t>
            </a:r>
            <a:r>
              <a:rPr lang="en-US" sz="1600" dirty="0"/>
              <a:t>		: Number of objects in the slab that are currently allocated</a:t>
            </a:r>
          </a:p>
          <a:p>
            <a:pPr>
              <a:spcBef>
                <a:spcPct val="50000"/>
              </a:spcBef>
            </a:pPr>
            <a:r>
              <a:rPr lang="en-US" sz="1600" dirty="0" err="1"/>
              <a:t>s_mem</a:t>
            </a:r>
            <a:r>
              <a:rPr lang="en-US" sz="1600" dirty="0"/>
              <a:t>		: Points to the first object inside the slab ( either allocated or free 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free		: Points to the first free object in the slab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list		: Pointers for one of the 3 doubly linked lists of slab descriptors.</a:t>
            </a:r>
            <a:endParaRPr lang="en-US" sz="16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286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Caches are created by the </a:t>
            </a:r>
            <a:r>
              <a:rPr lang="en-US" dirty="0" err="1"/>
              <a:t>kmem_cache_create</a:t>
            </a:r>
            <a:r>
              <a:rPr lang="en-US" dirty="0"/>
              <a:t>() function.</a:t>
            </a:r>
          </a:p>
          <a:p>
            <a:pPr>
              <a:spcBef>
                <a:spcPct val="50000"/>
              </a:spcBef>
            </a:pPr>
            <a:r>
              <a:rPr lang="en-US" dirty="0"/>
              <a:t>Caches are destroyed using </a:t>
            </a:r>
            <a:r>
              <a:rPr lang="en-US" dirty="0" err="1"/>
              <a:t>kmem_cache_destroy</a:t>
            </a:r>
            <a:r>
              <a:rPr lang="en-US" dirty="0"/>
              <a:t>().</a:t>
            </a:r>
          </a:p>
          <a:p>
            <a:pPr>
              <a:spcBef>
                <a:spcPct val="50000"/>
              </a:spcBef>
            </a:pPr>
            <a:r>
              <a:rPr lang="en-US" dirty="0"/>
              <a:t>Allocating slabs to caches -&gt; </a:t>
            </a:r>
            <a:br>
              <a:rPr lang="en-US" dirty="0"/>
            </a:br>
            <a:r>
              <a:rPr lang="en-US" dirty="0"/>
              <a:t>	A newly created cache does not contain slab</a:t>
            </a:r>
            <a:br>
              <a:rPr lang="en-US" dirty="0"/>
            </a:br>
            <a:r>
              <a:rPr lang="en-US" dirty="0"/>
              <a:t>	New slabs are assigned to a cache when a request has been </a:t>
            </a:r>
            <a:br>
              <a:rPr lang="en-US" dirty="0"/>
            </a:br>
            <a:r>
              <a:rPr lang="en-US" dirty="0"/>
              <a:t>	issued to allocate a new object, and the cache does not </a:t>
            </a:r>
            <a:br>
              <a:rPr lang="en-US" dirty="0"/>
            </a:br>
            <a:r>
              <a:rPr lang="en-US" dirty="0"/>
              <a:t>	include a free object.</a:t>
            </a:r>
            <a:br>
              <a:rPr lang="en-US" dirty="0"/>
            </a:br>
            <a:r>
              <a:rPr lang="en-US" dirty="0"/>
              <a:t>	The </a:t>
            </a:r>
            <a:r>
              <a:rPr lang="en-US" dirty="0" err="1"/>
              <a:t>kmem_cache_grow</a:t>
            </a:r>
            <a:r>
              <a:rPr lang="en-US" dirty="0"/>
              <a:t>() assigns a new slab to a cache.</a:t>
            </a:r>
          </a:p>
          <a:p>
            <a:pPr>
              <a:spcBef>
                <a:spcPct val="50000"/>
              </a:spcBef>
            </a:pPr>
            <a:r>
              <a:rPr lang="en-US" dirty="0"/>
              <a:t>Releasing a slab from the cache -&gt;</a:t>
            </a:r>
            <a:br>
              <a:rPr lang="en-US" dirty="0"/>
            </a:br>
            <a:r>
              <a:rPr lang="en-US" dirty="0"/>
              <a:t>	The slab allocator never releases page </a:t>
            </a:r>
            <a:r>
              <a:rPr lang="en-US" dirty="0" err="1"/>
              <a:t>frameson</a:t>
            </a:r>
            <a:r>
              <a:rPr lang="en-US" dirty="0"/>
              <a:t> its own.</a:t>
            </a:r>
            <a:br>
              <a:rPr lang="en-US" dirty="0"/>
            </a:br>
            <a:r>
              <a:rPr lang="en-US" dirty="0"/>
              <a:t>	A slab is released only when the buddy system is unable to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satisy</a:t>
            </a:r>
            <a:r>
              <a:rPr lang="en-US" dirty="0"/>
              <a:t> a new request for a group of page frames, and the slab </a:t>
            </a:r>
            <a:br>
              <a:rPr lang="en-US" dirty="0"/>
            </a:br>
            <a:r>
              <a:rPr lang="en-US" dirty="0"/>
              <a:t>	is empty ( all objects in it are unused ).</a:t>
            </a:r>
            <a:br>
              <a:rPr lang="en-US" dirty="0"/>
            </a:br>
            <a:r>
              <a:rPr lang="en-US" dirty="0"/>
              <a:t>	The </a:t>
            </a:r>
            <a:r>
              <a:rPr lang="en-US" dirty="0" err="1"/>
              <a:t>kmem_slab_destroy</a:t>
            </a:r>
            <a:r>
              <a:rPr lang="en-US" dirty="0"/>
              <a:t>() function removes the slab.</a:t>
            </a:r>
          </a:p>
          <a:p>
            <a:pPr>
              <a:spcBef>
                <a:spcPct val="50000"/>
              </a:spcBef>
            </a:pPr>
            <a:r>
              <a:rPr lang="en-US" dirty="0"/>
              <a:t>Objects managed by a slab allocator are aligned in memory.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943600" y="381000"/>
            <a:ext cx="320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Linux Segments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" y="1427163"/>
            <a:ext cx="8686800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Kernel Code segment ( Addresses from 0 to 2</a:t>
            </a:r>
            <a:r>
              <a:rPr lang="en-US" baseline="30000" dirty="0"/>
              <a:t>32</a:t>
            </a:r>
            <a:r>
              <a:rPr lang="en-US" dirty="0"/>
              <a:t> - 1 ) DPL = 0</a:t>
            </a:r>
          </a:p>
          <a:p>
            <a:pPr>
              <a:spcBef>
                <a:spcPct val="50000"/>
              </a:spcBef>
            </a:pPr>
            <a:r>
              <a:rPr lang="en-US" dirty="0"/>
              <a:t>Kernel Data segment  ( identical to above. Overlap in the linear address space ) DPL = 0.</a:t>
            </a:r>
          </a:p>
          <a:p>
            <a:pPr>
              <a:spcBef>
                <a:spcPct val="50000"/>
              </a:spcBef>
            </a:pPr>
            <a:r>
              <a:rPr lang="en-US" dirty="0"/>
              <a:t>User Code segment ( DPL = 3 ).</a:t>
            </a:r>
          </a:p>
          <a:p>
            <a:pPr>
              <a:spcBef>
                <a:spcPct val="50000"/>
              </a:spcBef>
            </a:pPr>
            <a:r>
              <a:rPr lang="en-US" dirty="0"/>
              <a:t>User Data segment ( DPL = 3 ).</a:t>
            </a:r>
          </a:p>
          <a:p>
            <a:pPr>
              <a:spcBef>
                <a:spcPct val="50000"/>
              </a:spcBef>
            </a:pPr>
            <a:r>
              <a:rPr lang="en-US" dirty="0"/>
              <a:t>Task State Segment ( for each process, size = 236 bytes ). The linear address space is a small subset of the address space of the Kernel Data Segment ). User processes cannot access the TSS.</a:t>
            </a:r>
          </a:p>
          <a:p>
            <a:pPr>
              <a:spcBef>
                <a:spcPct val="50000"/>
              </a:spcBef>
            </a:pPr>
            <a:r>
              <a:rPr lang="en-US" dirty="0"/>
              <a:t>Default LDT segment.</a:t>
            </a:r>
          </a:p>
          <a:p>
            <a:pPr>
              <a:spcBef>
                <a:spcPct val="50000"/>
              </a:spcBef>
            </a:pPr>
            <a:r>
              <a:rPr lang="en-US" dirty="0"/>
              <a:t>4 segments related to APM ( Advanced Power Management ) support</a:t>
            </a:r>
          </a:p>
          <a:p>
            <a:pPr>
              <a:spcBef>
                <a:spcPct val="50000"/>
              </a:spcBef>
            </a:pPr>
            <a:r>
              <a:rPr lang="en-US" dirty="0"/>
              <a:t>When switching from User Mode to Kernel Mode or vice versa, </a:t>
            </a:r>
            <a:r>
              <a:rPr lang="en-US" dirty="0" err="1"/>
              <a:t>linux</a:t>
            </a:r>
            <a:r>
              <a:rPr lang="en-US" dirty="0"/>
              <a:t> ensures that the relevant segment registers point to the “correct” segments.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029200" y="533400"/>
            <a:ext cx="411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Slab Coloring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" y="1484312"/>
            <a:ext cx="86106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same hardware cache line maps many different blocks of RAM.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Objects of the same size tend to </a:t>
            </a:r>
            <a:r>
              <a:rPr lang="en-US" sz="1800" dirty="0" err="1"/>
              <a:t>to</a:t>
            </a:r>
            <a:r>
              <a:rPr lang="en-US" sz="1800" dirty="0"/>
              <a:t> be stored at the same offset within a cache.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Objects of the same offset within different slabs will with a relatively high probability end up mapped in the same cache line. The cache hardware may therefore waste memory cycles transferring two objects from the same cache line back &amp; forth to different RAM locations, while other cache lines go underutilized.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The slab allocator tries to reduce this unpleasant </a:t>
            </a:r>
            <a:r>
              <a:rPr lang="en-US" sz="1800" dirty="0" err="1"/>
              <a:t>behaviour</a:t>
            </a:r>
            <a:r>
              <a:rPr lang="en-US" sz="1800" dirty="0"/>
              <a:t> by a policy known as </a:t>
            </a:r>
            <a:r>
              <a:rPr lang="en-US" sz="1800" i="1" dirty="0"/>
              <a:t>slab coloring</a:t>
            </a:r>
            <a:r>
              <a:rPr lang="en-US" sz="1800" dirty="0"/>
              <a:t>: different arbitrary values called </a:t>
            </a:r>
            <a:r>
              <a:rPr lang="en-US" sz="1800" i="1" dirty="0"/>
              <a:t>colors</a:t>
            </a:r>
            <a:r>
              <a:rPr lang="en-US" sz="1800" dirty="0"/>
              <a:t> are assigned to the slabs.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Coloring works only when  the number of free ( unused bytes ) inside the slab is large enough to help in aligning the objects.  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The term “color’ is used to simply subdivide the slabs and allow the memory allocator to spread objects out among different linear addresses.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051664"/>
            <a:ext cx="9144000" cy="5326528"/>
            <a:chOff x="2583" y="492888"/>
            <a:chExt cx="8989017" cy="6261088"/>
          </a:xfrm>
        </p:grpSpPr>
        <p:sp>
          <p:nvSpPr>
            <p:cNvPr id="36866" name="Text Box 3"/>
            <p:cNvSpPr txBox="1">
              <a:spLocks noChangeArrowheads="1"/>
            </p:cNvSpPr>
            <p:nvPr/>
          </p:nvSpPr>
          <p:spPr bwMode="auto">
            <a:xfrm>
              <a:off x="2583" y="492888"/>
              <a:ext cx="8989017" cy="91348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dirty="0"/>
                <a:t>#include &lt;</a:t>
              </a:r>
              <a:r>
                <a:rPr lang="en-US" sz="1400" dirty="0" err="1"/>
                <a:t>linux</a:t>
              </a:r>
              <a:r>
                <a:rPr lang="en-US" sz="1400" dirty="0"/>
                <a:t>/</a:t>
              </a:r>
              <a:r>
                <a:rPr lang="en-US" sz="1400" dirty="0" err="1"/>
                <a:t>slab.h</a:t>
              </a:r>
              <a:r>
                <a:rPr lang="en-US" sz="1400" dirty="0"/>
                <a:t>&gt;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/>
                <a:t>void *</a:t>
              </a:r>
              <a:r>
                <a:rPr lang="en-US" sz="1400" dirty="0" err="1"/>
                <a:t>kmalloc</a:t>
              </a:r>
              <a:r>
                <a:rPr lang="en-US" sz="1400" dirty="0"/>
                <a:t>(size, priority);  /* size = min 32 bytes, max 128 </a:t>
              </a:r>
              <a:r>
                <a:rPr lang="en-US" sz="1400" dirty="0" err="1"/>
                <a:t>kB</a:t>
              </a:r>
              <a:r>
                <a:rPr lang="en-US" sz="1400" dirty="0"/>
                <a:t>. </a:t>
              </a:r>
              <a:r>
                <a:rPr lang="en-US" sz="1400" dirty="0" err="1"/>
                <a:t>Prio</a:t>
              </a:r>
              <a:r>
                <a:rPr lang="en-US" sz="1400" dirty="0"/>
                <a:t>: GFP_KERNEL, GFP_ATOMIC</a:t>
              </a:r>
              <a:br>
                <a:rPr lang="en-US" sz="1400" dirty="0"/>
              </a:br>
              <a:r>
                <a:rPr lang="en-US" sz="1400" dirty="0"/>
                <a:t>void </a:t>
              </a:r>
              <a:r>
                <a:rPr lang="en-US" sz="1400" dirty="0" err="1"/>
                <a:t>kfree</a:t>
              </a:r>
              <a:r>
                <a:rPr lang="en-US" sz="1400" dirty="0"/>
                <a:t>(void *</a:t>
              </a:r>
              <a:r>
                <a:rPr lang="en-US" sz="1400" dirty="0" err="1"/>
                <a:t>memPtr</a:t>
              </a:r>
              <a:r>
                <a:rPr lang="en-US" sz="1400" dirty="0"/>
                <a:t>);</a:t>
              </a:r>
            </a:p>
          </p:txBody>
        </p:sp>
        <p:sp>
          <p:nvSpPr>
            <p:cNvPr id="36867" name="Text Box 4"/>
            <p:cNvSpPr txBox="1">
              <a:spLocks noChangeArrowheads="1"/>
            </p:cNvSpPr>
            <p:nvPr/>
          </p:nvSpPr>
          <p:spPr bwMode="auto">
            <a:xfrm>
              <a:off x="2583" y="1384507"/>
              <a:ext cx="8989017" cy="2261108"/>
            </a:xfrm>
            <a:prstGeom prst="rect">
              <a:avLst/>
            </a:prstGeom>
            <a:solidFill>
              <a:srgbClr val="66FF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dirty="0"/>
                <a:t>#include &lt;</a:t>
              </a:r>
              <a:r>
                <a:rPr lang="en-US" sz="1400" dirty="0" err="1"/>
                <a:t>linux</a:t>
              </a:r>
              <a:r>
                <a:rPr lang="en-US" sz="1400" dirty="0"/>
                <a:t>/</a:t>
              </a:r>
              <a:r>
                <a:rPr lang="en-US" sz="1400" dirty="0" err="1"/>
                <a:t>slab.h</a:t>
              </a:r>
              <a:r>
                <a:rPr lang="en-US" sz="1400" dirty="0"/>
                <a:t>&gt;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 err="1"/>
                <a:t>kmem_cache_t</a:t>
              </a:r>
              <a:r>
                <a:rPr lang="en-US" sz="1400" dirty="0"/>
                <a:t> * </a:t>
              </a:r>
              <a:r>
                <a:rPr lang="en-US" sz="1400" dirty="0" err="1"/>
                <a:t>kmem_cache_create</a:t>
              </a:r>
              <a:r>
                <a:rPr lang="en-US" sz="1400" dirty="0"/>
                <a:t>(const char *name, </a:t>
              </a:r>
              <a:r>
                <a:rPr lang="en-US" sz="1400" dirty="0" err="1"/>
                <a:t>size_t</a:t>
              </a:r>
              <a:r>
                <a:rPr lang="en-US" sz="1400" dirty="0"/>
                <a:t> size, </a:t>
              </a:r>
              <a:br>
                <a:rPr lang="en-US" sz="1400" dirty="0"/>
              </a:br>
              <a:r>
                <a:rPr lang="en-US" sz="1400" dirty="0"/>
                <a:t>                                     </a:t>
              </a:r>
              <a:r>
                <a:rPr lang="en-US" sz="1400" dirty="0" err="1"/>
                <a:t>size_t</a:t>
              </a:r>
              <a:r>
                <a:rPr lang="en-US" sz="1400" dirty="0"/>
                <a:t> </a:t>
              </a:r>
              <a:r>
                <a:rPr lang="en-US" sz="1400" dirty="0" err="1"/>
                <a:t>offset,unsigned</a:t>
              </a:r>
              <a:r>
                <a:rPr lang="en-US" sz="1400" dirty="0"/>
                <a:t> long flags,	void (*constructor)(…),void (*destructor)(…) );</a:t>
              </a:r>
              <a:br>
                <a:rPr lang="en-US" sz="1400" dirty="0"/>
              </a:br>
              <a:r>
                <a:rPr lang="en-US" sz="1400" dirty="0"/>
                <a:t>		 /* name max 20 chars, size max 128 </a:t>
              </a:r>
              <a:r>
                <a:rPr lang="en-US" sz="1400" dirty="0" err="1"/>
                <a:t>kB</a:t>
              </a:r>
              <a:r>
                <a:rPr lang="en-US" sz="1400" dirty="0"/>
                <a:t> contiguous, offset= 0 normally, </a:t>
              </a:r>
              <a:br>
                <a:rPr lang="en-US" sz="1400" dirty="0"/>
              </a:br>
              <a:r>
                <a:rPr lang="en-US" sz="1400" dirty="0"/>
                <a:t>		    flags = SLAB_NO_REAP or SLAB_HWCACHE_ALIGN etc., */  </a:t>
              </a:r>
              <a:br>
                <a:rPr lang="en-US" sz="1400" dirty="0"/>
              </a:br>
              <a:r>
                <a:rPr lang="en-US" sz="1400" dirty="0"/>
                <a:t>void *</a:t>
              </a:r>
              <a:r>
                <a:rPr lang="en-US" sz="1400" dirty="0" err="1"/>
                <a:t>kmem_cache_alloc</a:t>
              </a:r>
              <a:r>
                <a:rPr lang="en-US" sz="1400" dirty="0"/>
                <a:t>(</a:t>
              </a:r>
              <a:r>
                <a:rPr lang="en-US" sz="1400" dirty="0" err="1"/>
                <a:t>kmem_cache_t</a:t>
              </a:r>
              <a:r>
                <a:rPr lang="en-US" sz="1400" dirty="0"/>
                <a:t> *cache, int flags); /* flags same as passed to </a:t>
              </a:r>
              <a:r>
                <a:rPr lang="en-US" sz="1400" dirty="0" err="1"/>
                <a:t>kmaloc</a:t>
              </a:r>
              <a:r>
                <a:rPr lang="en-US" sz="1400" dirty="0"/>
                <a:t>() */</a:t>
              </a:r>
              <a:br>
                <a:rPr lang="en-US" sz="1400" dirty="0"/>
              </a:br>
              <a:r>
                <a:rPr lang="en-US" sz="1400" dirty="0"/>
                <a:t>void </a:t>
              </a:r>
              <a:r>
                <a:rPr lang="en-US" sz="1400" dirty="0" err="1"/>
                <a:t>kmem_cache_free</a:t>
              </a:r>
              <a:r>
                <a:rPr lang="en-US" sz="1400" dirty="0"/>
                <a:t>(</a:t>
              </a:r>
              <a:r>
                <a:rPr lang="en-US" sz="1400" dirty="0" err="1"/>
                <a:t>kmem_cache_t</a:t>
              </a:r>
              <a:r>
                <a:rPr lang="en-US" sz="1400" dirty="0"/>
                <a:t> *cache, const void *</a:t>
              </a:r>
              <a:r>
                <a:rPr lang="en-US" sz="1400" dirty="0" err="1"/>
                <a:t>obj</a:t>
              </a:r>
              <a:r>
                <a:rPr lang="en-US" sz="1400" dirty="0"/>
                <a:t>);</a:t>
              </a:r>
              <a:br>
                <a:rPr lang="en-US" sz="1400" dirty="0"/>
              </a:br>
              <a:r>
                <a:rPr lang="en-US" sz="1400" dirty="0"/>
                <a:t>int </a:t>
              </a:r>
              <a:r>
                <a:rPr lang="en-US" sz="1400" dirty="0" err="1"/>
                <a:t>kmem_cache_destroy</a:t>
              </a:r>
              <a:r>
                <a:rPr lang="en-US" sz="1400" dirty="0"/>
                <a:t>(</a:t>
              </a:r>
              <a:r>
                <a:rPr lang="en-US" sz="1400" dirty="0" err="1"/>
                <a:t>kmem_cache_t</a:t>
              </a:r>
              <a:r>
                <a:rPr lang="en-US" sz="1400" dirty="0"/>
                <a:t> *cache);</a:t>
              </a:r>
            </a:p>
          </p:txBody>
        </p:sp>
        <p:sp>
          <p:nvSpPr>
            <p:cNvPr id="36868" name="Text Box 5"/>
            <p:cNvSpPr txBox="1">
              <a:spLocks noChangeArrowheads="1"/>
            </p:cNvSpPr>
            <p:nvPr/>
          </p:nvSpPr>
          <p:spPr bwMode="auto">
            <a:xfrm>
              <a:off x="2583" y="3674217"/>
              <a:ext cx="8989017" cy="167322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dirty="0"/>
                <a:t>#include &lt;</a:t>
              </a:r>
              <a:r>
                <a:rPr lang="en-US" sz="1400" dirty="0" err="1"/>
                <a:t>linux</a:t>
              </a:r>
              <a:r>
                <a:rPr lang="en-US" sz="1400" dirty="0"/>
                <a:t>/</a:t>
              </a:r>
              <a:r>
                <a:rPr lang="en-US" sz="1400" dirty="0" err="1"/>
                <a:t>slab.h</a:t>
              </a:r>
              <a:r>
                <a:rPr lang="en-US" sz="1400" dirty="0"/>
                <a:t>&gt;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/>
                <a:t>unsigned long </a:t>
              </a:r>
              <a:r>
                <a:rPr lang="en-US" sz="1400" dirty="0" err="1"/>
                <a:t>get_zeroed_page</a:t>
              </a:r>
              <a:r>
                <a:rPr lang="en-US" sz="1400" dirty="0"/>
                <a:t>(int flags); /* flags same as used in </a:t>
              </a:r>
              <a:r>
                <a:rPr lang="en-US" sz="1400" dirty="0" err="1"/>
                <a:t>kmalloc</a:t>
              </a:r>
              <a:r>
                <a:rPr lang="en-US" sz="1400" dirty="0"/>
                <a:t>() */</a:t>
              </a:r>
              <a:br>
                <a:rPr lang="en-US" sz="1400" dirty="0"/>
              </a:br>
              <a:r>
                <a:rPr lang="en-US" sz="1400" dirty="0"/>
                <a:t>unsigned long __</a:t>
              </a:r>
              <a:r>
                <a:rPr lang="en-US" sz="1400" dirty="0" err="1"/>
                <a:t>get_free_page</a:t>
              </a:r>
              <a:r>
                <a:rPr lang="en-US" sz="1400" dirty="0"/>
                <a:t>(int flags);</a:t>
              </a:r>
              <a:br>
                <a:rPr lang="en-US" sz="1400" dirty="0"/>
              </a:br>
              <a:r>
                <a:rPr lang="en-US" sz="1400" dirty="0"/>
                <a:t>unsigned long __</a:t>
              </a:r>
              <a:r>
                <a:rPr lang="en-US" sz="1400" dirty="0" err="1"/>
                <a:t>get_free_pages</a:t>
              </a:r>
              <a:r>
                <a:rPr lang="en-US" sz="1400" dirty="0"/>
                <a:t>(int flags, unsigned long order); /* order between 0 to 9 ( 1 to 512 pages) </a:t>
              </a:r>
              <a:br>
                <a:rPr lang="en-US" sz="1400" dirty="0"/>
              </a:br>
              <a:r>
                <a:rPr lang="en-US" sz="1400" dirty="0"/>
                <a:t>void </a:t>
              </a:r>
              <a:r>
                <a:rPr lang="en-US" sz="1400" dirty="0" err="1"/>
                <a:t>free_page</a:t>
              </a:r>
              <a:r>
                <a:rPr lang="en-US" sz="1400" dirty="0"/>
                <a:t>(unsigned long </a:t>
              </a:r>
              <a:r>
                <a:rPr lang="en-US" sz="1400" dirty="0" err="1"/>
                <a:t>addr</a:t>
              </a:r>
              <a:r>
                <a:rPr lang="en-US" sz="1400" dirty="0"/>
                <a:t>);</a:t>
              </a:r>
              <a:br>
                <a:rPr lang="en-US" sz="1400" dirty="0"/>
              </a:br>
              <a:r>
                <a:rPr lang="en-US" sz="1400" dirty="0"/>
                <a:t>void </a:t>
              </a:r>
              <a:r>
                <a:rPr lang="en-US" sz="1400" dirty="0" err="1"/>
                <a:t>free_pages</a:t>
              </a:r>
              <a:r>
                <a:rPr lang="en-US" sz="1400" dirty="0"/>
                <a:t>(unsigned long </a:t>
              </a:r>
              <a:r>
                <a:rPr lang="en-US" sz="1400" dirty="0" err="1"/>
                <a:t>addr</a:t>
              </a:r>
              <a:r>
                <a:rPr lang="en-US" sz="1400" dirty="0"/>
                <a:t>, unsigned long order);</a:t>
              </a:r>
            </a:p>
          </p:txBody>
        </p:sp>
        <p:sp>
          <p:nvSpPr>
            <p:cNvPr id="36869" name="Text Box 7"/>
            <p:cNvSpPr txBox="1">
              <a:spLocks noChangeArrowheads="1"/>
            </p:cNvSpPr>
            <p:nvPr/>
          </p:nvSpPr>
          <p:spPr bwMode="auto">
            <a:xfrm>
              <a:off x="2583" y="5334001"/>
              <a:ext cx="8989017" cy="1419975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dirty="0"/>
                <a:t>#include &lt;</a:t>
              </a:r>
              <a:r>
                <a:rPr lang="en-US" sz="1400" dirty="0" err="1"/>
                <a:t>linux</a:t>
              </a:r>
              <a:r>
                <a:rPr lang="en-US" sz="1400" dirty="0"/>
                <a:t>/</a:t>
              </a:r>
              <a:r>
                <a:rPr lang="en-US" sz="1400" dirty="0" err="1"/>
                <a:t>vmalloc.h</a:t>
              </a:r>
              <a:r>
                <a:rPr lang="en-US" sz="1400" dirty="0"/>
                <a:t>&gt;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/>
                <a:t>void * </a:t>
              </a:r>
              <a:r>
                <a:rPr lang="en-US" sz="1400" dirty="0" err="1"/>
                <a:t>vmalloc</a:t>
              </a:r>
              <a:r>
                <a:rPr lang="en-US" sz="1400" dirty="0"/>
                <a:t>(unsigned long size);</a:t>
              </a:r>
              <a:br>
                <a:rPr lang="en-US" sz="1400" dirty="0"/>
              </a:br>
              <a:r>
                <a:rPr lang="en-US" sz="1400" dirty="0"/>
                <a:t>void </a:t>
              </a:r>
              <a:r>
                <a:rPr lang="en-US" sz="1400" dirty="0" err="1"/>
                <a:t>vfree</a:t>
              </a:r>
              <a:r>
                <a:rPr lang="en-US" sz="1400" dirty="0"/>
                <a:t>(void * </a:t>
              </a:r>
              <a:r>
                <a:rPr lang="en-US" sz="1400" dirty="0" err="1"/>
                <a:t>addr</a:t>
              </a:r>
              <a:r>
                <a:rPr lang="en-US" sz="1400" dirty="0"/>
                <a:t>);</a:t>
              </a:r>
              <a:br>
                <a:rPr lang="en-US" sz="1400" dirty="0"/>
              </a:br>
              <a:r>
                <a:rPr lang="en-US" sz="1400" dirty="0"/>
                <a:t>void *</a:t>
              </a:r>
              <a:r>
                <a:rPr lang="en-US" sz="1400" dirty="0" err="1"/>
                <a:t>ioremap</a:t>
              </a:r>
              <a:r>
                <a:rPr lang="en-US" sz="1400" dirty="0"/>
                <a:t>(unsigned long offset, unsigned long size);</a:t>
              </a:r>
              <a:br>
                <a:rPr lang="en-US" sz="1400" dirty="0"/>
              </a:br>
              <a:r>
                <a:rPr lang="en-US" sz="1400" dirty="0"/>
                <a:t>void  </a:t>
              </a:r>
              <a:r>
                <a:rPr lang="en-US" sz="1400" dirty="0" err="1"/>
                <a:t>iounmap</a:t>
              </a:r>
              <a:r>
                <a:rPr lang="en-US" sz="1400" dirty="0"/>
                <a:t>(void * </a:t>
              </a:r>
              <a:r>
                <a:rPr lang="en-US" sz="1400" dirty="0" err="1"/>
                <a:t>addr</a:t>
              </a:r>
              <a:r>
                <a:rPr lang="en-US" sz="1400" dirty="0"/>
                <a:t>);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638800" y="457200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Practical Examples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28600" y="1330325"/>
            <a:ext cx="8686800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1.	</a:t>
            </a:r>
            <a:r>
              <a:rPr lang="en-US" sz="1800" dirty="0" err="1"/>
              <a:t>create_file.c</a:t>
            </a:r>
            <a:r>
              <a:rPr lang="en-US" sz="1800" dirty="0"/>
              <a:t>	:  Creates a file with 1000,000 integers between 1000 to 9999, </a:t>
            </a:r>
            <a:br>
              <a:rPr lang="en-US" sz="1800" dirty="0"/>
            </a:br>
            <a:r>
              <a:rPr lang="en-US" sz="1800" dirty="0"/>
              <a:t>			   each between 1000 to 9999.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2.	</a:t>
            </a:r>
            <a:r>
              <a:rPr lang="en-US" sz="1800" dirty="0" err="1"/>
              <a:t>add_numbers.c</a:t>
            </a:r>
            <a:r>
              <a:rPr lang="en-US" sz="1800" dirty="0"/>
              <a:t>	:  Reads file in </a:t>
            </a:r>
            <a:r>
              <a:rPr lang="en-US" sz="1800" dirty="0" err="1"/>
              <a:t>userspace</a:t>
            </a:r>
            <a:r>
              <a:rPr lang="en-US" sz="1800" dirty="0"/>
              <a:t> into an array and then sums the array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3.	01_kmalloc.c	:  Kernel module that uses </a:t>
            </a:r>
            <a:r>
              <a:rPr lang="en-US" sz="1800" dirty="0" err="1"/>
              <a:t>kmalloc</a:t>
            </a:r>
            <a:r>
              <a:rPr lang="en-US" sz="1800" dirty="0"/>
              <a:t>() &amp; </a:t>
            </a:r>
            <a:r>
              <a:rPr lang="en-US" sz="1800" dirty="0" err="1"/>
              <a:t>kfree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	01_frontend.c	:  Frontend program that transfers data into the kernel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4.	02_slab.c		:  Demonstrates use of the cache/slab allocator.</a:t>
            </a:r>
            <a:br>
              <a:rPr lang="en-US" sz="1800" dirty="0"/>
            </a:br>
            <a:r>
              <a:rPr lang="en-US" sz="1800" dirty="0"/>
              <a:t>	02_frontend.c	:  Frontend program that transfers data into the kernel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5.	03_page.c	:  Demonstrates use of the __</a:t>
            </a:r>
            <a:r>
              <a:rPr lang="en-US" sz="1800" dirty="0" err="1"/>
              <a:t>get_free_pages</a:t>
            </a:r>
            <a:r>
              <a:rPr lang="en-US" sz="1800" dirty="0"/>
              <a:t>() function.</a:t>
            </a:r>
            <a:br>
              <a:rPr lang="en-US" sz="1800" dirty="0"/>
            </a:br>
            <a:r>
              <a:rPr lang="en-US" sz="1800" dirty="0"/>
              <a:t>	03_frontend.c	:  Frontend program that transfers data into the kernel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6.	04_vmalloc.c	:  Demonstrates use of the </a:t>
            </a:r>
            <a:r>
              <a:rPr lang="en-US" sz="1800" dirty="0" err="1"/>
              <a:t>vmalloc</a:t>
            </a:r>
            <a:r>
              <a:rPr lang="en-US" sz="1800" dirty="0"/>
              <a:t>() function.</a:t>
            </a:r>
            <a:br>
              <a:rPr lang="en-US" sz="1800" dirty="0"/>
            </a:br>
            <a:r>
              <a:rPr lang="en-US" sz="1800" dirty="0"/>
              <a:t>	04_frontend.c	:  Frontend program that transfers data into the kernel.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7.	05_ioremap.c	:  Demonstrates usage of the </a:t>
            </a:r>
            <a:r>
              <a:rPr lang="en-US" sz="1800" dirty="0" err="1"/>
              <a:t>ioremap</a:t>
            </a:r>
            <a:r>
              <a:rPr lang="en-US" sz="1800" dirty="0"/>
              <a:t>() call that allows access </a:t>
            </a:r>
            <a:br>
              <a:rPr lang="en-US" sz="1800" dirty="0"/>
            </a:br>
            <a:r>
              <a:rPr lang="en-US" sz="1800" dirty="0"/>
              <a:t>			   from user space into device mapped memory.</a:t>
            </a:r>
            <a:br>
              <a:rPr lang="en-US" sz="1800" dirty="0"/>
            </a:br>
            <a:r>
              <a:rPr lang="en-US" sz="1800" dirty="0"/>
              <a:t>	05_frontend.c	:  Frontend program that demonstrates </a:t>
            </a:r>
            <a:r>
              <a:rPr lang="en-US" sz="1800" dirty="0" err="1"/>
              <a:t>mmap</a:t>
            </a:r>
            <a:r>
              <a:rPr lang="en-US" sz="1800" dirty="0"/>
              <a:t>() call.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29200" y="381000"/>
            <a:ext cx="381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Paging in x86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344612"/>
            <a:ext cx="8610600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1.	Paging unit translates linear addresses into physical addresses.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2.	Linear addresses are grouped into fixed-length intervals called as “pages”. </a:t>
            </a:r>
            <a:br>
              <a:rPr lang="en-US" sz="1800" dirty="0"/>
            </a:br>
            <a:r>
              <a:rPr lang="en-US" sz="1800" dirty="0"/>
              <a:t>	Contiguous linear addresses within a page are mapped to contiguous physical </a:t>
            </a:r>
            <a:br>
              <a:rPr lang="en-US" sz="1800" dirty="0"/>
            </a:br>
            <a:r>
              <a:rPr lang="en-US" sz="1800" dirty="0"/>
              <a:t>	addresses.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3.	This way, kernel can specify physical address &amp; access rights of a page instead of </a:t>
            </a:r>
            <a:br>
              <a:rPr lang="en-US" sz="1800" dirty="0"/>
            </a:br>
            <a:r>
              <a:rPr lang="en-US" sz="1800" dirty="0"/>
              <a:t>	each individual address inside the page.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4.	All RAM is partitioned into fixed length page sizes known as Page Frames. Each </a:t>
            </a:r>
            <a:br>
              <a:rPr lang="en-US" sz="1800" dirty="0"/>
            </a:br>
            <a:r>
              <a:rPr lang="en-US" sz="1800" dirty="0"/>
              <a:t>	page frame can contain a page. Length of page frame = length of page.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5.	A page is a block of data. It can be stored in any page frame..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6.	Data structures that map linear  to physical addresses are known as Page Tables.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7.	The page tables need to be properly initialized by the kernel before enabling the </a:t>
            </a:r>
            <a:br>
              <a:rPr lang="en-US" sz="1800" dirty="0"/>
            </a:br>
            <a:r>
              <a:rPr lang="en-US" sz="1800" dirty="0"/>
              <a:t>	paging unit.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8.	Paging is enabled in x86 processors by setting PG flag of CR0. If the flag = 0 </a:t>
            </a:r>
            <a:br>
              <a:rPr lang="en-US" sz="1800" dirty="0"/>
            </a:br>
            <a:r>
              <a:rPr lang="en-US" sz="1800" dirty="0"/>
              <a:t>	then linear addresses are interpreted as Physical Addresses ( </a:t>
            </a:r>
            <a:r>
              <a:rPr lang="en-US" sz="1800" dirty="0" err="1"/>
              <a:t>I.e</a:t>
            </a:r>
            <a:r>
              <a:rPr lang="en-US" sz="1800" dirty="0"/>
              <a:t> NO PAGING 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467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638800" y="457200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Regular Paging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038600" y="381000"/>
            <a:ext cx="510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Example of Regular Paging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" y="1276320"/>
            <a:ext cx="86868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Assume that a user process requires 256 KB memory (code &amp; data ).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This is equal to 256 KB / 4 KB per page = 64 pages.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The kernel allocates the linear address space ( say, for example ) </a:t>
            </a:r>
            <a:br>
              <a:rPr lang="en-US" sz="1600" dirty="0"/>
            </a:br>
            <a:r>
              <a:rPr lang="en-US" sz="1600" dirty="0"/>
              <a:t>0x20000000 to 0x2003ffff ( exactly = 64 pages ) to this process.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Address: 0x20000000    =  0010 0000 0000 0000 0000 0000 0000 0000</a:t>
            </a:r>
            <a:br>
              <a:rPr lang="en-US" sz="1600" dirty="0"/>
            </a:br>
            <a:r>
              <a:rPr lang="en-US" sz="1600" dirty="0"/>
              <a:t>Address: 0x2003FFFF   =  0010 0000 0000 0011 1111 1111 1111 1111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Break this into 3 groups:    </a:t>
            </a:r>
            <a:r>
              <a:rPr lang="en-US" sz="1600" dirty="0">
                <a:solidFill>
                  <a:srgbClr val="FF0000"/>
                </a:solidFill>
              </a:rPr>
              <a:t>0010 0000 00</a:t>
            </a:r>
            <a:r>
              <a:rPr lang="en-US" sz="1600" dirty="0">
                <a:solidFill>
                  <a:schemeClr val="accent2"/>
                </a:solidFill>
              </a:rPr>
              <a:t>00 0011 1111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8000"/>
                </a:solidFill>
              </a:rPr>
              <a:t>1111 1111 1111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The Directory field = 128 ( decimal ), PTE = 0-63 and offset = 0 to 4096.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The process pages are allocated between 00h to 03fh = 63 pages. Thus only the first 64 entries of Page Table are significant. All other values are filled with zeroes.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Assume the process wants to access byte address 0x20021406.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Address: 0x20021406   =   </a:t>
            </a:r>
            <a:r>
              <a:rPr lang="en-US" sz="1600" dirty="0">
                <a:solidFill>
                  <a:srgbClr val="FF0000"/>
                </a:solidFill>
              </a:rPr>
              <a:t>0010 0000 00</a:t>
            </a:r>
            <a:r>
              <a:rPr lang="en-US" sz="1600" dirty="0">
                <a:solidFill>
                  <a:schemeClr val="accent2"/>
                </a:solidFill>
              </a:rPr>
              <a:t>00 0010 0001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8000"/>
                </a:solidFill>
              </a:rPr>
              <a:t>0100 0000 0110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F0000"/>
                </a:solidFill>
              </a:rPr>
              <a:t>The 129th entry of the Page Directory Table contains the physical address of the Page Table. All other entries of this table = 0.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2"/>
                </a:solidFill>
              </a:rPr>
              <a:t>The Table field 0x21 is used to select entry 0x21 of the Page Table, which points to the page frame containing the desired page.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8000"/>
                </a:solidFill>
              </a:rPr>
              <a:t>The offset field 0x406 is used to select the byte at offset 0x406 in the page frame.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0" y="152400"/>
            <a:ext cx="426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</a:rPr>
              <a:t>The Physical Address Extension ( PAE ) Paging Mechanism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" y="1511300"/>
            <a:ext cx="86868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The amount of RAM on a processor is limited by the number of address pins connected to the address bus.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Older Intel processors from the 386 to the Pentium used 32-bit physical addresses. In theory this meant a maximum of 4 GB RAM could be installed on such systems. In practice the kernel could not access more than 1 GB RAM.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Demanding user applications required more RAM.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From the Pentium Pro onwards, Intel provided 36-pins on the CPU, which means that </a:t>
            </a:r>
            <a:r>
              <a:rPr lang="en-US" sz="1600" dirty="0" err="1"/>
              <a:t>upto</a:t>
            </a:r>
            <a:r>
              <a:rPr lang="en-US" sz="1600" dirty="0"/>
              <a:t> 64 GB could be installed on such systems.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However, linear addresses are still 32-bit. Which means that the extended physical RAM could be viewed only through a “window”. This is what the PAE paging mechanism supports, basically translating 32-bit linear addresses into 36-bit physical addresses.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PAE is activated by setting the PAE flag in cr4. This enables large page sizes ( 2 MB ) when enabled..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When the PAE paging mechanism is enabled, the processor supports 2 page sizes - 4 KB as well as 2 MB. AS with 32-bit addressing, both page sizes can be addressed within the same set of paging tables ( </a:t>
            </a:r>
            <a:r>
              <a:rPr lang="en-US" sz="1600" dirty="0" err="1"/>
              <a:t>I.e</a:t>
            </a:r>
            <a:r>
              <a:rPr lang="en-US" sz="1600" dirty="0"/>
              <a:t> a page directory entry can point to a 2-MB page or point to a page table that in turn points to a 4-KB page 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395412"/>
            <a:ext cx="8458200" cy="325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1.	The paging table entries are increased to 64-bits to accommodate 36-bit base </a:t>
            </a:r>
            <a:br>
              <a:rPr lang="en-US" sz="1800" dirty="0"/>
            </a:br>
            <a:r>
              <a:rPr lang="en-US" sz="1800" dirty="0"/>
              <a:t>	physical addresses. Each 4 KB page directory and page table can thus have 512 </a:t>
            </a:r>
            <a:br>
              <a:rPr lang="en-US" sz="1800" dirty="0"/>
            </a:br>
            <a:r>
              <a:rPr lang="en-US" sz="1800" dirty="0"/>
              <a:t>	entries instead of the earlier 1024 entries.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2.	A new table called as PDPT ( Page Directory Pointer Table ) has been added to </a:t>
            </a:r>
            <a:br>
              <a:rPr lang="en-US" sz="1800" dirty="0"/>
            </a:br>
            <a:r>
              <a:rPr lang="en-US" sz="1800" dirty="0"/>
              <a:t>	the linear address translation hierarchy. This table has 4 entries of 64-bits each.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3.	The 20-bit page directory base address field in CR3 is replaced with a 27-bit </a:t>
            </a:r>
            <a:br>
              <a:rPr lang="en-US" sz="1800" dirty="0"/>
            </a:br>
            <a:r>
              <a:rPr lang="en-US" sz="1800" dirty="0"/>
              <a:t>	page directory pointer table base address field. In this case Register CR3 is </a:t>
            </a:r>
            <a:br>
              <a:rPr lang="en-US" sz="1800" dirty="0"/>
            </a:br>
            <a:r>
              <a:rPr lang="en-US" sz="1800" dirty="0"/>
              <a:t>	called as PDPTR. 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4.	Linear addresses are changed to allow mapping 32-bit linear addresses into the </a:t>
            </a:r>
            <a:br>
              <a:rPr lang="en-US" sz="1800" dirty="0"/>
            </a:br>
            <a:r>
              <a:rPr lang="en-US" sz="1800" dirty="0"/>
              <a:t>	larger physical address space.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46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1625</Words>
  <Application>Microsoft Office PowerPoint</Application>
  <PresentationFormat>On-screen Show (4:3)</PresentationFormat>
  <Paragraphs>170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EasyARM</cp:lastModifiedBy>
  <cp:revision>17</cp:revision>
  <dcterms:created xsi:type="dcterms:W3CDTF">2006-08-16T00:00:00Z</dcterms:created>
  <dcterms:modified xsi:type="dcterms:W3CDTF">2012-01-18T12:05:00Z</dcterms:modified>
</cp:coreProperties>
</file>