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ACAC7B77-5C9D-43B9-9AE9-F627CE5DEE05}" type="datetimeFigureOut">
              <a:rPr lang="en-US" smtClean="0"/>
              <a:pPr/>
              <a:t>2/3/2012</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029F73B-3B67-4EAE-9D59-9E257AEB7A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B53B7E2-0015-42A9-AD8E-AF144B5269DF}" type="slidenum">
              <a:rPr lang="en-GB" smtClean="0">
                <a:cs typeface="Arial" pitchFamily="34" charset="0"/>
              </a:rPr>
              <a:pPr/>
              <a:t>1</a:t>
            </a:fld>
            <a:endParaRPr lang="en-GB" smtClean="0">
              <a:cs typeface="Arial" pitchFamily="34" charset="0"/>
            </a:endParaRPr>
          </a:p>
        </p:txBody>
      </p:sp>
      <p:sp>
        <p:nvSpPr>
          <p:cNvPr id="75779" name="Rectangle 2"/>
          <p:cNvSpPr>
            <a:spLocks noRot="1" noChangeArrowheads="1" noTextEdit="1"/>
          </p:cNvSpPr>
          <p:nvPr>
            <p:ph type="sldImg"/>
          </p:nvPr>
        </p:nvSpPr>
        <p:spPr>
          <a:xfrm>
            <a:off x="993775" y="771525"/>
            <a:ext cx="5113338" cy="3835400"/>
          </a:xfrm>
          <a:ln/>
        </p:spPr>
      </p:sp>
      <p:sp>
        <p:nvSpPr>
          <p:cNvPr id="75780" name="Rectangle 3"/>
          <p:cNvSpPr>
            <a:spLocks noGrp="1" noChangeArrowheads="1"/>
          </p:cNvSpPr>
          <p:nvPr>
            <p:ph type="body" idx="1"/>
          </p:nvPr>
        </p:nvSpPr>
        <p:spPr>
          <a:xfrm>
            <a:off x="709761" y="4862014"/>
            <a:ext cx="5679778" cy="4601812"/>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639F323-5135-4EE9-8BF0-C2C09ADEACEA}" type="slidenum">
              <a:rPr lang="en-GB" smtClean="0">
                <a:cs typeface="Arial" pitchFamily="34" charset="0"/>
              </a:rPr>
              <a:pPr/>
              <a:t>10</a:t>
            </a:fld>
            <a:endParaRPr lang="en-GB" smtClean="0">
              <a:cs typeface="Arial" pitchFamily="34" charset="0"/>
            </a:endParaRPr>
          </a:p>
        </p:txBody>
      </p:sp>
      <p:sp>
        <p:nvSpPr>
          <p:cNvPr id="84995" name="Rectangle 2"/>
          <p:cNvSpPr>
            <a:spLocks noChangeArrowheads="1" noTextEdit="1"/>
          </p:cNvSpPr>
          <p:nvPr>
            <p:ph type="sldImg"/>
          </p:nvPr>
        </p:nvSpPr>
        <p:spPr>
          <a:xfrm>
            <a:off x="993775" y="769938"/>
            <a:ext cx="5113338" cy="3835400"/>
          </a:xfrm>
          <a:solidFill>
            <a:srgbClr val="FFFFFF"/>
          </a:solidFill>
          <a:ln/>
        </p:spPr>
      </p:sp>
      <p:sp>
        <p:nvSpPr>
          <p:cNvPr id="84996" name="Text Box 3"/>
          <p:cNvSpPr>
            <a:spLocks noChangeArrowheads="1"/>
          </p:cNvSpPr>
          <p:nvPr>
            <p:ph type="body" idx="1"/>
          </p:nvPr>
        </p:nvSpPr>
        <p:spPr>
          <a:xfrm>
            <a:off x="709761" y="4863651"/>
            <a:ext cx="5679778" cy="1336251"/>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The </a:t>
            </a:r>
            <a:r>
              <a:rPr lang="en-GB" i="1" dirty="0" err="1" smtClean="0"/>
              <a:t>gdb</a:t>
            </a:r>
            <a:r>
              <a:rPr lang="en-GB" i="1" dirty="0" smtClean="0"/>
              <a:t> </a:t>
            </a:r>
            <a:r>
              <a:rPr lang="en-GB" dirty="0" smtClean="0"/>
              <a:t>does not require graphical support.  That means an user can use the </a:t>
            </a:r>
            <a:r>
              <a:rPr lang="en-GB" dirty="0" err="1" smtClean="0"/>
              <a:t>gdb</a:t>
            </a:r>
            <a:r>
              <a:rPr lang="en-GB" dirty="0" smtClean="0"/>
              <a:t> even with the telnet option.  Platform independence makes it usable across the platforms, including windows.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Graphical front-ends are also available for </a:t>
            </a:r>
            <a:r>
              <a:rPr lang="en-GB" i="1" dirty="0" err="1" smtClean="0"/>
              <a:t>gdb</a:t>
            </a:r>
            <a:r>
              <a:rPr lang="en-GB" i="1" dirty="0" smtClean="0"/>
              <a:t>.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err="1" smtClean="0"/>
              <a:t>gdb</a:t>
            </a:r>
            <a:r>
              <a:rPr lang="en-GB" dirty="0" smtClean="0"/>
              <a:t> blends well with </a:t>
            </a:r>
            <a:r>
              <a:rPr lang="en-GB" i="1" dirty="0" err="1" smtClean="0"/>
              <a:t>emacs</a:t>
            </a:r>
            <a:r>
              <a:rPr lang="en-GB" dirty="0" smtClean="0"/>
              <a:t>.  User can invoke </a:t>
            </a:r>
            <a:r>
              <a:rPr lang="en-GB" i="1" dirty="0" err="1" smtClean="0"/>
              <a:t>gdb</a:t>
            </a:r>
            <a:r>
              <a:rPr lang="en-GB" dirty="0" smtClean="0"/>
              <a:t> within </a:t>
            </a:r>
            <a:r>
              <a:rPr lang="en-GB" i="1" dirty="0" err="1" smtClean="0"/>
              <a:t>emacs</a:t>
            </a:r>
            <a:r>
              <a:rPr lang="en-GB" dirty="0" smtClean="0"/>
              <a:t>, without quitting the </a:t>
            </a:r>
            <a:r>
              <a:rPr lang="en-GB" dirty="0" err="1" smtClean="0"/>
              <a:t>emacs</a:t>
            </a:r>
            <a:r>
              <a:rPr lang="en-GB" dirty="0" smtClean="0"/>
              <a:t>. (</a:t>
            </a:r>
            <a:r>
              <a:rPr lang="en-GB" dirty="0" err="1" smtClean="0"/>
              <a:t>emacs</a:t>
            </a:r>
            <a:r>
              <a:rPr lang="en-GB" dirty="0" smtClean="0"/>
              <a:t> is an editor in UNIX/Linux environment)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FDDF383-5029-4B84-954F-E12B33F6637B}" type="slidenum">
              <a:rPr lang="en-GB" smtClean="0">
                <a:cs typeface="Arial" pitchFamily="34" charset="0"/>
              </a:rPr>
              <a:pPr/>
              <a:t>11</a:t>
            </a:fld>
            <a:endParaRPr lang="en-GB" smtClean="0">
              <a:cs typeface="Arial" pitchFamily="34" charset="0"/>
            </a:endParaRPr>
          </a:p>
        </p:txBody>
      </p:sp>
      <p:sp>
        <p:nvSpPr>
          <p:cNvPr id="86019" name="Rectangle 2"/>
          <p:cNvSpPr>
            <a:spLocks noRot="1" noChangeArrowheads="1" noTextEdit="1"/>
          </p:cNvSpPr>
          <p:nvPr>
            <p:ph type="sldImg"/>
          </p:nvPr>
        </p:nvSpPr>
        <p:spPr>
          <a:xfrm>
            <a:off x="909171" y="770788"/>
            <a:ext cx="5282649" cy="3835934"/>
          </a:xfrm>
          <a:ln/>
        </p:spPr>
      </p:sp>
      <p:sp>
        <p:nvSpPr>
          <p:cNvPr id="86020" name="Rectangle 3"/>
          <p:cNvSpPr>
            <a:spLocks noGrp="1" noChangeArrowheads="1"/>
          </p:cNvSpPr>
          <p:nvPr>
            <p:ph type="body" idx="1"/>
          </p:nvPr>
        </p:nvSpPr>
        <p:spPr>
          <a:xfrm>
            <a:off x="709761" y="4862014"/>
            <a:ext cx="5679778" cy="4601812"/>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0D07370-D29D-4A18-A1A9-A0204D6E25EB}" type="slidenum">
              <a:rPr lang="en-GB" smtClean="0">
                <a:cs typeface="Arial" pitchFamily="34" charset="0"/>
              </a:rPr>
              <a:pPr/>
              <a:t>12</a:t>
            </a:fld>
            <a:endParaRPr lang="en-GB" smtClean="0">
              <a:cs typeface="Arial" pitchFamily="34" charset="0"/>
            </a:endParaRPr>
          </a:p>
        </p:txBody>
      </p:sp>
      <p:sp>
        <p:nvSpPr>
          <p:cNvPr id="87043" name="Rectangle 2"/>
          <p:cNvSpPr>
            <a:spLocks noChangeArrowheads="1" noTextEdit="1"/>
          </p:cNvSpPr>
          <p:nvPr>
            <p:ph type="sldImg"/>
          </p:nvPr>
        </p:nvSpPr>
        <p:spPr>
          <a:xfrm>
            <a:off x="993775" y="769938"/>
            <a:ext cx="5113338" cy="3835400"/>
          </a:xfrm>
          <a:solidFill>
            <a:srgbClr val="FFFFFF"/>
          </a:solidFill>
          <a:ln/>
        </p:spPr>
      </p:sp>
      <p:sp>
        <p:nvSpPr>
          <p:cNvPr id="87044" name="Text Box 3"/>
          <p:cNvSpPr>
            <a:spLocks noChangeArrowheads="1"/>
          </p:cNvSpPr>
          <p:nvPr>
            <p:ph type="body" idx="1"/>
          </p:nvPr>
        </p:nvSpPr>
        <p:spPr>
          <a:xfrm>
            <a:off x="709761" y="4863651"/>
            <a:ext cx="5679778" cy="4436527"/>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A typical </a:t>
            </a:r>
            <a:r>
              <a:rPr lang="en-GB" i="1" dirty="0" err="1" smtClean="0"/>
              <a:t>gdb</a:t>
            </a:r>
            <a:r>
              <a:rPr lang="en-GB" dirty="0" smtClean="0"/>
              <a:t> screen looks like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GNU </a:t>
            </a:r>
            <a:r>
              <a:rPr lang="en-GB" i="1" dirty="0" err="1" smtClean="0">
                <a:latin typeface="Letter Gothic" pitchFamily="49" charset="0"/>
              </a:rPr>
              <a:t>gdb</a:t>
            </a:r>
            <a:r>
              <a:rPr lang="en-GB" i="1" dirty="0" smtClean="0">
                <a:latin typeface="Letter Gothic" pitchFamily="49" charset="0"/>
              </a:rPr>
              <a:t> 5.2.1</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Copyright 2002 Free Software Foundation, Inc.</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GDB is free software, covered by the GNU General Public License, and you are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welcome to change it and/or distribute copies of it under certain conditions.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Type "show copying" to see the conditions.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There is absolutely no warranty for GDB.  Type "show warranty" for details.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This GDB was configured as "i686-pc-mingw32“</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t>
            </a:r>
            <a:r>
              <a:rPr lang="en-GB" i="1" dirty="0" err="1" smtClean="0">
                <a:latin typeface="Letter Gothic" pitchFamily="49" charset="0"/>
              </a:rPr>
              <a:t>gdb</a:t>
            </a:r>
            <a:r>
              <a:rPr lang="en-GB" i="1" dirty="0" smtClean="0">
                <a:latin typeface="Letter Gothic" pitchFamily="49" charset="0"/>
              </a:rPr>
              <a:t>)</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latin typeface="Letter Gothic" pitchFamily="49" charset="0"/>
            </a:endParaRP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latin typeface="Letter Gothic" pitchFamily="49" charset="0"/>
            </a:endParaRP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latin typeface="Letter Gothic" pitchFamily="49" charset="0"/>
            </a:endParaRP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Note that the exact  display may be different depending on the platform, OS and the </a:t>
            </a:r>
            <a:r>
              <a:rPr lang="en-GB" i="1" dirty="0" err="1" smtClean="0"/>
              <a:t>gdb</a:t>
            </a:r>
            <a:r>
              <a:rPr lang="en-GB" dirty="0" smtClean="0"/>
              <a:t> version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The </a:t>
            </a:r>
            <a:r>
              <a:rPr lang="en-GB" i="1" dirty="0" smtClean="0"/>
              <a:t>–g </a:t>
            </a:r>
            <a:r>
              <a:rPr lang="en-GB" dirty="0" smtClean="0"/>
              <a:t>option in </a:t>
            </a:r>
            <a:r>
              <a:rPr lang="en-GB" dirty="0" err="1" smtClean="0"/>
              <a:t>gcc</a:t>
            </a:r>
            <a:r>
              <a:rPr lang="en-GB" dirty="0" smtClean="0"/>
              <a:t> command can appear anywhere after the </a:t>
            </a:r>
            <a:r>
              <a:rPr lang="en-GB" i="1" dirty="0" err="1" smtClean="0"/>
              <a:t>gdb</a:t>
            </a:r>
            <a:r>
              <a:rPr lang="en-GB" i="1" dirty="0" smtClean="0"/>
              <a:t> </a:t>
            </a:r>
            <a:r>
              <a:rPr lang="en-GB" dirty="0" smtClean="0"/>
              <a:t>command.  Other options may include </a:t>
            </a:r>
            <a:r>
              <a:rPr lang="en-GB" i="1" dirty="0" smtClean="0"/>
              <a:t>–o, -lm </a:t>
            </a:r>
            <a:r>
              <a:rPr lang="en-GB" dirty="0" smtClean="0"/>
              <a:t>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1EE781A-38C5-4DF7-989D-2702A84A2D5E}" type="slidenum">
              <a:rPr lang="en-GB" smtClean="0">
                <a:cs typeface="Arial" pitchFamily="34" charset="0"/>
              </a:rPr>
              <a:pPr/>
              <a:t>13</a:t>
            </a:fld>
            <a:endParaRPr lang="en-GB" smtClean="0">
              <a:cs typeface="Arial" pitchFamily="34" charset="0"/>
            </a:endParaRPr>
          </a:p>
        </p:txBody>
      </p:sp>
      <p:sp>
        <p:nvSpPr>
          <p:cNvPr id="88067" name="Rectangle 2"/>
          <p:cNvSpPr>
            <a:spLocks noChangeArrowheads="1" noTextEdit="1"/>
          </p:cNvSpPr>
          <p:nvPr>
            <p:ph type="sldImg"/>
          </p:nvPr>
        </p:nvSpPr>
        <p:spPr>
          <a:xfrm>
            <a:off x="993775" y="769938"/>
            <a:ext cx="5113338" cy="3835400"/>
          </a:xfrm>
          <a:solidFill>
            <a:srgbClr val="FFFFFF"/>
          </a:solidFill>
          <a:ln/>
        </p:spPr>
      </p:sp>
      <p:sp>
        <p:nvSpPr>
          <p:cNvPr id="88068" name="Text Box 3"/>
          <p:cNvSpPr>
            <a:spLocks noChangeArrowheads="1"/>
          </p:cNvSpPr>
          <p:nvPr>
            <p:ph type="body" idx="1"/>
          </p:nvPr>
        </p:nvSpPr>
        <p:spPr>
          <a:xfrm>
            <a:off x="709761" y="4863651"/>
            <a:ext cx="5679778" cy="771161"/>
          </a:xfrm>
          <a:noFill/>
          <a:ln/>
        </p:spPr>
        <p:txBody>
          <a:bodyPr lIns="95867" rIns="95867">
            <a:spAutoFit/>
          </a:bodyPr>
          <a:lstStyle/>
          <a:p>
            <a:pPr defTabSz="477454">
              <a:lnSpc>
                <a:spcPct val="94000"/>
              </a:lnSpc>
              <a:spcBef>
                <a:spcPts val="470"/>
              </a:spcBef>
              <a:tabLst>
                <a:tab pos="0" algn="l"/>
                <a:tab pos="954908" algn="l"/>
                <a:tab pos="1909816" algn="l"/>
                <a:tab pos="2864724" algn="l"/>
                <a:tab pos="3819632" algn="l"/>
                <a:tab pos="4774540" algn="l"/>
                <a:tab pos="5729448" algn="l"/>
                <a:tab pos="6684355" algn="l"/>
                <a:tab pos="7639263" algn="l"/>
                <a:tab pos="8594171" algn="l"/>
                <a:tab pos="9549079" algn="l"/>
                <a:tab pos="10503987" algn="l"/>
                <a:tab pos="10981441" algn="l"/>
              </a:tabLst>
            </a:pPr>
            <a:r>
              <a:rPr lang="en-GB" dirty="0" err="1" smtClean="0">
                <a:latin typeface="Letter Gothic" pitchFamily="49" charset="0"/>
              </a:rPr>
              <a:t>gdb</a:t>
            </a:r>
            <a:r>
              <a:rPr lang="en-GB" dirty="0" smtClean="0">
                <a:latin typeface="Letter Gothic" pitchFamily="49" charset="0"/>
              </a:rPr>
              <a:t> –help</a:t>
            </a:r>
            <a:r>
              <a:rPr lang="en-GB" dirty="0" smtClean="0"/>
              <a:t> 	will bring up the help menu when </a:t>
            </a:r>
            <a:r>
              <a:rPr lang="en-GB" i="1" dirty="0" err="1" smtClean="0"/>
              <a:t>gdb</a:t>
            </a:r>
            <a:r>
              <a:rPr lang="en-GB" i="1" dirty="0" smtClean="0"/>
              <a:t> </a:t>
            </a:r>
            <a:r>
              <a:rPr lang="en-GB" dirty="0" smtClean="0"/>
              <a:t>is invoked</a:t>
            </a:r>
          </a:p>
          <a:p>
            <a:pPr defTabSz="477454">
              <a:spcBef>
                <a:spcPts val="470"/>
              </a:spcBef>
              <a:tabLst>
                <a:tab pos="0" algn="l"/>
                <a:tab pos="954908" algn="l"/>
                <a:tab pos="1909816" algn="l"/>
                <a:tab pos="2864724" algn="l"/>
                <a:tab pos="3819632" algn="l"/>
                <a:tab pos="4774540" algn="l"/>
                <a:tab pos="5729448" algn="l"/>
                <a:tab pos="6684355" algn="l"/>
                <a:tab pos="7639263" algn="l"/>
                <a:tab pos="8594171" algn="l"/>
                <a:tab pos="9549079" algn="l"/>
                <a:tab pos="10503987" algn="l"/>
                <a:tab pos="10981441" algn="l"/>
              </a:tabLst>
            </a:pPr>
            <a:r>
              <a:rPr lang="en-GB" dirty="0" smtClean="0">
                <a:latin typeface="Letter Gothic" pitchFamily="49" charset="0"/>
              </a:rPr>
              <a:t> </a:t>
            </a:r>
            <a:r>
              <a:rPr lang="en-GB" dirty="0" err="1" smtClean="0">
                <a:latin typeface="Letter Gothic" pitchFamily="49" charset="0"/>
              </a:rPr>
              <a:t>gdb</a:t>
            </a:r>
            <a:r>
              <a:rPr lang="en-GB" dirty="0" smtClean="0">
                <a:latin typeface="Letter Gothic" pitchFamily="49" charset="0"/>
              </a:rPr>
              <a:t> –silent</a:t>
            </a:r>
            <a:r>
              <a:rPr lang="en-GB" dirty="0" smtClean="0"/>
              <a:t> 	will not bring up any menu when </a:t>
            </a:r>
            <a:r>
              <a:rPr lang="en-GB" i="1" dirty="0" err="1" smtClean="0"/>
              <a:t>gdb</a:t>
            </a:r>
            <a:r>
              <a:rPr lang="en-GB" i="1" dirty="0" smtClean="0"/>
              <a:t> </a:t>
            </a:r>
            <a:r>
              <a:rPr lang="en-GB" dirty="0" smtClean="0"/>
              <a:t>invoked.</a:t>
            </a:r>
          </a:p>
          <a:p>
            <a:pPr defTabSz="477454">
              <a:spcBef>
                <a:spcPts val="470"/>
              </a:spcBef>
              <a:tabLst>
                <a:tab pos="0" algn="l"/>
                <a:tab pos="954908" algn="l"/>
                <a:tab pos="1909816" algn="l"/>
                <a:tab pos="2864724" algn="l"/>
                <a:tab pos="3819632" algn="l"/>
                <a:tab pos="4774540" algn="l"/>
                <a:tab pos="5729448" algn="l"/>
                <a:tab pos="6684355" algn="l"/>
                <a:tab pos="7639263" algn="l"/>
                <a:tab pos="8594171" algn="l"/>
                <a:tab pos="9549079" algn="l"/>
                <a:tab pos="10503987" algn="l"/>
                <a:tab pos="10981441" algn="l"/>
              </a:tabLst>
            </a:pPr>
            <a:endParaRPr lang="en-GB"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A010F19-ACCC-476D-9E0A-70496FF97F12}" type="slidenum">
              <a:rPr lang="en-GB" smtClean="0">
                <a:cs typeface="Arial" pitchFamily="34" charset="0"/>
              </a:rPr>
              <a:pPr/>
              <a:t>14</a:t>
            </a:fld>
            <a:endParaRPr lang="en-GB" smtClean="0">
              <a:cs typeface="Arial" pitchFamily="34" charset="0"/>
            </a:endParaRPr>
          </a:p>
        </p:txBody>
      </p:sp>
      <p:sp>
        <p:nvSpPr>
          <p:cNvPr id="89091" name="Rectangle 2"/>
          <p:cNvSpPr>
            <a:spLocks noRot="1" noChangeArrowheads="1" noTextEdit="1"/>
          </p:cNvSpPr>
          <p:nvPr>
            <p:ph type="sldImg"/>
          </p:nvPr>
        </p:nvSpPr>
        <p:spPr>
          <a:xfrm>
            <a:off x="909171" y="770788"/>
            <a:ext cx="5282649" cy="3835934"/>
          </a:xfrm>
          <a:ln/>
        </p:spPr>
      </p:sp>
      <p:sp>
        <p:nvSpPr>
          <p:cNvPr id="89092" name="Rectangle 3"/>
          <p:cNvSpPr>
            <a:spLocks noGrp="1" noChangeArrowheads="1"/>
          </p:cNvSpPr>
          <p:nvPr>
            <p:ph type="body" idx="1"/>
          </p:nvPr>
        </p:nvSpPr>
        <p:spPr>
          <a:xfrm>
            <a:off x="709761" y="4862014"/>
            <a:ext cx="5679778" cy="4601812"/>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B751E7E-1DAA-477D-9BDA-8ADF15355E90}" type="slidenum">
              <a:rPr lang="en-GB" smtClean="0">
                <a:cs typeface="Arial" pitchFamily="34" charset="0"/>
              </a:rPr>
              <a:pPr/>
              <a:t>15</a:t>
            </a:fld>
            <a:endParaRPr lang="en-GB" smtClean="0">
              <a:cs typeface="Arial" pitchFamily="34" charset="0"/>
            </a:endParaRPr>
          </a:p>
        </p:txBody>
      </p:sp>
      <p:sp>
        <p:nvSpPr>
          <p:cNvPr id="90115" name="Rectangle 2"/>
          <p:cNvSpPr>
            <a:spLocks noChangeArrowheads="1" noTextEdit="1"/>
          </p:cNvSpPr>
          <p:nvPr>
            <p:ph type="sldImg"/>
          </p:nvPr>
        </p:nvSpPr>
        <p:spPr>
          <a:xfrm>
            <a:off x="993775" y="769938"/>
            <a:ext cx="5113338" cy="3835400"/>
          </a:xfrm>
          <a:solidFill>
            <a:srgbClr val="FFFFFF"/>
          </a:solidFill>
          <a:ln/>
        </p:spPr>
      </p:sp>
      <p:sp>
        <p:nvSpPr>
          <p:cNvPr id="90116" name="Text Box 3"/>
          <p:cNvSpPr>
            <a:spLocks noChangeArrowheads="1"/>
          </p:cNvSpPr>
          <p:nvPr>
            <p:ph type="body" idx="1"/>
          </p:nvPr>
        </p:nvSpPr>
        <p:spPr>
          <a:xfrm>
            <a:off x="567809" y="4880015"/>
            <a:ext cx="5206604" cy="4603449"/>
          </a:xfrm>
          <a:noFill/>
          <a:ln/>
        </p:spPr>
        <p:txBody>
          <a:bodyPr wrap="none" anchor="ctr"/>
          <a:lstStyle/>
          <a:p>
            <a:pPr>
              <a:spcBef>
                <a:spcPts val="470"/>
              </a:spcBef>
            </a:pPr>
            <a:r>
              <a:rPr lang="en-GB" i="1" dirty="0" smtClean="0">
                <a:latin typeface="Letter Gothic" pitchFamily="49" charset="0"/>
              </a:rPr>
              <a:t>Command name abbreviations are allowed if unambiguous</a:t>
            </a:r>
          </a:p>
          <a:p>
            <a:pPr>
              <a:spcBef>
                <a:spcPts val="470"/>
              </a:spcBef>
            </a:pPr>
            <a:r>
              <a:rPr lang="en-GB" i="1" dirty="0" smtClean="0">
                <a:latin typeface="Letter Gothic" pitchFamily="49" charset="0"/>
              </a:rPr>
              <a:t>Start debugged program.  You may specify arguments to give it.</a:t>
            </a:r>
          </a:p>
          <a:p>
            <a:pPr>
              <a:spcBef>
                <a:spcPts val="470"/>
              </a:spcBef>
            </a:pPr>
            <a:r>
              <a:rPr lang="en-GB" i="1" dirty="0" err="1" smtClean="0">
                <a:latin typeface="Letter Gothic" pitchFamily="49" charset="0"/>
              </a:rPr>
              <a:t>Args</a:t>
            </a:r>
            <a:r>
              <a:rPr lang="en-GB" i="1" dirty="0" smtClean="0">
                <a:latin typeface="Letter Gothic" pitchFamily="49" charset="0"/>
              </a:rPr>
              <a:t> may include "*", or "[...]"; they are expanded using "</a:t>
            </a:r>
            <a:r>
              <a:rPr lang="en-GB" i="1" dirty="0" err="1" smtClean="0">
                <a:latin typeface="Letter Gothic" pitchFamily="49" charset="0"/>
              </a:rPr>
              <a:t>sh</a:t>
            </a:r>
            <a:r>
              <a:rPr lang="en-GB" i="1" dirty="0" smtClean="0">
                <a:latin typeface="Letter Gothic" pitchFamily="49" charset="0"/>
              </a:rPr>
              <a:t>".</a:t>
            </a:r>
          </a:p>
          <a:p>
            <a:pPr>
              <a:spcBef>
                <a:spcPts val="470"/>
              </a:spcBef>
            </a:pPr>
            <a:r>
              <a:rPr lang="en-GB" i="1" dirty="0" smtClean="0">
                <a:latin typeface="Letter Gothic" pitchFamily="49" charset="0"/>
              </a:rPr>
              <a:t>Input and output redirection with "&gt;", "&lt;", or "&gt;&gt;" are also allowed.</a:t>
            </a:r>
          </a:p>
          <a:p>
            <a:pPr>
              <a:spcBef>
                <a:spcPts val="470"/>
              </a:spcBef>
            </a:pPr>
            <a:r>
              <a:rPr lang="en-GB" i="1" dirty="0" smtClean="0">
                <a:latin typeface="Letter Gothic" pitchFamily="49" charset="0"/>
              </a:rPr>
              <a:t>With no arguments, uses arguments last specified (with "run" or "set </a:t>
            </a:r>
            <a:r>
              <a:rPr lang="en-GB" i="1" dirty="0" err="1" smtClean="0">
                <a:latin typeface="Letter Gothic" pitchFamily="49" charset="0"/>
              </a:rPr>
              <a:t>args</a:t>
            </a:r>
            <a:r>
              <a:rPr lang="en-GB" i="1" dirty="0" smtClean="0">
                <a:latin typeface="Letter Gothic" pitchFamily="49" charset="0"/>
              </a:rPr>
              <a:t>").</a:t>
            </a:r>
          </a:p>
          <a:p>
            <a:pPr>
              <a:spcBef>
                <a:spcPts val="470"/>
              </a:spcBef>
            </a:pPr>
            <a:r>
              <a:rPr lang="en-GB" i="1" dirty="0" smtClean="0">
                <a:latin typeface="Letter Gothic" pitchFamily="49" charset="0"/>
              </a:rPr>
              <a:t>To cancel previous arguments and run with no arguments,</a:t>
            </a:r>
          </a:p>
          <a:p>
            <a:pPr>
              <a:spcBef>
                <a:spcPts val="470"/>
              </a:spcBef>
            </a:pPr>
            <a:r>
              <a:rPr lang="en-GB" i="1" dirty="0" smtClean="0">
                <a:latin typeface="Letter Gothic" pitchFamily="49" charset="0"/>
              </a:rPr>
              <a:t>use "set </a:t>
            </a:r>
            <a:r>
              <a:rPr lang="en-GB" i="1" dirty="0" err="1" smtClean="0">
                <a:latin typeface="Letter Gothic" pitchFamily="49" charset="0"/>
              </a:rPr>
              <a:t>args</a:t>
            </a:r>
            <a:r>
              <a:rPr lang="en-GB" i="1" dirty="0" smtClean="0">
                <a:latin typeface="Letter Gothic" pitchFamily="49" charset="0"/>
              </a:rPr>
              <a:t>" without arguments.</a:t>
            </a:r>
          </a:p>
          <a:p>
            <a:pPr>
              <a:spcBef>
                <a:spcPts val="470"/>
              </a:spcBef>
            </a:pPr>
            <a:endParaRPr lang="en-GB" i="1" dirty="0" smtClean="0">
              <a:latin typeface="Letter Gothic" pitchFamily="49" charset="0"/>
            </a:endParaRP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B471512-BA5A-4BF9-BEC2-9D61A8814ECF}" type="slidenum">
              <a:rPr lang="en-GB" smtClean="0">
                <a:cs typeface="Arial" pitchFamily="34" charset="0"/>
              </a:rPr>
              <a:pPr/>
              <a:t>16</a:t>
            </a:fld>
            <a:endParaRPr lang="en-GB" smtClean="0">
              <a:cs typeface="Arial" pitchFamily="34" charset="0"/>
            </a:endParaRPr>
          </a:p>
        </p:txBody>
      </p:sp>
      <p:sp>
        <p:nvSpPr>
          <p:cNvPr id="91139" name="Rectangle 2"/>
          <p:cNvSpPr>
            <a:spLocks noChangeArrowheads="1" noTextEdit="1"/>
          </p:cNvSpPr>
          <p:nvPr>
            <p:ph type="sldImg"/>
          </p:nvPr>
        </p:nvSpPr>
        <p:spPr>
          <a:xfrm>
            <a:off x="993775" y="769938"/>
            <a:ext cx="5113338" cy="3835400"/>
          </a:xfrm>
          <a:solidFill>
            <a:srgbClr val="FFFFFF"/>
          </a:solidFill>
          <a:ln/>
        </p:spPr>
      </p:sp>
      <p:sp>
        <p:nvSpPr>
          <p:cNvPr id="91140" name="Text Box 3"/>
          <p:cNvSpPr>
            <a:spLocks noChangeArrowheads="1"/>
          </p:cNvSpPr>
          <p:nvPr>
            <p:ph type="body" idx="1"/>
          </p:nvPr>
        </p:nvSpPr>
        <p:spPr>
          <a:xfrm>
            <a:off x="567809" y="4799828"/>
            <a:ext cx="6186750" cy="4385804"/>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Typical output of help 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List of classes of commands: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aliases -- Aliases of other commands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breakpoints -- Making program stop at certain points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data -- Examining data</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files -- Specifying and examining files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internals -- Maintenance commands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obscure -- Obscure features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running -- Running the program</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stack -- Examining the stack</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status -- Status inquiries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support -- Support facilities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err="1" smtClean="0">
                <a:latin typeface="Letter Gothic" pitchFamily="49" charset="0"/>
              </a:rPr>
              <a:t>tracepoints</a:t>
            </a:r>
            <a:r>
              <a:rPr lang="en-GB" i="1" dirty="0" smtClean="0">
                <a:latin typeface="Letter Gothic" pitchFamily="49" charset="0"/>
              </a:rPr>
              <a:t> -- Tracing of program execution without stopping the program</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user-defined -- User-defined commands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Type "help" followed by a class name for a list of commands in that class.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Type "help" followed by command name for full documentation.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4E01E4E-8A47-4418-8A8B-6B1A9E8413CB}" type="slidenum">
              <a:rPr lang="en-GB" smtClean="0">
                <a:cs typeface="Arial" pitchFamily="34" charset="0"/>
              </a:rPr>
              <a:pPr/>
              <a:t>17</a:t>
            </a:fld>
            <a:endParaRPr lang="en-GB" smtClean="0">
              <a:cs typeface="Arial" pitchFamily="34" charset="0"/>
            </a:endParaRPr>
          </a:p>
        </p:txBody>
      </p:sp>
      <p:sp>
        <p:nvSpPr>
          <p:cNvPr id="92163" name="Rectangle 2"/>
          <p:cNvSpPr>
            <a:spLocks noChangeArrowheads="1" noTextEdit="1"/>
          </p:cNvSpPr>
          <p:nvPr>
            <p:ph type="sldImg"/>
          </p:nvPr>
        </p:nvSpPr>
        <p:spPr>
          <a:xfrm>
            <a:off x="993775" y="769938"/>
            <a:ext cx="5113338" cy="3835400"/>
          </a:xfrm>
          <a:solidFill>
            <a:srgbClr val="FFFFFF"/>
          </a:solidFill>
          <a:ln/>
        </p:spPr>
      </p:sp>
      <p:sp>
        <p:nvSpPr>
          <p:cNvPr id="92164" name="Text Box 3"/>
          <p:cNvSpPr>
            <a:spLocks noChangeArrowheads="1"/>
          </p:cNvSpPr>
          <p:nvPr>
            <p:ph type="body" idx="1"/>
          </p:nvPr>
        </p:nvSpPr>
        <p:spPr>
          <a:xfrm>
            <a:off x="709761" y="4863650"/>
            <a:ext cx="5679778" cy="71813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This program has a bug.  The program accesses elements beyond array bounds. System should generate a run-time error.</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9B709E84-EA4F-475C-B93F-1836A417D946}" type="slidenum">
              <a:rPr lang="en-GB" smtClean="0">
                <a:cs typeface="Arial" pitchFamily="34" charset="0"/>
              </a:rPr>
              <a:pPr/>
              <a:t>18</a:t>
            </a:fld>
            <a:endParaRPr lang="en-GB" smtClean="0">
              <a:cs typeface="Arial" pitchFamily="34" charset="0"/>
            </a:endParaRPr>
          </a:p>
        </p:txBody>
      </p:sp>
      <p:sp>
        <p:nvSpPr>
          <p:cNvPr id="93187" name="Rectangle 2"/>
          <p:cNvSpPr>
            <a:spLocks noChangeArrowheads="1" noTextEdit="1"/>
          </p:cNvSpPr>
          <p:nvPr>
            <p:ph type="sldImg"/>
          </p:nvPr>
        </p:nvSpPr>
        <p:spPr>
          <a:xfrm>
            <a:off x="993775" y="769938"/>
            <a:ext cx="5113338" cy="3835400"/>
          </a:xfrm>
          <a:solidFill>
            <a:srgbClr val="FFFFFF"/>
          </a:solidFill>
          <a:ln/>
        </p:spPr>
      </p:sp>
      <p:sp>
        <p:nvSpPr>
          <p:cNvPr id="93188" name="Text Box 3"/>
          <p:cNvSpPr>
            <a:spLocks noChangeArrowheads="1"/>
          </p:cNvSpPr>
          <p:nvPr>
            <p:ph type="body" idx="1"/>
          </p:nvPr>
        </p:nvSpPr>
        <p:spPr>
          <a:xfrm>
            <a:off x="709761" y="4863650"/>
            <a:ext cx="5679778" cy="469347"/>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By default ‘</a:t>
            </a:r>
            <a:r>
              <a:rPr lang="en-GB" i="1" dirty="0" smtClean="0"/>
              <a:t>list’ command  </a:t>
            </a:r>
            <a:r>
              <a:rPr lang="en-GB" dirty="0" smtClean="0"/>
              <a:t>displays 10 lines at a time.  First </a:t>
            </a:r>
            <a:r>
              <a:rPr lang="en-GB" i="1" dirty="0" smtClean="0"/>
              <a:t>list </a:t>
            </a:r>
            <a:r>
              <a:rPr lang="en-GB" dirty="0" smtClean="0"/>
              <a:t>command will display first 10 lines.  Next </a:t>
            </a:r>
            <a:r>
              <a:rPr lang="en-GB" i="1" dirty="0" smtClean="0"/>
              <a:t>list </a:t>
            </a:r>
            <a:r>
              <a:rPr lang="en-GB" dirty="0" smtClean="0"/>
              <a:t>will display next 10 lines and so 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3F07BCA-7746-44FA-AA0F-206EEE74FCF4}" type="slidenum">
              <a:rPr lang="en-GB" smtClean="0">
                <a:cs typeface="Arial" pitchFamily="34" charset="0"/>
              </a:rPr>
              <a:pPr/>
              <a:t>19</a:t>
            </a:fld>
            <a:endParaRPr lang="en-GB" smtClean="0">
              <a:cs typeface="Arial" pitchFamily="34" charset="0"/>
            </a:endParaRPr>
          </a:p>
        </p:txBody>
      </p:sp>
      <p:sp>
        <p:nvSpPr>
          <p:cNvPr id="94211" name="Rectangle 2"/>
          <p:cNvSpPr>
            <a:spLocks noChangeArrowheads="1" noTextEdit="1"/>
          </p:cNvSpPr>
          <p:nvPr>
            <p:ph type="sldImg"/>
          </p:nvPr>
        </p:nvSpPr>
        <p:spPr>
          <a:xfrm>
            <a:off x="993775" y="769938"/>
            <a:ext cx="5113338" cy="3835400"/>
          </a:xfrm>
          <a:solidFill>
            <a:srgbClr val="FFFFFF"/>
          </a:solidFill>
          <a:ln/>
        </p:spPr>
      </p:sp>
      <p:sp>
        <p:nvSpPr>
          <p:cNvPr id="94212" name="Text Box 3"/>
          <p:cNvSpPr>
            <a:spLocks noChangeArrowheads="1"/>
          </p:cNvSpPr>
          <p:nvPr>
            <p:ph type="body" idx="1"/>
          </p:nvPr>
        </p:nvSpPr>
        <p:spPr>
          <a:xfrm>
            <a:off x="709761" y="4863651"/>
            <a:ext cx="5679778" cy="2267275"/>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User can provide either a label (like name of a function) or the line number for the break 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User can use &lt;TAB&gt; to complete the command or label.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break +n will insert break point </a:t>
            </a:r>
            <a:r>
              <a:rPr lang="en-GB" i="1" dirty="0" smtClean="0"/>
              <a:t>n </a:t>
            </a:r>
            <a:r>
              <a:rPr lang="en-GB" dirty="0" smtClean="0"/>
              <a:t> lines </a:t>
            </a:r>
            <a:r>
              <a:rPr lang="en-GB" i="1" dirty="0" smtClean="0"/>
              <a:t>after</a:t>
            </a:r>
            <a:r>
              <a:rPr lang="en-GB" dirty="0" smtClean="0"/>
              <a:t> the current line.  Similarly break –n will insert a break point </a:t>
            </a:r>
            <a:r>
              <a:rPr lang="en-GB" i="1" dirty="0" smtClean="0"/>
              <a:t>n</a:t>
            </a:r>
            <a:r>
              <a:rPr lang="en-GB" dirty="0" smtClean="0"/>
              <a:t> lines </a:t>
            </a:r>
            <a:r>
              <a:rPr lang="en-GB" i="1" dirty="0" smtClean="0"/>
              <a:t>before</a:t>
            </a:r>
            <a:r>
              <a:rPr lang="en-GB" dirty="0" smtClean="0"/>
              <a:t> the current line.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Display shown has hexadecimal address (0x410310 in our case), file (ex1.c) and the line number.</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Actual display on user machine may be different from the one shown in the slide.  It depends on the user’s file name, address and line number.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BC55481-F681-4B8F-8B4C-A6DCD298B16E}" type="slidenum">
              <a:rPr lang="en-GB" smtClean="0">
                <a:cs typeface="Arial" pitchFamily="34" charset="0"/>
              </a:rPr>
              <a:pPr/>
              <a:t>2</a:t>
            </a:fld>
            <a:endParaRPr lang="en-GB" smtClean="0">
              <a:cs typeface="Arial" pitchFamily="34" charset="0"/>
            </a:endParaRPr>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4E4D69E-E4D6-487A-9AE3-FF6D6A8E579C}" type="slidenum">
              <a:rPr lang="en-GB" smtClean="0">
                <a:cs typeface="Arial" pitchFamily="34" charset="0"/>
              </a:rPr>
              <a:pPr/>
              <a:t>20</a:t>
            </a:fld>
            <a:endParaRPr lang="en-GB" smtClean="0">
              <a:cs typeface="Arial" pitchFamily="34" charset="0"/>
            </a:endParaRPr>
          </a:p>
        </p:txBody>
      </p:sp>
      <p:sp>
        <p:nvSpPr>
          <p:cNvPr id="95235" name="Rectangle 2"/>
          <p:cNvSpPr>
            <a:spLocks noChangeArrowheads="1" noTextEdit="1"/>
          </p:cNvSpPr>
          <p:nvPr>
            <p:ph type="sldImg"/>
          </p:nvPr>
        </p:nvSpPr>
        <p:spPr>
          <a:xfrm>
            <a:off x="993775" y="769938"/>
            <a:ext cx="5113338" cy="3835400"/>
          </a:xfrm>
          <a:solidFill>
            <a:srgbClr val="FFFFFF"/>
          </a:solidFill>
          <a:ln/>
        </p:spPr>
      </p:sp>
      <p:sp>
        <p:nvSpPr>
          <p:cNvPr id="95236" name="Text Box 3"/>
          <p:cNvSpPr>
            <a:spLocks noChangeArrowheads="1"/>
          </p:cNvSpPr>
          <p:nvPr>
            <p:ph type="body" idx="1"/>
          </p:nvPr>
        </p:nvSpPr>
        <p:spPr>
          <a:xfrm>
            <a:off x="709761" y="4863651"/>
            <a:ext cx="5679778" cy="2516061"/>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First line is the program that is being run – </a:t>
            </a:r>
            <a:r>
              <a:rPr lang="en-GB" dirty="0" err="1" smtClean="0"/>
              <a:t>a.out</a:t>
            </a:r>
            <a:r>
              <a:rPr lang="en-GB" i="1" dirty="0" smtClean="0"/>
              <a:t> </a:t>
            </a:r>
            <a:r>
              <a:rPr lang="en-GB" dirty="0" smtClean="0"/>
              <a:t>in our example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Next line indicates the action – Breakpoint 1,  (since that is the FIRST break point defined by the user) followed by the function name – </a:t>
            </a:r>
            <a:r>
              <a:rPr lang="en-GB" i="1" dirty="0" smtClean="0"/>
              <a:t>main()</a:t>
            </a:r>
            <a:r>
              <a:rPr lang="en-GB" dirty="0" smtClean="0"/>
              <a:t>, original .c filename – </a:t>
            </a:r>
            <a:r>
              <a:rPr lang="en-GB" i="1" dirty="0" smtClean="0"/>
              <a:t>ex1.c </a:t>
            </a:r>
            <a:r>
              <a:rPr lang="en-GB" dirty="0" smtClean="0"/>
              <a:t> and the line number </a:t>
            </a:r>
            <a:r>
              <a:rPr lang="en-GB" i="1" dirty="0" smtClean="0"/>
              <a:t>6</a:t>
            </a:r>
            <a:r>
              <a:rPr lang="en-GB" dirty="0" smtClean="0"/>
              <a:t>.</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Third line indicates the next instruction the system will execute.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In the absence of break command </a:t>
            </a:r>
            <a:r>
              <a:rPr lang="en-GB" i="1" dirty="0" err="1" smtClean="0"/>
              <a:t>gdb</a:t>
            </a:r>
            <a:r>
              <a:rPr lang="en-GB" dirty="0" smtClean="0"/>
              <a:t> will run the program at full speed, till the end of the program – provided the program does not have any errors.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continue</a:t>
            </a:r>
            <a:r>
              <a:rPr lang="en-GB" dirty="0" smtClean="0"/>
              <a:t> command will continue the execution of the program from the break-point in question.  It will run till the end of the program or the next break-point.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374EA2C-EB74-431A-A05B-E29910AE70F2}" type="slidenum">
              <a:rPr lang="en-GB" smtClean="0">
                <a:cs typeface="Arial" pitchFamily="34" charset="0"/>
              </a:rPr>
              <a:pPr/>
              <a:t>21</a:t>
            </a:fld>
            <a:endParaRPr lang="en-GB" smtClean="0">
              <a:cs typeface="Arial" pitchFamily="34" charset="0"/>
            </a:endParaRPr>
          </a:p>
        </p:txBody>
      </p:sp>
      <p:sp>
        <p:nvSpPr>
          <p:cNvPr id="96259" name="Rectangle 2"/>
          <p:cNvSpPr>
            <a:spLocks noChangeArrowheads="1" noTextEdit="1"/>
          </p:cNvSpPr>
          <p:nvPr>
            <p:ph type="sldImg"/>
          </p:nvPr>
        </p:nvSpPr>
        <p:spPr>
          <a:xfrm>
            <a:off x="993775" y="769938"/>
            <a:ext cx="5113338" cy="3835400"/>
          </a:xfrm>
          <a:solidFill>
            <a:srgbClr val="FFFFFF"/>
          </a:solidFill>
          <a:ln/>
        </p:spPr>
      </p:sp>
      <p:sp>
        <p:nvSpPr>
          <p:cNvPr id="96260" name="Text Box 3"/>
          <p:cNvSpPr>
            <a:spLocks noChangeArrowheads="1"/>
          </p:cNvSpPr>
          <p:nvPr>
            <p:ph type="body" idx="1"/>
          </p:nvPr>
        </p:nvSpPr>
        <p:spPr>
          <a:xfrm>
            <a:off x="709761" y="4863650"/>
            <a:ext cx="5679778" cy="469347"/>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At the step command, system will run the present line of source code and displays the next line of code along with the line number.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26AD33-04D0-4BF2-973C-E6762696D3DE}" type="slidenum">
              <a:rPr lang="en-GB" smtClean="0">
                <a:cs typeface="Arial" pitchFamily="34" charset="0"/>
              </a:rPr>
              <a:pPr/>
              <a:t>22</a:t>
            </a:fld>
            <a:endParaRPr lang="en-GB" smtClean="0">
              <a:cs typeface="Arial" pitchFamily="34" charset="0"/>
            </a:endParaRPr>
          </a:p>
        </p:txBody>
      </p:sp>
      <p:sp>
        <p:nvSpPr>
          <p:cNvPr id="97283" name="Rectangle 2"/>
          <p:cNvSpPr>
            <a:spLocks noChangeArrowheads="1" noTextEdit="1"/>
          </p:cNvSpPr>
          <p:nvPr>
            <p:ph type="sldImg"/>
          </p:nvPr>
        </p:nvSpPr>
        <p:spPr>
          <a:xfrm>
            <a:off x="993775" y="769938"/>
            <a:ext cx="5113338" cy="3835400"/>
          </a:xfrm>
          <a:solidFill>
            <a:srgbClr val="FFFFFF"/>
          </a:solidFill>
          <a:ln/>
        </p:spPr>
      </p:sp>
      <p:sp>
        <p:nvSpPr>
          <p:cNvPr id="97284" name="Text Box 3"/>
          <p:cNvSpPr>
            <a:spLocks noChangeArrowheads="1"/>
          </p:cNvSpPr>
          <p:nvPr>
            <p:ph type="body" idx="1"/>
          </p:nvPr>
        </p:nvSpPr>
        <p:spPr>
          <a:xfrm>
            <a:off x="709761" y="4863651"/>
            <a:ext cx="5679778" cy="301363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err="1" smtClean="0"/>
              <a:t>gdb</a:t>
            </a:r>
            <a:r>
              <a:rPr lang="en-GB" dirty="0" smtClean="0"/>
              <a:t> also accepts abbreviated commands.  Thus user can issue </a:t>
            </a:r>
            <a:r>
              <a:rPr lang="en-GB" i="1" dirty="0" smtClean="0"/>
              <a:t>s </a:t>
            </a:r>
            <a:r>
              <a:rPr lang="en-GB" dirty="0" smtClean="0"/>
              <a:t>instead of </a:t>
            </a:r>
            <a:r>
              <a:rPr lang="en-GB" i="1" dirty="0" smtClean="0"/>
              <a:t>step </a:t>
            </a:r>
            <a:r>
              <a:rPr lang="en-GB" dirty="0" smtClean="0"/>
              <a:t> as the 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t>Step 5 </a:t>
            </a:r>
            <a:r>
              <a:rPr lang="en-GB" dirty="0" smtClean="0"/>
              <a:t> will run the next five lines of command.  </a:t>
            </a:r>
            <a:r>
              <a:rPr lang="en-GB" dirty="0" err="1" smtClean="0"/>
              <a:t>gdb</a:t>
            </a:r>
            <a:r>
              <a:rPr lang="en-GB" dirty="0" smtClean="0"/>
              <a:t> will not display intermediate lines.  It completes execution of next five lines and stops.  We can also give the command </a:t>
            </a:r>
            <a:r>
              <a:rPr lang="en-GB" i="1" dirty="0" smtClean="0"/>
              <a:t>s 5 </a:t>
            </a:r>
            <a:r>
              <a:rPr lang="en-GB" dirty="0" smtClean="0"/>
              <a:t> instead of </a:t>
            </a:r>
            <a:r>
              <a:rPr lang="en-GB" i="1" dirty="0" smtClean="0"/>
              <a:t>step 5 </a:t>
            </a:r>
            <a:r>
              <a:rPr lang="en-GB" dirty="0" smtClean="0"/>
              <a:t>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Here is the output of help </a:t>
            </a:r>
            <a:r>
              <a:rPr lang="en-GB" i="1" dirty="0" smtClean="0"/>
              <a:t>step</a:t>
            </a:r>
            <a:r>
              <a:rPr lang="en-GB" dirty="0" smtClean="0"/>
              <a:t> 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t>
            </a:r>
            <a:r>
              <a:rPr lang="en-GB" i="1" dirty="0" err="1" smtClean="0">
                <a:latin typeface="Letter Gothic" pitchFamily="49" charset="0"/>
              </a:rPr>
              <a:t>gdb</a:t>
            </a:r>
            <a:r>
              <a:rPr lang="en-GB" i="1" dirty="0" smtClean="0">
                <a:latin typeface="Letter Gothic" pitchFamily="49" charset="0"/>
              </a:rPr>
              <a:t>) help step</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Step program until it reaches a different source line.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Argument N means do this N times (or till program stops for another reason).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t>
            </a:r>
            <a:r>
              <a:rPr lang="en-GB" i="1" dirty="0" err="1" smtClean="0">
                <a:latin typeface="Letter Gothic" pitchFamily="49" charset="0"/>
              </a:rPr>
              <a:t>gdb</a:t>
            </a:r>
            <a:r>
              <a:rPr lang="en-GB" i="1" dirty="0" smtClean="0">
                <a:latin typeface="Letter Gothic" pitchFamily="49" charset="0"/>
              </a:rPr>
              <a:t>)</a:t>
            </a:r>
            <a:r>
              <a:rPr lang="en-GB" dirty="0" smtClean="0">
                <a:latin typeface="Letter Gothic" pitchFamily="49" charset="0"/>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3392DD7-AB37-47F3-857D-21DF79DCCB3D}" type="slidenum">
              <a:rPr lang="en-GB" smtClean="0">
                <a:cs typeface="Arial" pitchFamily="34" charset="0"/>
              </a:rPr>
              <a:pPr/>
              <a:t>23</a:t>
            </a:fld>
            <a:endParaRPr lang="en-GB" smtClean="0">
              <a:cs typeface="Arial" pitchFamily="34" charset="0"/>
            </a:endParaRPr>
          </a:p>
        </p:txBody>
      </p:sp>
      <p:sp>
        <p:nvSpPr>
          <p:cNvPr id="98307" name="Rectangle 2"/>
          <p:cNvSpPr>
            <a:spLocks noChangeArrowheads="1" noTextEdit="1"/>
          </p:cNvSpPr>
          <p:nvPr>
            <p:ph type="sldImg"/>
          </p:nvPr>
        </p:nvSpPr>
        <p:spPr>
          <a:xfrm>
            <a:off x="993775" y="769938"/>
            <a:ext cx="5113338" cy="3835400"/>
          </a:xfrm>
          <a:solidFill>
            <a:srgbClr val="FFFFFF"/>
          </a:solidFill>
          <a:ln/>
        </p:spPr>
      </p:sp>
      <p:sp>
        <p:nvSpPr>
          <p:cNvPr id="98308" name="Text Box 3"/>
          <p:cNvSpPr>
            <a:spLocks noChangeArrowheads="1"/>
          </p:cNvSpPr>
          <p:nvPr>
            <p:ph type="body" idx="1"/>
          </p:nvPr>
        </p:nvSpPr>
        <p:spPr>
          <a:xfrm>
            <a:off x="709761" y="4863650"/>
            <a:ext cx="5679778" cy="71813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A second program segment.  There are no errors in the program.  But it calls a subroutine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The idea is to show how we can either </a:t>
            </a:r>
            <a:r>
              <a:rPr lang="en-GB" i="1" dirty="0" smtClean="0"/>
              <a:t>trace-into </a:t>
            </a:r>
            <a:r>
              <a:rPr lang="en-GB" dirty="0" smtClean="0"/>
              <a:t>or </a:t>
            </a:r>
            <a:r>
              <a:rPr lang="en-GB" i="1" dirty="0" smtClean="0"/>
              <a:t>step-into </a:t>
            </a:r>
            <a:r>
              <a:rPr lang="en-GB" dirty="0" smtClean="0"/>
              <a:t>a function.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1821426-510C-416B-976A-D478E243191A}" type="slidenum">
              <a:rPr lang="en-GB" smtClean="0">
                <a:cs typeface="Arial" pitchFamily="34" charset="0"/>
              </a:rPr>
              <a:pPr/>
              <a:t>24</a:t>
            </a:fld>
            <a:endParaRPr lang="en-GB" smtClean="0">
              <a:cs typeface="Arial" pitchFamily="34" charset="0"/>
            </a:endParaRPr>
          </a:p>
        </p:txBody>
      </p:sp>
      <p:sp>
        <p:nvSpPr>
          <p:cNvPr id="99331" name="Rectangle 2"/>
          <p:cNvSpPr>
            <a:spLocks noChangeArrowheads="1" noTextEdit="1"/>
          </p:cNvSpPr>
          <p:nvPr>
            <p:ph type="sldImg"/>
          </p:nvPr>
        </p:nvSpPr>
        <p:spPr>
          <a:xfrm>
            <a:off x="993775" y="769938"/>
            <a:ext cx="5113338" cy="3835400"/>
          </a:xfrm>
          <a:solidFill>
            <a:srgbClr val="FFFFFF"/>
          </a:solidFill>
          <a:ln/>
        </p:spPr>
      </p:sp>
      <p:sp>
        <p:nvSpPr>
          <p:cNvPr id="99332" name="Text Box 3"/>
          <p:cNvSpPr>
            <a:spLocks noChangeArrowheads="1"/>
          </p:cNvSpPr>
          <p:nvPr>
            <p:ph type="body" idx="1"/>
          </p:nvPr>
        </p:nvSpPr>
        <p:spPr>
          <a:xfrm>
            <a:off x="709761" y="4863651"/>
            <a:ext cx="5679778" cy="170558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We observe that ‘</a:t>
            </a:r>
            <a:r>
              <a:rPr lang="en-GB" i="1" dirty="0" smtClean="0"/>
              <a:t>step’ </a:t>
            </a:r>
            <a:r>
              <a:rPr lang="en-GB" dirty="0" smtClean="0"/>
              <a:t> command at line 12 will force the program to ENTER the </a:t>
            </a:r>
            <a:r>
              <a:rPr lang="en-GB" dirty="0" err="1" smtClean="0"/>
              <a:t>my_print</a:t>
            </a:r>
            <a:r>
              <a:rPr lang="en-GB" dirty="0" smtClean="0"/>
              <a:t>() function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err="1" smtClean="0"/>
              <a:t>gdb</a:t>
            </a:r>
            <a:r>
              <a:rPr lang="en-GB" dirty="0" smtClean="0"/>
              <a:t> displays the function name (within the .c file) it is entering in the next line.  We also observe that the line number in the program has changed.  From executing line 12 it has jumped to line 18 – the function name.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This means </a:t>
            </a:r>
            <a:r>
              <a:rPr lang="en-GB" i="1" dirty="0" smtClean="0"/>
              <a:t>step </a:t>
            </a:r>
            <a:r>
              <a:rPr lang="en-GB" dirty="0" smtClean="0"/>
              <a:t>command will execute each and every subroutine in detail.  This may not be needed in some situations.  We need to go over a subroutine, instead of going through the subroutine.  In such case we can’t use </a:t>
            </a:r>
            <a:r>
              <a:rPr lang="en-GB" i="1" dirty="0" smtClean="0"/>
              <a:t>step </a:t>
            </a:r>
            <a:r>
              <a:rPr lang="en-GB" dirty="0" smtClean="0"/>
              <a:t> command.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2FA74AE-9637-4756-8AD0-247FC2BB634F}" type="slidenum">
              <a:rPr lang="en-GB" smtClean="0">
                <a:cs typeface="Arial" pitchFamily="34" charset="0"/>
              </a:rPr>
              <a:pPr/>
              <a:t>25</a:t>
            </a:fld>
            <a:endParaRPr lang="en-GB" smtClean="0">
              <a:cs typeface="Arial" pitchFamily="34" charset="0"/>
            </a:endParaRPr>
          </a:p>
        </p:txBody>
      </p:sp>
      <p:sp>
        <p:nvSpPr>
          <p:cNvPr id="100355" name="Rectangle 2"/>
          <p:cNvSpPr>
            <a:spLocks noChangeArrowheads="1" noTextEdit="1"/>
          </p:cNvSpPr>
          <p:nvPr>
            <p:ph type="sldImg"/>
          </p:nvPr>
        </p:nvSpPr>
        <p:spPr>
          <a:xfrm>
            <a:off x="993775" y="769938"/>
            <a:ext cx="5113338" cy="3835400"/>
          </a:xfrm>
          <a:solidFill>
            <a:srgbClr val="FFFFFF"/>
          </a:solidFill>
          <a:ln/>
        </p:spPr>
      </p:sp>
      <p:sp>
        <p:nvSpPr>
          <p:cNvPr id="100356" name="Text Box 3"/>
          <p:cNvSpPr>
            <a:spLocks noChangeArrowheads="1"/>
          </p:cNvSpPr>
          <p:nvPr>
            <p:ph type="body" idx="1"/>
          </p:nvPr>
        </p:nvSpPr>
        <p:spPr>
          <a:xfrm>
            <a:off x="709761" y="4863651"/>
            <a:ext cx="5679778" cy="3816417"/>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We see that at line 12, the </a:t>
            </a:r>
            <a:r>
              <a:rPr lang="en-GB" i="1" dirty="0" err="1" smtClean="0"/>
              <a:t>gdb</a:t>
            </a:r>
            <a:r>
              <a:rPr lang="en-GB" dirty="0" smtClean="0"/>
              <a:t> executes the </a:t>
            </a:r>
            <a:r>
              <a:rPr lang="en-GB" i="1" dirty="0" err="1" smtClean="0"/>
              <a:t>my_print</a:t>
            </a:r>
            <a:r>
              <a:rPr lang="en-GB" dirty="0" smtClean="0"/>
              <a:t> command at one go and goes to the next instruction – line 8 in our case.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We can provide number of steps for the </a:t>
            </a:r>
            <a:r>
              <a:rPr lang="en-GB" dirty="0" smtClean="0">
                <a:latin typeface="Letter Gothic" pitchFamily="49" charset="0"/>
              </a:rPr>
              <a:t>next </a:t>
            </a:r>
            <a:r>
              <a:rPr lang="en-GB" dirty="0" smtClean="0"/>
              <a:t>command as </a:t>
            </a:r>
            <a:r>
              <a:rPr lang="en-GB" dirty="0" smtClean="0">
                <a:latin typeface="Letter Gothic" pitchFamily="49" charset="0"/>
              </a:rPr>
              <a:t>step 5.</a:t>
            </a:r>
            <a:r>
              <a:rPr lang="en-GB" dirty="0" smtClean="0"/>
              <a:t>  This will execute next five lines of the program.  It is similar to the </a:t>
            </a:r>
            <a:r>
              <a:rPr lang="en-GB" dirty="0" smtClean="0">
                <a:latin typeface="Letter Gothic" pitchFamily="49" charset="0"/>
              </a:rPr>
              <a:t>step</a:t>
            </a:r>
            <a:r>
              <a:rPr lang="en-GB" i="1" dirty="0" smtClean="0"/>
              <a:t> </a:t>
            </a:r>
            <a:r>
              <a:rPr lang="en-GB" dirty="0" smtClean="0"/>
              <a:t>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Here is the output of </a:t>
            </a:r>
            <a:r>
              <a:rPr lang="en-GB" dirty="0" smtClean="0">
                <a:latin typeface="Letter Gothic" pitchFamily="49" charset="0"/>
              </a:rPr>
              <a:t>help next</a:t>
            </a:r>
            <a:r>
              <a:rPr lang="en-GB" i="1" dirty="0" smtClean="0"/>
              <a:t> </a:t>
            </a:r>
            <a:r>
              <a:rPr lang="en-GB" dirty="0" smtClean="0"/>
              <a:t>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Step program, proceeding through subroutine calls.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Like the "step" command as long as subroutine calls do not happen;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when they do, the call is treated as one instruction.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Argument N means do this N times (or till program stops for another reason).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latin typeface="Letter Gothic" pitchFamily="49" charset="0"/>
            </a:endParaRP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If a user enters the program, and would like to break at the end of the subroutine, the user can use </a:t>
            </a:r>
            <a:r>
              <a:rPr lang="en-GB" dirty="0" smtClean="0">
                <a:latin typeface="Letter Gothic" pitchFamily="49" charset="0"/>
              </a:rPr>
              <a:t>finish</a:t>
            </a:r>
            <a:r>
              <a:rPr lang="en-GB" i="1" dirty="0" smtClean="0"/>
              <a:t> </a:t>
            </a:r>
            <a:r>
              <a:rPr lang="en-GB" dirty="0" smtClean="0"/>
              <a:t>command.  This will complete the subroutine (assuming there are no breakpoints in the subroutine) and stops at the end of the function.  Unlike the </a:t>
            </a:r>
            <a:r>
              <a:rPr lang="en-GB" dirty="0" smtClean="0">
                <a:latin typeface="Letter Gothic" pitchFamily="49" charset="0"/>
              </a:rPr>
              <a:t>step</a:t>
            </a:r>
            <a:r>
              <a:rPr lang="en-GB" dirty="0" smtClean="0"/>
              <a:t> or </a:t>
            </a:r>
            <a:r>
              <a:rPr lang="en-GB" i="1" dirty="0" smtClean="0">
                <a:latin typeface="Letter Gothic" pitchFamily="49" charset="0"/>
              </a:rPr>
              <a:t>next</a:t>
            </a:r>
            <a:r>
              <a:rPr lang="en-GB" dirty="0" smtClean="0"/>
              <a:t> command, it will not display the next instruction.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837A1E8-5567-447D-B4F3-AF7C81AEFDF4}" type="slidenum">
              <a:rPr lang="en-GB" smtClean="0">
                <a:cs typeface="Arial" pitchFamily="34" charset="0"/>
              </a:rPr>
              <a:pPr/>
              <a:t>26</a:t>
            </a:fld>
            <a:endParaRPr lang="en-GB" smtClean="0">
              <a:cs typeface="Arial" pitchFamily="34" charset="0"/>
            </a:endParaRPr>
          </a:p>
        </p:txBody>
      </p:sp>
      <p:sp>
        <p:nvSpPr>
          <p:cNvPr id="101379" name="Rectangle 2"/>
          <p:cNvSpPr>
            <a:spLocks noChangeArrowheads="1" noTextEdit="1"/>
          </p:cNvSpPr>
          <p:nvPr>
            <p:ph type="sldImg"/>
          </p:nvPr>
        </p:nvSpPr>
        <p:spPr>
          <a:xfrm>
            <a:off x="993775" y="769938"/>
            <a:ext cx="5113338" cy="3835400"/>
          </a:xfrm>
          <a:solidFill>
            <a:srgbClr val="FFFFFF"/>
          </a:solidFill>
          <a:ln/>
        </p:spPr>
      </p:sp>
      <p:sp>
        <p:nvSpPr>
          <p:cNvPr id="101380" name="Text Box 3"/>
          <p:cNvSpPr>
            <a:spLocks noChangeArrowheads="1"/>
          </p:cNvSpPr>
          <p:nvPr>
            <p:ph type="body" idx="1"/>
          </p:nvPr>
        </p:nvSpPr>
        <p:spPr>
          <a:xfrm>
            <a:off x="946348" y="4863650"/>
            <a:ext cx="5206604" cy="4603449"/>
          </a:xfrm>
          <a:noFill/>
          <a:ln/>
        </p:spPr>
        <p:txBody>
          <a:bodyPr wrap="none" anchor="ctr"/>
          <a:lstStyle/>
          <a:p>
            <a:pPr marL="238727" indent="-238727" defTabSz="477454"/>
            <a:r>
              <a:rPr lang="en-US" dirty="0" smtClean="0"/>
              <a:t>Until runs the program till we hit the specified line.  </a:t>
            </a:r>
          </a:p>
          <a:p>
            <a:pPr marL="238727" indent="-238727" defTabSz="477454"/>
            <a:endParaRPr lang="en-US" dirty="0" smtClean="0"/>
          </a:p>
          <a:p>
            <a:pPr marL="238727" indent="-238727" defTabSz="477454"/>
            <a:r>
              <a:rPr lang="en-US" dirty="0" smtClean="0"/>
              <a:t>QUIZ:  What do you think should happen if  the line number specified</a:t>
            </a:r>
          </a:p>
          <a:p>
            <a:pPr marL="238727" indent="-238727" defTabSz="477454">
              <a:buFont typeface="Times New Roman" pitchFamily="18" charset="0"/>
              <a:buAutoNum type="arabicPeriod"/>
            </a:pPr>
            <a:r>
              <a:rPr lang="en-US" dirty="0" smtClean="0"/>
              <a:t> is larger than the total lines in the file</a:t>
            </a:r>
          </a:p>
          <a:p>
            <a:pPr marL="238727" indent="-238727" defTabSz="477454">
              <a:buFont typeface="Times New Roman" pitchFamily="18" charset="0"/>
              <a:buAutoNum type="arabicPeriod"/>
            </a:pPr>
            <a:r>
              <a:rPr lang="en-US" dirty="0" smtClean="0"/>
              <a:t> is in another function</a:t>
            </a:r>
          </a:p>
          <a:p>
            <a:pPr marL="238727" indent="-238727" defTabSz="477454">
              <a:buFont typeface="Times New Roman" pitchFamily="18" charset="0"/>
              <a:buAutoNum type="arabicPeriod"/>
            </a:pPr>
            <a:r>
              <a:rPr lang="en-US" dirty="0" smtClean="0"/>
              <a:t> is out of the present running function?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1A6520D-00AA-43C2-B67C-0F330F55CC04}" type="slidenum">
              <a:rPr lang="en-GB" smtClean="0">
                <a:cs typeface="Arial" pitchFamily="34" charset="0"/>
              </a:rPr>
              <a:pPr/>
              <a:t>27</a:t>
            </a:fld>
            <a:endParaRPr lang="en-GB" smtClean="0">
              <a:cs typeface="Arial" pitchFamily="34" charset="0"/>
            </a:endParaRPr>
          </a:p>
        </p:txBody>
      </p:sp>
      <p:sp>
        <p:nvSpPr>
          <p:cNvPr id="102403" name="Rectangle 2"/>
          <p:cNvSpPr>
            <a:spLocks noChangeArrowheads="1" noTextEdit="1"/>
          </p:cNvSpPr>
          <p:nvPr>
            <p:ph type="sldImg"/>
          </p:nvPr>
        </p:nvSpPr>
        <p:spPr>
          <a:xfrm>
            <a:off x="993775" y="769938"/>
            <a:ext cx="5113338" cy="3835400"/>
          </a:xfrm>
          <a:solidFill>
            <a:srgbClr val="FFFFFF"/>
          </a:solidFill>
          <a:ln/>
        </p:spPr>
      </p:sp>
      <p:sp>
        <p:nvSpPr>
          <p:cNvPr id="102404" name="Text Box 3"/>
          <p:cNvSpPr>
            <a:spLocks noChangeArrowheads="1"/>
          </p:cNvSpPr>
          <p:nvPr>
            <p:ph type="body" idx="1"/>
          </p:nvPr>
        </p:nvSpPr>
        <p:spPr>
          <a:xfrm>
            <a:off x="709761" y="4863651"/>
            <a:ext cx="5679778" cy="1087465"/>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err="1" smtClean="0"/>
              <a:t>gdb</a:t>
            </a:r>
            <a:r>
              <a:rPr lang="en-GB" dirty="0" smtClean="0"/>
              <a:t> assigns an integer number to each breakpoint, </a:t>
            </a:r>
            <a:r>
              <a:rPr lang="en-GB" dirty="0" err="1" smtClean="0"/>
              <a:t>watchpoint</a:t>
            </a:r>
            <a:r>
              <a:rPr lang="en-GB" dirty="0" smtClean="0"/>
              <a:t>, or </a:t>
            </a:r>
            <a:r>
              <a:rPr lang="en-GB" dirty="0" err="1" smtClean="0"/>
              <a:t>catchpoint</a:t>
            </a:r>
            <a:r>
              <a:rPr lang="en-GB" dirty="0" smtClean="0"/>
              <a:t> when we create one. The numbers are successive integers starting with one. User can use these numbers to control or alter these breakpoints. Each breakpoint can be enabled or disabled; if disabled, it has no effect on the program until it is enabled again.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9D8F91CE-0FFD-4A47-9DA7-00F9F6EB8AA0}" type="slidenum">
              <a:rPr lang="en-GB" smtClean="0">
                <a:cs typeface="Arial" pitchFamily="34" charset="0"/>
              </a:rPr>
              <a:pPr/>
              <a:t>28</a:t>
            </a:fld>
            <a:endParaRPr lang="en-GB" smtClean="0">
              <a:cs typeface="Arial" pitchFamily="34" charset="0"/>
            </a:endParaRPr>
          </a:p>
        </p:txBody>
      </p:sp>
      <p:sp>
        <p:nvSpPr>
          <p:cNvPr id="103427" name="Rectangle 2"/>
          <p:cNvSpPr>
            <a:spLocks noChangeArrowheads="1" noTextEdit="1"/>
          </p:cNvSpPr>
          <p:nvPr>
            <p:ph type="sldImg"/>
          </p:nvPr>
        </p:nvSpPr>
        <p:spPr>
          <a:xfrm>
            <a:off x="993775" y="769938"/>
            <a:ext cx="5113338" cy="3835400"/>
          </a:xfrm>
          <a:solidFill>
            <a:srgbClr val="FFFFFF"/>
          </a:solidFill>
          <a:ln/>
        </p:spPr>
      </p:sp>
      <p:sp>
        <p:nvSpPr>
          <p:cNvPr id="103428" name="Text Box 3"/>
          <p:cNvSpPr>
            <a:spLocks noChangeArrowheads="1"/>
          </p:cNvSpPr>
          <p:nvPr>
            <p:ph type="body" idx="1"/>
          </p:nvPr>
        </p:nvSpPr>
        <p:spPr>
          <a:xfrm>
            <a:off x="709761" y="4863651"/>
            <a:ext cx="5679778" cy="189794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With the offset, breakpoint will be set at the offset from the present location.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We can also set the break points for functions/line in different file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break *address</a:t>
            </a:r>
            <a:r>
              <a:rPr lang="en-GB" dirty="0" smtClean="0"/>
              <a:t> will set the breakpoint in the specified address.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t>Info breakpoints </a:t>
            </a:r>
            <a:r>
              <a:rPr lang="en-GB" dirty="0" smtClean="0"/>
              <a:t>displays</a:t>
            </a:r>
            <a:r>
              <a:rPr lang="en-GB" i="1" dirty="0" smtClean="0"/>
              <a:t> </a:t>
            </a:r>
            <a:r>
              <a:rPr lang="en-GB" dirty="0" smtClean="0"/>
              <a:t>statistics of break points, that includes if the break point is enabled/disabled, function and line number,  how many times the breakpoint was hit etc.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clear </a:t>
            </a:r>
            <a:r>
              <a:rPr lang="en-GB" dirty="0" smtClean="0"/>
              <a:t> will clear ALL the break-points.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972C696-527C-4488-ADD8-66CEA9F0423E}" type="slidenum">
              <a:rPr lang="en-GB" smtClean="0">
                <a:cs typeface="Arial" pitchFamily="34" charset="0"/>
              </a:rPr>
              <a:pPr/>
              <a:t>29</a:t>
            </a:fld>
            <a:endParaRPr lang="en-GB" smtClean="0">
              <a:cs typeface="Arial" pitchFamily="34" charset="0"/>
            </a:endParaRPr>
          </a:p>
        </p:txBody>
      </p:sp>
      <p:sp>
        <p:nvSpPr>
          <p:cNvPr id="104451" name="Rectangle 2"/>
          <p:cNvSpPr>
            <a:spLocks noChangeArrowheads="1" noTextEdit="1"/>
          </p:cNvSpPr>
          <p:nvPr>
            <p:ph type="sldImg"/>
          </p:nvPr>
        </p:nvSpPr>
        <p:spPr>
          <a:xfrm>
            <a:off x="993775" y="769938"/>
            <a:ext cx="5113338" cy="3835400"/>
          </a:xfrm>
          <a:solidFill>
            <a:srgbClr val="FFFFFF"/>
          </a:solidFill>
          <a:ln/>
        </p:spPr>
      </p:sp>
      <p:sp>
        <p:nvSpPr>
          <p:cNvPr id="104452" name="Text Box 3"/>
          <p:cNvSpPr>
            <a:spLocks noChangeArrowheads="1"/>
          </p:cNvSpPr>
          <p:nvPr>
            <p:ph type="body" idx="1"/>
          </p:nvPr>
        </p:nvSpPr>
        <p:spPr>
          <a:xfrm>
            <a:off x="709761" y="4863650"/>
            <a:ext cx="5679778" cy="3141874"/>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If </a:t>
            </a:r>
            <a:r>
              <a:rPr lang="en-GB" i="1" dirty="0" smtClean="0"/>
              <a:t>watch </a:t>
            </a:r>
            <a:r>
              <a:rPr lang="en-GB" dirty="0" smtClean="0"/>
              <a:t>is set, the program execution breaks and stops  whenever variable changes.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A </a:t>
            </a:r>
            <a:r>
              <a:rPr lang="en-GB" i="1" dirty="0" smtClean="0"/>
              <a:t>watch</a:t>
            </a:r>
            <a:r>
              <a:rPr lang="en-GB" dirty="0" smtClean="0"/>
              <a:t> in a function will be automatically disabled on return from the function;  we need to manually set the watch point in the function next time.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Info watch</a:t>
            </a:r>
            <a:r>
              <a:rPr lang="en-GB" i="1" dirty="0" smtClean="0"/>
              <a:t> </a:t>
            </a:r>
            <a:r>
              <a:rPr lang="en-GB" dirty="0" smtClean="0"/>
              <a:t> will display statistics of watch similar to </a:t>
            </a:r>
            <a:r>
              <a:rPr lang="en-GB" i="1" dirty="0" smtClean="0"/>
              <a:t>break</a:t>
            </a:r>
            <a:r>
              <a:rPr lang="en-GB" dirty="0" smtClean="0"/>
              <a:t> 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Here is the output of </a:t>
            </a:r>
            <a:r>
              <a:rPr lang="en-GB" dirty="0" smtClean="0">
                <a:latin typeface="Letter Gothic" pitchFamily="49" charset="0"/>
              </a:rPr>
              <a:t>help</a:t>
            </a:r>
            <a:r>
              <a:rPr lang="en-GB" dirty="0" smtClean="0"/>
              <a:t> watch 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help watch</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Set a </a:t>
            </a:r>
            <a:r>
              <a:rPr lang="en-GB" i="1" dirty="0" err="1" smtClean="0">
                <a:latin typeface="Letter Gothic" pitchFamily="49" charset="0"/>
              </a:rPr>
              <a:t>watchpoint</a:t>
            </a:r>
            <a:r>
              <a:rPr lang="en-GB" i="1" dirty="0" smtClean="0">
                <a:latin typeface="Letter Gothic" pitchFamily="49" charset="0"/>
              </a:rPr>
              <a:t> for an expression.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 </a:t>
            </a:r>
            <a:r>
              <a:rPr lang="en-GB" i="1" dirty="0" err="1" smtClean="0">
                <a:latin typeface="Letter Gothic" pitchFamily="49" charset="0"/>
              </a:rPr>
              <a:t>watchpoint</a:t>
            </a:r>
            <a:r>
              <a:rPr lang="en-GB" i="1" dirty="0" smtClean="0">
                <a:latin typeface="Letter Gothic" pitchFamily="49" charset="0"/>
              </a:rPr>
              <a:t> stops execution of your program whenever the value of</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an expression changes.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D9EB09D3-407A-48D5-B8E2-C5D683EE6F4A}" type="slidenum">
              <a:rPr lang="en-GB" smtClean="0">
                <a:cs typeface="Arial" pitchFamily="34" charset="0"/>
              </a:rPr>
              <a:pPr/>
              <a:t>3</a:t>
            </a:fld>
            <a:endParaRPr lang="en-GB" smtClean="0">
              <a:cs typeface="Arial" pitchFamily="34" charset="0"/>
            </a:endParaRPr>
          </a:p>
        </p:txBody>
      </p:sp>
      <p:sp>
        <p:nvSpPr>
          <p:cNvPr id="77827" name="Rectangle 2"/>
          <p:cNvSpPr>
            <a:spLocks noChangeArrowheads="1" noTextEdit="1"/>
          </p:cNvSpPr>
          <p:nvPr>
            <p:ph type="sldImg"/>
          </p:nvPr>
        </p:nvSpPr>
        <p:spPr>
          <a:xfrm>
            <a:off x="993775" y="769938"/>
            <a:ext cx="5113338" cy="3835400"/>
          </a:xfrm>
          <a:solidFill>
            <a:srgbClr val="FFFFFF"/>
          </a:solidFill>
          <a:ln/>
        </p:spPr>
      </p:sp>
      <p:sp>
        <p:nvSpPr>
          <p:cNvPr id="77828" name="Text Box 3"/>
          <p:cNvSpPr>
            <a:spLocks noChangeArrowheads="1"/>
          </p:cNvSpPr>
          <p:nvPr>
            <p:ph type="body" idx="1"/>
          </p:nvPr>
        </p:nvSpPr>
        <p:spPr>
          <a:xfrm>
            <a:off x="709761" y="4863650"/>
            <a:ext cx="5679778" cy="1279825"/>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err="1" smtClean="0"/>
              <a:t>Gdb</a:t>
            </a:r>
            <a:r>
              <a:rPr lang="en-GB" dirty="0" smtClean="0"/>
              <a:t> software can be downloaded from</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http://www.gnu.org/software/gdb/ </a:t>
            </a:r>
            <a:r>
              <a:rPr lang="en-GB" dirty="0" smtClean="0">
                <a:solidFill>
                  <a:srgbClr val="333399"/>
                </a:solidFill>
              </a:rPr>
              <a:t>(Linux) .  Installed by default normally.</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http://www.mingw.org/download.shtml</a:t>
            </a:r>
            <a:r>
              <a:rPr lang="en-GB" dirty="0" smtClean="0">
                <a:solidFill>
                  <a:srgbClr val="333399"/>
                </a:solidFill>
              </a:rPr>
              <a:t>(Windows).  You may need </a:t>
            </a:r>
            <a:r>
              <a:rPr lang="en-GB" dirty="0" err="1" smtClean="0">
                <a:solidFill>
                  <a:srgbClr val="333399"/>
                </a:solidFill>
              </a:rPr>
              <a:t>cygwin</a:t>
            </a:r>
            <a:r>
              <a:rPr lang="en-GB" dirty="0" smtClean="0">
                <a:solidFill>
                  <a:srgbClr val="333399"/>
                </a:solidFill>
              </a:rPr>
              <a:t> to run it.</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B435E65-5145-46EE-9FD3-6C83FB651538}" type="slidenum">
              <a:rPr lang="en-GB" smtClean="0">
                <a:cs typeface="Arial" pitchFamily="34" charset="0"/>
              </a:rPr>
              <a:pPr/>
              <a:t>30</a:t>
            </a:fld>
            <a:endParaRPr lang="en-GB" smtClean="0">
              <a:cs typeface="Arial" pitchFamily="34" charset="0"/>
            </a:endParaRPr>
          </a:p>
        </p:txBody>
      </p:sp>
      <p:sp>
        <p:nvSpPr>
          <p:cNvPr id="105475" name="Rectangle 2"/>
          <p:cNvSpPr>
            <a:spLocks noChangeArrowheads="1" noTextEdit="1"/>
          </p:cNvSpPr>
          <p:nvPr>
            <p:ph type="sldImg"/>
          </p:nvPr>
        </p:nvSpPr>
        <p:spPr>
          <a:xfrm>
            <a:off x="993775" y="769938"/>
            <a:ext cx="5113338" cy="3835400"/>
          </a:xfrm>
          <a:solidFill>
            <a:srgbClr val="FFFFFF"/>
          </a:solidFill>
          <a:ln/>
        </p:spPr>
      </p:sp>
      <p:sp>
        <p:nvSpPr>
          <p:cNvPr id="105476" name="Text Box 3"/>
          <p:cNvSpPr>
            <a:spLocks noChangeArrowheads="1"/>
          </p:cNvSpPr>
          <p:nvPr>
            <p:ph type="body" idx="1"/>
          </p:nvPr>
        </p:nvSpPr>
        <p:spPr>
          <a:xfrm>
            <a:off x="709761" y="4863651"/>
            <a:ext cx="5679778" cy="1023345"/>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Assume we set a watch point on variable </a:t>
            </a:r>
            <a:r>
              <a:rPr lang="en-GB" i="1" dirty="0" err="1" smtClean="0"/>
              <a:t>i</a:t>
            </a:r>
            <a:r>
              <a:rPr lang="en-GB" i="1" dirty="0" smtClean="0"/>
              <a:t> </a:t>
            </a:r>
            <a:r>
              <a:rPr lang="en-GB" dirty="0" smtClean="0"/>
              <a:t>in both main and subroutine.  System will delete watch point in the subroutine once it comes out of the routine. Watch point of the main program will be intact, and </a:t>
            </a:r>
            <a:r>
              <a:rPr lang="en-GB" i="1" dirty="0" err="1" smtClean="0"/>
              <a:t>gdb</a:t>
            </a:r>
            <a:r>
              <a:rPr lang="en-GB" dirty="0" smtClean="0"/>
              <a:t> will continue to break at the specified watch point. Watch point will not be set again when the program enters the subroutine.  User has to do it manually.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44E7C54-2F31-41B7-AC57-374472E9CD67}" type="slidenum">
              <a:rPr lang="en-GB" smtClean="0">
                <a:cs typeface="Arial" pitchFamily="34" charset="0"/>
              </a:rPr>
              <a:pPr/>
              <a:t>31</a:t>
            </a:fld>
            <a:endParaRPr lang="en-GB" smtClean="0">
              <a:cs typeface="Arial" pitchFamily="34" charset="0"/>
            </a:endParaRPr>
          </a:p>
        </p:txBody>
      </p:sp>
      <p:sp>
        <p:nvSpPr>
          <p:cNvPr id="106499" name="Rectangle 2"/>
          <p:cNvSpPr>
            <a:spLocks noChangeArrowheads="1" noTextEdit="1"/>
          </p:cNvSpPr>
          <p:nvPr>
            <p:ph type="sldImg"/>
          </p:nvPr>
        </p:nvSpPr>
        <p:spPr>
          <a:xfrm>
            <a:off x="993775" y="769938"/>
            <a:ext cx="5113338" cy="3835400"/>
          </a:xfrm>
          <a:solidFill>
            <a:srgbClr val="FFFFFF"/>
          </a:solidFill>
          <a:ln/>
        </p:spPr>
      </p:sp>
      <p:sp>
        <p:nvSpPr>
          <p:cNvPr id="106500" name="Text Box 3"/>
          <p:cNvSpPr>
            <a:spLocks noChangeArrowheads="1"/>
          </p:cNvSpPr>
          <p:nvPr>
            <p:ph type="body" idx="1"/>
          </p:nvPr>
        </p:nvSpPr>
        <p:spPr>
          <a:xfrm>
            <a:off x="709761" y="4863651"/>
            <a:ext cx="5679778" cy="71813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Some systems allows to </a:t>
            </a:r>
            <a:r>
              <a:rPr lang="en-GB" i="1" dirty="0" smtClean="0"/>
              <a:t>catch </a:t>
            </a:r>
            <a:r>
              <a:rPr lang="en-GB" dirty="0" smtClean="0"/>
              <a:t>on creation or invoking a new process, thread, exiting  from a process or thread, invoking and/or exiting from a library function, etc.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help</a:t>
            </a:r>
            <a:r>
              <a:rPr lang="en-GB" dirty="0" smtClean="0"/>
              <a:t> </a:t>
            </a:r>
            <a:r>
              <a:rPr lang="en-GB" dirty="0" smtClean="0">
                <a:latin typeface="Letter Gothic" pitchFamily="49" charset="0"/>
              </a:rPr>
              <a:t>catch</a:t>
            </a:r>
            <a:r>
              <a:rPr lang="en-GB" dirty="0" smtClean="0"/>
              <a:t> can list the supported </a:t>
            </a:r>
            <a:r>
              <a:rPr lang="en-GB" i="1" dirty="0" smtClean="0"/>
              <a:t>catch</a:t>
            </a:r>
            <a:r>
              <a:rPr lang="en-GB" dirty="0" smtClean="0"/>
              <a:t> function for the system in question.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848E198-BE44-4EF8-A0A5-96F343ADD466}" type="slidenum">
              <a:rPr lang="en-GB" smtClean="0">
                <a:cs typeface="Arial" pitchFamily="34" charset="0"/>
              </a:rPr>
              <a:pPr/>
              <a:t>32</a:t>
            </a:fld>
            <a:endParaRPr lang="en-GB" smtClean="0">
              <a:cs typeface="Arial" pitchFamily="34" charset="0"/>
            </a:endParaRPr>
          </a:p>
        </p:txBody>
      </p:sp>
      <p:sp>
        <p:nvSpPr>
          <p:cNvPr id="107523" name="Rectangle 2"/>
          <p:cNvSpPr>
            <a:spLocks noChangeArrowheads="1" noTextEdit="1"/>
          </p:cNvSpPr>
          <p:nvPr>
            <p:ph type="sldImg"/>
          </p:nvPr>
        </p:nvSpPr>
        <p:spPr>
          <a:xfrm>
            <a:off x="993775" y="769938"/>
            <a:ext cx="5113338" cy="3835400"/>
          </a:xfrm>
          <a:solidFill>
            <a:srgbClr val="FFFFFF"/>
          </a:solidFill>
          <a:ln/>
        </p:spPr>
      </p:sp>
      <p:sp>
        <p:nvSpPr>
          <p:cNvPr id="107524" name="Text Box 3"/>
          <p:cNvSpPr>
            <a:spLocks noChangeArrowheads="1"/>
          </p:cNvSpPr>
          <p:nvPr>
            <p:ph type="body" idx="1"/>
          </p:nvPr>
        </p:nvSpPr>
        <p:spPr>
          <a:xfrm>
            <a:off x="709761" y="4863651"/>
            <a:ext cx="5679778" cy="623492"/>
          </a:xfrm>
          <a:noFill/>
          <a:ln/>
        </p:spPr>
        <p:txBody>
          <a:bodyPr lIns="95867" rIns="95867">
            <a:spAutoFit/>
          </a:bodyPr>
          <a:lstStyle/>
          <a:p>
            <a:pPr defTabSz="477454">
              <a:lnSpc>
                <a:spcPct val="94000"/>
              </a:lnSpc>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delete</a:t>
            </a:r>
            <a:r>
              <a:rPr lang="en-GB" i="1" dirty="0" smtClean="0"/>
              <a:t> </a:t>
            </a:r>
            <a:r>
              <a:rPr lang="en-GB" dirty="0" smtClean="0"/>
              <a:t> without the breakpoint labels  will delete </a:t>
            </a:r>
            <a:r>
              <a:rPr lang="en-GB" i="1" dirty="0" smtClean="0"/>
              <a:t>all </a:t>
            </a:r>
            <a:r>
              <a:rPr lang="en-GB" dirty="0" smtClean="0"/>
              <a:t> the break-points.  But </a:t>
            </a:r>
            <a:r>
              <a:rPr lang="en-GB" i="1" dirty="0" err="1" smtClean="0"/>
              <a:t>gdb</a:t>
            </a:r>
            <a:r>
              <a:rPr lang="en-GB" dirty="0" smtClean="0"/>
              <a:t> asks for confirmation before it actually deletes the break points.  Confirmation option can be turned off by </a:t>
            </a:r>
            <a:r>
              <a:rPr lang="en-GB" dirty="0" smtClean="0">
                <a:latin typeface="Letter Gothic" pitchFamily="49" charset="0"/>
              </a:rPr>
              <a:t>set confirm off</a:t>
            </a:r>
            <a:r>
              <a:rPr lang="en-GB" i="1" dirty="0" smtClean="0"/>
              <a:t> </a:t>
            </a:r>
            <a:r>
              <a:rPr lang="en-GB" dirty="0" smtClean="0"/>
              <a:t> command.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9C71588F-AD6F-4666-A5FB-32AA28CA67D0}" type="slidenum">
              <a:rPr lang="en-GB" smtClean="0">
                <a:cs typeface="Arial" pitchFamily="34" charset="0"/>
              </a:rPr>
              <a:pPr/>
              <a:t>33</a:t>
            </a:fld>
            <a:endParaRPr lang="en-GB" smtClean="0">
              <a:cs typeface="Arial" pitchFamily="34" charset="0"/>
            </a:endParaRPr>
          </a:p>
        </p:txBody>
      </p:sp>
      <p:sp>
        <p:nvSpPr>
          <p:cNvPr id="108547" name="Rectangle 2"/>
          <p:cNvSpPr>
            <a:spLocks noChangeArrowheads="1" noTextEdit="1"/>
          </p:cNvSpPr>
          <p:nvPr>
            <p:ph type="sldImg"/>
          </p:nvPr>
        </p:nvSpPr>
        <p:spPr>
          <a:xfrm>
            <a:off x="993775" y="769938"/>
            <a:ext cx="5113338" cy="3835400"/>
          </a:xfrm>
          <a:solidFill>
            <a:srgbClr val="FFFFFF"/>
          </a:solidFill>
          <a:ln/>
        </p:spPr>
      </p:sp>
      <p:sp>
        <p:nvSpPr>
          <p:cNvPr id="108548" name="Text Box 3"/>
          <p:cNvSpPr>
            <a:spLocks noChangeArrowheads="1"/>
          </p:cNvSpPr>
          <p:nvPr>
            <p:ph type="body" idx="1"/>
          </p:nvPr>
        </p:nvSpPr>
        <p:spPr>
          <a:xfrm>
            <a:off x="709761" y="4863651"/>
            <a:ext cx="5679778" cy="902799"/>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t>Enable </a:t>
            </a:r>
            <a:r>
              <a:rPr lang="en-GB" dirty="0" smtClean="0"/>
              <a:t>and </a:t>
            </a:r>
            <a:r>
              <a:rPr lang="en-GB" i="1" dirty="0" smtClean="0"/>
              <a:t>disable </a:t>
            </a:r>
            <a:r>
              <a:rPr lang="en-GB" dirty="0" smtClean="0"/>
              <a:t> break command does not </a:t>
            </a:r>
            <a:r>
              <a:rPr lang="en-GB" i="1" dirty="0" smtClean="0"/>
              <a:t>delete </a:t>
            </a:r>
            <a:r>
              <a:rPr lang="en-GB" dirty="0" smtClean="0"/>
              <a:t> the break point.  Break points will still be available, but they will not be active.  This will be useful for temporarily accessing the break-points.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Command </a:t>
            </a:r>
            <a:r>
              <a:rPr lang="en-GB" dirty="0" smtClean="0">
                <a:latin typeface="Letter Gothic" pitchFamily="49" charset="0"/>
              </a:rPr>
              <a:t>info break</a:t>
            </a:r>
            <a:r>
              <a:rPr lang="en-GB" i="1" dirty="0" smtClean="0"/>
              <a:t> </a:t>
            </a:r>
            <a:r>
              <a:rPr lang="en-GB" dirty="0" smtClean="0"/>
              <a:t>will list if the break point is active or not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F055CC2-F0E7-4BB1-BB8B-9A85BF35C977}" type="slidenum">
              <a:rPr lang="en-GB" smtClean="0">
                <a:cs typeface="Arial" pitchFamily="34" charset="0"/>
              </a:rPr>
              <a:pPr/>
              <a:t>34</a:t>
            </a:fld>
            <a:endParaRPr lang="en-GB" smtClean="0">
              <a:cs typeface="Arial" pitchFamily="34" charset="0"/>
            </a:endParaRPr>
          </a:p>
        </p:txBody>
      </p:sp>
      <p:sp>
        <p:nvSpPr>
          <p:cNvPr id="109571" name="Rectangle 2"/>
          <p:cNvSpPr>
            <a:spLocks noRot="1" noChangeArrowheads="1" noTextEdit="1"/>
          </p:cNvSpPr>
          <p:nvPr>
            <p:ph type="sldImg"/>
          </p:nvPr>
        </p:nvSpPr>
        <p:spPr>
          <a:xfrm>
            <a:off x="909171" y="770788"/>
            <a:ext cx="5282649" cy="3835934"/>
          </a:xfrm>
          <a:ln/>
        </p:spPr>
      </p:sp>
      <p:sp>
        <p:nvSpPr>
          <p:cNvPr id="109572" name="Rectangle 3"/>
          <p:cNvSpPr>
            <a:spLocks noGrp="1" noChangeArrowheads="1"/>
          </p:cNvSpPr>
          <p:nvPr>
            <p:ph type="body" idx="1"/>
          </p:nvPr>
        </p:nvSpPr>
        <p:spPr>
          <a:xfrm>
            <a:off x="709761" y="4862014"/>
            <a:ext cx="5679778" cy="4601812"/>
          </a:xfrm>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7BBD9EC2-D610-433C-A8EB-150465AF8A84}" type="slidenum">
              <a:rPr lang="en-GB" smtClean="0">
                <a:cs typeface="Arial" pitchFamily="34" charset="0"/>
              </a:rPr>
              <a:pPr/>
              <a:t>35</a:t>
            </a:fld>
            <a:endParaRPr lang="en-GB" smtClean="0">
              <a:cs typeface="Arial" pitchFamily="34" charset="0"/>
            </a:endParaRPr>
          </a:p>
        </p:txBody>
      </p:sp>
      <p:sp>
        <p:nvSpPr>
          <p:cNvPr id="110595" name="Rectangle 2"/>
          <p:cNvSpPr>
            <a:spLocks noChangeArrowheads="1" noTextEdit="1"/>
          </p:cNvSpPr>
          <p:nvPr>
            <p:ph type="sldImg"/>
          </p:nvPr>
        </p:nvSpPr>
        <p:spPr>
          <a:xfrm>
            <a:off x="993775" y="769938"/>
            <a:ext cx="5113338" cy="3835400"/>
          </a:xfrm>
          <a:solidFill>
            <a:srgbClr val="FFFFFF"/>
          </a:solidFill>
          <a:ln/>
        </p:spPr>
      </p:sp>
      <p:sp>
        <p:nvSpPr>
          <p:cNvPr id="110596" name="Text Box 3"/>
          <p:cNvSpPr>
            <a:spLocks noChangeArrowheads="1"/>
          </p:cNvSpPr>
          <p:nvPr>
            <p:ph type="body" idx="1"/>
          </p:nvPr>
        </p:nvSpPr>
        <p:spPr>
          <a:xfrm>
            <a:off x="709761" y="4863651"/>
            <a:ext cx="5679778" cy="4008778"/>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Command </a:t>
            </a:r>
            <a:r>
              <a:rPr lang="en-GB" dirty="0" smtClean="0">
                <a:latin typeface="Letter Gothic" pitchFamily="49" charset="0"/>
              </a:rPr>
              <a:t>print</a:t>
            </a:r>
            <a:r>
              <a:rPr lang="en-GB" i="1" dirty="0" smtClean="0"/>
              <a:t> </a:t>
            </a:r>
            <a:r>
              <a:rPr lang="en-GB" dirty="0" smtClean="0"/>
              <a:t> will print the value of the variable once.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Once a variable is changed using </a:t>
            </a:r>
            <a:r>
              <a:rPr lang="en-GB" i="1" dirty="0" smtClean="0"/>
              <a:t>print </a:t>
            </a:r>
            <a:r>
              <a:rPr lang="en-GB" dirty="0" smtClean="0"/>
              <a:t>command, system starts executing with the new value.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Different format types are provided with the print command as follows: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/x	hexadecimal</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/f	floating point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/d	decimal (integer)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/u	unsigned integer</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/c	character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Example </a:t>
            </a:r>
            <a:r>
              <a:rPr lang="en-GB" dirty="0" smtClean="0">
                <a:latin typeface="Letter Gothic" pitchFamily="49" charset="0"/>
              </a:rPr>
              <a:t>p /x $PC</a:t>
            </a:r>
            <a:r>
              <a:rPr lang="en-GB" i="1" dirty="0" smtClean="0"/>
              <a:t> </a:t>
            </a:r>
            <a:r>
              <a:rPr lang="en-GB" dirty="0" smtClean="0"/>
              <a:t> will display present position of the program counter.</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We can use arrays, pointers or a data structures for displaying and/or modifying data.</a:t>
            </a:r>
          </a:p>
          <a:p>
            <a:pPr defTabSz="477454">
              <a:buClr>
                <a:srgbClr val="3333CC"/>
              </a:buClr>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solidFill>
                <a:srgbClr val="3333CC"/>
              </a:solidFill>
            </a:endParaRPr>
          </a:p>
          <a:p>
            <a:pPr defTabSz="477454">
              <a:buClr>
                <a:srgbClr val="3333CC"/>
              </a:buClr>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Command </a:t>
            </a:r>
            <a:r>
              <a:rPr lang="en-GB" dirty="0" smtClean="0">
                <a:latin typeface="Letter Gothic" pitchFamily="49" charset="0"/>
              </a:rPr>
              <a:t>set</a:t>
            </a:r>
            <a:r>
              <a:rPr lang="en-GB" i="1" u="sng" dirty="0" smtClean="0">
                <a:latin typeface="Letter Gothic" pitchFamily="49" charset="0"/>
              </a:rPr>
              <a:t> </a:t>
            </a:r>
            <a:r>
              <a:rPr lang="en-GB" i="1" dirty="0" smtClean="0">
                <a:latin typeface="Letter Gothic" pitchFamily="49" charset="0"/>
              </a:rPr>
              <a:t>variable &lt;name&gt; = &lt;value&gt;</a:t>
            </a:r>
            <a:r>
              <a:rPr lang="en-GB" i="1" dirty="0" smtClean="0"/>
              <a:t> </a:t>
            </a:r>
            <a:r>
              <a:rPr lang="en-GB" dirty="0" smtClean="0"/>
              <a:t>performs the same task as print &lt;variable&gt; = value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5CE999E-8D79-49D8-985F-2B5629114189}" type="slidenum">
              <a:rPr lang="en-GB" smtClean="0">
                <a:cs typeface="Arial" pitchFamily="34" charset="0"/>
              </a:rPr>
              <a:pPr/>
              <a:t>36</a:t>
            </a:fld>
            <a:endParaRPr lang="en-GB" smtClean="0">
              <a:cs typeface="Arial" pitchFamily="34" charset="0"/>
            </a:endParaRPr>
          </a:p>
        </p:txBody>
      </p:sp>
      <p:sp>
        <p:nvSpPr>
          <p:cNvPr id="111619" name="Rectangle 2"/>
          <p:cNvSpPr>
            <a:spLocks noChangeArrowheads="1" noTextEdit="1"/>
          </p:cNvSpPr>
          <p:nvPr>
            <p:ph type="sldImg"/>
          </p:nvPr>
        </p:nvSpPr>
        <p:spPr>
          <a:xfrm>
            <a:off x="993775" y="769938"/>
            <a:ext cx="5113338" cy="3835400"/>
          </a:xfrm>
          <a:solidFill>
            <a:srgbClr val="FFFFFF"/>
          </a:solidFill>
          <a:ln/>
        </p:spPr>
      </p:sp>
      <p:sp>
        <p:nvSpPr>
          <p:cNvPr id="111620" name="Text Box 3"/>
          <p:cNvSpPr>
            <a:spLocks noChangeArrowheads="1"/>
          </p:cNvSpPr>
          <p:nvPr>
            <p:ph type="body" idx="1"/>
          </p:nvPr>
        </p:nvSpPr>
        <p:spPr>
          <a:xfrm>
            <a:off x="709761" y="4863650"/>
            <a:ext cx="5679778" cy="1464491"/>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Command </a:t>
            </a:r>
            <a:r>
              <a:rPr lang="en-GB" dirty="0" smtClean="0">
                <a:latin typeface="Letter Gothic" pitchFamily="49" charset="0"/>
              </a:rPr>
              <a:t>call</a:t>
            </a:r>
            <a:r>
              <a:rPr lang="en-GB" i="1" dirty="0" smtClean="0"/>
              <a:t> </a:t>
            </a:r>
            <a:r>
              <a:rPr lang="en-GB" dirty="0" smtClean="0"/>
              <a:t>returns information about parameters expected by the function and the parameters returned by the function.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Here is the output of </a:t>
            </a:r>
            <a:r>
              <a:rPr lang="en-GB" dirty="0" smtClean="0">
                <a:latin typeface="Letter Gothic" pitchFamily="49" charset="0"/>
              </a:rPr>
              <a:t>call main</a:t>
            </a:r>
            <a:r>
              <a:rPr lang="en-GB" i="1" dirty="0" smtClean="0"/>
              <a:t> </a:t>
            </a:r>
            <a:r>
              <a:rPr lang="en-GB" dirty="0" smtClean="0"/>
              <a:t>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t>
            </a:r>
            <a:r>
              <a:rPr lang="en-GB" i="1" dirty="0" err="1" smtClean="0">
                <a:latin typeface="Letter Gothic" pitchFamily="49" charset="0"/>
              </a:rPr>
              <a:t>gdb</a:t>
            </a:r>
            <a:r>
              <a:rPr lang="en-GB" i="1" dirty="0" smtClean="0">
                <a:latin typeface="Letter Gothic" pitchFamily="49" charset="0"/>
              </a:rPr>
              <a:t>) call main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$2 = {int ()} 0x4012e3 &lt;main&gt;</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latin typeface="Letter Gothic" pitchFamily="49"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5BF6D189-C5CE-4AA0-B185-A4F2C2855277}" type="slidenum">
              <a:rPr lang="en-GB" smtClean="0">
                <a:cs typeface="Arial" pitchFamily="34" charset="0"/>
              </a:rPr>
              <a:pPr/>
              <a:t>37</a:t>
            </a:fld>
            <a:endParaRPr lang="en-GB" smtClean="0">
              <a:cs typeface="Arial" pitchFamily="34" charset="0"/>
            </a:endParaRPr>
          </a:p>
        </p:txBody>
      </p:sp>
      <p:sp>
        <p:nvSpPr>
          <p:cNvPr id="112643" name="Rectangle 2"/>
          <p:cNvSpPr>
            <a:spLocks noChangeArrowheads="1" noTextEdit="1"/>
          </p:cNvSpPr>
          <p:nvPr>
            <p:ph type="sldImg"/>
          </p:nvPr>
        </p:nvSpPr>
        <p:spPr>
          <a:xfrm>
            <a:off x="993775" y="769938"/>
            <a:ext cx="5113338" cy="3835400"/>
          </a:xfrm>
          <a:solidFill>
            <a:srgbClr val="FFFFFF"/>
          </a:solidFill>
          <a:ln/>
        </p:spPr>
      </p:sp>
      <p:sp>
        <p:nvSpPr>
          <p:cNvPr id="112644" name="Text Box 3"/>
          <p:cNvSpPr>
            <a:spLocks noChangeArrowheads="1"/>
          </p:cNvSpPr>
          <p:nvPr>
            <p:ph type="body" idx="1"/>
          </p:nvPr>
        </p:nvSpPr>
        <p:spPr>
          <a:xfrm>
            <a:off x="709761" y="4863651"/>
            <a:ext cx="5679778" cy="1400371"/>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Some of the argument that can go with info command are variables, functions, registers, stack, breakpoints, </a:t>
            </a:r>
            <a:r>
              <a:rPr lang="en-GB" dirty="0" err="1" smtClean="0"/>
              <a:t>watchpoints</a:t>
            </a:r>
            <a:r>
              <a:rPr lang="en-GB" dirty="0" smtClean="0"/>
              <a:t> etc.  Check with </a:t>
            </a:r>
            <a:r>
              <a:rPr lang="en-GB" dirty="0" smtClean="0">
                <a:latin typeface="Letter Gothic" pitchFamily="49" charset="0"/>
              </a:rPr>
              <a:t>info</a:t>
            </a:r>
            <a:r>
              <a:rPr lang="en-GB" i="1" dirty="0" smtClean="0"/>
              <a:t> </a:t>
            </a:r>
            <a:r>
              <a:rPr lang="en-GB" dirty="0" smtClean="0"/>
              <a:t>command without arguments for the full list of variables.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Info source :  displays info of the source file (.c file, for example)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Info registers:  displays information about the CPU registers, their contents.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E490A79-6EDF-451E-8EE1-61CF9EB18FDA}" type="slidenum">
              <a:rPr lang="en-GB" smtClean="0">
                <a:cs typeface="Arial" pitchFamily="34" charset="0"/>
              </a:rPr>
              <a:pPr/>
              <a:t>38</a:t>
            </a:fld>
            <a:endParaRPr lang="en-GB" smtClean="0">
              <a:cs typeface="Arial" pitchFamily="34" charset="0"/>
            </a:endParaRPr>
          </a:p>
        </p:txBody>
      </p:sp>
      <p:sp>
        <p:nvSpPr>
          <p:cNvPr id="113667" name="Rectangle 2"/>
          <p:cNvSpPr>
            <a:spLocks noChangeArrowheads="1" noTextEdit="1"/>
          </p:cNvSpPr>
          <p:nvPr>
            <p:ph type="sldImg"/>
          </p:nvPr>
        </p:nvSpPr>
        <p:spPr>
          <a:xfrm>
            <a:off x="993775" y="769938"/>
            <a:ext cx="5113338" cy="3835400"/>
          </a:xfrm>
          <a:solidFill>
            <a:srgbClr val="FFFFFF"/>
          </a:solidFill>
          <a:ln/>
        </p:spPr>
      </p:sp>
      <p:sp>
        <p:nvSpPr>
          <p:cNvPr id="113668" name="Text Box 3"/>
          <p:cNvSpPr>
            <a:spLocks noChangeArrowheads="1"/>
          </p:cNvSpPr>
          <p:nvPr>
            <p:ph type="body" idx="1"/>
          </p:nvPr>
        </p:nvSpPr>
        <p:spPr>
          <a:xfrm>
            <a:off x="709761" y="4863651"/>
            <a:ext cx="5679778" cy="183382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Each time program performs a function call, an information base about the call is generated.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That information includes the location of the call in the program, the arguments for the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call, and the local variables of the function being called. The information is saved in a block of data called a </a:t>
            </a:r>
            <a:r>
              <a:rPr lang="en-GB" i="1" dirty="0" smtClean="0"/>
              <a:t>stack frame</a:t>
            </a:r>
            <a:r>
              <a:rPr lang="en-GB" dirty="0" smtClean="0"/>
              <a:t>. The stack frames are allocated in a region of memory called the call stack.</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130C2D1-9DB6-4DF2-A679-0BEC6EE5438B}" type="slidenum">
              <a:rPr lang="en-GB" smtClean="0">
                <a:cs typeface="Arial" pitchFamily="34" charset="0"/>
              </a:rPr>
              <a:pPr/>
              <a:t>39</a:t>
            </a:fld>
            <a:endParaRPr lang="en-GB" smtClean="0">
              <a:cs typeface="Arial" pitchFamily="34" charset="0"/>
            </a:endParaRPr>
          </a:p>
        </p:txBody>
      </p:sp>
      <p:sp>
        <p:nvSpPr>
          <p:cNvPr id="114691" name="Rectangle 2"/>
          <p:cNvSpPr>
            <a:spLocks noChangeArrowheads="1" noTextEdit="1"/>
          </p:cNvSpPr>
          <p:nvPr>
            <p:ph type="sldImg"/>
          </p:nvPr>
        </p:nvSpPr>
        <p:spPr>
          <a:xfrm>
            <a:off x="993775" y="769938"/>
            <a:ext cx="5113338" cy="3835400"/>
          </a:xfrm>
          <a:solidFill>
            <a:srgbClr val="FFFFFF"/>
          </a:solidFill>
          <a:ln/>
        </p:spPr>
      </p:sp>
      <p:sp>
        <p:nvSpPr>
          <p:cNvPr id="114692" name="Rectangle 3"/>
          <p:cNvSpPr>
            <a:spLocks noChangeArrowheads="1"/>
          </p:cNvSpPr>
          <p:nvPr>
            <p:ph type="body" idx="1"/>
          </p:nvPr>
        </p:nvSpPr>
        <p:spPr>
          <a:xfrm>
            <a:off x="946348" y="4863650"/>
            <a:ext cx="5206604" cy="4603449"/>
          </a:xfrm>
          <a:noFill/>
          <a:ln/>
        </p:spPr>
        <p:txBody>
          <a:bodyPr wrap="none" anchor="ct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9BD7105-4EE8-4DA7-8DD9-73B83D35C7B2}" type="slidenum">
              <a:rPr lang="en-GB" smtClean="0">
                <a:cs typeface="Arial" pitchFamily="34" charset="0"/>
              </a:rPr>
              <a:pPr/>
              <a:t>4</a:t>
            </a:fld>
            <a:endParaRPr lang="en-GB" smtClean="0">
              <a:cs typeface="Arial" pitchFamily="34" charset="0"/>
            </a:endParaRPr>
          </a:p>
        </p:txBody>
      </p:sp>
      <p:sp>
        <p:nvSpPr>
          <p:cNvPr id="78851" name="Rectangle 2"/>
          <p:cNvSpPr>
            <a:spLocks noRot="1" noChangeArrowheads="1" noTextEdit="1"/>
          </p:cNvSpPr>
          <p:nvPr>
            <p:ph type="sldImg"/>
          </p:nvPr>
        </p:nvSpPr>
        <p:spPr>
          <a:xfrm>
            <a:off x="909171" y="770788"/>
            <a:ext cx="5282649" cy="3835934"/>
          </a:xfrm>
          <a:ln/>
        </p:spPr>
      </p:sp>
      <p:sp>
        <p:nvSpPr>
          <p:cNvPr id="78852" name="Rectangle 3"/>
          <p:cNvSpPr>
            <a:spLocks noGrp="1" noChangeArrowheads="1"/>
          </p:cNvSpPr>
          <p:nvPr>
            <p:ph type="body" idx="1"/>
          </p:nvPr>
        </p:nvSpPr>
        <p:spPr>
          <a:xfrm>
            <a:off x="709761" y="4862014"/>
            <a:ext cx="5679778" cy="4601812"/>
          </a:xfrm>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2D41F409-E19A-4A2D-A0EF-5BC08E6C76BE}" type="slidenum">
              <a:rPr lang="en-GB" smtClean="0">
                <a:cs typeface="Arial" pitchFamily="34" charset="0"/>
              </a:rPr>
              <a:pPr/>
              <a:t>40</a:t>
            </a:fld>
            <a:endParaRPr lang="en-GB" smtClean="0">
              <a:cs typeface="Arial" pitchFamily="34" charset="0"/>
            </a:endParaRPr>
          </a:p>
        </p:txBody>
      </p:sp>
      <p:sp>
        <p:nvSpPr>
          <p:cNvPr id="115715" name="Rectangle 2"/>
          <p:cNvSpPr>
            <a:spLocks noChangeArrowheads="1" noTextEdit="1"/>
          </p:cNvSpPr>
          <p:nvPr>
            <p:ph type="sldImg"/>
          </p:nvPr>
        </p:nvSpPr>
        <p:spPr>
          <a:xfrm>
            <a:off x="993775" y="769938"/>
            <a:ext cx="5113338" cy="3835400"/>
          </a:xfrm>
          <a:solidFill>
            <a:srgbClr val="FFFFFF"/>
          </a:solidFill>
          <a:ln/>
        </p:spPr>
      </p:sp>
      <p:sp>
        <p:nvSpPr>
          <p:cNvPr id="115716" name="Text Box 3"/>
          <p:cNvSpPr>
            <a:spLocks noChangeArrowheads="1"/>
          </p:cNvSpPr>
          <p:nvPr>
            <p:ph type="body" idx="1"/>
          </p:nvPr>
        </p:nvSpPr>
        <p:spPr>
          <a:xfrm>
            <a:off x="709761" y="4863650"/>
            <a:ext cx="5679778" cy="966919"/>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When a routine is called, a new frame is created with frame No. 0.  Parent process of this routine will be 1.  Grand-parent of the present routine will have the frame No. 2, etc.</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err="1" smtClean="0">
                <a:latin typeface="Letter Gothic" pitchFamily="49" charset="0"/>
              </a:rPr>
              <a:t>backtrace</a:t>
            </a:r>
            <a:r>
              <a:rPr lang="en-GB" dirty="0" smtClean="0"/>
              <a:t> command will list the frame and its parent frames.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9827FB4C-2157-4F80-ADB5-0641488509E8}" type="slidenum">
              <a:rPr lang="en-GB" smtClean="0">
                <a:cs typeface="Arial" pitchFamily="34" charset="0"/>
              </a:rPr>
              <a:pPr/>
              <a:t>41</a:t>
            </a:fld>
            <a:endParaRPr lang="en-GB" smtClean="0">
              <a:cs typeface="Arial" pitchFamily="34" charset="0"/>
            </a:endParaRPr>
          </a:p>
        </p:txBody>
      </p:sp>
      <p:sp>
        <p:nvSpPr>
          <p:cNvPr id="116739" name="Rectangle 2"/>
          <p:cNvSpPr>
            <a:spLocks noChangeArrowheads="1" noTextEdit="1"/>
          </p:cNvSpPr>
          <p:nvPr>
            <p:ph type="sldImg"/>
          </p:nvPr>
        </p:nvSpPr>
        <p:spPr>
          <a:xfrm>
            <a:off x="993775" y="769938"/>
            <a:ext cx="5113338" cy="3835400"/>
          </a:xfrm>
          <a:solidFill>
            <a:srgbClr val="FFFFFF"/>
          </a:solidFill>
          <a:ln/>
        </p:spPr>
      </p:sp>
      <p:sp>
        <p:nvSpPr>
          <p:cNvPr id="116740" name="Text Box 3"/>
          <p:cNvSpPr>
            <a:spLocks noChangeArrowheads="1"/>
          </p:cNvSpPr>
          <p:nvPr>
            <p:ph type="body" idx="1"/>
          </p:nvPr>
        </p:nvSpPr>
        <p:spPr>
          <a:xfrm>
            <a:off x="709761" y="4863650"/>
            <a:ext cx="5679778" cy="3454780"/>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Here is the output of command </a:t>
            </a:r>
            <a:r>
              <a:rPr lang="en-GB" dirty="0" smtClean="0">
                <a:latin typeface="Letter Gothic" pitchFamily="49" charset="0"/>
              </a:rPr>
              <a:t>info frame 1</a:t>
            </a:r>
            <a:r>
              <a:rPr lang="en-GB" i="1" dirty="0" smtClean="0"/>
              <a:t> </a:t>
            </a:r>
            <a:r>
              <a:rPr lang="en-GB" dirty="0" smtClean="0"/>
              <a:t>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a:t>
            </a:r>
            <a:r>
              <a:rPr lang="en-GB" i="1" dirty="0" err="1" smtClean="0">
                <a:latin typeface="Letter Gothic" pitchFamily="49" charset="0"/>
              </a:rPr>
              <a:t>gdb</a:t>
            </a:r>
            <a:r>
              <a:rPr lang="en-GB" i="1" dirty="0" smtClean="0">
                <a:latin typeface="Letter Gothic" pitchFamily="49" charset="0"/>
              </a:rPr>
              <a:t>) info frame 1</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Stack frame at 0x22ff90:</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 </a:t>
            </a:r>
            <a:r>
              <a:rPr lang="en-GB" i="1" dirty="0" err="1" smtClean="0">
                <a:latin typeface="Letter Gothic" pitchFamily="49" charset="0"/>
              </a:rPr>
              <a:t>eip</a:t>
            </a:r>
            <a:r>
              <a:rPr lang="en-GB" i="1" dirty="0" smtClean="0">
                <a:latin typeface="Letter Gothic" pitchFamily="49" charset="0"/>
              </a:rPr>
              <a:t> = 0x401342 in main (ex3.c:10); saved </a:t>
            </a:r>
            <a:r>
              <a:rPr lang="en-GB" i="1" dirty="0" err="1" smtClean="0">
                <a:latin typeface="Letter Gothic" pitchFamily="49" charset="0"/>
              </a:rPr>
              <a:t>eip</a:t>
            </a:r>
            <a:r>
              <a:rPr lang="en-GB" i="1" dirty="0" smtClean="0">
                <a:latin typeface="Letter Gothic" pitchFamily="49" charset="0"/>
              </a:rPr>
              <a:t> 0x40122d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 caller of frame at 0x22ff28</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 source language c.</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 </a:t>
            </a:r>
            <a:r>
              <a:rPr lang="en-GB" i="1" dirty="0" err="1" smtClean="0">
                <a:latin typeface="Letter Gothic" pitchFamily="49" charset="0"/>
              </a:rPr>
              <a:t>Arglist</a:t>
            </a:r>
            <a:r>
              <a:rPr lang="en-GB" i="1" dirty="0" smtClean="0">
                <a:latin typeface="Letter Gothic" pitchFamily="49" charset="0"/>
              </a:rPr>
              <a:t> at 0x22ff90, </a:t>
            </a:r>
            <a:r>
              <a:rPr lang="en-GB" i="1" dirty="0" err="1" smtClean="0">
                <a:latin typeface="Letter Gothic" pitchFamily="49" charset="0"/>
              </a:rPr>
              <a:t>args</a:t>
            </a:r>
            <a:r>
              <a:rPr lang="en-GB" i="1" dirty="0" smtClean="0">
                <a:latin typeface="Letter Gothic" pitchFamily="49" charset="0"/>
              </a:rPr>
              <a:t>: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 Locals at 0x22ff90, Previous frame's sp is 0x0</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 Saved registers: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  </a:t>
            </a:r>
            <a:r>
              <a:rPr lang="en-GB" i="1" dirty="0" err="1" smtClean="0">
                <a:latin typeface="Letter Gothic" pitchFamily="49" charset="0"/>
              </a:rPr>
              <a:t>ebp</a:t>
            </a:r>
            <a:r>
              <a:rPr lang="en-GB" i="1" dirty="0" smtClean="0">
                <a:latin typeface="Letter Gothic" pitchFamily="49" charset="0"/>
              </a:rPr>
              <a:t> at 0x22ff90, </a:t>
            </a:r>
            <a:r>
              <a:rPr lang="en-GB" i="1" dirty="0" err="1" smtClean="0">
                <a:latin typeface="Letter Gothic" pitchFamily="49" charset="0"/>
              </a:rPr>
              <a:t>eip</a:t>
            </a:r>
            <a:r>
              <a:rPr lang="en-GB" i="1" dirty="0" smtClean="0">
                <a:latin typeface="Letter Gothic" pitchFamily="49" charset="0"/>
              </a:rPr>
              <a:t> at 0x22ff94</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latin typeface="Letter Gothic" pitchFamily="49" charset="0"/>
            </a:endParaRP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Command </a:t>
            </a:r>
            <a:r>
              <a:rPr lang="en-GB" dirty="0" smtClean="0">
                <a:latin typeface="Letter Gothic" pitchFamily="49" charset="0"/>
              </a:rPr>
              <a:t>where</a:t>
            </a:r>
            <a:r>
              <a:rPr lang="en-GB" i="1" dirty="0" smtClean="0"/>
              <a:t> </a:t>
            </a:r>
            <a:r>
              <a:rPr lang="en-GB" dirty="0" smtClean="0"/>
              <a:t>is the stripped down version of info frame; displays only the function names and no other information is provided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F555200-A2A5-49D4-BEB9-110177CE7EB6}" type="slidenum">
              <a:rPr lang="en-GB" smtClean="0">
                <a:cs typeface="Arial" pitchFamily="34" charset="0"/>
              </a:rPr>
              <a:pPr/>
              <a:t>42</a:t>
            </a:fld>
            <a:endParaRPr lang="en-GB" smtClean="0">
              <a:cs typeface="Arial" pitchFamily="34" charset="0"/>
            </a:endParaRPr>
          </a:p>
        </p:txBody>
      </p:sp>
      <p:sp>
        <p:nvSpPr>
          <p:cNvPr id="117763" name="Rectangle 2"/>
          <p:cNvSpPr>
            <a:spLocks noRot="1" noChangeArrowheads="1" noTextEdit="1"/>
          </p:cNvSpPr>
          <p:nvPr>
            <p:ph type="sldImg"/>
          </p:nvPr>
        </p:nvSpPr>
        <p:spPr>
          <a:xfrm>
            <a:off x="909171" y="770788"/>
            <a:ext cx="5282649" cy="3835934"/>
          </a:xfrm>
          <a:ln/>
        </p:spPr>
      </p:sp>
      <p:sp>
        <p:nvSpPr>
          <p:cNvPr id="117764" name="Rectangle 3"/>
          <p:cNvSpPr>
            <a:spLocks noGrp="1" noChangeArrowheads="1"/>
          </p:cNvSpPr>
          <p:nvPr>
            <p:ph type="body" idx="1"/>
          </p:nvPr>
        </p:nvSpPr>
        <p:spPr>
          <a:xfrm>
            <a:off x="709761" y="4862014"/>
            <a:ext cx="5679778" cy="4601812"/>
          </a:xfrm>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2504862-938D-4DA1-AF26-2C1465D96943}" type="slidenum">
              <a:rPr lang="en-GB" smtClean="0">
                <a:cs typeface="Arial" pitchFamily="34" charset="0"/>
              </a:rPr>
              <a:pPr/>
              <a:t>43</a:t>
            </a:fld>
            <a:endParaRPr lang="en-GB" smtClean="0">
              <a:cs typeface="Arial" pitchFamily="34" charset="0"/>
            </a:endParaRPr>
          </a:p>
        </p:txBody>
      </p:sp>
      <p:sp>
        <p:nvSpPr>
          <p:cNvPr id="118787" name="Rectangle 2"/>
          <p:cNvSpPr>
            <a:spLocks noChangeArrowheads="1" noTextEdit="1"/>
          </p:cNvSpPr>
          <p:nvPr>
            <p:ph type="sldImg"/>
          </p:nvPr>
        </p:nvSpPr>
        <p:spPr>
          <a:xfrm>
            <a:off x="993775" y="769938"/>
            <a:ext cx="5113338" cy="3835400"/>
          </a:xfrm>
          <a:solidFill>
            <a:srgbClr val="FFFFFF"/>
          </a:solidFill>
          <a:ln/>
        </p:spPr>
      </p:sp>
      <p:sp>
        <p:nvSpPr>
          <p:cNvPr id="118788" name="Text Box 3"/>
          <p:cNvSpPr>
            <a:spLocks noChangeArrowheads="1"/>
          </p:cNvSpPr>
          <p:nvPr>
            <p:ph type="body" idx="1"/>
          </p:nvPr>
        </p:nvSpPr>
        <p:spPr>
          <a:xfrm>
            <a:off x="709761" y="4863651"/>
            <a:ext cx="5679778" cy="284681"/>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Note no equal-to (=) sign for the </a:t>
            </a:r>
            <a:r>
              <a:rPr lang="en-GB" dirty="0" smtClean="0">
                <a:latin typeface="Letter Gothic" pitchFamily="49" charset="0"/>
              </a:rPr>
              <a:t>set </a:t>
            </a:r>
            <a:r>
              <a:rPr lang="en-GB" dirty="0" err="1" smtClean="0">
                <a:latin typeface="Letter Gothic" pitchFamily="49" charset="0"/>
              </a:rPr>
              <a:t>listsize</a:t>
            </a:r>
            <a:r>
              <a:rPr lang="en-GB" dirty="0" smtClean="0"/>
              <a:t> command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DD4BF6-976F-4307-AD01-0CBB4F90A9AF}" type="slidenum">
              <a:rPr lang="en-GB" smtClean="0">
                <a:cs typeface="Arial" pitchFamily="34" charset="0"/>
              </a:rPr>
              <a:pPr/>
              <a:t>44</a:t>
            </a:fld>
            <a:endParaRPr lang="en-GB" smtClean="0">
              <a:cs typeface="Arial" pitchFamily="34" charset="0"/>
            </a:endParaRPr>
          </a:p>
        </p:txBody>
      </p:sp>
      <p:sp>
        <p:nvSpPr>
          <p:cNvPr id="119811" name="Rectangle 2"/>
          <p:cNvSpPr>
            <a:spLocks noChangeArrowheads="1" noTextEdit="1"/>
          </p:cNvSpPr>
          <p:nvPr>
            <p:ph type="sldImg"/>
          </p:nvPr>
        </p:nvSpPr>
        <p:spPr>
          <a:xfrm>
            <a:off x="993775" y="769938"/>
            <a:ext cx="5113338" cy="3835400"/>
          </a:xfrm>
          <a:solidFill>
            <a:srgbClr val="FFFFFF"/>
          </a:solidFill>
          <a:ln/>
        </p:spPr>
      </p:sp>
      <p:sp>
        <p:nvSpPr>
          <p:cNvPr id="119812" name="Text Box 3"/>
          <p:cNvSpPr>
            <a:spLocks noChangeArrowheads="1"/>
          </p:cNvSpPr>
          <p:nvPr>
            <p:ph type="body" idx="1"/>
          </p:nvPr>
        </p:nvSpPr>
        <p:spPr>
          <a:xfrm>
            <a:off x="709761" y="4863651"/>
            <a:ext cx="5679778" cy="1129400"/>
          </a:xfrm>
          <a:noFill/>
          <a:ln/>
        </p:spPr>
        <p:txBody>
          <a:bodyPr lIns="95867" rIns="95867">
            <a:spAutoFit/>
          </a:bodyPr>
          <a:lstStyle/>
          <a:p>
            <a:pPr defTabSz="477454">
              <a:lnSpc>
                <a:spcPct val="94000"/>
              </a:lnSpc>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search</a:t>
            </a:r>
            <a:r>
              <a:rPr lang="en-GB" dirty="0" smtClean="0"/>
              <a:t> searches for the next occurrence of the string only and </a:t>
            </a:r>
            <a:r>
              <a:rPr lang="en-GB" i="1" dirty="0" smtClean="0"/>
              <a:t>not</a:t>
            </a:r>
            <a:r>
              <a:rPr lang="en-GB" dirty="0" smtClean="0"/>
              <a:t> all</a:t>
            </a:r>
            <a:r>
              <a:rPr lang="en-GB" i="1" dirty="0" smtClean="0"/>
              <a:t> </a:t>
            </a:r>
            <a:r>
              <a:rPr lang="en-GB" dirty="0" smtClean="0"/>
              <a:t> the occurrence of the string.</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The </a:t>
            </a:r>
            <a:r>
              <a:rPr lang="en-GB" i="1" dirty="0" err="1" smtClean="0"/>
              <a:t>gdb</a:t>
            </a:r>
            <a:r>
              <a:rPr lang="en-GB" dirty="0" smtClean="0"/>
              <a:t> can be used to display and debug at machine level code of a high-level language code.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0F42DFE6-552B-43DE-8BB6-EBE3B1A5376C}" type="slidenum">
              <a:rPr lang="en-GB" smtClean="0">
                <a:cs typeface="Arial" pitchFamily="34" charset="0"/>
              </a:rPr>
              <a:pPr/>
              <a:t>45</a:t>
            </a:fld>
            <a:endParaRPr lang="en-GB" smtClean="0">
              <a:cs typeface="Arial" pitchFamily="34" charset="0"/>
            </a:endParaRPr>
          </a:p>
        </p:txBody>
      </p:sp>
      <p:sp>
        <p:nvSpPr>
          <p:cNvPr id="120835" name="Rectangle 2"/>
          <p:cNvSpPr>
            <a:spLocks noChangeArrowheads="1" noTextEdit="1"/>
          </p:cNvSpPr>
          <p:nvPr>
            <p:ph type="sldImg"/>
          </p:nvPr>
        </p:nvSpPr>
        <p:spPr>
          <a:xfrm>
            <a:off x="993775" y="769938"/>
            <a:ext cx="5113338" cy="3835400"/>
          </a:xfrm>
          <a:solidFill>
            <a:srgbClr val="FFFFFF"/>
          </a:solidFill>
          <a:ln/>
        </p:spPr>
      </p:sp>
      <p:sp>
        <p:nvSpPr>
          <p:cNvPr id="120836" name="Text Box 3"/>
          <p:cNvSpPr>
            <a:spLocks noChangeArrowheads="1"/>
          </p:cNvSpPr>
          <p:nvPr>
            <p:ph type="body" idx="1"/>
          </p:nvPr>
        </p:nvSpPr>
        <p:spPr>
          <a:xfrm>
            <a:off x="709761" y="4863651"/>
            <a:ext cx="5679778" cy="1279825"/>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Simple </a:t>
            </a:r>
            <a:r>
              <a:rPr lang="en-GB" dirty="0" smtClean="0">
                <a:latin typeface="Letter Gothic" pitchFamily="49" charset="0"/>
              </a:rPr>
              <a:t>show</a:t>
            </a:r>
            <a:r>
              <a:rPr lang="en-GB" i="1" dirty="0" smtClean="0"/>
              <a:t> </a:t>
            </a:r>
            <a:r>
              <a:rPr lang="en-GB" dirty="0" smtClean="0"/>
              <a:t>command will show all the environment options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Command </a:t>
            </a:r>
            <a:r>
              <a:rPr lang="en-GB" dirty="0" smtClean="0">
                <a:latin typeface="Letter Gothic" pitchFamily="49" charset="0"/>
              </a:rPr>
              <a:t>show variable</a:t>
            </a:r>
            <a:r>
              <a:rPr lang="en-GB" i="1" dirty="0" smtClean="0"/>
              <a:t> </a:t>
            </a:r>
            <a:r>
              <a:rPr lang="en-GB" dirty="0" smtClean="0"/>
              <a:t>will show the environment of that variable alone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Example for modifying environment:</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smtClean="0">
                <a:latin typeface="Letter Gothic" pitchFamily="49" charset="0"/>
              </a:rPr>
              <a:t>set </a:t>
            </a:r>
            <a:r>
              <a:rPr lang="en-GB" i="1" dirty="0" err="1" smtClean="0">
                <a:latin typeface="Letter Gothic" pitchFamily="49" charset="0"/>
              </a:rPr>
              <a:t>env</a:t>
            </a:r>
            <a:r>
              <a:rPr lang="en-GB" i="1" dirty="0" smtClean="0">
                <a:latin typeface="Letter Gothic" pitchFamily="49" charset="0"/>
              </a:rPr>
              <a:t> USER = </a:t>
            </a:r>
            <a:r>
              <a:rPr lang="en-GB" i="1" dirty="0" err="1" smtClean="0">
                <a:latin typeface="Letter Gothic" pitchFamily="49" charset="0"/>
              </a:rPr>
              <a:t>foo</a:t>
            </a:r>
            <a:endParaRPr lang="en-GB" i="1" dirty="0" smtClean="0">
              <a:latin typeface="Letter Gothic" pitchFamily="49"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2A2B6516-0077-4924-BA91-C3527940097E}" type="slidenum">
              <a:rPr lang="en-GB" smtClean="0">
                <a:cs typeface="Arial" pitchFamily="34" charset="0"/>
              </a:rPr>
              <a:pPr/>
              <a:t>46</a:t>
            </a:fld>
            <a:endParaRPr lang="en-GB" smtClean="0">
              <a:cs typeface="Arial" pitchFamily="34" charset="0"/>
            </a:endParaRPr>
          </a:p>
        </p:txBody>
      </p:sp>
      <p:sp>
        <p:nvSpPr>
          <p:cNvPr id="121859" name="Rectangle 2"/>
          <p:cNvSpPr>
            <a:spLocks noChangeArrowheads="1" noTextEdit="1"/>
          </p:cNvSpPr>
          <p:nvPr>
            <p:ph type="sldImg"/>
          </p:nvPr>
        </p:nvSpPr>
        <p:spPr>
          <a:xfrm>
            <a:off x="993775" y="769938"/>
            <a:ext cx="5113338" cy="3835400"/>
          </a:xfrm>
          <a:solidFill>
            <a:srgbClr val="FFFFFF"/>
          </a:solidFill>
          <a:ln/>
        </p:spPr>
      </p:sp>
      <p:sp>
        <p:nvSpPr>
          <p:cNvPr id="121860" name="Text Box 3"/>
          <p:cNvSpPr>
            <a:spLocks noChangeArrowheads="1"/>
          </p:cNvSpPr>
          <p:nvPr>
            <p:ph type="body" idx="1"/>
          </p:nvPr>
        </p:nvSpPr>
        <p:spPr>
          <a:xfrm>
            <a:off x="709761" y="4863651"/>
            <a:ext cx="5679778" cy="2863208"/>
          </a:xfrm>
          <a:noFill/>
          <a:ln/>
        </p:spPr>
        <p:txBody>
          <a:bodyPr lIns="95867" rIns="95867">
            <a:spAutoFit/>
          </a:bodyPr>
          <a:lstStyle/>
          <a:p>
            <a:pPr defTabSz="477454">
              <a:lnSpc>
                <a:spcPct val="94000"/>
              </a:lnSpc>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info program</a:t>
            </a:r>
            <a:r>
              <a:rPr lang="en-GB" dirty="0" smtClean="0"/>
              <a:t>  displays if the program is running or stopped.  If stopped, was it at break-point, single step, location etc.</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Info line</a:t>
            </a:r>
            <a:r>
              <a:rPr lang="en-GB" i="1" dirty="0" smtClean="0"/>
              <a:t> </a:t>
            </a:r>
            <a:r>
              <a:rPr lang="en-GB" dirty="0" smtClean="0"/>
              <a:t>Without arguments will display the hex address (value of PC) at the present line.  </a:t>
            </a:r>
            <a:r>
              <a:rPr lang="en-GB" dirty="0" smtClean="0">
                <a:latin typeface="Letter Gothic" pitchFamily="49" charset="0"/>
              </a:rPr>
              <a:t>Info line main</a:t>
            </a:r>
            <a:r>
              <a:rPr lang="en-GB" i="1" dirty="0" smtClean="0"/>
              <a:t> </a:t>
            </a:r>
            <a:r>
              <a:rPr lang="en-GB" dirty="0" smtClean="0"/>
              <a:t>and </a:t>
            </a:r>
            <a:r>
              <a:rPr lang="en-GB" dirty="0" smtClean="0">
                <a:latin typeface="Letter Gothic" pitchFamily="49" charset="0"/>
              </a:rPr>
              <a:t>info line </a:t>
            </a:r>
            <a:r>
              <a:rPr lang="en-GB" dirty="0" err="1" smtClean="0">
                <a:latin typeface="Letter Gothic" pitchFamily="49" charset="0"/>
              </a:rPr>
              <a:t>function_name</a:t>
            </a:r>
            <a:r>
              <a:rPr lang="en-GB" i="1" dirty="0" smtClean="0"/>
              <a:t> </a:t>
            </a:r>
            <a:r>
              <a:rPr lang="en-GB" dirty="0" smtClean="0"/>
              <a:t>will display the hex address of the function main and </a:t>
            </a:r>
            <a:r>
              <a:rPr lang="en-GB" dirty="0" err="1" smtClean="0"/>
              <a:t>function_name</a:t>
            </a:r>
            <a:r>
              <a:rPr lang="en-GB" dirty="0" smtClean="0"/>
              <a:t> respectively.  It also displays the offset (how far away from main) from the start.  Similarly </a:t>
            </a:r>
            <a:r>
              <a:rPr lang="en-GB" dirty="0" smtClean="0">
                <a:latin typeface="Letter Gothic" pitchFamily="49" charset="0"/>
              </a:rPr>
              <a:t>info &lt;</a:t>
            </a:r>
            <a:r>
              <a:rPr lang="en-GB" dirty="0" err="1" smtClean="0">
                <a:latin typeface="Letter Gothic" pitchFamily="49" charset="0"/>
              </a:rPr>
              <a:t>line_number</a:t>
            </a:r>
            <a:r>
              <a:rPr lang="en-GB" dirty="0" smtClean="0">
                <a:latin typeface="Letter Gothic" pitchFamily="49" charset="0"/>
              </a:rPr>
              <a:t>&gt;</a:t>
            </a:r>
            <a:r>
              <a:rPr lang="en-GB" i="1" dirty="0" smtClean="0"/>
              <a:t> </a:t>
            </a:r>
            <a:r>
              <a:rPr lang="en-GB" dirty="0" smtClean="0"/>
              <a:t>displays the information for the specified line number.</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A local variable will be available only locally.  It will not be automatically changed when the RHS of assignment operator changes.</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81329970-3B1A-4CDE-8FA6-9797E8CC8C0F}" type="slidenum">
              <a:rPr lang="en-GB" smtClean="0">
                <a:cs typeface="Arial" pitchFamily="34" charset="0"/>
              </a:rPr>
              <a:pPr/>
              <a:t>47</a:t>
            </a:fld>
            <a:endParaRPr lang="en-GB" smtClean="0">
              <a:cs typeface="Arial" pitchFamily="34" charset="0"/>
            </a:endParaRPr>
          </a:p>
        </p:txBody>
      </p:sp>
      <p:sp>
        <p:nvSpPr>
          <p:cNvPr id="122883" name="Rectangle 2"/>
          <p:cNvSpPr>
            <a:spLocks noChangeArrowheads="1" noTextEdit="1"/>
          </p:cNvSpPr>
          <p:nvPr>
            <p:ph type="sldImg"/>
          </p:nvPr>
        </p:nvSpPr>
        <p:spPr>
          <a:xfrm>
            <a:off x="993775" y="769938"/>
            <a:ext cx="5113338" cy="3835400"/>
          </a:xfrm>
          <a:solidFill>
            <a:srgbClr val="FFFFFF"/>
          </a:solidFill>
          <a:ln/>
        </p:spPr>
      </p:sp>
      <p:sp>
        <p:nvSpPr>
          <p:cNvPr id="122884" name="Text Box 3"/>
          <p:cNvSpPr>
            <a:spLocks noChangeArrowheads="1"/>
          </p:cNvSpPr>
          <p:nvPr>
            <p:ph type="body" idx="1"/>
          </p:nvPr>
        </p:nvSpPr>
        <p:spPr>
          <a:xfrm>
            <a:off x="709761" y="4863651"/>
            <a:ext cx="5679778" cy="1875758"/>
          </a:xfrm>
          <a:noFill/>
          <a:ln/>
        </p:spPr>
        <p:txBody>
          <a:bodyPr lIns="95867" rIns="95867">
            <a:spAutoFit/>
          </a:bodyPr>
          <a:lstStyle/>
          <a:p>
            <a:pPr defTabSz="477454">
              <a:lnSpc>
                <a:spcPct val="94000"/>
              </a:lnSpc>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Info registers</a:t>
            </a:r>
            <a:r>
              <a:rPr lang="en-GB" i="1" dirty="0" smtClean="0"/>
              <a:t> </a:t>
            </a:r>
            <a:r>
              <a:rPr lang="en-GB" dirty="0" smtClean="0"/>
              <a:t>will not display floating point registers.  It displays the register contents at that stack frame.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Here is the output of command </a:t>
            </a:r>
            <a:r>
              <a:rPr lang="en-GB" dirty="0" smtClean="0">
                <a:latin typeface="Letter Gothic" pitchFamily="49" charset="0"/>
              </a:rPr>
              <a:t>info register </a:t>
            </a:r>
            <a:r>
              <a:rPr lang="en-GB" dirty="0" err="1" smtClean="0">
                <a:latin typeface="Letter Gothic" pitchFamily="49" charset="0"/>
              </a:rPr>
              <a:t>eip</a:t>
            </a:r>
            <a:r>
              <a:rPr lang="en-GB" i="1" dirty="0" smtClean="0"/>
              <a:t> </a:t>
            </a:r>
            <a:r>
              <a:rPr lang="en-GB" dirty="0" smtClean="0"/>
              <a:t> command (Instruction pointer)</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a:t>
            </a:r>
            <a:r>
              <a:rPr lang="en-GB" dirty="0" err="1" smtClean="0">
                <a:latin typeface="Letter Gothic" pitchFamily="49" charset="0"/>
              </a:rPr>
              <a:t>gdb</a:t>
            </a:r>
            <a:r>
              <a:rPr lang="en-GB" dirty="0" smtClean="0">
                <a:latin typeface="Letter Gothic" pitchFamily="49" charset="0"/>
              </a:rPr>
              <a:t>) info registers $</a:t>
            </a:r>
            <a:r>
              <a:rPr lang="en-GB" dirty="0" err="1" smtClean="0">
                <a:latin typeface="Letter Gothic" pitchFamily="49" charset="0"/>
              </a:rPr>
              <a:t>eip</a:t>
            </a:r>
            <a:endParaRPr lang="en-GB" dirty="0" smtClean="0">
              <a:latin typeface="Letter Gothic" pitchFamily="49" charset="0"/>
            </a:endParaRP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err="1" smtClean="0">
                <a:latin typeface="Letter Gothic" pitchFamily="49" charset="0"/>
              </a:rPr>
              <a:t>eip</a:t>
            </a:r>
            <a:r>
              <a:rPr lang="en-GB" i="1" dirty="0" smtClean="0">
                <a:latin typeface="Letter Gothic" pitchFamily="49" charset="0"/>
              </a:rPr>
              <a:t>            0x401376</a:t>
            </a:r>
            <a:r>
              <a:rPr lang="en-GB" i="1" dirty="0" smtClean="0"/>
              <a:t>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0022EFC6-ADF1-43B2-82BF-88ADCEFF2A8B}" type="slidenum">
              <a:rPr lang="en-GB" smtClean="0">
                <a:cs typeface="Arial" pitchFamily="34" charset="0"/>
              </a:rPr>
              <a:pPr/>
              <a:t>48</a:t>
            </a:fld>
            <a:endParaRPr lang="en-GB" smtClean="0">
              <a:cs typeface="Arial" pitchFamily="34" charset="0"/>
            </a:endParaRPr>
          </a:p>
        </p:txBody>
      </p:sp>
      <p:sp>
        <p:nvSpPr>
          <p:cNvPr id="123907" name="Rectangle 2"/>
          <p:cNvSpPr>
            <a:spLocks noRot="1" noChangeArrowheads="1" noTextEdit="1"/>
          </p:cNvSpPr>
          <p:nvPr>
            <p:ph type="sldImg"/>
          </p:nvPr>
        </p:nvSpPr>
        <p:spPr>
          <a:xfrm>
            <a:off x="909171" y="770788"/>
            <a:ext cx="5282649" cy="3835934"/>
          </a:xfrm>
          <a:ln/>
        </p:spPr>
      </p:sp>
      <p:sp>
        <p:nvSpPr>
          <p:cNvPr id="123908" name="Rectangle 3"/>
          <p:cNvSpPr>
            <a:spLocks noGrp="1" noChangeArrowheads="1"/>
          </p:cNvSpPr>
          <p:nvPr>
            <p:ph type="body" idx="1"/>
          </p:nvPr>
        </p:nvSpPr>
        <p:spPr>
          <a:xfrm>
            <a:off x="709761" y="4862014"/>
            <a:ext cx="5679778" cy="4601812"/>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B58F57C-7E76-4CDB-9534-EEE6FCADBBE2}" type="slidenum">
              <a:rPr lang="en-GB" smtClean="0">
                <a:cs typeface="Arial" pitchFamily="34" charset="0"/>
              </a:rPr>
              <a:pPr/>
              <a:t>49</a:t>
            </a:fld>
            <a:endParaRPr lang="en-GB" smtClean="0">
              <a:cs typeface="Arial" pitchFamily="34" charset="0"/>
            </a:endParaRPr>
          </a:p>
        </p:txBody>
      </p:sp>
      <p:sp>
        <p:nvSpPr>
          <p:cNvPr id="124931" name="Rectangle 2"/>
          <p:cNvSpPr>
            <a:spLocks noChangeArrowheads="1" noTextEdit="1"/>
          </p:cNvSpPr>
          <p:nvPr>
            <p:ph type="sldImg"/>
          </p:nvPr>
        </p:nvSpPr>
        <p:spPr>
          <a:xfrm>
            <a:off x="993775" y="769938"/>
            <a:ext cx="5113338" cy="3835400"/>
          </a:xfrm>
          <a:solidFill>
            <a:srgbClr val="FFFFFF"/>
          </a:solidFill>
          <a:ln/>
        </p:spPr>
      </p:sp>
      <p:sp>
        <p:nvSpPr>
          <p:cNvPr id="124932" name="Rectangle 3"/>
          <p:cNvSpPr>
            <a:spLocks noChangeArrowheads="1"/>
          </p:cNvSpPr>
          <p:nvPr>
            <p:ph type="body" idx="1"/>
          </p:nvPr>
        </p:nvSpPr>
        <p:spPr>
          <a:xfrm>
            <a:off x="946348" y="4863650"/>
            <a:ext cx="5206604" cy="4603449"/>
          </a:xfrm>
          <a:noFill/>
          <a:ln/>
        </p:spPr>
        <p:txBody>
          <a:bodyPr wrap="none" anchor="ct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E2C6D04-6F7B-43AB-A96C-827498D423C5}" type="slidenum">
              <a:rPr lang="en-GB" smtClean="0">
                <a:cs typeface="Arial" pitchFamily="34" charset="0"/>
              </a:rPr>
              <a:pPr/>
              <a:t>5</a:t>
            </a:fld>
            <a:endParaRPr lang="en-GB" smtClean="0">
              <a:cs typeface="Arial" pitchFamily="34" charset="0"/>
            </a:endParaRPr>
          </a:p>
        </p:txBody>
      </p:sp>
      <p:sp>
        <p:nvSpPr>
          <p:cNvPr id="79875" name="Rectangle 2"/>
          <p:cNvSpPr>
            <a:spLocks noChangeArrowheads="1" noTextEdit="1"/>
          </p:cNvSpPr>
          <p:nvPr>
            <p:ph type="sldImg"/>
          </p:nvPr>
        </p:nvSpPr>
        <p:spPr>
          <a:xfrm>
            <a:off x="993775" y="769938"/>
            <a:ext cx="5113338" cy="3835400"/>
          </a:xfrm>
          <a:solidFill>
            <a:srgbClr val="FFFFFF"/>
          </a:solidFill>
          <a:ln/>
        </p:spPr>
      </p:sp>
      <p:sp>
        <p:nvSpPr>
          <p:cNvPr id="79876" name="Text Box 3"/>
          <p:cNvSpPr>
            <a:spLocks noChangeArrowheads="1"/>
          </p:cNvSpPr>
          <p:nvPr>
            <p:ph type="body" idx="1"/>
          </p:nvPr>
        </p:nvSpPr>
        <p:spPr>
          <a:xfrm>
            <a:off x="709761" y="4863651"/>
            <a:ext cx="5679778" cy="374460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Many a times, program may not run as per the requirements; worse, program  may even crash.  In such cases, to analyze the cause of malfunction of the program we need a </a:t>
            </a:r>
            <a:r>
              <a:rPr lang="en-GB" b="1" dirty="0" smtClean="0"/>
              <a:t>debugger</a:t>
            </a:r>
            <a:r>
              <a:rPr lang="en-GB" dirty="0" smtClean="0"/>
              <a:t>. A debugger can run a program step by step (instruction by instruction). User can watch and  change the value of any variable at run-time. With a debugger, user can isolate a problem and deduce when and why the program crashed.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A simple way to debug a code is to use </a:t>
            </a:r>
            <a:r>
              <a:rPr lang="en-GB" i="1" dirty="0" err="1" smtClean="0"/>
              <a:t>printf</a:t>
            </a:r>
            <a:r>
              <a:rPr lang="en-GB" i="1" dirty="0" smtClean="0"/>
              <a:t> </a:t>
            </a:r>
            <a:r>
              <a:rPr lang="en-GB" dirty="0" smtClean="0"/>
              <a:t>at different places.  But then, </a:t>
            </a:r>
            <a:r>
              <a:rPr lang="en-GB" i="1" dirty="0" err="1" smtClean="0"/>
              <a:t>printf</a:t>
            </a:r>
            <a:r>
              <a:rPr lang="en-GB" dirty="0" smtClean="0"/>
              <a:t> function itself may introduce errors.  Moreover, it is not possible to use </a:t>
            </a:r>
            <a:r>
              <a:rPr lang="en-GB" i="1" dirty="0" err="1" smtClean="0"/>
              <a:t>printf</a:t>
            </a:r>
            <a:r>
              <a:rPr lang="en-GB" dirty="0" smtClean="0"/>
              <a:t> in network daemons, and too many </a:t>
            </a:r>
            <a:r>
              <a:rPr lang="en-GB" i="1" dirty="0" err="1" smtClean="0"/>
              <a:t>printf</a:t>
            </a:r>
            <a:r>
              <a:rPr lang="en-GB" dirty="0" smtClean="0"/>
              <a:t> may be confusing.  Using </a:t>
            </a:r>
            <a:r>
              <a:rPr lang="en-GB" dirty="0" err="1" smtClean="0"/>
              <a:t>printf</a:t>
            </a:r>
            <a:r>
              <a:rPr lang="en-GB" dirty="0" smtClean="0"/>
              <a:t> is a crude method of debugging.  An elegant way is to use a debugger like </a:t>
            </a:r>
            <a:r>
              <a:rPr lang="en-GB" i="1" dirty="0" err="1" smtClean="0"/>
              <a:t>gdb</a:t>
            </a:r>
            <a:r>
              <a:rPr lang="en-GB" i="1" dirty="0" smtClean="0"/>
              <a:t>.</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err="1" smtClean="0"/>
              <a:t>gdb</a:t>
            </a:r>
            <a:r>
              <a:rPr lang="en-GB" dirty="0" smtClean="0"/>
              <a:t> is a “symbolic” debugger in the sense that we can use symbols wherever needed.  For example, we can ask the program to break at a specific function by giving its name instead of line number</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We can also add conditional compiling.  For example in the above, if the DEBUG option is set to TRUE the </a:t>
            </a:r>
            <a:r>
              <a:rPr lang="en-GB" dirty="0" err="1" smtClean="0"/>
              <a:t>printf</a:t>
            </a:r>
            <a:r>
              <a:rPr lang="en-GB" dirty="0" smtClean="0"/>
              <a:t> statement will be compiled by the compiler.  Else, it will be treated as comment.  Thus we can include the error statement outputs only when we need the debug option; else we can neglect them.</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1244D5B3-19F2-4E2F-A358-7C144FAB923E}" type="slidenum">
              <a:rPr lang="en-GB" smtClean="0">
                <a:cs typeface="Arial" pitchFamily="34" charset="0"/>
              </a:rPr>
              <a:pPr/>
              <a:t>50</a:t>
            </a:fld>
            <a:endParaRPr lang="en-GB" smtClean="0">
              <a:cs typeface="Arial" pitchFamily="34" charset="0"/>
            </a:endParaRPr>
          </a:p>
        </p:txBody>
      </p:sp>
      <p:sp>
        <p:nvSpPr>
          <p:cNvPr id="125955" name="Rectangle 2"/>
          <p:cNvSpPr>
            <a:spLocks noChangeArrowheads="1" noTextEdit="1"/>
          </p:cNvSpPr>
          <p:nvPr>
            <p:ph type="sldImg"/>
          </p:nvPr>
        </p:nvSpPr>
        <p:spPr>
          <a:xfrm>
            <a:off x="993775" y="769938"/>
            <a:ext cx="5113338" cy="3835400"/>
          </a:xfrm>
          <a:solidFill>
            <a:srgbClr val="FFFFFF"/>
          </a:solidFill>
          <a:ln/>
        </p:spPr>
      </p:sp>
      <p:sp>
        <p:nvSpPr>
          <p:cNvPr id="125956" name="Text Box 3"/>
          <p:cNvSpPr>
            <a:spLocks noChangeArrowheads="1"/>
          </p:cNvSpPr>
          <p:nvPr>
            <p:ph type="body" idx="1"/>
          </p:nvPr>
        </p:nvSpPr>
        <p:spPr>
          <a:xfrm>
            <a:off x="709761" y="4863651"/>
            <a:ext cx="5679778" cy="838679"/>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In the absence of options, </a:t>
            </a:r>
            <a:r>
              <a:rPr lang="en-GB" dirty="0" err="1" smtClean="0">
                <a:latin typeface="Letter Gothic" pitchFamily="49" charset="0"/>
              </a:rPr>
              <a:t>disas</a:t>
            </a:r>
            <a:r>
              <a:rPr lang="en-GB" dirty="0" smtClean="0"/>
              <a:t> (or </a:t>
            </a:r>
            <a:r>
              <a:rPr lang="en-GB" dirty="0" smtClean="0">
                <a:latin typeface="Letter Gothic" pitchFamily="49" charset="0"/>
              </a:rPr>
              <a:t>disassemble</a:t>
            </a:r>
            <a:r>
              <a:rPr lang="en-GB" dirty="0" smtClean="0"/>
              <a:t>) command will disassemble the present function the system is executing.  That is, </a:t>
            </a:r>
            <a:r>
              <a:rPr lang="en-GB" i="1" dirty="0" err="1" smtClean="0"/>
              <a:t>gdb</a:t>
            </a:r>
            <a:r>
              <a:rPr lang="en-GB" dirty="0" smtClean="0"/>
              <a:t> will dissemble the </a:t>
            </a:r>
            <a:r>
              <a:rPr lang="en-GB" i="1" dirty="0" smtClean="0"/>
              <a:t>frame</a:t>
            </a:r>
            <a:r>
              <a:rPr lang="en-GB" dirty="0" smtClean="0"/>
              <a:t> which contains the present program counter (PC).  When we supply a function name, </a:t>
            </a:r>
            <a:r>
              <a:rPr lang="en-GB" i="1" dirty="0" err="1" smtClean="0"/>
              <a:t>gdb</a:t>
            </a:r>
            <a:r>
              <a:rPr lang="en-GB" dirty="0" smtClean="0"/>
              <a:t> will disassemble the named function.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E14456DF-4996-488D-ACAD-E1E082FDE46C}" type="slidenum">
              <a:rPr lang="en-GB" smtClean="0">
                <a:cs typeface="Arial" pitchFamily="34" charset="0"/>
              </a:rPr>
              <a:pPr/>
              <a:t>51</a:t>
            </a:fld>
            <a:endParaRPr lang="en-GB" smtClean="0">
              <a:cs typeface="Arial" pitchFamily="34" charset="0"/>
            </a:endParaRPr>
          </a:p>
        </p:txBody>
      </p:sp>
      <p:sp>
        <p:nvSpPr>
          <p:cNvPr id="126979" name="Rectangle 2"/>
          <p:cNvSpPr>
            <a:spLocks noChangeArrowheads="1" noTextEdit="1"/>
          </p:cNvSpPr>
          <p:nvPr>
            <p:ph type="sldImg"/>
          </p:nvPr>
        </p:nvSpPr>
        <p:spPr>
          <a:xfrm>
            <a:off x="993775" y="769938"/>
            <a:ext cx="5113338" cy="3835400"/>
          </a:xfrm>
          <a:solidFill>
            <a:srgbClr val="FFFFFF"/>
          </a:solidFill>
          <a:ln/>
        </p:spPr>
      </p:sp>
      <p:sp>
        <p:nvSpPr>
          <p:cNvPr id="126980" name="Text Box 3"/>
          <p:cNvSpPr>
            <a:spLocks noChangeArrowheads="1"/>
          </p:cNvSpPr>
          <p:nvPr>
            <p:ph type="body" idx="1"/>
          </p:nvPr>
        </p:nvSpPr>
        <p:spPr>
          <a:xfrm>
            <a:off x="709761" y="4863651"/>
            <a:ext cx="5679778" cy="1378186"/>
          </a:xfrm>
          <a:noFill/>
          <a:ln/>
        </p:spPr>
        <p:txBody>
          <a:bodyPr lIns="95867" rIns="95867">
            <a:spAutoFit/>
          </a:bodyPr>
          <a:lstStyle/>
          <a:p>
            <a:pPr defTabSz="477454">
              <a:lnSpc>
                <a:spcPct val="94000"/>
              </a:lnSpc>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jump</a:t>
            </a:r>
            <a:r>
              <a:rPr lang="en-GB" i="1" dirty="0" smtClean="0"/>
              <a:t> </a:t>
            </a:r>
            <a:r>
              <a:rPr lang="en-GB" dirty="0" smtClean="0"/>
              <a:t>will </a:t>
            </a:r>
            <a:r>
              <a:rPr lang="en-GB" i="1" dirty="0" smtClean="0"/>
              <a:t>run</a:t>
            </a:r>
            <a:r>
              <a:rPr lang="en-GB" dirty="0" smtClean="0"/>
              <a:t> the program from a specified location.  If we do not have appropriate break-points, </a:t>
            </a:r>
            <a:r>
              <a:rPr lang="en-GB" i="1" dirty="0" err="1" smtClean="0"/>
              <a:t>gdb</a:t>
            </a:r>
            <a:r>
              <a:rPr lang="en-GB" dirty="0" smtClean="0"/>
              <a:t> will run the program till end.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Hence it is advisable to have break statements before using jump instruction.</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We can exit a function without completing the function with the command: </a:t>
            </a:r>
            <a:r>
              <a:rPr lang="en-GB" dirty="0" smtClean="0">
                <a:latin typeface="Letter Gothic" pitchFamily="49" charset="0"/>
              </a:rPr>
              <a:t>return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We supply the command </a:t>
            </a:r>
            <a:r>
              <a:rPr lang="en-GB" dirty="0" smtClean="0">
                <a:latin typeface="Letter Gothic" pitchFamily="49" charset="0"/>
              </a:rPr>
              <a:t>return &lt;value&gt;</a:t>
            </a:r>
            <a:r>
              <a:rPr lang="en-GB" i="1" dirty="0" smtClean="0"/>
              <a:t> </a:t>
            </a:r>
            <a:r>
              <a:rPr lang="en-GB" dirty="0" smtClean="0"/>
              <a:t>to force the function return the specified value, (without completing the program)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925D33F9-5592-4E87-8BEB-E13A87893A85}" type="slidenum">
              <a:rPr lang="en-GB" smtClean="0">
                <a:cs typeface="Arial" pitchFamily="34" charset="0"/>
              </a:rPr>
              <a:pPr/>
              <a:t>52</a:t>
            </a:fld>
            <a:endParaRPr lang="en-GB" smtClean="0">
              <a:cs typeface="Arial" pitchFamily="34" charset="0"/>
            </a:endParaRPr>
          </a:p>
        </p:txBody>
      </p:sp>
      <p:sp>
        <p:nvSpPr>
          <p:cNvPr id="128003" name="Rectangle 2"/>
          <p:cNvSpPr>
            <a:spLocks noChangeArrowheads="1" noTextEdit="1"/>
          </p:cNvSpPr>
          <p:nvPr>
            <p:ph type="sldImg"/>
          </p:nvPr>
        </p:nvSpPr>
        <p:spPr>
          <a:xfrm>
            <a:off x="993775" y="769938"/>
            <a:ext cx="5113338" cy="3835400"/>
          </a:xfrm>
          <a:solidFill>
            <a:srgbClr val="FFFFFF"/>
          </a:solidFill>
          <a:ln/>
        </p:spPr>
      </p:sp>
      <p:sp>
        <p:nvSpPr>
          <p:cNvPr id="128004" name="Text Box 3"/>
          <p:cNvSpPr>
            <a:spLocks noChangeArrowheads="1"/>
          </p:cNvSpPr>
          <p:nvPr>
            <p:ph type="body" idx="1"/>
          </p:nvPr>
        </p:nvSpPr>
        <p:spPr>
          <a:xfrm>
            <a:off x="709761" y="4863651"/>
            <a:ext cx="5679778" cy="78225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we can use usual C style conditions like == for equals, != for not equal</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Multiple conditions can be separated by &amp;&amp; (logical AND) or || (logical OR)</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A9ED390E-4E7B-4568-8F32-2A339CDEAA16}" type="slidenum">
              <a:rPr lang="en-GB" smtClean="0">
                <a:cs typeface="Arial" pitchFamily="34" charset="0"/>
              </a:rPr>
              <a:pPr/>
              <a:t>53</a:t>
            </a:fld>
            <a:endParaRPr lang="en-GB" smtClean="0">
              <a:cs typeface="Arial" pitchFamily="34" charset="0"/>
            </a:endParaRPr>
          </a:p>
        </p:txBody>
      </p:sp>
      <p:sp>
        <p:nvSpPr>
          <p:cNvPr id="129027" name="Rectangle 2"/>
          <p:cNvSpPr>
            <a:spLocks noChangeArrowheads="1" noTextEdit="1"/>
          </p:cNvSpPr>
          <p:nvPr>
            <p:ph type="sldImg"/>
          </p:nvPr>
        </p:nvSpPr>
        <p:spPr>
          <a:xfrm>
            <a:off x="993775" y="769938"/>
            <a:ext cx="5113338" cy="3835400"/>
          </a:xfrm>
          <a:solidFill>
            <a:srgbClr val="FFFFFF"/>
          </a:solidFill>
          <a:ln/>
        </p:spPr>
      </p:sp>
      <p:sp>
        <p:nvSpPr>
          <p:cNvPr id="129028" name="Text Box 3"/>
          <p:cNvSpPr>
            <a:spLocks noChangeArrowheads="1"/>
          </p:cNvSpPr>
          <p:nvPr>
            <p:ph type="body" idx="1"/>
          </p:nvPr>
        </p:nvSpPr>
        <p:spPr>
          <a:xfrm>
            <a:off x="709761" y="4863651"/>
            <a:ext cx="5679778" cy="3334234"/>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err="1" smtClean="0"/>
              <a:t>gdb</a:t>
            </a:r>
            <a:r>
              <a:rPr lang="en-GB" dirty="0" smtClean="0"/>
              <a:t> takes the most recent </a:t>
            </a:r>
            <a:r>
              <a:rPr lang="en-GB" i="1" dirty="0" smtClean="0"/>
              <a:t>follow-fork-mode </a:t>
            </a:r>
            <a:r>
              <a:rPr lang="en-GB" dirty="0" smtClean="0"/>
              <a:t>command.  Suppose user gives parent first and child later, </a:t>
            </a:r>
            <a:r>
              <a:rPr lang="en-GB" i="1" dirty="0" err="1" smtClean="0"/>
              <a:t>gdb</a:t>
            </a:r>
            <a:r>
              <a:rPr lang="en-GB" dirty="0" smtClean="0"/>
              <a:t> will consider child only.</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main()</a:t>
            </a:r>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a:t>
            </a:r>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    int id;</a:t>
            </a:r>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	</a:t>
            </a:r>
            <a:r>
              <a:rPr lang="en-GB" dirty="0" err="1" smtClean="0">
                <a:solidFill>
                  <a:srgbClr val="3333CC"/>
                </a:solidFill>
              </a:rPr>
              <a:t>printf</a:t>
            </a:r>
            <a:r>
              <a:rPr lang="en-GB" dirty="0" smtClean="0">
                <a:solidFill>
                  <a:srgbClr val="3333CC"/>
                </a:solidFill>
              </a:rPr>
              <a:t>("Demo of fork() routine\n") ;</a:t>
            </a:r>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   id=fork();</a:t>
            </a:r>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	if (id == 0)  /* Child process */</a:t>
            </a:r>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     	</a:t>
            </a:r>
            <a:r>
              <a:rPr lang="en-GB" dirty="0" err="1" smtClean="0">
                <a:solidFill>
                  <a:srgbClr val="3333CC"/>
                </a:solidFill>
              </a:rPr>
              <a:t>printf</a:t>
            </a:r>
            <a:r>
              <a:rPr lang="en-GB" dirty="0" smtClean="0">
                <a:solidFill>
                  <a:srgbClr val="3333CC"/>
                </a:solidFill>
              </a:rPr>
              <a:t>(“Now we are inside CHILD process\n") ;</a:t>
            </a:r>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	else /* Parent Process  */</a:t>
            </a:r>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		</a:t>
            </a:r>
            <a:r>
              <a:rPr lang="en-GB" dirty="0" err="1" smtClean="0">
                <a:solidFill>
                  <a:srgbClr val="3333CC"/>
                </a:solidFill>
              </a:rPr>
              <a:t>printf</a:t>
            </a:r>
            <a:r>
              <a:rPr lang="en-GB" dirty="0" smtClean="0">
                <a:solidFill>
                  <a:srgbClr val="3333CC"/>
                </a:solidFill>
              </a:rPr>
              <a:t>(“Now we are inside PARENT process\n”);</a:t>
            </a:r>
          </a:p>
          <a:p>
            <a:pPr marL="770890" lvl="2" indent="-293436" defTabSz="477454">
              <a:spcBef>
                <a:spcPts val="627"/>
              </a:spcBef>
              <a:buClr>
                <a:srgbClr val="800000"/>
              </a:buClr>
              <a:buSzPct val="25000"/>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solidFill>
                  <a:srgbClr val="3333CC"/>
                </a:solidFill>
              </a:rPr>
              <a: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1751863-E361-4BA3-827D-813297FC0580}" type="slidenum">
              <a:rPr lang="en-GB" smtClean="0">
                <a:cs typeface="Arial" pitchFamily="34" charset="0"/>
              </a:rPr>
              <a:pPr/>
              <a:t>54</a:t>
            </a:fld>
            <a:endParaRPr lang="en-GB" smtClean="0">
              <a:cs typeface="Arial" pitchFamily="34" charset="0"/>
            </a:endParaRPr>
          </a:p>
        </p:txBody>
      </p:sp>
      <p:sp>
        <p:nvSpPr>
          <p:cNvPr id="130051" name="Rectangle 2"/>
          <p:cNvSpPr>
            <a:spLocks noChangeArrowheads="1" noTextEdit="1"/>
          </p:cNvSpPr>
          <p:nvPr>
            <p:ph type="sldImg"/>
          </p:nvPr>
        </p:nvSpPr>
        <p:spPr>
          <a:xfrm>
            <a:off x="993775" y="769938"/>
            <a:ext cx="5113338" cy="3835400"/>
          </a:xfrm>
          <a:solidFill>
            <a:srgbClr val="FFFFFF"/>
          </a:solidFill>
          <a:ln/>
        </p:spPr>
      </p:sp>
      <p:sp>
        <p:nvSpPr>
          <p:cNvPr id="130052" name="Text Box 3"/>
          <p:cNvSpPr>
            <a:spLocks noChangeArrowheads="1"/>
          </p:cNvSpPr>
          <p:nvPr>
            <p:ph type="body" idx="1"/>
          </p:nvPr>
        </p:nvSpPr>
        <p:spPr>
          <a:xfrm>
            <a:off x="946348" y="4863651"/>
            <a:ext cx="5206604" cy="923330"/>
          </a:xfrm>
          <a:noFill/>
          <a:ln/>
        </p:spPr>
        <p:txBody>
          <a:bodyPr lIns="0" tIns="0" rIns="0" bIns="0">
            <a:spAutoFit/>
          </a:bodyPr>
          <a:lstStyle/>
          <a:p>
            <a:pPr marL="770890" lvl="2" indent="-293436" defTabSz="477454">
              <a:spcBef>
                <a:spcPts val="627"/>
              </a:spcBef>
              <a:buClr>
                <a:srgbClr val="800000"/>
              </a:buClr>
              <a:buSzPct val="25000"/>
              <a:tabLst>
                <a:tab pos="770890" algn="l"/>
                <a:tab pos="1248344" algn="l"/>
                <a:tab pos="1725798" algn="l"/>
                <a:tab pos="2203252" algn="l"/>
                <a:tab pos="2680706" algn="l"/>
                <a:tab pos="3158160" algn="l"/>
                <a:tab pos="3635613" algn="l"/>
                <a:tab pos="4113067" algn="l"/>
                <a:tab pos="4590521" algn="l"/>
                <a:tab pos="5067975" algn="l"/>
                <a:tab pos="5545429" algn="l"/>
                <a:tab pos="6022883" algn="l"/>
                <a:tab pos="6500337" algn="l"/>
                <a:tab pos="6977791" algn="l"/>
                <a:tab pos="7455245" algn="l"/>
                <a:tab pos="7932699" algn="l"/>
                <a:tab pos="8410153" algn="l"/>
                <a:tab pos="8887607" algn="l"/>
                <a:tab pos="9365061" algn="l"/>
                <a:tab pos="9842515" algn="l"/>
                <a:tab pos="10319969" algn="l"/>
              </a:tabLst>
            </a:pPr>
            <a:r>
              <a:rPr lang="en-GB" dirty="0" smtClean="0"/>
              <a:t>We are able to debug the child by changing the </a:t>
            </a:r>
            <a:r>
              <a:rPr lang="en-GB" dirty="0" err="1" smtClean="0"/>
              <a:t>pid</a:t>
            </a:r>
            <a:r>
              <a:rPr lang="en-GB" dirty="0" smtClean="0"/>
              <a:t>.  However, we are creating </a:t>
            </a:r>
            <a:r>
              <a:rPr lang="en-GB" i="1" dirty="0" smtClean="0"/>
              <a:t>another instant of the child to debug; and not the actual child.  This technique may be acceptable when we are not using some shared resources.  Under such scenario,  (shared resources ) we need different technique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1CC0B1F0-948D-41AE-867B-BD2B7E0960CA}" type="slidenum">
              <a:rPr lang="en-GB" smtClean="0">
                <a:cs typeface="Arial" pitchFamily="34" charset="0"/>
              </a:rPr>
              <a:pPr/>
              <a:t>55</a:t>
            </a:fld>
            <a:endParaRPr lang="en-GB" smtClean="0">
              <a:cs typeface="Arial" pitchFamily="34" charset="0"/>
            </a:endParaRPr>
          </a:p>
        </p:txBody>
      </p:sp>
      <p:sp>
        <p:nvSpPr>
          <p:cNvPr id="131075" name="Rectangle 2"/>
          <p:cNvSpPr>
            <a:spLocks noChangeArrowheads="1" noTextEdit="1"/>
          </p:cNvSpPr>
          <p:nvPr>
            <p:ph type="sldImg"/>
          </p:nvPr>
        </p:nvSpPr>
        <p:spPr>
          <a:xfrm>
            <a:off x="993775" y="769938"/>
            <a:ext cx="5113338" cy="3835400"/>
          </a:xfrm>
          <a:solidFill>
            <a:srgbClr val="FFFFFF"/>
          </a:solidFill>
          <a:ln/>
        </p:spPr>
      </p:sp>
      <p:sp>
        <p:nvSpPr>
          <p:cNvPr id="131076" name="Text Box 3"/>
          <p:cNvSpPr>
            <a:spLocks noChangeArrowheads="1"/>
          </p:cNvSpPr>
          <p:nvPr>
            <p:ph type="body" idx="1"/>
          </p:nvPr>
        </p:nvSpPr>
        <p:spPr>
          <a:xfrm>
            <a:off x="946348" y="4863651"/>
            <a:ext cx="5206604" cy="618118"/>
          </a:xfrm>
          <a:noFill/>
          <a:ln/>
        </p:spPr>
        <p:txBody>
          <a:bodyPr lIns="0" tIns="0" rIns="0" bIns="0">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Sleep should be of sufficient duration for the user to supply all the commands.  (At the same time sleep should not be too large)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6D639309-4CCD-42DD-94F8-9F51049D7C58}" type="slidenum">
              <a:rPr lang="en-GB" smtClean="0">
                <a:cs typeface="Arial" pitchFamily="34" charset="0"/>
              </a:rPr>
              <a:pPr/>
              <a:t>56</a:t>
            </a:fld>
            <a:endParaRPr lang="en-GB" smtClean="0">
              <a:cs typeface="Arial" pitchFamily="34" charset="0"/>
            </a:endParaRPr>
          </a:p>
        </p:txBody>
      </p:sp>
      <p:sp>
        <p:nvSpPr>
          <p:cNvPr id="132099" name="Rectangle 2"/>
          <p:cNvSpPr>
            <a:spLocks noChangeArrowheads="1" noTextEdit="1"/>
          </p:cNvSpPr>
          <p:nvPr>
            <p:ph type="sldImg"/>
          </p:nvPr>
        </p:nvSpPr>
        <p:spPr>
          <a:xfrm>
            <a:off x="993775" y="769938"/>
            <a:ext cx="5113338" cy="3835400"/>
          </a:xfrm>
          <a:solidFill>
            <a:srgbClr val="FFFFFF"/>
          </a:solidFill>
          <a:ln/>
        </p:spPr>
      </p:sp>
      <p:sp>
        <p:nvSpPr>
          <p:cNvPr id="132100" name="Text Box 3"/>
          <p:cNvSpPr>
            <a:spLocks noChangeArrowheads="1"/>
          </p:cNvSpPr>
          <p:nvPr>
            <p:ph type="body" idx="1"/>
          </p:nvPr>
        </p:nvSpPr>
        <p:spPr>
          <a:xfrm>
            <a:off x="946348" y="4863650"/>
            <a:ext cx="5206604" cy="2739840"/>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With the command </a:t>
            </a:r>
            <a:r>
              <a:rPr lang="en-GB" dirty="0" smtClean="0">
                <a:latin typeface="Letter Gothic" pitchFamily="49" charset="0"/>
              </a:rPr>
              <a:t>commands, </a:t>
            </a:r>
            <a:r>
              <a:rPr lang="en-GB" dirty="0" smtClean="0"/>
              <a:t>we can provide a set of commands when a break-point is encountered.  The set of commands are is terminated by command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latin typeface="Letter Gothic" pitchFamily="49" charset="0"/>
              </a:rPr>
              <a:t>End.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latin typeface="Letter Gothic" pitchFamily="49" charset="0"/>
            </a:endParaRPr>
          </a:p>
          <a:p>
            <a:pPr defTabSz="477454">
              <a:lnSpc>
                <a:spcPct val="108000"/>
              </a:lnSpc>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The command </a:t>
            </a:r>
            <a:r>
              <a:rPr lang="en-GB" dirty="0" smtClean="0">
                <a:latin typeface="Letter Gothic" pitchFamily="49" charset="0"/>
              </a:rPr>
              <a:t>commands </a:t>
            </a:r>
            <a:r>
              <a:rPr lang="en-GB" dirty="0" smtClean="0"/>
              <a:t>allows us to minimize the key strokes.  Set of commands that are to be executed when a break point is hit can be supplied </a:t>
            </a:r>
            <a:r>
              <a:rPr lang="en-GB" i="1" dirty="0" smtClean="0"/>
              <a:t>a-priori.  These set of commands will be executed whenever the designated break point is hit.</a:t>
            </a:r>
          </a:p>
          <a:p>
            <a:pPr defTabSz="477454">
              <a:lnSpc>
                <a:spcPct val="108000"/>
              </a:lnSpc>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i="1" dirty="0" smtClean="0"/>
          </a:p>
          <a:p>
            <a:pPr defTabSz="477454">
              <a:lnSpc>
                <a:spcPct val="108000"/>
              </a:lnSpc>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The command </a:t>
            </a:r>
            <a:r>
              <a:rPr lang="en-GB" dirty="0" smtClean="0">
                <a:latin typeface="Letter Gothic" pitchFamily="49" charset="0"/>
              </a:rPr>
              <a:t>commands  </a:t>
            </a:r>
            <a:r>
              <a:rPr lang="en-GB" dirty="0" smtClean="0"/>
              <a:t>need not be used with </a:t>
            </a:r>
            <a:r>
              <a:rPr lang="en-GB" i="1" dirty="0" smtClean="0"/>
              <a:t>fork </a:t>
            </a:r>
            <a:r>
              <a:rPr lang="en-GB" dirty="0" smtClean="0"/>
              <a:t>alone.  It can be used anywhere in the program along with the break-points.  </a:t>
            </a:r>
            <a:endParaRPr lang="en-GB" dirty="0" smtClean="0">
              <a:latin typeface="Letter Gothic" pitchFamily="49"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1EAD93A-4DBE-4EC8-B8D2-FA0A18B3CA28}" type="slidenum">
              <a:rPr lang="en-GB" smtClean="0">
                <a:cs typeface="Arial" pitchFamily="34" charset="0"/>
              </a:rPr>
              <a:pPr/>
              <a:t>57</a:t>
            </a:fld>
            <a:endParaRPr lang="en-GB" smtClean="0">
              <a:cs typeface="Arial" pitchFamily="34" charset="0"/>
            </a:endParaRPr>
          </a:p>
        </p:txBody>
      </p:sp>
      <p:sp>
        <p:nvSpPr>
          <p:cNvPr id="133123" name="Rectangle 2"/>
          <p:cNvSpPr>
            <a:spLocks noChangeArrowheads="1" noTextEdit="1"/>
          </p:cNvSpPr>
          <p:nvPr>
            <p:ph type="sldImg"/>
          </p:nvPr>
        </p:nvSpPr>
        <p:spPr>
          <a:xfrm>
            <a:off x="993775" y="769938"/>
            <a:ext cx="5113338" cy="3835400"/>
          </a:xfrm>
          <a:solidFill>
            <a:srgbClr val="FFFFFF"/>
          </a:solidFill>
          <a:ln/>
        </p:spPr>
      </p:sp>
      <p:sp>
        <p:nvSpPr>
          <p:cNvPr id="133124" name="Rectangle 3"/>
          <p:cNvSpPr>
            <a:spLocks noChangeArrowheads="1"/>
          </p:cNvSpPr>
          <p:nvPr>
            <p:ph type="body" idx="1"/>
          </p:nvPr>
        </p:nvSpPr>
        <p:spPr>
          <a:xfrm>
            <a:off x="946348" y="4863650"/>
            <a:ext cx="5206604" cy="4603449"/>
          </a:xfrm>
          <a:noFill/>
          <a:ln/>
        </p:spPr>
        <p:txBody>
          <a:bodyPr wrap="none" anchor="ct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89661D02-9D2B-4077-9ED5-7131E220B1A9}" type="slidenum">
              <a:rPr lang="en-GB" smtClean="0">
                <a:cs typeface="Arial" pitchFamily="34" charset="0"/>
              </a:rPr>
              <a:pPr/>
              <a:t>58</a:t>
            </a:fld>
            <a:endParaRPr lang="en-GB" smtClean="0">
              <a:cs typeface="Arial" pitchFamily="34" charset="0"/>
            </a:endParaRPr>
          </a:p>
        </p:txBody>
      </p:sp>
      <p:sp>
        <p:nvSpPr>
          <p:cNvPr id="134147" name="Rectangle 2"/>
          <p:cNvSpPr>
            <a:spLocks noChangeArrowheads="1" noTextEdit="1"/>
          </p:cNvSpPr>
          <p:nvPr>
            <p:ph type="sldImg"/>
          </p:nvPr>
        </p:nvSpPr>
        <p:spPr>
          <a:xfrm>
            <a:off x="993775" y="769938"/>
            <a:ext cx="5113338" cy="3835400"/>
          </a:xfrm>
          <a:solidFill>
            <a:srgbClr val="FFFFFF"/>
          </a:solidFill>
          <a:ln/>
        </p:spPr>
      </p:sp>
      <p:sp>
        <p:nvSpPr>
          <p:cNvPr id="134148" name="Text Box 3"/>
          <p:cNvSpPr>
            <a:spLocks noChangeArrowheads="1"/>
          </p:cNvSpPr>
          <p:nvPr>
            <p:ph type="body" idx="1"/>
          </p:nvPr>
        </p:nvSpPr>
        <p:spPr>
          <a:xfrm>
            <a:off x="946348" y="4863650"/>
            <a:ext cx="5206604" cy="4603449"/>
          </a:xfrm>
          <a:noFill/>
          <a:ln/>
        </p:spPr>
        <p:txBody>
          <a:bodyPr wrap="none" anchor="ctr"/>
          <a:lstStyle/>
          <a:p>
            <a:pPr marL="238727" indent="-238727" defTabSz="477454"/>
            <a:r>
              <a:rPr lang="en-US" dirty="0" err="1" smtClean="0"/>
              <a:t>Gdb</a:t>
            </a:r>
            <a:r>
              <a:rPr lang="en-US" dirty="0" smtClean="0"/>
              <a:t> support for thread is better than the processes. </a:t>
            </a:r>
          </a:p>
          <a:p>
            <a:pPr marL="238727" indent="-238727" defTabSz="477454">
              <a:buFont typeface="Times New Roman" pitchFamily="18" charset="0"/>
              <a:buAutoNum type="arabicPeriod"/>
            </a:pPr>
            <a:r>
              <a:rPr lang="en-US" dirty="0" smtClean="0"/>
              <a:t> Whenever a new thread is created, </a:t>
            </a:r>
            <a:r>
              <a:rPr lang="en-US" dirty="0" err="1" smtClean="0"/>
              <a:t>gdb</a:t>
            </a:r>
            <a:r>
              <a:rPr lang="en-US" dirty="0" smtClean="0"/>
              <a:t> informs the user about the new thread </a:t>
            </a:r>
          </a:p>
          <a:p>
            <a:pPr marL="238727" indent="-238727" defTabSz="477454"/>
            <a:r>
              <a:rPr lang="en-US" dirty="0" smtClean="0"/>
              <a:t>     being created. </a:t>
            </a:r>
          </a:p>
          <a:p>
            <a:pPr marL="238727" indent="-238727" defTabSz="477454"/>
            <a:r>
              <a:rPr lang="en-US" dirty="0" smtClean="0"/>
              <a:t>2.  We can switch between the threads easily – not possible with process (we could </a:t>
            </a:r>
          </a:p>
          <a:p>
            <a:pPr marL="238727" indent="-238727" defTabSz="477454"/>
            <a:r>
              <a:rPr lang="en-US" dirty="0" smtClean="0"/>
              <a:t>     monitor either parent or child process only.)  </a:t>
            </a:r>
          </a:p>
          <a:p>
            <a:pPr marL="238727" indent="-238727" defTabSz="477454"/>
            <a:r>
              <a:rPr lang="en-US" dirty="0" smtClean="0"/>
              <a:t>3.  We can have thread specific break points.  System will stop at the specified </a:t>
            </a:r>
          </a:p>
          <a:p>
            <a:pPr marL="238727" indent="-238727" defTabSz="477454"/>
            <a:r>
              <a:rPr lang="en-US" dirty="0" smtClean="0"/>
              <a:t>     line number for the specified thread.  If some other thread hits the line number, </a:t>
            </a:r>
          </a:p>
          <a:p>
            <a:pPr marL="238727" indent="-238727" defTabSz="477454"/>
            <a:r>
              <a:rPr lang="en-US" dirty="0" smtClean="0"/>
              <a:t>     system will not stop.</a:t>
            </a:r>
          </a:p>
          <a:p>
            <a:pPr marL="238727" indent="-238727" defTabSz="477454"/>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C6C644D9-C899-4FB0-806C-96747703FC23}" type="slidenum">
              <a:rPr lang="en-GB" smtClean="0">
                <a:cs typeface="Arial" pitchFamily="34" charset="0"/>
              </a:rPr>
              <a:pPr/>
              <a:t>59</a:t>
            </a:fld>
            <a:endParaRPr lang="en-GB" smtClean="0">
              <a:cs typeface="Arial" pitchFamily="34" charset="0"/>
            </a:endParaRPr>
          </a:p>
        </p:txBody>
      </p:sp>
      <p:sp>
        <p:nvSpPr>
          <p:cNvPr id="135171" name="Rectangle 2"/>
          <p:cNvSpPr>
            <a:spLocks noChangeArrowheads="1" noTextEdit="1"/>
          </p:cNvSpPr>
          <p:nvPr>
            <p:ph type="sldImg"/>
          </p:nvPr>
        </p:nvSpPr>
        <p:spPr>
          <a:xfrm>
            <a:off x="993775" y="769938"/>
            <a:ext cx="5113338" cy="3835400"/>
          </a:xfrm>
          <a:solidFill>
            <a:srgbClr val="FFFFFF"/>
          </a:solidFill>
          <a:ln/>
        </p:spPr>
      </p:sp>
      <p:sp>
        <p:nvSpPr>
          <p:cNvPr id="135172" name="Rectangle 3"/>
          <p:cNvSpPr>
            <a:spLocks noChangeArrowheads="1"/>
          </p:cNvSpPr>
          <p:nvPr>
            <p:ph type="body" idx="1"/>
          </p:nvPr>
        </p:nvSpPr>
        <p:spPr>
          <a:xfrm>
            <a:off x="946348" y="4863650"/>
            <a:ext cx="5206604" cy="4603449"/>
          </a:xfrm>
          <a:noFill/>
          <a:ln/>
        </p:spPr>
        <p:txBody>
          <a:bodyPr wrap="none" anchor="ct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61D3EAB-81AF-45CB-AE1C-5AC1A2D35EA8}" type="slidenum">
              <a:rPr lang="en-GB" smtClean="0">
                <a:cs typeface="Arial" pitchFamily="34" charset="0"/>
              </a:rPr>
              <a:pPr/>
              <a:t>6</a:t>
            </a:fld>
            <a:endParaRPr lang="en-GB" smtClean="0">
              <a:cs typeface="Arial" pitchFamily="34" charset="0"/>
            </a:endParaRPr>
          </a:p>
        </p:txBody>
      </p:sp>
      <p:sp>
        <p:nvSpPr>
          <p:cNvPr id="80899" name="Rectangle 2"/>
          <p:cNvSpPr>
            <a:spLocks noChangeArrowheads="1" noTextEdit="1"/>
          </p:cNvSpPr>
          <p:nvPr>
            <p:ph type="sldImg"/>
          </p:nvPr>
        </p:nvSpPr>
        <p:spPr>
          <a:xfrm>
            <a:off x="993775" y="769938"/>
            <a:ext cx="5113338" cy="3835400"/>
          </a:xfrm>
          <a:solidFill>
            <a:srgbClr val="FFFFFF"/>
          </a:solidFill>
          <a:ln/>
        </p:spPr>
      </p:sp>
      <p:sp>
        <p:nvSpPr>
          <p:cNvPr id="80900" name="Text Box 3"/>
          <p:cNvSpPr>
            <a:spLocks noChangeArrowheads="1"/>
          </p:cNvSpPr>
          <p:nvPr>
            <p:ph type="body" idx="1"/>
          </p:nvPr>
        </p:nvSpPr>
        <p:spPr>
          <a:xfrm>
            <a:off x="946348" y="4863650"/>
            <a:ext cx="5206604" cy="71813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Function </a:t>
            </a:r>
            <a:r>
              <a:rPr lang="en-GB" dirty="0" err="1" smtClean="0"/>
              <a:t>perror</a:t>
            </a:r>
            <a:r>
              <a:rPr lang="en-GB" dirty="0" smtClean="0"/>
              <a:t>() ; displays a message indicating the previous error encountered -  by giving the reason for the error number.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Pl check with the command man 3 </a:t>
            </a:r>
            <a:r>
              <a:rPr lang="en-GB" dirty="0" err="1" smtClean="0"/>
              <a:t>perror</a:t>
            </a:r>
            <a:r>
              <a:rPr lang="en-GB" dirty="0" smtClean="0"/>
              <a:t> on the Unix/Linux system</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D551C5E3-94E3-4C79-BC7F-FD89FC3CBBB7}" type="slidenum">
              <a:rPr lang="en-GB" smtClean="0">
                <a:cs typeface="Arial" pitchFamily="34" charset="0"/>
              </a:rPr>
              <a:pPr/>
              <a:t>60</a:t>
            </a:fld>
            <a:endParaRPr lang="en-GB" smtClean="0">
              <a:cs typeface="Arial" pitchFamily="34" charset="0"/>
            </a:endParaRPr>
          </a:p>
        </p:txBody>
      </p:sp>
      <p:sp>
        <p:nvSpPr>
          <p:cNvPr id="136195" name="Rectangle 2"/>
          <p:cNvSpPr>
            <a:spLocks noChangeArrowheads="1" noTextEdit="1"/>
          </p:cNvSpPr>
          <p:nvPr>
            <p:ph type="sldImg"/>
          </p:nvPr>
        </p:nvSpPr>
        <p:spPr>
          <a:xfrm>
            <a:off x="993775" y="769938"/>
            <a:ext cx="5113338" cy="3835400"/>
          </a:xfrm>
          <a:solidFill>
            <a:srgbClr val="FFFFFF"/>
          </a:solidFill>
          <a:ln/>
        </p:spPr>
      </p:sp>
      <p:sp>
        <p:nvSpPr>
          <p:cNvPr id="136196" name="Rectangle 3"/>
          <p:cNvSpPr>
            <a:spLocks noChangeArrowheads="1"/>
          </p:cNvSpPr>
          <p:nvPr>
            <p:ph type="body" idx="1"/>
          </p:nvPr>
        </p:nvSpPr>
        <p:spPr>
          <a:xfrm>
            <a:off x="946348" y="4863650"/>
            <a:ext cx="5206604" cy="4603449"/>
          </a:xfrm>
          <a:noFill/>
          <a:ln/>
        </p:spPr>
        <p:txBody>
          <a:bodyPr wrap="none" anchor="ct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6593952-76CC-4FC7-B335-F1123E672D5C}" type="slidenum">
              <a:rPr lang="en-GB" smtClean="0">
                <a:cs typeface="Arial" pitchFamily="34" charset="0"/>
              </a:rPr>
              <a:pPr/>
              <a:t>61</a:t>
            </a:fld>
            <a:endParaRPr lang="en-GB" smtClean="0">
              <a:cs typeface="Arial" pitchFamily="34" charset="0"/>
            </a:endParaRPr>
          </a:p>
        </p:txBody>
      </p:sp>
      <p:sp>
        <p:nvSpPr>
          <p:cNvPr id="137219" name="Rectangle 2"/>
          <p:cNvSpPr>
            <a:spLocks noChangeArrowheads="1" noTextEdit="1"/>
          </p:cNvSpPr>
          <p:nvPr>
            <p:ph type="sldImg"/>
          </p:nvPr>
        </p:nvSpPr>
        <p:spPr>
          <a:xfrm>
            <a:off x="993775" y="769938"/>
            <a:ext cx="5113338" cy="3835400"/>
          </a:xfrm>
          <a:solidFill>
            <a:srgbClr val="FFFFFF"/>
          </a:solidFill>
          <a:ln/>
        </p:spPr>
      </p:sp>
      <p:sp>
        <p:nvSpPr>
          <p:cNvPr id="137220" name="Text Box 3"/>
          <p:cNvSpPr>
            <a:spLocks noChangeArrowheads="1"/>
          </p:cNvSpPr>
          <p:nvPr>
            <p:ph type="body" idx="1"/>
          </p:nvPr>
        </p:nvSpPr>
        <p:spPr>
          <a:xfrm>
            <a:off x="946348" y="4863650"/>
            <a:ext cx="5206604" cy="1272131"/>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Whenever your program stops under GDB for any reason, </a:t>
            </a:r>
            <a:r>
              <a:rPr lang="en-GB" i="1" dirty="0" smtClean="0"/>
              <a:t>all</a:t>
            </a:r>
            <a:r>
              <a:rPr lang="en-GB" dirty="0" smtClean="0"/>
              <a:t> threads of execution stop, not just the current thread. This allows you to examine the overall state of the program, including switching between threads, without worrying that things may change underfoot.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Conversely, whenever you restart the program, </a:t>
            </a:r>
            <a:r>
              <a:rPr lang="en-GB" i="1" dirty="0" smtClean="0"/>
              <a:t>all</a:t>
            </a:r>
            <a:r>
              <a:rPr lang="en-GB" dirty="0" smtClean="0"/>
              <a:t> threads start executing. </a:t>
            </a:r>
            <a:r>
              <a:rPr lang="en-GB" i="1" dirty="0" smtClean="0"/>
              <a:t>This is true even when single-stepping</a:t>
            </a:r>
            <a:r>
              <a:rPr lang="en-GB" dirty="0" smtClean="0"/>
              <a:t> with commands like step or next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6667F83-9DDC-4B0B-B705-346DC925D309}" type="slidenum">
              <a:rPr lang="en-GB" smtClean="0">
                <a:cs typeface="Arial" pitchFamily="34" charset="0"/>
              </a:rPr>
              <a:pPr/>
              <a:t>62</a:t>
            </a:fld>
            <a:endParaRPr lang="en-GB" smtClean="0">
              <a:cs typeface="Arial" pitchFamily="34" charset="0"/>
            </a:endParaRPr>
          </a:p>
        </p:txBody>
      </p:sp>
      <p:sp>
        <p:nvSpPr>
          <p:cNvPr id="138243" name="Rectangle 2"/>
          <p:cNvSpPr>
            <a:spLocks noChangeArrowheads="1" noTextEdit="1"/>
          </p:cNvSpPr>
          <p:nvPr>
            <p:ph type="sldImg"/>
          </p:nvPr>
        </p:nvSpPr>
        <p:spPr>
          <a:xfrm>
            <a:off x="993775" y="769938"/>
            <a:ext cx="5113338" cy="3835400"/>
          </a:xfrm>
          <a:solidFill>
            <a:srgbClr val="FFFFFF"/>
          </a:solidFill>
          <a:ln/>
        </p:spPr>
      </p:sp>
      <p:sp>
        <p:nvSpPr>
          <p:cNvPr id="138244" name="Rectangle 3"/>
          <p:cNvSpPr>
            <a:spLocks noChangeArrowheads="1"/>
          </p:cNvSpPr>
          <p:nvPr>
            <p:ph type="body" idx="1"/>
          </p:nvPr>
        </p:nvSpPr>
        <p:spPr>
          <a:xfrm>
            <a:off x="946348" y="4863650"/>
            <a:ext cx="5206604" cy="4603449"/>
          </a:xfrm>
          <a:noFill/>
          <a:ln/>
        </p:spPr>
        <p:txBody>
          <a:bodyPr wrap="none" anchor="ct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59912745-9151-4C47-9B27-F1D6A2C9CBCF}" type="slidenum">
              <a:rPr lang="en-GB" smtClean="0">
                <a:cs typeface="Arial" pitchFamily="34" charset="0"/>
              </a:rPr>
              <a:pPr/>
              <a:t>63</a:t>
            </a:fld>
            <a:endParaRPr lang="en-GB" smtClean="0">
              <a:cs typeface="Arial" pitchFamily="34" charset="0"/>
            </a:endParaRPr>
          </a:p>
        </p:txBody>
      </p:sp>
      <p:sp>
        <p:nvSpPr>
          <p:cNvPr id="139267" name="Rectangle 2"/>
          <p:cNvSpPr>
            <a:spLocks noChangeArrowheads="1" noTextEdit="1"/>
          </p:cNvSpPr>
          <p:nvPr>
            <p:ph type="sldImg"/>
          </p:nvPr>
        </p:nvSpPr>
        <p:spPr>
          <a:xfrm>
            <a:off x="1028700" y="769938"/>
            <a:ext cx="5113338" cy="3835400"/>
          </a:xfrm>
          <a:solidFill>
            <a:srgbClr val="FFFFFF"/>
          </a:solidFill>
          <a:ln/>
        </p:spPr>
      </p:sp>
      <p:sp>
        <p:nvSpPr>
          <p:cNvPr id="139268" name="Rectangle 3"/>
          <p:cNvSpPr>
            <a:spLocks noChangeArrowheads="1"/>
          </p:cNvSpPr>
          <p:nvPr>
            <p:ph type="body" idx="1"/>
          </p:nvPr>
        </p:nvSpPr>
        <p:spPr>
          <a:xfrm>
            <a:off x="946348" y="4863650"/>
            <a:ext cx="5206604" cy="4603449"/>
          </a:xfrm>
          <a:noFill/>
          <a:ln/>
        </p:spPr>
        <p:txBody>
          <a:bodyPr wrap="none" anchor="ct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76BE322F-29A5-4DC8-92B4-A15D8C91C2B8}" type="slidenum">
              <a:rPr lang="en-GB" smtClean="0">
                <a:cs typeface="Arial" pitchFamily="34" charset="0"/>
              </a:rPr>
              <a:pPr/>
              <a:t>64</a:t>
            </a:fld>
            <a:endParaRPr lang="en-GB" smtClean="0">
              <a:cs typeface="Arial" pitchFamily="34" charset="0"/>
            </a:endParaRPr>
          </a:p>
        </p:txBody>
      </p:sp>
      <p:sp>
        <p:nvSpPr>
          <p:cNvPr id="140291" name="Rectangle 2"/>
          <p:cNvSpPr>
            <a:spLocks noChangeArrowheads="1" noTextEdit="1"/>
          </p:cNvSpPr>
          <p:nvPr>
            <p:ph type="sldImg"/>
          </p:nvPr>
        </p:nvSpPr>
        <p:spPr>
          <a:xfrm>
            <a:off x="993775" y="769938"/>
            <a:ext cx="5113338" cy="3835400"/>
          </a:xfrm>
          <a:solidFill>
            <a:srgbClr val="FFFFFF"/>
          </a:solidFill>
          <a:ln/>
        </p:spPr>
      </p:sp>
      <p:sp>
        <p:nvSpPr>
          <p:cNvPr id="140292" name="Text Box 3"/>
          <p:cNvSpPr>
            <a:spLocks noChangeArrowheads="1"/>
          </p:cNvSpPr>
          <p:nvPr>
            <p:ph type="body" idx="1"/>
          </p:nvPr>
        </p:nvSpPr>
        <p:spPr>
          <a:xfrm>
            <a:off x="709761" y="4863651"/>
            <a:ext cx="5679778" cy="1585037"/>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When debugging a running program, termination of </a:t>
            </a:r>
            <a:r>
              <a:rPr lang="en-GB" i="1" dirty="0" err="1" smtClean="0"/>
              <a:t>gdb</a:t>
            </a:r>
            <a:r>
              <a:rPr lang="en-GB" dirty="0" smtClean="0"/>
              <a:t> will kill the original program.</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The program that is being run from the shell will run and terminate normally.</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With the </a:t>
            </a:r>
            <a:r>
              <a:rPr lang="en-GB" i="1" dirty="0" err="1" smtClean="0"/>
              <a:t>gdb</a:t>
            </a:r>
            <a:r>
              <a:rPr lang="en-GB" dirty="0" smtClean="0"/>
              <a:t> invoked, system will ask if the user wants to run the program from the beginning.  If we give yes, a new instant of the program is started.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User can also </a:t>
            </a:r>
            <a:r>
              <a:rPr lang="en-GB" i="1" dirty="0" smtClean="0"/>
              <a:t>continue </a:t>
            </a:r>
            <a:r>
              <a:rPr lang="en-GB" dirty="0" smtClean="0"/>
              <a:t>the program execution within </a:t>
            </a:r>
            <a:r>
              <a:rPr lang="en-GB" i="1" dirty="0" err="1" smtClean="0"/>
              <a:t>gdb</a:t>
            </a:r>
            <a:r>
              <a:rPr lang="en-GB" dirty="0" smtClean="0"/>
              <a:t>.  In that case, it will start executing  the same instruction the original program is executing (the one that is being run from the shell).</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E2A36A4A-6D7E-4585-AF7B-8CA1D575259D}" type="slidenum">
              <a:rPr lang="en-GB" smtClean="0">
                <a:cs typeface="Arial" pitchFamily="34" charset="0"/>
              </a:rPr>
              <a:pPr/>
              <a:t>65</a:t>
            </a:fld>
            <a:endParaRPr lang="en-GB" smtClean="0">
              <a:cs typeface="Arial" pitchFamily="34" charset="0"/>
            </a:endParaRPr>
          </a:p>
        </p:txBody>
      </p:sp>
      <p:sp>
        <p:nvSpPr>
          <p:cNvPr id="141315" name="Rectangle 2"/>
          <p:cNvSpPr>
            <a:spLocks noChangeArrowheads="1" noTextEdit="1"/>
          </p:cNvSpPr>
          <p:nvPr>
            <p:ph type="sldImg"/>
          </p:nvPr>
        </p:nvSpPr>
        <p:spPr>
          <a:xfrm>
            <a:off x="993775" y="769938"/>
            <a:ext cx="5113338" cy="3835400"/>
          </a:xfrm>
          <a:solidFill>
            <a:srgbClr val="FFFFFF"/>
          </a:solidFill>
          <a:ln/>
        </p:spPr>
      </p:sp>
      <p:sp>
        <p:nvSpPr>
          <p:cNvPr id="141316" name="Text Box 3"/>
          <p:cNvSpPr>
            <a:spLocks noChangeArrowheads="1"/>
          </p:cNvSpPr>
          <p:nvPr>
            <p:ph type="body" idx="1"/>
          </p:nvPr>
        </p:nvSpPr>
        <p:spPr>
          <a:xfrm>
            <a:off x="709761" y="4863651"/>
            <a:ext cx="5679778" cy="71813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When a break or watch point occurs, system waits for the keyboard input.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If the all the lines (commands) in the specified are over, but program is not yet terminated, then the </a:t>
            </a:r>
            <a:r>
              <a:rPr lang="en-GB" i="1" dirty="0" err="1" smtClean="0"/>
              <a:t>gdb</a:t>
            </a:r>
            <a:r>
              <a:rPr lang="en-GB" dirty="0" smtClean="0"/>
              <a:t> waits for the subsequent commands from the keyboard.</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298DCA7E-EC4B-4E02-9C2B-CAC8C3AB2A91}" type="slidenum">
              <a:rPr lang="en-GB" smtClean="0">
                <a:cs typeface="Arial" pitchFamily="34" charset="0"/>
              </a:rPr>
              <a:pPr/>
              <a:t>66</a:t>
            </a:fld>
            <a:endParaRPr lang="en-GB" smtClean="0">
              <a:cs typeface="Arial" pitchFamily="34" charset="0"/>
            </a:endParaRPr>
          </a:p>
        </p:txBody>
      </p:sp>
      <p:sp>
        <p:nvSpPr>
          <p:cNvPr id="142339" name="Rectangle 2"/>
          <p:cNvSpPr>
            <a:spLocks noChangeArrowheads="1" noTextEdit="1"/>
          </p:cNvSpPr>
          <p:nvPr>
            <p:ph type="sldImg"/>
          </p:nvPr>
        </p:nvSpPr>
        <p:spPr>
          <a:xfrm>
            <a:off x="993775" y="769938"/>
            <a:ext cx="5113338" cy="3835400"/>
          </a:xfrm>
          <a:solidFill>
            <a:srgbClr val="FFFFFF"/>
          </a:solidFill>
          <a:ln/>
        </p:spPr>
      </p:sp>
      <p:sp>
        <p:nvSpPr>
          <p:cNvPr id="142340" name="Text Box 3"/>
          <p:cNvSpPr>
            <a:spLocks noChangeArrowheads="1"/>
          </p:cNvSpPr>
          <p:nvPr>
            <p:ph type="body" idx="1"/>
          </p:nvPr>
        </p:nvSpPr>
        <p:spPr>
          <a:xfrm>
            <a:off x="709761" y="4863650"/>
            <a:ext cx="5679778" cy="469347"/>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The std. redirection works only for the programs that work properly.  For the programs that are not working properly, standard re-direction is not advisable.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4B8A29A0-1B2C-4497-B278-5B0A5A7DD419}" type="slidenum">
              <a:rPr lang="en-GB" smtClean="0">
                <a:cs typeface="Arial" pitchFamily="34" charset="0"/>
              </a:rPr>
              <a:pPr/>
              <a:t>67</a:t>
            </a:fld>
            <a:endParaRPr lang="en-GB" smtClean="0">
              <a:cs typeface="Arial" pitchFamily="34" charset="0"/>
            </a:endParaRPr>
          </a:p>
        </p:txBody>
      </p:sp>
      <p:sp>
        <p:nvSpPr>
          <p:cNvPr id="143363" name="Rectangle 2"/>
          <p:cNvSpPr>
            <a:spLocks noChangeArrowheads="1" noTextEdit="1"/>
          </p:cNvSpPr>
          <p:nvPr>
            <p:ph type="sldImg"/>
          </p:nvPr>
        </p:nvSpPr>
        <p:spPr>
          <a:xfrm>
            <a:off x="993775" y="769938"/>
            <a:ext cx="5113338" cy="3835400"/>
          </a:xfrm>
          <a:solidFill>
            <a:srgbClr val="FFFFFF"/>
          </a:solidFill>
          <a:ln/>
        </p:spPr>
      </p:sp>
      <p:sp>
        <p:nvSpPr>
          <p:cNvPr id="143364" name="Text Box 3"/>
          <p:cNvSpPr>
            <a:spLocks noChangeArrowheads="1"/>
          </p:cNvSpPr>
          <p:nvPr>
            <p:ph type="body" idx="1"/>
          </p:nvPr>
        </p:nvSpPr>
        <p:spPr>
          <a:xfrm>
            <a:off x="946348" y="4863650"/>
            <a:ext cx="5206604" cy="284681"/>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This program generates core dump.  Invoke </a:t>
            </a:r>
            <a:r>
              <a:rPr lang="en-GB" dirty="0" err="1" smtClean="0"/>
              <a:t>gdb</a:t>
            </a:r>
            <a:r>
              <a:rPr lang="en-GB" dirty="0" smtClean="0"/>
              <a:t> with </a:t>
            </a:r>
            <a:r>
              <a:rPr lang="en-GB" dirty="0" err="1" smtClean="0"/>
              <a:t>gdb</a:t>
            </a:r>
            <a:r>
              <a:rPr lang="en-GB" dirty="0" smtClean="0"/>
              <a:t> </a:t>
            </a:r>
            <a:r>
              <a:rPr lang="en-GB" dirty="0" err="1" smtClean="0"/>
              <a:t>a.out</a:t>
            </a:r>
            <a:r>
              <a:rPr lang="en-GB" dirty="0" smtClean="0"/>
              <a:t> core command.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03E3615D-84A0-4F98-A8EF-9AAD280ADF89}" type="slidenum">
              <a:rPr lang="en-GB" smtClean="0">
                <a:cs typeface="Arial" pitchFamily="34" charset="0"/>
              </a:rPr>
              <a:pPr/>
              <a:t>68</a:t>
            </a:fld>
            <a:endParaRPr lang="en-GB" smtClean="0">
              <a:cs typeface="Arial" pitchFamily="34" charset="0"/>
            </a:endParaRPr>
          </a:p>
        </p:txBody>
      </p:sp>
      <p:sp>
        <p:nvSpPr>
          <p:cNvPr id="144387" name="Rectangle 2"/>
          <p:cNvSpPr>
            <a:spLocks noChangeArrowheads="1" noTextEdit="1"/>
          </p:cNvSpPr>
          <p:nvPr>
            <p:ph type="sldImg"/>
          </p:nvPr>
        </p:nvSpPr>
        <p:spPr>
          <a:xfrm>
            <a:off x="993775" y="769938"/>
            <a:ext cx="5113338" cy="3835400"/>
          </a:xfrm>
          <a:solidFill>
            <a:srgbClr val="FFFFFF"/>
          </a:solidFill>
          <a:ln/>
        </p:spPr>
      </p:sp>
      <p:sp>
        <p:nvSpPr>
          <p:cNvPr id="144388" name="Text Box 3"/>
          <p:cNvSpPr>
            <a:spLocks noChangeArrowheads="1"/>
          </p:cNvSpPr>
          <p:nvPr>
            <p:ph type="body" idx="1"/>
          </p:nvPr>
        </p:nvSpPr>
        <p:spPr>
          <a:xfrm>
            <a:off x="946348" y="4863651"/>
            <a:ext cx="5206604" cy="2074915"/>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On invoking </a:t>
            </a:r>
            <a:r>
              <a:rPr lang="en-GB" dirty="0" err="1" smtClean="0"/>
              <a:t>gdb</a:t>
            </a:r>
            <a:r>
              <a:rPr lang="en-GB" dirty="0" smtClean="0"/>
              <a:t> with core, it displays the diagnostic information and stops at the location where the error occurs. In our case at line No. 10, it is assigning a value to y as pointed by p2.  On checking the value of p2, we see that it is a null pointer.   We can trace where the value was assigned for p2 using the </a:t>
            </a:r>
            <a:r>
              <a:rPr lang="en-GB" dirty="0" err="1" smtClean="0"/>
              <a:t>backtrace</a:t>
            </a:r>
            <a:r>
              <a:rPr lang="en-GB" dirty="0" smtClean="0"/>
              <a:t> command.  We see that the it was assigned in line 6 as fn(p).  Since we want to use it as a pointer, we should pass the pointer to the function.  Change the parameter to be passed to the function accordingly and the error should vanish.</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b="1" dirty="0" smtClean="0"/>
              <a:t>NOTE:  In the above  listing shown line numbers may not correspond to the exact line number of the program</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C34248B-88FE-4919-BEA7-055509FBD2DB}" type="slidenum">
              <a:rPr lang="en-GB" smtClean="0">
                <a:cs typeface="Arial" pitchFamily="34" charset="0"/>
              </a:rPr>
              <a:pPr/>
              <a:t>69</a:t>
            </a:fld>
            <a:endParaRPr lang="en-GB" smtClean="0">
              <a:cs typeface="Arial" pitchFamily="34" charset="0"/>
            </a:endParaRPr>
          </a:p>
        </p:txBody>
      </p:sp>
      <p:sp>
        <p:nvSpPr>
          <p:cNvPr id="145411" name="Rectangle 2"/>
          <p:cNvSpPr>
            <a:spLocks noChangeArrowheads="1" noTextEdit="1"/>
          </p:cNvSpPr>
          <p:nvPr>
            <p:ph type="sldImg"/>
          </p:nvPr>
        </p:nvSpPr>
        <p:spPr>
          <a:xfrm>
            <a:off x="993775" y="769938"/>
            <a:ext cx="5113338" cy="3835400"/>
          </a:xfrm>
          <a:solidFill>
            <a:srgbClr val="FFFFFF"/>
          </a:solidFill>
          <a:ln/>
        </p:spPr>
      </p:sp>
      <p:sp>
        <p:nvSpPr>
          <p:cNvPr id="145412" name="Text Box 3"/>
          <p:cNvSpPr>
            <a:spLocks noChangeArrowheads="1"/>
          </p:cNvSpPr>
          <p:nvPr>
            <p:ph type="body" idx="1"/>
          </p:nvPr>
        </p:nvSpPr>
        <p:spPr>
          <a:xfrm>
            <a:off x="709761" y="4863651"/>
            <a:ext cx="5679778" cy="3575326"/>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Slightly older versions of Linux used to have </a:t>
            </a:r>
            <a:r>
              <a:rPr lang="en-GB" i="1" dirty="0" err="1" smtClean="0"/>
              <a:t>xxgdb</a:t>
            </a:r>
            <a:r>
              <a:rPr lang="en-GB" dirty="0" smtClean="0"/>
              <a:t>.  Newer versions have </a:t>
            </a:r>
            <a:r>
              <a:rPr lang="en-GB" i="1" dirty="0" err="1" smtClean="0"/>
              <a:t>ddd</a:t>
            </a:r>
            <a:r>
              <a:rPr lang="en-GB" dirty="0" smtClean="0"/>
              <a:t>.</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i="1" dirty="0" err="1" smtClean="0"/>
              <a:t>xxgdb</a:t>
            </a:r>
            <a:r>
              <a:rPr lang="en-GB" dirty="0" smtClean="0"/>
              <a:t>, </a:t>
            </a:r>
            <a:r>
              <a:rPr lang="en-GB" i="1" dirty="0" err="1" smtClean="0"/>
              <a:t>ddd</a:t>
            </a:r>
            <a:r>
              <a:rPr lang="en-GB" i="1" dirty="0" smtClean="0"/>
              <a:t>, </a:t>
            </a:r>
            <a:r>
              <a:rPr lang="en-GB" dirty="0" smtClean="0"/>
              <a:t>and </a:t>
            </a:r>
            <a:r>
              <a:rPr lang="en-GB" i="1" dirty="0" err="1" smtClean="0"/>
              <a:t>wpe</a:t>
            </a:r>
            <a:r>
              <a:rPr lang="en-GB" dirty="0" smtClean="0"/>
              <a:t> can all be downloaded from http://www.rpmfind.net.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Some of the versions of  </a:t>
            </a:r>
            <a:r>
              <a:rPr lang="en-GB" i="1" dirty="0" err="1" smtClean="0"/>
              <a:t>gdb</a:t>
            </a:r>
            <a:r>
              <a:rPr lang="en-GB" dirty="0" smtClean="0"/>
              <a:t> support online editing and compiling.  User need not go back to the shell to modify the program.  Commands are </a:t>
            </a:r>
            <a:r>
              <a:rPr lang="en-GB" i="1" dirty="0" smtClean="0"/>
              <a:t>edit </a:t>
            </a:r>
            <a:r>
              <a:rPr lang="en-GB" dirty="0" smtClean="0"/>
              <a:t>to edit the file and </a:t>
            </a:r>
            <a:r>
              <a:rPr lang="en-GB" i="1" dirty="0" smtClean="0"/>
              <a:t>fix </a:t>
            </a:r>
            <a:r>
              <a:rPr lang="en-GB" dirty="0" smtClean="0"/>
              <a:t>to compile.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endParaRPr lang="en-GB" dirty="0" smtClean="0"/>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The limitation of </a:t>
            </a:r>
            <a:r>
              <a:rPr lang="en-GB" dirty="0" err="1" smtClean="0"/>
              <a:t>gdb</a:t>
            </a:r>
            <a:r>
              <a:rPr lang="en-GB" dirty="0" smtClean="0"/>
              <a:t> is that it can not be used with kernel programming.  For debugging kernel, we can use </a:t>
            </a:r>
            <a:r>
              <a:rPr lang="en-GB" dirty="0" err="1" smtClean="0"/>
              <a:t>kdb</a:t>
            </a:r>
            <a:r>
              <a:rPr lang="en-GB" dirty="0" smtClean="0"/>
              <a:t> or </a:t>
            </a:r>
            <a:r>
              <a:rPr lang="en-GB" dirty="0" err="1" smtClean="0"/>
              <a:t>kgdb</a:t>
            </a:r>
            <a:r>
              <a:rPr lang="en-GB" dirty="0" smtClean="0"/>
              <a:t> versions.  Pl. check with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http://oss.sgi.com/projects/kdb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http://oss.sgi.com/projects/kgdb   and</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http://kerneltrap.org/node/112</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For more information about these</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E2000EE-4993-40D9-9E77-4F5B639A5505}" type="slidenum">
              <a:rPr lang="en-GB" smtClean="0">
                <a:cs typeface="Arial" pitchFamily="34" charset="0"/>
              </a:rPr>
              <a:pPr/>
              <a:t>7</a:t>
            </a:fld>
            <a:endParaRPr lang="en-GB" smtClean="0">
              <a:cs typeface="Arial" pitchFamily="34" charset="0"/>
            </a:endParaRPr>
          </a:p>
        </p:txBody>
      </p:sp>
      <p:sp>
        <p:nvSpPr>
          <p:cNvPr id="81923" name="Rectangle 2"/>
          <p:cNvSpPr>
            <a:spLocks noChangeArrowheads="1" noTextEdit="1"/>
          </p:cNvSpPr>
          <p:nvPr>
            <p:ph type="sldImg"/>
          </p:nvPr>
        </p:nvSpPr>
        <p:spPr>
          <a:xfrm>
            <a:off x="993775" y="769938"/>
            <a:ext cx="5113338" cy="3835400"/>
          </a:xfrm>
          <a:solidFill>
            <a:srgbClr val="FFFFFF"/>
          </a:solidFill>
          <a:ln/>
        </p:spPr>
      </p:sp>
      <p:sp>
        <p:nvSpPr>
          <p:cNvPr id="81924" name="Text Box 3"/>
          <p:cNvSpPr>
            <a:spLocks noChangeArrowheads="1"/>
          </p:cNvSpPr>
          <p:nvPr>
            <p:ph type="body" idx="1"/>
          </p:nvPr>
        </p:nvSpPr>
        <p:spPr>
          <a:xfrm>
            <a:off x="709761" y="4863651"/>
            <a:ext cx="5679778" cy="1705583"/>
          </a:xfrm>
          <a:noFill/>
          <a:ln/>
        </p:spPr>
        <p:txBody>
          <a:bodyPr lIns="95867" rIns="95867">
            <a:spAutoFit/>
          </a:bodyPr>
          <a:lstStyle/>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With the help of debugging tool, user can know the working of the program – normally by single stepping through it.  Single stepping also helps us to know the flow of the program.  </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Using </a:t>
            </a:r>
            <a:r>
              <a:rPr lang="en-GB" i="1" dirty="0" err="1" smtClean="0"/>
              <a:t>printf</a:t>
            </a:r>
            <a:r>
              <a:rPr lang="en-GB" dirty="0" smtClean="0"/>
              <a:t> will be tedious.  Moreover, </a:t>
            </a:r>
            <a:r>
              <a:rPr lang="en-GB" i="1" dirty="0" err="1" smtClean="0"/>
              <a:t>printfs</a:t>
            </a:r>
            <a:r>
              <a:rPr lang="en-GB" dirty="0" smtClean="0"/>
              <a:t> may help to localize the point of failure, but will not specify the exact cause of the bug.</a:t>
            </a:r>
          </a:p>
          <a:p>
            <a:pPr defTabSz="477454">
              <a:spcBef>
                <a:spcPts val="470"/>
              </a:spcBef>
              <a:tabLst>
                <a:tab pos="0" algn="l"/>
                <a:tab pos="477454" algn="l"/>
                <a:tab pos="954908" algn="l"/>
                <a:tab pos="1432362" algn="l"/>
                <a:tab pos="1909816" algn="l"/>
                <a:tab pos="2387270" algn="l"/>
                <a:tab pos="2864724" algn="l"/>
                <a:tab pos="3342178" algn="l"/>
                <a:tab pos="3819632" algn="l"/>
                <a:tab pos="4297086" algn="l"/>
                <a:tab pos="4774540" algn="l"/>
                <a:tab pos="5251994" algn="l"/>
                <a:tab pos="5729448" algn="l"/>
                <a:tab pos="6206901" algn="l"/>
                <a:tab pos="6684355" algn="l"/>
                <a:tab pos="7161809" algn="l"/>
                <a:tab pos="7639263" algn="l"/>
                <a:tab pos="8116717" algn="l"/>
                <a:tab pos="8594171" algn="l"/>
                <a:tab pos="9071625" algn="l"/>
                <a:tab pos="9549079" algn="l"/>
              </a:tabLst>
            </a:pPr>
            <a:r>
              <a:rPr lang="en-GB" dirty="0" smtClean="0"/>
              <a:t>Another problem with </a:t>
            </a:r>
            <a:r>
              <a:rPr lang="en-GB" dirty="0" err="1" smtClean="0"/>
              <a:t>printf</a:t>
            </a:r>
            <a:r>
              <a:rPr lang="en-GB" dirty="0" smtClean="0"/>
              <a:t> is it may alter the synchronization of the original code due to the amount of time it consumes.  (Program may run properly with the </a:t>
            </a:r>
            <a:r>
              <a:rPr lang="en-GB" dirty="0" err="1" smtClean="0"/>
              <a:t>printf</a:t>
            </a:r>
            <a:r>
              <a:rPr lang="en-GB" dirty="0" smtClean="0"/>
              <a:t> statements included and may fail when the </a:t>
            </a:r>
            <a:r>
              <a:rPr lang="en-GB" dirty="0" err="1" smtClean="0"/>
              <a:t>printf</a:t>
            </a:r>
            <a:r>
              <a:rPr lang="en-GB" dirty="0" smtClean="0"/>
              <a:t> is removed).</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FC24930A-29FE-45B1-BCAA-BA9E61DD5162}" type="slidenum">
              <a:rPr lang="en-GB" smtClean="0">
                <a:cs typeface="Arial" pitchFamily="34" charset="0"/>
              </a:rPr>
              <a:pPr/>
              <a:t>70</a:t>
            </a:fld>
            <a:endParaRPr lang="en-GB" smtClean="0">
              <a:cs typeface="Arial" pitchFamily="34" charset="0"/>
            </a:endParaRPr>
          </a:p>
        </p:txBody>
      </p:sp>
      <p:sp>
        <p:nvSpPr>
          <p:cNvPr id="146435" name="Rectangle 2"/>
          <p:cNvSpPr>
            <a:spLocks noChangeArrowheads="1" noTextEdit="1"/>
          </p:cNvSpPr>
          <p:nvPr>
            <p:ph type="sldImg"/>
          </p:nvPr>
        </p:nvSpPr>
        <p:spPr>
          <a:xfrm>
            <a:off x="993775" y="769938"/>
            <a:ext cx="5113338" cy="3835400"/>
          </a:xfrm>
          <a:solidFill>
            <a:srgbClr val="FFFFFF"/>
          </a:solidFill>
          <a:ln/>
        </p:spPr>
      </p:sp>
      <p:sp>
        <p:nvSpPr>
          <p:cNvPr id="146436" name="Text Box 3"/>
          <p:cNvSpPr>
            <a:spLocks noChangeArrowheads="1"/>
          </p:cNvSpPr>
          <p:nvPr>
            <p:ph type="body" idx="1"/>
          </p:nvPr>
        </p:nvSpPr>
        <p:spPr>
          <a:xfrm>
            <a:off x="946348" y="4863650"/>
            <a:ext cx="5206604" cy="4603449"/>
          </a:xfrm>
          <a:noFill/>
          <a:ln/>
        </p:spPr>
        <p:txBody>
          <a:bodyPr wrap="none" anchor="ctr"/>
          <a:lstStyle/>
          <a:p>
            <a:pPr eaLnBrk="1" hangingPunct="1"/>
            <a:r>
              <a:rPr lang="en-US" smtClean="0"/>
              <a:t>Screen shot of ddd shows a break point, a variable displayed, assembly </a:t>
            </a:r>
          </a:p>
          <a:p>
            <a:pPr eaLnBrk="1" hangingPunct="1"/>
            <a:r>
              <a:rPr lang="en-US" smtClean="0"/>
              <a:t>listing of the code that is being run and the command window.   Ddd is a </a:t>
            </a:r>
          </a:p>
          <a:p>
            <a:pPr eaLnBrk="1" hangingPunct="1"/>
            <a:r>
              <a:rPr lang="en-US" smtClean="0"/>
              <a:t> front-end for the gdb, has the GUIs for the commands.  Dodd is configurable,</a:t>
            </a:r>
          </a:p>
          <a:p>
            <a:pPr eaLnBrk="1" hangingPunct="1"/>
            <a:r>
              <a:rPr lang="en-US" smtClean="0"/>
              <a:t> we can add or delete windows.  For example, we can delete the machine </a:t>
            </a:r>
          </a:p>
          <a:p>
            <a:pPr eaLnBrk="1" hangingPunct="1"/>
            <a:r>
              <a:rPr lang="en-US" smtClean="0"/>
              <a:t>code window if it is not needed.</a:t>
            </a:r>
          </a:p>
          <a:p>
            <a:pPr eaLnBrk="1" hangingPunct="1"/>
            <a:endParaRPr lang="en-US"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B539548-98F1-470A-9BBF-B4CE9813DF7D}" type="slidenum">
              <a:rPr lang="en-GB" smtClean="0">
                <a:cs typeface="Arial" pitchFamily="34" charset="0"/>
              </a:rPr>
              <a:pPr/>
              <a:t>8</a:t>
            </a:fld>
            <a:endParaRPr lang="en-GB" smtClean="0">
              <a:cs typeface="Arial" pitchFamily="34" charset="0"/>
            </a:endParaRPr>
          </a:p>
        </p:txBody>
      </p:sp>
      <p:sp>
        <p:nvSpPr>
          <p:cNvPr id="82947" name="Rectangle 2"/>
          <p:cNvSpPr>
            <a:spLocks noChangeArrowheads="1" noTextEdit="1"/>
          </p:cNvSpPr>
          <p:nvPr>
            <p:ph type="sldImg"/>
          </p:nvPr>
        </p:nvSpPr>
        <p:spPr>
          <a:xfrm>
            <a:off x="993775" y="769938"/>
            <a:ext cx="5113338" cy="3835400"/>
          </a:xfrm>
          <a:solidFill>
            <a:srgbClr val="FFFFFF"/>
          </a:solidFill>
          <a:ln/>
        </p:spPr>
      </p:sp>
      <p:sp>
        <p:nvSpPr>
          <p:cNvPr id="82948" name="Text Box 3"/>
          <p:cNvSpPr>
            <a:spLocks noChangeArrowheads="1"/>
          </p:cNvSpPr>
          <p:nvPr>
            <p:ph type="body" idx="1"/>
          </p:nvPr>
        </p:nvSpPr>
        <p:spPr>
          <a:xfrm>
            <a:off x="946348" y="4863650"/>
            <a:ext cx="5206604" cy="4603449"/>
          </a:xfrm>
          <a:noFill/>
          <a:ln/>
        </p:spPr>
        <p:txBody>
          <a:bodyPr wrap="none" anchor="ctr"/>
          <a:lstStyle/>
          <a:p>
            <a:pPr eaLnBrk="1" hangingPunct="1"/>
            <a:r>
              <a:rPr lang="en-US" smtClean="0"/>
              <a:t>Gdb supports the core-files.  Whenever a program generates a core file, we can</a:t>
            </a:r>
          </a:p>
          <a:p>
            <a:pPr eaLnBrk="1" hangingPunct="1"/>
            <a:r>
              <a:rPr lang="en-US" smtClean="0"/>
              <a:t> use gdb to look at the core.  Advantage is we need not run the program till it</a:t>
            </a:r>
          </a:p>
          <a:p>
            <a:pPr eaLnBrk="1" hangingPunct="1"/>
            <a:r>
              <a:rPr lang="en-US" smtClean="0"/>
              <a:t> generates the core.  Gdb directly stops at the location where the core is </a:t>
            </a:r>
          </a:p>
          <a:p>
            <a:pPr eaLnBrk="1" hangingPunct="1"/>
            <a:r>
              <a:rPr lang="en-US" smtClean="0"/>
              <a:t>generated.  We can look at the stack then to check why failure occurred.</a:t>
            </a:r>
          </a:p>
          <a:p>
            <a:pPr eaLnBrk="1" hangingPunct="1"/>
            <a:endParaRPr lang="en-US" smtClean="0"/>
          </a:p>
          <a:p>
            <a:pPr eaLnBrk="1" hangingPunct="1"/>
            <a:r>
              <a:rPr lang="en-US" smtClean="0"/>
              <a:t>If your Linux system does not generate core, (and only segmentation fault), </a:t>
            </a:r>
          </a:p>
          <a:p>
            <a:pPr eaLnBrk="1" hangingPunct="1"/>
            <a:r>
              <a:rPr lang="en-US" smtClean="0"/>
              <a:t>you can manually enable generation of core.  This can be done using the </a:t>
            </a:r>
          </a:p>
          <a:p>
            <a:pPr eaLnBrk="1" hangingPunct="1"/>
            <a:r>
              <a:rPr lang="en-US" smtClean="0"/>
              <a:t>command </a:t>
            </a:r>
            <a:r>
              <a:rPr lang="en-US" i="1" smtClean="0"/>
              <a:t>ulimit –c 1024.  </a:t>
            </a:r>
            <a:r>
              <a:rPr lang="en-US" smtClean="0"/>
              <a:t>The number 1024 is suggestive only.  User can </a:t>
            </a:r>
          </a:p>
          <a:p>
            <a:pPr eaLnBrk="1" hangingPunct="1"/>
            <a:r>
              <a:rPr lang="en-US" smtClean="0"/>
              <a:t>supply any other values also.  For more information on command </a:t>
            </a:r>
            <a:r>
              <a:rPr lang="en-US" i="1" smtClean="0"/>
              <a:t>ulimit, </a:t>
            </a:r>
            <a:r>
              <a:rPr lang="en-US" smtClean="0"/>
              <a:t> </a:t>
            </a:r>
          </a:p>
          <a:p>
            <a:pPr eaLnBrk="1" hangingPunct="1"/>
            <a:r>
              <a:rPr lang="en-US" smtClean="0"/>
              <a:t>pl. see the help (</a:t>
            </a:r>
            <a:r>
              <a:rPr lang="en-US" i="1" smtClean="0"/>
              <a:t>help ulimit)</a:t>
            </a:r>
            <a:r>
              <a:rPr lang="en-US" smtClean="0"/>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B853910-EACE-4462-831F-83B3551925B8}" type="slidenum">
              <a:rPr lang="en-GB" smtClean="0">
                <a:cs typeface="Arial" pitchFamily="34" charset="0"/>
              </a:rPr>
              <a:pPr/>
              <a:t>9</a:t>
            </a:fld>
            <a:endParaRPr lang="en-GB" smtClean="0">
              <a:cs typeface="Arial" pitchFamily="34" charset="0"/>
            </a:endParaRPr>
          </a:p>
        </p:txBody>
      </p:sp>
      <p:sp>
        <p:nvSpPr>
          <p:cNvPr id="83971" name="Rectangle 2"/>
          <p:cNvSpPr>
            <a:spLocks noChangeArrowheads="1" noTextEdit="1"/>
          </p:cNvSpPr>
          <p:nvPr>
            <p:ph type="sldImg"/>
          </p:nvPr>
        </p:nvSpPr>
        <p:spPr>
          <a:xfrm>
            <a:off x="993775" y="769938"/>
            <a:ext cx="5113338" cy="3835400"/>
          </a:xfrm>
          <a:solidFill>
            <a:srgbClr val="FFFFFF"/>
          </a:solidFill>
          <a:ln/>
        </p:spPr>
      </p:sp>
      <p:sp>
        <p:nvSpPr>
          <p:cNvPr id="83972" name="Text Box 3"/>
          <p:cNvSpPr>
            <a:spLocks noChangeArrowheads="1"/>
          </p:cNvSpPr>
          <p:nvPr>
            <p:ph type="body" idx="1"/>
          </p:nvPr>
        </p:nvSpPr>
        <p:spPr>
          <a:xfrm>
            <a:off x="946348" y="4863650"/>
            <a:ext cx="5206604" cy="4603449"/>
          </a:xfrm>
          <a:noFill/>
          <a:ln/>
        </p:spPr>
        <p:txBody>
          <a:bodyPr wrap="none" anchor="ctr"/>
          <a:lstStyle/>
          <a:p>
            <a:pPr eaLnBrk="1" hangingPunct="1"/>
            <a:r>
              <a:rPr lang="en-US" smtClean="0"/>
              <a:t>Above are the features of a general debugger, and, not specific to gdb.  gdb has </a:t>
            </a:r>
          </a:p>
          <a:p>
            <a:pPr eaLnBrk="1" hangingPunct="1"/>
            <a:r>
              <a:rPr lang="en-US" smtClean="0"/>
              <a:t>all these features.  Like all the other debuggers, gdb can not be used for the </a:t>
            </a:r>
          </a:p>
          <a:p>
            <a:pPr eaLnBrk="1" hangingPunct="1"/>
            <a:r>
              <a:rPr lang="en-US" smtClean="0"/>
              <a:t>errors during the compiling.  Gdb assumes the program is compiled without </a:t>
            </a:r>
          </a:p>
          <a:p>
            <a:pPr eaLnBrk="1" hangingPunct="1"/>
            <a:r>
              <a:rPr lang="en-US" smtClean="0"/>
              <a:t>errors.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ctrTitle"/>
          </p:nvPr>
        </p:nvSpPr>
        <p:spPr>
          <a:xfrm>
            <a:off x="685800" y="2416175"/>
            <a:ext cx="7772400" cy="1470025"/>
          </a:xfrm>
        </p:spPr>
        <p:txBody>
          <a:bodyPr rtlCol="0">
            <a:normAutofit/>
          </a:bodyPr>
          <a:lstStyle/>
          <a:p>
            <a:pPr fontAlgn="auto">
              <a:spcAft>
                <a:spcPts val="0"/>
              </a:spcAft>
              <a:defRPr/>
            </a:pPr>
            <a:r>
              <a:rPr lang="en-GB" dirty="0" smtClean="0">
                <a:solidFill>
                  <a:srgbClr val="3333CC"/>
                </a:solidFill>
                <a:effectLst>
                  <a:outerShdw blurRad="38100" dist="38100" dir="2700000" algn="tl">
                    <a:srgbClr val="C0C0C0"/>
                  </a:outerShdw>
                </a:effectLst>
              </a:rPr>
              <a:t>Using </a:t>
            </a:r>
            <a:r>
              <a:rPr lang="en-GB" dirty="0" err="1" smtClean="0">
                <a:solidFill>
                  <a:srgbClr val="3333CC"/>
                </a:solidFill>
                <a:effectLst>
                  <a:outerShdw blurRad="38100" dist="38100" dir="2700000" algn="tl">
                    <a:srgbClr val="C0C0C0"/>
                  </a:outerShdw>
                </a:effectLst>
              </a:rPr>
              <a:t>gdb</a:t>
            </a:r>
            <a:r>
              <a:rPr lang="en-GB" sz="7200" dirty="0" smtClean="0">
                <a:solidFill>
                  <a:srgbClr val="3333CC"/>
                </a:solidFill>
                <a:effectLst>
                  <a:outerShdw blurRad="38100" dist="38100" dir="2700000" algn="tl">
                    <a:srgbClr val="C0C0C0"/>
                  </a:outerShdw>
                </a:effectLst>
              </a:rPr>
              <a:t/>
            </a:r>
            <a:br>
              <a:rPr lang="en-GB" sz="7200" dirty="0" smtClean="0">
                <a:solidFill>
                  <a:srgbClr val="3333CC"/>
                </a:solidFill>
                <a:effectLst>
                  <a:outerShdw blurRad="38100" dist="38100" dir="2700000" algn="tl">
                    <a:srgbClr val="C0C0C0"/>
                  </a:outerShdw>
                </a:effectLst>
              </a:rPr>
            </a:br>
            <a:r>
              <a:rPr lang="en-GB" sz="2400" dirty="0" smtClean="0">
                <a:solidFill>
                  <a:srgbClr val="9966CC"/>
                </a:solidFill>
                <a:effectLst>
                  <a:outerShdw blurRad="38100" dist="38100" dir="2700000" algn="tl">
                    <a:srgbClr val="C0C0C0"/>
                  </a:outerShdw>
                </a:effectLst>
              </a:rPr>
              <a:t>the gnu-debugger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15240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1.4  Features of </a:t>
            </a:r>
            <a:r>
              <a:rPr lang="en-GB" sz="2800" b="1" dirty="0" err="1" smtClean="0">
                <a:solidFill>
                  <a:srgbClr val="FFFF99"/>
                </a:solidFill>
                <a:latin typeface="Verdana" pitchFamily="34" charset="0"/>
              </a:rPr>
              <a:t>gdb</a:t>
            </a:r>
            <a:endParaRPr lang="en-GB" sz="2800" b="1" dirty="0" smtClean="0">
              <a:solidFill>
                <a:srgbClr val="FFFF99"/>
              </a:solidFill>
              <a:latin typeface="Verdana" pitchFamily="34" charset="0"/>
            </a:endParaRPr>
          </a:p>
        </p:txBody>
      </p:sp>
      <p:sp>
        <p:nvSpPr>
          <p:cNvPr id="97282" name="Rectangle 2"/>
          <p:cNvSpPr>
            <a:spLocks noGrp="1" noChangeArrowheads="1"/>
          </p:cNvSpPr>
          <p:nvPr>
            <p:ph idx="1"/>
          </p:nvPr>
        </p:nvSpPr>
        <p:spPr>
          <a:xfrm>
            <a:off x="381000" y="1447800"/>
            <a:ext cx="8456613" cy="32766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Available for variety of platforms and OSs</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Bundled with most versions of Linux</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Powerful and configurable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Works for a variety of programming languages including C and assembly</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Freeware (distributed under GNU license)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No need of graphical environment</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Work from remote systems using telnet</a:t>
            </a:r>
          </a:p>
        </p:txBody>
      </p:sp>
      <p:sp>
        <p:nvSpPr>
          <p:cNvPr id="13314" name="Date Placeholder 3"/>
          <p:cNvSpPr>
            <a:spLocks noGrp="1"/>
          </p:cNvSpPr>
          <p:nvPr>
            <p:ph type="dt" sz="quarter" idx="10"/>
          </p:nvPr>
        </p:nvSpPr>
        <p:spPr/>
        <p:txBody>
          <a:bodyPr/>
          <a:lstStyle/>
          <a:p>
            <a:pPr>
              <a:defRPr/>
            </a:pPr>
            <a:fld id="{726FB7AC-9EC0-4FA6-A99E-31C7D462B1D5}" type="slidenum">
              <a:rPr lang="en-GB"/>
              <a:pPr>
                <a:defRPr/>
              </a:pPr>
              <a:t>10</a:t>
            </a:fld>
            <a:endParaRPr lang="en-GB"/>
          </a:p>
        </p:txBody>
      </p:sp>
      <p:grpSp>
        <p:nvGrpSpPr>
          <p:cNvPr id="2" name="Group 4"/>
          <p:cNvGrpSpPr>
            <a:grpSpLocks/>
          </p:cNvGrpSpPr>
          <p:nvPr/>
        </p:nvGrpSpPr>
        <p:grpSpPr bwMode="auto">
          <a:xfrm>
            <a:off x="0" y="106363"/>
            <a:ext cx="9137650" cy="727075"/>
            <a:chOff x="0" y="67"/>
            <a:chExt cx="6237" cy="458"/>
          </a:xfrm>
        </p:grpSpPr>
        <p:sp>
          <p:nvSpPr>
            <p:cNvPr id="1229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2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728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72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ctrTitle"/>
          </p:nvPr>
        </p:nvSpPr>
        <p:spPr/>
        <p:txBody>
          <a:bodyPr rtlCol="0">
            <a:normAutofit/>
          </a:bodyPr>
          <a:lstStyle/>
          <a:p>
            <a:pPr fontAlgn="auto">
              <a:spcAft>
                <a:spcPts val="0"/>
              </a:spcAft>
              <a:defRPr/>
            </a:pPr>
            <a:r>
              <a:rPr lang="en-GB" smtClean="0">
                <a:solidFill>
                  <a:srgbClr val="3333CC"/>
                </a:solidFill>
                <a:effectLst>
                  <a:outerShdw blurRad="38100" dist="38100" dir="2700000" algn="tl">
                    <a:srgbClr val="C0C0C0"/>
                  </a:outerShdw>
                </a:effectLst>
              </a:rPr>
              <a:t>Chapter -2 </a:t>
            </a:r>
            <a:r>
              <a:rPr lang="en-GB" sz="7200" smtClean="0">
                <a:solidFill>
                  <a:srgbClr val="3333CC"/>
                </a:solidFill>
                <a:effectLst>
                  <a:outerShdw blurRad="38100" dist="38100" dir="2700000" algn="tl">
                    <a:srgbClr val="C0C0C0"/>
                  </a:outerShdw>
                </a:effectLst>
              </a:rPr>
              <a:t/>
            </a:r>
            <a:br>
              <a:rPr lang="en-GB" sz="7200" smtClean="0">
                <a:solidFill>
                  <a:srgbClr val="3333CC"/>
                </a:solidFill>
                <a:effectLst>
                  <a:outerShdw blurRad="38100" dist="38100" dir="2700000" algn="tl">
                    <a:srgbClr val="C0C0C0"/>
                  </a:outerShdw>
                </a:effectLst>
              </a:rPr>
            </a:br>
            <a:endParaRPr lang="en-GB" sz="2400" smtClean="0">
              <a:solidFill>
                <a:srgbClr val="9966CC"/>
              </a:solidFill>
              <a:effectLst>
                <a:outerShdw blurRad="38100" dist="38100" dir="2700000" algn="tl">
                  <a:srgbClr val="C0C0C0"/>
                </a:outerShdw>
              </a:effectLst>
            </a:endParaRPr>
          </a:p>
        </p:txBody>
      </p:sp>
      <p:sp>
        <p:nvSpPr>
          <p:cNvPr id="14340" name="Rectangle 3"/>
          <p:cNvSpPr>
            <a:spLocks noGrp="1" noChangeArrowheads="1"/>
          </p:cNvSpPr>
          <p:nvPr>
            <p:ph type="subTitle" idx="1"/>
          </p:nvPr>
        </p:nvSpPr>
        <p:spPr/>
        <p:txBody>
          <a:bodyPr rtlCol="0">
            <a:normAutofit/>
          </a:bodyPr>
          <a:lstStyle/>
          <a:p>
            <a:pPr fontAlgn="auto">
              <a:spcAft>
                <a:spcPts val="0"/>
              </a:spcAft>
              <a:defRPr/>
            </a:pPr>
            <a:r>
              <a:rPr lang="en-GB" sz="2400" b="1" smtClean="0"/>
              <a:t>Starting with gdb</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a:xfrm>
            <a:off x="-15240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2.  Starting with </a:t>
            </a:r>
            <a:r>
              <a:rPr lang="en-GB" sz="2800" b="1" dirty="0" err="1" smtClean="0">
                <a:solidFill>
                  <a:srgbClr val="FFFF99"/>
                </a:solidFill>
                <a:latin typeface="Verdana" pitchFamily="34" charset="0"/>
              </a:rPr>
              <a:t>gdb</a:t>
            </a:r>
            <a:endParaRPr lang="en-GB" sz="2800" b="1" dirty="0" smtClean="0">
              <a:solidFill>
                <a:srgbClr val="FFFF99"/>
              </a:solidFill>
              <a:latin typeface="Verdana" pitchFamily="34" charset="0"/>
            </a:endParaRPr>
          </a:p>
        </p:txBody>
      </p:sp>
      <p:sp>
        <p:nvSpPr>
          <p:cNvPr id="99330" name="Rectangle 2"/>
          <p:cNvSpPr>
            <a:spLocks noGrp="1" noChangeArrowheads="1"/>
          </p:cNvSpPr>
          <p:nvPr>
            <p:ph idx="1"/>
          </p:nvPr>
        </p:nvSpPr>
        <p:spPr>
          <a:xfrm>
            <a:off x="381000" y="1371600"/>
            <a:ext cx="8456613" cy="28956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Use an editor and generate a .c file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Compile the program with debugging options (-g as compiling option)</a:t>
            </a:r>
          </a:p>
          <a:p>
            <a:pPr marL="738188" lvl="1" indent="-280988" algn="just" defTabSz="457200">
              <a:lnSpc>
                <a:spcPct val="15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err="1" smtClean="0">
                <a:solidFill>
                  <a:srgbClr val="993300"/>
                </a:solidFill>
                <a:latin typeface="Letter Gothic" pitchFamily="49" charset="0"/>
              </a:rPr>
              <a:t>gcc</a:t>
            </a:r>
            <a:r>
              <a:rPr lang="en-GB" sz="1800" dirty="0" smtClean="0">
                <a:solidFill>
                  <a:srgbClr val="993300"/>
                </a:solidFill>
                <a:latin typeface="Letter Gothic" pitchFamily="49" charset="0"/>
              </a:rPr>
              <a:t> –g &lt;</a:t>
            </a:r>
            <a:r>
              <a:rPr lang="en-GB" sz="1800" dirty="0" err="1" smtClean="0">
                <a:solidFill>
                  <a:srgbClr val="993300"/>
                </a:solidFill>
                <a:latin typeface="Letter Gothic" pitchFamily="49" charset="0"/>
              </a:rPr>
              <a:t>other_compiling_options</a:t>
            </a:r>
            <a:r>
              <a:rPr lang="en-GB" sz="1800" dirty="0" smtClean="0">
                <a:solidFill>
                  <a:srgbClr val="993300"/>
                </a:solidFill>
                <a:latin typeface="Letter Gothic" pitchFamily="49" charset="0"/>
              </a:rPr>
              <a:t>&gt; </a:t>
            </a:r>
            <a:r>
              <a:rPr lang="en-GB" sz="1800" dirty="0" err="1" smtClean="0">
                <a:solidFill>
                  <a:srgbClr val="993300"/>
                </a:solidFill>
                <a:latin typeface="Letter Gothic" pitchFamily="49" charset="0"/>
              </a:rPr>
              <a:t>file_name.c</a:t>
            </a:r>
            <a:endParaRPr lang="en-GB" sz="1800" dirty="0" smtClean="0">
              <a:solidFill>
                <a:srgbClr val="993300"/>
              </a:solidFill>
              <a:latin typeface="Letter Gothic" pitchFamily="49" charset="0"/>
            </a:endParaRP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 </a:t>
            </a:r>
            <a:r>
              <a:rPr lang="en-GB" sz="2000" dirty="0" smtClean="0">
                <a:solidFill>
                  <a:srgbClr val="993300"/>
                </a:solidFill>
                <a:latin typeface="Georgia" pitchFamily="18" charset="0"/>
              </a:rPr>
              <a:t>Type </a:t>
            </a:r>
            <a:r>
              <a:rPr lang="en-GB" sz="2000" dirty="0" err="1" smtClean="0">
                <a:solidFill>
                  <a:srgbClr val="993300"/>
                </a:solidFill>
                <a:latin typeface="Letter Gothic" pitchFamily="49" charset="0"/>
              </a:rPr>
              <a:t>gdb</a:t>
            </a:r>
            <a:r>
              <a:rPr lang="en-GB" sz="2000" dirty="0" smtClean="0">
                <a:solidFill>
                  <a:srgbClr val="993300"/>
                </a:solidFill>
                <a:latin typeface="Letter Gothic" pitchFamily="49" charset="0"/>
              </a:rPr>
              <a:t> &lt;</a:t>
            </a:r>
            <a:r>
              <a:rPr lang="en-GB" sz="2000" dirty="0" err="1" smtClean="0">
                <a:solidFill>
                  <a:srgbClr val="993300"/>
                </a:solidFill>
                <a:latin typeface="Letter Gothic" pitchFamily="49" charset="0"/>
              </a:rPr>
              <a:t>file_name</a:t>
            </a:r>
            <a:r>
              <a:rPr lang="en-GB" sz="2000" dirty="0" smtClean="0">
                <a:solidFill>
                  <a:srgbClr val="993300"/>
                </a:solidFill>
                <a:latin typeface="Letter Gothic" pitchFamily="49" charset="0"/>
              </a:rPr>
              <a:t>&gt;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at the prompt.  </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User will get the </a:t>
            </a:r>
            <a:r>
              <a:rPr lang="en-GB" sz="2000" i="1" dirty="0" err="1" smtClean="0">
                <a:solidFill>
                  <a:srgbClr val="993300"/>
                </a:solidFill>
                <a:latin typeface="Georgia" pitchFamily="18" charset="0"/>
              </a:rPr>
              <a:t>gdb</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prompt as</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&lt;</a:t>
            </a:r>
            <a:r>
              <a:rPr lang="en-GB" sz="2000" dirty="0" err="1" smtClean="0">
                <a:solidFill>
                  <a:srgbClr val="993300"/>
                </a:solidFill>
                <a:latin typeface="Georgia" pitchFamily="18" charset="0"/>
              </a:rPr>
              <a:t>Licencing</a:t>
            </a:r>
            <a:r>
              <a:rPr lang="en-GB" sz="2000" dirty="0" smtClean="0">
                <a:solidFill>
                  <a:srgbClr val="993300"/>
                </a:solidFill>
                <a:latin typeface="Georgia" pitchFamily="18" charset="0"/>
              </a:rPr>
              <a:t> and version information&gt;</a:t>
            </a:r>
          </a:p>
          <a:p>
            <a:pPr marL="738188" lvl="1" indent="-280988" algn="just" defTabSz="457200">
              <a:lnSpc>
                <a:spcPct val="150000"/>
              </a:lnSpc>
              <a:buClr>
                <a:srgbClr val="993300"/>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i="1" dirty="0" smtClean="0">
                <a:solidFill>
                  <a:srgbClr val="993300"/>
                </a:solidFill>
                <a:latin typeface="Letter Gothic" pitchFamily="49" charset="0"/>
              </a:rPr>
              <a:t>(</a:t>
            </a:r>
            <a:r>
              <a:rPr lang="en-GB" sz="1800" i="1" dirty="0" err="1" smtClean="0">
                <a:solidFill>
                  <a:srgbClr val="993300"/>
                </a:solidFill>
                <a:latin typeface="Letter Gothic" pitchFamily="49" charset="0"/>
              </a:rPr>
              <a:t>gdb</a:t>
            </a:r>
            <a:r>
              <a:rPr lang="en-GB" sz="1800" i="1" dirty="0" smtClean="0">
                <a:solidFill>
                  <a:srgbClr val="993300"/>
                </a:solidFill>
                <a:latin typeface="Letter Gothic" pitchFamily="49" charset="0"/>
              </a:rPr>
              <a:t>)</a:t>
            </a:r>
          </a:p>
          <a:p>
            <a:pPr marL="738188" lvl="1" indent="-280988" algn="just" defTabSz="457200">
              <a:lnSpc>
                <a:spcPct val="150000"/>
              </a:lnSpc>
              <a:buClr>
                <a:srgbClr val="993300"/>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i="1" dirty="0" smtClean="0">
              <a:solidFill>
                <a:srgbClr val="993300"/>
              </a:solidFill>
              <a:latin typeface="Letter Gothic" pitchFamily="49" charset="0"/>
            </a:endParaRPr>
          </a:p>
        </p:txBody>
      </p:sp>
      <p:sp>
        <p:nvSpPr>
          <p:cNvPr id="15362" name="Date Placeholder 3"/>
          <p:cNvSpPr>
            <a:spLocks noGrp="1"/>
          </p:cNvSpPr>
          <p:nvPr>
            <p:ph type="dt" sz="quarter" idx="10"/>
          </p:nvPr>
        </p:nvSpPr>
        <p:spPr/>
        <p:txBody>
          <a:bodyPr/>
          <a:lstStyle/>
          <a:p>
            <a:pPr>
              <a:defRPr/>
            </a:pPr>
            <a:fld id="{B6F6FB9F-C82F-4BAE-BA88-F688CD61FCE5}" type="slidenum">
              <a:rPr lang="en-GB"/>
              <a:pPr>
                <a:defRPr/>
              </a:pPr>
              <a:t>12</a:t>
            </a:fld>
            <a:endParaRPr lang="en-GB"/>
          </a:p>
        </p:txBody>
      </p:sp>
      <p:grpSp>
        <p:nvGrpSpPr>
          <p:cNvPr id="2" name="Group 4"/>
          <p:cNvGrpSpPr>
            <a:grpSpLocks/>
          </p:cNvGrpSpPr>
          <p:nvPr/>
        </p:nvGrpSpPr>
        <p:grpSpPr bwMode="auto">
          <a:xfrm>
            <a:off x="0" y="106363"/>
            <a:ext cx="9137650" cy="727075"/>
            <a:chOff x="0" y="67"/>
            <a:chExt cx="6237" cy="458"/>
          </a:xfrm>
        </p:grpSpPr>
        <p:sp>
          <p:nvSpPr>
            <p:cNvPr id="14342"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93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933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933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933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93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15240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2.  Starting with </a:t>
            </a:r>
            <a:r>
              <a:rPr lang="en-GB" sz="2800" b="1" dirty="0" err="1" smtClean="0">
                <a:solidFill>
                  <a:srgbClr val="FFFF99"/>
                </a:solidFill>
                <a:latin typeface="Verdana" pitchFamily="34" charset="0"/>
              </a:rPr>
              <a:t>gdb</a:t>
            </a:r>
            <a:endParaRPr lang="en-GB" sz="2800" b="1" dirty="0" smtClean="0">
              <a:solidFill>
                <a:srgbClr val="FFFF99"/>
              </a:solidFill>
              <a:latin typeface="Verdana" pitchFamily="34" charset="0"/>
            </a:endParaRPr>
          </a:p>
        </p:txBody>
      </p:sp>
      <p:sp>
        <p:nvSpPr>
          <p:cNvPr id="101378" name="Rectangle 2"/>
          <p:cNvSpPr>
            <a:spLocks noGrp="1" noChangeArrowheads="1"/>
          </p:cNvSpPr>
          <p:nvPr>
            <p:ph idx="1"/>
          </p:nvPr>
        </p:nvSpPr>
        <p:spPr>
          <a:xfrm>
            <a:off x="381000" y="1524000"/>
            <a:ext cx="8456613" cy="27432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Other options to invoke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are </a:t>
            </a:r>
          </a:p>
          <a:p>
            <a:pPr marL="738188" lvl="1" indent="-280988" algn="just" defTabSz="457200">
              <a:lnSpc>
                <a:spcPct val="15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err="1" smtClean="0">
                <a:solidFill>
                  <a:srgbClr val="993300"/>
                </a:solidFill>
                <a:latin typeface="Letter Gothic" pitchFamily="49" charset="0"/>
              </a:rPr>
              <a:t>gdb</a:t>
            </a:r>
            <a:r>
              <a:rPr lang="en-GB" sz="1800" dirty="0" smtClean="0">
                <a:solidFill>
                  <a:srgbClr val="993300"/>
                </a:solidFill>
                <a:latin typeface="Letter Gothic" pitchFamily="49" charset="0"/>
              </a:rPr>
              <a:t> –silent</a:t>
            </a:r>
          </a:p>
          <a:p>
            <a:pPr marL="738188" lvl="1" indent="-280988" algn="just" defTabSz="457200">
              <a:lnSpc>
                <a:spcPct val="15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err="1" smtClean="0">
                <a:solidFill>
                  <a:srgbClr val="993300"/>
                </a:solidFill>
                <a:latin typeface="Letter Gothic" pitchFamily="49" charset="0"/>
              </a:rPr>
              <a:t>gdb</a:t>
            </a:r>
            <a:r>
              <a:rPr lang="en-GB" sz="1800" dirty="0" smtClean="0">
                <a:solidFill>
                  <a:srgbClr val="993300"/>
                </a:solidFill>
                <a:latin typeface="Letter Gothic" pitchFamily="49" charset="0"/>
              </a:rPr>
              <a:t> –help</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To quit a </a:t>
            </a:r>
            <a:r>
              <a:rPr lang="en-GB" sz="2000" dirty="0" err="1" smtClean="0">
                <a:solidFill>
                  <a:srgbClr val="993300"/>
                </a:solidFill>
                <a:latin typeface="Georgia" pitchFamily="18" charset="0"/>
              </a:rPr>
              <a:t>gdb</a:t>
            </a:r>
            <a:r>
              <a:rPr lang="en-GB" sz="2000" dirty="0" smtClean="0">
                <a:solidFill>
                  <a:srgbClr val="993300"/>
                </a:solidFill>
                <a:latin typeface="Georgia" pitchFamily="18" charset="0"/>
              </a:rPr>
              <a:t> session, type </a:t>
            </a:r>
            <a:r>
              <a:rPr lang="en-GB" sz="2000" dirty="0" smtClean="0">
                <a:solidFill>
                  <a:srgbClr val="993300"/>
                </a:solidFill>
                <a:latin typeface="Letter Gothic" pitchFamily="49" charset="0"/>
              </a:rPr>
              <a:t>quit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or </a:t>
            </a:r>
            <a:r>
              <a:rPr lang="en-GB" sz="2000" dirty="0" smtClean="0">
                <a:solidFill>
                  <a:srgbClr val="993300"/>
                </a:solidFill>
                <a:latin typeface="Letter Gothic" pitchFamily="49" charset="0"/>
              </a:rPr>
              <a:t>^c</a:t>
            </a:r>
            <a:r>
              <a:rPr lang="en-GB" sz="2000" dirty="0" smtClean="0">
                <a:solidFill>
                  <a:srgbClr val="993300"/>
                </a:solidFill>
                <a:latin typeface="Georgia" pitchFamily="18" charset="0"/>
              </a:rPr>
              <a:t> at the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prompt</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System may ask for confirmation</a:t>
            </a:r>
          </a:p>
        </p:txBody>
      </p:sp>
      <p:sp>
        <p:nvSpPr>
          <p:cNvPr id="16386" name="Date Placeholder 3"/>
          <p:cNvSpPr>
            <a:spLocks noGrp="1"/>
          </p:cNvSpPr>
          <p:nvPr>
            <p:ph type="dt" sz="quarter" idx="10"/>
          </p:nvPr>
        </p:nvSpPr>
        <p:spPr/>
        <p:txBody>
          <a:bodyPr/>
          <a:lstStyle/>
          <a:p>
            <a:pPr>
              <a:defRPr/>
            </a:pPr>
            <a:fld id="{4BC811CA-204F-4AE0-8550-B883033C1460}" type="slidenum">
              <a:rPr lang="en-GB"/>
              <a:pPr>
                <a:defRPr/>
              </a:pPr>
              <a:t>13</a:t>
            </a:fld>
            <a:endParaRPr lang="en-GB"/>
          </a:p>
        </p:txBody>
      </p:sp>
      <p:grpSp>
        <p:nvGrpSpPr>
          <p:cNvPr id="2" name="Group 4"/>
          <p:cNvGrpSpPr>
            <a:grpSpLocks/>
          </p:cNvGrpSpPr>
          <p:nvPr/>
        </p:nvGrpSpPr>
        <p:grpSpPr bwMode="auto">
          <a:xfrm>
            <a:off x="0" y="106363"/>
            <a:ext cx="9137650" cy="727075"/>
            <a:chOff x="0" y="67"/>
            <a:chExt cx="6237" cy="458"/>
          </a:xfrm>
        </p:grpSpPr>
        <p:sp>
          <p:nvSpPr>
            <p:cNvPr id="15366"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13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13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7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13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ctrTitle"/>
          </p:nvPr>
        </p:nvSpPr>
        <p:spPr/>
        <p:txBody>
          <a:bodyPr rtlCol="0">
            <a:normAutofit/>
          </a:bodyPr>
          <a:lstStyle/>
          <a:p>
            <a:pPr fontAlgn="auto">
              <a:spcAft>
                <a:spcPts val="0"/>
              </a:spcAft>
              <a:defRPr/>
            </a:pPr>
            <a:r>
              <a:rPr lang="en-GB" smtClean="0">
                <a:solidFill>
                  <a:srgbClr val="3333CC"/>
                </a:solidFill>
                <a:effectLst>
                  <a:outerShdw blurRad="38100" dist="38100" dir="2700000" algn="tl">
                    <a:srgbClr val="C0C0C0"/>
                  </a:outerShdw>
                </a:effectLst>
              </a:rPr>
              <a:t>Chapter -3 </a:t>
            </a:r>
            <a:r>
              <a:rPr lang="en-GB" sz="7200" smtClean="0">
                <a:solidFill>
                  <a:srgbClr val="3333CC"/>
                </a:solidFill>
                <a:effectLst>
                  <a:outerShdw blurRad="38100" dist="38100" dir="2700000" algn="tl">
                    <a:srgbClr val="C0C0C0"/>
                  </a:outerShdw>
                </a:effectLst>
              </a:rPr>
              <a:t/>
            </a:r>
            <a:br>
              <a:rPr lang="en-GB" sz="7200" smtClean="0">
                <a:solidFill>
                  <a:srgbClr val="3333CC"/>
                </a:solidFill>
                <a:effectLst>
                  <a:outerShdw blurRad="38100" dist="38100" dir="2700000" algn="tl">
                    <a:srgbClr val="C0C0C0"/>
                  </a:outerShdw>
                </a:effectLst>
              </a:rPr>
            </a:br>
            <a:endParaRPr lang="en-GB" sz="2400" smtClean="0">
              <a:solidFill>
                <a:srgbClr val="9966CC"/>
              </a:solidFill>
              <a:effectLst>
                <a:outerShdw blurRad="38100" dist="38100" dir="2700000" algn="tl">
                  <a:srgbClr val="C0C0C0"/>
                </a:outerShdw>
              </a:effectLst>
            </a:endParaRPr>
          </a:p>
        </p:txBody>
      </p:sp>
      <p:sp>
        <p:nvSpPr>
          <p:cNvPr id="17412" name="Rectangle 3"/>
          <p:cNvSpPr>
            <a:spLocks noGrp="1" noChangeArrowheads="1"/>
          </p:cNvSpPr>
          <p:nvPr>
            <p:ph type="subTitle" idx="1"/>
          </p:nvPr>
        </p:nvSpPr>
        <p:spPr/>
        <p:txBody>
          <a:bodyPr rtlCol="0">
            <a:normAutofit/>
          </a:bodyPr>
          <a:lstStyle/>
          <a:p>
            <a:pPr fontAlgn="auto">
              <a:spcAft>
                <a:spcPts val="0"/>
              </a:spcAft>
              <a:defRPr/>
            </a:pPr>
            <a:r>
              <a:rPr lang="en-GB" sz="2400" b="1" smtClean="0"/>
              <a:t>Gdb Commands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 gdb commands</a:t>
            </a:r>
          </a:p>
        </p:txBody>
      </p:sp>
      <p:sp>
        <p:nvSpPr>
          <p:cNvPr id="103426" name="Rectangle 2"/>
          <p:cNvSpPr>
            <a:spLocks noGrp="1" noChangeArrowheads="1"/>
          </p:cNvSpPr>
          <p:nvPr>
            <p:ph idx="1"/>
          </p:nvPr>
        </p:nvSpPr>
        <p:spPr>
          <a:xfrm>
            <a:off x="381000" y="1600200"/>
            <a:ext cx="8456613" cy="21336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is a single line of input of the form</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smtClean="0">
                <a:solidFill>
                  <a:srgbClr val="993300"/>
                </a:solidFill>
                <a:latin typeface="Georgia" pitchFamily="18" charset="0"/>
              </a:rPr>
              <a:t>				command &lt;arguments&gt;</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Blank return will repeat the previous command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Pressing  </a:t>
            </a:r>
            <a:r>
              <a:rPr lang="en-GB" sz="2000" i="1" dirty="0" smtClean="0">
                <a:solidFill>
                  <a:srgbClr val="993300"/>
                </a:solidFill>
                <a:latin typeface="Georgia" pitchFamily="18" charset="0"/>
              </a:rPr>
              <a:t>tab</a:t>
            </a:r>
            <a:r>
              <a:rPr lang="en-GB" sz="2000" dirty="0" smtClean="0">
                <a:solidFill>
                  <a:srgbClr val="993300"/>
                </a:solidFill>
                <a:latin typeface="Georgia" pitchFamily="18" charset="0"/>
              </a:rPr>
              <a:t> key completes the command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Commands are NOT case-sensitive</a:t>
            </a:r>
          </a:p>
        </p:txBody>
      </p:sp>
      <p:sp>
        <p:nvSpPr>
          <p:cNvPr id="18434" name="Date Placeholder 3"/>
          <p:cNvSpPr>
            <a:spLocks noGrp="1"/>
          </p:cNvSpPr>
          <p:nvPr>
            <p:ph type="dt" sz="quarter" idx="10"/>
          </p:nvPr>
        </p:nvSpPr>
        <p:spPr/>
        <p:txBody>
          <a:bodyPr/>
          <a:lstStyle/>
          <a:p>
            <a:pPr>
              <a:defRPr/>
            </a:pPr>
            <a:fld id="{1F482848-57BF-4411-A001-136ED29B55AE}" type="slidenum">
              <a:rPr lang="en-GB"/>
              <a:pPr>
                <a:defRPr/>
              </a:pPr>
              <a:t>15</a:t>
            </a:fld>
            <a:endParaRPr lang="en-GB"/>
          </a:p>
        </p:txBody>
      </p:sp>
      <p:grpSp>
        <p:nvGrpSpPr>
          <p:cNvPr id="2" name="Group 4"/>
          <p:cNvGrpSpPr>
            <a:grpSpLocks/>
          </p:cNvGrpSpPr>
          <p:nvPr/>
        </p:nvGrpSpPr>
        <p:grpSpPr bwMode="auto">
          <a:xfrm>
            <a:off x="0" y="106363"/>
            <a:ext cx="9137650" cy="727075"/>
            <a:chOff x="0" y="67"/>
            <a:chExt cx="6237" cy="458"/>
          </a:xfrm>
        </p:grpSpPr>
        <p:sp>
          <p:nvSpPr>
            <p:cNvPr id="1741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4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15240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3.1  help!</a:t>
            </a:r>
          </a:p>
        </p:txBody>
      </p:sp>
      <p:sp>
        <p:nvSpPr>
          <p:cNvPr id="105474" name="Rectangle 2"/>
          <p:cNvSpPr>
            <a:spLocks noGrp="1" noChangeArrowheads="1"/>
          </p:cNvSpPr>
          <p:nvPr>
            <p:ph idx="1"/>
          </p:nvPr>
        </p:nvSpPr>
        <p:spPr>
          <a:xfrm>
            <a:off x="381000" y="1600200"/>
            <a:ext cx="8456613" cy="50292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On the </a:t>
            </a:r>
            <a:r>
              <a:rPr lang="en-GB" sz="2000" i="1" smtClean="0">
                <a:solidFill>
                  <a:srgbClr val="993300"/>
                </a:solidFill>
                <a:latin typeface="Georgia" pitchFamily="18" charset="0"/>
              </a:rPr>
              <a:t>gdb</a:t>
            </a:r>
            <a:r>
              <a:rPr lang="en-GB" sz="2000" smtClean="0">
                <a:solidFill>
                  <a:srgbClr val="993300"/>
                </a:solidFill>
                <a:latin typeface="Georgia" pitchFamily="18" charset="0"/>
              </a:rPr>
              <a:t> prompt command </a:t>
            </a:r>
            <a:r>
              <a:rPr lang="en-GB" sz="2000" i="1" smtClean="0">
                <a:solidFill>
                  <a:srgbClr val="993300"/>
                </a:solidFill>
                <a:latin typeface="Letter Gothic" pitchFamily="49" charset="0"/>
              </a:rPr>
              <a:t>h</a:t>
            </a:r>
            <a:r>
              <a:rPr lang="en-GB" sz="2000" i="1" smtClean="0">
                <a:solidFill>
                  <a:srgbClr val="993300"/>
                </a:solidFill>
                <a:latin typeface="Georgia" pitchFamily="18" charset="0"/>
              </a:rPr>
              <a:t> </a:t>
            </a:r>
            <a:r>
              <a:rPr lang="en-GB" sz="2000" smtClean="0">
                <a:solidFill>
                  <a:srgbClr val="993300"/>
                </a:solidFill>
                <a:latin typeface="Georgia" pitchFamily="18" charset="0"/>
              </a:rPr>
              <a:t>or </a:t>
            </a:r>
            <a:r>
              <a:rPr lang="en-GB" sz="2000" smtClean="0">
                <a:solidFill>
                  <a:srgbClr val="993300"/>
                </a:solidFill>
                <a:latin typeface="Letter Gothic" pitchFamily="49" charset="0"/>
              </a:rPr>
              <a:t>help</a:t>
            </a:r>
            <a:r>
              <a:rPr lang="en-GB" sz="2000" i="1" smtClean="0">
                <a:solidFill>
                  <a:srgbClr val="993300"/>
                </a:solidFill>
                <a:latin typeface="Georgia" pitchFamily="18" charset="0"/>
              </a:rPr>
              <a:t> </a:t>
            </a:r>
            <a:r>
              <a:rPr lang="en-GB" sz="2000" smtClean="0">
                <a:solidFill>
                  <a:srgbClr val="993300"/>
                </a:solidFill>
                <a:latin typeface="Georgia" pitchFamily="18" charset="0"/>
              </a:rPr>
              <a:t>will list “class of commands”</a:t>
            </a:r>
          </a:p>
          <a:p>
            <a:pPr lvl="2" algn="just" defTabSz="457200">
              <a:buClr>
                <a:srgbClr val="993300"/>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solidFill>
                  <a:srgbClr val="993300"/>
                </a:solidFill>
                <a:latin typeface="Georgia" pitchFamily="18" charset="0"/>
              </a:rPr>
              <a:t>Breakpoints, running, data</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help command_name</a:t>
            </a:r>
            <a:r>
              <a:rPr lang="en-GB" sz="2000" smtClean="0">
                <a:solidFill>
                  <a:srgbClr val="993300"/>
                </a:solidFill>
                <a:latin typeface="Georgia" pitchFamily="18" charset="0"/>
              </a:rPr>
              <a:t> will display the specified command </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Command </a:t>
            </a:r>
            <a:r>
              <a:rPr lang="en-GB" sz="2000" smtClean="0">
                <a:solidFill>
                  <a:srgbClr val="993300"/>
                </a:solidFill>
                <a:latin typeface="Letter Gothic" pitchFamily="49" charset="0"/>
              </a:rPr>
              <a:t>shell &lt;command&gt;</a:t>
            </a:r>
            <a:r>
              <a:rPr lang="en-GB" sz="2000" i="1" smtClean="0">
                <a:solidFill>
                  <a:srgbClr val="993300"/>
                </a:solidFill>
                <a:latin typeface="Georgia" pitchFamily="18" charset="0"/>
              </a:rPr>
              <a:t> </a:t>
            </a:r>
            <a:r>
              <a:rPr lang="en-GB" sz="2000" smtClean="0">
                <a:solidFill>
                  <a:srgbClr val="993300"/>
                </a:solidFill>
                <a:latin typeface="Georgia" pitchFamily="18" charset="0"/>
              </a:rPr>
              <a:t>will execute an external command</a:t>
            </a:r>
          </a:p>
        </p:txBody>
      </p:sp>
      <p:sp>
        <p:nvSpPr>
          <p:cNvPr id="19458" name="Date Placeholder 3"/>
          <p:cNvSpPr>
            <a:spLocks noGrp="1"/>
          </p:cNvSpPr>
          <p:nvPr>
            <p:ph type="dt" sz="quarter" idx="10"/>
          </p:nvPr>
        </p:nvSpPr>
        <p:spPr/>
        <p:txBody>
          <a:bodyPr/>
          <a:lstStyle/>
          <a:p>
            <a:pPr>
              <a:defRPr/>
            </a:pPr>
            <a:fld id="{C67FD39E-9FEF-4DA7-A001-0F6ECA88D899}" type="slidenum">
              <a:rPr lang="en-GB"/>
              <a:pPr>
                <a:defRPr/>
              </a:pPr>
              <a:t>16</a:t>
            </a:fld>
            <a:endParaRPr lang="en-GB"/>
          </a:p>
        </p:txBody>
      </p:sp>
      <p:grpSp>
        <p:nvGrpSpPr>
          <p:cNvPr id="2" name="Group 4"/>
          <p:cNvGrpSpPr>
            <a:grpSpLocks/>
          </p:cNvGrpSpPr>
          <p:nvPr/>
        </p:nvGrpSpPr>
        <p:grpSpPr bwMode="auto">
          <a:xfrm>
            <a:off x="0" y="106363"/>
            <a:ext cx="9137650" cy="727075"/>
            <a:chOff x="0" y="67"/>
            <a:chExt cx="6237" cy="458"/>
          </a:xfrm>
        </p:grpSpPr>
        <p:sp>
          <p:nvSpPr>
            <p:cNvPr id="18438"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547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547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76200" y="1825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US" sz="2800" b="1" smtClean="0">
                <a:solidFill>
                  <a:srgbClr val="FFFF99"/>
                </a:solidFill>
                <a:latin typeface="Verdana" pitchFamily="34" charset="0"/>
              </a:rPr>
              <a:t>3.1a  A faulty program</a:t>
            </a:r>
          </a:p>
        </p:txBody>
      </p:sp>
      <p:sp>
        <p:nvSpPr>
          <p:cNvPr id="107522" name="Rectangle 2"/>
          <p:cNvSpPr>
            <a:spLocks noGrp="1" noChangeArrowheads="1"/>
          </p:cNvSpPr>
          <p:nvPr>
            <p:ph idx="1"/>
          </p:nvPr>
        </p:nvSpPr>
        <p:spPr>
          <a:xfrm>
            <a:off x="352425" y="1447800"/>
            <a:ext cx="8456613" cy="4343400"/>
          </a:xfrm>
        </p:spPr>
        <p:txBody>
          <a:bodyPr lIns="90000" tIns="46800" rIns="90000" bIns="46800"/>
          <a:lstStyle/>
          <a:p>
            <a:pPr marL="338138" indent="-338138" algn="just" defTabSz="457200">
              <a:lnSpc>
                <a:spcPts val="2300"/>
              </a:lnSpc>
              <a:spcBef>
                <a:spcPts val="450"/>
              </a:spcBef>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600" smtClean="0">
                <a:solidFill>
                  <a:srgbClr val="993300"/>
                </a:solidFill>
                <a:latin typeface="Georgia" pitchFamily="18" charset="0"/>
              </a:rPr>
              <a:t>Consider a (faulty) C program as:</a:t>
            </a:r>
          </a:p>
          <a:p>
            <a:pPr marL="338138" indent="-338138" algn="just" defTabSz="457200">
              <a:lnSpc>
                <a:spcPct val="130000"/>
              </a:lnSpc>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smtClean="0">
                <a:solidFill>
                  <a:srgbClr val="993300"/>
                </a:solidFill>
                <a:latin typeface="Georgia" pitchFamily="18" charset="0"/>
              </a:rPr>
              <a:t>             </a:t>
            </a:r>
            <a:r>
              <a:rPr lang="en-GB" sz="2000" smtClean="0">
                <a:solidFill>
                  <a:srgbClr val="993300"/>
                </a:solidFill>
                <a:latin typeface="Letter Gothic" pitchFamily="49" charset="0"/>
              </a:rPr>
              <a:t>#include &lt;stdio.h&gt;</a:t>
            </a:r>
          </a:p>
          <a:p>
            <a:pPr marL="738188" lvl="1" indent="-280988" algn="just" defTabSz="457200">
              <a:lnSpc>
                <a:spcPct val="80000"/>
              </a:lnSpc>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solidFill>
                  <a:srgbClr val="993300"/>
                </a:solidFill>
                <a:latin typeface="Letter Gothic" pitchFamily="49" charset="0"/>
              </a:rPr>
              <a:t>	</a:t>
            </a:r>
            <a:r>
              <a:rPr lang="en-GB" sz="2000" smtClean="0">
                <a:solidFill>
                  <a:srgbClr val="993300"/>
                </a:solidFill>
                <a:latin typeface="Letter Gothic" pitchFamily="49" charset="0"/>
              </a:rPr>
              <a:t>main()</a:t>
            </a:r>
          </a:p>
          <a:p>
            <a:pPr marL="738188" lvl="1" indent="-280988" algn="just" defTabSz="457200">
              <a:lnSpc>
                <a:spcPct val="80000"/>
              </a:lnSpc>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	{</a:t>
            </a:r>
          </a:p>
          <a:p>
            <a:pPr marL="738188" lvl="1" indent="-280988" algn="just" defTabSz="457200">
              <a:lnSpc>
                <a:spcPct val="120000"/>
              </a:lnSpc>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	  int i,a[9] ;</a:t>
            </a:r>
          </a:p>
          <a:p>
            <a:pPr marL="738188" lvl="1" indent="-280988" algn="just" defTabSz="457200">
              <a:lnSpc>
                <a:spcPct val="120000"/>
              </a:lnSpc>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		 printf(“My first go at the gdb\n”) ;</a:t>
            </a:r>
          </a:p>
          <a:p>
            <a:pPr marL="738188" lvl="1" indent="-280988" algn="just" defTabSz="457200">
              <a:lnSpc>
                <a:spcPct val="120000"/>
              </a:lnSpc>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		 for( i=0;i&lt;=11; i++ )</a:t>
            </a:r>
          </a:p>
          <a:p>
            <a:pPr marL="738188" lvl="1" indent="-280988" algn="just" defTabSz="457200">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		 {	</a:t>
            </a:r>
          </a:p>
          <a:p>
            <a:pPr marL="738188" lvl="1" indent="-280988" algn="just" defTabSz="457200">
              <a:lnSpc>
                <a:spcPct val="80000"/>
              </a:lnSpc>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         a[i] = i ;</a:t>
            </a:r>
          </a:p>
          <a:p>
            <a:pPr marL="738188" lvl="1" indent="-280988" algn="just" defTabSz="457200">
              <a:lnSpc>
                <a:spcPct val="80000"/>
              </a:lnSpc>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			printf(“ we are here: %d\n”,a[i])</a:t>
            </a:r>
          </a:p>
          <a:p>
            <a:pPr marL="738188" lvl="1" indent="-280988" algn="just" defTabSz="457200">
              <a:lnSpc>
                <a:spcPct val="80000"/>
              </a:lnSpc>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		 }</a:t>
            </a:r>
          </a:p>
          <a:p>
            <a:pPr marL="738188" lvl="1" indent="-280988" algn="just" defTabSz="457200">
              <a:lnSpc>
                <a:spcPct val="80000"/>
              </a:lnSpc>
              <a:buClr>
                <a:srgbClr val="3333CC"/>
              </a:buClr>
              <a:buSzPct val="1250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	}</a:t>
            </a:r>
          </a:p>
        </p:txBody>
      </p:sp>
      <p:sp>
        <p:nvSpPr>
          <p:cNvPr id="20482" name="Date Placeholder 3"/>
          <p:cNvSpPr>
            <a:spLocks noGrp="1"/>
          </p:cNvSpPr>
          <p:nvPr>
            <p:ph type="dt" sz="quarter" idx="10"/>
          </p:nvPr>
        </p:nvSpPr>
        <p:spPr/>
        <p:txBody>
          <a:bodyPr/>
          <a:lstStyle/>
          <a:p>
            <a:pPr>
              <a:defRPr/>
            </a:pPr>
            <a:fld id="{5E46F4C5-3066-43A5-948B-162B20490217}" type="slidenum">
              <a:rPr lang="en-GB"/>
              <a:pPr>
                <a:defRPr/>
              </a:pPr>
              <a:t>17</a:t>
            </a:fld>
            <a:endParaRPr lang="en-GB"/>
          </a:p>
        </p:txBody>
      </p:sp>
      <p:grpSp>
        <p:nvGrpSpPr>
          <p:cNvPr id="2" name="Group 4"/>
          <p:cNvGrpSpPr>
            <a:grpSpLocks/>
          </p:cNvGrpSpPr>
          <p:nvPr/>
        </p:nvGrpSpPr>
        <p:grpSpPr bwMode="auto">
          <a:xfrm>
            <a:off x="0" y="106363"/>
            <a:ext cx="9137650" cy="727075"/>
            <a:chOff x="0" y="67"/>
            <a:chExt cx="6237" cy="458"/>
          </a:xfrm>
        </p:grpSpPr>
        <p:sp>
          <p:nvSpPr>
            <p:cNvPr id="19462"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752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752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752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752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752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752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752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752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0752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0752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3.2  listing source</a:t>
            </a:r>
          </a:p>
        </p:txBody>
      </p:sp>
      <p:sp>
        <p:nvSpPr>
          <p:cNvPr id="109570" name="Rectangle 2"/>
          <p:cNvSpPr>
            <a:spLocks noGrp="1" noChangeArrowheads="1"/>
          </p:cNvSpPr>
          <p:nvPr>
            <p:ph idx="1"/>
          </p:nvPr>
        </p:nvSpPr>
        <p:spPr>
          <a:xfrm>
            <a:off x="381000" y="1524000"/>
            <a:ext cx="8456613" cy="37338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Compile and invoke the gdb</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Command </a:t>
            </a:r>
            <a:r>
              <a:rPr lang="en-GB" sz="2000" smtClean="0">
                <a:solidFill>
                  <a:srgbClr val="993300"/>
                </a:solidFill>
                <a:latin typeface="Letter Gothic" pitchFamily="49" charset="0"/>
              </a:rPr>
              <a:t>list</a:t>
            </a:r>
            <a:r>
              <a:rPr lang="en-GB" sz="2000" i="1" smtClean="0">
                <a:solidFill>
                  <a:srgbClr val="993300"/>
                </a:solidFill>
                <a:latin typeface="Georgia" pitchFamily="18" charset="0"/>
              </a:rPr>
              <a:t> </a:t>
            </a:r>
            <a:r>
              <a:rPr lang="en-GB" sz="2000" smtClean="0">
                <a:solidFill>
                  <a:srgbClr val="993300"/>
                </a:solidFill>
                <a:latin typeface="Georgia" pitchFamily="18" charset="0"/>
              </a:rPr>
              <a:t>will list the source code lines along with line number.</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Command </a:t>
            </a:r>
            <a:r>
              <a:rPr lang="en-GB" sz="2000" smtClean="0">
                <a:solidFill>
                  <a:srgbClr val="993300"/>
                </a:solidFill>
                <a:latin typeface="Letter Gothic" pitchFamily="49" charset="0"/>
              </a:rPr>
              <a:t>list &lt;start&gt;,&lt;end&gt; </a:t>
            </a:r>
            <a:r>
              <a:rPr lang="en-GB" sz="2000" smtClean="0">
                <a:solidFill>
                  <a:srgbClr val="993300"/>
                </a:solidFill>
                <a:latin typeface="Georgia" pitchFamily="18" charset="0"/>
              </a:rPr>
              <a:t>lists a block of lines indicated</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list  +n</a:t>
            </a:r>
            <a:r>
              <a:rPr lang="en-GB" sz="2000" i="1" smtClean="0">
                <a:solidFill>
                  <a:srgbClr val="993300"/>
                </a:solidFill>
                <a:latin typeface="Georgia" pitchFamily="18" charset="0"/>
              </a:rPr>
              <a:t> </a:t>
            </a:r>
            <a:r>
              <a:rPr lang="en-GB" sz="2000" smtClean="0">
                <a:solidFill>
                  <a:srgbClr val="993300"/>
                </a:solidFill>
                <a:latin typeface="Georgia" pitchFamily="18" charset="0"/>
              </a:rPr>
              <a:t>displays from line </a:t>
            </a:r>
            <a:r>
              <a:rPr lang="en-GB" sz="2000" i="1" smtClean="0">
                <a:solidFill>
                  <a:srgbClr val="993300"/>
                </a:solidFill>
                <a:latin typeface="Georgia" pitchFamily="18" charset="0"/>
              </a:rPr>
              <a:t>n</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list  –n </a:t>
            </a:r>
            <a:r>
              <a:rPr lang="en-GB" sz="2000" smtClean="0">
                <a:solidFill>
                  <a:srgbClr val="993300"/>
                </a:solidFill>
                <a:latin typeface="Georgia" pitchFamily="18" charset="0"/>
              </a:rPr>
              <a:t>displays from last 10 lines up to line </a:t>
            </a:r>
            <a:r>
              <a:rPr lang="en-GB" sz="2000" i="1" smtClean="0">
                <a:solidFill>
                  <a:srgbClr val="993300"/>
                </a:solidFill>
                <a:latin typeface="Georgia" pitchFamily="18" charset="0"/>
              </a:rPr>
              <a:t>n</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list &lt;function_name&gt; </a:t>
            </a:r>
            <a:r>
              <a:rPr lang="en-GB" sz="2000" smtClean="0">
                <a:solidFill>
                  <a:srgbClr val="993300"/>
                </a:solidFill>
                <a:latin typeface="Georgia" pitchFamily="18" charset="0"/>
              </a:rPr>
              <a:t>lists 10 lines of function and occurrence of the function </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smtClean="0">
              <a:solidFill>
                <a:srgbClr val="993300"/>
              </a:solidFill>
              <a:latin typeface="Georgia" pitchFamily="18" charset="0"/>
            </a:endParaRPr>
          </a:p>
        </p:txBody>
      </p:sp>
      <p:sp>
        <p:nvSpPr>
          <p:cNvPr id="21506" name="Date Placeholder 3"/>
          <p:cNvSpPr>
            <a:spLocks noGrp="1"/>
          </p:cNvSpPr>
          <p:nvPr>
            <p:ph type="dt" sz="quarter" idx="10"/>
          </p:nvPr>
        </p:nvSpPr>
        <p:spPr/>
        <p:txBody>
          <a:bodyPr/>
          <a:lstStyle/>
          <a:p>
            <a:pPr>
              <a:defRPr/>
            </a:pPr>
            <a:fld id="{A3C52FD3-2716-4577-B4D1-9F69FCEC98CE}" type="slidenum">
              <a:rPr lang="en-GB"/>
              <a:pPr>
                <a:defRPr/>
              </a:pPr>
              <a:t>18</a:t>
            </a:fld>
            <a:endParaRPr lang="en-GB"/>
          </a:p>
        </p:txBody>
      </p:sp>
      <p:grpSp>
        <p:nvGrpSpPr>
          <p:cNvPr id="2" name="Group 4"/>
          <p:cNvGrpSpPr>
            <a:grpSpLocks/>
          </p:cNvGrpSpPr>
          <p:nvPr/>
        </p:nvGrpSpPr>
        <p:grpSpPr bwMode="auto">
          <a:xfrm>
            <a:off x="0" y="106363"/>
            <a:ext cx="9137650" cy="727075"/>
            <a:chOff x="0" y="67"/>
            <a:chExt cx="6237" cy="458"/>
          </a:xfrm>
        </p:grpSpPr>
        <p:sp>
          <p:nvSpPr>
            <p:cNvPr id="20486"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5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95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95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95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3.3 Break point</a:t>
            </a:r>
          </a:p>
        </p:txBody>
      </p:sp>
      <p:sp>
        <p:nvSpPr>
          <p:cNvPr id="111618" name="Rectangle 2"/>
          <p:cNvSpPr>
            <a:spLocks noGrp="1" noChangeArrowheads="1"/>
          </p:cNvSpPr>
          <p:nvPr>
            <p:ph idx="1"/>
          </p:nvPr>
        </p:nvSpPr>
        <p:spPr>
          <a:xfrm>
            <a:off x="381000" y="1524000"/>
            <a:ext cx="8456613" cy="2209800"/>
          </a:xfrm>
        </p:spPr>
        <p:txBody>
          <a:bodyPr lIns="90000" tIns="46800" rIns="90000" bIns="46800"/>
          <a:lstStyle/>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We run the program step-by-step</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Put a break point at </a:t>
            </a:r>
            <a:r>
              <a:rPr lang="en-GB" sz="2000" i="1" smtClean="0">
                <a:solidFill>
                  <a:srgbClr val="993300"/>
                </a:solidFill>
                <a:latin typeface="Georgia" pitchFamily="18" charset="0"/>
              </a:rPr>
              <a:t>main()</a:t>
            </a:r>
            <a:r>
              <a:rPr lang="en-GB" sz="2000" smtClean="0">
                <a:solidFill>
                  <a:srgbClr val="993300"/>
                </a:solidFill>
                <a:latin typeface="Georgia" pitchFamily="18" charset="0"/>
              </a:rPr>
              <a:t>.  Command is:</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break main</a:t>
            </a:r>
            <a:r>
              <a:rPr lang="en-GB" sz="2000" smtClean="0">
                <a:solidFill>
                  <a:srgbClr val="993300"/>
                </a:solidFill>
                <a:latin typeface="Georgia" pitchFamily="18" charset="0"/>
              </a:rPr>
              <a:t>    Display will be something like.</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	</a:t>
            </a:r>
            <a:r>
              <a:rPr lang="en-GB" sz="2000" i="1" smtClean="0">
                <a:solidFill>
                  <a:srgbClr val="993300"/>
                </a:solidFill>
                <a:latin typeface="Letter Gothic" pitchFamily="49" charset="0"/>
              </a:rPr>
              <a:t>Breakpoint 1 at 0x401310: file ex1.c, line 6</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	</a:t>
            </a:r>
          </a:p>
        </p:txBody>
      </p:sp>
      <p:sp>
        <p:nvSpPr>
          <p:cNvPr id="22530" name="Date Placeholder 3"/>
          <p:cNvSpPr>
            <a:spLocks noGrp="1"/>
          </p:cNvSpPr>
          <p:nvPr>
            <p:ph type="dt" sz="quarter" idx="10"/>
          </p:nvPr>
        </p:nvSpPr>
        <p:spPr/>
        <p:txBody>
          <a:bodyPr/>
          <a:lstStyle/>
          <a:p>
            <a:pPr>
              <a:defRPr/>
            </a:pPr>
            <a:fld id="{8193E1D5-C0B3-4DA9-B44A-FF79538E9557}" type="slidenum">
              <a:rPr lang="en-GB"/>
              <a:pPr>
                <a:defRPr/>
              </a:pPr>
              <a:t>19</a:t>
            </a:fld>
            <a:endParaRPr lang="en-GB"/>
          </a:p>
        </p:txBody>
      </p:sp>
      <p:grpSp>
        <p:nvGrpSpPr>
          <p:cNvPr id="2" name="Group 4"/>
          <p:cNvGrpSpPr>
            <a:grpSpLocks/>
          </p:cNvGrpSpPr>
          <p:nvPr/>
        </p:nvGrpSpPr>
        <p:grpSpPr bwMode="auto">
          <a:xfrm>
            <a:off x="0" y="106363"/>
            <a:ext cx="9137650" cy="727075"/>
            <a:chOff x="0" y="67"/>
            <a:chExt cx="6237" cy="458"/>
          </a:xfrm>
        </p:grpSpPr>
        <p:sp>
          <p:nvSpPr>
            <p:cNvPr id="21510"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16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16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16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16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14400" y="76200"/>
            <a:ext cx="8229600" cy="1143000"/>
          </a:xfrm>
        </p:spPr>
        <p:txBody>
          <a:bodyPr/>
          <a:lstStyle/>
          <a:p>
            <a:pPr algn="r"/>
            <a:r>
              <a:rPr lang="en-US" dirty="0" smtClean="0">
                <a:solidFill>
                  <a:srgbClr val="FFFF99"/>
                </a:solidFill>
              </a:rPr>
              <a:t>Objective</a:t>
            </a:r>
          </a:p>
        </p:txBody>
      </p:sp>
      <p:sp>
        <p:nvSpPr>
          <p:cNvPr id="5124" name="Rectangle 3"/>
          <p:cNvSpPr>
            <a:spLocks noGrp="1" noChangeArrowheads="1"/>
          </p:cNvSpPr>
          <p:nvPr>
            <p:ph idx="1"/>
          </p:nvPr>
        </p:nvSpPr>
        <p:spPr>
          <a:xfrm>
            <a:off x="650875" y="1474787"/>
            <a:ext cx="7766050" cy="4392613"/>
          </a:xfrm>
        </p:spPr>
        <p:txBody>
          <a:bodyPr rtlCol="0">
            <a:normAutofit fontScale="92500" lnSpcReduction="20000"/>
          </a:bodyPr>
          <a:lstStyle/>
          <a:p>
            <a:pPr fontAlgn="auto">
              <a:spcAft>
                <a:spcPts val="0"/>
              </a:spcAft>
              <a:buFont typeface="Wingdings" pitchFamily="2" charset="2"/>
              <a:buNone/>
              <a:defRPr/>
            </a:pPr>
            <a:r>
              <a:rPr lang="en-US" dirty="0" smtClean="0"/>
              <a:t>Any programming requires debugging the code, as the program may not work the way it is supposed to.  </a:t>
            </a:r>
          </a:p>
          <a:p>
            <a:pPr fontAlgn="auto">
              <a:spcAft>
                <a:spcPts val="0"/>
              </a:spcAft>
              <a:buFont typeface="Wingdings" pitchFamily="2" charset="2"/>
              <a:buNone/>
              <a:defRPr/>
            </a:pPr>
            <a:r>
              <a:rPr lang="en-US" dirty="0" err="1" smtClean="0"/>
              <a:t>Gdb</a:t>
            </a:r>
            <a:r>
              <a:rPr lang="en-US" dirty="0" smtClean="0"/>
              <a:t> is a debugging tool that helps the user to navigate through the code to locate the bugs.  This course in aimed at introducing </a:t>
            </a:r>
            <a:r>
              <a:rPr lang="en-US" dirty="0" err="1" smtClean="0"/>
              <a:t>gdb</a:t>
            </a:r>
            <a:r>
              <a:rPr lang="en-US" dirty="0" smtClean="0"/>
              <a:t> </a:t>
            </a:r>
          </a:p>
          <a:p>
            <a:pPr fontAlgn="auto">
              <a:spcAft>
                <a:spcPts val="0"/>
              </a:spcAft>
              <a:buFont typeface="Wingdings" pitchFamily="2" charset="2"/>
              <a:buNone/>
              <a:defRPr/>
            </a:pPr>
            <a:r>
              <a:rPr lang="en-US" dirty="0" smtClean="0"/>
              <a:t>At the end of this session, user will be familiar with compiling a program for </a:t>
            </a:r>
            <a:r>
              <a:rPr lang="en-US" dirty="0" err="1" smtClean="0"/>
              <a:t>gdb</a:t>
            </a:r>
            <a:r>
              <a:rPr lang="en-US" dirty="0" smtClean="0"/>
              <a:t>, break points, stepping, watching variables, stack frame, data, and debugging programs with system calls and core files</a:t>
            </a:r>
          </a:p>
        </p:txBody>
      </p:sp>
      <p:sp>
        <p:nvSpPr>
          <p:cNvPr id="5122" name="Date Placeholder 3"/>
          <p:cNvSpPr>
            <a:spLocks noGrp="1"/>
          </p:cNvSpPr>
          <p:nvPr>
            <p:ph type="dt" sz="quarter" idx="10"/>
          </p:nvPr>
        </p:nvSpPr>
        <p:spPr/>
        <p:txBody>
          <a:bodyPr/>
          <a:lstStyle/>
          <a:p>
            <a:pPr>
              <a:defRPr/>
            </a:pPr>
            <a:fld id="{9FAB9B02-BD9B-47A5-ABD2-F874E7B99310}" type="slidenum">
              <a:rPr lang="en-GB"/>
              <a:pPr>
                <a:defRPr/>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0" y="152400"/>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3.3 Break point</a:t>
            </a:r>
          </a:p>
        </p:txBody>
      </p:sp>
      <p:sp>
        <p:nvSpPr>
          <p:cNvPr id="113666" name="Rectangle 2"/>
          <p:cNvSpPr>
            <a:spLocks noGrp="1" noChangeArrowheads="1"/>
          </p:cNvSpPr>
          <p:nvPr>
            <p:ph idx="1"/>
          </p:nvPr>
        </p:nvSpPr>
        <p:spPr>
          <a:xfrm>
            <a:off x="381000" y="1524000"/>
            <a:ext cx="8456613" cy="47244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Then issue </a:t>
            </a:r>
            <a:r>
              <a:rPr lang="en-GB" sz="2000" smtClean="0">
                <a:solidFill>
                  <a:srgbClr val="993300"/>
                </a:solidFill>
                <a:latin typeface="Letter Gothic" pitchFamily="49" charset="0"/>
              </a:rPr>
              <a:t>run</a:t>
            </a:r>
            <a:r>
              <a:rPr lang="en-GB" sz="2000" smtClean="0">
                <a:solidFill>
                  <a:srgbClr val="993300"/>
                </a:solidFill>
                <a:latin typeface="Georgia" pitchFamily="18" charset="0"/>
              </a:rPr>
              <a:t> command.   Output will be:</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Starting program: a.out </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Breakpoint 1, main () at ex1.c:6</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6 		printf(“My first go at the gdb\n”);</a:t>
            </a:r>
          </a:p>
          <a:p>
            <a:pPr marL="338138" indent="-338138" algn="just" defTabSz="457200">
              <a:lnSpc>
                <a:spcPct val="15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i="1" smtClean="0">
              <a:solidFill>
                <a:srgbClr val="993300"/>
              </a:solidFill>
              <a:latin typeface="Letter Gothic" pitchFamily="49" charset="0"/>
            </a:endParaRP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Continue the program using </a:t>
            </a:r>
            <a:r>
              <a:rPr lang="en-GB" sz="2000" smtClean="0">
                <a:solidFill>
                  <a:srgbClr val="993300"/>
                </a:solidFill>
                <a:latin typeface="Letter Gothic" pitchFamily="49" charset="0"/>
              </a:rPr>
              <a:t>continue</a:t>
            </a:r>
            <a:r>
              <a:rPr lang="en-GB" sz="2000" i="1" smtClean="0">
                <a:solidFill>
                  <a:srgbClr val="993300"/>
                </a:solidFill>
                <a:latin typeface="Georgia" pitchFamily="18" charset="0"/>
              </a:rPr>
              <a:t> </a:t>
            </a:r>
            <a:r>
              <a:rPr lang="en-GB" sz="2000" smtClean="0">
                <a:solidFill>
                  <a:srgbClr val="993300"/>
                </a:solidFill>
                <a:latin typeface="Georgia" pitchFamily="18" charset="0"/>
              </a:rPr>
              <a:t>command.  Gdb displays:</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Continuing.</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Program exited with code 010577604.</a:t>
            </a:r>
          </a:p>
        </p:txBody>
      </p:sp>
      <p:sp>
        <p:nvSpPr>
          <p:cNvPr id="23554" name="Date Placeholder 3"/>
          <p:cNvSpPr>
            <a:spLocks noGrp="1"/>
          </p:cNvSpPr>
          <p:nvPr>
            <p:ph type="dt" sz="quarter" idx="10"/>
          </p:nvPr>
        </p:nvSpPr>
        <p:spPr/>
        <p:txBody>
          <a:bodyPr/>
          <a:lstStyle/>
          <a:p>
            <a:pPr>
              <a:defRPr/>
            </a:pPr>
            <a:fld id="{5A97C76D-1077-4E7D-B517-C850D6997B66}" type="slidenum">
              <a:rPr lang="en-GB"/>
              <a:pPr>
                <a:defRPr/>
              </a:pPr>
              <a:t>20</a:t>
            </a:fld>
            <a:endParaRPr lang="en-GB"/>
          </a:p>
        </p:txBody>
      </p:sp>
      <p:grpSp>
        <p:nvGrpSpPr>
          <p:cNvPr id="2" name="Group 4"/>
          <p:cNvGrpSpPr>
            <a:grpSpLocks/>
          </p:cNvGrpSpPr>
          <p:nvPr/>
        </p:nvGrpSpPr>
        <p:grpSpPr bwMode="auto">
          <a:xfrm>
            <a:off x="0" y="106363"/>
            <a:ext cx="9137650" cy="727075"/>
            <a:chOff x="0" y="67"/>
            <a:chExt cx="6237" cy="458"/>
          </a:xfrm>
        </p:grpSpPr>
        <p:sp>
          <p:nvSpPr>
            <p:cNvPr id="2253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36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6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66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66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36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3.4 Single stepping (cont’d)</a:t>
            </a:r>
          </a:p>
        </p:txBody>
      </p:sp>
      <p:sp>
        <p:nvSpPr>
          <p:cNvPr id="115714" name="Rectangle 2"/>
          <p:cNvSpPr>
            <a:spLocks noGrp="1" noChangeArrowheads="1"/>
          </p:cNvSpPr>
          <p:nvPr>
            <p:ph idx="1"/>
          </p:nvPr>
        </p:nvSpPr>
        <p:spPr>
          <a:xfrm>
            <a:off x="381000" y="1524000"/>
            <a:ext cx="8456613" cy="47244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Issue </a:t>
            </a:r>
            <a:r>
              <a:rPr lang="en-GB" sz="2000" smtClean="0">
                <a:solidFill>
                  <a:srgbClr val="993300"/>
                </a:solidFill>
                <a:latin typeface="Letter Gothic" pitchFamily="49" charset="0"/>
              </a:rPr>
              <a:t>run</a:t>
            </a:r>
            <a:r>
              <a:rPr lang="en-GB" sz="2000" smtClean="0">
                <a:solidFill>
                  <a:srgbClr val="993300"/>
                </a:solidFill>
                <a:latin typeface="Georgia" pitchFamily="18" charset="0"/>
              </a:rPr>
              <a:t> command again.  </a:t>
            </a:r>
            <a:r>
              <a:rPr lang="en-GB" sz="2000" i="1" smtClean="0">
                <a:solidFill>
                  <a:srgbClr val="993300"/>
                </a:solidFill>
                <a:latin typeface="Georgia" pitchFamily="18" charset="0"/>
              </a:rPr>
              <a:t>gdb</a:t>
            </a:r>
            <a:r>
              <a:rPr lang="en-GB" sz="2000" smtClean="0">
                <a:solidFill>
                  <a:srgbClr val="993300"/>
                </a:solidFill>
                <a:latin typeface="Georgia" pitchFamily="18" charset="0"/>
              </a:rPr>
              <a:t> restarts program execution and runs up to the break-point</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Type </a:t>
            </a:r>
            <a:r>
              <a:rPr lang="en-GB" sz="2000" smtClean="0">
                <a:solidFill>
                  <a:srgbClr val="993300"/>
                </a:solidFill>
                <a:latin typeface="Letter Gothic" pitchFamily="49" charset="0"/>
              </a:rPr>
              <a:t>step</a:t>
            </a:r>
            <a:r>
              <a:rPr lang="en-GB" sz="2000" i="1" smtClean="0">
                <a:solidFill>
                  <a:srgbClr val="993300"/>
                </a:solidFill>
                <a:latin typeface="Georgia" pitchFamily="18" charset="0"/>
              </a:rPr>
              <a:t> </a:t>
            </a:r>
            <a:r>
              <a:rPr lang="en-GB" sz="2000" smtClean="0">
                <a:solidFill>
                  <a:srgbClr val="993300"/>
                </a:solidFill>
                <a:latin typeface="Georgia" pitchFamily="18" charset="0"/>
              </a:rPr>
              <a:t>to run the next line of code. </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System executes the program and displays the next line of code:</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Times New Roman" pitchFamily="18" charset="0"/>
              </a:rPr>
              <a:t>	</a:t>
            </a:r>
            <a:r>
              <a:rPr lang="en-GB" sz="2000" i="1" smtClean="0">
                <a:solidFill>
                  <a:srgbClr val="993300"/>
                </a:solidFill>
                <a:latin typeface="Letter Gothic" pitchFamily="49" charset="0"/>
              </a:rPr>
              <a:t>step</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	7               for(i=0; i&lt;=11; i++)</a:t>
            </a:r>
          </a:p>
          <a:p>
            <a:pPr marL="338138" indent="-338138" algn="just" defTabSz="457200">
              <a:lnSpc>
                <a:spcPct val="15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i="1" smtClean="0">
              <a:solidFill>
                <a:srgbClr val="993300"/>
              </a:solidFill>
              <a:latin typeface="Letter Gothic" pitchFamily="49" charset="0"/>
            </a:endParaRPr>
          </a:p>
        </p:txBody>
      </p:sp>
      <p:sp>
        <p:nvSpPr>
          <p:cNvPr id="24578" name="Date Placeholder 3"/>
          <p:cNvSpPr>
            <a:spLocks noGrp="1"/>
          </p:cNvSpPr>
          <p:nvPr>
            <p:ph type="dt" sz="quarter" idx="10"/>
          </p:nvPr>
        </p:nvSpPr>
        <p:spPr/>
        <p:txBody>
          <a:bodyPr/>
          <a:lstStyle/>
          <a:p>
            <a:pPr>
              <a:defRPr/>
            </a:pPr>
            <a:fld id="{F0492367-D1CE-44C0-A499-228C4369205B}" type="slidenum">
              <a:rPr lang="en-GB"/>
              <a:pPr>
                <a:defRPr/>
              </a:pPr>
              <a:t>21</a:t>
            </a:fld>
            <a:endParaRPr lang="en-GB"/>
          </a:p>
        </p:txBody>
      </p:sp>
      <p:grpSp>
        <p:nvGrpSpPr>
          <p:cNvPr id="2" name="Group 4"/>
          <p:cNvGrpSpPr>
            <a:grpSpLocks/>
          </p:cNvGrpSpPr>
          <p:nvPr/>
        </p:nvGrpSpPr>
        <p:grpSpPr bwMode="auto">
          <a:xfrm>
            <a:off x="0" y="106363"/>
            <a:ext cx="9137650" cy="727075"/>
            <a:chOff x="0" y="67"/>
            <a:chExt cx="6237" cy="458"/>
          </a:xfrm>
        </p:grpSpPr>
        <p:sp>
          <p:nvSpPr>
            <p:cNvPr id="23558"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0" y="1825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3.4 Single stepping (cont’d)</a:t>
            </a:r>
          </a:p>
        </p:txBody>
      </p:sp>
      <p:sp>
        <p:nvSpPr>
          <p:cNvPr id="117762" name="Rectangle 2"/>
          <p:cNvSpPr>
            <a:spLocks noGrp="1" noChangeArrowheads="1"/>
          </p:cNvSpPr>
          <p:nvPr>
            <p:ph idx="1"/>
          </p:nvPr>
        </p:nvSpPr>
        <p:spPr>
          <a:xfrm>
            <a:off x="381000" y="1524000"/>
            <a:ext cx="8456613" cy="47244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User can use </a:t>
            </a:r>
            <a:r>
              <a:rPr lang="en-GB" sz="2000" smtClean="0">
                <a:solidFill>
                  <a:srgbClr val="993300"/>
                </a:solidFill>
                <a:latin typeface="Letter Gothic" pitchFamily="49" charset="0"/>
              </a:rPr>
              <a:t>s</a:t>
            </a:r>
            <a:r>
              <a:rPr lang="en-GB" sz="2000" i="1" smtClean="0">
                <a:solidFill>
                  <a:srgbClr val="993300"/>
                </a:solidFill>
                <a:latin typeface="Georgia" pitchFamily="18" charset="0"/>
              </a:rPr>
              <a:t> </a:t>
            </a:r>
            <a:r>
              <a:rPr lang="en-GB" sz="2000" smtClean="0">
                <a:solidFill>
                  <a:srgbClr val="993300"/>
                </a:solidFill>
                <a:latin typeface="Georgia" pitchFamily="18" charset="0"/>
              </a:rPr>
              <a:t>command instead of </a:t>
            </a:r>
            <a:r>
              <a:rPr lang="en-GB" sz="2000" smtClean="0">
                <a:solidFill>
                  <a:srgbClr val="993300"/>
                </a:solidFill>
                <a:latin typeface="Letter Gothic" pitchFamily="49" charset="0"/>
              </a:rPr>
              <a:t>step</a:t>
            </a:r>
            <a:r>
              <a:rPr lang="en-GB" sz="2000" i="1" smtClean="0">
                <a:solidFill>
                  <a:srgbClr val="993300"/>
                </a:solidFill>
                <a:latin typeface="Georgia" pitchFamily="18" charset="0"/>
              </a:rPr>
              <a:t> </a:t>
            </a:r>
            <a:r>
              <a:rPr lang="en-GB" sz="2000" smtClean="0">
                <a:solidFill>
                  <a:srgbClr val="993300"/>
                </a:solidFill>
                <a:latin typeface="Georgia" pitchFamily="18" charset="0"/>
              </a:rPr>
              <a:t>command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We can also specify the number of steps for the </a:t>
            </a:r>
            <a:r>
              <a:rPr lang="en-GB" sz="2000" smtClean="0">
                <a:solidFill>
                  <a:srgbClr val="993300"/>
                </a:solidFill>
                <a:latin typeface="Letter Gothic" pitchFamily="49" charset="0"/>
              </a:rPr>
              <a:t>step</a:t>
            </a:r>
            <a:r>
              <a:rPr lang="en-GB" sz="2000" i="1" smtClean="0">
                <a:solidFill>
                  <a:srgbClr val="993300"/>
                </a:solidFill>
                <a:latin typeface="Georgia" pitchFamily="18" charset="0"/>
              </a:rPr>
              <a:t> </a:t>
            </a:r>
            <a:r>
              <a:rPr lang="en-GB" sz="2000" smtClean="0">
                <a:solidFill>
                  <a:srgbClr val="993300"/>
                </a:solidFill>
                <a:latin typeface="Georgia" pitchFamily="18" charset="0"/>
              </a:rPr>
              <a:t>command. Syntax is </a:t>
            </a:r>
            <a:r>
              <a:rPr lang="en-GB" sz="2000" smtClean="0">
                <a:solidFill>
                  <a:srgbClr val="993300"/>
                </a:solidFill>
                <a:latin typeface="Letter Gothic" pitchFamily="49" charset="0"/>
              </a:rPr>
              <a:t>step number</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“enter” (carriage return) will repeat the previous command.</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smtClean="0">
              <a:solidFill>
                <a:srgbClr val="993300"/>
              </a:solidFill>
              <a:latin typeface="Georgia" pitchFamily="18" charset="0"/>
            </a:endParaRP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smtClean="0">
              <a:solidFill>
                <a:srgbClr val="993300"/>
              </a:solidFill>
              <a:latin typeface="Georgia" pitchFamily="18" charset="0"/>
            </a:endParaRPr>
          </a:p>
        </p:txBody>
      </p:sp>
      <p:sp>
        <p:nvSpPr>
          <p:cNvPr id="25602" name="Date Placeholder 3"/>
          <p:cNvSpPr>
            <a:spLocks noGrp="1"/>
          </p:cNvSpPr>
          <p:nvPr>
            <p:ph type="dt" sz="quarter" idx="10"/>
          </p:nvPr>
        </p:nvSpPr>
        <p:spPr/>
        <p:txBody>
          <a:bodyPr/>
          <a:lstStyle/>
          <a:p>
            <a:pPr>
              <a:defRPr/>
            </a:pPr>
            <a:fld id="{5E827817-CEC6-4AF2-B0F9-74F96EA2E9BC}" type="slidenum">
              <a:rPr lang="en-GB"/>
              <a:pPr>
                <a:defRPr/>
              </a:pPr>
              <a:t>22</a:t>
            </a:fld>
            <a:endParaRPr lang="en-GB"/>
          </a:p>
        </p:txBody>
      </p:sp>
      <p:grpSp>
        <p:nvGrpSpPr>
          <p:cNvPr id="2" name="Group 4"/>
          <p:cNvGrpSpPr>
            <a:grpSpLocks/>
          </p:cNvGrpSpPr>
          <p:nvPr/>
        </p:nvGrpSpPr>
        <p:grpSpPr bwMode="auto">
          <a:xfrm>
            <a:off x="0" y="106363"/>
            <a:ext cx="9137650" cy="727075"/>
            <a:chOff x="0" y="67"/>
            <a:chExt cx="6237" cy="458"/>
          </a:xfrm>
        </p:grpSpPr>
        <p:sp>
          <p:nvSpPr>
            <p:cNvPr id="24582"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77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3.4 Single stepping (cont’d)</a:t>
            </a:r>
          </a:p>
        </p:txBody>
      </p:sp>
      <p:sp>
        <p:nvSpPr>
          <p:cNvPr id="119810" name="Rectangle 2"/>
          <p:cNvSpPr>
            <a:spLocks noGrp="1" noChangeArrowheads="1"/>
          </p:cNvSpPr>
          <p:nvPr>
            <p:ph idx="1"/>
          </p:nvPr>
        </p:nvSpPr>
        <p:spPr>
          <a:xfrm>
            <a:off x="211138" y="1295400"/>
            <a:ext cx="4132262" cy="5126038"/>
          </a:xfrm>
        </p:spPr>
        <p:txBody>
          <a:bodyPr lIns="90000" tIns="46800" rIns="90000" bIns="46800"/>
          <a:lstStyle/>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1  #include &lt;</a:t>
            </a:r>
            <a:r>
              <a:rPr lang="en-GB" sz="2000" dirty="0" err="1" smtClean="0">
                <a:solidFill>
                  <a:srgbClr val="993300"/>
                </a:solidFill>
                <a:latin typeface="Letter Gothic" pitchFamily="49" charset="0"/>
              </a:rPr>
              <a:t>stdio.h</a:t>
            </a:r>
            <a:r>
              <a:rPr lang="en-GB" sz="2000" dirty="0" smtClean="0">
                <a:solidFill>
                  <a:srgbClr val="993300"/>
                </a:solidFill>
                <a:latin typeface="Letter Gothic" pitchFamily="49" charset="0"/>
              </a:rPr>
              <a:t>&gt;</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2  main()</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3  {</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4    int </a:t>
            </a:r>
            <a:r>
              <a:rPr lang="en-GB" sz="2000" dirty="0" err="1" smtClean="0">
                <a:solidFill>
                  <a:srgbClr val="993300"/>
                </a:solidFill>
                <a:latin typeface="Letter Gothic" pitchFamily="49" charset="0"/>
              </a:rPr>
              <a:t>i,a</a:t>
            </a:r>
            <a:r>
              <a:rPr lang="en-GB" sz="2000" dirty="0" smtClean="0">
                <a:solidFill>
                  <a:srgbClr val="993300"/>
                </a:solidFill>
                <a:latin typeface="Letter Gothic" pitchFamily="49" charset="0"/>
              </a:rPr>
              <a:t>[10] ;</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5</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6    </a:t>
            </a:r>
            <a:r>
              <a:rPr lang="en-GB" sz="2000" dirty="0" err="1" smtClean="0">
                <a:solidFill>
                  <a:srgbClr val="993300"/>
                </a:solidFill>
                <a:latin typeface="Letter Gothic" pitchFamily="49" charset="0"/>
              </a:rPr>
              <a:t>printf</a:t>
            </a:r>
            <a:r>
              <a:rPr lang="en-GB" sz="2000" dirty="0" smtClean="0">
                <a:solidFill>
                  <a:srgbClr val="993300"/>
                </a:solidFill>
                <a:latin typeface="Letter Gothic" pitchFamily="49" charset="0"/>
              </a:rPr>
              <a:t>("</a:t>
            </a:r>
            <a:r>
              <a:rPr lang="en-GB" sz="2000" dirty="0" err="1" smtClean="0">
                <a:solidFill>
                  <a:srgbClr val="993300"/>
                </a:solidFill>
                <a:latin typeface="Letter Gothic" pitchFamily="49" charset="0"/>
              </a:rPr>
              <a:t>gdb</a:t>
            </a:r>
            <a:r>
              <a:rPr lang="en-GB" sz="2000" dirty="0" smtClean="0">
                <a:solidFill>
                  <a:srgbClr val="993300"/>
                </a:solidFill>
                <a:latin typeface="Letter Gothic" pitchFamily="49" charset="0"/>
              </a:rPr>
              <a:t> demo  </a:t>
            </a:r>
          </a:p>
          <a:p>
            <a:pPr lvl="2" algn="just" defTabSz="457200">
              <a:lnSpc>
                <a:spcPct val="80000"/>
              </a:lnSpc>
              <a:spcBef>
                <a:spcPts val="550"/>
              </a:spcBef>
              <a:buClr>
                <a:srgbClr val="3333CC"/>
              </a:buClr>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1800" dirty="0" smtClean="0">
                <a:solidFill>
                  <a:srgbClr val="993300"/>
                </a:solidFill>
                <a:latin typeface="Letter Gothic" pitchFamily="49" charset="0"/>
              </a:rPr>
              <a:t>   program-2\n");</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7   </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8    for(</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=0; </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&lt;10; </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9    {</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10      a[</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 = </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 ;</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11</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12      </a:t>
            </a:r>
            <a:r>
              <a:rPr lang="en-GB" sz="2000" dirty="0" err="1" smtClean="0">
                <a:solidFill>
                  <a:srgbClr val="993300"/>
                </a:solidFill>
                <a:latin typeface="Letter Gothic" pitchFamily="49" charset="0"/>
              </a:rPr>
              <a:t>my_print</a:t>
            </a:r>
            <a:r>
              <a:rPr lang="en-GB" sz="2000" dirty="0" smtClean="0">
                <a:solidFill>
                  <a:srgbClr val="993300"/>
                </a:solidFill>
                <a:latin typeface="Letter Gothic" pitchFamily="49" charset="0"/>
              </a:rPr>
              <a:t>(&amp;a[</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 ;</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13   }</a:t>
            </a:r>
          </a:p>
          <a:p>
            <a:pPr marL="790575" lvl="1" indent="-627063" algn="just" defTabSz="457200">
              <a:lnSpc>
                <a:spcPct val="80000"/>
              </a:lnSpc>
              <a:spcBef>
                <a:spcPts val="550"/>
              </a:spcBef>
              <a:buClr>
                <a:srgbClr val="3333CC"/>
              </a:buClr>
              <a:buSzPct val="125000"/>
              <a:buFont typeface="Arial" pitchFamily="34" charset="0"/>
              <a:buNone/>
              <a:tabLst>
                <a:tab pos="963613" algn="l"/>
                <a:tab pos="1420813" algn="l"/>
                <a:tab pos="1878013" algn="l"/>
                <a:tab pos="2335213" algn="l"/>
                <a:tab pos="2792413" algn="l"/>
                <a:tab pos="3249613" algn="l"/>
                <a:tab pos="3706813" algn="l"/>
                <a:tab pos="4164013" algn="l"/>
                <a:tab pos="4621213" algn="l"/>
                <a:tab pos="5078413" algn="l"/>
                <a:tab pos="5535613" algn="l"/>
                <a:tab pos="5992813" algn="l"/>
                <a:tab pos="6450013" algn="l"/>
                <a:tab pos="6907213" algn="l"/>
                <a:tab pos="7364413" algn="l"/>
                <a:tab pos="7821613" algn="l"/>
                <a:tab pos="8278813" algn="l"/>
                <a:tab pos="8736013" algn="l"/>
                <a:tab pos="9193213" algn="l"/>
                <a:tab pos="9650413" algn="l"/>
              </a:tabLst>
            </a:pPr>
            <a:r>
              <a:rPr lang="en-GB" sz="2000" dirty="0" smtClean="0">
                <a:solidFill>
                  <a:srgbClr val="993300"/>
                </a:solidFill>
                <a:latin typeface="Letter Gothic" pitchFamily="49" charset="0"/>
              </a:rPr>
              <a:t>14 }</a:t>
            </a:r>
          </a:p>
        </p:txBody>
      </p:sp>
      <p:sp>
        <p:nvSpPr>
          <p:cNvPr id="26626" name="Date Placeholder 3"/>
          <p:cNvSpPr>
            <a:spLocks noGrp="1"/>
          </p:cNvSpPr>
          <p:nvPr>
            <p:ph type="dt" sz="quarter" idx="10"/>
          </p:nvPr>
        </p:nvSpPr>
        <p:spPr/>
        <p:txBody>
          <a:bodyPr/>
          <a:lstStyle/>
          <a:p>
            <a:pPr>
              <a:defRPr/>
            </a:pPr>
            <a:fld id="{8D49F99F-AAC0-47DA-BB4D-0DA0088256BF}" type="slidenum">
              <a:rPr lang="en-GB"/>
              <a:pPr>
                <a:defRPr/>
              </a:pPr>
              <a:t>23</a:t>
            </a:fld>
            <a:endParaRPr lang="en-GB"/>
          </a:p>
        </p:txBody>
      </p:sp>
      <p:grpSp>
        <p:nvGrpSpPr>
          <p:cNvPr id="2" name="Group 4"/>
          <p:cNvGrpSpPr>
            <a:grpSpLocks/>
          </p:cNvGrpSpPr>
          <p:nvPr/>
        </p:nvGrpSpPr>
        <p:grpSpPr bwMode="auto">
          <a:xfrm>
            <a:off x="0" y="106363"/>
            <a:ext cx="9137650" cy="727075"/>
            <a:chOff x="0" y="67"/>
            <a:chExt cx="6237" cy="458"/>
          </a:xfrm>
        </p:grpSpPr>
        <p:sp>
          <p:nvSpPr>
            <p:cNvPr id="25609"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grpSp>
        <p:nvGrpSpPr>
          <p:cNvPr id="3" name="Group 6"/>
          <p:cNvGrpSpPr>
            <a:grpSpLocks/>
          </p:cNvGrpSpPr>
          <p:nvPr/>
        </p:nvGrpSpPr>
        <p:grpSpPr bwMode="auto">
          <a:xfrm>
            <a:off x="4343400" y="1527175"/>
            <a:ext cx="4725988" cy="4873625"/>
            <a:chOff x="2736" y="720"/>
            <a:chExt cx="3454" cy="3070"/>
          </a:xfrm>
        </p:grpSpPr>
        <p:sp>
          <p:nvSpPr>
            <p:cNvPr id="25607" name="AutoShape 7"/>
            <p:cNvSpPr>
              <a:spLocks noChangeArrowheads="1"/>
            </p:cNvSpPr>
            <p:nvPr/>
          </p:nvSpPr>
          <p:spPr bwMode="auto">
            <a:xfrm>
              <a:off x="2736" y="720"/>
              <a:ext cx="3454" cy="3070"/>
            </a:xfrm>
            <a:prstGeom prst="roundRect">
              <a:avLst>
                <a:gd name="adj" fmla="val 32"/>
              </a:avLst>
            </a:prstGeom>
            <a:noFill/>
            <a:ln w="9525">
              <a:noFill/>
              <a:round/>
              <a:headEnd/>
              <a:tailEnd/>
            </a:ln>
          </p:spPr>
          <p:txBody>
            <a:bodyPr wrap="none" anchor="ctr"/>
            <a:lstStyle/>
            <a:p>
              <a:endParaRPr lang="en-IN"/>
            </a:p>
          </p:txBody>
        </p:sp>
        <p:sp>
          <p:nvSpPr>
            <p:cNvPr id="25608" name="Text Box 8"/>
            <p:cNvSpPr txBox="1">
              <a:spLocks noChangeArrowheads="1"/>
            </p:cNvSpPr>
            <p:nvPr/>
          </p:nvSpPr>
          <p:spPr bwMode="auto">
            <a:xfrm>
              <a:off x="2736" y="720"/>
              <a:ext cx="3454" cy="2367"/>
            </a:xfrm>
            <a:prstGeom prst="rect">
              <a:avLst/>
            </a:prstGeom>
            <a:noFill/>
            <a:ln w="9525">
              <a:noFill/>
              <a:miter lim="800000"/>
              <a:headEnd/>
              <a:tailEnd/>
            </a:ln>
          </p:spPr>
          <p:txBody>
            <a:bodyPr lIns="90000" tIns="46800" rIns="90000" bIns="46800">
              <a:spAutoFit/>
            </a:bodyPr>
            <a:lstStyle/>
            <a:p>
              <a:pPr marL="738188" lvl="1" indent="-519113" eaLnBrk="0" hangingPunct="0">
                <a:lnSpc>
                  <a:spcPct val="80000"/>
                </a:lnSpc>
                <a:spcBef>
                  <a:spcPts val="550"/>
                </a:spcBef>
                <a:buClr>
                  <a:srgbClr val="3333CC"/>
                </a:buClr>
                <a:buSzPct val="35000"/>
                <a:buFont typeface="Monotype Sorts" charset="2"/>
                <a:buNone/>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pPr>
              <a:r>
                <a:rPr lang="en-GB" sz="2400">
                  <a:solidFill>
                    <a:srgbClr val="993300"/>
                  </a:solidFill>
                  <a:latin typeface="Letter Gothic" pitchFamily="49" charset="0"/>
                </a:rPr>
                <a:t>15  </a:t>
              </a:r>
            </a:p>
            <a:p>
              <a:pPr marL="738188" lvl="1" indent="-519113" eaLnBrk="0" hangingPunct="0">
                <a:lnSpc>
                  <a:spcPct val="80000"/>
                </a:lnSpc>
                <a:spcBef>
                  <a:spcPts val="550"/>
                </a:spcBef>
                <a:buClr>
                  <a:srgbClr val="3333CC"/>
                </a:buClr>
                <a:buSzPct val="35000"/>
                <a:buFont typeface="Monotype Sorts" charset="2"/>
                <a:buNone/>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pPr>
              <a:r>
                <a:rPr lang="en-GB" sz="2400">
                  <a:solidFill>
                    <a:srgbClr val="993300"/>
                  </a:solidFill>
                  <a:latin typeface="Letter Gothic" pitchFamily="49" charset="0"/>
                </a:rPr>
                <a:t>16 void my_print(int *a)</a:t>
              </a:r>
            </a:p>
            <a:p>
              <a:pPr marL="738188" lvl="1" indent="-519113" eaLnBrk="0" hangingPunct="0">
                <a:lnSpc>
                  <a:spcPct val="80000"/>
                </a:lnSpc>
                <a:spcBef>
                  <a:spcPts val="550"/>
                </a:spcBef>
                <a:buClr>
                  <a:srgbClr val="3333CC"/>
                </a:buClr>
                <a:buSzPct val="35000"/>
                <a:buFont typeface="Monotype Sorts" charset="2"/>
                <a:buNone/>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pPr>
              <a:r>
                <a:rPr lang="en-GB" sz="2400">
                  <a:solidFill>
                    <a:srgbClr val="993300"/>
                  </a:solidFill>
                  <a:latin typeface="Letter Gothic" pitchFamily="49" charset="0"/>
                </a:rPr>
                <a:t>17 {</a:t>
              </a:r>
            </a:p>
            <a:p>
              <a:pPr marL="738188" lvl="1" indent="-519113" eaLnBrk="0" hangingPunct="0">
                <a:lnSpc>
                  <a:spcPct val="80000"/>
                </a:lnSpc>
                <a:spcBef>
                  <a:spcPts val="550"/>
                </a:spcBef>
                <a:buClr>
                  <a:srgbClr val="3333CC"/>
                </a:buClr>
                <a:buSzPct val="35000"/>
                <a:buFont typeface="Monotype Sorts" charset="2"/>
                <a:buNone/>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pPr>
              <a:r>
                <a:rPr lang="en-GB" sz="2400">
                  <a:solidFill>
                    <a:srgbClr val="993300"/>
                  </a:solidFill>
                  <a:latin typeface="Letter Gothic" pitchFamily="49" charset="0"/>
                </a:rPr>
                <a:t>18     printf("in the routine now..");</a:t>
              </a:r>
            </a:p>
            <a:p>
              <a:pPr marL="738188" lvl="1" indent="-519113" eaLnBrk="0" hangingPunct="0">
                <a:lnSpc>
                  <a:spcPct val="80000"/>
                </a:lnSpc>
                <a:spcBef>
                  <a:spcPts val="550"/>
                </a:spcBef>
                <a:buClr>
                  <a:srgbClr val="3333CC"/>
                </a:buClr>
                <a:buSzPct val="35000"/>
                <a:buFont typeface="Monotype Sorts" charset="2"/>
                <a:buNone/>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pPr>
              <a:r>
                <a:rPr lang="en-GB" sz="2400">
                  <a:solidFill>
                    <a:srgbClr val="993300"/>
                  </a:solidFill>
                  <a:latin typeface="Letter Gothic" pitchFamily="49" charset="0"/>
                </a:rPr>
                <a:t>19  </a:t>
              </a:r>
            </a:p>
            <a:p>
              <a:pPr marL="738188" lvl="1" indent="-519113" eaLnBrk="0" hangingPunct="0">
                <a:lnSpc>
                  <a:spcPct val="80000"/>
                </a:lnSpc>
                <a:spcBef>
                  <a:spcPts val="550"/>
                </a:spcBef>
                <a:buClr>
                  <a:srgbClr val="3333CC"/>
                </a:buClr>
                <a:buSzPct val="35000"/>
                <a:buFont typeface="Monotype Sorts" charset="2"/>
                <a:buNone/>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pPr>
              <a:r>
                <a:rPr lang="en-GB" sz="2400">
                  <a:solidFill>
                    <a:srgbClr val="993300"/>
                  </a:solidFill>
                  <a:latin typeface="Letter Gothic" pitchFamily="49" charset="0"/>
                </a:rPr>
                <a:t>20     printf(“value of a =    %d\n“,*a);</a:t>
              </a:r>
            </a:p>
            <a:p>
              <a:pPr marL="738188" lvl="1" indent="-519113" eaLnBrk="0" hangingPunct="0">
                <a:lnSpc>
                  <a:spcPct val="80000"/>
                </a:lnSpc>
                <a:spcBef>
                  <a:spcPts val="550"/>
                </a:spcBef>
                <a:buClr>
                  <a:srgbClr val="3333CC"/>
                </a:buClr>
                <a:buSzPct val="35000"/>
                <a:buFont typeface="Monotype Sorts" charset="2"/>
                <a:buNone/>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pPr>
              <a:r>
                <a:rPr lang="en-GB" sz="2400">
                  <a:solidFill>
                    <a:srgbClr val="993300"/>
                  </a:solidFill>
                  <a:latin typeface="Letter Gothic" pitchFamily="49" charset="0"/>
                </a:rPr>
                <a:t>21 }</a:t>
              </a:r>
            </a:p>
            <a:p>
              <a:pPr marL="457200" indent="-457200" eaLnBrk="0" hangingPunct="0">
                <a:lnSpc>
                  <a:spcPct val="150000"/>
                </a:lnSpc>
                <a:spcBef>
                  <a:spcPts val="550"/>
                </a:spcBef>
                <a:buClr>
                  <a:srgbClr val="3333CC"/>
                </a:buClr>
                <a:buSzPct val="60000"/>
                <a:buFont typeface="Monotype Sorts" charset="2"/>
                <a:buNone/>
                <a:tabLst>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 pos="9882188" algn="l"/>
                </a:tabLst>
              </a:pPr>
              <a:endParaRPr lang="en-GB" sz="2400">
                <a:solidFill>
                  <a:srgbClr val="993300"/>
                </a:solidFill>
                <a:latin typeface="Letter Gothic" pitchFamily="49"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98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98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98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981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98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981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981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981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981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981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9810">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9810">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9810">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198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0" y="1825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3.4 Single stepping (cont’d)</a:t>
            </a:r>
          </a:p>
        </p:txBody>
      </p:sp>
      <p:sp>
        <p:nvSpPr>
          <p:cNvPr id="121858" name="Rectangle 2"/>
          <p:cNvSpPr>
            <a:spLocks noGrp="1" noChangeArrowheads="1"/>
          </p:cNvSpPr>
          <p:nvPr>
            <p:ph idx="1"/>
          </p:nvPr>
        </p:nvSpPr>
        <p:spPr>
          <a:xfrm>
            <a:off x="211138" y="1524000"/>
            <a:ext cx="8456612" cy="48768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If we use the </a:t>
            </a:r>
            <a:r>
              <a:rPr lang="en-GB" sz="2000" smtClean="0">
                <a:solidFill>
                  <a:srgbClr val="993300"/>
                </a:solidFill>
                <a:latin typeface="Letter Gothic" pitchFamily="49" charset="0"/>
              </a:rPr>
              <a:t>step</a:t>
            </a:r>
            <a:r>
              <a:rPr lang="en-GB" sz="2000" smtClean="0">
                <a:solidFill>
                  <a:srgbClr val="993300"/>
                </a:solidFill>
                <a:latin typeface="Georgia" pitchFamily="18" charset="0"/>
              </a:rPr>
              <a:t> command at line No.12 – that is at the statement </a:t>
            </a:r>
            <a:r>
              <a:rPr lang="en-GB" sz="2000" i="1" smtClean="0">
                <a:solidFill>
                  <a:srgbClr val="993300"/>
                </a:solidFill>
                <a:latin typeface="Georgia" pitchFamily="18" charset="0"/>
              </a:rPr>
              <a:t>my_print(&amp;a[i]) ;</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Georgia" pitchFamily="18" charset="0"/>
              </a:rPr>
              <a:t>gdb</a:t>
            </a:r>
            <a:r>
              <a:rPr lang="en-GB" sz="2000" smtClean="0">
                <a:solidFill>
                  <a:srgbClr val="993300"/>
                </a:solidFill>
                <a:latin typeface="Georgia" pitchFamily="18" charset="0"/>
              </a:rPr>
              <a:t> will ENTER the function </a:t>
            </a:r>
            <a:r>
              <a:rPr lang="en-GB" sz="2000" i="1" smtClean="0">
                <a:solidFill>
                  <a:srgbClr val="993300"/>
                </a:solidFill>
                <a:latin typeface="Georgia" pitchFamily="18" charset="0"/>
              </a:rPr>
              <a:t>my_print();</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Output will be</a:t>
            </a:r>
            <a:r>
              <a:rPr lang="en-GB" sz="1800" smtClean="0">
                <a:solidFill>
                  <a:srgbClr val="993300"/>
                </a:solidFill>
                <a:latin typeface="Georgia" pitchFamily="18" charset="0"/>
              </a:rPr>
              <a:t> </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Times New Roman" pitchFamily="18" charset="0"/>
              </a:rPr>
              <a:t>		</a:t>
            </a:r>
            <a:r>
              <a:rPr lang="en-GB" sz="2000" i="1" smtClean="0">
                <a:solidFill>
                  <a:srgbClr val="993300"/>
                </a:solidFill>
                <a:latin typeface="Letter Gothic" pitchFamily="49" charset="0"/>
              </a:rPr>
              <a:t>(gdb) s</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		12       my_print(&amp;a[i]) ;</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		(gdb) s</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		my_print (a=0x22ff58) at ex2.c:16</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		18       printf("in the routine now..");</a:t>
            </a:r>
          </a:p>
        </p:txBody>
      </p:sp>
      <p:sp>
        <p:nvSpPr>
          <p:cNvPr id="27650" name="Date Placeholder 3"/>
          <p:cNvSpPr>
            <a:spLocks noGrp="1"/>
          </p:cNvSpPr>
          <p:nvPr>
            <p:ph type="dt" sz="quarter" idx="10"/>
          </p:nvPr>
        </p:nvSpPr>
        <p:spPr/>
        <p:txBody>
          <a:bodyPr/>
          <a:lstStyle/>
          <a:p>
            <a:pPr>
              <a:defRPr/>
            </a:pPr>
            <a:fld id="{05B9149A-6A58-49E4-B2A9-3AB011F6550D}" type="slidenum">
              <a:rPr lang="en-GB"/>
              <a:pPr>
                <a:defRPr/>
              </a:pPr>
              <a:t>24</a:t>
            </a:fld>
            <a:endParaRPr lang="en-GB"/>
          </a:p>
        </p:txBody>
      </p:sp>
      <p:grpSp>
        <p:nvGrpSpPr>
          <p:cNvPr id="2" name="Group 4"/>
          <p:cNvGrpSpPr>
            <a:grpSpLocks/>
          </p:cNvGrpSpPr>
          <p:nvPr/>
        </p:nvGrpSpPr>
        <p:grpSpPr bwMode="auto">
          <a:xfrm>
            <a:off x="0" y="106363"/>
            <a:ext cx="9137650" cy="727075"/>
            <a:chOff x="0" y="67"/>
            <a:chExt cx="6237" cy="458"/>
          </a:xfrm>
        </p:grpSpPr>
        <p:sp>
          <p:nvSpPr>
            <p:cNvPr id="26630"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18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218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5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85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85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18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3.4 Single stepping (cont’d)</a:t>
            </a:r>
          </a:p>
        </p:txBody>
      </p:sp>
      <p:sp>
        <p:nvSpPr>
          <p:cNvPr id="123906" name="Rectangle 2"/>
          <p:cNvSpPr>
            <a:spLocks noGrp="1" noChangeArrowheads="1"/>
          </p:cNvSpPr>
          <p:nvPr>
            <p:ph idx="1"/>
          </p:nvPr>
        </p:nvSpPr>
        <p:spPr>
          <a:xfrm>
            <a:off x="211138" y="1143000"/>
            <a:ext cx="8456612" cy="48768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smtClean="0">
              <a:solidFill>
                <a:srgbClr val="993300"/>
              </a:solidFill>
              <a:latin typeface="Georgia" pitchFamily="18" charset="0"/>
            </a:endParaRP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Suppose we need to execute a subroutine as a single command, </a:t>
            </a:r>
            <a:r>
              <a:rPr lang="en-GB" sz="2000" smtClean="0">
                <a:solidFill>
                  <a:srgbClr val="993300"/>
                </a:solidFill>
                <a:latin typeface="Letter Gothic" pitchFamily="49" charset="0"/>
              </a:rPr>
              <a:t>step</a:t>
            </a:r>
            <a:r>
              <a:rPr lang="en-GB" sz="2000" i="1" smtClean="0">
                <a:solidFill>
                  <a:srgbClr val="993300"/>
                </a:solidFill>
                <a:latin typeface="Georgia" pitchFamily="18" charset="0"/>
              </a:rPr>
              <a:t> </a:t>
            </a:r>
            <a:r>
              <a:rPr lang="en-GB" sz="2000" smtClean="0">
                <a:solidFill>
                  <a:srgbClr val="993300"/>
                </a:solidFill>
                <a:latin typeface="Georgia" pitchFamily="18" charset="0"/>
              </a:rPr>
              <a:t>command can not be used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We need to use the command </a:t>
            </a:r>
            <a:r>
              <a:rPr lang="en-GB" sz="2000" smtClean="0">
                <a:solidFill>
                  <a:srgbClr val="993300"/>
                </a:solidFill>
                <a:latin typeface="Letter Gothic" pitchFamily="49" charset="0"/>
              </a:rPr>
              <a:t>next</a:t>
            </a:r>
            <a:r>
              <a:rPr lang="en-GB" sz="2000" i="1" smtClean="0">
                <a:solidFill>
                  <a:srgbClr val="993300"/>
                </a:solidFill>
                <a:latin typeface="Georgia" pitchFamily="18" charset="0"/>
              </a:rPr>
              <a:t>.  </a:t>
            </a:r>
            <a:r>
              <a:rPr lang="en-GB" sz="2000" smtClean="0">
                <a:solidFill>
                  <a:srgbClr val="993300"/>
                </a:solidFill>
                <a:latin typeface="Georgia" pitchFamily="18" charset="0"/>
              </a:rPr>
              <a:t>If we use the command </a:t>
            </a:r>
            <a:r>
              <a:rPr lang="en-GB" sz="2000" smtClean="0">
                <a:solidFill>
                  <a:srgbClr val="993300"/>
                </a:solidFill>
                <a:latin typeface="Letter Gothic" pitchFamily="49" charset="0"/>
              </a:rPr>
              <a:t>next</a:t>
            </a:r>
            <a:r>
              <a:rPr lang="en-GB" sz="2000" i="1" smtClean="0">
                <a:solidFill>
                  <a:srgbClr val="993300"/>
                </a:solidFill>
                <a:latin typeface="Georgia" pitchFamily="18" charset="0"/>
              </a:rPr>
              <a:t> </a:t>
            </a:r>
            <a:r>
              <a:rPr lang="en-GB" sz="2000" smtClean="0">
                <a:solidFill>
                  <a:srgbClr val="993300"/>
                </a:solidFill>
                <a:latin typeface="Georgia" pitchFamily="18" charset="0"/>
              </a:rPr>
              <a:t>at line 10, output will be</a:t>
            </a:r>
          </a:p>
          <a:p>
            <a:pPr marL="338138" indent="-338138" algn="just" defTabSz="457200">
              <a:lnSpc>
                <a:spcPct val="11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Times New Roman" pitchFamily="18" charset="0"/>
              </a:rPr>
              <a:t>	</a:t>
            </a:r>
            <a:r>
              <a:rPr lang="en-GB" sz="2000" i="1" smtClean="0">
                <a:solidFill>
                  <a:srgbClr val="993300"/>
                </a:solidFill>
                <a:latin typeface="Letter Gothic" pitchFamily="49" charset="0"/>
              </a:rPr>
              <a:t>(gdb) next</a:t>
            </a:r>
          </a:p>
          <a:p>
            <a:pPr marL="338138" indent="-338138" algn="just" defTabSz="457200">
              <a:lnSpc>
                <a:spcPct val="11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	12             my_print(&amp;a[i]) ;</a:t>
            </a:r>
          </a:p>
          <a:p>
            <a:pPr marL="338138" indent="-338138" algn="just" defTabSz="457200">
              <a:lnSpc>
                <a:spcPct val="11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	(gdb) next</a:t>
            </a:r>
          </a:p>
          <a:p>
            <a:pPr marL="338138" indent="-338138" algn="just" defTabSz="457200">
              <a:lnSpc>
                <a:spcPct val="11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smtClean="0">
                <a:solidFill>
                  <a:srgbClr val="993300"/>
                </a:solidFill>
                <a:latin typeface="Letter Gothic" pitchFamily="49" charset="0"/>
              </a:rPr>
              <a:t>	8              for(i=0; i&lt;=11;i++)</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Command </a:t>
            </a:r>
            <a:r>
              <a:rPr lang="en-GB" sz="2000" smtClean="0">
                <a:solidFill>
                  <a:srgbClr val="993300"/>
                </a:solidFill>
                <a:latin typeface="Letter Gothic" pitchFamily="49" charset="0"/>
              </a:rPr>
              <a:t>finish</a:t>
            </a:r>
            <a:r>
              <a:rPr lang="en-GB" sz="2000" i="1" smtClean="0">
                <a:solidFill>
                  <a:srgbClr val="993300"/>
                </a:solidFill>
                <a:latin typeface="Georgia" pitchFamily="18" charset="0"/>
              </a:rPr>
              <a:t> </a:t>
            </a:r>
            <a:r>
              <a:rPr lang="en-GB" sz="2000" smtClean="0">
                <a:solidFill>
                  <a:srgbClr val="993300"/>
                </a:solidFill>
                <a:latin typeface="Georgia" pitchFamily="18" charset="0"/>
              </a:rPr>
              <a:t>will complete the subroutine; returns to main</a:t>
            </a:r>
          </a:p>
        </p:txBody>
      </p:sp>
      <p:sp>
        <p:nvSpPr>
          <p:cNvPr id="28674" name="Date Placeholder 3"/>
          <p:cNvSpPr>
            <a:spLocks noGrp="1"/>
          </p:cNvSpPr>
          <p:nvPr>
            <p:ph type="dt" sz="quarter" idx="10"/>
          </p:nvPr>
        </p:nvSpPr>
        <p:spPr/>
        <p:txBody>
          <a:bodyPr/>
          <a:lstStyle/>
          <a:p>
            <a:pPr>
              <a:defRPr/>
            </a:pPr>
            <a:fld id="{730E6D32-737A-437B-83B5-997797190D30}" type="slidenum">
              <a:rPr lang="en-GB"/>
              <a:pPr>
                <a:defRPr/>
              </a:pPr>
              <a:t>25</a:t>
            </a:fld>
            <a:endParaRPr lang="en-GB"/>
          </a:p>
        </p:txBody>
      </p:sp>
      <p:grpSp>
        <p:nvGrpSpPr>
          <p:cNvPr id="2" name="Group 4"/>
          <p:cNvGrpSpPr>
            <a:grpSpLocks/>
          </p:cNvGrpSpPr>
          <p:nvPr/>
        </p:nvGrpSpPr>
        <p:grpSpPr bwMode="auto">
          <a:xfrm>
            <a:off x="0" y="106363"/>
            <a:ext cx="9137650" cy="727075"/>
            <a:chOff x="0" y="67"/>
            <a:chExt cx="6237" cy="458"/>
          </a:xfrm>
        </p:grpSpPr>
        <p:sp>
          <p:nvSpPr>
            <p:cNvPr id="2765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0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390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390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390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39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3.4 Single stepping (cont’d)</a:t>
            </a:r>
          </a:p>
        </p:txBody>
      </p:sp>
      <p:sp>
        <p:nvSpPr>
          <p:cNvPr id="125954" name="Rectangle 2"/>
          <p:cNvSpPr>
            <a:spLocks noGrp="1" noChangeArrowheads="1"/>
          </p:cNvSpPr>
          <p:nvPr>
            <p:ph idx="1"/>
          </p:nvPr>
        </p:nvSpPr>
        <p:spPr>
          <a:xfrm>
            <a:off x="211138" y="1600200"/>
            <a:ext cx="8456612" cy="4876800"/>
          </a:xfrm>
        </p:spPr>
        <p:txBody>
          <a:bodyPr lIns="90000" tIns="46800" rIns="90000" bIns="46800"/>
          <a:lstStyle/>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Other options available are</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until</a:t>
            </a:r>
            <a:r>
              <a:rPr lang="en-GB" sz="2000" i="1" dirty="0" smtClean="0">
                <a:solidFill>
                  <a:srgbClr val="993300"/>
                </a:solidFill>
                <a:latin typeface="Georgia" pitchFamily="18" charset="0"/>
              </a:rPr>
              <a:t> </a:t>
            </a:r>
            <a:r>
              <a:rPr lang="en-GB" sz="2000" dirty="0" smtClean="0">
                <a:solidFill>
                  <a:srgbClr val="993300"/>
                </a:solidFill>
                <a:latin typeface="Letter Gothic" pitchFamily="49" charset="0"/>
              </a:rPr>
              <a:t>&lt;line-number&gt;</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u="sng" dirty="0" err="1" smtClean="0">
                <a:solidFill>
                  <a:srgbClr val="993300"/>
                </a:solidFill>
                <a:latin typeface="Letter Gothic" pitchFamily="49" charset="0"/>
              </a:rPr>
              <a:t>stepi</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and </a:t>
            </a:r>
            <a:r>
              <a:rPr lang="en-GB" sz="2000" u="sng" dirty="0" err="1" smtClean="0">
                <a:solidFill>
                  <a:srgbClr val="993300"/>
                </a:solidFill>
                <a:latin typeface="Letter Gothic" pitchFamily="49" charset="0"/>
              </a:rPr>
              <a:t>nexti</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step and next </a:t>
            </a:r>
            <a:r>
              <a:rPr lang="en-GB" sz="2000" dirty="0" smtClean="0">
                <a:solidFill>
                  <a:srgbClr val="993300"/>
                </a:solidFill>
                <a:latin typeface="Georgia" pitchFamily="18" charset="0"/>
              </a:rPr>
              <a:t>instruction-wise</a:t>
            </a:r>
            <a:endParaRPr lang="en-GB" sz="2000" dirty="0" smtClean="0">
              <a:solidFill>
                <a:srgbClr val="993300"/>
              </a:solidFill>
              <a:latin typeface="Georgia" pitchFamily="18" charset="0"/>
            </a:endParaRPr>
          </a:p>
        </p:txBody>
      </p:sp>
      <p:sp>
        <p:nvSpPr>
          <p:cNvPr id="29698" name="Date Placeholder 3"/>
          <p:cNvSpPr>
            <a:spLocks noGrp="1"/>
          </p:cNvSpPr>
          <p:nvPr>
            <p:ph type="dt" sz="quarter" idx="10"/>
          </p:nvPr>
        </p:nvSpPr>
        <p:spPr/>
        <p:txBody>
          <a:bodyPr/>
          <a:lstStyle/>
          <a:p>
            <a:pPr>
              <a:defRPr/>
            </a:pPr>
            <a:fld id="{B98E2E3B-226E-49F8-9844-324CABB654D2}" type="slidenum">
              <a:rPr lang="en-GB"/>
              <a:pPr>
                <a:defRPr/>
              </a:pPr>
              <a:t>26</a:t>
            </a:fld>
            <a:endParaRPr lang="en-GB"/>
          </a:p>
        </p:txBody>
      </p:sp>
      <p:grpSp>
        <p:nvGrpSpPr>
          <p:cNvPr id="2" name="Group 4"/>
          <p:cNvGrpSpPr>
            <a:grpSpLocks/>
          </p:cNvGrpSpPr>
          <p:nvPr/>
        </p:nvGrpSpPr>
        <p:grpSpPr bwMode="auto">
          <a:xfrm>
            <a:off x="0" y="106363"/>
            <a:ext cx="9137650" cy="727075"/>
            <a:chOff x="0" y="67"/>
            <a:chExt cx="6237" cy="458"/>
          </a:xfrm>
        </p:grpSpPr>
        <p:sp>
          <p:nvSpPr>
            <p:cNvPr id="28678"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9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3.5 Break, Watch and catch</a:t>
            </a:r>
          </a:p>
        </p:txBody>
      </p:sp>
      <p:sp>
        <p:nvSpPr>
          <p:cNvPr id="128002" name="Rectangle 2"/>
          <p:cNvSpPr>
            <a:spLocks noGrp="1" noChangeArrowheads="1"/>
          </p:cNvSpPr>
          <p:nvPr>
            <p:ph idx="1"/>
          </p:nvPr>
        </p:nvSpPr>
        <p:spPr>
          <a:xfrm>
            <a:off x="211138" y="1600200"/>
            <a:ext cx="8456612" cy="48768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A </a:t>
            </a:r>
            <a:r>
              <a:rPr lang="en-GB" sz="2000" i="1" smtClean="0">
                <a:solidFill>
                  <a:srgbClr val="993300"/>
                </a:solidFill>
                <a:latin typeface="Georgia" pitchFamily="18" charset="0"/>
              </a:rPr>
              <a:t>break point</a:t>
            </a:r>
            <a:r>
              <a:rPr lang="en-GB" sz="2000" smtClean="0">
                <a:solidFill>
                  <a:srgbClr val="993300"/>
                </a:solidFill>
                <a:latin typeface="Georgia" pitchFamily="18" charset="0"/>
              </a:rPr>
              <a:t> makes program to suspend at a specified line in the program. We can add conditions to control break process.</a:t>
            </a:r>
          </a:p>
          <a:p>
            <a:pPr lvl="2" algn="just" defTabSz="457200">
              <a:spcBef>
                <a:spcPts val="500"/>
              </a:spcBef>
              <a:buClr>
                <a:srgbClr val="993300"/>
              </a:buClr>
              <a:buFontTx/>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smtClean="0">
                <a:solidFill>
                  <a:srgbClr val="993300"/>
                </a:solidFill>
                <a:latin typeface="Georgia" pitchFamily="18" charset="0"/>
              </a:rPr>
              <a:t>Conditional break points will be discussed in section 6</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A </a:t>
            </a:r>
            <a:r>
              <a:rPr lang="en-GB" sz="2000" i="1" smtClean="0">
                <a:solidFill>
                  <a:srgbClr val="993300"/>
                </a:solidFill>
                <a:latin typeface="Georgia" pitchFamily="18" charset="0"/>
              </a:rPr>
              <a:t>watch point</a:t>
            </a:r>
            <a:r>
              <a:rPr lang="en-GB" sz="2000" smtClean="0">
                <a:solidFill>
                  <a:srgbClr val="993300"/>
                </a:solidFill>
                <a:latin typeface="Georgia" pitchFamily="18" charset="0"/>
              </a:rPr>
              <a:t> stops the program whenever the value of a variable changes.</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We can enable, disable and delete break and watch points.</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smtClean="0">
              <a:solidFill>
                <a:srgbClr val="993300"/>
              </a:solidFill>
              <a:latin typeface="Georgia" pitchFamily="18" charset="0"/>
            </a:endParaRP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smtClean="0">
              <a:solidFill>
                <a:srgbClr val="993300"/>
              </a:solidFill>
              <a:latin typeface="Georgia" pitchFamily="18" charset="0"/>
            </a:endParaRP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smtClean="0">
              <a:solidFill>
                <a:srgbClr val="993300"/>
              </a:solidFill>
              <a:latin typeface="Georgia" pitchFamily="18" charset="0"/>
            </a:endParaRPr>
          </a:p>
        </p:txBody>
      </p:sp>
      <p:sp>
        <p:nvSpPr>
          <p:cNvPr id="30722" name="Date Placeholder 3"/>
          <p:cNvSpPr>
            <a:spLocks noGrp="1"/>
          </p:cNvSpPr>
          <p:nvPr>
            <p:ph type="dt" sz="quarter" idx="10"/>
          </p:nvPr>
        </p:nvSpPr>
        <p:spPr/>
        <p:txBody>
          <a:bodyPr/>
          <a:lstStyle/>
          <a:p>
            <a:pPr>
              <a:defRPr/>
            </a:pPr>
            <a:fld id="{6E593512-3836-460C-9EA8-8B3F5F1EA346}" type="slidenum">
              <a:rPr lang="en-GB"/>
              <a:pPr>
                <a:defRPr/>
              </a:pPr>
              <a:t>27</a:t>
            </a:fld>
            <a:endParaRPr lang="en-GB"/>
          </a:p>
        </p:txBody>
      </p:sp>
      <p:grpSp>
        <p:nvGrpSpPr>
          <p:cNvPr id="2" name="Group 4"/>
          <p:cNvGrpSpPr>
            <a:grpSpLocks/>
          </p:cNvGrpSpPr>
          <p:nvPr/>
        </p:nvGrpSpPr>
        <p:grpSpPr bwMode="auto">
          <a:xfrm>
            <a:off x="0" y="106363"/>
            <a:ext cx="9137650" cy="727075"/>
            <a:chOff x="0" y="67"/>
            <a:chExt cx="6237" cy="458"/>
          </a:xfrm>
        </p:grpSpPr>
        <p:sp>
          <p:nvSpPr>
            <p:cNvPr id="29702"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800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800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80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a:xfrm>
            <a:off x="3200400" y="411163"/>
            <a:ext cx="5942013" cy="731837"/>
          </a:xfrm>
        </p:spPr>
        <p:txBody>
          <a:bodyPr lIns="0" tIns="0" rIns="0" bIns="0">
            <a:normAutofit fontScale="90000"/>
          </a:bodyPr>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3.5 Break, Watch and catch (cont’d)</a:t>
            </a:r>
          </a:p>
        </p:txBody>
      </p:sp>
      <p:sp>
        <p:nvSpPr>
          <p:cNvPr id="130050" name="Rectangle 2"/>
          <p:cNvSpPr>
            <a:spLocks noGrp="1" noChangeArrowheads="1"/>
          </p:cNvSpPr>
          <p:nvPr>
            <p:ph idx="1"/>
          </p:nvPr>
        </p:nvSpPr>
        <p:spPr>
          <a:xfrm>
            <a:off x="211138" y="1447800"/>
            <a:ext cx="8456612" cy="4876800"/>
          </a:xfrm>
        </p:spPr>
        <p:txBody>
          <a:bodyPr lIns="90000" tIns="46800" rIns="90000" bIns="46800"/>
          <a:lstStyle/>
          <a:p>
            <a:pPr marL="338138" indent="-338138" algn="just" defTabSz="457200">
              <a:lnSpc>
                <a:spcPct val="94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break</a:t>
            </a:r>
            <a:r>
              <a:rPr lang="en-GB" sz="2000" i="1" smtClean="0">
                <a:solidFill>
                  <a:srgbClr val="993300"/>
                </a:solidFill>
                <a:latin typeface="Georgia" pitchFamily="18" charset="0"/>
              </a:rPr>
              <a:t> </a:t>
            </a:r>
            <a:r>
              <a:rPr lang="en-GB" sz="2000" smtClean="0">
                <a:solidFill>
                  <a:srgbClr val="993300"/>
                </a:solidFill>
                <a:latin typeface="Georgia" pitchFamily="18" charset="0"/>
              </a:rPr>
              <a:t>command inserts hard-break in the program.</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Other options for break are </a:t>
            </a:r>
            <a:r>
              <a:rPr lang="en-GB" sz="2000" smtClean="0">
                <a:solidFill>
                  <a:srgbClr val="993300"/>
                </a:solidFill>
                <a:latin typeface="Letter Gothic" pitchFamily="49" charset="0"/>
              </a:rPr>
              <a:t>break +/- offset</a:t>
            </a:r>
            <a:r>
              <a:rPr lang="en-GB" sz="2000" i="1" smtClean="0">
                <a:solidFill>
                  <a:srgbClr val="993300"/>
                </a:solidFill>
                <a:latin typeface="Georgia" pitchFamily="18" charset="0"/>
              </a:rPr>
              <a:t> </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break file:&lt;line&gt; | &lt;function&gt;</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Letter Gothic" pitchFamily="49" charset="0"/>
              </a:rPr>
              <a:t>Info break</a:t>
            </a:r>
            <a:r>
              <a:rPr lang="en-GB" sz="2000" i="1" smtClean="0">
                <a:solidFill>
                  <a:srgbClr val="993300"/>
                </a:solidFill>
                <a:latin typeface="Georgia" pitchFamily="18" charset="0"/>
              </a:rPr>
              <a:t> </a:t>
            </a:r>
            <a:r>
              <a:rPr lang="en-GB" sz="2000" smtClean="0">
                <a:solidFill>
                  <a:srgbClr val="993300"/>
                </a:solidFill>
                <a:latin typeface="Georgia" pitchFamily="18" charset="0"/>
              </a:rPr>
              <a:t>and </a:t>
            </a:r>
            <a:r>
              <a:rPr lang="en-GB" sz="2000" smtClean="0">
                <a:solidFill>
                  <a:srgbClr val="993300"/>
                </a:solidFill>
                <a:latin typeface="Letter Gothic" pitchFamily="49" charset="0"/>
              </a:rPr>
              <a:t>info breakpoints</a:t>
            </a:r>
            <a:r>
              <a:rPr lang="en-GB" sz="2000" i="1" smtClean="0">
                <a:solidFill>
                  <a:srgbClr val="993300"/>
                </a:solidFill>
                <a:latin typeface="Georgia" pitchFamily="18" charset="0"/>
              </a:rPr>
              <a:t> </a:t>
            </a:r>
            <a:r>
              <a:rPr lang="en-GB" sz="2000" smtClean="0">
                <a:solidFill>
                  <a:srgbClr val="993300"/>
                </a:solidFill>
                <a:latin typeface="Georgia" pitchFamily="18" charset="0"/>
              </a:rPr>
              <a:t>display information and statistics about the break points</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Simple </a:t>
            </a:r>
            <a:r>
              <a:rPr lang="en-GB" sz="2000" smtClean="0">
                <a:solidFill>
                  <a:srgbClr val="993300"/>
                </a:solidFill>
                <a:latin typeface="Letter Gothic" pitchFamily="49" charset="0"/>
              </a:rPr>
              <a:t>break</a:t>
            </a:r>
            <a:r>
              <a:rPr lang="en-GB" sz="2000" smtClean="0">
                <a:solidFill>
                  <a:srgbClr val="993300"/>
                </a:solidFill>
                <a:latin typeface="Georgia" pitchFamily="18" charset="0"/>
              </a:rPr>
              <a:t> command will set the breakpoint in the next command line.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smtClean="0">
                <a:solidFill>
                  <a:srgbClr val="993300"/>
                </a:solidFill>
                <a:latin typeface="Georgia" pitchFamily="18" charset="0"/>
              </a:rPr>
              <a:t>Command </a:t>
            </a:r>
            <a:r>
              <a:rPr lang="en-GB" sz="2000" smtClean="0">
                <a:solidFill>
                  <a:srgbClr val="993300"/>
                </a:solidFill>
                <a:latin typeface="Letter Gothic" pitchFamily="49" charset="0"/>
              </a:rPr>
              <a:t>tbreak</a:t>
            </a:r>
            <a:r>
              <a:rPr lang="en-GB" sz="2000" i="1" smtClean="0">
                <a:solidFill>
                  <a:srgbClr val="993300"/>
                </a:solidFill>
                <a:latin typeface="Georgia" pitchFamily="18" charset="0"/>
              </a:rPr>
              <a:t> </a:t>
            </a:r>
            <a:r>
              <a:rPr lang="en-GB" sz="2000" smtClean="0">
                <a:solidFill>
                  <a:srgbClr val="993300"/>
                </a:solidFill>
                <a:latin typeface="Georgia" pitchFamily="18" charset="0"/>
              </a:rPr>
              <a:t>will set the break point – only once.</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smtClean="0">
              <a:solidFill>
                <a:srgbClr val="993300"/>
              </a:solidFill>
              <a:latin typeface="Georgia" pitchFamily="18" charset="0"/>
            </a:endParaRPr>
          </a:p>
        </p:txBody>
      </p:sp>
      <p:sp>
        <p:nvSpPr>
          <p:cNvPr id="31746" name="Date Placeholder 3"/>
          <p:cNvSpPr>
            <a:spLocks noGrp="1"/>
          </p:cNvSpPr>
          <p:nvPr>
            <p:ph type="dt" sz="quarter" idx="10"/>
          </p:nvPr>
        </p:nvSpPr>
        <p:spPr/>
        <p:txBody>
          <a:bodyPr/>
          <a:lstStyle/>
          <a:p>
            <a:pPr>
              <a:defRPr/>
            </a:pPr>
            <a:fld id="{276C6BDD-BCE6-4CA9-9972-6E363A99E5FF}" type="slidenum">
              <a:rPr lang="en-GB"/>
              <a:pPr>
                <a:defRPr/>
              </a:pPr>
              <a:t>28</a:t>
            </a:fld>
            <a:endParaRPr lang="en-GB"/>
          </a:p>
        </p:txBody>
      </p:sp>
      <p:grpSp>
        <p:nvGrpSpPr>
          <p:cNvPr id="2" name="Group 4"/>
          <p:cNvGrpSpPr>
            <a:grpSpLocks/>
          </p:cNvGrpSpPr>
          <p:nvPr/>
        </p:nvGrpSpPr>
        <p:grpSpPr bwMode="auto">
          <a:xfrm>
            <a:off x="0" y="106363"/>
            <a:ext cx="9137650" cy="727075"/>
            <a:chOff x="0" y="67"/>
            <a:chExt cx="6237" cy="458"/>
          </a:xfrm>
        </p:grpSpPr>
        <p:sp>
          <p:nvSpPr>
            <p:cNvPr id="30726"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0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0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0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0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00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idx="1"/>
          </p:nvPr>
        </p:nvSpPr>
        <p:spPr>
          <a:xfrm>
            <a:off x="211138" y="1524000"/>
            <a:ext cx="8456612" cy="4876800"/>
          </a:xfrm>
        </p:spPr>
        <p:txBody>
          <a:bodyPr lIns="90000" tIns="46800" rIns="90000" bIns="46800"/>
          <a:lstStyle/>
          <a:p>
            <a:pPr marL="338138" indent="-338138" algn="just" defTabSz="457200">
              <a:lnSpc>
                <a:spcPct val="94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watch</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is similar to conditional </a:t>
            </a:r>
            <a:r>
              <a:rPr lang="en-GB" sz="2000" dirty="0" smtClean="0">
                <a:solidFill>
                  <a:srgbClr val="993300"/>
                </a:solidFill>
                <a:latin typeface="Letter Gothic" pitchFamily="49" charset="0"/>
              </a:rPr>
              <a:t>break</a:t>
            </a:r>
            <a:r>
              <a:rPr lang="en-GB" sz="2000" dirty="0" smtClean="0">
                <a:solidFill>
                  <a:srgbClr val="993300"/>
                </a:solidFill>
                <a:latin typeface="Georgia" pitchFamily="18" charset="0"/>
              </a:rPr>
              <a:t>.</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set </a:t>
            </a:r>
            <a:r>
              <a:rPr lang="en-GB" sz="2000" i="1" dirty="0" smtClean="0">
                <a:solidFill>
                  <a:srgbClr val="993300"/>
                </a:solidFill>
                <a:latin typeface="Georgia" pitchFamily="18" charset="0"/>
              </a:rPr>
              <a:t>watch </a:t>
            </a:r>
            <a:r>
              <a:rPr lang="en-GB" sz="2000" dirty="0" smtClean="0">
                <a:solidFill>
                  <a:srgbClr val="993300"/>
                </a:solidFill>
                <a:latin typeface="Georgia" pitchFamily="18" charset="0"/>
              </a:rPr>
              <a:t>on a variable.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If </a:t>
            </a:r>
            <a:r>
              <a:rPr lang="en-GB" sz="2000" i="1" dirty="0" smtClean="0">
                <a:solidFill>
                  <a:srgbClr val="993300"/>
                </a:solidFill>
                <a:latin typeface="Georgia" pitchFamily="18" charset="0"/>
              </a:rPr>
              <a:t>watch </a:t>
            </a:r>
            <a:r>
              <a:rPr lang="en-GB" sz="2000" dirty="0" smtClean="0">
                <a:solidFill>
                  <a:srgbClr val="993300"/>
                </a:solidFill>
                <a:latin typeface="Georgia" pitchFamily="18" charset="0"/>
              </a:rPr>
              <a:t>is set, whenever a variable changes,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stops the execution of program.</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Syntax:</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a:t>
            </a:r>
            <a:r>
              <a:rPr lang="en-GB" sz="2000" dirty="0" smtClean="0">
                <a:solidFill>
                  <a:srgbClr val="993300"/>
                </a:solidFill>
                <a:latin typeface="Letter Gothic" pitchFamily="49" charset="0"/>
              </a:rPr>
              <a:t>watch variable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err="1" smtClean="0">
                <a:solidFill>
                  <a:srgbClr val="993300"/>
                </a:solidFill>
                <a:latin typeface="Georgia" pitchFamily="18" charset="0"/>
              </a:rPr>
              <a:t>Watchpoints</a:t>
            </a:r>
            <a:r>
              <a:rPr lang="en-GB" sz="2000" dirty="0" smtClean="0">
                <a:solidFill>
                  <a:srgbClr val="993300"/>
                </a:solidFill>
                <a:latin typeface="Georgia" pitchFamily="18" charset="0"/>
              </a:rPr>
              <a:t> will be disabled in a function.</a:t>
            </a:r>
          </a:p>
        </p:txBody>
      </p:sp>
      <p:sp>
        <p:nvSpPr>
          <p:cNvPr id="32770" name="Date Placeholder 3"/>
          <p:cNvSpPr>
            <a:spLocks noGrp="1"/>
          </p:cNvSpPr>
          <p:nvPr>
            <p:ph type="dt" sz="quarter" idx="10"/>
          </p:nvPr>
        </p:nvSpPr>
        <p:spPr/>
        <p:txBody>
          <a:bodyPr/>
          <a:lstStyle/>
          <a:p>
            <a:pPr>
              <a:defRPr/>
            </a:pPr>
            <a:fld id="{69DD7426-512E-4637-A1B1-35C75822B12E}" type="slidenum">
              <a:rPr lang="en-GB"/>
              <a:pPr>
                <a:defRPr/>
              </a:pPr>
              <a:t>29</a:t>
            </a:fld>
            <a:endParaRPr lang="en-GB"/>
          </a:p>
        </p:txBody>
      </p:sp>
      <p:grpSp>
        <p:nvGrpSpPr>
          <p:cNvPr id="2" name="Group 4"/>
          <p:cNvGrpSpPr>
            <a:grpSpLocks/>
          </p:cNvGrpSpPr>
          <p:nvPr/>
        </p:nvGrpSpPr>
        <p:grpSpPr bwMode="auto">
          <a:xfrm>
            <a:off x="0" y="106363"/>
            <a:ext cx="9137650" cy="727075"/>
            <a:chOff x="0" y="67"/>
            <a:chExt cx="6237" cy="458"/>
          </a:xfrm>
        </p:grpSpPr>
        <p:sp>
          <p:nvSpPr>
            <p:cNvPr id="31750"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
        <p:nvSpPr>
          <p:cNvPr id="8" name="Rectangle 3"/>
          <p:cNvSpPr txBox="1">
            <a:spLocks noChangeArrowheads="1"/>
          </p:cNvSpPr>
          <p:nvPr/>
        </p:nvSpPr>
        <p:spPr>
          <a:xfrm>
            <a:off x="3200400" y="411163"/>
            <a:ext cx="5942013" cy="731837"/>
          </a:xfrm>
          <a:prstGeom prst="rect">
            <a:avLst/>
          </a:prstGeom>
        </p:spPr>
        <p:txBody>
          <a:bodyPr vert="horz" lIns="0" tIns="0" rIns="0" bIns="0" rtlCol="0" anchor="ctr">
            <a:normAutofit fontScale="90000" lnSpcReduction="10000"/>
          </a:bodyPr>
          <a:lstStyle/>
          <a:p>
            <a:pPr marL="0" marR="0" lvl="0" indent="0" algn="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r>
              <a:rPr kumimoji="0" lang="en-GB" sz="2800" b="1" i="0" u="none" strike="noStrike" kern="1200" cap="none" spc="0" normalizeH="0" baseline="0" noProof="0" smtClean="0">
                <a:ln>
                  <a:noFill/>
                </a:ln>
                <a:solidFill>
                  <a:srgbClr val="FFFF99"/>
                </a:solidFill>
                <a:effectLst/>
                <a:uLnTx/>
                <a:uFillTx/>
                <a:latin typeface="Verdana" pitchFamily="34" charset="0"/>
                <a:ea typeface="+mj-ea"/>
                <a:cs typeface="+mj-cs"/>
              </a:rPr>
              <a:t>3.5 Break, Watch and catch (cont’d)</a:t>
            </a:r>
            <a:endParaRPr kumimoji="0" lang="en-GB" sz="2800" b="1" i="0" u="none" strike="noStrike" kern="1200" cap="none" spc="0" normalizeH="0" baseline="0" noProof="0" dirty="0" smtClean="0">
              <a:ln>
                <a:noFill/>
              </a:ln>
              <a:solidFill>
                <a:srgbClr val="FFFF99"/>
              </a:solidFill>
              <a:effectLst/>
              <a:uLnTx/>
              <a:uFillTx/>
              <a:latin typeface="Verdana" pitchFamily="34" charset="0"/>
              <a:ea typeface="+mj-ea"/>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2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20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20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20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20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a:xfrm>
            <a:off x="152400" y="182563"/>
            <a:ext cx="88376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 Agenda</a:t>
            </a:r>
          </a:p>
        </p:txBody>
      </p:sp>
      <p:sp>
        <p:nvSpPr>
          <p:cNvPr id="84994" name="Rectangle 2"/>
          <p:cNvSpPr>
            <a:spLocks noGrp="1" noChangeArrowheads="1"/>
          </p:cNvSpPr>
          <p:nvPr>
            <p:ph idx="1"/>
          </p:nvPr>
        </p:nvSpPr>
        <p:spPr>
          <a:xfrm>
            <a:off x="352425" y="1524000"/>
            <a:ext cx="8456613" cy="4648200"/>
          </a:xfrm>
        </p:spPr>
        <p:txBody>
          <a:bodyPr lIns="90000" tIns="46800" rIns="90000" bIns="46800"/>
          <a:lstStyle/>
          <a:p>
            <a:pPr marL="457200" indent="-457200" algn="just" defTabSz="457200">
              <a:lnSpc>
                <a:spcPts val="2963"/>
              </a:lnSpc>
              <a:buClr>
                <a:srgbClr val="993300"/>
              </a:buClr>
              <a:buFont typeface="Wingdings" pitchFamily="2" charset="2"/>
              <a:buNone/>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2000" dirty="0" smtClean="0">
                <a:solidFill>
                  <a:srgbClr val="993300"/>
                </a:solidFill>
                <a:latin typeface="Georgia" pitchFamily="18" charset="0"/>
              </a:rPr>
              <a:t>Following topics are covered in this session</a:t>
            </a:r>
          </a:p>
          <a:p>
            <a:pPr marL="457200" indent="-457200" algn="just" defTabSz="457200">
              <a:lnSpc>
                <a:spcPct val="125000"/>
              </a:lnSpc>
              <a:buClr>
                <a:srgbClr val="993300"/>
              </a:buClr>
              <a:buFont typeface="Wingdings" pitchFamily="2" charset="2"/>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2000" dirty="0" smtClean="0">
                <a:solidFill>
                  <a:srgbClr val="993300"/>
                </a:solidFill>
                <a:latin typeface="Georgia" pitchFamily="18" charset="0"/>
              </a:rPr>
              <a:t>Introduction – What, When, Features, advantages</a:t>
            </a:r>
          </a:p>
          <a:p>
            <a:pPr marL="457200" indent="-457200" algn="just" defTabSz="457200">
              <a:lnSpc>
                <a:spcPct val="125000"/>
              </a:lnSpc>
              <a:buClr>
                <a:srgbClr val="993300"/>
              </a:buClr>
              <a:buFont typeface="Wingdings" pitchFamily="2" charset="2"/>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2000" dirty="0" smtClean="0">
                <a:solidFill>
                  <a:srgbClr val="993300"/>
                </a:solidFill>
                <a:latin typeface="Georgia" pitchFamily="18" charset="0"/>
              </a:rPr>
              <a:t>Compiling for and starting </a:t>
            </a:r>
            <a:r>
              <a:rPr lang="en-GB" sz="2000" i="1" dirty="0" err="1" smtClean="0">
                <a:solidFill>
                  <a:srgbClr val="993300"/>
                </a:solidFill>
                <a:latin typeface="Georgia" pitchFamily="18" charset="0"/>
              </a:rPr>
              <a:t>gdb</a:t>
            </a:r>
            <a:r>
              <a:rPr lang="en-GB" sz="2000" i="1" dirty="0" smtClean="0">
                <a:solidFill>
                  <a:srgbClr val="993300"/>
                </a:solidFill>
                <a:latin typeface="Georgia" pitchFamily="18" charset="0"/>
              </a:rPr>
              <a:t> </a:t>
            </a:r>
          </a:p>
          <a:p>
            <a:pPr marL="738188" lvl="1" indent="-280988" algn="just" defTabSz="457200">
              <a:buClr>
                <a:srgbClr val="993300"/>
              </a:buCl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1800" i="1" dirty="0" err="1" smtClean="0">
                <a:solidFill>
                  <a:srgbClr val="993300"/>
                </a:solidFill>
                <a:latin typeface="Georgia" pitchFamily="18" charset="0"/>
              </a:rPr>
              <a:t>Gdb</a:t>
            </a:r>
            <a:r>
              <a:rPr lang="en-GB" sz="1800" i="1" dirty="0" smtClean="0">
                <a:solidFill>
                  <a:srgbClr val="993300"/>
                </a:solidFill>
                <a:latin typeface="Georgia" pitchFamily="18" charset="0"/>
              </a:rPr>
              <a:t> commands</a:t>
            </a:r>
          </a:p>
          <a:p>
            <a:pPr marL="457200" indent="-457200" algn="just" defTabSz="457200">
              <a:lnSpc>
                <a:spcPct val="125000"/>
              </a:lnSpc>
              <a:buClr>
                <a:srgbClr val="993300"/>
              </a:buClr>
              <a:buFont typeface="Wingdings" pitchFamily="2" charset="2"/>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2000" dirty="0" smtClean="0">
                <a:solidFill>
                  <a:srgbClr val="993300"/>
                </a:solidFill>
                <a:latin typeface="Georgia" pitchFamily="18" charset="0"/>
              </a:rPr>
              <a:t>Break and watch points</a:t>
            </a:r>
          </a:p>
          <a:p>
            <a:pPr marL="457200" indent="-457200" algn="just" defTabSz="457200">
              <a:lnSpc>
                <a:spcPct val="125000"/>
              </a:lnSpc>
              <a:buClr>
                <a:srgbClr val="993300"/>
              </a:buClr>
              <a:buFont typeface="Wingdings" pitchFamily="2" charset="2"/>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2000" dirty="0" smtClean="0">
                <a:solidFill>
                  <a:srgbClr val="993300"/>
                </a:solidFill>
                <a:latin typeface="Georgia" pitchFamily="18" charset="0"/>
              </a:rPr>
              <a:t>Monitoring Data and Stack</a:t>
            </a:r>
          </a:p>
          <a:p>
            <a:pPr marL="457200" indent="-457200" algn="just" defTabSz="457200">
              <a:lnSpc>
                <a:spcPct val="125000"/>
              </a:lnSpc>
              <a:buClr>
                <a:srgbClr val="993300"/>
              </a:buClr>
              <a:buFont typeface="Wingdings" pitchFamily="2" charset="2"/>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2000" dirty="0" smtClean="0">
                <a:solidFill>
                  <a:srgbClr val="993300"/>
                </a:solidFill>
                <a:latin typeface="Georgia" pitchFamily="18" charset="0"/>
              </a:rPr>
              <a:t>Source File and Environment</a:t>
            </a:r>
          </a:p>
          <a:p>
            <a:pPr marL="457200" indent="-457200" algn="just" defTabSz="457200">
              <a:lnSpc>
                <a:spcPct val="125000"/>
              </a:lnSpc>
              <a:buClr>
                <a:srgbClr val="993300"/>
              </a:buClr>
              <a:buFont typeface="Wingdings" pitchFamily="2" charset="2"/>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2000" dirty="0" smtClean="0">
                <a:solidFill>
                  <a:srgbClr val="993300"/>
                </a:solidFill>
                <a:latin typeface="Georgia" pitchFamily="18" charset="0"/>
              </a:rPr>
              <a:t>Advanced </a:t>
            </a:r>
            <a:r>
              <a:rPr lang="en-GB" sz="2000" dirty="0" err="1" smtClean="0">
                <a:solidFill>
                  <a:srgbClr val="993300"/>
                </a:solidFill>
                <a:latin typeface="Georgia" pitchFamily="18" charset="0"/>
              </a:rPr>
              <a:t>gdb</a:t>
            </a:r>
            <a:endParaRPr lang="en-GB" sz="2000" dirty="0" smtClean="0">
              <a:solidFill>
                <a:srgbClr val="993300"/>
              </a:solidFill>
              <a:latin typeface="Georgia" pitchFamily="18" charset="0"/>
            </a:endParaRPr>
          </a:p>
          <a:p>
            <a:pPr marL="738188" lvl="1" indent="-280988" algn="just" defTabSz="457200">
              <a:lnSpc>
                <a:spcPct val="125000"/>
              </a:lnSpc>
              <a:spcBef>
                <a:spcPts val="550"/>
              </a:spcBef>
              <a:buClr>
                <a:srgbClr val="993300"/>
              </a:buCl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1800" dirty="0" smtClean="0">
                <a:solidFill>
                  <a:srgbClr val="993300"/>
                </a:solidFill>
                <a:latin typeface="Georgia" pitchFamily="18" charset="0"/>
              </a:rPr>
              <a:t>Fork, thread, signal, process  and core </a:t>
            </a:r>
          </a:p>
        </p:txBody>
      </p:sp>
      <p:sp>
        <p:nvSpPr>
          <p:cNvPr id="6146" name="Date Placeholder 3"/>
          <p:cNvSpPr>
            <a:spLocks noGrp="1"/>
          </p:cNvSpPr>
          <p:nvPr>
            <p:ph type="dt" sz="quarter" idx="10"/>
          </p:nvPr>
        </p:nvSpPr>
        <p:spPr/>
        <p:txBody>
          <a:bodyPr/>
          <a:lstStyle/>
          <a:p>
            <a:pPr>
              <a:defRPr/>
            </a:pPr>
            <a:fld id="{164EC685-19F9-46D6-9756-E77B4927C6F1}" type="slidenum">
              <a:rPr lang="en-GB"/>
              <a:pPr>
                <a:defRPr/>
              </a:pPr>
              <a:t>3</a:t>
            </a:fld>
            <a:endParaRPr lang="en-GB"/>
          </a:p>
        </p:txBody>
      </p:sp>
      <p:grpSp>
        <p:nvGrpSpPr>
          <p:cNvPr id="2" name="Group 4"/>
          <p:cNvGrpSpPr>
            <a:grpSpLocks/>
          </p:cNvGrpSpPr>
          <p:nvPr/>
        </p:nvGrpSpPr>
        <p:grpSpPr bwMode="auto">
          <a:xfrm>
            <a:off x="0" y="106363"/>
            <a:ext cx="9137650" cy="727075"/>
            <a:chOff x="0" y="67"/>
            <a:chExt cx="6237" cy="458"/>
          </a:xfrm>
        </p:grpSpPr>
        <p:sp>
          <p:nvSpPr>
            <p:cNvPr id="5126"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499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499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499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499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4994">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849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idx="1"/>
          </p:nvPr>
        </p:nvSpPr>
        <p:spPr>
          <a:xfrm>
            <a:off x="0" y="1447800"/>
            <a:ext cx="9142413" cy="4800600"/>
          </a:xfrm>
        </p:spPr>
        <p:txBody>
          <a:bodyPr lIns="90000" tIns="46800" rIns="90000" bIns="46800"/>
          <a:lstStyle/>
          <a:p>
            <a:pPr marL="757238" lvl="1" indent="-300038" algn="just" defTabSz="457200">
              <a:lnSpc>
                <a:spcPts val="305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 modified subroutine of ex2.c including a loop with variable </a:t>
            </a:r>
            <a:r>
              <a:rPr lang="en-GB" sz="2000" i="1" dirty="0" err="1" smtClean="0">
                <a:solidFill>
                  <a:srgbClr val="993300"/>
                </a:solidFill>
                <a:latin typeface="Letter Gothic" pitchFamily="49" charset="0"/>
              </a:rPr>
              <a:t>i</a:t>
            </a:r>
            <a:r>
              <a:rPr lang="en-GB" sz="2000" i="1" dirty="0" smtClean="0">
                <a:solidFill>
                  <a:srgbClr val="993300"/>
                </a:solidFill>
                <a:latin typeface="Letter Gothic" pitchFamily="49" charset="0"/>
              </a:rPr>
              <a:t> </a:t>
            </a:r>
            <a:r>
              <a:rPr lang="en-GB" sz="2000" dirty="0" smtClean="0">
                <a:solidFill>
                  <a:srgbClr val="993300"/>
                </a:solidFill>
                <a:latin typeface="Letter Gothic" pitchFamily="49" charset="0"/>
              </a:rPr>
              <a:t>*/</a:t>
            </a:r>
          </a:p>
          <a:p>
            <a:pPr marL="757238" lvl="1" indent="-300038" algn="just" defTabSz="457200">
              <a:lnSpc>
                <a:spcPct val="6000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void </a:t>
            </a:r>
            <a:r>
              <a:rPr lang="en-GB" sz="2000" dirty="0" err="1" smtClean="0">
                <a:solidFill>
                  <a:srgbClr val="993300"/>
                </a:solidFill>
                <a:latin typeface="Letter Gothic" pitchFamily="49" charset="0"/>
              </a:rPr>
              <a:t>my_print</a:t>
            </a:r>
            <a:r>
              <a:rPr lang="en-GB" sz="2000" dirty="0" smtClean="0">
                <a:solidFill>
                  <a:srgbClr val="993300"/>
                </a:solidFill>
                <a:latin typeface="Letter Gothic" pitchFamily="49" charset="0"/>
              </a:rPr>
              <a:t>(int *a)</a:t>
            </a:r>
          </a:p>
          <a:p>
            <a:pPr marL="757238" lvl="1" indent="-300038" algn="just" defTabSz="457200">
              <a:lnSpc>
                <a:spcPct val="6000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a:t>
            </a:r>
          </a:p>
          <a:p>
            <a:pPr marL="757238" lvl="1" indent="-300038" algn="just" defTabSz="457200">
              <a:lnSpc>
                <a:spcPct val="14000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   int </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 ;</a:t>
            </a:r>
          </a:p>
          <a:p>
            <a:pPr marL="757238" lvl="1" indent="-300038" algn="just" defTabSz="457200">
              <a:lnSpc>
                <a:spcPct val="14000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   for( </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=0; </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&lt;3; </a:t>
            </a:r>
            <a:r>
              <a:rPr lang="en-GB" sz="2000" dirty="0" err="1" smtClean="0">
                <a:solidFill>
                  <a:srgbClr val="993300"/>
                </a:solidFill>
                <a:latin typeface="Letter Gothic" pitchFamily="49" charset="0"/>
              </a:rPr>
              <a:t>i</a:t>
            </a:r>
            <a:r>
              <a:rPr lang="en-GB" sz="2000" dirty="0" smtClean="0">
                <a:solidFill>
                  <a:srgbClr val="993300"/>
                </a:solidFill>
                <a:latin typeface="Letter Gothic" pitchFamily="49" charset="0"/>
              </a:rPr>
              <a:t>++ )</a:t>
            </a:r>
          </a:p>
          <a:p>
            <a:pPr marL="757238" lvl="1" indent="-300038" algn="just" defTabSz="457200">
              <a:lnSpc>
                <a:spcPct val="14000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   {</a:t>
            </a:r>
          </a:p>
          <a:p>
            <a:pPr marL="757238" lvl="1" indent="-300038" algn="just" defTabSz="457200">
              <a:lnSpc>
                <a:spcPct val="15000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       </a:t>
            </a:r>
            <a:r>
              <a:rPr lang="en-GB" sz="2000" dirty="0" err="1" smtClean="0">
                <a:solidFill>
                  <a:srgbClr val="993300"/>
                </a:solidFill>
                <a:latin typeface="Letter Gothic" pitchFamily="49" charset="0"/>
              </a:rPr>
              <a:t>printf</a:t>
            </a:r>
            <a:r>
              <a:rPr lang="en-GB" sz="2000" dirty="0" smtClean="0">
                <a:solidFill>
                  <a:srgbClr val="993300"/>
                </a:solidFill>
                <a:latin typeface="Letter Gothic" pitchFamily="49" charset="0"/>
              </a:rPr>
              <a:t>("in the routine now..");</a:t>
            </a:r>
          </a:p>
          <a:p>
            <a:pPr marL="757238" lvl="1" indent="-300038" algn="just" defTabSz="457200">
              <a:lnSpc>
                <a:spcPct val="15000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		    </a:t>
            </a:r>
            <a:r>
              <a:rPr lang="en-GB" sz="2000" dirty="0" err="1" smtClean="0">
                <a:solidFill>
                  <a:srgbClr val="993300"/>
                </a:solidFill>
                <a:latin typeface="Letter Gothic" pitchFamily="49" charset="0"/>
              </a:rPr>
              <a:t>printf</a:t>
            </a:r>
            <a:r>
              <a:rPr lang="en-GB" sz="2000" dirty="0" smtClean="0">
                <a:solidFill>
                  <a:srgbClr val="993300"/>
                </a:solidFill>
                <a:latin typeface="Letter Gothic" pitchFamily="49" charset="0"/>
              </a:rPr>
              <a:t>(“value of a = %d\n“,*a);</a:t>
            </a:r>
          </a:p>
          <a:p>
            <a:pPr marL="757238" lvl="1" indent="-300038" algn="just" defTabSz="457200">
              <a:lnSpc>
                <a:spcPct val="11000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   }</a:t>
            </a:r>
          </a:p>
          <a:p>
            <a:pPr marL="757238" lvl="1" indent="-300038" algn="just" defTabSz="457200">
              <a:lnSpc>
                <a:spcPct val="110000"/>
              </a:lnSpc>
              <a:spcBef>
                <a:spcPts val="550"/>
              </a:spcBef>
              <a:buClr>
                <a:srgbClr val="3333CC"/>
              </a:buClr>
              <a:buSzPct val="125000"/>
              <a:buFont typeface="Arial" pitchFamily="34" charset="0"/>
              <a:buNone/>
              <a:tabLst>
                <a:tab pos="930275" algn="l"/>
                <a:tab pos="1387475" algn="l"/>
                <a:tab pos="1844675" algn="l"/>
                <a:tab pos="2301875" algn="l"/>
                <a:tab pos="2759075" algn="l"/>
                <a:tab pos="3216275" algn="l"/>
                <a:tab pos="3673475" algn="l"/>
                <a:tab pos="4130675" algn="l"/>
                <a:tab pos="4587875" algn="l"/>
                <a:tab pos="5045075" algn="l"/>
                <a:tab pos="5502275" algn="l"/>
                <a:tab pos="5959475" algn="l"/>
                <a:tab pos="6416675" algn="l"/>
                <a:tab pos="6873875" algn="l"/>
                <a:tab pos="7331075" algn="l"/>
                <a:tab pos="7788275" algn="l"/>
                <a:tab pos="8245475" algn="l"/>
                <a:tab pos="8702675" algn="l"/>
                <a:tab pos="9159875" algn="l"/>
                <a:tab pos="9617075" algn="l"/>
              </a:tabLst>
            </a:pPr>
            <a:r>
              <a:rPr lang="en-GB" sz="2000" dirty="0" smtClean="0">
                <a:solidFill>
                  <a:srgbClr val="993300"/>
                </a:solidFill>
                <a:latin typeface="Letter Gothic" pitchFamily="49" charset="0"/>
              </a:rPr>
              <a:t>}</a:t>
            </a:r>
            <a:endParaRPr lang="en-GB" sz="1800" dirty="0" smtClean="0">
              <a:solidFill>
                <a:srgbClr val="993300"/>
              </a:solidFill>
              <a:latin typeface="Letter Gothic" pitchFamily="49" charset="0"/>
            </a:endParaRPr>
          </a:p>
        </p:txBody>
      </p:sp>
      <p:sp>
        <p:nvSpPr>
          <p:cNvPr id="33794" name="Date Placeholder 3"/>
          <p:cNvSpPr>
            <a:spLocks noGrp="1"/>
          </p:cNvSpPr>
          <p:nvPr>
            <p:ph type="dt" sz="quarter" idx="10"/>
          </p:nvPr>
        </p:nvSpPr>
        <p:spPr/>
        <p:txBody>
          <a:bodyPr/>
          <a:lstStyle/>
          <a:p>
            <a:pPr>
              <a:defRPr/>
            </a:pPr>
            <a:fld id="{C2676D6D-C2FD-4B21-9D40-BBBCFB528A7B}" type="slidenum">
              <a:rPr lang="en-GB"/>
              <a:pPr>
                <a:defRPr/>
              </a:pPr>
              <a:t>30</a:t>
            </a:fld>
            <a:endParaRPr lang="en-GB"/>
          </a:p>
        </p:txBody>
      </p:sp>
      <p:grpSp>
        <p:nvGrpSpPr>
          <p:cNvPr id="2" name="Group 4"/>
          <p:cNvGrpSpPr>
            <a:grpSpLocks/>
          </p:cNvGrpSpPr>
          <p:nvPr/>
        </p:nvGrpSpPr>
        <p:grpSpPr bwMode="auto">
          <a:xfrm>
            <a:off x="0" y="106363"/>
            <a:ext cx="9137650" cy="727075"/>
            <a:chOff x="0" y="67"/>
            <a:chExt cx="6237" cy="458"/>
          </a:xfrm>
        </p:grpSpPr>
        <p:sp>
          <p:nvSpPr>
            <p:cNvPr id="3277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
        <p:nvSpPr>
          <p:cNvPr id="8" name="Rectangle 3"/>
          <p:cNvSpPr>
            <a:spLocks noGrp="1" noChangeArrowheads="1"/>
          </p:cNvSpPr>
          <p:nvPr>
            <p:ph type="title"/>
          </p:nvPr>
        </p:nvSpPr>
        <p:spPr>
          <a:xfrm>
            <a:off x="3200400" y="411163"/>
            <a:ext cx="5942013" cy="731837"/>
          </a:xfrm>
        </p:spPr>
        <p:txBody>
          <a:bodyPr lIns="0" tIns="0" rIns="0" bIns="0">
            <a:normAutofit fontScale="90000"/>
          </a:bodyPr>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3.5 Break, Watch and catch (cont’d)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41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414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414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41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414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41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41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41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41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idx="1"/>
          </p:nvPr>
        </p:nvSpPr>
        <p:spPr>
          <a:xfrm>
            <a:off x="211138" y="1600200"/>
            <a:ext cx="8456612" cy="48768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Catch points are used typically with  C++ exceptions</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catch event</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Stops when an </a:t>
            </a:r>
            <a:r>
              <a:rPr lang="en-GB" sz="2000" i="1" dirty="0" smtClean="0">
                <a:solidFill>
                  <a:srgbClr val="993300"/>
                </a:solidFill>
                <a:latin typeface="Georgia" pitchFamily="18" charset="0"/>
              </a:rPr>
              <a:t>event </a:t>
            </a:r>
            <a:r>
              <a:rPr lang="en-GB" sz="2000" dirty="0" smtClean="0">
                <a:solidFill>
                  <a:srgbClr val="993300"/>
                </a:solidFill>
                <a:latin typeface="Georgia" pitchFamily="18" charset="0"/>
              </a:rPr>
              <a:t>occurs. Event can be any of the following:</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smtClean="0">
                <a:solidFill>
                  <a:srgbClr val="993300"/>
                </a:solidFill>
                <a:latin typeface="Georgia" pitchFamily="18" charset="0"/>
              </a:rPr>
              <a:t>throw</a:t>
            </a:r>
            <a:r>
              <a:rPr lang="en-GB" sz="2000" dirty="0" smtClean="0">
                <a:solidFill>
                  <a:srgbClr val="993300"/>
                </a:solidFill>
                <a:latin typeface="Georgia" pitchFamily="18" charset="0"/>
              </a:rPr>
              <a:t>   The throwing of a C++ exception.</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smtClean="0">
                <a:solidFill>
                  <a:srgbClr val="993300"/>
                </a:solidFill>
                <a:latin typeface="Georgia" pitchFamily="18" charset="0"/>
              </a:rPr>
              <a:t>catch</a:t>
            </a:r>
            <a:r>
              <a:rPr lang="en-GB" sz="2000" dirty="0" smtClean="0">
                <a:solidFill>
                  <a:srgbClr val="993300"/>
                </a:solidFill>
                <a:latin typeface="Georgia" pitchFamily="18" charset="0"/>
              </a:rPr>
              <a:t>   The catching of a C++ exception.</a:t>
            </a:r>
          </a:p>
          <a:p>
            <a:pPr marL="738188" lvl="1" indent="-280988" algn="just" defTabSz="457200">
              <a:buClr>
                <a:srgbClr val="993300"/>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        catch signal &lt;signal name&gt;</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smtClean="0">
                <a:solidFill>
                  <a:srgbClr val="993300"/>
                </a:solidFill>
                <a:latin typeface="Georgia" pitchFamily="18" charset="0"/>
              </a:rPr>
              <a:t>exec:</a:t>
            </a:r>
            <a:r>
              <a:rPr lang="en-GB" sz="2000" dirty="0" smtClean="0">
                <a:solidFill>
                  <a:srgbClr val="993300"/>
                </a:solidFill>
                <a:latin typeface="Georgia" pitchFamily="18" charset="0"/>
              </a:rPr>
              <a:t>   A call to </a:t>
            </a:r>
            <a:r>
              <a:rPr lang="en-GB" sz="2000" i="1" dirty="0" smtClean="0">
                <a:solidFill>
                  <a:srgbClr val="993300"/>
                </a:solidFill>
                <a:latin typeface="Georgia" pitchFamily="18" charset="0"/>
              </a:rPr>
              <a:t>exec</a:t>
            </a:r>
            <a:r>
              <a:rPr lang="en-GB" sz="2000" dirty="0" smtClean="0">
                <a:solidFill>
                  <a:srgbClr val="993300"/>
                </a:solidFill>
                <a:latin typeface="Georgia" pitchFamily="18" charset="0"/>
              </a:rPr>
              <a:t>.  (May not be available on </a:t>
            </a:r>
            <a:r>
              <a:rPr lang="en-GB" sz="2000" i="1" dirty="0" smtClean="0">
                <a:solidFill>
                  <a:srgbClr val="993300"/>
                </a:solidFill>
                <a:latin typeface="Georgia" pitchFamily="18" charset="0"/>
              </a:rPr>
              <a:t>all </a:t>
            </a:r>
            <a:r>
              <a:rPr lang="en-GB" sz="2000" dirty="0" smtClean="0">
                <a:solidFill>
                  <a:srgbClr val="993300"/>
                </a:solidFill>
                <a:latin typeface="Georgia" pitchFamily="18" charset="0"/>
              </a:rPr>
              <a:t>platforms)</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smtClean="0">
                <a:solidFill>
                  <a:srgbClr val="993300"/>
                </a:solidFill>
                <a:latin typeface="Georgia" pitchFamily="18" charset="0"/>
              </a:rPr>
              <a:t>fork</a:t>
            </a:r>
            <a:r>
              <a:rPr lang="en-GB" sz="2000" dirty="0" smtClean="0">
                <a:solidFill>
                  <a:srgbClr val="993300"/>
                </a:solidFill>
                <a:latin typeface="Georgia" pitchFamily="18" charset="0"/>
              </a:rPr>
              <a:t>     A call to </a:t>
            </a:r>
            <a:r>
              <a:rPr lang="en-GB" sz="2000" i="1" dirty="0" smtClean="0">
                <a:solidFill>
                  <a:srgbClr val="993300"/>
                </a:solidFill>
                <a:latin typeface="Georgia" pitchFamily="18" charset="0"/>
              </a:rPr>
              <a:t>fork</a:t>
            </a:r>
            <a:r>
              <a:rPr lang="en-GB" sz="2000" dirty="0" smtClean="0">
                <a:solidFill>
                  <a:srgbClr val="993300"/>
                </a:solidFill>
                <a:latin typeface="Georgia" pitchFamily="18" charset="0"/>
              </a:rPr>
              <a:t>. (May not be available on </a:t>
            </a:r>
            <a:r>
              <a:rPr lang="en-GB" sz="2000" i="1" dirty="0" smtClean="0">
                <a:solidFill>
                  <a:srgbClr val="993300"/>
                </a:solidFill>
                <a:latin typeface="Georgia" pitchFamily="18" charset="0"/>
              </a:rPr>
              <a:t>all </a:t>
            </a:r>
            <a:r>
              <a:rPr lang="en-GB" sz="2000" dirty="0" smtClean="0">
                <a:solidFill>
                  <a:srgbClr val="993300"/>
                </a:solidFill>
                <a:latin typeface="Georgia" pitchFamily="18" charset="0"/>
              </a:rPr>
              <a:t>platforms)</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err="1" smtClean="0">
                <a:solidFill>
                  <a:srgbClr val="993300"/>
                </a:solidFill>
                <a:latin typeface="Georgia" pitchFamily="18" charset="0"/>
              </a:rPr>
              <a:t>vfork</a:t>
            </a:r>
            <a:r>
              <a:rPr lang="en-GB" sz="2000" dirty="0" smtClean="0">
                <a:solidFill>
                  <a:srgbClr val="993300"/>
                </a:solidFill>
                <a:latin typeface="Georgia" pitchFamily="18" charset="0"/>
              </a:rPr>
              <a:t>   A call to </a:t>
            </a:r>
            <a:r>
              <a:rPr lang="en-GB" sz="2000" i="1" dirty="0" err="1" smtClean="0">
                <a:solidFill>
                  <a:srgbClr val="993300"/>
                </a:solidFill>
                <a:latin typeface="Georgia" pitchFamily="18" charset="0"/>
              </a:rPr>
              <a:t>vfork</a:t>
            </a:r>
            <a:r>
              <a:rPr lang="en-GB" sz="2000" dirty="0" smtClean="0">
                <a:solidFill>
                  <a:srgbClr val="993300"/>
                </a:solidFill>
                <a:latin typeface="Georgia" pitchFamily="18" charset="0"/>
              </a:rPr>
              <a:t>. (May not be available on </a:t>
            </a:r>
            <a:r>
              <a:rPr lang="en-GB" sz="2000" i="1" dirty="0" smtClean="0">
                <a:solidFill>
                  <a:srgbClr val="993300"/>
                </a:solidFill>
                <a:latin typeface="Georgia" pitchFamily="18" charset="0"/>
              </a:rPr>
              <a:t>all </a:t>
            </a:r>
            <a:r>
              <a:rPr lang="en-GB" sz="2000" dirty="0" smtClean="0">
                <a:solidFill>
                  <a:srgbClr val="993300"/>
                </a:solidFill>
                <a:latin typeface="Georgia" pitchFamily="18" charset="0"/>
              </a:rPr>
              <a:t>platforms)</a:t>
            </a:r>
          </a:p>
        </p:txBody>
      </p:sp>
      <p:sp>
        <p:nvSpPr>
          <p:cNvPr id="34818" name="Date Placeholder 3"/>
          <p:cNvSpPr>
            <a:spLocks noGrp="1"/>
          </p:cNvSpPr>
          <p:nvPr>
            <p:ph type="dt" sz="quarter" idx="10"/>
          </p:nvPr>
        </p:nvSpPr>
        <p:spPr/>
        <p:txBody>
          <a:bodyPr/>
          <a:lstStyle/>
          <a:p>
            <a:pPr>
              <a:defRPr/>
            </a:pPr>
            <a:fld id="{840E4111-C41C-4660-BB1A-4BDDFE75FFE6}" type="slidenum">
              <a:rPr lang="en-GB"/>
              <a:pPr>
                <a:defRPr/>
              </a:pPr>
              <a:t>31</a:t>
            </a:fld>
            <a:endParaRPr lang="en-GB"/>
          </a:p>
        </p:txBody>
      </p:sp>
      <p:grpSp>
        <p:nvGrpSpPr>
          <p:cNvPr id="2" name="Group 4"/>
          <p:cNvGrpSpPr>
            <a:grpSpLocks/>
          </p:cNvGrpSpPr>
          <p:nvPr/>
        </p:nvGrpSpPr>
        <p:grpSpPr bwMode="auto">
          <a:xfrm>
            <a:off x="0" y="106363"/>
            <a:ext cx="9137650" cy="727075"/>
            <a:chOff x="0" y="67"/>
            <a:chExt cx="6237" cy="458"/>
          </a:xfrm>
        </p:grpSpPr>
        <p:sp>
          <p:nvSpPr>
            <p:cNvPr id="33798"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
        <p:nvSpPr>
          <p:cNvPr id="7" name="Rectangle 3"/>
          <p:cNvSpPr txBox="1">
            <a:spLocks noChangeArrowheads="1"/>
          </p:cNvSpPr>
          <p:nvPr/>
        </p:nvSpPr>
        <p:spPr>
          <a:xfrm>
            <a:off x="3200400" y="182563"/>
            <a:ext cx="5942013" cy="731837"/>
          </a:xfrm>
          <a:prstGeom prst="rect">
            <a:avLst/>
          </a:prstGeom>
        </p:spPr>
        <p:txBody>
          <a:bodyPr vert="horz" lIns="0" tIns="0" rIns="0" bIns="0" rtlCol="0" anchor="ctr">
            <a:normAutofit fontScale="90000" lnSpcReduction="10000"/>
          </a:bodyPr>
          <a:lstStyle/>
          <a:p>
            <a:pPr marL="0" marR="0" lvl="0" indent="0" algn="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pPr>
            <a:r>
              <a:rPr kumimoji="0" lang="en-GB" sz="2800" b="1" i="0" u="none" strike="noStrike" kern="1200" cap="none" spc="0" normalizeH="0" baseline="0" noProof="0" smtClean="0">
                <a:ln>
                  <a:noFill/>
                </a:ln>
                <a:solidFill>
                  <a:srgbClr val="FFFF99"/>
                </a:solidFill>
                <a:effectLst/>
                <a:uLnTx/>
                <a:uFillTx/>
                <a:latin typeface="Verdana" pitchFamily="34" charset="0"/>
                <a:ea typeface="+mj-ea"/>
                <a:cs typeface="+mj-cs"/>
              </a:rPr>
              <a:t>3.5 Break, Watch and catch (cont’d)</a:t>
            </a:r>
            <a:endParaRPr kumimoji="0" lang="en-GB" sz="2800" b="1" i="0" u="none" strike="noStrike" kern="1200" cap="none" spc="0" normalizeH="0" baseline="0" noProof="0" dirty="0" smtClean="0">
              <a:ln>
                <a:noFill/>
              </a:ln>
              <a:solidFill>
                <a:srgbClr val="FFFF99"/>
              </a:solidFill>
              <a:effectLst/>
              <a:uLnTx/>
              <a:uFillTx/>
              <a:latin typeface="Verdana" pitchFamily="34" charset="0"/>
              <a:ea typeface="+mj-ea"/>
              <a:cs typeface="+mj-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19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619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619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619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619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619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61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idx="1"/>
          </p:nvPr>
        </p:nvSpPr>
        <p:spPr>
          <a:xfrm>
            <a:off x="211138" y="1447800"/>
            <a:ext cx="8456612" cy="48768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can clear a breakpoint using </a:t>
            </a:r>
            <a:r>
              <a:rPr lang="en-GB" sz="2000" dirty="0" smtClean="0">
                <a:solidFill>
                  <a:srgbClr val="993300"/>
                </a:solidFill>
                <a:latin typeface="Letter Gothic" pitchFamily="49" charset="0"/>
              </a:rPr>
              <a:t>clear</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or </a:t>
            </a:r>
            <a:r>
              <a:rPr lang="en-GB" sz="2000" dirty="0" smtClean="0">
                <a:solidFill>
                  <a:srgbClr val="993300"/>
                </a:solidFill>
                <a:latin typeface="Letter Gothic" pitchFamily="49" charset="0"/>
              </a:rPr>
              <a:t>delete</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command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With the </a:t>
            </a:r>
            <a:r>
              <a:rPr lang="en-GB" sz="2000" dirty="0" smtClean="0">
                <a:solidFill>
                  <a:srgbClr val="993300"/>
                </a:solidFill>
                <a:latin typeface="Letter Gothic" pitchFamily="49" charset="0"/>
              </a:rPr>
              <a:t>clear</a:t>
            </a:r>
            <a:r>
              <a:rPr lang="en-GB" sz="2000" dirty="0" smtClean="0">
                <a:solidFill>
                  <a:srgbClr val="993300"/>
                </a:solidFill>
                <a:latin typeface="Georgia" pitchFamily="18" charset="0"/>
              </a:rPr>
              <a:t> command you can delete breakpoints according to where they are in your program. </a:t>
            </a:r>
            <a:r>
              <a:rPr lang="en-GB" sz="2000" dirty="0" smtClean="0">
                <a:solidFill>
                  <a:srgbClr val="993300"/>
                </a:solidFill>
                <a:latin typeface="Letter Gothic" pitchFamily="49" charset="0"/>
              </a:rPr>
              <a:t>Clear &lt;label&gt;</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clear</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command has syntax similar to </a:t>
            </a:r>
            <a:r>
              <a:rPr lang="en-GB" sz="2000" dirty="0" smtClean="0">
                <a:solidFill>
                  <a:srgbClr val="993300"/>
                </a:solidFill>
                <a:latin typeface="Letter Gothic" pitchFamily="49" charset="0"/>
              </a:rPr>
              <a:t>break</a:t>
            </a:r>
            <a:r>
              <a:rPr lang="en-GB" sz="2000" dirty="0" smtClean="0">
                <a:solidFill>
                  <a:srgbClr val="993300"/>
                </a:solidFill>
                <a:latin typeface="Georgia" pitchFamily="18" charset="0"/>
              </a:rPr>
              <a:t> command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With the </a:t>
            </a:r>
            <a:r>
              <a:rPr lang="en-GB" sz="2000" dirty="0" smtClean="0">
                <a:solidFill>
                  <a:srgbClr val="993300"/>
                </a:solidFill>
                <a:latin typeface="Letter Gothic" pitchFamily="49" charset="0"/>
              </a:rPr>
              <a:t>delete</a:t>
            </a:r>
            <a:r>
              <a:rPr lang="en-GB" sz="2000" dirty="0" smtClean="0">
                <a:solidFill>
                  <a:srgbClr val="993300"/>
                </a:solidFill>
                <a:latin typeface="Georgia" pitchFamily="18" charset="0"/>
              </a:rPr>
              <a:t> command user can delete individual breakpoints, </a:t>
            </a:r>
            <a:r>
              <a:rPr lang="en-GB" sz="2000" dirty="0" err="1" smtClean="0">
                <a:solidFill>
                  <a:srgbClr val="993300"/>
                </a:solidFill>
                <a:latin typeface="Georgia" pitchFamily="18" charset="0"/>
              </a:rPr>
              <a:t>watchpoints</a:t>
            </a:r>
            <a:r>
              <a:rPr lang="en-GB" sz="2000" dirty="0" smtClean="0">
                <a:solidFill>
                  <a:srgbClr val="993300"/>
                </a:solidFill>
                <a:latin typeface="Georgia" pitchFamily="18" charset="0"/>
              </a:rPr>
              <a:t>, or </a:t>
            </a:r>
            <a:r>
              <a:rPr lang="en-GB" sz="2000" dirty="0" err="1" smtClean="0">
                <a:solidFill>
                  <a:srgbClr val="993300"/>
                </a:solidFill>
                <a:latin typeface="Georgia" pitchFamily="18" charset="0"/>
              </a:rPr>
              <a:t>catchpoints</a:t>
            </a:r>
            <a:r>
              <a:rPr lang="en-GB" sz="2000" dirty="0" smtClean="0">
                <a:solidFill>
                  <a:srgbClr val="993300"/>
                </a:solidFill>
                <a:latin typeface="Georgia" pitchFamily="18" charset="0"/>
              </a:rPr>
              <a:t> by specifying their corresponding numbers.</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Syntax for </a:t>
            </a:r>
            <a:r>
              <a:rPr lang="en-GB" sz="2000" i="1" dirty="0" smtClean="0">
                <a:solidFill>
                  <a:srgbClr val="993300"/>
                </a:solidFill>
                <a:latin typeface="Georgia" pitchFamily="18" charset="0"/>
              </a:rPr>
              <a:t>delete </a:t>
            </a:r>
            <a:r>
              <a:rPr lang="en-GB" sz="2000" dirty="0" smtClean="0">
                <a:solidFill>
                  <a:srgbClr val="993300"/>
                </a:solidFill>
                <a:latin typeface="Georgia" pitchFamily="18" charset="0"/>
              </a:rPr>
              <a:t>command is </a:t>
            </a:r>
            <a:r>
              <a:rPr lang="en-GB" sz="2000" dirty="0" smtClean="0">
                <a:solidFill>
                  <a:srgbClr val="993300"/>
                </a:solidFill>
                <a:latin typeface="Letter Gothic" pitchFamily="49" charset="0"/>
              </a:rPr>
              <a:t>delete &lt;breakpoints&gt;</a:t>
            </a:r>
          </a:p>
        </p:txBody>
      </p:sp>
      <p:sp>
        <p:nvSpPr>
          <p:cNvPr id="35842" name="Date Placeholder 3"/>
          <p:cNvSpPr>
            <a:spLocks noGrp="1"/>
          </p:cNvSpPr>
          <p:nvPr>
            <p:ph type="dt" sz="quarter" idx="10"/>
          </p:nvPr>
        </p:nvSpPr>
        <p:spPr/>
        <p:txBody>
          <a:bodyPr/>
          <a:lstStyle/>
          <a:p>
            <a:pPr>
              <a:defRPr/>
            </a:pPr>
            <a:fld id="{CA83A579-5E9F-47AC-A55B-27AFAF1634D8}" type="slidenum">
              <a:rPr lang="en-GB"/>
              <a:pPr>
                <a:defRPr/>
              </a:pPr>
              <a:t>32</a:t>
            </a:fld>
            <a:endParaRPr lang="en-GB"/>
          </a:p>
        </p:txBody>
      </p:sp>
      <p:grpSp>
        <p:nvGrpSpPr>
          <p:cNvPr id="2" name="Group 4"/>
          <p:cNvGrpSpPr>
            <a:grpSpLocks/>
          </p:cNvGrpSpPr>
          <p:nvPr/>
        </p:nvGrpSpPr>
        <p:grpSpPr bwMode="auto">
          <a:xfrm>
            <a:off x="0" y="106363"/>
            <a:ext cx="9137650" cy="727075"/>
            <a:chOff x="0" y="67"/>
            <a:chExt cx="6237" cy="458"/>
          </a:xfrm>
        </p:grpSpPr>
        <p:sp>
          <p:nvSpPr>
            <p:cNvPr id="34822"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
        <p:nvSpPr>
          <p:cNvPr id="8" name="Rectangle 3"/>
          <p:cNvSpPr>
            <a:spLocks noGrp="1" noChangeArrowheads="1"/>
          </p:cNvSpPr>
          <p:nvPr>
            <p:ph type="title"/>
          </p:nvPr>
        </p:nvSpPr>
        <p:spPr>
          <a:xfrm>
            <a:off x="3200400" y="304800"/>
            <a:ext cx="5942013" cy="731837"/>
          </a:xfrm>
        </p:spPr>
        <p:txBody>
          <a:bodyPr lIns="0" tIns="0" rIns="0" bIns="0">
            <a:normAutofit fontScale="90000"/>
          </a:bodyPr>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3.5 Break, Watch and catch (cont’d)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82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211138" y="1524000"/>
            <a:ext cx="8456612" cy="24384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Break points can be temporarily enabled or disabled.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Syntax is </a:t>
            </a:r>
            <a:r>
              <a:rPr lang="en-GB" sz="2000" dirty="0" smtClean="0">
                <a:solidFill>
                  <a:srgbClr val="993300"/>
                </a:solidFill>
                <a:latin typeface="Letter Gothic" pitchFamily="49" charset="0"/>
              </a:rPr>
              <a:t>enable &lt;break-point-number&gt;</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disable &lt;break-point-number&gt;</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enable &lt;beak-point-number&gt; once</a:t>
            </a:r>
            <a:r>
              <a:rPr lang="en-GB" sz="2000" i="1" dirty="0" smtClean="0">
                <a:solidFill>
                  <a:srgbClr val="993300"/>
                </a:solidFill>
                <a:latin typeface="Georgia" pitchFamily="18" charset="0"/>
              </a:rPr>
              <a:t>.</a:t>
            </a:r>
            <a:r>
              <a:rPr lang="en-GB" sz="2000" dirty="0" smtClean="0">
                <a:solidFill>
                  <a:srgbClr val="993300"/>
                </a:solidFill>
                <a:latin typeface="Georgia" pitchFamily="18" charset="0"/>
              </a:rPr>
              <a:t> Similar to </a:t>
            </a:r>
            <a:r>
              <a:rPr lang="en-GB" sz="2000" dirty="0" err="1" smtClean="0">
                <a:solidFill>
                  <a:srgbClr val="993300"/>
                </a:solidFill>
                <a:latin typeface="Letter Gothic" pitchFamily="49" charset="0"/>
              </a:rPr>
              <a:t>tbreak</a:t>
            </a:r>
            <a:endParaRPr lang="en-GB" sz="2000" dirty="0" smtClean="0">
              <a:solidFill>
                <a:srgbClr val="993300"/>
              </a:solidFill>
              <a:latin typeface="Letter Gothic" pitchFamily="49" charset="0"/>
            </a:endParaRPr>
          </a:p>
        </p:txBody>
      </p:sp>
      <p:sp>
        <p:nvSpPr>
          <p:cNvPr id="36866" name="Date Placeholder 3"/>
          <p:cNvSpPr>
            <a:spLocks noGrp="1"/>
          </p:cNvSpPr>
          <p:nvPr>
            <p:ph type="dt" sz="quarter" idx="10"/>
          </p:nvPr>
        </p:nvSpPr>
        <p:spPr/>
        <p:txBody>
          <a:bodyPr/>
          <a:lstStyle/>
          <a:p>
            <a:pPr>
              <a:defRPr/>
            </a:pPr>
            <a:fld id="{B9C60C61-6D26-4EC2-A365-594FAAE0727A}" type="slidenum">
              <a:rPr lang="en-GB"/>
              <a:pPr>
                <a:defRPr/>
              </a:pPr>
              <a:t>33</a:t>
            </a:fld>
            <a:endParaRPr lang="en-GB"/>
          </a:p>
        </p:txBody>
      </p:sp>
      <p:grpSp>
        <p:nvGrpSpPr>
          <p:cNvPr id="2" name="Group 4"/>
          <p:cNvGrpSpPr>
            <a:grpSpLocks/>
          </p:cNvGrpSpPr>
          <p:nvPr/>
        </p:nvGrpSpPr>
        <p:grpSpPr bwMode="auto">
          <a:xfrm>
            <a:off x="0" y="106363"/>
            <a:ext cx="9137650" cy="727075"/>
            <a:chOff x="0" y="67"/>
            <a:chExt cx="6237" cy="458"/>
          </a:xfrm>
        </p:grpSpPr>
        <p:sp>
          <p:nvSpPr>
            <p:cNvPr id="35846"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
        <p:nvSpPr>
          <p:cNvPr id="8" name="Rectangle 3"/>
          <p:cNvSpPr>
            <a:spLocks noGrp="1" noChangeArrowheads="1"/>
          </p:cNvSpPr>
          <p:nvPr>
            <p:ph type="title"/>
          </p:nvPr>
        </p:nvSpPr>
        <p:spPr>
          <a:xfrm>
            <a:off x="3200400" y="304800"/>
            <a:ext cx="5942013" cy="731837"/>
          </a:xfrm>
        </p:spPr>
        <p:txBody>
          <a:bodyPr lIns="0" tIns="0" rIns="0" bIns="0">
            <a:normAutofit fontScale="90000"/>
          </a:bodyPr>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3.5 Break, Watch and catch (cont’d)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ctrTitle"/>
          </p:nvPr>
        </p:nvSpPr>
        <p:spPr/>
        <p:txBody>
          <a:bodyPr rtlCol="0">
            <a:normAutofit/>
          </a:bodyPr>
          <a:lstStyle/>
          <a:p>
            <a:pPr fontAlgn="auto">
              <a:spcAft>
                <a:spcPts val="0"/>
              </a:spcAft>
              <a:defRPr/>
            </a:pPr>
            <a:r>
              <a:rPr lang="en-GB" smtClean="0">
                <a:solidFill>
                  <a:srgbClr val="3333CC"/>
                </a:solidFill>
                <a:effectLst>
                  <a:outerShdw blurRad="38100" dist="38100" dir="2700000" algn="tl">
                    <a:srgbClr val="C0C0C0"/>
                  </a:outerShdw>
                </a:effectLst>
              </a:rPr>
              <a:t>Chapter -4 </a:t>
            </a:r>
            <a:r>
              <a:rPr lang="en-GB" sz="7200" smtClean="0">
                <a:solidFill>
                  <a:srgbClr val="3333CC"/>
                </a:solidFill>
                <a:effectLst>
                  <a:outerShdw blurRad="38100" dist="38100" dir="2700000" algn="tl">
                    <a:srgbClr val="C0C0C0"/>
                  </a:outerShdw>
                </a:effectLst>
              </a:rPr>
              <a:t/>
            </a:r>
            <a:br>
              <a:rPr lang="en-GB" sz="7200" smtClean="0">
                <a:solidFill>
                  <a:srgbClr val="3333CC"/>
                </a:solidFill>
                <a:effectLst>
                  <a:outerShdw blurRad="38100" dist="38100" dir="2700000" algn="tl">
                    <a:srgbClr val="C0C0C0"/>
                  </a:outerShdw>
                </a:effectLst>
              </a:rPr>
            </a:br>
            <a:endParaRPr lang="en-GB" sz="2400" smtClean="0">
              <a:solidFill>
                <a:srgbClr val="9966CC"/>
              </a:solidFill>
              <a:effectLst>
                <a:outerShdw blurRad="38100" dist="38100" dir="2700000" algn="tl">
                  <a:srgbClr val="C0C0C0"/>
                </a:outerShdw>
              </a:effectLst>
            </a:endParaRPr>
          </a:p>
        </p:txBody>
      </p:sp>
      <p:sp>
        <p:nvSpPr>
          <p:cNvPr id="37892" name="Rectangle 3"/>
          <p:cNvSpPr>
            <a:spLocks noGrp="1" noChangeArrowheads="1"/>
          </p:cNvSpPr>
          <p:nvPr>
            <p:ph type="subTitle" idx="1"/>
          </p:nvPr>
        </p:nvSpPr>
        <p:spPr/>
        <p:txBody>
          <a:bodyPr rtlCol="0">
            <a:normAutofit/>
          </a:bodyPr>
          <a:lstStyle/>
          <a:p>
            <a:pPr fontAlgn="auto">
              <a:spcAft>
                <a:spcPts val="0"/>
              </a:spcAft>
              <a:defRPr/>
            </a:pPr>
            <a:r>
              <a:rPr lang="en-GB" sz="2400" b="1" smtClean="0"/>
              <a:t>Data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a:xfrm>
            <a:off x="-15240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smtClean="0">
                <a:solidFill>
                  <a:srgbClr val="FFFF99"/>
                </a:solidFill>
                <a:latin typeface="Verdana" pitchFamily="34" charset="0"/>
              </a:rPr>
              <a:t>4. Data</a:t>
            </a:r>
          </a:p>
        </p:txBody>
      </p:sp>
      <p:sp>
        <p:nvSpPr>
          <p:cNvPr id="142338" name="Rectangle 2"/>
          <p:cNvSpPr>
            <a:spLocks noGrp="1" noChangeArrowheads="1"/>
          </p:cNvSpPr>
          <p:nvPr>
            <p:ph idx="1"/>
          </p:nvPr>
        </p:nvSpPr>
        <p:spPr>
          <a:xfrm>
            <a:off x="319088" y="1433513"/>
            <a:ext cx="8456612" cy="3062287"/>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can see the data, (including arrays, pointers etc) using </a:t>
            </a:r>
            <a:r>
              <a:rPr lang="en-GB" sz="2000" dirty="0" smtClean="0">
                <a:solidFill>
                  <a:srgbClr val="993300"/>
                </a:solidFill>
                <a:latin typeface="Letter Gothic" pitchFamily="49" charset="0"/>
              </a:rPr>
              <a:t>print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(or </a:t>
            </a:r>
            <a:r>
              <a:rPr lang="en-GB" sz="2000" dirty="0" smtClean="0">
                <a:solidFill>
                  <a:srgbClr val="993300"/>
                </a:solidFill>
                <a:latin typeface="Letter Gothic" pitchFamily="49" charset="0"/>
              </a:rPr>
              <a:t>p</a:t>
            </a:r>
            <a:r>
              <a:rPr lang="en-GB" sz="2000" dirty="0" smtClean="0">
                <a:solidFill>
                  <a:srgbClr val="993300"/>
                </a:solidFill>
                <a:latin typeface="Georgia" pitchFamily="18" charset="0"/>
              </a:rPr>
              <a:t>) command</a:t>
            </a:r>
          </a:p>
          <a:p>
            <a:pPr marL="738188" lvl="1" indent="-280988" algn="just" defTabSz="457200">
              <a:lnSpc>
                <a:spcPct val="8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Syntax </a:t>
            </a:r>
            <a:r>
              <a:rPr lang="en-GB" sz="2000" dirty="0" smtClean="0">
                <a:solidFill>
                  <a:srgbClr val="993300"/>
                </a:solidFill>
                <a:latin typeface="Letter Gothic" pitchFamily="49" charset="0"/>
              </a:rPr>
              <a:t>print </a:t>
            </a:r>
            <a:r>
              <a:rPr lang="en-GB" sz="2000" dirty="0" err="1" smtClean="0">
                <a:solidFill>
                  <a:srgbClr val="993300"/>
                </a:solidFill>
                <a:latin typeface="Letter Gothic" pitchFamily="49" charset="0"/>
              </a:rPr>
              <a:t>variable_name</a:t>
            </a:r>
            <a:endParaRPr lang="en-GB" sz="2000" dirty="0" smtClean="0">
              <a:solidFill>
                <a:srgbClr val="993300"/>
              </a:solidFill>
              <a:latin typeface="Letter Gothic" pitchFamily="49" charset="0"/>
            </a:endParaRPr>
          </a:p>
          <a:p>
            <a:pPr marL="738188" lvl="1" indent="-280988" algn="just" defTabSz="457200">
              <a:lnSpc>
                <a:spcPct val="15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Letter Gothic" pitchFamily="49" charset="0"/>
              </a:rPr>
              <a:t>print</a:t>
            </a:r>
            <a:r>
              <a:rPr lang="en-GB" sz="1800" dirty="0" smtClean="0">
                <a:solidFill>
                  <a:srgbClr val="993300"/>
                </a:solidFill>
                <a:latin typeface="Georgia" pitchFamily="18" charset="0"/>
              </a:rPr>
              <a:t> can also be formatted as </a:t>
            </a:r>
            <a:r>
              <a:rPr lang="en-GB" sz="2000" dirty="0" smtClean="0">
                <a:solidFill>
                  <a:srgbClr val="993300"/>
                </a:solidFill>
                <a:latin typeface="Letter Gothic" pitchFamily="49" charset="0"/>
              </a:rPr>
              <a:t>p </a:t>
            </a:r>
            <a:r>
              <a:rPr lang="en-GB" sz="2000" dirty="0" err="1" smtClean="0">
                <a:solidFill>
                  <a:srgbClr val="993300"/>
                </a:solidFill>
                <a:latin typeface="Letter Gothic" pitchFamily="49" charset="0"/>
              </a:rPr>
              <a:t>format_type</a:t>
            </a:r>
            <a:r>
              <a:rPr lang="en-GB" sz="2000" dirty="0" smtClean="0">
                <a:solidFill>
                  <a:srgbClr val="993300"/>
                </a:solidFill>
                <a:latin typeface="Letter Gothic" pitchFamily="49" charset="0"/>
              </a:rPr>
              <a:t> </a:t>
            </a:r>
            <a:r>
              <a:rPr lang="en-GB" sz="2000" dirty="0" err="1" smtClean="0">
                <a:solidFill>
                  <a:srgbClr val="993300"/>
                </a:solidFill>
                <a:latin typeface="Letter Gothic" pitchFamily="49" charset="0"/>
              </a:rPr>
              <a:t>variable_name</a:t>
            </a:r>
            <a:endParaRPr lang="en-GB" sz="2000" dirty="0" smtClean="0">
              <a:solidFill>
                <a:srgbClr val="993300"/>
              </a:solidFill>
              <a:latin typeface="Letter Gothic" pitchFamily="49" charset="0"/>
            </a:endParaRPr>
          </a:p>
          <a:p>
            <a:pPr marL="738188" lvl="1" indent="-280988" algn="just" defTabSz="457200">
              <a:lnSpc>
                <a:spcPct val="15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Command </a:t>
            </a:r>
            <a:r>
              <a:rPr lang="en-GB" sz="1800" dirty="0" smtClean="0">
                <a:solidFill>
                  <a:srgbClr val="993300"/>
                </a:solidFill>
                <a:latin typeface="Letter Gothic" pitchFamily="49" charset="0"/>
              </a:rPr>
              <a:t>print</a:t>
            </a:r>
            <a:r>
              <a:rPr lang="en-GB" sz="1800" dirty="0" smtClean="0">
                <a:solidFill>
                  <a:srgbClr val="993300"/>
                </a:solidFill>
                <a:latin typeface="Georgia" pitchFamily="18" charset="0"/>
              </a:rPr>
              <a:t> can also be used to change a variable as </a:t>
            </a:r>
            <a:r>
              <a:rPr lang="en-GB" sz="2000" dirty="0" smtClean="0">
                <a:solidFill>
                  <a:srgbClr val="993300"/>
                </a:solidFill>
                <a:latin typeface="Letter Gothic" pitchFamily="49" charset="0"/>
              </a:rPr>
              <a:t>Print &lt;variable&gt; = value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can display continents of a memory location using </a:t>
            </a:r>
            <a:r>
              <a:rPr lang="en-GB" sz="2000" dirty="0" smtClean="0">
                <a:solidFill>
                  <a:srgbClr val="993300"/>
                </a:solidFill>
                <a:latin typeface="Letter Gothic" pitchFamily="49" charset="0"/>
              </a:rPr>
              <a:t>x</a:t>
            </a:r>
            <a:r>
              <a:rPr lang="en-GB" sz="2000" i="1" u="sng" dirty="0" smtClean="0">
                <a:solidFill>
                  <a:srgbClr val="993300"/>
                </a:solidFill>
                <a:latin typeface="Georgia" pitchFamily="18" charset="0"/>
              </a:rPr>
              <a:t> </a:t>
            </a:r>
            <a:r>
              <a:rPr lang="en-GB" sz="2000" dirty="0" smtClean="0">
                <a:solidFill>
                  <a:srgbClr val="993300"/>
                </a:solidFill>
                <a:latin typeface="Georgia" pitchFamily="18" charset="0"/>
              </a:rPr>
              <a:t>command</a:t>
            </a:r>
            <a:endParaRPr lang="en-GB" sz="2000" dirty="0" smtClean="0">
              <a:solidFill>
                <a:srgbClr val="993300"/>
              </a:solidFill>
              <a:latin typeface="Letter Gothic" pitchFamily="49" charset="0"/>
            </a:endParaRP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smtClean="0">
              <a:solidFill>
                <a:srgbClr val="993300"/>
              </a:solidFill>
              <a:latin typeface="Georgia" pitchFamily="18" charset="0"/>
            </a:endParaRPr>
          </a:p>
        </p:txBody>
      </p:sp>
      <p:sp>
        <p:nvSpPr>
          <p:cNvPr id="38914" name="Date Placeholder 3"/>
          <p:cNvSpPr>
            <a:spLocks noGrp="1"/>
          </p:cNvSpPr>
          <p:nvPr>
            <p:ph type="dt" sz="quarter" idx="10"/>
          </p:nvPr>
        </p:nvSpPr>
        <p:spPr/>
        <p:txBody>
          <a:bodyPr/>
          <a:lstStyle/>
          <a:p>
            <a:pPr>
              <a:defRPr/>
            </a:pPr>
            <a:fld id="{FF371AF9-7310-4322-95DD-C868FE5DFB7C}" type="slidenum">
              <a:rPr lang="en-GB"/>
              <a:pPr>
                <a:defRPr/>
              </a:pPr>
              <a:t>35</a:t>
            </a:fld>
            <a:endParaRPr lang="en-GB"/>
          </a:p>
        </p:txBody>
      </p:sp>
      <p:grpSp>
        <p:nvGrpSpPr>
          <p:cNvPr id="2" name="Group 4"/>
          <p:cNvGrpSpPr>
            <a:grpSpLocks/>
          </p:cNvGrpSpPr>
          <p:nvPr/>
        </p:nvGrpSpPr>
        <p:grpSpPr bwMode="auto">
          <a:xfrm>
            <a:off x="0" y="106363"/>
            <a:ext cx="9137650" cy="727075"/>
            <a:chOff x="0" y="67"/>
            <a:chExt cx="6237" cy="458"/>
          </a:xfrm>
        </p:grpSpPr>
        <p:sp>
          <p:nvSpPr>
            <p:cNvPr id="3789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2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2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2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0" y="2587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4. Data</a:t>
            </a:r>
          </a:p>
        </p:txBody>
      </p:sp>
      <p:sp>
        <p:nvSpPr>
          <p:cNvPr id="144386" name="Rectangle 2"/>
          <p:cNvSpPr>
            <a:spLocks noGrp="1" noChangeArrowheads="1"/>
          </p:cNvSpPr>
          <p:nvPr>
            <p:ph idx="1"/>
          </p:nvPr>
        </p:nvSpPr>
        <p:spPr>
          <a:xfrm>
            <a:off x="211138" y="1447800"/>
            <a:ext cx="8456612" cy="4876800"/>
          </a:xfrm>
        </p:spPr>
        <p:txBody>
          <a:bodyPr lIns="90000" tIns="46800" rIns="90000" bIns="46800"/>
          <a:lstStyle/>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To display a variable continuously on the screen use the command </a:t>
            </a:r>
            <a:r>
              <a:rPr lang="en-GB" sz="2000" dirty="0" smtClean="0">
                <a:solidFill>
                  <a:srgbClr val="993300"/>
                </a:solidFill>
                <a:latin typeface="Letter Gothic" pitchFamily="49" charset="0"/>
              </a:rPr>
              <a:t>display variable</a:t>
            </a:r>
            <a:endParaRPr lang="en-GB" sz="2000" dirty="0" smtClean="0">
              <a:solidFill>
                <a:srgbClr val="993300"/>
              </a:solidFill>
              <a:latin typeface="Georgia" pitchFamily="18" charset="0"/>
            </a:endParaRPr>
          </a:p>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To stop the </a:t>
            </a:r>
            <a:r>
              <a:rPr lang="en-GB" sz="2000" i="1" dirty="0" smtClean="0">
                <a:solidFill>
                  <a:srgbClr val="993300"/>
                </a:solidFill>
                <a:latin typeface="Georgia" pitchFamily="18" charset="0"/>
              </a:rPr>
              <a:t>display, </a:t>
            </a:r>
            <a:r>
              <a:rPr lang="en-GB" sz="2000" dirty="0" smtClean="0">
                <a:solidFill>
                  <a:srgbClr val="993300"/>
                </a:solidFill>
                <a:latin typeface="Georgia" pitchFamily="18" charset="0"/>
              </a:rPr>
              <a:t>we can give the command </a:t>
            </a:r>
            <a:r>
              <a:rPr lang="en-GB" sz="2000" dirty="0" smtClean="0">
                <a:solidFill>
                  <a:srgbClr val="993300"/>
                </a:solidFill>
                <a:latin typeface="Letter Gothic" pitchFamily="49" charset="0"/>
              </a:rPr>
              <a:t>disable display</a:t>
            </a:r>
          </a:p>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dirty="0" smtClean="0">
                <a:solidFill>
                  <a:srgbClr val="993300"/>
                </a:solidFill>
                <a:latin typeface="Letter Gothic" pitchFamily="49" charset="0"/>
              </a:rPr>
              <a:t>call &lt;</a:t>
            </a:r>
            <a:r>
              <a:rPr lang="en-GB" sz="2000" dirty="0" err="1" smtClean="0">
                <a:solidFill>
                  <a:srgbClr val="993300"/>
                </a:solidFill>
                <a:latin typeface="Letter Gothic" pitchFamily="49" charset="0"/>
              </a:rPr>
              <a:t>function_name</a:t>
            </a:r>
            <a:r>
              <a:rPr lang="en-GB" sz="2000" dirty="0" smtClean="0">
                <a:solidFill>
                  <a:srgbClr val="993300"/>
                </a:solidFill>
                <a:latin typeface="Letter Gothic" pitchFamily="49" charset="0"/>
              </a:rPr>
              <a:t>&gt;</a:t>
            </a:r>
            <a:r>
              <a:rPr lang="en-GB" sz="2000" dirty="0" smtClean="0">
                <a:solidFill>
                  <a:srgbClr val="993300"/>
                </a:solidFill>
                <a:latin typeface="Georgia" pitchFamily="18" charset="0"/>
              </a:rPr>
              <a:t> displays information about the specified function</a:t>
            </a:r>
          </a:p>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Commands </a:t>
            </a:r>
            <a:r>
              <a:rPr lang="en-GB" sz="2000" dirty="0" err="1" smtClean="0">
                <a:solidFill>
                  <a:srgbClr val="993300"/>
                </a:solidFill>
                <a:latin typeface="Letter Gothic" pitchFamily="49" charset="0"/>
              </a:rPr>
              <a:t>whatis</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or </a:t>
            </a:r>
            <a:r>
              <a:rPr lang="en-GB" sz="2000" dirty="0" err="1" smtClean="0">
                <a:solidFill>
                  <a:srgbClr val="993300"/>
                </a:solidFill>
                <a:latin typeface="Letter Gothic" pitchFamily="49" charset="0"/>
              </a:rPr>
              <a:t>ptype</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can be used to check the types of the variables, functions, etc</a:t>
            </a:r>
          </a:p>
        </p:txBody>
      </p:sp>
      <p:sp>
        <p:nvSpPr>
          <p:cNvPr id="39938" name="Date Placeholder 3"/>
          <p:cNvSpPr>
            <a:spLocks noGrp="1"/>
          </p:cNvSpPr>
          <p:nvPr>
            <p:ph type="dt" sz="quarter" idx="10"/>
          </p:nvPr>
        </p:nvSpPr>
        <p:spPr/>
        <p:txBody>
          <a:bodyPr/>
          <a:lstStyle/>
          <a:p>
            <a:pPr>
              <a:defRPr/>
            </a:pPr>
            <a:fld id="{3F123C67-1FB9-4904-8D80-C3BAB8F538CD}" type="slidenum">
              <a:rPr lang="en-GB"/>
              <a:pPr>
                <a:defRPr/>
              </a:pPr>
              <a:t>36</a:t>
            </a:fld>
            <a:endParaRPr lang="en-GB"/>
          </a:p>
        </p:txBody>
      </p:sp>
      <p:grpSp>
        <p:nvGrpSpPr>
          <p:cNvPr id="2" name="Group 4"/>
          <p:cNvGrpSpPr>
            <a:grpSpLocks/>
          </p:cNvGrpSpPr>
          <p:nvPr/>
        </p:nvGrpSpPr>
        <p:grpSpPr bwMode="auto">
          <a:xfrm>
            <a:off x="0" y="106363"/>
            <a:ext cx="9137650" cy="727075"/>
            <a:chOff x="0" y="67"/>
            <a:chExt cx="6237" cy="458"/>
          </a:xfrm>
        </p:grpSpPr>
        <p:sp>
          <p:nvSpPr>
            <p:cNvPr id="38918"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0" y="1825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4. Data</a:t>
            </a:r>
          </a:p>
        </p:txBody>
      </p:sp>
      <p:sp>
        <p:nvSpPr>
          <p:cNvPr id="146434" name="Rectangle 2"/>
          <p:cNvSpPr>
            <a:spLocks noGrp="1" noChangeArrowheads="1"/>
          </p:cNvSpPr>
          <p:nvPr>
            <p:ph idx="1"/>
          </p:nvPr>
        </p:nvSpPr>
        <p:spPr>
          <a:xfrm>
            <a:off x="211138" y="1524000"/>
            <a:ext cx="8456612" cy="2971800"/>
          </a:xfrm>
        </p:spPr>
        <p:txBody>
          <a:bodyPr lIns="90000" tIns="46800" rIns="90000" bIns="46800"/>
          <a:lstStyle/>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dirty="0" smtClean="0">
                <a:solidFill>
                  <a:srgbClr val="993300"/>
                </a:solidFill>
                <a:latin typeface="Letter Gothic" pitchFamily="49" charset="0"/>
              </a:rPr>
              <a:t>info &lt;argument&gt;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display information about the specified argument.</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dirty="0" smtClean="0">
                <a:solidFill>
                  <a:srgbClr val="993300"/>
                </a:solidFill>
                <a:latin typeface="Letter Gothic" pitchFamily="49" charset="0"/>
              </a:rPr>
              <a:t>set</a:t>
            </a:r>
            <a:r>
              <a:rPr lang="en-GB" sz="2000" dirty="0" smtClean="0">
                <a:solidFill>
                  <a:srgbClr val="993300"/>
                </a:solidFill>
                <a:latin typeface="Georgia" pitchFamily="18" charset="0"/>
              </a:rPr>
              <a:t> can be used to assign an environment variable</a:t>
            </a:r>
          </a:p>
          <a:p>
            <a:pPr marL="338138" indent="-338138" algn="just" defTabSz="457200">
              <a:lnSpc>
                <a:spcPct val="125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Ex:   </a:t>
            </a:r>
            <a:r>
              <a:rPr lang="en-GB" sz="2000" dirty="0" smtClean="0">
                <a:solidFill>
                  <a:srgbClr val="993300"/>
                </a:solidFill>
                <a:latin typeface="Letter Gothic" pitchFamily="49" charset="0"/>
              </a:rPr>
              <a:t>set prompt &lt;</a:t>
            </a:r>
            <a:r>
              <a:rPr lang="en-GB" sz="2000" dirty="0" err="1" smtClean="0">
                <a:solidFill>
                  <a:srgbClr val="993300"/>
                </a:solidFill>
                <a:latin typeface="Letter Gothic" pitchFamily="49" charset="0"/>
              </a:rPr>
              <a:t>gdb</a:t>
            </a:r>
            <a:r>
              <a:rPr lang="en-GB" sz="2000" dirty="0" smtClean="0">
                <a:solidFill>
                  <a:srgbClr val="993300"/>
                </a:solidFill>
                <a:latin typeface="Letter Gothic" pitchFamily="49" charset="0"/>
              </a:rPr>
              <a:t>&gt;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change the prompt to </a:t>
            </a:r>
            <a:r>
              <a:rPr lang="en-GB" sz="2000" i="1" dirty="0" smtClean="0">
                <a:solidFill>
                  <a:srgbClr val="993300"/>
                </a:solidFill>
                <a:latin typeface="Letter Gothic" pitchFamily="49" charset="0"/>
              </a:rPr>
              <a:t>&lt;</a:t>
            </a:r>
            <a:r>
              <a:rPr lang="en-GB" sz="2000" i="1" dirty="0" err="1" smtClean="0">
                <a:solidFill>
                  <a:srgbClr val="993300"/>
                </a:solidFill>
                <a:latin typeface="Letter Gothic" pitchFamily="49" charset="0"/>
              </a:rPr>
              <a:t>gdb</a:t>
            </a:r>
            <a:r>
              <a:rPr lang="en-GB" sz="2000" i="1" dirty="0" smtClean="0">
                <a:solidFill>
                  <a:srgbClr val="993300"/>
                </a:solidFill>
                <a:latin typeface="Letter Gothic" pitchFamily="49" charset="0"/>
              </a:rPr>
              <a:t>&gt;</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dirty="0" smtClean="0">
                <a:solidFill>
                  <a:srgbClr val="993300"/>
                </a:solidFill>
                <a:latin typeface="Letter Gothic" pitchFamily="49" charset="0"/>
              </a:rPr>
              <a:t>show</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show environment variable</a:t>
            </a:r>
          </a:p>
        </p:txBody>
      </p:sp>
      <p:sp>
        <p:nvSpPr>
          <p:cNvPr id="40962" name="Date Placeholder 3"/>
          <p:cNvSpPr>
            <a:spLocks noGrp="1"/>
          </p:cNvSpPr>
          <p:nvPr>
            <p:ph type="dt" sz="quarter" idx="10"/>
          </p:nvPr>
        </p:nvSpPr>
        <p:spPr/>
        <p:txBody>
          <a:bodyPr/>
          <a:lstStyle/>
          <a:p>
            <a:pPr>
              <a:defRPr/>
            </a:pPr>
            <a:fld id="{19481B07-69C9-4BCF-BD24-A3F506AB5837}" type="slidenum">
              <a:rPr lang="en-GB"/>
              <a:pPr>
                <a:defRPr/>
              </a:pPr>
              <a:t>37</a:t>
            </a:fld>
            <a:endParaRPr lang="en-GB"/>
          </a:p>
        </p:txBody>
      </p:sp>
      <p:grpSp>
        <p:nvGrpSpPr>
          <p:cNvPr id="2" name="Group 4"/>
          <p:cNvGrpSpPr>
            <a:grpSpLocks/>
          </p:cNvGrpSpPr>
          <p:nvPr/>
        </p:nvGrpSpPr>
        <p:grpSpPr bwMode="auto">
          <a:xfrm>
            <a:off x="0" y="106363"/>
            <a:ext cx="9137650" cy="727075"/>
            <a:chOff x="0" y="67"/>
            <a:chExt cx="6237" cy="458"/>
          </a:xfrm>
        </p:grpSpPr>
        <p:sp>
          <p:nvSpPr>
            <p:cNvPr id="39942"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a:xfrm>
            <a:off x="-15240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4.1 Stack</a:t>
            </a:r>
          </a:p>
        </p:txBody>
      </p:sp>
      <p:sp>
        <p:nvSpPr>
          <p:cNvPr id="148482" name="Rectangle 2"/>
          <p:cNvSpPr>
            <a:spLocks noGrp="1" noChangeArrowheads="1"/>
          </p:cNvSpPr>
          <p:nvPr>
            <p:ph idx="1"/>
          </p:nvPr>
        </p:nvSpPr>
        <p:spPr>
          <a:xfrm>
            <a:off x="211138" y="1447800"/>
            <a:ext cx="8456612" cy="3200400"/>
          </a:xfrm>
        </p:spPr>
        <p:txBody>
          <a:bodyPr lIns="90000" tIns="46800" rIns="90000" bIns="46800"/>
          <a:lstStyle/>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provides tools to check and navigate through the contents of stack.</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The call stack is divided into contiguous units -  </a:t>
            </a:r>
            <a:r>
              <a:rPr lang="en-GB" sz="2000" i="1" dirty="0" smtClean="0">
                <a:solidFill>
                  <a:srgbClr val="993300"/>
                </a:solidFill>
                <a:latin typeface="Georgia" pitchFamily="18" charset="0"/>
              </a:rPr>
              <a:t>frames</a:t>
            </a:r>
            <a:r>
              <a:rPr lang="en-GB" sz="2000" dirty="0" smtClean="0">
                <a:solidFill>
                  <a:srgbClr val="993300"/>
                </a:solidFill>
                <a:latin typeface="Georgia" pitchFamily="18" charset="0"/>
              </a:rPr>
              <a:t> </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Each frame is the data associated with a call to one function. </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 frame contains the arguments given to the function, the function's local variables, and the address at which the function is executing.</a:t>
            </a:r>
          </a:p>
        </p:txBody>
      </p:sp>
      <p:sp>
        <p:nvSpPr>
          <p:cNvPr id="41986" name="Date Placeholder 3"/>
          <p:cNvSpPr>
            <a:spLocks noGrp="1"/>
          </p:cNvSpPr>
          <p:nvPr>
            <p:ph type="dt" sz="quarter" idx="10"/>
          </p:nvPr>
        </p:nvSpPr>
        <p:spPr/>
        <p:txBody>
          <a:bodyPr/>
          <a:lstStyle/>
          <a:p>
            <a:pPr>
              <a:defRPr/>
            </a:pPr>
            <a:fld id="{C959DA4D-0F3E-4A6A-9B0A-1311F0B26350}" type="slidenum">
              <a:rPr lang="en-GB"/>
              <a:pPr>
                <a:defRPr/>
              </a:pPr>
              <a:t>38</a:t>
            </a:fld>
            <a:endParaRPr lang="en-GB"/>
          </a:p>
        </p:txBody>
      </p:sp>
      <p:grpSp>
        <p:nvGrpSpPr>
          <p:cNvPr id="2" name="Group 4"/>
          <p:cNvGrpSpPr>
            <a:grpSpLocks/>
          </p:cNvGrpSpPr>
          <p:nvPr/>
        </p:nvGrpSpPr>
        <p:grpSpPr bwMode="auto">
          <a:xfrm>
            <a:off x="0" y="106363"/>
            <a:ext cx="9137650" cy="727075"/>
            <a:chOff x="0" y="67"/>
            <a:chExt cx="6237" cy="458"/>
          </a:xfrm>
        </p:grpSpPr>
        <p:sp>
          <p:nvSpPr>
            <p:cNvPr id="40966"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84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15240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US" sz="2800" b="1" dirty="0" smtClean="0">
                <a:solidFill>
                  <a:srgbClr val="FFFF99"/>
                </a:solidFill>
                <a:latin typeface="Verdana" pitchFamily="34" charset="0"/>
              </a:rPr>
              <a:t>4.1 Stack</a:t>
            </a:r>
          </a:p>
        </p:txBody>
      </p:sp>
      <p:sp>
        <p:nvSpPr>
          <p:cNvPr id="150530" name="Rectangle 2"/>
          <p:cNvSpPr>
            <a:spLocks noGrp="1" noChangeArrowheads="1"/>
          </p:cNvSpPr>
          <p:nvPr>
            <p:ph idx="1"/>
          </p:nvPr>
        </p:nvSpPr>
        <p:spPr>
          <a:xfrm>
            <a:off x="211138" y="1524000"/>
            <a:ext cx="8456612" cy="2057400"/>
          </a:xfrm>
        </p:spPr>
        <p:txBody>
          <a:bodyPr lIns="90000" tIns="46800" rIns="90000" bIns="46800"/>
          <a:lstStyle/>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When a program is started,  stack has one frame -for function main. (Initial frame)</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Each time a function is called, a new frame is made. </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Each time a function returns, the frame for that function is deleted</a:t>
            </a:r>
          </a:p>
        </p:txBody>
      </p:sp>
      <p:sp>
        <p:nvSpPr>
          <p:cNvPr id="43010" name="Date Placeholder 3"/>
          <p:cNvSpPr>
            <a:spLocks noGrp="1"/>
          </p:cNvSpPr>
          <p:nvPr>
            <p:ph type="dt" sz="quarter" idx="10"/>
          </p:nvPr>
        </p:nvSpPr>
        <p:spPr/>
        <p:txBody>
          <a:bodyPr/>
          <a:lstStyle/>
          <a:p>
            <a:pPr>
              <a:defRPr/>
            </a:pPr>
            <a:fld id="{8820BF41-8274-4271-89A7-2E37AD8BC649}" type="slidenum">
              <a:rPr lang="en-GB"/>
              <a:pPr>
                <a:defRPr/>
              </a:pPr>
              <a:t>39</a:t>
            </a:fld>
            <a:endParaRPr lang="en-GB"/>
          </a:p>
        </p:txBody>
      </p:sp>
      <p:grpSp>
        <p:nvGrpSpPr>
          <p:cNvPr id="2" name="Group 4"/>
          <p:cNvGrpSpPr>
            <a:grpSpLocks/>
          </p:cNvGrpSpPr>
          <p:nvPr/>
        </p:nvGrpSpPr>
        <p:grpSpPr bwMode="auto">
          <a:xfrm>
            <a:off x="0" y="106363"/>
            <a:ext cx="9137650" cy="727075"/>
            <a:chOff x="0" y="67"/>
            <a:chExt cx="6237" cy="458"/>
          </a:xfrm>
        </p:grpSpPr>
        <p:sp>
          <p:nvSpPr>
            <p:cNvPr id="41990"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5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p:txBody>
          <a:bodyPr rtlCol="0">
            <a:normAutofit/>
          </a:bodyPr>
          <a:lstStyle/>
          <a:p>
            <a:pPr fontAlgn="auto">
              <a:spcAft>
                <a:spcPts val="0"/>
              </a:spcAft>
              <a:defRPr/>
            </a:pPr>
            <a:r>
              <a:rPr lang="en-GB" smtClean="0">
                <a:solidFill>
                  <a:srgbClr val="3333CC"/>
                </a:solidFill>
                <a:effectLst>
                  <a:outerShdw blurRad="38100" dist="38100" dir="2700000" algn="tl">
                    <a:srgbClr val="C0C0C0"/>
                  </a:outerShdw>
                </a:effectLst>
              </a:rPr>
              <a:t>Chapter -1 </a:t>
            </a:r>
            <a:r>
              <a:rPr lang="en-GB" sz="7200" smtClean="0">
                <a:solidFill>
                  <a:srgbClr val="3333CC"/>
                </a:solidFill>
                <a:effectLst>
                  <a:outerShdw blurRad="38100" dist="38100" dir="2700000" algn="tl">
                    <a:srgbClr val="C0C0C0"/>
                  </a:outerShdw>
                </a:effectLst>
              </a:rPr>
              <a:t/>
            </a:r>
            <a:br>
              <a:rPr lang="en-GB" sz="7200" smtClean="0">
                <a:solidFill>
                  <a:srgbClr val="3333CC"/>
                </a:solidFill>
                <a:effectLst>
                  <a:outerShdw blurRad="38100" dist="38100" dir="2700000" algn="tl">
                    <a:srgbClr val="C0C0C0"/>
                  </a:outerShdw>
                </a:effectLst>
              </a:rPr>
            </a:br>
            <a:endParaRPr lang="en-GB" sz="2400" smtClean="0">
              <a:solidFill>
                <a:srgbClr val="9966CC"/>
              </a:solidFill>
              <a:effectLst>
                <a:outerShdw blurRad="38100" dist="38100" dir="2700000" algn="tl">
                  <a:srgbClr val="C0C0C0"/>
                </a:outerShdw>
              </a:effectLst>
            </a:endParaRPr>
          </a:p>
        </p:txBody>
      </p:sp>
      <p:sp>
        <p:nvSpPr>
          <p:cNvPr id="7172" name="Rectangle 3"/>
          <p:cNvSpPr>
            <a:spLocks noGrp="1" noChangeArrowheads="1"/>
          </p:cNvSpPr>
          <p:nvPr>
            <p:ph type="subTitle" idx="1"/>
          </p:nvPr>
        </p:nvSpPr>
        <p:spPr/>
        <p:txBody>
          <a:bodyPr rtlCol="0">
            <a:normAutofit/>
          </a:bodyPr>
          <a:lstStyle/>
          <a:p>
            <a:pPr fontAlgn="auto">
              <a:spcAft>
                <a:spcPts val="0"/>
              </a:spcAft>
              <a:defRPr/>
            </a:pPr>
            <a:r>
              <a:rPr lang="en-GB" sz="2400" b="1" smtClean="0"/>
              <a:t>Introduction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US" sz="2800" b="1" dirty="0" smtClean="0">
                <a:solidFill>
                  <a:srgbClr val="FFFF99"/>
                </a:solidFill>
                <a:latin typeface="Verdana" pitchFamily="34" charset="0"/>
              </a:rPr>
              <a:t>4.1  Stack - </a:t>
            </a:r>
            <a:r>
              <a:rPr lang="en-US" sz="2800" b="1" dirty="0" err="1" smtClean="0">
                <a:solidFill>
                  <a:srgbClr val="FFFF99"/>
                </a:solidFill>
                <a:latin typeface="Verdana" pitchFamily="34" charset="0"/>
              </a:rPr>
              <a:t>backtrace</a:t>
            </a:r>
            <a:endParaRPr lang="en-US" sz="2800" b="1" dirty="0" smtClean="0">
              <a:solidFill>
                <a:srgbClr val="FFFF99"/>
              </a:solidFill>
              <a:latin typeface="Verdana" pitchFamily="34" charset="0"/>
            </a:endParaRPr>
          </a:p>
        </p:txBody>
      </p:sp>
      <p:sp>
        <p:nvSpPr>
          <p:cNvPr id="152578" name="Rectangle 2"/>
          <p:cNvSpPr>
            <a:spLocks noGrp="1" noChangeArrowheads="1"/>
          </p:cNvSpPr>
          <p:nvPr>
            <p:ph idx="1"/>
          </p:nvPr>
        </p:nvSpPr>
        <p:spPr>
          <a:xfrm>
            <a:off x="211138" y="1524000"/>
            <a:ext cx="8456612" cy="4038600"/>
          </a:xfrm>
        </p:spPr>
        <p:txBody>
          <a:bodyPr lIns="90000" tIns="46800" rIns="90000" bIns="46800"/>
          <a:lstStyle/>
          <a:p>
            <a:pPr marL="338138" indent="-338138" algn="just" defTabSz="457200">
              <a:lnSpc>
                <a:spcPts val="3075"/>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u="sng" dirty="0" err="1" smtClean="0">
                <a:solidFill>
                  <a:srgbClr val="993300"/>
                </a:solidFill>
                <a:latin typeface="Letter Gothic" pitchFamily="49" charset="0"/>
              </a:rPr>
              <a:t>backtrace</a:t>
            </a:r>
            <a:r>
              <a:rPr lang="en-GB" sz="2000" dirty="0" smtClean="0">
                <a:solidFill>
                  <a:srgbClr val="993300"/>
                </a:solidFill>
                <a:latin typeface="Letter Gothic" pitchFamily="49" charset="0"/>
              </a:rPr>
              <a:t> (</a:t>
            </a:r>
            <a:r>
              <a:rPr lang="en-GB" sz="2000" u="sng" dirty="0" err="1" smtClean="0">
                <a:solidFill>
                  <a:srgbClr val="993300"/>
                </a:solidFill>
                <a:latin typeface="Letter Gothic" pitchFamily="49" charset="0"/>
              </a:rPr>
              <a:t>bt</a:t>
            </a:r>
            <a:r>
              <a:rPr lang="en-GB" sz="2000" dirty="0" smtClean="0">
                <a:solidFill>
                  <a:srgbClr val="993300"/>
                </a:solidFill>
                <a:latin typeface="Letter Gothic" pitchFamily="49" charset="0"/>
              </a:rPr>
              <a: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list the stack frame information.  Output of frame command in a subroutine will be like:</a:t>
            </a:r>
          </a:p>
          <a:p>
            <a:pPr marL="338138" indent="-338138" algn="just" defTabSz="457200">
              <a:lnSpc>
                <a:spcPct val="13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a:t>
            </a:r>
            <a:r>
              <a:rPr lang="en-GB" sz="2000" i="1" dirty="0" smtClean="0">
                <a:solidFill>
                  <a:srgbClr val="993300"/>
                </a:solidFill>
                <a:latin typeface="Letter Gothic" pitchFamily="49" charset="0"/>
              </a:rPr>
              <a:t>#0  </a:t>
            </a:r>
            <a:r>
              <a:rPr lang="en-GB" sz="2000" i="1" dirty="0" err="1" smtClean="0">
                <a:solidFill>
                  <a:srgbClr val="993300"/>
                </a:solidFill>
                <a:latin typeface="Letter Gothic" pitchFamily="49" charset="0"/>
              </a:rPr>
              <a:t>my_print</a:t>
            </a:r>
            <a:r>
              <a:rPr lang="en-GB" sz="2000" i="1" dirty="0" smtClean="0">
                <a:solidFill>
                  <a:srgbClr val="993300"/>
                </a:solidFill>
                <a:latin typeface="Letter Gothic" pitchFamily="49" charset="0"/>
              </a:rPr>
              <a:t> (a=0x22ff64, </a:t>
            </a:r>
            <a:r>
              <a:rPr lang="en-GB" sz="2000" i="1" dirty="0" err="1" smtClean="0">
                <a:solidFill>
                  <a:srgbClr val="993300"/>
                </a:solidFill>
                <a:latin typeface="Letter Gothic" pitchFamily="49" charset="0"/>
              </a:rPr>
              <a:t>i</a:t>
            </a:r>
            <a:r>
              <a:rPr lang="en-GB" sz="2000" i="1" dirty="0" smtClean="0">
                <a:solidFill>
                  <a:srgbClr val="993300"/>
                </a:solidFill>
                <a:latin typeface="Letter Gothic" pitchFamily="49" charset="0"/>
              </a:rPr>
              <a:t>=3) at ex3.c:18</a:t>
            </a:r>
          </a:p>
          <a:p>
            <a:pPr marL="338138" indent="-338138" algn="just" defTabSz="457200">
              <a:lnSpc>
                <a:spcPct val="13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smtClean="0">
                <a:solidFill>
                  <a:srgbClr val="993300"/>
                </a:solidFill>
                <a:latin typeface="Letter Gothic" pitchFamily="49" charset="0"/>
              </a:rPr>
              <a:t>	#1  0x00401342 in main () at ex3.c:10</a:t>
            </a:r>
          </a:p>
          <a:p>
            <a:pPr marL="338138" indent="-338138" algn="just" defTabSz="457200">
              <a:lnSpc>
                <a:spcPct val="13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see that current routine </a:t>
            </a:r>
            <a:r>
              <a:rPr lang="en-GB" sz="2000" i="1" dirty="0" err="1" smtClean="0">
                <a:solidFill>
                  <a:srgbClr val="993300"/>
                </a:solidFill>
                <a:latin typeface="Georgia" pitchFamily="18" charset="0"/>
              </a:rPr>
              <a:t>my_print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has </a:t>
            </a:r>
            <a:r>
              <a:rPr lang="en-GB" sz="2000" i="1" dirty="0" smtClean="0">
                <a:solidFill>
                  <a:srgbClr val="993300"/>
                </a:solidFill>
                <a:latin typeface="Georgia" pitchFamily="18" charset="0"/>
              </a:rPr>
              <a:t>fid=0 </a:t>
            </a:r>
            <a:r>
              <a:rPr lang="en-GB" sz="2000" dirty="0" smtClean="0">
                <a:solidFill>
                  <a:srgbClr val="993300"/>
                </a:solidFill>
                <a:latin typeface="Georgia" pitchFamily="18" charset="0"/>
              </a:rPr>
              <a:t>and the </a:t>
            </a:r>
            <a:r>
              <a:rPr lang="en-GB" sz="2000" i="1" dirty="0" smtClean="0">
                <a:solidFill>
                  <a:srgbClr val="993300"/>
                </a:solidFill>
                <a:latin typeface="Georgia" pitchFamily="18" charset="0"/>
              </a:rPr>
              <a:t>main</a:t>
            </a:r>
            <a:r>
              <a:rPr lang="en-GB" sz="2000" dirty="0" smtClean="0">
                <a:solidFill>
                  <a:srgbClr val="993300"/>
                </a:solidFill>
                <a:latin typeface="Georgia" pitchFamily="18" charset="0"/>
              </a:rPr>
              <a:t> program has </a:t>
            </a:r>
            <a:r>
              <a:rPr lang="en-GB" sz="2000" i="1" dirty="0" smtClean="0">
                <a:solidFill>
                  <a:srgbClr val="993300"/>
                </a:solidFill>
                <a:latin typeface="Georgia" pitchFamily="18" charset="0"/>
              </a:rPr>
              <a:t>fid = 1 </a:t>
            </a:r>
            <a:r>
              <a:rPr lang="en-GB" sz="2000" dirty="0" smtClean="0">
                <a:solidFill>
                  <a:srgbClr val="993300"/>
                </a:solidFill>
                <a:latin typeface="Georgia" pitchFamily="18" charset="0"/>
              </a:rPr>
              <a:t>(fid – frame id)</a:t>
            </a:r>
          </a:p>
          <a:p>
            <a:pPr marL="338138" indent="-338138" algn="just" defTabSz="457200">
              <a:lnSpc>
                <a:spcPct val="13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can specify number of frames for </a:t>
            </a:r>
            <a:r>
              <a:rPr lang="en-GB" sz="2000" i="1" dirty="0" err="1" smtClean="0">
                <a:solidFill>
                  <a:srgbClr val="993300"/>
                </a:solidFill>
                <a:latin typeface="Georgia" pitchFamily="18" charset="0"/>
              </a:rPr>
              <a:t>bt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command as </a:t>
            </a:r>
            <a:r>
              <a:rPr lang="en-GB" sz="2000" u="sng" dirty="0" err="1" smtClean="0">
                <a:solidFill>
                  <a:srgbClr val="993300"/>
                </a:solidFill>
                <a:latin typeface="Letter Gothic" pitchFamily="49" charset="0"/>
              </a:rPr>
              <a:t>bt</a:t>
            </a:r>
            <a:r>
              <a:rPr lang="en-GB" sz="2000" u="sng" dirty="0" smtClean="0">
                <a:solidFill>
                  <a:srgbClr val="993300"/>
                </a:solidFill>
                <a:latin typeface="Letter Gothic" pitchFamily="49" charset="0"/>
              </a:rPr>
              <a:t> </a:t>
            </a:r>
            <a:r>
              <a:rPr lang="en-GB" sz="2000" dirty="0" smtClean="0">
                <a:solidFill>
                  <a:srgbClr val="993300"/>
                </a:solidFill>
                <a:latin typeface="Letter Gothic" pitchFamily="49" charset="0"/>
              </a:rPr>
              <a:t>–n.</a:t>
            </a:r>
            <a:r>
              <a:rPr lang="en-GB" sz="2000" dirty="0" smtClean="0">
                <a:solidFill>
                  <a:srgbClr val="993300"/>
                </a:solidFill>
                <a:latin typeface="Georgia" pitchFamily="18" charset="0"/>
              </a:rPr>
              <a:t> Where the variable </a:t>
            </a:r>
            <a:r>
              <a:rPr lang="en-GB" sz="2000" i="1" dirty="0" smtClean="0">
                <a:solidFill>
                  <a:srgbClr val="993300"/>
                </a:solidFill>
                <a:latin typeface="Georgia" pitchFamily="18" charset="0"/>
              </a:rPr>
              <a:t>n </a:t>
            </a:r>
            <a:r>
              <a:rPr lang="en-GB" sz="2000" dirty="0" smtClean="0">
                <a:solidFill>
                  <a:srgbClr val="993300"/>
                </a:solidFill>
                <a:latin typeface="Georgia" pitchFamily="18" charset="0"/>
              </a:rPr>
              <a:t>instructs the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display only </a:t>
            </a:r>
            <a:r>
              <a:rPr lang="en-GB" sz="2000" i="1" dirty="0" smtClean="0">
                <a:solidFill>
                  <a:srgbClr val="993300"/>
                </a:solidFill>
                <a:latin typeface="Georgia" pitchFamily="18" charset="0"/>
              </a:rPr>
              <a:t>n </a:t>
            </a:r>
            <a:r>
              <a:rPr lang="en-GB" sz="2000" dirty="0" smtClean="0">
                <a:solidFill>
                  <a:srgbClr val="993300"/>
                </a:solidFill>
                <a:latin typeface="Georgia" pitchFamily="18" charset="0"/>
              </a:rPr>
              <a:t>levels (numbers) of frames</a:t>
            </a:r>
          </a:p>
        </p:txBody>
      </p:sp>
      <p:sp>
        <p:nvSpPr>
          <p:cNvPr id="44034" name="Date Placeholder 3"/>
          <p:cNvSpPr>
            <a:spLocks noGrp="1"/>
          </p:cNvSpPr>
          <p:nvPr>
            <p:ph type="dt" sz="quarter" idx="10"/>
          </p:nvPr>
        </p:nvSpPr>
        <p:spPr/>
        <p:txBody>
          <a:bodyPr/>
          <a:lstStyle/>
          <a:p>
            <a:pPr>
              <a:defRPr/>
            </a:pPr>
            <a:fld id="{037AAEFA-CA7B-45DA-9D8F-A017EB899E23}" type="slidenum">
              <a:rPr lang="en-GB"/>
              <a:pPr>
                <a:defRPr/>
              </a:pPr>
              <a:t>40</a:t>
            </a:fld>
            <a:endParaRPr lang="en-GB"/>
          </a:p>
        </p:txBody>
      </p:sp>
      <p:grpSp>
        <p:nvGrpSpPr>
          <p:cNvPr id="2" name="Group 4"/>
          <p:cNvGrpSpPr>
            <a:grpSpLocks/>
          </p:cNvGrpSpPr>
          <p:nvPr/>
        </p:nvGrpSpPr>
        <p:grpSpPr bwMode="auto">
          <a:xfrm>
            <a:off x="0" y="106363"/>
            <a:ext cx="9137650" cy="727075"/>
            <a:chOff x="0" y="67"/>
            <a:chExt cx="6237" cy="458"/>
          </a:xfrm>
        </p:grpSpPr>
        <p:sp>
          <p:nvSpPr>
            <p:cNvPr id="4301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5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25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25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4.1  Stack frame</a:t>
            </a:r>
          </a:p>
        </p:txBody>
      </p:sp>
      <p:sp>
        <p:nvSpPr>
          <p:cNvPr id="154626" name="Rectangle 2"/>
          <p:cNvSpPr>
            <a:spLocks noGrp="1" noChangeArrowheads="1"/>
          </p:cNvSpPr>
          <p:nvPr>
            <p:ph idx="1"/>
          </p:nvPr>
        </p:nvSpPr>
        <p:spPr>
          <a:xfrm>
            <a:off x="211138" y="1447800"/>
            <a:ext cx="8456612" cy="29718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dirty="0" smtClean="0">
                <a:solidFill>
                  <a:srgbClr val="993300"/>
                </a:solidFill>
                <a:latin typeface="Letter Gothic" pitchFamily="49" charset="0"/>
              </a:rPr>
              <a:t>frame</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displays information of present frame.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dirty="0" smtClean="0">
                <a:solidFill>
                  <a:srgbClr val="993300"/>
                </a:solidFill>
                <a:latin typeface="Letter Gothic" pitchFamily="49" charset="0"/>
              </a:rPr>
              <a:t>frame</a:t>
            </a:r>
            <a:r>
              <a:rPr lang="en-GB" sz="2000" u="sng" dirty="0" smtClean="0">
                <a:solidFill>
                  <a:srgbClr val="993300"/>
                </a:solidFill>
                <a:latin typeface="Letter Gothic" pitchFamily="49" charset="0"/>
              </a:rPr>
              <a:t> </a:t>
            </a:r>
            <a:r>
              <a:rPr lang="en-GB" sz="2000" dirty="0" smtClean="0">
                <a:solidFill>
                  <a:srgbClr val="993300"/>
                </a:solidFill>
                <a:latin typeface="Letter Gothic" pitchFamily="49" charset="0"/>
              </a:rPr>
              <a:t>&lt;no&gt;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display information about the specified frame.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dirty="0" smtClean="0">
                <a:solidFill>
                  <a:srgbClr val="993300"/>
                </a:solidFill>
                <a:latin typeface="Letter Gothic" pitchFamily="49" charset="0"/>
              </a:rPr>
              <a:t>up &lt;no.&gt;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display the frame at level </a:t>
            </a:r>
            <a:r>
              <a:rPr lang="en-GB" sz="2000" i="1" dirty="0" smtClean="0">
                <a:solidFill>
                  <a:srgbClr val="993300"/>
                </a:solidFill>
                <a:latin typeface="Georgia" pitchFamily="18" charset="0"/>
              </a:rPr>
              <a:t>n</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Full information about the frame can be obtained by the command </a:t>
            </a:r>
            <a:r>
              <a:rPr lang="en-GB" sz="2000" dirty="0" smtClean="0">
                <a:solidFill>
                  <a:srgbClr val="993300"/>
                </a:solidFill>
                <a:latin typeface="Letter Gothic" pitchFamily="49" charset="0"/>
              </a:rPr>
              <a:t>info frame &lt;</a:t>
            </a:r>
            <a:r>
              <a:rPr lang="en-GB" sz="2000" dirty="0" err="1" smtClean="0">
                <a:solidFill>
                  <a:srgbClr val="993300"/>
                </a:solidFill>
                <a:latin typeface="Letter Gothic" pitchFamily="49" charset="0"/>
              </a:rPr>
              <a:t>frame_no</a:t>
            </a:r>
            <a:r>
              <a:rPr lang="en-GB" sz="2000" dirty="0" smtClean="0">
                <a:solidFill>
                  <a:srgbClr val="993300"/>
                </a:solidFill>
                <a:latin typeface="Letter Gothic" pitchFamily="49" charset="0"/>
              </a:rPr>
              <a:t>&gt;</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dirty="0" smtClean="0">
                <a:solidFill>
                  <a:srgbClr val="993300"/>
                </a:solidFill>
                <a:latin typeface="Letter Gothic" pitchFamily="49" charset="0"/>
              </a:rPr>
              <a:t>where</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display information about the present and called subroutine</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smtClean="0">
              <a:solidFill>
                <a:srgbClr val="993300"/>
              </a:solidFill>
              <a:latin typeface="Georgia" pitchFamily="18" charset="0"/>
            </a:endParaRPr>
          </a:p>
        </p:txBody>
      </p:sp>
      <p:sp>
        <p:nvSpPr>
          <p:cNvPr id="45058" name="Date Placeholder 3"/>
          <p:cNvSpPr>
            <a:spLocks noGrp="1"/>
          </p:cNvSpPr>
          <p:nvPr>
            <p:ph type="dt" sz="quarter" idx="10"/>
          </p:nvPr>
        </p:nvSpPr>
        <p:spPr/>
        <p:txBody>
          <a:bodyPr/>
          <a:lstStyle/>
          <a:p>
            <a:pPr>
              <a:defRPr/>
            </a:pPr>
            <a:fld id="{8E7D855B-C74E-4F99-A9BE-3B94027181D9}" type="slidenum">
              <a:rPr lang="en-GB"/>
              <a:pPr>
                <a:defRPr/>
              </a:pPr>
              <a:t>41</a:t>
            </a:fld>
            <a:endParaRPr lang="en-GB"/>
          </a:p>
        </p:txBody>
      </p:sp>
      <p:grpSp>
        <p:nvGrpSpPr>
          <p:cNvPr id="2" name="Group 4"/>
          <p:cNvGrpSpPr>
            <a:grpSpLocks/>
          </p:cNvGrpSpPr>
          <p:nvPr/>
        </p:nvGrpSpPr>
        <p:grpSpPr bwMode="auto">
          <a:xfrm>
            <a:off x="0" y="106363"/>
            <a:ext cx="9137650" cy="727075"/>
            <a:chOff x="0" y="67"/>
            <a:chExt cx="6237" cy="458"/>
          </a:xfrm>
        </p:grpSpPr>
        <p:sp>
          <p:nvSpPr>
            <p:cNvPr id="44038"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46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p:txBody>
          <a:bodyPr rtlCol="0">
            <a:normAutofit/>
          </a:bodyPr>
          <a:lstStyle/>
          <a:p>
            <a:pPr fontAlgn="auto">
              <a:spcAft>
                <a:spcPts val="0"/>
              </a:spcAft>
              <a:defRPr/>
            </a:pPr>
            <a:r>
              <a:rPr lang="en-GB" smtClean="0">
                <a:solidFill>
                  <a:srgbClr val="3333CC"/>
                </a:solidFill>
                <a:effectLst>
                  <a:outerShdw blurRad="38100" dist="38100" dir="2700000" algn="tl">
                    <a:srgbClr val="C0C0C0"/>
                  </a:outerShdw>
                </a:effectLst>
              </a:rPr>
              <a:t>Chapter -5 </a:t>
            </a:r>
            <a:r>
              <a:rPr lang="en-GB" sz="7200" smtClean="0">
                <a:solidFill>
                  <a:srgbClr val="3333CC"/>
                </a:solidFill>
                <a:effectLst>
                  <a:outerShdw blurRad="38100" dist="38100" dir="2700000" algn="tl">
                    <a:srgbClr val="C0C0C0"/>
                  </a:outerShdw>
                </a:effectLst>
              </a:rPr>
              <a:t/>
            </a:r>
            <a:br>
              <a:rPr lang="en-GB" sz="7200" smtClean="0">
                <a:solidFill>
                  <a:srgbClr val="3333CC"/>
                </a:solidFill>
                <a:effectLst>
                  <a:outerShdw blurRad="38100" dist="38100" dir="2700000" algn="tl">
                    <a:srgbClr val="C0C0C0"/>
                  </a:outerShdw>
                </a:effectLst>
              </a:rPr>
            </a:br>
            <a:endParaRPr lang="en-GB" sz="2400" smtClean="0">
              <a:solidFill>
                <a:srgbClr val="9966CC"/>
              </a:solidFill>
              <a:effectLst>
                <a:outerShdw blurRad="38100" dist="38100" dir="2700000" algn="tl">
                  <a:srgbClr val="C0C0C0"/>
                </a:outerShdw>
              </a:effectLst>
            </a:endParaRPr>
          </a:p>
        </p:txBody>
      </p:sp>
      <p:sp>
        <p:nvSpPr>
          <p:cNvPr id="46084" name="Rectangle 3"/>
          <p:cNvSpPr>
            <a:spLocks noGrp="1" noChangeArrowheads="1"/>
          </p:cNvSpPr>
          <p:nvPr>
            <p:ph type="subTitle" idx="1"/>
          </p:nvPr>
        </p:nvSpPr>
        <p:spPr/>
        <p:txBody>
          <a:bodyPr rtlCol="0">
            <a:normAutofit/>
          </a:bodyPr>
          <a:lstStyle/>
          <a:p>
            <a:pPr fontAlgn="auto">
              <a:spcAft>
                <a:spcPts val="0"/>
              </a:spcAft>
              <a:defRPr/>
            </a:pPr>
            <a:r>
              <a:rPr lang="en-GB" sz="2400" b="1" smtClean="0"/>
              <a:t>Environment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5. Environment</a:t>
            </a:r>
          </a:p>
        </p:txBody>
      </p:sp>
      <p:sp>
        <p:nvSpPr>
          <p:cNvPr id="156674" name="Rectangle 2"/>
          <p:cNvSpPr>
            <a:spLocks noGrp="1" noChangeArrowheads="1"/>
          </p:cNvSpPr>
          <p:nvPr>
            <p:ph idx="1"/>
          </p:nvPr>
        </p:nvSpPr>
        <p:spPr>
          <a:xfrm>
            <a:off x="211138" y="1524000"/>
            <a:ext cx="8456612" cy="2971800"/>
          </a:xfrm>
        </p:spPr>
        <p:txBody>
          <a:bodyPr lIns="90000" tIns="46800" rIns="90000" bIns="46800"/>
          <a:lstStyle/>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Options with </a:t>
            </a:r>
            <a:r>
              <a:rPr lang="en-GB" sz="2000" dirty="0" smtClean="0">
                <a:solidFill>
                  <a:srgbClr val="993300"/>
                </a:solidFill>
                <a:latin typeface="Letter Gothic" pitchFamily="49" charset="0"/>
              </a:rPr>
              <a:t>list </a:t>
            </a:r>
            <a:r>
              <a:rPr lang="en-GB" sz="2000" dirty="0" smtClean="0">
                <a:solidFill>
                  <a:srgbClr val="993300"/>
                </a:solidFill>
                <a:latin typeface="Georgia" pitchFamily="18" charset="0"/>
              </a:rPr>
              <a:t>command:</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show</a:t>
            </a:r>
            <a:r>
              <a:rPr lang="en-GB" sz="2000" i="1" dirty="0" smtClean="0">
                <a:solidFill>
                  <a:srgbClr val="993300"/>
                </a:solidFill>
                <a:latin typeface="Letter Gothic" pitchFamily="49" charset="0"/>
              </a:rPr>
              <a:t> </a:t>
            </a:r>
            <a:r>
              <a:rPr lang="en-GB" sz="2000" dirty="0" err="1" smtClean="0">
                <a:solidFill>
                  <a:srgbClr val="993300"/>
                </a:solidFill>
                <a:latin typeface="Letter Gothic" pitchFamily="49" charset="0"/>
              </a:rPr>
              <a:t>listsize</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display default No. of lines displayed with </a:t>
            </a:r>
            <a:r>
              <a:rPr lang="en-GB" sz="2000" dirty="0" smtClean="0">
                <a:solidFill>
                  <a:srgbClr val="993300"/>
                </a:solidFill>
                <a:latin typeface="Letter Gothic" pitchFamily="49" charset="0"/>
              </a:rPr>
              <a:t>list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command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The default list-size can be altered by using </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				set </a:t>
            </a:r>
            <a:r>
              <a:rPr lang="en-GB" sz="2000" dirty="0" err="1" smtClean="0">
                <a:solidFill>
                  <a:srgbClr val="993300"/>
                </a:solidFill>
                <a:latin typeface="Letter Gothic" pitchFamily="49" charset="0"/>
              </a:rPr>
              <a:t>listsize</a:t>
            </a:r>
            <a:r>
              <a:rPr lang="en-GB" sz="2000" u="sng" dirty="0" smtClean="0">
                <a:solidFill>
                  <a:srgbClr val="993300"/>
                </a:solidFill>
                <a:latin typeface="Letter Gothic" pitchFamily="49" charset="0"/>
              </a:rPr>
              <a:t> </a:t>
            </a:r>
            <a:r>
              <a:rPr lang="en-GB" sz="2000" dirty="0" smtClean="0">
                <a:solidFill>
                  <a:srgbClr val="993300"/>
                </a:solidFill>
                <a:latin typeface="Letter Gothic" pitchFamily="49" charset="0"/>
              </a:rPr>
              <a:t>&lt;value&gt;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command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Example </a:t>
            </a:r>
            <a:r>
              <a:rPr lang="en-GB" sz="2000" dirty="0" smtClean="0">
                <a:solidFill>
                  <a:srgbClr val="993300"/>
                </a:solidFill>
                <a:latin typeface="Courier New" pitchFamily="49" charset="0"/>
              </a:rPr>
              <a:t>set</a:t>
            </a:r>
            <a:r>
              <a:rPr lang="en-GB" sz="2000" dirty="0" smtClean="0">
                <a:solidFill>
                  <a:srgbClr val="993300"/>
                </a:solidFill>
                <a:latin typeface="Georgia" pitchFamily="18" charset="0"/>
              </a:rPr>
              <a:t> </a:t>
            </a:r>
            <a:r>
              <a:rPr lang="en-GB" sz="2000" dirty="0" err="1" smtClean="0">
                <a:solidFill>
                  <a:srgbClr val="993300"/>
                </a:solidFill>
                <a:latin typeface="Letter Gothic" pitchFamily="49" charset="0"/>
              </a:rPr>
              <a:t>listsize</a:t>
            </a:r>
            <a:r>
              <a:rPr lang="en-GB" sz="2000" dirty="0" smtClean="0">
                <a:solidFill>
                  <a:srgbClr val="993300"/>
                </a:solidFill>
                <a:latin typeface="Letter Gothic" pitchFamily="49" charset="0"/>
              </a:rPr>
              <a:t> 15</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display 15 lines of code at a time when </a:t>
            </a:r>
            <a:r>
              <a:rPr lang="en-GB" sz="2000" dirty="0" smtClean="0">
                <a:solidFill>
                  <a:srgbClr val="993300"/>
                </a:solidFill>
                <a:latin typeface="Letter Gothic" pitchFamily="49" charset="0"/>
              </a:rPr>
              <a:t>list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command is issued</a:t>
            </a:r>
          </a:p>
        </p:txBody>
      </p:sp>
      <p:sp>
        <p:nvSpPr>
          <p:cNvPr id="47106" name="Date Placeholder 3"/>
          <p:cNvSpPr>
            <a:spLocks noGrp="1"/>
          </p:cNvSpPr>
          <p:nvPr>
            <p:ph type="dt" sz="quarter" idx="10"/>
          </p:nvPr>
        </p:nvSpPr>
        <p:spPr/>
        <p:txBody>
          <a:bodyPr/>
          <a:lstStyle/>
          <a:p>
            <a:pPr>
              <a:defRPr/>
            </a:pPr>
            <a:fld id="{3158CF91-84F4-4398-9551-86365AD79882}" type="slidenum">
              <a:rPr lang="en-GB"/>
              <a:pPr>
                <a:defRPr/>
              </a:pPr>
              <a:t>43</a:t>
            </a:fld>
            <a:endParaRPr lang="en-GB"/>
          </a:p>
        </p:txBody>
      </p:sp>
      <p:grpSp>
        <p:nvGrpSpPr>
          <p:cNvPr id="2" name="Group 4"/>
          <p:cNvGrpSpPr>
            <a:grpSpLocks/>
          </p:cNvGrpSpPr>
          <p:nvPr/>
        </p:nvGrpSpPr>
        <p:grpSpPr bwMode="auto">
          <a:xfrm>
            <a:off x="0" y="106363"/>
            <a:ext cx="9137650" cy="727075"/>
            <a:chOff x="0" y="67"/>
            <a:chExt cx="6237" cy="458"/>
          </a:xfrm>
        </p:grpSpPr>
        <p:sp>
          <p:nvSpPr>
            <p:cNvPr id="46086"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66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66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6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5. Environment - Search</a:t>
            </a:r>
          </a:p>
        </p:txBody>
      </p:sp>
      <p:sp>
        <p:nvSpPr>
          <p:cNvPr id="158722" name="Rectangle 2"/>
          <p:cNvSpPr>
            <a:spLocks noGrp="1" noChangeArrowheads="1"/>
          </p:cNvSpPr>
          <p:nvPr>
            <p:ph idx="1"/>
          </p:nvPr>
        </p:nvSpPr>
        <p:spPr>
          <a:xfrm>
            <a:off x="211138" y="1524000"/>
            <a:ext cx="8456612" cy="28956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Searching: Command </a:t>
            </a:r>
            <a:r>
              <a:rPr lang="en-GB" sz="2000" dirty="0" smtClean="0">
                <a:solidFill>
                  <a:srgbClr val="993300"/>
                </a:solidFill>
                <a:latin typeface="Letter Gothic" pitchFamily="49" charset="0"/>
              </a:rPr>
              <a:t>search &lt;string&gt;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search &amp; display the specified string</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reverse-search</a:t>
            </a:r>
            <a:r>
              <a:rPr lang="en-GB" sz="2000" dirty="0" smtClean="0">
                <a:solidFill>
                  <a:srgbClr val="993300"/>
                </a:solidFill>
                <a:latin typeface="Georgia" pitchFamily="18" charset="0"/>
              </a:rPr>
              <a:t> searches in the reverse direction</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also supports machine code display and debugging</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Info source</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give details about the source language and compiler used etc.</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smtClean="0">
              <a:solidFill>
                <a:srgbClr val="993300"/>
              </a:solidFill>
              <a:latin typeface="Georgia" pitchFamily="18" charset="0"/>
            </a:endParaRPr>
          </a:p>
        </p:txBody>
      </p:sp>
      <p:sp>
        <p:nvSpPr>
          <p:cNvPr id="48130" name="Date Placeholder 3"/>
          <p:cNvSpPr>
            <a:spLocks noGrp="1"/>
          </p:cNvSpPr>
          <p:nvPr>
            <p:ph type="dt" sz="quarter" idx="10"/>
          </p:nvPr>
        </p:nvSpPr>
        <p:spPr/>
        <p:txBody>
          <a:bodyPr/>
          <a:lstStyle/>
          <a:p>
            <a:pPr>
              <a:defRPr/>
            </a:pPr>
            <a:fld id="{28A404C1-A33B-44B8-87E7-ABDDF5EED2DE}" type="slidenum">
              <a:rPr lang="en-GB"/>
              <a:pPr>
                <a:defRPr/>
              </a:pPr>
              <a:t>44</a:t>
            </a:fld>
            <a:endParaRPr lang="en-GB"/>
          </a:p>
        </p:txBody>
      </p:sp>
      <p:grpSp>
        <p:nvGrpSpPr>
          <p:cNvPr id="2" name="Group 4"/>
          <p:cNvGrpSpPr>
            <a:grpSpLocks/>
          </p:cNvGrpSpPr>
          <p:nvPr/>
        </p:nvGrpSpPr>
        <p:grpSpPr bwMode="auto">
          <a:xfrm>
            <a:off x="0" y="106363"/>
            <a:ext cx="9137650" cy="727075"/>
            <a:chOff x="0" y="67"/>
            <a:chExt cx="6237" cy="458"/>
          </a:xfrm>
        </p:grpSpPr>
        <p:sp>
          <p:nvSpPr>
            <p:cNvPr id="47110"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7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5. Environment</a:t>
            </a:r>
          </a:p>
        </p:txBody>
      </p:sp>
      <p:sp>
        <p:nvSpPr>
          <p:cNvPr id="160770" name="Rectangle 2"/>
          <p:cNvSpPr>
            <a:spLocks noGrp="1" noChangeArrowheads="1"/>
          </p:cNvSpPr>
          <p:nvPr>
            <p:ph idx="1"/>
          </p:nvPr>
        </p:nvSpPr>
        <p:spPr>
          <a:xfrm>
            <a:off x="211138" y="1447800"/>
            <a:ext cx="8456612" cy="27432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The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allows user to set and modify his/her environment.</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To view environment we use </a:t>
            </a:r>
            <a:r>
              <a:rPr lang="en-GB" sz="2000" dirty="0" smtClean="0">
                <a:solidFill>
                  <a:srgbClr val="993300"/>
                </a:solidFill>
                <a:latin typeface="Letter Gothic" pitchFamily="49" charset="0"/>
              </a:rPr>
              <a:t>show &lt;options&gt; command</a:t>
            </a:r>
          </a:p>
          <a:p>
            <a:pPr marL="338138" indent="-338138" algn="just" defTabSz="457200">
              <a:lnSpc>
                <a:spcPct val="14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To modify an environment use the command</a:t>
            </a:r>
          </a:p>
          <a:p>
            <a:pPr marL="338138" indent="-338138" algn="just" defTabSz="457200">
              <a:lnSpc>
                <a:spcPct val="14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a:t>
            </a:r>
            <a:r>
              <a:rPr lang="en-GB" sz="2000" dirty="0" smtClean="0">
                <a:solidFill>
                  <a:srgbClr val="993300"/>
                </a:solidFill>
                <a:latin typeface="Letter Gothic" pitchFamily="49" charset="0"/>
              </a:rPr>
              <a:t>set &lt;environment&gt; variable [=value] command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To delete an environment variable use </a:t>
            </a:r>
            <a:r>
              <a:rPr lang="en-GB" sz="2000" dirty="0" smtClean="0">
                <a:solidFill>
                  <a:srgbClr val="993300"/>
                </a:solidFill>
                <a:latin typeface="Letter Gothic" pitchFamily="49" charset="0"/>
              </a:rPr>
              <a:t>unset </a:t>
            </a:r>
            <a:r>
              <a:rPr lang="en-GB" sz="2000" dirty="0" err="1" smtClean="0">
                <a:solidFill>
                  <a:srgbClr val="993300"/>
                </a:solidFill>
                <a:latin typeface="Letter Gothic" pitchFamily="49" charset="0"/>
              </a:rPr>
              <a:t>env</a:t>
            </a:r>
            <a:r>
              <a:rPr lang="en-GB" sz="2000" dirty="0" smtClean="0">
                <a:solidFill>
                  <a:srgbClr val="993300"/>
                </a:solidFill>
                <a:latin typeface="Letter Gothic" pitchFamily="49" charset="0"/>
              </a:rPr>
              <a:t> &lt;</a:t>
            </a:r>
            <a:r>
              <a:rPr lang="en-GB" sz="2000" dirty="0" err="1" smtClean="0">
                <a:solidFill>
                  <a:srgbClr val="993300"/>
                </a:solidFill>
                <a:latin typeface="Letter Gothic" pitchFamily="49" charset="0"/>
              </a:rPr>
              <a:t>varaible</a:t>
            </a:r>
            <a:r>
              <a:rPr lang="en-GB" sz="2000" dirty="0" smtClean="0">
                <a:solidFill>
                  <a:srgbClr val="993300"/>
                </a:solidFill>
                <a:latin typeface="Letter Gothic" pitchFamily="49" charset="0"/>
              </a:rPr>
              <a:t>&gt;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command.</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smtClean="0">
              <a:solidFill>
                <a:srgbClr val="993300"/>
              </a:solidFill>
              <a:latin typeface="Georgia" pitchFamily="18" charset="0"/>
            </a:endParaRPr>
          </a:p>
        </p:txBody>
      </p:sp>
      <p:sp>
        <p:nvSpPr>
          <p:cNvPr id="49154" name="Date Placeholder 3"/>
          <p:cNvSpPr>
            <a:spLocks noGrp="1"/>
          </p:cNvSpPr>
          <p:nvPr>
            <p:ph type="dt" sz="quarter" idx="10"/>
          </p:nvPr>
        </p:nvSpPr>
        <p:spPr/>
        <p:txBody>
          <a:bodyPr/>
          <a:lstStyle/>
          <a:p>
            <a:pPr>
              <a:defRPr/>
            </a:pPr>
            <a:fld id="{E49418EF-AFA6-45A6-AFDF-932B6093015C}" type="slidenum">
              <a:rPr lang="en-GB"/>
              <a:pPr>
                <a:defRPr/>
              </a:pPr>
              <a:t>45</a:t>
            </a:fld>
            <a:endParaRPr lang="en-GB"/>
          </a:p>
        </p:txBody>
      </p:sp>
      <p:grpSp>
        <p:nvGrpSpPr>
          <p:cNvPr id="2" name="Group 4"/>
          <p:cNvGrpSpPr>
            <a:grpSpLocks/>
          </p:cNvGrpSpPr>
          <p:nvPr/>
        </p:nvGrpSpPr>
        <p:grpSpPr bwMode="auto">
          <a:xfrm>
            <a:off x="0" y="106363"/>
            <a:ext cx="9137650" cy="727075"/>
            <a:chOff x="0" y="67"/>
            <a:chExt cx="6237" cy="458"/>
          </a:xfrm>
        </p:grpSpPr>
        <p:sp>
          <p:nvSpPr>
            <p:cNvPr id="4813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7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5.1  Info</a:t>
            </a:r>
          </a:p>
        </p:txBody>
      </p:sp>
      <p:sp>
        <p:nvSpPr>
          <p:cNvPr id="162818" name="Rectangle 2"/>
          <p:cNvSpPr>
            <a:spLocks noGrp="1" noChangeArrowheads="1"/>
          </p:cNvSpPr>
          <p:nvPr>
            <p:ph idx="1"/>
          </p:nvPr>
        </p:nvSpPr>
        <p:spPr>
          <a:xfrm>
            <a:off x="211138" y="1447800"/>
            <a:ext cx="8456612" cy="2895600"/>
          </a:xfrm>
        </p:spPr>
        <p:txBody>
          <a:bodyPr lIns="90000" tIns="46800" rIns="90000" bIns="46800"/>
          <a:lstStyle/>
          <a:p>
            <a:pPr marL="338138" indent="-338138" algn="just" defTabSz="457200">
              <a:lnSpc>
                <a:spcPct val="94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Info program </a:t>
            </a:r>
            <a:r>
              <a:rPr lang="en-GB" sz="2000" dirty="0" smtClean="0">
                <a:solidFill>
                  <a:srgbClr val="993300"/>
                </a:solidFill>
                <a:latin typeface="Georgia" pitchFamily="18" charset="0"/>
              </a:rPr>
              <a:t>shows the current working status of the program</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line Info &lt;name&gt;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gives the address of the specified line.</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Info display  </a:t>
            </a:r>
            <a:r>
              <a:rPr lang="en-GB" sz="2000" dirty="0" smtClean="0">
                <a:solidFill>
                  <a:srgbClr val="993300"/>
                </a:solidFill>
                <a:latin typeface="Georgia" pitchFamily="18" charset="0"/>
              </a:rPr>
              <a:t>displays information of the displayed variables.</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Delete display </a:t>
            </a:r>
            <a:r>
              <a:rPr lang="en-GB" sz="2000" i="1" dirty="0" smtClean="0">
                <a:solidFill>
                  <a:srgbClr val="993300"/>
                </a:solidFill>
                <a:latin typeface="Letter Gothic" pitchFamily="49" charset="0"/>
              </a:rPr>
              <a:t>&lt;number&gt;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delete the specified display</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 local variable can be set as </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				set</a:t>
            </a:r>
            <a:r>
              <a:rPr lang="en-GB" sz="2000" i="1" dirty="0" smtClean="0">
                <a:solidFill>
                  <a:srgbClr val="993300"/>
                </a:solidFill>
                <a:latin typeface="Georgia" pitchFamily="18" charset="0"/>
              </a:rPr>
              <a:t> </a:t>
            </a:r>
            <a:r>
              <a:rPr lang="en-GB" sz="2000" dirty="0" smtClean="0">
                <a:solidFill>
                  <a:srgbClr val="993300"/>
                </a:solidFill>
                <a:latin typeface="Letter Gothic" pitchFamily="49" charset="0"/>
              </a:rPr>
              <a:t>$y = a[1].</a:t>
            </a:r>
          </a:p>
        </p:txBody>
      </p:sp>
      <p:sp>
        <p:nvSpPr>
          <p:cNvPr id="50178" name="Date Placeholder 3"/>
          <p:cNvSpPr>
            <a:spLocks noGrp="1"/>
          </p:cNvSpPr>
          <p:nvPr>
            <p:ph type="dt" sz="quarter" idx="10"/>
          </p:nvPr>
        </p:nvSpPr>
        <p:spPr/>
        <p:txBody>
          <a:bodyPr/>
          <a:lstStyle/>
          <a:p>
            <a:pPr>
              <a:defRPr/>
            </a:pPr>
            <a:fld id="{28003549-60B8-4287-99FE-F916F4CF0F66}" type="slidenum">
              <a:rPr lang="en-GB"/>
              <a:pPr>
                <a:defRPr/>
              </a:pPr>
              <a:t>46</a:t>
            </a:fld>
            <a:endParaRPr lang="en-GB"/>
          </a:p>
        </p:txBody>
      </p:sp>
      <p:grpSp>
        <p:nvGrpSpPr>
          <p:cNvPr id="2" name="Group 4"/>
          <p:cNvGrpSpPr>
            <a:grpSpLocks/>
          </p:cNvGrpSpPr>
          <p:nvPr/>
        </p:nvGrpSpPr>
        <p:grpSpPr bwMode="auto">
          <a:xfrm>
            <a:off x="0" y="106363"/>
            <a:ext cx="9137650" cy="727075"/>
            <a:chOff x="0" y="67"/>
            <a:chExt cx="6237" cy="458"/>
          </a:xfrm>
        </p:grpSpPr>
        <p:sp>
          <p:nvSpPr>
            <p:cNvPr id="49158"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28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28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28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28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5.2  CPU registers</a:t>
            </a:r>
          </a:p>
        </p:txBody>
      </p:sp>
      <p:sp>
        <p:nvSpPr>
          <p:cNvPr id="164866" name="Rectangle 2"/>
          <p:cNvSpPr>
            <a:spLocks noGrp="1" noChangeArrowheads="1"/>
          </p:cNvSpPr>
          <p:nvPr>
            <p:ph idx="1"/>
          </p:nvPr>
        </p:nvSpPr>
        <p:spPr>
          <a:xfrm>
            <a:off x="211138" y="1524000"/>
            <a:ext cx="8456612" cy="4876800"/>
          </a:xfrm>
        </p:spPr>
        <p:txBody>
          <a:bodyPr lIns="90000" tIns="46800" rIns="90000" bIns="46800"/>
          <a:lstStyle/>
          <a:p>
            <a:pPr marL="338138" indent="-338138" algn="just" defTabSz="457200">
              <a:lnSpc>
                <a:spcPts val="3075"/>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Info registers</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will display contents of CPU registers</a:t>
            </a:r>
          </a:p>
          <a:p>
            <a:pPr marL="738188" lvl="1" indent="-280988" algn="just" defTabSz="457200">
              <a:lnSpc>
                <a:spcPct val="13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Letter Gothic" pitchFamily="49" charset="0"/>
              </a:rPr>
              <a:t>Info float</a:t>
            </a:r>
            <a:r>
              <a:rPr lang="en-GB" sz="1800" i="1" dirty="0" smtClean="0">
                <a:solidFill>
                  <a:srgbClr val="993300"/>
                </a:solidFill>
                <a:latin typeface="Georgia" pitchFamily="18" charset="0"/>
              </a:rPr>
              <a:t>   </a:t>
            </a:r>
            <a:r>
              <a:rPr lang="en-GB" sz="1800" dirty="0" smtClean="0">
                <a:solidFill>
                  <a:srgbClr val="993300"/>
                </a:solidFill>
                <a:latin typeface="Georgia" pitchFamily="18" charset="0"/>
              </a:rPr>
              <a:t>will display information about floating point registers</a:t>
            </a:r>
          </a:p>
          <a:p>
            <a:pPr marL="338138" indent="-338138" algn="just" defTabSz="457200">
              <a:lnSpc>
                <a:spcPct val="13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All registers can be viewed by the command </a:t>
            </a:r>
          </a:p>
          <a:p>
            <a:pPr marL="338138" indent="-338138" algn="just" defTabSz="457200">
              <a:lnSpc>
                <a:spcPct val="13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        info all-registers</a:t>
            </a:r>
          </a:p>
          <a:p>
            <a:pPr marL="338138" indent="-338138" algn="just" defTabSz="457200">
              <a:lnSpc>
                <a:spcPct val="13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 specific register can be viewed by the command </a:t>
            </a:r>
            <a:r>
              <a:rPr lang="en-GB" sz="2000" dirty="0" smtClean="0">
                <a:solidFill>
                  <a:srgbClr val="993300"/>
                </a:solidFill>
                <a:latin typeface="Letter Gothic" pitchFamily="49" charset="0"/>
              </a:rPr>
              <a:t>info register &lt;</a:t>
            </a:r>
            <a:r>
              <a:rPr lang="en-GB" sz="2000" dirty="0" err="1" smtClean="0">
                <a:solidFill>
                  <a:srgbClr val="993300"/>
                </a:solidFill>
                <a:latin typeface="Letter Gothic" pitchFamily="49" charset="0"/>
              </a:rPr>
              <a:t>reg_name</a:t>
            </a:r>
            <a:r>
              <a:rPr lang="en-GB" sz="2000" dirty="0" smtClean="0">
                <a:solidFill>
                  <a:srgbClr val="993300"/>
                </a:solidFill>
                <a:latin typeface="Letter Gothic" pitchFamily="49" charset="0"/>
              </a:rPr>
              <a:t>&gt;</a:t>
            </a:r>
          </a:p>
          <a:p>
            <a:pPr marL="338138" indent="-338138" algn="just" defTabSz="457200">
              <a:lnSpc>
                <a:spcPct val="13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Key registers PC and SP can be accessed by commands </a:t>
            </a:r>
          </a:p>
          <a:p>
            <a:pPr marL="338138" indent="-338138" algn="just" defTabSz="457200">
              <a:lnSpc>
                <a:spcPct val="13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a:t>
            </a:r>
            <a:r>
              <a:rPr lang="en-GB" sz="2000" dirty="0" smtClean="0">
                <a:solidFill>
                  <a:srgbClr val="993300"/>
                </a:solidFill>
                <a:latin typeface="Letter Gothic" pitchFamily="49" charset="0"/>
              </a:rPr>
              <a:t>p /x $PC </a:t>
            </a:r>
            <a:r>
              <a:rPr lang="en-GB" sz="2000" dirty="0" smtClean="0">
                <a:solidFill>
                  <a:srgbClr val="993300"/>
                </a:solidFill>
                <a:latin typeface="Georgia" pitchFamily="18" charset="0"/>
              </a:rPr>
              <a:t>and </a:t>
            </a:r>
            <a:r>
              <a:rPr lang="en-GB" sz="2000" dirty="0" smtClean="0">
                <a:solidFill>
                  <a:srgbClr val="993300"/>
                </a:solidFill>
                <a:latin typeface="Letter Gothic" pitchFamily="49" charset="0"/>
              </a:rPr>
              <a:t>p /x $SP </a:t>
            </a:r>
            <a:r>
              <a:rPr lang="en-GB" sz="2000" dirty="0" smtClean="0">
                <a:solidFill>
                  <a:srgbClr val="993300"/>
                </a:solidFill>
                <a:latin typeface="Georgia" pitchFamily="18" charset="0"/>
              </a:rPr>
              <a:t>commands respectively</a:t>
            </a:r>
          </a:p>
          <a:p>
            <a:pPr marL="338138" indent="-338138" algn="just" defTabSz="457200">
              <a:lnSpc>
                <a:spcPct val="130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smtClean="0">
              <a:solidFill>
                <a:srgbClr val="993300"/>
              </a:solidFill>
              <a:latin typeface="Georgia" pitchFamily="18" charset="0"/>
            </a:endParaRPr>
          </a:p>
        </p:txBody>
      </p:sp>
      <p:sp>
        <p:nvSpPr>
          <p:cNvPr id="51202" name="Date Placeholder 3"/>
          <p:cNvSpPr>
            <a:spLocks noGrp="1"/>
          </p:cNvSpPr>
          <p:nvPr>
            <p:ph type="dt" sz="quarter" idx="10"/>
          </p:nvPr>
        </p:nvSpPr>
        <p:spPr/>
        <p:txBody>
          <a:bodyPr/>
          <a:lstStyle/>
          <a:p>
            <a:pPr>
              <a:defRPr/>
            </a:pPr>
            <a:fld id="{931B8CD0-2765-4256-80C4-A2686B0203DC}" type="slidenum">
              <a:rPr lang="en-GB"/>
              <a:pPr>
                <a:defRPr/>
              </a:pPr>
              <a:t>47</a:t>
            </a:fld>
            <a:endParaRPr lang="en-GB"/>
          </a:p>
        </p:txBody>
      </p:sp>
      <p:grpSp>
        <p:nvGrpSpPr>
          <p:cNvPr id="2" name="Group 4"/>
          <p:cNvGrpSpPr>
            <a:grpSpLocks/>
          </p:cNvGrpSpPr>
          <p:nvPr/>
        </p:nvGrpSpPr>
        <p:grpSpPr bwMode="auto">
          <a:xfrm>
            <a:off x="0" y="106363"/>
            <a:ext cx="9137650" cy="727075"/>
            <a:chOff x="0" y="67"/>
            <a:chExt cx="6237" cy="458"/>
          </a:xfrm>
        </p:grpSpPr>
        <p:sp>
          <p:nvSpPr>
            <p:cNvPr id="50182"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486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486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486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486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486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648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ctrTitle"/>
          </p:nvPr>
        </p:nvSpPr>
        <p:spPr/>
        <p:txBody>
          <a:bodyPr rtlCol="0">
            <a:normAutofit/>
          </a:bodyPr>
          <a:lstStyle/>
          <a:p>
            <a:pPr fontAlgn="auto">
              <a:spcAft>
                <a:spcPts val="0"/>
              </a:spcAft>
              <a:defRPr/>
            </a:pPr>
            <a:r>
              <a:rPr lang="en-GB" smtClean="0">
                <a:solidFill>
                  <a:srgbClr val="3333CC"/>
                </a:solidFill>
                <a:effectLst>
                  <a:outerShdw blurRad="38100" dist="38100" dir="2700000" algn="tl">
                    <a:srgbClr val="C0C0C0"/>
                  </a:outerShdw>
                </a:effectLst>
              </a:rPr>
              <a:t>Chapter -6 </a:t>
            </a:r>
            <a:r>
              <a:rPr lang="en-GB" sz="7200" smtClean="0">
                <a:solidFill>
                  <a:srgbClr val="3333CC"/>
                </a:solidFill>
                <a:effectLst>
                  <a:outerShdw blurRad="38100" dist="38100" dir="2700000" algn="tl">
                    <a:srgbClr val="C0C0C0"/>
                  </a:outerShdw>
                </a:effectLst>
              </a:rPr>
              <a:t/>
            </a:r>
            <a:br>
              <a:rPr lang="en-GB" sz="7200" smtClean="0">
                <a:solidFill>
                  <a:srgbClr val="3333CC"/>
                </a:solidFill>
                <a:effectLst>
                  <a:outerShdw blurRad="38100" dist="38100" dir="2700000" algn="tl">
                    <a:srgbClr val="C0C0C0"/>
                  </a:outerShdw>
                </a:effectLst>
              </a:rPr>
            </a:br>
            <a:endParaRPr lang="en-GB" sz="2400" smtClean="0">
              <a:solidFill>
                <a:srgbClr val="9966CC"/>
              </a:solidFill>
              <a:effectLst>
                <a:outerShdw blurRad="38100" dist="38100" dir="2700000" algn="tl">
                  <a:srgbClr val="C0C0C0"/>
                </a:outerShdw>
              </a:effectLst>
            </a:endParaRPr>
          </a:p>
        </p:txBody>
      </p:sp>
      <p:sp>
        <p:nvSpPr>
          <p:cNvPr id="52228" name="Rectangle 3"/>
          <p:cNvSpPr>
            <a:spLocks noGrp="1" noChangeArrowheads="1"/>
          </p:cNvSpPr>
          <p:nvPr>
            <p:ph type="subTitle" idx="1"/>
          </p:nvPr>
        </p:nvSpPr>
        <p:spPr/>
        <p:txBody>
          <a:bodyPr rtlCol="0">
            <a:normAutofit/>
          </a:bodyPr>
          <a:lstStyle/>
          <a:p>
            <a:pPr fontAlgn="auto">
              <a:spcAft>
                <a:spcPts val="0"/>
              </a:spcAft>
              <a:defRPr/>
            </a:pPr>
            <a:r>
              <a:rPr lang="en-GB" sz="2400" b="1" smtClean="0"/>
              <a:t>Advanced gdb</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6. Advanced </a:t>
            </a:r>
            <a:r>
              <a:rPr lang="en-GB" sz="2800" b="1" dirty="0" err="1" smtClean="0">
                <a:solidFill>
                  <a:srgbClr val="FFFF99"/>
                </a:solidFill>
                <a:latin typeface="Verdana" pitchFamily="34" charset="0"/>
              </a:rPr>
              <a:t>gdb</a:t>
            </a:r>
            <a:endParaRPr lang="en-GB" sz="2800" b="1" dirty="0" smtClean="0">
              <a:solidFill>
                <a:srgbClr val="FFFF99"/>
              </a:solidFill>
              <a:latin typeface="Verdana" pitchFamily="34" charset="0"/>
            </a:endParaRPr>
          </a:p>
        </p:txBody>
      </p:sp>
      <p:sp>
        <p:nvSpPr>
          <p:cNvPr id="166914" name="Rectangle 2"/>
          <p:cNvSpPr>
            <a:spLocks noGrp="1" noChangeArrowheads="1"/>
          </p:cNvSpPr>
          <p:nvPr>
            <p:ph idx="1"/>
          </p:nvPr>
        </p:nvSpPr>
        <p:spPr>
          <a:xfrm>
            <a:off x="211138" y="1447800"/>
            <a:ext cx="8456612" cy="4876800"/>
          </a:xfrm>
        </p:spPr>
        <p:txBody>
          <a:bodyPr lIns="90000" tIns="46800" rIns="90000" bIns="46800"/>
          <a:lstStyle/>
          <a:p>
            <a:pPr marL="381000" indent="-381000" algn="just" defTabSz="457200">
              <a:buClr>
                <a:srgbClr val="993300"/>
              </a:buClr>
              <a:buFont typeface="Wingdings" pitchFamily="2" charset="2"/>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machine code.</a:t>
            </a:r>
          </a:p>
          <a:p>
            <a:pPr marL="381000" indent="-381000" algn="just" defTabSz="457200">
              <a:buClr>
                <a:srgbClr val="993300"/>
              </a:buClr>
              <a:buFont typeface="Wingdings" pitchFamily="2" charset="2"/>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Jump</a:t>
            </a:r>
          </a:p>
          <a:p>
            <a:pPr marL="381000" indent="-381000" algn="just" defTabSz="457200">
              <a:buClr>
                <a:srgbClr val="993300"/>
              </a:buClr>
              <a:buFont typeface="Wingdings" pitchFamily="2" charset="2"/>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Fork</a:t>
            </a:r>
          </a:p>
          <a:p>
            <a:pPr marL="800100" lvl="1" indent="-342900"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Debugging Parent and Child</a:t>
            </a:r>
          </a:p>
          <a:p>
            <a:pPr marL="381000" indent="-381000" algn="just" defTabSz="457200">
              <a:buClr>
                <a:srgbClr val="993300"/>
              </a:buClr>
              <a:buFont typeface="Wingdings" pitchFamily="2" charset="2"/>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Threads</a:t>
            </a:r>
          </a:p>
          <a:p>
            <a:pPr marL="381000" indent="-381000" algn="just" defTabSz="457200">
              <a:buClr>
                <a:srgbClr val="993300"/>
              </a:buClr>
              <a:buFont typeface="Wingdings" pitchFamily="2" charset="2"/>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Signals</a:t>
            </a:r>
          </a:p>
          <a:p>
            <a:pPr marL="381000" indent="-381000" algn="just" defTabSz="457200">
              <a:buClr>
                <a:srgbClr val="993300"/>
              </a:buClr>
              <a:buFont typeface="Wingdings" pitchFamily="2" charset="2"/>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Processes – debugging a running program</a:t>
            </a:r>
          </a:p>
          <a:p>
            <a:pPr marL="381000" indent="-381000" algn="just" defTabSz="457200">
              <a:buClr>
                <a:srgbClr val="993300"/>
              </a:buClr>
              <a:buFont typeface="Wingdings" pitchFamily="2" charset="2"/>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File operation </a:t>
            </a:r>
          </a:p>
          <a:p>
            <a:pPr marL="381000" indent="-381000" algn="just" defTabSz="457200">
              <a:buClr>
                <a:srgbClr val="993300"/>
              </a:buClr>
              <a:buFont typeface="Wingdings" pitchFamily="2" charset="2"/>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Core</a:t>
            </a:r>
            <a:endParaRPr lang="en-GB" sz="2000" dirty="0" smtClean="0">
              <a:solidFill>
                <a:srgbClr val="993300"/>
              </a:solidFill>
              <a:latin typeface="Arial Rounded MT Bold" pitchFamily="34" charset="0"/>
            </a:endParaRPr>
          </a:p>
          <a:p>
            <a:pPr marL="381000" indent="-381000"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smtClean="0">
              <a:solidFill>
                <a:srgbClr val="993300"/>
              </a:solidFill>
              <a:latin typeface="Georgia" pitchFamily="18" charset="0"/>
            </a:endParaRPr>
          </a:p>
          <a:p>
            <a:pPr marL="381000" indent="-381000"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smtClean="0">
              <a:solidFill>
                <a:srgbClr val="993300"/>
              </a:solidFill>
              <a:latin typeface="Georgia" pitchFamily="18" charset="0"/>
            </a:endParaRPr>
          </a:p>
        </p:txBody>
      </p:sp>
      <p:sp>
        <p:nvSpPr>
          <p:cNvPr id="53250" name="Date Placeholder 3"/>
          <p:cNvSpPr>
            <a:spLocks noGrp="1"/>
          </p:cNvSpPr>
          <p:nvPr>
            <p:ph type="dt" sz="quarter" idx="10"/>
          </p:nvPr>
        </p:nvSpPr>
        <p:spPr/>
        <p:txBody>
          <a:bodyPr/>
          <a:lstStyle/>
          <a:p>
            <a:pPr>
              <a:defRPr/>
            </a:pPr>
            <a:fld id="{2D970D3E-D2FB-4DD3-9642-9EB88ACA823B}" type="slidenum">
              <a:rPr lang="en-GB"/>
              <a:pPr>
                <a:defRPr/>
              </a:pPr>
              <a:t>49</a:t>
            </a:fld>
            <a:endParaRPr lang="en-GB"/>
          </a:p>
        </p:txBody>
      </p:sp>
      <p:grpSp>
        <p:nvGrpSpPr>
          <p:cNvPr id="2" name="Group 4"/>
          <p:cNvGrpSpPr>
            <a:grpSpLocks/>
          </p:cNvGrpSpPr>
          <p:nvPr/>
        </p:nvGrpSpPr>
        <p:grpSpPr bwMode="auto">
          <a:xfrm>
            <a:off x="0" y="106363"/>
            <a:ext cx="9137650" cy="727075"/>
            <a:chOff x="0" y="67"/>
            <a:chExt cx="6237" cy="458"/>
          </a:xfrm>
        </p:grpSpPr>
        <p:sp>
          <p:nvSpPr>
            <p:cNvPr id="52230"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6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69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691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691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691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6691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691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669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xfrm>
            <a:off x="-15240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1. Introduction</a:t>
            </a:r>
          </a:p>
        </p:txBody>
      </p:sp>
      <p:sp>
        <p:nvSpPr>
          <p:cNvPr id="87042" name="Rectangle 2"/>
          <p:cNvSpPr>
            <a:spLocks noGrp="1" noChangeArrowheads="1"/>
          </p:cNvSpPr>
          <p:nvPr>
            <p:ph idx="1"/>
          </p:nvPr>
        </p:nvSpPr>
        <p:spPr>
          <a:xfrm>
            <a:off x="381000" y="1219200"/>
            <a:ext cx="8456613" cy="4724400"/>
          </a:xfrm>
        </p:spPr>
        <p:txBody>
          <a:bodyPr lIns="90000" tIns="46800" rIns="90000" bIns="46800"/>
          <a:lstStyle/>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smtClean="0">
              <a:solidFill>
                <a:srgbClr val="993300"/>
              </a:solidFill>
              <a:latin typeface="Georgia" pitchFamily="18" charset="0"/>
            </a:endParaRP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What is a debugger?</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Why not </a:t>
            </a:r>
            <a:r>
              <a:rPr lang="en-GB" sz="2000" i="1" dirty="0" err="1" smtClean="0">
                <a:solidFill>
                  <a:srgbClr val="993300"/>
                </a:solidFill>
                <a:latin typeface="Georgia" pitchFamily="18" charset="0"/>
              </a:rPr>
              <a:t>printf</a:t>
            </a:r>
            <a:r>
              <a:rPr lang="en-GB" sz="2000" i="1" dirty="0" smtClean="0">
                <a:solidFill>
                  <a:srgbClr val="993300"/>
                </a:solidFill>
                <a:latin typeface="Georgia" pitchFamily="18" charset="0"/>
              </a:rPr>
              <a:t>()</a:t>
            </a:r>
            <a:r>
              <a:rPr lang="en-GB" sz="2000" dirty="0" smtClean="0">
                <a:solidFill>
                  <a:srgbClr val="993300"/>
                </a:solidFill>
                <a:latin typeface="Georgia" pitchFamily="18" charset="0"/>
              </a:rPr>
              <a:t> ?</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Conditional compilation</a:t>
            </a:r>
          </a:p>
          <a:p>
            <a:pPr marL="738188" lvl="1" indent="-280988" algn="just" defTabSz="457200">
              <a:spcBef>
                <a:spcPts val="500"/>
              </a:spcBef>
              <a:buClr>
                <a:srgbClr val="993300"/>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600" dirty="0" smtClean="0">
                <a:solidFill>
                  <a:srgbClr val="993300"/>
                </a:solidFill>
                <a:latin typeface="Georgia" pitchFamily="18" charset="0"/>
              </a:rPr>
              <a:t>#if DEBUG</a:t>
            </a:r>
          </a:p>
          <a:p>
            <a:pPr lvl="2" algn="just" defTabSz="457200">
              <a:spcBef>
                <a:spcPts val="500"/>
              </a:spcBef>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400" dirty="0" err="1" smtClean="0">
                <a:solidFill>
                  <a:srgbClr val="993300"/>
                </a:solidFill>
                <a:latin typeface="Georgia" pitchFamily="18" charset="0"/>
              </a:rPr>
              <a:t>printf</a:t>
            </a:r>
            <a:r>
              <a:rPr lang="en-GB" sz="1400" dirty="0" smtClean="0">
                <a:solidFill>
                  <a:srgbClr val="993300"/>
                </a:solidFill>
                <a:latin typeface="Georgia" pitchFamily="18" charset="0"/>
              </a:rPr>
              <a:t>(</a:t>
            </a:r>
            <a:r>
              <a:rPr lang="en-GB" sz="1400" dirty="0" err="1" smtClean="0">
                <a:solidFill>
                  <a:srgbClr val="993300"/>
                </a:solidFill>
                <a:latin typeface="Georgia" pitchFamily="18" charset="0"/>
              </a:rPr>
              <a:t>stderr</a:t>
            </a:r>
            <a:r>
              <a:rPr lang="en-GB" sz="1400" dirty="0" smtClean="0">
                <a:solidFill>
                  <a:srgbClr val="993300"/>
                </a:solidFill>
                <a:latin typeface="Georgia" pitchFamily="18" charset="0"/>
              </a:rPr>
              <a:t>, “ERROR!!\n”) ;</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Need for a  debugger</a:t>
            </a:r>
          </a:p>
          <a:p>
            <a:pPr marL="738188" lvl="1" indent="-280988" algn="just" defTabSz="457200">
              <a:spcBef>
                <a:spcPts val="550"/>
              </a:spcBef>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Symbolic debugger</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What is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a:t>
            </a:r>
          </a:p>
        </p:txBody>
      </p:sp>
      <p:sp>
        <p:nvSpPr>
          <p:cNvPr id="8194" name="Date Placeholder 3"/>
          <p:cNvSpPr>
            <a:spLocks noGrp="1"/>
          </p:cNvSpPr>
          <p:nvPr>
            <p:ph type="dt" sz="quarter" idx="10"/>
          </p:nvPr>
        </p:nvSpPr>
        <p:spPr/>
        <p:txBody>
          <a:bodyPr/>
          <a:lstStyle/>
          <a:p>
            <a:pPr>
              <a:defRPr/>
            </a:pPr>
            <a:fld id="{F3F27048-EDFA-4529-BF24-42E4F1600CE5}" type="slidenum">
              <a:rPr lang="en-GB"/>
              <a:pPr>
                <a:defRPr/>
              </a:pPr>
              <a:t>5</a:t>
            </a:fld>
            <a:endParaRPr lang="en-GB"/>
          </a:p>
        </p:txBody>
      </p:sp>
      <p:grpSp>
        <p:nvGrpSpPr>
          <p:cNvPr id="2" name="Group 4"/>
          <p:cNvGrpSpPr>
            <a:grpSpLocks/>
          </p:cNvGrpSpPr>
          <p:nvPr/>
        </p:nvGrpSpPr>
        <p:grpSpPr bwMode="auto">
          <a:xfrm>
            <a:off x="0" y="106363"/>
            <a:ext cx="9137650" cy="727075"/>
            <a:chOff x="0" y="67"/>
            <a:chExt cx="6237" cy="458"/>
          </a:xfrm>
        </p:grpSpPr>
        <p:sp>
          <p:nvSpPr>
            <p:cNvPr id="717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704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70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04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704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70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6.1 machine code</a:t>
            </a:r>
          </a:p>
        </p:txBody>
      </p:sp>
      <p:sp>
        <p:nvSpPr>
          <p:cNvPr id="168962" name="Rectangle 2"/>
          <p:cNvSpPr>
            <a:spLocks noGrp="1" noChangeArrowheads="1"/>
          </p:cNvSpPr>
          <p:nvPr>
            <p:ph idx="1"/>
          </p:nvPr>
        </p:nvSpPr>
        <p:spPr>
          <a:xfrm>
            <a:off x="211138" y="1447800"/>
            <a:ext cx="8456612" cy="48768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blends well with other languages, including machine language.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 high-level language can be disassembled and displayed as its equivalent  machine code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is </a:t>
            </a:r>
            <a:r>
              <a:rPr lang="en-GB" sz="2000" dirty="0" err="1" smtClean="0">
                <a:solidFill>
                  <a:srgbClr val="993300"/>
                </a:solidFill>
                <a:latin typeface="Letter Gothic" pitchFamily="49" charset="0"/>
              </a:rPr>
              <a:t>disas</a:t>
            </a:r>
            <a:r>
              <a:rPr lang="en-GB" sz="2000" dirty="0" smtClean="0">
                <a:solidFill>
                  <a:srgbClr val="993300"/>
                </a:solidFill>
                <a:latin typeface="Letter Gothic" pitchFamily="49" charset="0"/>
              </a:rPr>
              <a:t> </a:t>
            </a:r>
            <a:r>
              <a:rPr lang="en-GB" sz="2000" dirty="0" err="1" smtClean="0">
                <a:solidFill>
                  <a:srgbClr val="993300"/>
                </a:solidFill>
                <a:latin typeface="Letter Gothic" pitchFamily="49" charset="0"/>
              </a:rPr>
              <a:t>function_name</a:t>
            </a:r>
            <a:endParaRPr lang="en-GB" sz="2000" dirty="0" smtClean="0">
              <a:solidFill>
                <a:srgbClr val="993300"/>
              </a:solidFill>
              <a:latin typeface="Letter Gothic" pitchFamily="49" charset="0"/>
            </a:endParaRPr>
          </a:p>
          <a:p>
            <a:pPr marL="338138" indent="-338138" algn="just" defTabSz="457200">
              <a:lnSpc>
                <a:spcPct val="150000"/>
              </a:lnSpc>
              <a:buClr>
                <a:srgbClr val="993300"/>
              </a:buClr>
              <a:buFont typeface="StarSymbo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info address symbol</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Describe where the data for symbol is stored. </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For a register variable, this says which register it is kept in. </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For a non-register local variable, this prints the stack-frame offset at which the variable is always stored</a:t>
            </a:r>
            <a:r>
              <a:rPr lang="en-GB" sz="1800" dirty="0" smtClean="0">
                <a:solidFill>
                  <a:srgbClr val="993300"/>
                </a:solidFill>
                <a:latin typeface="Georgia" pitchFamily="18" charset="0"/>
              </a:rPr>
              <a:t>.</a:t>
            </a:r>
          </a:p>
          <a:p>
            <a:pPr lvl="3" algn="just" defTabSz="457200">
              <a:buClr>
                <a:srgbClr val="993300"/>
              </a:buClr>
              <a:buFontTx/>
              <a:buChar char="o"/>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200" dirty="0" smtClean="0">
                <a:solidFill>
                  <a:srgbClr val="993300"/>
                </a:solidFill>
                <a:latin typeface="Georgia" pitchFamily="18" charset="0"/>
              </a:rPr>
              <a:t>I</a:t>
            </a:r>
            <a:r>
              <a:rPr lang="en-GB" sz="1800" dirty="0" smtClean="0">
                <a:solidFill>
                  <a:srgbClr val="993300"/>
                </a:solidFill>
                <a:latin typeface="Georgia" pitchFamily="18" charset="0"/>
              </a:rPr>
              <a:t>nfo address main</a:t>
            </a:r>
          </a:p>
        </p:txBody>
      </p:sp>
      <p:sp>
        <p:nvSpPr>
          <p:cNvPr id="54274" name="Date Placeholder 3"/>
          <p:cNvSpPr>
            <a:spLocks noGrp="1"/>
          </p:cNvSpPr>
          <p:nvPr>
            <p:ph type="dt" sz="quarter" idx="10"/>
          </p:nvPr>
        </p:nvSpPr>
        <p:spPr/>
        <p:txBody>
          <a:bodyPr/>
          <a:lstStyle/>
          <a:p>
            <a:pPr>
              <a:defRPr/>
            </a:pPr>
            <a:fld id="{88290685-266E-44A5-8CD4-36BDC1178737}" type="slidenum">
              <a:rPr lang="en-GB"/>
              <a:pPr>
                <a:defRPr/>
              </a:pPr>
              <a:t>50</a:t>
            </a:fld>
            <a:endParaRPr lang="en-GB"/>
          </a:p>
        </p:txBody>
      </p:sp>
      <p:grpSp>
        <p:nvGrpSpPr>
          <p:cNvPr id="2" name="Group 4"/>
          <p:cNvGrpSpPr>
            <a:grpSpLocks/>
          </p:cNvGrpSpPr>
          <p:nvPr/>
        </p:nvGrpSpPr>
        <p:grpSpPr bwMode="auto">
          <a:xfrm>
            <a:off x="0" y="106363"/>
            <a:ext cx="9137650" cy="727075"/>
            <a:chOff x="0" y="67"/>
            <a:chExt cx="6237" cy="458"/>
          </a:xfrm>
        </p:grpSpPr>
        <p:sp>
          <p:nvSpPr>
            <p:cNvPr id="5325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9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89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9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896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6896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6896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689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6.2 Altering Sequence</a:t>
            </a:r>
          </a:p>
        </p:txBody>
      </p:sp>
      <p:sp>
        <p:nvSpPr>
          <p:cNvPr id="171010" name="Rectangle 2"/>
          <p:cNvSpPr>
            <a:spLocks noGrp="1" noChangeArrowheads="1"/>
          </p:cNvSpPr>
          <p:nvPr>
            <p:ph idx="1"/>
          </p:nvPr>
        </p:nvSpPr>
        <p:spPr>
          <a:xfrm>
            <a:off x="211138" y="1447800"/>
            <a:ext cx="8456612" cy="4876800"/>
          </a:xfrm>
        </p:spPr>
        <p:txBody>
          <a:bodyPr lIns="90000" tIns="46800" rIns="90000" bIns="46800"/>
          <a:lstStyle/>
          <a:p>
            <a:pPr marL="338138" indent="-338138" algn="just" defTabSz="457200">
              <a:lnSpc>
                <a:spcPct val="94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jump &lt;line&gt;</a:t>
            </a:r>
            <a:r>
              <a:rPr lang="en-GB" sz="2000" dirty="0" smtClean="0">
                <a:solidFill>
                  <a:srgbClr val="993300"/>
                </a:solidFill>
                <a:latin typeface="Georgia" pitchFamily="18" charset="0"/>
              </a:rPr>
              <a:t> will start executing from the specified line No.</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jump *address</a:t>
            </a:r>
            <a:r>
              <a:rPr lang="en-GB" sz="2000" dirty="0" smtClean="0">
                <a:solidFill>
                  <a:srgbClr val="993300"/>
                </a:solidFill>
                <a:latin typeface="Georgia" pitchFamily="18" charset="0"/>
              </a:rPr>
              <a:t> will jump to the specified address.</a:t>
            </a:r>
          </a:p>
          <a:p>
            <a:pPr marL="338138" indent="-338138" algn="just" defTabSz="457200">
              <a:lnSpc>
                <a:spcPct val="150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return</a:t>
            </a:r>
            <a:r>
              <a:rPr lang="en-GB" sz="2000" dirty="0" smtClean="0">
                <a:solidFill>
                  <a:srgbClr val="993300"/>
                </a:solidFill>
                <a:latin typeface="Georgia" pitchFamily="18" charset="0"/>
              </a:rPr>
              <a:t> command will return from the function </a:t>
            </a:r>
            <a:r>
              <a:rPr lang="en-GB" sz="2000" i="1" dirty="0" smtClean="0">
                <a:solidFill>
                  <a:srgbClr val="993300"/>
                </a:solidFill>
                <a:latin typeface="Georgia" pitchFamily="18" charset="0"/>
              </a:rPr>
              <a:t>without completing the function.</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a:t>
            </a:r>
            <a:r>
              <a:rPr lang="en-GB" sz="2000" dirty="0" smtClean="0">
                <a:solidFill>
                  <a:srgbClr val="993300"/>
                </a:solidFill>
                <a:latin typeface="Letter Gothic" pitchFamily="49" charset="0"/>
              </a:rPr>
              <a:t>kill</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terminates</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(kills) the program that is being run.</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Moreover, we can alter the value of variable in a loop to alter the program execution</a:t>
            </a:r>
          </a:p>
        </p:txBody>
      </p:sp>
      <p:sp>
        <p:nvSpPr>
          <p:cNvPr id="55298" name="Date Placeholder 3"/>
          <p:cNvSpPr>
            <a:spLocks noGrp="1"/>
          </p:cNvSpPr>
          <p:nvPr>
            <p:ph type="dt" sz="quarter" idx="10"/>
          </p:nvPr>
        </p:nvSpPr>
        <p:spPr/>
        <p:txBody>
          <a:bodyPr/>
          <a:lstStyle/>
          <a:p>
            <a:pPr>
              <a:defRPr/>
            </a:pPr>
            <a:fld id="{4291E4C5-354A-48D6-8921-3E4AF2055550}" type="slidenum">
              <a:rPr lang="en-GB"/>
              <a:pPr>
                <a:defRPr/>
              </a:pPr>
              <a:t>51</a:t>
            </a:fld>
            <a:endParaRPr lang="en-GB"/>
          </a:p>
        </p:txBody>
      </p:sp>
      <p:grpSp>
        <p:nvGrpSpPr>
          <p:cNvPr id="2" name="Group 4"/>
          <p:cNvGrpSpPr>
            <a:grpSpLocks/>
          </p:cNvGrpSpPr>
          <p:nvPr/>
        </p:nvGrpSpPr>
        <p:grpSpPr bwMode="auto">
          <a:xfrm>
            <a:off x="0" y="106363"/>
            <a:ext cx="9137650" cy="727075"/>
            <a:chOff x="0" y="67"/>
            <a:chExt cx="6237" cy="458"/>
          </a:xfrm>
        </p:grpSpPr>
        <p:sp>
          <p:nvSpPr>
            <p:cNvPr id="54278"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0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1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6.2 Altering Sequence</a:t>
            </a:r>
          </a:p>
        </p:txBody>
      </p:sp>
      <p:sp>
        <p:nvSpPr>
          <p:cNvPr id="173058" name="Rectangle 2"/>
          <p:cNvSpPr>
            <a:spLocks noGrp="1" noChangeArrowheads="1"/>
          </p:cNvSpPr>
          <p:nvPr>
            <p:ph idx="1"/>
          </p:nvPr>
        </p:nvSpPr>
        <p:spPr>
          <a:xfrm>
            <a:off x="211138" y="1447800"/>
            <a:ext cx="8456612" cy="4876800"/>
          </a:xfrm>
        </p:spPr>
        <p:txBody>
          <a:bodyPr lIns="90000" tIns="46800" rIns="90000" bIns="46800"/>
          <a:lstStyle/>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allows us to use conditional break points.</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will stop the program – invoke the break point – only if the condition is met.  Else the program runs in normal way.</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Syntax is    </a:t>
            </a:r>
          </a:p>
          <a:p>
            <a:pPr marL="738188" lvl="1" indent="-280988" algn="just" defTabSz="457200">
              <a:lnSpc>
                <a:spcPct val="90000"/>
              </a:lnSpc>
              <a:buClr>
                <a:srgbClr val="993300"/>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break &lt;at&gt; if &lt;condition&gt;</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Multiple conditions are allowed.</a:t>
            </a:r>
          </a:p>
          <a:p>
            <a:pPr marL="738188" lvl="1" indent="-280988" algn="just" defTabSz="457200">
              <a:lnSpc>
                <a:spcPct val="90000"/>
              </a:lnSpc>
              <a:buClr>
                <a:srgbClr val="993300"/>
              </a:buClr>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Letter Gothic" pitchFamily="49" charset="0"/>
              </a:rPr>
              <a:t>break &lt;at&gt; if &lt;condition&gt; &lt;second condition&gt;</a:t>
            </a:r>
          </a:p>
        </p:txBody>
      </p:sp>
      <p:sp>
        <p:nvSpPr>
          <p:cNvPr id="56322" name="Date Placeholder 3"/>
          <p:cNvSpPr>
            <a:spLocks noGrp="1"/>
          </p:cNvSpPr>
          <p:nvPr>
            <p:ph type="dt" sz="quarter" idx="10"/>
          </p:nvPr>
        </p:nvSpPr>
        <p:spPr/>
        <p:txBody>
          <a:bodyPr/>
          <a:lstStyle/>
          <a:p>
            <a:pPr>
              <a:defRPr/>
            </a:pPr>
            <a:fld id="{086DBB8A-8101-40DC-81C1-E12A765CE854}" type="slidenum">
              <a:rPr lang="en-GB"/>
              <a:pPr>
                <a:defRPr/>
              </a:pPr>
              <a:t>52</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30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305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305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305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730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6.3 fork</a:t>
            </a:r>
          </a:p>
        </p:txBody>
      </p:sp>
      <p:sp>
        <p:nvSpPr>
          <p:cNvPr id="175106" name="Rectangle 2"/>
          <p:cNvSpPr>
            <a:spLocks noGrp="1" noChangeArrowheads="1"/>
          </p:cNvSpPr>
          <p:nvPr>
            <p:ph idx="1"/>
          </p:nvPr>
        </p:nvSpPr>
        <p:spPr>
          <a:xfrm>
            <a:off x="211138" y="1600200"/>
            <a:ext cx="8456612" cy="4876800"/>
          </a:xfrm>
        </p:spPr>
        <p:txBody>
          <a:bodyPr lIns="90000" tIns="46800" rIns="90000" bIns="46800"/>
          <a:lstStyle/>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supports forking of functions also.</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Program should have </a:t>
            </a:r>
            <a:r>
              <a:rPr lang="en-GB" sz="2000" i="1" dirty="0" smtClean="0">
                <a:solidFill>
                  <a:srgbClr val="993300"/>
                </a:solidFill>
                <a:latin typeface="Georgia" pitchFamily="18" charset="0"/>
              </a:rPr>
              <a:t>fork(); </a:t>
            </a:r>
            <a:r>
              <a:rPr lang="en-GB" sz="2000" dirty="0" smtClean="0">
                <a:solidFill>
                  <a:srgbClr val="993300"/>
                </a:solidFill>
                <a:latin typeface="Georgia" pitchFamily="18" charset="0"/>
              </a:rPr>
              <a:t>system call.</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By default </a:t>
            </a:r>
            <a:r>
              <a:rPr lang="en-GB" sz="2000" dirty="0" err="1" smtClean="0">
                <a:solidFill>
                  <a:srgbClr val="993300"/>
                </a:solidFill>
                <a:latin typeface="Georgia" pitchFamily="18" charset="0"/>
              </a:rPr>
              <a:t>gdb</a:t>
            </a:r>
            <a:r>
              <a:rPr lang="en-GB" sz="2000" dirty="0" smtClean="0">
                <a:solidFill>
                  <a:srgbClr val="993300"/>
                </a:solidFill>
                <a:latin typeface="Georgia" pitchFamily="18" charset="0"/>
              </a:rPr>
              <a:t> will not process child process</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We have to enable the option manually</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can monitor either parent or the child process; not both.</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is </a:t>
            </a:r>
            <a:r>
              <a:rPr lang="en-GB" sz="2000" u="sng" dirty="0" smtClean="0">
                <a:solidFill>
                  <a:srgbClr val="993300"/>
                </a:solidFill>
                <a:latin typeface="Letter Gothic" pitchFamily="49" charset="0"/>
              </a:rPr>
              <a:t>set follow-fork-mode &lt;mode&gt;</a:t>
            </a:r>
            <a:r>
              <a:rPr lang="en-GB" sz="2000" dirty="0" smtClean="0">
                <a:solidFill>
                  <a:srgbClr val="993300"/>
                </a:solidFill>
                <a:latin typeface="Letter Gothic" pitchFamily="49" charset="0"/>
              </a:rPr>
              <a:t>.</a:t>
            </a:r>
            <a:r>
              <a:rPr lang="en-GB" sz="2000" i="1" dirty="0" smtClean="0">
                <a:solidFill>
                  <a:srgbClr val="993300"/>
                </a:solidFill>
                <a:latin typeface="Georgia" pitchFamily="18" charset="0"/>
              </a:rPr>
              <a:t> </a:t>
            </a:r>
            <a:r>
              <a:rPr lang="en-GB" sz="2000" dirty="0" smtClean="0">
                <a:solidFill>
                  <a:srgbClr val="993300"/>
                </a:solidFill>
                <a:latin typeface="Georgia" pitchFamily="18" charset="0"/>
              </a:rPr>
              <a:t>Where </a:t>
            </a:r>
            <a:r>
              <a:rPr lang="en-GB" sz="2000" i="1" dirty="0" smtClean="0">
                <a:solidFill>
                  <a:srgbClr val="993300"/>
                </a:solidFill>
                <a:latin typeface="Georgia" pitchFamily="18" charset="0"/>
              </a:rPr>
              <a:t>mode can be</a:t>
            </a:r>
            <a:r>
              <a:rPr lang="en-GB" sz="2000" dirty="0" smtClean="0">
                <a:solidFill>
                  <a:srgbClr val="993300"/>
                </a:solidFill>
                <a:latin typeface="Georgia" pitchFamily="18" charset="0"/>
              </a:rPr>
              <a:t> </a:t>
            </a:r>
            <a:r>
              <a:rPr lang="en-GB" sz="2000" i="1" dirty="0" smtClean="0">
                <a:solidFill>
                  <a:srgbClr val="993300"/>
                </a:solidFill>
                <a:latin typeface="Georgia" pitchFamily="18" charset="0"/>
              </a:rPr>
              <a:t>parent,</a:t>
            </a:r>
            <a:r>
              <a:rPr lang="en-GB" sz="2000" dirty="0" smtClean="0">
                <a:solidFill>
                  <a:srgbClr val="993300"/>
                </a:solidFill>
                <a:latin typeface="Georgia" pitchFamily="18" charset="0"/>
              </a:rPr>
              <a:t> </a:t>
            </a:r>
            <a:r>
              <a:rPr lang="en-GB" sz="2000" i="1" dirty="0" smtClean="0">
                <a:solidFill>
                  <a:srgbClr val="993300"/>
                </a:solidFill>
                <a:latin typeface="Georgia" pitchFamily="18" charset="0"/>
              </a:rPr>
              <a:t> child or  ask</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With </a:t>
            </a:r>
            <a:r>
              <a:rPr lang="en-GB" sz="1800" i="1" dirty="0" smtClean="0">
                <a:solidFill>
                  <a:srgbClr val="993300"/>
                </a:solidFill>
                <a:latin typeface="Georgia" pitchFamily="18" charset="0"/>
              </a:rPr>
              <a:t>ask </a:t>
            </a:r>
            <a:r>
              <a:rPr lang="en-GB" sz="1800" dirty="0" err="1" smtClean="0">
                <a:solidFill>
                  <a:srgbClr val="993300"/>
                </a:solidFill>
                <a:latin typeface="Georgia" pitchFamily="18" charset="0"/>
              </a:rPr>
              <a:t>gdb</a:t>
            </a:r>
            <a:r>
              <a:rPr lang="en-GB" sz="1800" dirty="0" smtClean="0">
                <a:solidFill>
                  <a:srgbClr val="993300"/>
                </a:solidFill>
                <a:latin typeface="Georgia" pitchFamily="18" charset="0"/>
              </a:rPr>
              <a:t> stops at fork(); and, asks the response</a:t>
            </a:r>
          </a:p>
          <a:p>
            <a:pPr marL="738188" lvl="1" indent="-280988" algn="just" defTabSz="457200">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User can respond with </a:t>
            </a:r>
            <a:r>
              <a:rPr lang="en-GB" sz="1800" i="1" dirty="0" smtClean="0">
                <a:solidFill>
                  <a:srgbClr val="993300"/>
                </a:solidFill>
                <a:latin typeface="Georgia" pitchFamily="18" charset="0"/>
              </a:rPr>
              <a:t>parent</a:t>
            </a:r>
            <a:r>
              <a:rPr lang="en-GB" sz="1800" dirty="0" smtClean="0">
                <a:solidFill>
                  <a:srgbClr val="993300"/>
                </a:solidFill>
                <a:latin typeface="Georgia" pitchFamily="18" charset="0"/>
              </a:rPr>
              <a:t> or </a:t>
            </a:r>
            <a:r>
              <a:rPr lang="en-GB" sz="1800" i="1" dirty="0" smtClean="0">
                <a:solidFill>
                  <a:srgbClr val="993300"/>
                </a:solidFill>
                <a:latin typeface="Georgia" pitchFamily="18" charset="0"/>
              </a:rPr>
              <a:t>child</a:t>
            </a:r>
            <a:r>
              <a:rPr lang="en-GB" sz="1800" dirty="0" smtClean="0">
                <a:solidFill>
                  <a:srgbClr val="993300"/>
                </a:solidFill>
                <a:latin typeface="Georgia" pitchFamily="18" charset="0"/>
              </a:rPr>
              <a:t> option</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i="1" dirty="0" smtClean="0">
              <a:solidFill>
                <a:srgbClr val="993300"/>
              </a:solidFill>
              <a:latin typeface="Georgia" pitchFamily="18" charset="0"/>
            </a:endParaRPr>
          </a:p>
        </p:txBody>
      </p:sp>
      <p:sp>
        <p:nvSpPr>
          <p:cNvPr id="57346" name="Date Placeholder 3"/>
          <p:cNvSpPr>
            <a:spLocks noGrp="1"/>
          </p:cNvSpPr>
          <p:nvPr>
            <p:ph type="dt" sz="quarter" idx="10"/>
          </p:nvPr>
        </p:nvSpPr>
        <p:spPr/>
        <p:txBody>
          <a:bodyPr/>
          <a:lstStyle/>
          <a:p>
            <a:pPr>
              <a:defRPr/>
            </a:pPr>
            <a:fld id="{0869EF8F-5807-42CE-9A76-08E754BFEA91}" type="slidenum">
              <a:rPr lang="en-GB"/>
              <a:pPr>
                <a:defRPr/>
              </a:pPr>
              <a:t>53</a:t>
            </a:fld>
            <a:endParaRPr lang="en-GB"/>
          </a:p>
        </p:txBody>
      </p:sp>
      <p:grpSp>
        <p:nvGrpSpPr>
          <p:cNvPr id="2" name="Group 4"/>
          <p:cNvGrpSpPr>
            <a:grpSpLocks/>
          </p:cNvGrpSpPr>
          <p:nvPr/>
        </p:nvGrpSpPr>
        <p:grpSpPr bwMode="auto">
          <a:xfrm>
            <a:off x="0" y="106363"/>
            <a:ext cx="9137650" cy="727075"/>
            <a:chOff x="0" y="67"/>
            <a:chExt cx="6237" cy="458"/>
          </a:xfrm>
        </p:grpSpPr>
        <p:sp>
          <p:nvSpPr>
            <p:cNvPr id="56326"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510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510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7510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5106">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5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223837"/>
            <a:ext cx="9148763" cy="919163"/>
          </a:xfrm>
        </p:spPr>
        <p:txBody>
          <a:bodyPr lIns="90000" tIns="46800" rIns="90000" bIns="46800"/>
          <a:lstStyle/>
          <a:p>
            <a:pPr algn="r" defTabSz="457200">
              <a:lnSpc>
                <a:spcPts val="3263"/>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6.3 fork</a:t>
            </a:r>
          </a:p>
        </p:txBody>
      </p:sp>
      <p:sp>
        <p:nvSpPr>
          <p:cNvPr id="177155" name="Rectangle 3"/>
          <p:cNvSpPr>
            <a:spLocks noGrp="1" noChangeArrowheads="1"/>
          </p:cNvSpPr>
          <p:nvPr>
            <p:ph idx="1"/>
          </p:nvPr>
        </p:nvSpPr>
        <p:spPr>
          <a:xfrm>
            <a:off x="533400" y="1219200"/>
            <a:ext cx="7770813" cy="4648200"/>
          </a:xfrm>
        </p:spPr>
        <p:txBody>
          <a:bodyPr lIns="90000" tIns="46800" rIns="90000" bIns="46800"/>
          <a:lstStyle/>
          <a:p>
            <a:pPr marL="338138" indent="-338138" defTabSz="457200">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On most system, </a:t>
            </a:r>
            <a:r>
              <a:rPr lang="en-GB" dirty="0" err="1" smtClean="0"/>
              <a:t>gdb</a:t>
            </a:r>
            <a:r>
              <a:rPr lang="en-GB" dirty="0" smtClean="0"/>
              <a:t> will debug parent only</a:t>
            </a:r>
          </a:p>
          <a:p>
            <a:pPr marL="338138" indent="-338138" defTabSz="457200">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Two methods are available to debug child</a:t>
            </a:r>
          </a:p>
          <a:p>
            <a:pPr marL="338138" indent="-338138" defTabSz="457200">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p>
          <a:p>
            <a:pPr marL="338138" indent="-338138" algn="ctr" defTabSz="457200">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Method -1</a:t>
            </a:r>
          </a:p>
          <a:p>
            <a:pPr marL="338138" indent="-338138" defTabSz="457200">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p>
        </p:txBody>
      </p:sp>
      <p:sp>
        <p:nvSpPr>
          <p:cNvPr id="58370" name="Date Placeholder 3"/>
          <p:cNvSpPr>
            <a:spLocks noGrp="1"/>
          </p:cNvSpPr>
          <p:nvPr>
            <p:ph type="dt" sz="quarter" idx="10"/>
          </p:nvPr>
        </p:nvSpPr>
        <p:spPr/>
        <p:txBody>
          <a:bodyPr/>
          <a:lstStyle/>
          <a:p>
            <a:pPr>
              <a:defRPr/>
            </a:pPr>
            <a:fld id="{278A0068-4B56-48C9-87E6-6F1B75F4AB89}" type="slidenum">
              <a:rPr lang="en-GB"/>
              <a:pPr>
                <a:defRPr/>
              </a:pPr>
              <a:t>54</a:t>
            </a:fld>
            <a:endParaRPr lang="en-GB"/>
          </a:p>
        </p:txBody>
      </p:sp>
      <p:sp>
        <p:nvSpPr>
          <p:cNvPr id="57349" name="Text Box 4"/>
          <p:cNvSpPr txBox="1">
            <a:spLocks noChangeArrowheads="1"/>
          </p:cNvSpPr>
          <p:nvPr/>
        </p:nvSpPr>
        <p:spPr bwMode="auto">
          <a:xfrm>
            <a:off x="274638" y="3733800"/>
            <a:ext cx="7562850" cy="2438400"/>
          </a:xfrm>
          <a:prstGeom prst="rect">
            <a:avLst/>
          </a:prstGeom>
          <a:noFill/>
          <a:ln w="9525">
            <a:noFill/>
            <a:miter lim="800000"/>
            <a:headEnd/>
            <a:tailEnd/>
          </a:ln>
        </p:spPr>
        <p:txBody>
          <a:bodyPr lIns="90000" tIns="46800" rIns="90000" bIns="46800">
            <a:spAutoFit/>
          </a:bodyPr>
          <a:lstStyle/>
          <a:p>
            <a:pPr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 break at the point of fork();  =&gt; </a:t>
            </a:r>
            <a:r>
              <a:rPr lang="en-GB" sz="2000" i="1" dirty="0">
                <a:solidFill>
                  <a:srgbClr val="993300"/>
                </a:solidFill>
                <a:latin typeface="Georgia" pitchFamily="18" charset="0"/>
              </a:rPr>
              <a:t>break 15</a:t>
            </a:r>
          </a:p>
          <a:p>
            <a:pPr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Run  the program  =&gt; </a:t>
            </a:r>
            <a:r>
              <a:rPr lang="en-GB" sz="2000" i="1" dirty="0">
                <a:solidFill>
                  <a:srgbClr val="993300"/>
                </a:solidFill>
                <a:latin typeface="Georgia" pitchFamily="18" charset="0"/>
              </a:rPr>
              <a:t>run</a:t>
            </a:r>
          </a:p>
          <a:p>
            <a:pPr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Change the </a:t>
            </a:r>
            <a:r>
              <a:rPr lang="en-GB" sz="2000" dirty="0" err="1">
                <a:solidFill>
                  <a:srgbClr val="993300"/>
                </a:solidFill>
                <a:latin typeface="Georgia" pitchFamily="18" charset="0"/>
              </a:rPr>
              <a:t>fork_id</a:t>
            </a:r>
            <a:r>
              <a:rPr lang="en-GB" sz="2000" dirty="0">
                <a:solidFill>
                  <a:srgbClr val="993300"/>
                </a:solidFill>
                <a:latin typeface="Georgia" pitchFamily="18" charset="0"/>
              </a:rPr>
              <a:t> to child </a:t>
            </a:r>
            <a:r>
              <a:rPr lang="en-GB" sz="2000" i="1" dirty="0">
                <a:solidFill>
                  <a:srgbClr val="993300"/>
                </a:solidFill>
                <a:latin typeface="Georgia" pitchFamily="18" charset="0"/>
              </a:rPr>
              <a:t>P </a:t>
            </a:r>
            <a:r>
              <a:rPr lang="en-GB" sz="2000" i="1" dirty="0" err="1">
                <a:solidFill>
                  <a:srgbClr val="993300"/>
                </a:solidFill>
                <a:latin typeface="Georgia" pitchFamily="18" charset="0"/>
              </a:rPr>
              <a:t>fork_id</a:t>
            </a:r>
            <a:r>
              <a:rPr lang="en-GB" sz="2000" i="1" dirty="0">
                <a:solidFill>
                  <a:srgbClr val="993300"/>
                </a:solidFill>
                <a:latin typeface="Georgia" pitchFamily="18" charset="0"/>
              </a:rPr>
              <a:t> = 0 (zero)</a:t>
            </a:r>
            <a:r>
              <a:rPr lang="en-GB" sz="2000" dirty="0">
                <a:solidFill>
                  <a:srgbClr val="993300"/>
                </a:solidFill>
                <a:latin typeface="Georgia" pitchFamily="18" charset="0"/>
              </a:rPr>
              <a:t>;</a:t>
            </a:r>
          </a:p>
          <a:p>
            <a:pPr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 Now you can debug the child</a:t>
            </a:r>
          </a:p>
          <a:p>
            <a:pPr eaLnBrk="0" hangingPunct="0">
              <a:spcBef>
                <a:spcPts val="1500"/>
              </a:spcBef>
              <a:buClr>
                <a:srgbClr val="993300"/>
              </a:buClr>
              <a:buSzPct val="100000"/>
              <a:buFont typeface="Arial"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dirty="0">
              <a:solidFill>
                <a:srgbClr val="9933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7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7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147637"/>
            <a:ext cx="9148763" cy="919163"/>
          </a:xfrm>
        </p:spPr>
        <p:txBody>
          <a:bodyPr lIns="90000" tIns="46800" rIns="90000" bIns="46800"/>
          <a:lstStyle/>
          <a:p>
            <a:pPr algn="r" defTabSz="457200">
              <a:lnSpc>
                <a:spcPts val="3263"/>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6.3 fork</a:t>
            </a:r>
          </a:p>
        </p:txBody>
      </p:sp>
      <p:sp>
        <p:nvSpPr>
          <p:cNvPr id="59394" name="Date Placeholder 3"/>
          <p:cNvSpPr>
            <a:spLocks noGrp="1"/>
          </p:cNvSpPr>
          <p:nvPr>
            <p:ph type="dt" sz="quarter" idx="10"/>
          </p:nvPr>
        </p:nvSpPr>
        <p:spPr/>
        <p:txBody>
          <a:bodyPr/>
          <a:lstStyle/>
          <a:p>
            <a:pPr>
              <a:defRPr/>
            </a:pPr>
            <a:fld id="{2B0BF81B-BC9D-40ED-B6BD-413FF7A04905}" type="slidenum">
              <a:rPr lang="en-GB"/>
              <a:pPr>
                <a:defRPr/>
              </a:pPr>
              <a:t>55</a:t>
            </a:fld>
            <a:endParaRPr lang="en-GB"/>
          </a:p>
        </p:txBody>
      </p:sp>
      <p:sp>
        <p:nvSpPr>
          <p:cNvPr id="58373" name="Text Box 4"/>
          <p:cNvSpPr txBox="1">
            <a:spLocks noChangeArrowheads="1"/>
          </p:cNvSpPr>
          <p:nvPr/>
        </p:nvSpPr>
        <p:spPr bwMode="auto">
          <a:xfrm>
            <a:off x="228600" y="2286000"/>
            <a:ext cx="7883525" cy="2873375"/>
          </a:xfrm>
          <a:prstGeom prst="rect">
            <a:avLst/>
          </a:prstGeom>
          <a:noFill/>
          <a:ln w="9525">
            <a:noFill/>
            <a:miter lim="800000"/>
            <a:headEnd/>
            <a:tailEnd/>
          </a:ln>
        </p:spPr>
        <p:txBody>
          <a:bodyPr lIns="90000" tIns="46800" rIns="90000" bIns="46800">
            <a:spAutoFit/>
          </a:bodyPr>
          <a:lstStyle/>
          <a:p>
            <a:pPr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993300"/>
                </a:solidFill>
                <a:latin typeface="Georgia" pitchFamily="18" charset="0"/>
              </a:rPr>
              <a:t> put sleep in child process</a:t>
            </a:r>
          </a:p>
          <a:p>
            <a:pPr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993300"/>
                </a:solidFill>
                <a:latin typeface="Georgia" pitchFamily="18" charset="0"/>
              </a:rPr>
              <a:t>Get child’s pid using </a:t>
            </a:r>
            <a:r>
              <a:rPr lang="en-GB" sz="2000" i="1">
                <a:solidFill>
                  <a:srgbClr val="993300"/>
                </a:solidFill>
                <a:latin typeface="Georgia" pitchFamily="18" charset="0"/>
              </a:rPr>
              <a:t>ps</a:t>
            </a:r>
            <a:r>
              <a:rPr lang="en-GB" sz="2000">
                <a:solidFill>
                  <a:srgbClr val="993300"/>
                </a:solidFill>
                <a:latin typeface="Georgia" pitchFamily="18" charset="0"/>
              </a:rPr>
              <a:t> command (at the command prompt)</a:t>
            </a:r>
          </a:p>
          <a:p>
            <a:pPr lvl="1"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993300"/>
                </a:solidFill>
                <a:latin typeface="Georgia" pitchFamily="18" charset="0"/>
              </a:rPr>
              <a:t> Note the pid No. of the child process		</a:t>
            </a:r>
          </a:p>
          <a:p>
            <a:pPr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993300"/>
                </a:solidFill>
                <a:latin typeface="Georgia" pitchFamily="18" charset="0"/>
              </a:rPr>
              <a:t> Invoke the gdb </a:t>
            </a:r>
          </a:p>
          <a:p>
            <a:pPr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993300"/>
                </a:solidFill>
                <a:latin typeface="Georgia" pitchFamily="18" charset="0"/>
              </a:rPr>
              <a:t>In gdb use attach child-pid command</a:t>
            </a:r>
          </a:p>
          <a:p>
            <a:pPr eaLnBrk="0" hangingPunct="0">
              <a:spcBef>
                <a:spcPts val="1500"/>
              </a:spcBef>
              <a:buClr>
                <a:srgbClr val="993300"/>
              </a:buClr>
              <a:buSzPct val="10000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993300"/>
                </a:solidFill>
                <a:latin typeface="Georgia" pitchFamily="18" charset="0"/>
              </a:rPr>
              <a:t>You can debug child</a:t>
            </a:r>
          </a:p>
        </p:txBody>
      </p:sp>
      <p:sp>
        <p:nvSpPr>
          <p:cNvPr id="58374" name="Text Box 5"/>
          <p:cNvSpPr txBox="1">
            <a:spLocks noChangeArrowheads="1"/>
          </p:cNvSpPr>
          <p:nvPr/>
        </p:nvSpPr>
        <p:spPr bwMode="auto">
          <a:xfrm>
            <a:off x="273050" y="1524000"/>
            <a:ext cx="8196263" cy="306388"/>
          </a:xfrm>
          <a:prstGeom prst="rect">
            <a:avLst/>
          </a:prstGeom>
          <a:noFill/>
          <a:ln w="9525">
            <a:noFill/>
            <a:miter lim="800000"/>
            <a:headEnd/>
            <a:tailEnd/>
          </a:ln>
        </p:spPr>
        <p:txBody>
          <a:bodyPr lIns="0" tIns="0" rIns="0" bIns="0">
            <a:spAutoFit/>
          </a:bodyPr>
          <a:lstStyle/>
          <a:p>
            <a:pPr algn="ctr" eaLnBrk="0" hangingPunct="0">
              <a:lnSpc>
                <a:spcPts val="2413"/>
              </a:lnSpc>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993300"/>
                </a:solidFill>
                <a:latin typeface="Georgia" pitchFamily="18" charset="0"/>
              </a:rPr>
              <a:t>Method 2 (To debug the </a:t>
            </a:r>
            <a:r>
              <a:rPr lang="en-GB" sz="2000" i="1">
                <a:solidFill>
                  <a:srgbClr val="993300"/>
                </a:solidFill>
                <a:latin typeface="Georgia" pitchFamily="18" charset="0"/>
              </a:rPr>
              <a:t>actual </a:t>
            </a:r>
            <a:r>
              <a:rPr lang="en-GB" sz="2000">
                <a:solidFill>
                  <a:srgbClr val="993300"/>
                </a:solidFill>
                <a:latin typeface="Georgia" pitchFamily="18" charset="0"/>
              </a:rPr>
              <a:t>child, )</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solidFill>
                  <a:srgbClr val="FFFF99"/>
                </a:solidFill>
              </a:rPr>
              <a:t>6.3 fork</a:t>
            </a:r>
          </a:p>
        </p:txBody>
      </p:sp>
      <p:sp>
        <p:nvSpPr>
          <p:cNvPr id="181251" name="Rectangle 3"/>
          <p:cNvSpPr>
            <a:spLocks noGrp="1" noChangeArrowheads="1"/>
          </p:cNvSpPr>
          <p:nvPr>
            <p:ph idx="1"/>
          </p:nvPr>
        </p:nvSpPr>
        <p:spPr>
          <a:xfrm>
            <a:off x="485775" y="1303338"/>
            <a:ext cx="7772400" cy="4672012"/>
          </a:xfrm>
        </p:spPr>
        <p:txBody>
          <a:bodyPr lIns="90000" tIns="46800" rIns="90000" bIns="46800" rtlCol="0">
            <a:normAutofit fontScale="92500" lnSpcReduction="10000"/>
          </a:bodyPr>
          <a:lstStyle/>
          <a:p>
            <a:pPr marL="338138" indent="-338138" defTabSz="457200" fontAlgn="auto">
              <a:spcAft>
                <a:spcPts val="0"/>
              </a:spcAft>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We can use the command </a:t>
            </a:r>
            <a:r>
              <a:rPr lang="en-GB" sz="2200" dirty="0" smtClean="0">
                <a:latin typeface="Letter Gothic" pitchFamily="49" charset="0"/>
              </a:rPr>
              <a:t>commands</a:t>
            </a:r>
            <a:r>
              <a:rPr lang="en-GB" dirty="0" smtClean="0"/>
              <a:t> at the fork.  For example consider:</a:t>
            </a:r>
          </a:p>
          <a:p>
            <a:pPr marL="338138" indent="-338138" defTabSz="457200" fontAlgn="auto">
              <a:lnSpc>
                <a:spcPct val="120000"/>
              </a:lnSpc>
              <a:spcAft>
                <a:spcPts val="0"/>
              </a:spcAft>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i="1" dirty="0" smtClean="0">
                <a:latin typeface="Letter Gothic" pitchFamily="49" charset="0"/>
              </a:rPr>
              <a:t>(</a:t>
            </a:r>
            <a:r>
              <a:rPr lang="en-GB" i="1" dirty="0" err="1" smtClean="0">
                <a:latin typeface="Letter Gothic" pitchFamily="49" charset="0"/>
              </a:rPr>
              <a:t>Gdb</a:t>
            </a:r>
            <a:r>
              <a:rPr lang="en-GB" i="1" dirty="0" smtClean="0">
                <a:latin typeface="Letter Gothic" pitchFamily="49" charset="0"/>
              </a:rPr>
              <a:t>)B &lt;</a:t>
            </a:r>
            <a:r>
              <a:rPr lang="en-GB" i="1" dirty="0" err="1" smtClean="0">
                <a:latin typeface="Letter Gothic" pitchFamily="49" charset="0"/>
              </a:rPr>
              <a:t>line_number</a:t>
            </a:r>
            <a:r>
              <a:rPr lang="en-GB" i="1" dirty="0" smtClean="0">
                <a:latin typeface="Letter Gothic" pitchFamily="49" charset="0"/>
              </a:rPr>
              <a:t>&gt;</a:t>
            </a:r>
          </a:p>
          <a:p>
            <a:pPr marL="338138" indent="-338138" defTabSz="457200" fontAlgn="auto">
              <a:lnSpc>
                <a:spcPct val="120000"/>
              </a:lnSpc>
              <a:spcAft>
                <a:spcPts val="0"/>
              </a:spcAft>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i="1" dirty="0" smtClean="0">
                <a:latin typeface="Letter Gothic" pitchFamily="49" charset="0"/>
              </a:rPr>
              <a:t>(</a:t>
            </a:r>
            <a:r>
              <a:rPr lang="en-GB" i="1" dirty="0" err="1" smtClean="0">
                <a:latin typeface="Letter Gothic" pitchFamily="49" charset="0"/>
              </a:rPr>
              <a:t>gdb</a:t>
            </a:r>
            <a:r>
              <a:rPr lang="en-GB" i="1" dirty="0" smtClean="0">
                <a:latin typeface="Letter Gothic" pitchFamily="49" charset="0"/>
              </a:rPr>
              <a:t>) Commands</a:t>
            </a:r>
          </a:p>
          <a:p>
            <a:pPr marL="338138" indent="-338138" defTabSz="457200" fontAlgn="auto">
              <a:lnSpc>
                <a:spcPct val="120000"/>
              </a:lnSpc>
              <a:spcAft>
                <a:spcPts val="0"/>
              </a:spcAft>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i="1" dirty="0" smtClean="0">
                <a:latin typeface="Letter Gothic" pitchFamily="49" charset="0"/>
              </a:rPr>
              <a:t>&gt; P id=0</a:t>
            </a:r>
          </a:p>
          <a:p>
            <a:pPr marL="338138" indent="-338138" defTabSz="457200" fontAlgn="auto">
              <a:lnSpc>
                <a:spcPct val="120000"/>
              </a:lnSpc>
              <a:spcAft>
                <a:spcPts val="0"/>
              </a:spcAft>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i="1" dirty="0" smtClean="0">
                <a:latin typeface="Letter Gothic" pitchFamily="49" charset="0"/>
              </a:rPr>
              <a:t>&gt; Step</a:t>
            </a:r>
          </a:p>
          <a:p>
            <a:pPr marL="338138" indent="-338138" defTabSz="457200" fontAlgn="auto">
              <a:lnSpc>
                <a:spcPct val="120000"/>
              </a:lnSpc>
              <a:spcAft>
                <a:spcPts val="0"/>
              </a:spcAft>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i="1" dirty="0" smtClean="0">
                <a:latin typeface="Letter Gothic" pitchFamily="49" charset="0"/>
              </a:rPr>
              <a:t>&gt; End</a:t>
            </a:r>
          </a:p>
          <a:p>
            <a:pPr marL="338138" indent="-338138" defTabSz="457200" fontAlgn="auto">
              <a:lnSpc>
                <a:spcPct val="120000"/>
              </a:lnSpc>
              <a:spcAft>
                <a:spcPts val="0"/>
              </a:spcAft>
              <a:buClr>
                <a:srgbClr val="3333CC"/>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i="1" dirty="0" smtClean="0">
                <a:latin typeface="Letter Gothic" pitchFamily="49" charset="0"/>
              </a:rPr>
              <a:t>(</a:t>
            </a:r>
            <a:r>
              <a:rPr lang="en-GB" i="1" dirty="0" err="1" smtClean="0">
                <a:latin typeface="Letter Gothic" pitchFamily="49" charset="0"/>
              </a:rPr>
              <a:t>gdb</a:t>
            </a:r>
            <a:r>
              <a:rPr lang="en-GB" i="1" dirty="0" smtClean="0">
                <a:latin typeface="Letter Gothic" pitchFamily="49" charset="0"/>
              </a:rPr>
              <a:t>)</a:t>
            </a:r>
          </a:p>
        </p:txBody>
      </p:sp>
      <p:sp>
        <p:nvSpPr>
          <p:cNvPr id="60418" name="Date Placeholder 3"/>
          <p:cNvSpPr>
            <a:spLocks noGrp="1"/>
          </p:cNvSpPr>
          <p:nvPr>
            <p:ph type="dt" sz="quarter" idx="10"/>
          </p:nvPr>
        </p:nvSpPr>
        <p:spPr/>
        <p:txBody>
          <a:bodyPr/>
          <a:lstStyle/>
          <a:p>
            <a:pPr>
              <a:defRPr/>
            </a:pPr>
            <a:fld id="{39C9B07A-C831-481C-B7AA-914CB9177DB4}" type="slidenum">
              <a:rPr lang="en-GB"/>
              <a:pPr>
                <a:defRPr/>
              </a:pPr>
              <a:t>56</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1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1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12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12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1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763"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solidFill>
                  <a:srgbClr val="FFFF99"/>
                </a:solidFill>
              </a:rPr>
              <a:t>6.4  Threads</a:t>
            </a:r>
          </a:p>
        </p:txBody>
      </p:sp>
      <p:sp>
        <p:nvSpPr>
          <p:cNvPr id="183299" name="Rectangle 3"/>
          <p:cNvSpPr>
            <a:spLocks noGrp="1" noChangeArrowheads="1"/>
          </p:cNvSpPr>
          <p:nvPr>
            <p:ph idx="1"/>
          </p:nvPr>
        </p:nvSpPr>
        <p:spPr>
          <a:xfrm>
            <a:off x="457200" y="1143000"/>
            <a:ext cx="8234363" cy="5264150"/>
          </a:xfrm>
        </p:spPr>
        <p:txBody>
          <a:bodyPr lIns="90000" tIns="46800" rIns="90000" bIns="46800"/>
          <a:lstStyle/>
          <a:p>
            <a:pPr marL="338138" indent="-338138" defTabSz="457200">
              <a:lnSpc>
                <a:spcPct val="12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threads are similar to  processes--except that they share one address space (i.e., they can all examine and modify the same variables). </a:t>
            </a:r>
          </a:p>
          <a:p>
            <a:pPr marL="338138" indent="-338138" defTabSz="457200">
              <a:lnSpc>
                <a:spcPct val="12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Each thread has its own registers and execution stack, and perhaps private memory. </a:t>
            </a:r>
          </a:p>
          <a:p>
            <a:pPr marL="738188" lvl="1" indent="-280988" defTabSz="457200">
              <a:lnSpc>
                <a:spcPct val="12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993300"/>
                </a:solidFill>
              </a:rPr>
              <a:t>Threads are light weight processes</a:t>
            </a:r>
          </a:p>
        </p:txBody>
      </p:sp>
      <p:sp>
        <p:nvSpPr>
          <p:cNvPr id="61442" name="Date Placeholder 3"/>
          <p:cNvSpPr>
            <a:spLocks noGrp="1"/>
          </p:cNvSpPr>
          <p:nvPr>
            <p:ph type="dt" sz="quarter" idx="10"/>
          </p:nvPr>
        </p:nvSpPr>
        <p:spPr/>
        <p:txBody>
          <a:bodyPr/>
          <a:lstStyle/>
          <a:p>
            <a:pPr>
              <a:defRPr/>
            </a:pPr>
            <a:fld id="{D63B89EC-8EDF-46F7-9D62-E8091C0DFD60}" type="slidenum">
              <a:rPr lang="en-GB"/>
              <a:pPr>
                <a:defRPr/>
              </a:pPr>
              <a:t>57</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3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3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3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6.4  Threads</a:t>
            </a:r>
          </a:p>
        </p:txBody>
      </p:sp>
      <p:sp>
        <p:nvSpPr>
          <p:cNvPr id="185347" name="Rectangle 3"/>
          <p:cNvSpPr>
            <a:spLocks noGrp="1" noChangeArrowheads="1"/>
          </p:cNvSpPr>
          <p:nvPr>
            <p:ph idx="1"/>
          </p:nvPr>
        </p:nvSpPr>
        <p:spPr>
          <a:xfrm>
            <a:off x="561975" y="1371600"/>
            <a:ext cx="7772400" cy="4724400"/>
          </a:xfrm>
        </p:spPr>
        <p:txBody>
          <a:bodyPr lIns="90000" tIns="46800" rIns="90000" bIns="46800"/>
          <a:lstStyle/>
          <a:p>
            <a:pPr marL="338138" indent="-338138" defTabSz="457200">
              <a:lnSpc>
                <a:spcPts val="3325"/>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err="1" smtClean="0"/>
              <a:t>Gdb</a:t>
            </a:r>
            <a:r>
              <a:rPr lang="en-GB" dirty="0" smtClean="0"/>
              <a:t> support for threads</a:t>
            </a:r>
          </a:p>
          <a:p>
            <a:pPr marL="338138" indent="-338138" defTabSz="457200">
              <a:lnSpc>
                <a:spcPts val="3325"/>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automatic notification of new threads </a:t>
            </a:r>
          </a:p>
          <a:p>
            <a:pPr marL="338138" indent="-338138" defTabSz="457200">
              <a:lnSpc>
                <a:spcPct val="15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 switch between threads </a:t>
            </a:r>
          </a:p>
          <a:p>
            <a:pPr marL="338138" indent="-338138" defTabSz="457200">
              <a:lnSpc>
                <a:spcPct val="15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inquire about existing threads </a:t>
            </a:r>
          </a:p>
          <a:p>
            <a:pPr marL="338138" indent="-338138" defTabSz="457200">
              <a:lnSpc>
                <a:spcPct val="15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applying  a command to a list of threads </a:t>
            </a:r>
          </a:p>
          <a:p>
            <a:pPr marL="338138" indent="-338138" defTabSz="457200">
              <a:lnSpc>
                <a:spcPct val="14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thread-specific breakpoints </a:t>
            </a:r>
          </a:p>
        </p:txBody>
      </p:sp>
      <p:sp>
        <p:nvSpPr>
          <p:cNvPr id="62466" name="Date Placeholder 3"/>
          <p:cNvSpPr>
            <a:spLocks noGrp="1"/>
          </p:cNvSpPr>
          <p:nvPr>
            <p:ph type="dt" sz="quarter" idx="10"/>
          </p:nvPr>
        </p:nvSpPr>
        <p:spPr/>
        <p:txBody>
          <a:bodyPr/>
          <a:lstStyle/>
          <a:p>
            <a:pPr>
              <a:defRPr/>
            </a:pPr>
            <a:fld id="{1F7575EE-1C87-4126-B509-A3ED86853A92}" type="slidenum">
              <a:rPr lang="en-GB"/>
              <a:pPr>
                <a:defRPr/>
              </a:pPr>
              <a:t>58</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5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5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5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5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5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6.4  Threads</a:t>
            </a:r>
          </a:p>
        </p:txBody>
      </p:sp>
      <p:sp>
        <p:nvSpPr>
          <p:cNvPr id="187395" name="Rectangle 3"/>
          <p:cNvSpPr>
            <a:spLocks noGrp="1" noChangeArrowheads="1"/>
          </p:cNvSpPr>
          <p:nvPr>
            <p:ph idx="1"/>
          </p:nvPr>
        </p:nvSpPr>
        <p:spPr>
          <a:xfrm>
            <a:off x="0" y="1354138"/>
            <a:ext cx="8650288" cy="4818062"/>
          </a:xfrm>
        </p:spPr>
        <p:txBody>
          <a:bodyPr lIns="90000" tIns="46800" rIns="90000" bIns="46800" rtlCol="0">
            <a:normAutofit fontScale="85000" lnSpcReduction="10000"/>
          </a:bodyPr>
          <a:lstStyle/>
          <a:p>
            <a:pPr marL="457200" indent="-457200" defTabSz="457200" fontAlgn="auto">
              <a:lnSpc>
                <a:spcPct val="94000"/>
              </a:lnSpc>
              <a:spcAft>
                <a:spcPts val="0"/>
              </a:spcAft>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defRPr/>
            </a:pPr>
            <a:r>
              <a:rPr lang="en-GB" dirty="0" smtClean="0">
                <a:latin typeface="Letter Gothic" pitchFamily="49" charset="0"/>
              </a:rPr>
              <a:t>Info threads</a:t>
            </a:r>
            <a:r>
              <a:rPr lang="en-GB" dirty="0" smtClean="0"/>
              <a:t>  Displays</a:t>
            </a:r>
          </a:p>
          <a:p>
            <a:pPr marL="914400" lvl="1" indent="-457200" defTabSz="457200" fontAlgn="auto">
              <a:spcAft>
                <a:spcPts val="0"/>
              </a:spcAft>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defRPr/>
            </a:pPr>
            <a:r>
              <a:rPr lang="en-GB" dirty="0" smtClean="0">
                <a:solidFill>
                  <a:srgbClr val="993300"/>
                </a:solidFill>
              </a:rPr>
              <a:t>the thread number assigned by GDB </a:t>
            </a:r>
          </a:p>
          <a:p>
            <a:pPr marL="914400" lvl="1" indent="-457200" defTabSz="457200" fontAlgn="auto">
              <a:spcAft>
                <a:spcPts val="0"/>
              </a:spcAft>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defRPr/>
            </a:pPr>
            <a:r>
              <a:rPr lang="en-GB" dirty="0" smtClean="0">
                <a:solidFill>
                  <a:srgbClr val="993300"/>
                </a:solidFill>
              </a:rPr>
              <a:t>the target system's thread identifier (</a:t>
            </a:r>
            <a:r>
              <a:rPr lang="en-GB" i="1" dirty="0" err="1" smtClean="0">
                <a:solidFill>
                  <a:srgbClr val="993300"/>
                </a:solidFill>
              </a:rPr>
              <a:t>systag</a:t>
            </a:r>
            <a:r>
              <a:rPr lang="en-GB" dirty="0" smtClean="0">
                <a:solidFill>
                  <a:srgbClr val="993300"/>
                </a:solidFill>
              </a:rPr>
              <a:t>) </a:t>
            </a:r>
          </a:p>
          <a:p>
            <a:pPr marL="914400" lvl="1" indent="-457200" defTabSz="457200" fontAlgn="auto">
              <a:spcAft>
                <a:spcPts val="0"/>
              </a:spcAft>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defRPr/>
            </a:pPr>
            <a:r>
              <a:rPr lang="en-GB" dirty="0" smtClean="0">
                <a:solidFill>
                  <a:srgbClr val="993300"/>
                </a:solidFill>
              </a:rPr>
              <a:t>the current stack frame summary for that thread </a:t>
            </a:r>
          </a:p>
          <a:p>
            <a:pPr marL="457200" indent="-457200" defTabSz="457200" fontAlgn="auto">
              <a:lnSpc>
                <a:spcPct val="150000"/>
              </a:lnSpc>
              <a:spcAft>
                <a:spcPts val="0"/>
              </a:spcAft>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defRPr/>
            </a:pPr>
            <a:r>
              <a:rPr lang="en-GB" dirty="0" smtClean="0">
                <a:latin typeface="Letter Gothic" pitchFamily="49" charset="0"/>
              </a:rPr>
              <a:t>thread </a:t>
            </a:r>
            <a:r>
              <a:rPr lang="en-GB" dirty="0" err="1" smtClean="0">
                <a:latin typeface="Letter Gothic" pitchFamily="49" charset="0"/>
              </a:rPr>
              <a:t>threadno</a:t>
            </a:r>
            <a:r>
              <a:rPr lang="en-GB" dirty="0" smtClean="0"/>
              <a:t> :Make thread number </a:t>
            </a:r>
            <a:r>
              <a:rPr lang="en-GB" i="1" dirty="0" err="1" smtClean="0"/>
              <a:t>threadno</a:t>
            </a:r>
            <a:r>
              <a:rPr lang="en-GB" dirty="0" smtClean="0"/>
              <a:t> the current thread. </a:t>
            </a:r>
          </a:p>
          <a:p>
            <a:pPr marL="914400" lvl="1" indent="-457200" defTabSz="457200" fontAlgn="auto">
              <a:spcAft>
                <a:spcPts val="0"/>
              </a:spcAft>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defRPr/>
            </a:pPr>
            <a:r>
              <a:rPr lang="en-GB" dirty="0" smtClean="0">
                <a:solidFill>
                  <a:srgbClr val="993300"/>
                </a:solidFill>
              </a:rPr>
              <a:t>The command argument </a:t>
            </a:r>
            <a:r>
              <a:rPr lang="en-GB" i="1" dirty="0" err="1" smtClean="0">
                <a:solidFill>
                  <a:srgbClr val="993300"/>
                </a:solidFill>
              </a:rPr>
              <a:t>threadno</a:t>
            </a:r>
            <a:r>
              <a:rPr lang="en-GB" dirty="0" smtClean="0">
                <a:solidFill>
                  <a:srgbClr val="993300"/>
                </a:solidFill>
              </a:rPr>
              <a:t> is the internal GDB thread number, as shown in the first field of the `info threads' display. </a:t>
            </a:r>
          </a:p>
          <a:p>
            <a:pPr marL="914400" lvl="1" indent="-457200" defTabSz="457200" fontAlgn="auto">
              <a:spcBef>
                <a:spcPts val="550"/>
              </a:spcBef>
              <a:spcAft>
                <a:spcPts val="0"/>
              </a:spcAft>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defRPr/>
            </a:pPr>
            <a:r>
              <a:rPr lang="en-GB" dirty="0" smtClean="0">
                <a:solidFill>
                  <a:srgbClr val="993300"/>
                </a:solidFill>
              </a:rPr>
              <a:t>GDB responds by displaying the system identifier of the thread you selected, and its current stack frame summary: </a:t>
            </a:r>
          </a:p>
        </p:txBody>
      </p:sp>
      <p:sp>
        <p:nvSpPr>
          <p:cNvPr id="63490" name="Date Placeholder 3"/>
          <p:cNvSpPr>
            <a:spLocks noGrp="1"/>
          </p:cNvSpPr>
          <p:nvPr>
            <p:ph type="dt" sz="quarter" idx="10"/>
          </p:nvPr>
        </p:nvSpPr>
        <p:spPr/>
        <p:txBody>
          <a:bodyPr/>
          <a:lstStyle/>
          <a:p>
            <a:pPr>
              <a:defRPr/>
            </a:pPr>
            <a:fld id="{FA9C648C-C045-4F01-83FB-C5657598DD12}" type="slidenum">
              <a:rPr lang="en-GB"/>
              <a:pPr>
                <a:defRPr/>
              </a:pPr>
              <a:t>59</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7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73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73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73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873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7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1.1  </a:t>
            </a:r>
            <a:r>
              <a:rPr lang="en-GB" i="1" dirty="0" err="1" smtClean="0">
                <a:solidFill>
                  <a:srgbClr val="FFFF99"/>
                </a:solidFill>
              </a:rPr>
              <a:t>perror</a:t>
            </a:r>
            <a:endParaRPr lang="en-GB" i="1" dirty="0" smtClean="0">
              <a:solidFill>
                <a:srgbClr val="FFFF99"/>
              </a:solidFill>
            </a:endParaRPr>
          </a:p>
        </p:txBody>
      </p:sp>
      <p:sp>
        <p:nvSpPr>
          <p:cNvPr id="89091" name="Rectangle 3"/>
          <p:cNvSpPr>
            <a:spLocks noGrp="1" noChangeArrowheads="1"/>
          </p:cNvSpPr>
          <p:nvPr>
            <p:ph idx="1"/>
          </p:nvPr>
        </p:nvSpPr>
        <p:spPr>
          <a:xfrm>
            <a:off x="533400" y="1600200"/>
            <a:ext cx="7770813" cy="4164013"/>
          </a:xfrm>
        </p:spPr>
        <p:txBody>
          <a:bodyPr lIns="90000" tIns="46800" rIns="90000" bIns="46800"/>
          <a:lstStyle/>
          <a:p>
            <a:pPr marL="338138"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Unix provides a function perror which prints the system error messages.</a:t>
            </a:r>
          </a:p>
          <a:p>
            <a:pPr marL="738188" lvl="1" indent="-280988" defTabSz="4572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993300"/>
                </a:solidFill>
              </a:rPr>
              <a:t># include &lt;stdio.h&gt;</a:t>
            </a:r>
          </a:p>
          <a:p>
            <a:pPr marL="738188" lvl="1" indent="-280988" defTabSz="4572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993300"/>
                </a:solidFill>
              </a:rPr>
              <a:t>#include &lt;error.h&gt;</a:t>
            </a:r>
          </a:p>
          <a:p>
            <a:pPr lvl="2" defTabSz="4572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993300"/>
                </a:solidFill>
              </a:rPr>
              <a:t>void perror(const char *s) ;</a:t>
            </a:r>
          </a:p>
          <a:p>
            <a:pPr lvl="2" defTabSz="4572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993300"/>
                </a:solidFill>
              </a:rPr>
              <a:t>const char *sys_errlist[];</a:t>
            </a:r>
          </a:p>
          <a:p>
            <a:pPr lvl="2" defTabSz="4572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993300"/>
                </a:solidFill>
              </a:rPr>
              <a:t>int sys_nerr;</a:t>
            </a:r>
          </a:p>
          <a:p>
            <a:pPr lvl="2" defTabSz="457200">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solidFill>
                  <a:srgbClr val="993300"/>
                </a:solidFill>
              </a:rPr>
              <a:t>int errno ;</a:t>
            </a:r>
          </a:p>
          <a:p>
            <a:pPr marL="738188" lvl="1" indent="-280988" defTabSz="457200">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mtClean="0">
              <a:solidFill>
                <a:srgbClr val="993300"/>
              </a:solidFill>
            </a:endParaRPr>
          </a:p>
        </p:txBody>
      </p:sp>
      <p:sp>
        <p:nvSpPr>
          <p:cNvPr id="9218" name="Date Placeholder 3"/>
          <p:cNvSpPr>
            <a:spLocks noGrp="1"/>
          </p:cNvSpPr>
          <p:nvPr>
            <p:ph type="dt" sz="quarter" idx="10"/>
          </p:nvPr>
        </p:nvSpPr>
        <p:spPr/>
        <p:txBody>
          <a:bodyPr/>
          <a:lstStyle/>
          <a:p>
            <a:pPr>
              <a:defRPr/>
            </a:pPr>
            <a:fld id="{BE39F606-444B-480C-94B1-318350A43B68}" type="slidenum">
              <a:rPr lang="en-GB"/>
              <a:pPr>
                <a:defRPr/>
              </a:pPr>
              <a:t>6</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90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90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90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9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6.4  Threads</a:t>
            </a:r>
          </a:p>
        </p:txBody>
      </p:sp>
      <p:sp>
        <p:nvSpPr>
          <p:cNvPr id="189443" name="Rectangle 3"/>
          <p:cNvSpPr>
            <a:spLocks noGrp="1" noChangeArrowheads="1"/>
          </p:cNvSpPr>
          <p:nvPr>
            <p:ph idx="1"/>
          </p:nvPr>
        </p:nvSpPr>
        <p:spPr>
          <a:xfrm>
            <a:off x="492125" y="914400"/>
            <a:ext cx="8016875" cy="4648200"/>
          </a:xfrm>
        </p:spPr>
        <p:txBody>
          <a:bodyPr lIns="90000" tIns="46800" rIns="90000" bIns="46800"/>
          <a:lstStyle/>
          <a:p>
            <a:pPr marL="457200" indent="-457200" defTabSz="457200">
              <a:lnSpc>
                <a:spcPct val="94000"/>
              </a:lnSpc>
              <a:buFont typeface="Wingdings" pitchFamily="2" charset="2"/>
              <a:buNone/>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endParaRPr lang="en-GB" dirty="0" smtClean="0"/>
          </a:p>
          <a:p>
            <a:pPr marL="457200" indent="-457200" defTabSz="457200">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dirty="0" smtClean="0"/>
              <a:t>Whenever GDB stops your program, due to a breakpoint or a signal</a:t>
            </a:r>
          </a:p>
          <a:p>
            <a:pPr marL="914400" lvl="1" indent="-457200" defTabSz="457200">
              <a:buClr>
                <a:srgbClr val="800000"/>
              </a:buCl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dirty="0" smtClean="0">
                <a:solidFill>
                  <a:srgbClr val="993300"/>
                </a:solidFill>
              </a:rPr>
              <a:t> it automatically selects the thread where that breakpoint or signal happened. </a:t>
            </a:r>
          </a:p>
          <a:p>
            <a:pPr marL="914400" lvl="1" indent="-457200" defTabSz="457200">
              <a:buClr>
                <a:srgbClr val="800000"/>
              </a:buCl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dirty="0" smtClean="0">
                <a:solidFill>
                  <a:srgbClr val="993300"/>
                </a:solidFill>
              </a:rPr>
              <a:t>GDB alerts you to the context switch with a message of the form `[</a:t>
            </a:r>
            <a:r>
              <a:rPr lang="en-GB" i="1" dirty="0" smtClean="0">
                <a:solidFill>
                  <a:srgbClr val="993300"/>
                </a:solidFill>
                <a:latin typeface="Letter Gothic" pitchFamily="49" charset="0"/>
              </a:rPr>
              <a:t>Switching to </a:t>
            </a:r>
            <a:r>
              <a:rPr lang="en-GB" i="1" dirty="0" err="1" smtClean="0">
                <a:solidFill>
                  <a:srgbClr val="993300"/>
                </a:solidFill>
                <a:latin typeface="Letter Gothic" pitchFamily="49" charset="0"/>
              </a:rPr>
              <a:t>systag</a:t>
            </a:r>
            <a:r>
              <a:rPr lang="en-GB" dirty="0" smtClean="0">
                <a:solidFill>
                  <a:srgbClr val="993300"/>
                </a:solidFill>
              </a:rPr>
              <a:t>]' to identify the thread. </a:t>
            </a:r>
          </a:p>
        </p:txBody>
      </p:sp>
      <p:sp>
        <p:nvSpPr>
          <p:cNvPr id="64514" name="Date Placeholder 3"/>
          <p:cNvSpPr>
            <a:spLocks noGrp="1"/>
          </p:cNvSpPr>
          <p:nvPr>
            <p:ph type="dt" sz="quarter" idx="10"/>
          </p:nvPr>
        </p:nvSpPr>
        <p:spPr/>
        <p:txBody>
          <a:bodyPr/>
          <a:lstStyle/>
          <a:p>
            <a:pPr>
              <a:defRPr/>
            </a:pPr>
            <a:fld id="{13FB1744-AA83-4BDB-B81D-7408BBBD5197}" type="slidenum">
              <a:rPr lang="en-GB"/>
              <a:pPr>
                <a:defRPr/>
              </a:pPr>
              <a:t>60</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94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9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6.4  Threads</a:t>
            </a:r>
          </a:p>
        </p:txBody>
      </p:sp>
      <p:sp>
        <p:nvSpPr>
          <p:cNvPr id="191491" name="Rectangle 3"/>
          <p:cNvSpPr>
            <a:spLocks noGrp="1" noChangeArrowheads="1"/>
          </p:cNvSpPr>
          <p:nvPr>
            <p:ph idx="1"/>
          </p:nvPr>
        </p:nvSpPr>
        <p:spPr>
          <a:xfrm>
            <a:off x="457200" y="1143000"/>
            <a:ext cx="8234363" cy="5264150"/>
          </a:xfrm>
        </p:spPr>
        <p:txBody>
          <a:bodyPr lIns="90000" tIns="46800" rIns="90000" bIns="46800"/>
          <a:lstStyle/>
          <a:p>
            <a:pPr marL="338138" indent="-338138" defTabSz="457200">
              <a:lnSpc>
                <a:spcPct val="125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When your program has multiple threads you can choose whether to set breakpoints on all threads, or on a particular thread </a:t>
            </a:r>
          </a:p>
          <a:p>
            <a:pPr marL="338138" indent="-338138" defTabSz="457200">
              <a:lnSpc>
                <a:spcPct val="12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break </a:t>
            </a:r>
            <a:r>
              <a:rPr lang="en-GB" dirty="0" err="1" smtClean="0">
                <a:latin typeface="Letter Gothic" pitchFamily="49" charset="0"/>
              </a:rPr>
              <a:t>linespec</a:t>
            </a:r>
            <a:r>
              <a:rPr lang="en-GB" dirty="0" smtClean="0">
                <a:latin typeface="Letter Gothic" pitchFamily="49" charset="0"/>
              </a:rPr>
              <a:t> thread </a:t>
            </a:r>
            <a:r>
              <a:rPr lang="en-GB" dirty="0" err="1" smtClean="0">
                <a:latin typeface="Letter Gothic" pitchFamily="49" charset="0"/>
              </a:rPr>
              <a:t>threadno</a:t>
            </a:r>
            <a:r>
              <a:rPr lang="en-GB" dirty="0" smtClean="0">
                <a:latin typeface="Letter Gothic" pitchFamily="49" charset="0"/>
              </a:rPr>
              <a:t> </a:t>
            </a:r>
          </a:p>
          <a:p>
            <a:pPr marL="338138" indent="-338138" defTabSz="457200">
              <a:lnSpc>
                <a:spcPct val="12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break </a:t>
            </a:r>
            <a:r>
              <a:rPr lang="en-GB" dirty="0" err="1" smtClean="0">
                <a:latin typeface="Letter Gothic" pitchFamily="49" charset="0"/>
              </a:rPr>
              <a:t>linespec</a:t>
            </a:r>
            <a:r>
              <a:rPr lang="en-GB" dirty="0" smtClean="0">
                <a:latin typeface="Letter Gothic" pitchFamily="49" charset="0"/>
              </a:rPr>
              <a:t> thread </a:t>
            </a:r>
            <a:r>
              <a:rPr lang="en-GB" dirty="0" err="1" smtClean="0">
                <a:latin typeface="Letter Gothic" pitchFamily="49" charset="0"/>
              </a:rPr>
              <a:t>threadno</a:t>
            </a:r>
            <a:r>
              <a:rPr lang="en-GB" dirty="0" smtClean="0">
                <a:latin typeface="Letter Gothic" pitchFamily="49" charset="0"/>
              </a:rPr>
              <a:t> if ... </a:t>
            </a:r>
          </a:p>
          <a:p>
            <a:pPr marL="738188" lvl="1" indent="-280988" defTabSz="457200">
              <a:lnSpc>
                <a:spcPct val="12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i="1" dirty="0" err="1" smtClean="0">
                <a:solidFill>
                  <a:srgbClr val="993300"/>
                </a:solidFill>
              </a:rPr>
              <a:t>linespec</a:t>
            </a:r>
            <a:r>
              <a:rPr lang="en-GB" dirty="0" smtClean="0">
                <a:solidFill>
                  <a:srgbClr val="993300"/>
                </a:solidFill>
              </a:rPr>
              <a:t> specifies source lines </a:t>
            </a:r>
          </a:p>
        </p:txBody>
      </p:sp>
      <p:sp>
        <p:nvSpPr>
          <p:cNvPr id="65538" name="Date Placeholder 3"/>
          <p:cNvSpPr>
            <a:spLocks noGrp="1"/>
          </p:cNvSpPr>
          <p:nvPr>
            <p:ph type="dt" sz="quarter" idx="10"/>
          </p:nvPr>
        </p:nvSpPr>
        <p:spPr/>
        <p:txBody>
          <a:bodyPr/>
          <a:lstStyle/>
          <a:p>
            <a:pPr>
              <a:defRPr/>
            </a:pPr>
            <a:fld id="{A035EE87-D2D8-425E-8B00-66CE66757A6C}" type="slidenum">
              <a:rPr lang="en-GB"/>
              <a:pPr>
                <a:defRPr/>
              </a:pPr>
              <a:t>61</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1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14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1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6.5 Signals</a:t>
            </a:r>
          </a:p>
        </p:txBody>
      </p:sp>
      <p:sp>
        <p:nvSpPr>
          <p:cNvPr id="193539" name="Rectangle 3"/>
          <p:cNvSpPr>
            <a:spLocks noGrp="1" noChangeArrowheads="1"/>
          </p:cNvSpPr>
          <p:nvPr>
            <p:ph idx="1"/>
          </p:nvPr>
        </p:nvSpPr>
        <p:spPr>
          <a:xfrm>
            <a:off x="457200" y="1365250"/>
            <a:ext cx="8234363" cy="5264150"/>
          </a:xfrm>
        </p:spPr>
        <p:txBody>
          <a:bodyPr lIns="90000" tIns="46800" rIns="90000" bIns="46800"/>
          <a:lstStyle/>
          <a:p>
            <a:pPr marL="338138" indent="-338138" defTabSz="457200">
              <a:lnSpc>
                <a:spcPts val="3325"/>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Signals are asynchronous input (Ex ^c - SIGINT)</a:t>
            </a:r>
          </a:p>
          <a:p>
            <a:pPr marL="338138" indent="-338138" defTabSz="457200">
              <a:lnSpc>
                <a:spcPct val="14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The </a:t>
            </a:r>
            <a:r>
              <a:rPr lang="en-GB" i="1" dirty="0" err="1" smtClean="0"/>
              <a:t>gdb</a:t>
            </a:r>
            <a:r>
              <a:rPr lang="en-GB" i="1" dirty="0" smtClean="0"/>
              <a:t> </a:t>
            </a:r>
            <a:r>
              <a:rPr lang="en-GB" dirty="0" smtClean="0"/>
              <a:t>can detect occurrence of signals.</a:t>
            </a:r>
          </a:p>
          <a:p>
            <a:pPr marL="338138" indent="-338138" defTabSz="457200">
              <a:lnSpc>
                <a:spcPct val="14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Services can be programmed by the programmer.</a:t>
            </a:r>
          </a:p>
          <a:p>
            <a:pPr marL="338138" indent="-338138" defTabSz="457200">
              <a:lnSpc>
                <a:spcPct val="14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latin typeface="Letter Gothic" pitchFamily="49" charset="0"/>
              </a:rPr>
              <a:t>Info signal</a:t>
            </a:r>
            <a:r>
              <a:rPr lang="en-GB" dirty="0" smtClean="0"/>
              <a:t>  or  </a:t>
            </a:r>
            <a:r>
              <a:rPr lang="en-GB" dirty="0" smtClean="0">
                <a:latin typeface="Letter Gothic" pitchFamily="49" charset="0"/>
              </a:rPr>
              <a:t>info handle</a:t>
            </a:r>
            <a:r>
              <a:rPr lang="en-GB" dirty="0" smtClean="0"/>
              <a:t> will print signal info</a:t>
            </a:r>
          </a:p>
          <a:p>
            <a:pPr marL="338138" indent="-338138" defTabSz="457200">
              <a:lnSpc>
                <a:spcPct val="140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p>
        </p:txBody>
      </p:sp>
      <p:sp>
        <p:nvSpPr>
          <p:cNvPr id="66562" name="Date Placeholder 3"/>
          <p:cNvSpPr>
            <a:spLocks noGrp="1"/>
          </p:cNvSpPr>
          <p:nvPr>
            <p:ph type="dt" sz="quarter" idx="10"/>
          </p:nvPr>
        </p:nvSpPr>
        <p:spPr/>
        <p:txBody>
          <a:bodyPr/>
          <a:lstStyle/>
          <a:p>
            <a:pPr>
              <a:defRPr/>
            </a:pPr>
            <a:fld id="{7793CC21-A091-4C6B-8A3A-FFED38FD6959}" type="slidenum">
              <a:rPr lang="en-GB"/>
              <a:pPr>
                <a:defRPr/>
              </a:pPr>
              <a:t>62</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6.5 Signals</a:t>
            </a:r>
          </a:p>
        </p:txBody>
      </p:sp>
      <p:sp>
        <p:nvSpPr>
          <p:cNvPr id="195587" name="Rectangle 3"/>
          <p:cNvSpPr>
            <a:spLocks noGrp="1" noChangeArrowheads="1"/>
          </p:cNvSpPr>
          <p:nvPr>
            <p:ph idx="1"/>
          </p:nvPr>
        </p:nvSpPr>
        <p:spPr>
          <a:xfrm>
            <a:off x="500063" y="1476375"/>
            <a:ext cx="7770812" cy="4467225"/>
          </a:xfrm>
        </p:spPr>
        <p:txBody>
          <a:bodyPr lIns="90000" tIns="46800" rIns="90000" bIns="46800" rtlCol="0">
            <a:normAutofit fontScale="77500" lnSpcReduction="20000"/>
          </a:bodyPr>
          <a:lstStyle/>
          <a:p>
            <a:pPr marL="338138" indent="-338138" defTabSz="457200" fontAlgn="auto">
              <a:lnSpc>
                <a:spcPts val="3325"/>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latin typeface="Letter Gothic" pitchFamily="49" charset="0"/>
              </a:rPr>
              <a:t>stop/</a:t>
            </a:r>
            <a:r>
              <a:rPr lang="en-GB" dirty="0" err="1" smtClean="0">
                <a:latin typeface="Letter Gothic" pitchFamily="49" charset="0"/>
              </a:rPr>
              <a:t>nostop</a:t>
            </a:r>
            <a:r>
              <a:rPr lang="en-GB" dirty="0" smtClean="0"/>
              <a:t> – </a:t>
            </a:r>
            <a:r>
              <a:rPr lang="en-GB" dirty="0" err="1" smtClean="0"/>
              <a:t>gdb</a:t>
            </a:r>
            <a:r>
              <a:rPr lang="en-GB" dirty="0" smtClean="0"/>
              <a:t> will stop/will not stop on this signal</a:t>
            </a:r>
          </a:p>
          <a:p>
            <a:pPr marL="338138" indent="-338138" defTabSz="457200" fontAlgn="auto">
              <a:lnSpc>
                <a:spcPct val="14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latin typeface="Letter Gothic" pitchFamily="49" charset="0"/>
              </a:rPr>
              <a:t>pass/</a:t>
            </a:r>
            <a:r>
              <a:rPr lang="en-GB" dirty="0" err="1" smtClean="0">
                <a:latin typeface="Letter Gothic" pitchFamily="49" charset="0"/>
              </a:rPr>
              <a:t>nopass</a:t>
            </a:r>
            <a:r>
              <a:rPr lang="en-GB" dirty="0" smtClean="0">
                <a:latin typeface="Letter Gothic" pitchFamily="49" charset="0"/>
              </a:rPr>
              <a:t> (</a:t>
            </a:r>
            <a:r>
              <a:rPr lang="en-GB" dirty="0" err="1" smtClean="0">
                <a:latin typeface="Letter Gothic" pitchFamily="49" charset="0"/>
              </a:rPr>
              <a:t>noignore</a:t>
            </a:r>
            <a:r>
              <a:rPr lang="en-GB" dirty="0" smtClean="0">
                <a:latin typeface="Letter Gothic" pitchFamily="49" charset="0"/>
              </a:rPr>
              <a:t>/ignore)</a:t>
            </a:r>
            <a:r>
              <a:rPr lang="en-GB" dirty="0" smtClean="0"/>
              <a:t> – allow/do not allow program to see the signal</a:t>
            </a:r>
          </a:p>
          <a:p>
            <a:pPr marL="738188" lvl="1" indent="-280988" defTabSz="457200" fontAlgn="auto">
              <a:lnSpc>
                <a:spcPct val="90000"/>
              </a:lnSpc>
              <a:spcBef>
                <a:spcPts val="55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rgbClr val="993300"/>
                </a:solidFill>
              </a:rPr>
              <a:t>If the program can process the signal, it will be passed to the program.  Else the default signal action is taken</a:t>
            </a:r>
          </a:p>
          <a:p>
            <a:pPr marL="338138" indent="-338138" defTabSz="457200" fontAlgn="auto">
              <a:lnSpc>
                <a:spcPct val="14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after GDB reports a signal, you can use the handle command with </a:t>
            </a:r>
            <a:r>
              <a:rPr lang="en-GB" dirty="0" smtClean="0">
                <a:latin typeface="Letter Gothic" pitchFamily="49" charset="0"/>
              </a:rPr>
              <a:t>pass</a:t>
            </a:r>
            <a:r>
              <a:rPr lang="en-GB" dirty="0" smtClean="0"/>
              <a:t> or </a:t>
            </a:r>
            <a:r>
              <a:rPr lang="en-GB" dirty="0" err="1" smtClean="0">
                <a:latin typeface="Letter Gothic" pitchFamily="49" charset="0"/>
              </a:rPr>
              <a:t>nopass</a:t>
            </a:r>
            <a:r>
              <a:rPr lang="en-GB" dirty="0" smtClean="0"/>
              <a:t> to control whether your program sees that signal when you continue. </a:t>
            </a:r>
          </a:p>
          <a:p>
            <a:pPr lvl="2" defTabSz="457200" fontAlgn="auto">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rgbClr val="FF0000"/>
                </a:solidFill>
              </a:rPr>
              <a:t>Ex- Handle 2 pass</a:t>
            </a:r>
          </a:p>
        </p:txBody>
      </p:sp>
      <p:sp>
        <p:nvSpPr>
          <p:cNvPr id="67586" name="Date Placeholder 3"/>
          <p:cNvSpPr>
            <a:spLocks noGrp="1"/>
          </p:cNvSpPr>
          <p:nvPr>
            <p:ph type="dt" sz="quarter" idx="10"/>
          </p:nvPr>
        </p:nvSpPr>
        <p:spPr/>
        <p:txBody>
          <a:bodyPr/>
          <a:lstStyle/>
          <a:p>
            <a:pPr>
              <a:defRPr/>
            </a:pPr>
            <a:fld id="{1B81251C-0293-4B7C-B214-099ECF1D423B}" type="slidenum">
              <a:rPr lang="en-GB"/>
              <a:pPr>
                <a:defRPr/>
              </a:pPr>
              <a:t>63</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5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55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55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6.6 Process</a:t>
            </a:r>
          </a:p>
        </p:txBody>
      </p:sp>
      <p:sp>
        <p:nvSpPr>
          <p:cNvPr id="197634" name="Rectangle 2"/>
          <p:cNvSpPr>
            <a:spLocks noGrp="1" noChangeArrowheads="1"/>
          </p:cNvSpPr>
          <p:nvPr>
            <p:ph idx="1"/>
          </p:nvPr>
        </p:nvSpPr>
        <p:spPr>
          <a:xfrm>
            <a:off x="211138" y="1524000"/>
            <a:ext cx="8456612" cy="4876800"/>
          </a:xfrm>
        </p:spPr>
        <p:txBody>
          <a:bodyPr lIns="90000" tIns="46800" rIns="90000" bIns="46800"/>
          <a:lstStyle/>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can debug a running program by giving its </a:t>
            </a:r>
            <a:r>
              <a:rPr lang="en-GB" sz="2000" i="1" dirty="0" smtClean="0">
                <a:solidFill>
                  <a:srgbClr val="993300"/>
                </a:solidFill>
                <a:latin typeface="Georgia" pitchFamily="18" charset="0"/>
              </a:rPr>
              <a:t>PID</a:t>
            </a:r>
            <a:r>
              <a:rPr lang="en-GB" sz="2000" dirty="0" smtClean="0">
                <a:solidFill>
                  <a:srgbClr val="993300"/>
                </a:solidFill>
                <a:latin typeface="Georgia" pitchFamily="18" charset="0"/>
              </a:rPr>
              <a:t>.</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Command is </a:t>
            </a:r>
            <a:r>
              <a:rPr lang="en-GB" sz="2000" i="1" dirty="0" err="1" smtClean="0">
                <a:solidFill>
                  <a:srgbClr val="993300"/>
                </a:solidFill>
                <a:latin typeface="Georgia" pitchFamily="18" charset="0"/>
              </a:rPr>
              <a:t>gdb</a:t>
            </a:r>
            <a:r>
              <a:rPr lang="en-GB" sz="2000" i="1" dirty="0" smtClean="0">
                <a:solidFill>
                  <a:srgbClr val="993300"/>
                </a:solidFill>
                <a:latin typeface="Georgia" pitchFamily="18" charset="0"/>
              </a:rPr>
              <a:t> &lt;</a:t>
            </a:r>
            <a:r>
              <a:rPr lang="en-GB" sz="2000" i="1" dirty="0" err="1" smtClean="0">
                <a:solidFill>
                  <a:srgbClr val="993300"/>
                </a:solidFill>
                <a:latin typeface="Georgia" pitchFamily="18" charset="0"/>
              </a:rPr>
              <a:t>file_name</a:t>
            </a:r>
            <a:r>
              <a:rPr lang="en-GB" sz="2000" i="1" dirty="0" smtClean="0">
                <a:solidFill>
                  <a:srgbClr val="993300"/>
                </a:solidFill>
                <a:latin typeface="Georgia" pitchFamily="18" charset="0"/>
              </a:rPr>
              <a:t>&gt; </a:t>
            </a:r>
            <a:r>
              <a:rPr lang="en-GB" sz="2000" i="1" dirty="0" err="1" smtClean="0">
                <a:solidFill>
                  <a:srgbClr val="993300"/>
                </a:solidFill>
                <a:latin typeface="Georgia" pitchFamily="18" charset="0"/>
              </a:rPr>
              <a:t>pid</a:t>
            </a:r>
            <a:endParaRPr lang="en-GB" sz="2000" i="1" dirty="0" smtClean="0">
              <a:solidFill>
                <a:srgbClr val="993300"/>
              </a:solidFill>
              <a:latin typeface="Georgia" pitchFamily="18" charset="0"/>
            </a:endParaRPr>
          </a:p>
          <a:p>
            <a:pPr marL="738188" lvl="1" indent="-280988" algn="just" defTabSz="457200">
              <a:lnSpc>
                <a:spcPct val="125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333300"/>
                </a:solidFill>
                <a:latin typeface="Georgia" pitchFamily="18" charset="0"/>
              </a:rPr>
              <a:t>Or type </a:t>
            </a:r>
            <a:r>
              <a:rPr lang="en-GB" sz="1800" i="1" dirty="0" smtClean="0">
                <a:solidFill>
                  <a:srgbClr val="333300"/>
                </a:solidFill>
                <a:latin typeface="Georgia" pitchFamily="18" charset="0"/>
              </a:rPr>
              <a:t>attach </a:t>
            </a:r>
            <a:r>
              <a:rPr lang="en-GB" sz="1800" i="1" dirty="0" err="1" smtClean="0">
                <a:solidFill>
                  <a:srgbClr val="333300"/>
                </a:solidFill>
                <a:latin typeface="Georgia" pitchFamily="18" charset="0"/>
              </a:rPr>
              <a:t>pid_no</a:t>
            </a:r>
            <a:r>
              <a:rPr lang="en-GB" sz="1800" i="1" dirty="0" smtClean="0">
                <a:solidFill>
                  <a:srgbClr val="333300"/>
                </a:solidFill>
                <a:latin typeface="Georgia" pitchFamily="18" charset="0"/>
              </a:rPr>
              <a:t> </a:t>
            </a:r>
            <a:r>
              <a:rPr lang="en-GB" sz="1800" dirty="0" smtClean="0">
                <a:solidFill>
                  <a:srgbClr val="333300"/>
                </a:solidFill>
                <a:latin typeface="Georgia" pitchFamily="18" charset="0"/>
              </a:rPr>
              <a:t>in the </a:t>
            </a:r>
            <a:r>
              <a:rPr lang="en-GB" sz="1800" dirty="0" err="1" smtClean="0">
                <a:solidFill>
                  <a:srgbClr val="333300"/>
                </a:solidFill>
                <a:latin typeface="Georgia" pitchFamily="18" charset="0"/>
              </a:rPr>
              <a:t>gdb</a:t>
            </a:r>
            <a:r>
              <a:rPr lang="en-GB" sz="1800" dirty="0" smtClean="0">
                <a:solidFill>
                  <a:srgbClr val="333300"/>
                </a:solidFill>
                <a:latin typeface="Georgia" pitchFamily="18" charset="0"/>
              </a:rPr>
              <a:t> prompt</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Subsequently we can use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normally</a:t>
            </a:r>
          </a:p>
          <a:p>
            <a:pPr marL="338138" indent="-338138" algn="just" defTabSz="457200">
              <a:lnSpc>
                <a:spcPct val="12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smtClean="0">
                <a:solidFill>
                  <a:srgbClr val="993300"/>
                </a:solidFill>
                <a:latin typeface="Georgia" pitchFamily="18" charset="0"/>
              </a:rPr>
              <a:t>QUIZ- What will </a:t>
            </a:r>
            <a:r>
              <a:rPr lang="en-GB" sz="2000" i="1" dirty="0" err="1" smtClean="0">
                <a:solidFill>
                  <a:srgbClr val="993300"/>
                </a:solidFill>
                <a:latin typeface="Georgia" pitchFamily="18" charset="0"/>
              </a:rPr>
              <a:t>gdb</a:t>
            </a:r>
            <a:r>
              <a:rPr lang="en-GB" sz="2000" i="1" dirty="0" smtClean="0">
                <a:solidFill>
                  <a:srgbClr val="993300"/>
                </a:solidFill>
                <a:latin typeface="Georgia" pitchFamily="18" charset="0"/>
              </a:rPr>
              <a:t> do in the absence of </a:t>
            </a:r>
            <a:r>
              <a:rPr lang="en-GB" sz="2000" i="1" dirty="0" err="1" smtClean="0">
                <a:solidFill>
                  <a:srgbClr val="993300"/>
                </a:solidFill>
                <a:latin typeface="Georgia" pitchFamily="18" charset="0"/>
              </a:rPr>
              <a:t>pid</a:t>
            </a:r>
            <a:r>
              <a:rPr lang="en-GB" sz="2000" i="1" dirty="0" smtClean="0">
                <a:solidFill>
                  <a:srgbClr val="993300"/>
                </a:solidFill>
                <a:latin typeface="Georgia" pitchFamily="18" charset="0"/>
              </a:rPr>
              <a:t>?</a:t>
            </a:r>
          </a:p>
        </p:txBody>
      </p:sp>
      <p:sp>
        <p:nvSpPr>
          <p:cNvPr id="68610" name="Date Placeholder 3"/>
          <p:cNvSpPr>
            <a:spLocks noGrp="1"/>
          </p:cNvSpPr>
          <p:nvPr>
            <p:ph type="dt" sz="quarter" idx="10"/>
          </p:nvPr>
        </p:nvSpPr>
        <p:spPr/>
        <p:txBody>
          <a:bodyPr/>
          <a:lstStyle/>
          <a:p>
            <a:pPr>
              <a:defRPr/>
            </a:pPr>
            <a:fld id="{0CDE044A-23C7-4523-AAAA-1C3D8BCBBCF8}" type="slidenum">
              <a:rPr lang="en-GB"/>
              <a:pPr>
                <a:defRPr/>
              </a:pPr>
              <a:t>64</a:t>
            </a:fld>
            <a:endParaRPr lang="en-GB"/>
          </a:p>
        </p:txBody>
      </p:sp>
      <p:grpSp>
        <p:nvGrpSpPr>
          <p:cNvPr id="2" name="Group 4"/>
          <p:cNvGrpSpPr>
            <a:grpSpLocks/>
          </p:cNvGrpSpPr>
          <p:nvPr/>
        </p:nvGrpSpPr>
        <p:grpSpPr bwMode="auto">
          <a:xfrm>
            <a:off x="0" y="106363"/>
            <a:ext cx="9137650" cy="727075"/>
            <a:chOff x="0" y="67"/>
            <a:chExt cx="6237" cy="458"/>
          </a:xfrm>
        </p:grpSpPr>
        <p:sp>
          <p:nvSpPr>
            <p:cNvPr id="67590"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763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763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7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3"/>
          <p:cNvSpPr>
            <a:spLocks noGrp="1" noChangeArrowheads="1"/>
          </p:cNvSpPr>
          <p:nvPr>
            <p:ph type="title"/>
          </p:nvPr>
        </p:nvSpPr>
        <p:spPr>
          <a:xfrm>
            <a:off x="0" y="106363"/>
            <a:ext cx="9142413" cy="731837"/>
          </a:xfrm>
        </p:spPr>
        <p:txBody>
          <a:bodyPr lIns="0" tIns="0" rIns="0" bIns="0"/>
          <a:lstStyle/>
          <a:p>
            <a:pPr algn="r"/>
            <a:r>
              <a:rPr lang="en-US" sz="2800" b="1" dirty="0" smtClean="0">
                <a:solidFill>
                  <a:srgbClr val="FFFF99"/>
                </a:solidFill>
                <a:latin typeface="Verdana" pitchFamily="34" charset="0"/>
              </a:rPr>
              <a:t>6.7 </a:t>
            </a:r>
            <a:r>
              <a:rPr lang="en-US" sz="2800" b="1" dirty="0" err="1" smtClean="0">
                <a:solidFill>
                  <a:srgbClr val="FFFF99"/>
                </a:solidFill>
                <a:latin typeface="Verdana" pitchFamily="34" charset="0"/>
              </a:rPr>
              <a:t>gdb</a:t>
            </a:r>
            <a:r>
              <a:rPr lang="en-US" sz="2800" b="1" dirty="0" smtClean="0">
                <a:solidFill>
                  <a:srgbClr val="FFFF99"/>
                </a:solidFill>
                <a:latin typeface="Verdana" pitchFamily="34" charset="0"/>
              </a:rPr>
              <a:t> commands from file</a:t>
            </a:r>
          </a:p>
        </p:txBody>
      </p:sp>
      <p:sp>
        <p:nvSpPr>
          <p:cNvPr id="199682" name="Rectangle 2"/>
          <p:cNvSpPr>
            <a:spLocks noGrp="1" noChangeArrowheads="1"/>
          </p:cNvSpPr>
          <p:nvPr>
            <p:ph idx="1"/>
          </p:nvPr>
        </p:nvSpPr>
        <p:spPr>
          <a:xfrm>
            <a:off x="211138" y="1371600"/>
            <a:ext cx="8456612" cy="27432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can take the commands through a file, </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This overcomes giving the commands repetitively from the command-line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To invoke this facility, issue the command </a:t>
            </a:r>
            <a:r>
              <a:rPr lang="en-GB" sz="2000" i="1" dirty="0" err="1" smtClean="0">
                <a:solidFill>
                  <a:srgbClr val="993300"/>
                </a:solidFill>
                <a:latin typeface="Georgia" pitchFamily="18" charset="0"/>
              </a:rPr>
              <a:t>gdb</a:t>
            </a:r>
            <a:r>
              <a:rPr lang="en-GB" sz="2000" i="1" dirty="0" smtClean="0">
                <a:solidFill>
                  <a:srgbClr val="993300"/>
                </a:solidFill>
                <a:latin typeface="Georgia" pitchFamily="18" charset="0"/>
              </a:rPr>
              <a:t> &lt;</a:t>
            </a:r>
            <a:r>
              <a:rPr lang="en-GB" sz="2000" i="1" dirty="0" err="1" smtClean="0">
                <a:solidFill>
                  <a:srgbClr val="993300"/>
                </a:solidFill>
                <a:latin typeface="Georgia" pitchFamily="18" charset="0"/>
              </a:rPr>
              <a:t>exec_file</a:t>
            </a:r>
            <a:r>
              <a:rPr lang="en-GB" sz="2000" i="1" dirty="0" smtClean="0">
                <a:solidFill>
                  <a:srgbClr val="993300"/>
                </a:solidFill>
                <a:latin typeface="Georgia" pitchFamily="18" charset="0"/>
              </a:rPr>
              <a:t>&gt; -x &lt;</a:t>
            </a:r>
            <a:r>
              <a:rPr lang="en-GB" sz="2000" i="1" dirty="0" err="1" smtClean="0">
                <a:solidFill>
                  <a:srgbClr val="993300"/>
                </a:solidFill>
                <a:latin typeface="Georgia" pitchFamily="18" charset="0"/>
              </a:rPr>
              <a:t>cmd_file</a:t>
            </a:r>
            <a:r>
              <a:rPr lang="en-GB" sz="2000" i="1" dirty="0" smtClean="0">
                <a:solidFill>
                  <a:srgbClr val="993300"/>
                </a:solidFill>
                <a:latin typeface="Georgia" pitchFamily="18" charset="0"/>
              </a:rPr>
              <a:t>&gt;</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All the commands, that can be given from the keyboard can be taken from a file</a:t>
            </a:r>
          </a:p>
        </p:txBody>
      </p:sp>
      <p:sp>
        <p:nvSpPr>
          <p:cNvPr id="69634" name="Date Placeholder 3"/>
          <p:cNvSpPr>
            <a:spLocks noGrp="1"/>
          </p:cNvSpPr>
          <p:nvPr>
            <p:ph type="dt" sz="quarter" idx="10"/>
          </p:nvPr>
        </p:nvSpPr>
        <p:spPr/>
        <p:txBody>
          <a:bodyPr/>
          <a:lstStyle/>
          <a:p>
            <a:pPr>
              <a:defRPr/>
            </a:pPr>
            <a:fld id="{74C0824A-931A-46F3-A342-25B802F3D486}" type="slidenum">
              <a:rPr lang="en-GB"/>
              <a:pPr>
                <a:defRPr/>
              </a:pPr>
              <a:t>65</a:t>
            </a:fld>
            <a:endParaRPr lang="en-GB"/>
          </a:p>
        </p:txBody>
      </p:sp>
      <p:grpSp>
        <p:nvGrpSpPr>
          <p:cNvPr id="2" name="Group 4"/>
          <p:cNvGrpSpPr>
            <a:grpSpLocks/>
          </p:cNvGrpSpPr>
          <p:nvPr/>
        </p:nvGrpSpPr>
        <p:grpSpPr bwMode="auto">
          <a:xfrm>
            <a:off x="0" y="106363"/>
            <a:ext cx="9137650" cy="727075"/>
            <a:chOff x="0" y="67"/>
            <a:chExt cx="6237" cy="458"/>
          </a:xfrm>
        </p:grpSpPr>
        <p:sp>
          <p:nvSpPr>
            <p:cNvPr id="68614"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96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96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96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3"/>
          <p:cNvSpPr>
            <a:spLocks noGrp="1" noChangeArrowheads="1"/>
          </p:cNvSpPr>
          <p:nvPr>
            <p:ph type="title"/>
          </p:nvPr>
        </p:nvSpPr>
        <p:spPr>
          <a:xfrm>
            <a:off x="0" y="106363"/>
            <a:ext cx="9142413" cy="731837"/>
          </a:xfrm>
        </p:spPr>
        <p:txBody>
          <a:bodyPr lIns="0" tIns="0" rIns="0" bIns="0"/>
          <a:lstStyle/>
          <a:p>
            <a:pPr algn="r"/>
            <a:r>
              <a:rPr lang="en-US" sz="2800" b="1" dirty="0" smtClean="0">
                <a:solidFill>
                  <a:srgbClr val="FFFF99"/>
                </a:solidFill>
                <a:latin typeface="Verdana" pitchFamily="34" charset="0"/>
              </a:rPr>
              <a:t>6.7 </a:t>
            </a:r>
            <a:r>
              <a:rPr lang="en-US" sz="2800" b="1" dirty="0" err="1" smtClean="0">
                <a:solidFill>
                  <a:srgbClr val="FFFF99"/>
                </a:solidFill>
                <a:latin typeface="Verdana" pitchFamily="34" charset="0"/>
              </a:rPr>
              <a:t>gdb</a:t>
            </a:r>
            <a:r>
              <a:rPr lang="en-US" sz="2800" b="1" dirty="0" smtClean="0">
                <a:solidFill>
                  <a:srgbClr val="FFFF99"/>
                </a:solidFill>
                <a:latin typeface="Verdana" pitchFamily="34" charset="0"/>
              </a:rPr>
              <a:t> commands from file</a:t>
            </a:r>
          </a:p>
        </p:txBody>
      </p:sp>
      <p:sp>
        <p:nvSpPr>
          <p:cNvPr id="201730" name="Rectangle 2"/>
          <p:cNvSpPr>
            <a:spLocks noGrp="1" noChangeArrowheads="1"/>
          </p:cNvSpPr>
          <p:nvPr>
            <p:ph idx="1"/>
          </p:nvPr>
        </p:nvSpPr>
        <p:spPr>
          <a:xfrm>
            <a:off x="211138" y="1371600"/>
            <a:ext cx="8456612" cy="2514600"/>
          </a:xfrm>
        </p:spPr>
        <p:txBody>
          <a:bodyPr lIns="90000" tIns="46800" rIns="90000" bIns="46800"/>
          <a:lstStyle/>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can generate the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history file by the command (Default file is .</a:t>
            </a:r>
            <a:r>
              <a:rPr lang="en-GB" sz="2000" dirty="0" err="1" smtClean="0">
                <a:solidFill>
                  <a:srgbClr val="993300"/>
                </a:solidFill>
                <a:latin typeface="Georgia" pitchFamily="18" charset="0"/>
              </a:rPr>
              <a:t>gdb_history</a:t>
            </a:r>
            <a:r>
              <a:rPr lang="en-GB" sz="2000" dirty="0" smtClean="0">
                <a:solidFill>
                  <a:srgbClr val="993300"/>
                </a:solidFill>
                <a:latin typeface="Georgia" pitchFamily="18" charset="0"/>
              </a:rPr>
              <a:t>) </a:t>
            </a:r>
            <a:r>
              <a:rPr lang="en-GB" sz="2000" i="1" dirty="0" smtClean="0">
                <a:solidFill>
                  <a:srgbClr val="993300"/>
                </a:solidFill>
                <a:latin typeface="Georgia" pitchFamily="18" charset="0"/>
              </a:rPr>
              <a:t>set history save </a:t>
            </a:r>
          </a:p>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Outputs of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can be redirected to a file by the standard redirection symbol.</a:t>
            </a:r>
          </a:p>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can also use </a:t>
            </a:r>
            <a:r>
              <a:rPr lang="en-GB" sz="2000" i="1" dirty="0" smtClean="0">
                <a:solidFill>
                  <a:srgbClr val="993300"/>
                </a:solidFill>
                <a:latin typeface="Georgia" pitchFamily="18" charset="0"/>
              </a:rPr>
              <a:t>tee </a:t>
            </a:r>
            <a:r>
              <a:rPr lang="en-GB" sz="2000" dirty="0" smtClean="0">
                <a:solidFill>
                  <a:srgbClr val="993300"/>
                </a:solidFill>
                <a:latin typeface="Georgia" pitchFamily="18" charset="0"/>
              </a:rPr>
              <a:t>command to perform this function as: </a:t>
            </a:r>
            <a:r>
              <a:rPr lang="en-GB" sz="2000" i="1" dirty="0" err="1" smtClean="0">
                <a:solidFill>
                  <a:srgbClr val="993300"/>
                </a:solidFill>
                <a:latin typeface="Georgia" pitchFamily="18" charset="0"/>
              </a:rPr>
              <a:t>gdb</a:t>
            </a:r>
            <a:r>
              <a:rPr lang="en-GB" sz="2000" i="1" dirty="0" smtClean="0">
                <a:solidFill>
                  <a:srgbClr val="993300"/>
                </a:solidFill>
                <a:latin typeface="Georgia" pitchFamily="18" charset="0"/>
              </a:rPr>
              <a:t> &lt;</a:t>
            </a:r>
            <a:r>
              <a:rPr lang="en-GB" sz="2000" i="1" dirty="0" err="1" smtClean="0">
                <a:solidFill>
                  <a:srgbClr val="993300"/>
                </a:solidFill>
                <a:latin typeface="Georgia" pitchFamily="18" charset="0"/>
              </a:rPr>
              <a:t>file_name</a:t>
            </a:r>
            <a:r>
              <a:rPr lang="en-GB" sz="2000" i="1" dirty="0" smtClean="0">
                <a:solidFill>
                  <a:srgbClr val="993300"/>
                </a:solidFill>
                <a:latin typeface="Georgia" pitchFamily="18" charset="0"/>
              </a:rPr>
              <a:t>&gt; | tee &lt;</a:t>
            </a:r>
            <a:r>
              <a:rPr lang="en-GB" sz="2000" i="1" dirty="0" err="1" smtClean="0">
                <a:solidFill>
                  <a:srgbClr val="993300"/>
                </a:solidFill>
                <a:latin typeface="Georgia" pitchFamily="18" charset="0"/>
              </a:rPr>
              <a:t>out_put_file</a:t>
            </a:r>
            <a:r>
              <a:rPr lang="en-GB" sz="2000" i="1" dirty="0" smtClean="0">
                <a:solidFill>
                  <a:srgbClr val="993300"/>
                </a:solidFill>
                <a:latin typeface="Georgia" pitchFamily="18" charset="0"/>
              </a:rPr>
              <a:t>&gt;</a:t>
            </a:r>
          </a:p>
        </p:txBody>
      </p:sp>
      <p:sp>
        <p:nvSpPr>
          <p:cNvPr id="70658" name="Date Placeholder 3"/>
          <p:cNvSpPr>
            <a:spLocks noGrp="1"/>
          </p:cNvSpPr>
          <p:nvPr>
            <p:ph type="dt" sz="quarter" idx="10"/>
          </p:nvPr>
        </p:nvSpPr>
        <p:spPr/>
        <p:txBody>
          <a:bodyPr/>
          <a:lstStyle/>
          <a:p>
            <a:pPr>
              <a:defRPr/>
            </a:pPr>
            <a:fld id="{C9303F8B-4B53-45A9-81BE-87217B4252F2}" type="slidenum">
              <a:rPr lang="en-GB"/>
              <a:pPr>
                <a:defRPr/>
              </a:pPr>
              <a:t>66</a:t>
            </a:fld>
            <a:endParaRPr lang="en-GB"/>
          </a:p>
        </p:txBody>
      </p:sp>
      <p:grpSp>
        <p:nvGrpSpPr>
          <p:cNvPr id="2" name="Group 4"/>
          <p:cNvGrpSpPr>
            <a:grpSpLocks/>
          </p:cNvGrpSpPr>
          <p:nvPr/>
        </p:nvGrpSpPr>
        <p:grpSpPr bwMode="auto">
          <a:xfrm>
            <a:off x="0" y="106363"/>
            <a:ext cx="9137650" cy="727075"/>
            <a:chOff x="0" y="67"/>
            <a:chExt cx="6237" cy="458"/>
          </a:xfrm>
        </p:grpSpPr>
        <p:sp>
          <p:nvSpPr>
            <p:cNvPr id="69638"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17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17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6.8 Core file</a:t>
            </a:r>
          </a:p>
        </p:txBody>
      </p:sp>
      <p:sp>
        <p:nvSpPr>
          <p:cNvPr id="203779" name="Rectangle 3"/>
          <p:cNvSpPr>
            <a:spLocks noGrp="1" noChangeArrowheads="1"/>
          </p:cNvSpPr>
          <p:nvPr>
            <p:ph idx="1"/>
          </p:nvPr>
        </p:nvSpPr>
        <p:spPr>
          <a:xfrm>
            <a:off x="471488" y="1431925"/>
            <a:ext cx="3405187" cy="4816475"/>
          </a:xfrm>
        </p:spPr>
        <p:txBody>
          <a:bodyPr lIns="90000" tIns="46800" rIns="90000" bIns="46800" rtlCol="0">
            <a:noAutofit/>
          </a:bodyPr>
          <a:lstStyle/>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int fn(int *p1) ;</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Int main()</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int  *p1 = 0; /* Zero */</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err="1" smtClean="0"/>
              <a:t>printf</a:t>
            </a:r>
            <a:r>
              <a:rPr lang="en-GB" sz="2400" dirty="0" smtClean="0"/>
              <a:t>(“call the routine\n”);</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	</a:t>
            </a:r>
            <a:r>
              <a:rPr lang="en-GB" sz="2400" dirty="0" err="1" smtClean="0"/>
              <a:t>i</a:t>
            </a:r>
            <a:r>
              <a:rPr lang="en-GB" sz="2400" dirty="0" smtClean="0"/>
              <a:t>= fn(p1) ;</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err="1" smtClean="0"/>
              <a:t>printf</a:t>
            </a:r>
            <a:r>
              <a:rPr lang="en-GB" sz="2400" dirty="0" smtClean="0"/>
              <a:t>(“back to main routine\n”);</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return(</a:t>
            </a:r>
            <a:r>
              <a:rPr lang="en-GB" sz="2400" dirty="0" err="1" smtClean="0"/>
              <a:t>i</a:t>
            </a:r>
            <a:r>
              <a:rPr lang="en-GB" sz="2400" dirty="0" smtClean="0"/>
              <a:t>);   }</a:t>
            </a:r>
          </a:p>
        </p:txBody>
      </p:sp>
      <p:sp>
        <p:nvSpPr>
          <p:cNvPr id="71682" name="Date Placeholder 3"/>
          <p:cNvSpPr>
            <a:spLocks noGrp="1"/>
          </p:cNvSpPr>
          <p:nvPr>
            <p:ph type="dt" sz="quarter" idx="10"/>
          </p:nvPr>
        </p:nvSpPr>
        <p:spPr/>
        <p:txBody>
          <a:bodyPr/>
          <a:lstStyle/>
          <a:p>
            <a:pPr>
              <a:defRPr/>
            </a:pPr>
            <a:fld id="{E3A186D5-099A-427E-B0C8-C897DABA5C57}" type="slidenum">
              <a:rPr lang="en-GB"/>
              <a:pPr>
                <a:defRPr/>
              </a:pPr>
              <a:t>67</a:t>
            </a:fld>
            <a:endParaRPr lang="en-GB"/>
          </a:p>
        </p:txBody>
      </p:sp>
      <p:sp>
        <p:nvSpPr>
          <p:cNvPr id="70661" name="Text Box 4"/>
          <p:cNvSpPr txBox="1">
            <a:spLocks noChangeArrowheads="1"/>
          </p:cNvSpPr>
          <p:nvPr/>
        </p:nvSpPr>
        <p:spPr bwMode="auto">
          <a:xfrm>
            <a:off x="4572000" y="1524000"/>
            <a:ext cx="3305175" cy="3863975"/>
          </a:xfrm>
          <a:prstGeom prst="rect">
            <a:avLst/>
          </a:prstGeom>
          <a:noFill/>
          <a:ln w="9525">
            <a:noFill/>
            <a:miter lim="800000"/>
            <a:headEnd/>
            <a:tailEnd/>
          </a:ln>
        </p:spPr>
        <p:txBody>
          <a:bodyPr lIns="90000" tIns="46800" rIns="90000" bIns="46800">
            <a:spAutoFit/>
          </a:bodyPr>
          <a:lstStyle/>
          <a:p>
            <a:pPr eaLnBrk="0" hangingPunct="0">
              <a:spcBef>
                <a:spcPts val="15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int fn(p2)</a:t>
            </a:r>
          </a:p>
          <a:p>
            <a:pPr eaLnBrk="0" hangingPunct="0">
              <a:spcBef>
                <a:spcPts val="15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int p2 ;</a:t>
            </a:r>
          </a:p>
          <a:p>
            <a:pPr eaLnBrk="0" hangingPunct="0">
              <a:spcBef>
                <a:spcPts val="15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a:t>
            </a:r>
          </a:p>
          <a:p>
            <a:pPr eaLnBrk="0" hangingPunct="0">
              <a:spcBef>
                <a:spcPts val="15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int ret  ;</a:t>
            </a:r>
          </a:p>
          <a:p>
            <a:pPr eaLnBrk="0" hangingPunct="0">
              <a:spcBef>
                <a:spcPts val="15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ret = *p2 ;</a:t>
            </a:r>
          </a:p>
          <a:p>
            <a:pPr marL="738188" lvl="1" indent="-280988" eaLnBrk="0" hangingPunct="0">
              <a:lnSpc>
                <a:spcPts val="3600"/>
              </a:lnSpc>
              <a:spcBef>
                <a:spcPts val="600"/>
              </a:spcBef>
              <a:buClr>
                <a:srgbClr val="000000"/>
              </a:buClr>
              <a:buSzPct val="35000"/>
              <a:buFont typeface="Monotype Sort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err="1">
                <a:solidFill>
                  <a:srgbClr val="993300"/>
                </a:solidFill>
                <a:latin typeface="Georgia" pitchFamily="18" charset="0"/>
              </a:rPr>
              <a:t>printf</a:t>
            </a:r>
            <a:r>
              <a:rPr lang="en-GB" sz="2000" dirty="0">
                <a:solidFill>
                  <a:srgbClr val="993300"/>
                </a:solidFill>
                <a:latin typeface="Georgia" pitchFamily="18" charset="0"/>
              </a:rPr>
              <a:t>(“inside the routine\n”);</a:t>
            </a:r>
          </a:p>
          <a:p>
            <a:pPr eaLnBrk="0" hangingPunct="0">
              <a:spcBef>
                <a:spcPts val="150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dirty="0">
                <a:solidFill>
                  <a:srgbClr val="993300"/>
                </a:solidFill>
                <a:latin typeface="Georgia" pitchFamily="18" charset="0"/>
              </a:rPr>
              <a:t>	return ret ;  }</a:t>
            </a:r>
          </a:p>
        </p:txBody>
      </p:sp>
      <p:sp>
        <p:nvSpPr>
          <p:cNvPr id="70662" name="AutoShape 5"/>
          <p:cNvSpPr>
            <a:spLocks noChangeArrowheads="1"/>
          </p:cNvSpPr>
          <p:nvPr/>
        </p:nvSpPr>
        <p:spPr bwMode="auto">
          <a:xfrm>
            <a:off x="211138" y="1409700"/>
            <a:ext cx="3738562" cy="4762500"/>
          </a:xfrm>
          <a:prstGeom prst="roundRect">
            <a:avLst>
              <a:gd name="adj" fmla="val 37"/>
            </a:avLst>
          </a:prstGeom>
          <a:noFill/>
          <a:ln w="9525">
            <a:solidFill>
              <a:srgbClr val="000000"/>
            </a:solidFill>
            <a:round/>
            <a:headEnd/>
            <a:tailEnd/>
          </a:ln>
        </p:spPr>
        <p:txBody>
          <a:bodyPr wrap="none" anchor="ctr"/>
          <a:lstStyle/>
          <a:p>
            <a:endParaRPr lang="en-IN"/>
          </a:p>
        </p:txBody>
      </p:sp>
      <p:sp>
        <p:nvSpPr>
          <p:cNvPr id="70663" name="AutoShape 6"/>
          <p:cNvSpPr>
            <a:spLocks noChangeArrowheads="1"/>
          </p:cNvSpPr>
          <p:nvPr/>
        </p:nvSpPr>
        <p:spPr bwMode="auto">
          <a:xfrm>
            <a:off x="4352925" y="1443038"/>
            <a:ext cx="3800475" cy="4789487"/>
          </a:xfrm>
          <a:prstGeom prst="roundRect">
            <a:avLst>
              <a:gd name="adj" fmla="val 37"/>
            </a:avLst>
          </a:prstGeom>
          <a:no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3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37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37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3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0"/>
            <a:ext cx="9148763" cy="919163"/>
          </a:xfrm>
        </p:spPr>
        <p:txBody>
          <a:bodyPr lIns="90000" tIns="46800" rIns="90000" bIns="4680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6.8 Core file</a:t>
            </a:r>
          </a:p>
        </p:txBody>
      </p:sp>
      <p:sp>
        <p:nvSpPr>
          <p:cNvPr id="205827" name="Rectangle 3"/>
          <p:cNvSpPr>
            <a:spLocks noGrp="1" noChangeArrowheads="1"/>
          </p:cNvSpPr>
          <p:nvPr>
            <p:ph idx="1"/>
          </p:nvPr>
        </p:nvSpPr>
        <p:spPr>
          <a:xfrm>
            <a:off x="533400" y="1444625"/>
            <a:ext cx="7770813" cy="4575175"/>
          </a:xfrm>
        </p:spPr>
        <p:txBody>
          <a:bodyPr lIns="90000" tIns="46800" rIns="90000" bIns="46800" rtlCol="0">
            <a:normAutofit fontScale="77500" lnSpcReduction="20000"/>
          </a:bodyPr>
          <a:lstStyle/>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 output when </a:t>
            </a:r>
            <a:r>
              <a:rPr lang="en-GB" dirty="0" err="1" smtClean="0"/>
              <a:t>gdb</a:t>
            </a:r>
            <a:r>
              <a:rPr lang="en-GB" dirty="0" smtClean="0"/>
              <a:t> is invoked</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i="1" dirty="0" smtClean="0">
                <a:latin typeface="Letter Gothic" pitchFamily="49" charset="0"/>
              </a:rPr>
              <a:t>#0 0x08048307   in fn (p2=0x0) at pt.c:16</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i="1" dirty="0" smtClean="0">
                <a:latin typeface="Letter Gothic" pitchFamily="49" charset="0"/>
              </a:rPr>
              <a:t>#10			int y = *p2</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Check the value of p2 (type the following at </a:t>
            </a:r>
            <a:r>
              <a:rPr lang="en-GB" dirty="0" err="1" smtClean="0"/>
              <a:t>gdb</a:t>
            </a:r>
            <a:r>
              <a:rPr lang="en-GB" dirty="0" smtClean="0"/>
              <a:t> prompt)</a:t>
            </a:r>
          </a:p>
          <a:p>
            <a:pPr marL="338138" indent="-338138" defTabSz="457200" fontAlgn="auto">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latin typeface="Letter Gothic" pitchFamily="49" charset="0"/>
              </a:rPr>
              <a:t>P p2</a:t>
            </a:r>
            <a:r>
              <a:rPr lang="en-GB" dirty="0" smtClean="0"/>
              <a:t>  =&gt;   </a:t>
            </a:r>
            <a:r>
              <a:rPr lang="en-GB" b="1" i="1" dirty="0" smtClean="0">
                <a:latin typeface="Letter Gothic" pitchFamily="49" charset="0"/>
              </a:rPr>
              <a:t>$1 = (int *) 0x0</a:t>
            </a:r>
          </a:p>
          <a:p>
            <a:pPr marL="338138" indent="-338138" defTabSz="457200" fontAlgn="auto">
              <a:spcAft>
                <a:spcPts val="0"/>
              </a:spcAft>
              <a:buFont typeface="Symbol" pitchFamily="18"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NULL pointer assignment!  Where did it come from?</a:t>
            </a:r>
          </a:p>
          <a:p>
            <a:pPr marL="338138" indent="-338138" defTabSz="457200" fontAlgn="auto">
              <a:spcAft>
                <a:spcPts val="0"/>
              </a:spcAft>
              <a:buFont typeface="Symbol"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Use back trace command is </a:t>
            </a:r>
            <a:r>
              <a:rPr lang="en-GB" dirty="0" err="1" smtClean="0">
                <a:latin typeface="Letter Gothic" pitchFamily="49" charset="0"/>
              </a:rPr>
              <a:t>bt</a:t>
            </a:r>
            <a:r>
              <a:rPr lang="en-GB" dirty="0" err="1" smtClean="0"/>
              <a:t>.</a:t>
            </a:r>
            <a:r>
              <a:rPr lang="en-GB" dirty="0" smtClean="0"/>
              <a:t>  Output is:</a:t>
            </a:r>
          </a:p>
          <a:p>
            <a:pPr marL="338138" indent="-338138" defTabSz="457200" fontAlgn="auto">
              <a:spcAft>
                <a:spcPts val="0"/>
              </a:spcAft>
              <a:buFont typeface="Symbol"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i="1" dirty="0" smtClean="0">
                <a:latin typeface="Letter Gothic" pitchFamily="49" charset="0"/>
              </a:rPr>
              <a:t>#0 0x80848370  in fn (p2=0x0) at pt.c:16</a:t>
            </a:r>
          </a:p>
          <a:p>
            <a:pPr marL="338138" indent="-338138" defTabSz="457200" fontAlgn="auto">
              <a:spcAft>
                <a:spcPts val="0"/>
              </a:spcAft>
              <a:buFont typeface="Symbol"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b="1" i="1" dirty="0" smtClean="0">
                <a:latin typeface="Letter Gothic" pitchFamily="49" charset="0"/>
              </a:rPr>
              <a:t>#1  0x80848362 in main at pt.c:6</a:t>
            </a:r>
          </a:p>
          <a:p>
            <a:pPr marL="338138" indent="-338138" defTabSz="457200" fontAlgn="auto">
              <a:spcAft>
                <a:spcPts val="0"/>
              </a:spcAft>
              <a:buFont typeface="Symbol"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We should have passed a </a:t>
            </a:r>
            <a:r>
              <a:rPr lang="en-GB" i="1" dirty="0" smtClean="0"/>
              <a:t>pointer </a:t>
            </a:r>
            <a:r>
              <a:rPr lang="en-GB" dirty="0" smtClean="0"/>
              <a:t> at line 6!</a:t>
            </a:r>
          </a:p>
        </p:txBody>
      </p:sp>
      <p:sp>
        <p:nvSpPr>
          <p:cNvPr id="72706" name="Date Placeholder 3"/>
          <p:cNvSpPr>
            <a:spLocks noGrp="1"/>
          </p:cNvSpPr>
          <p:nvPr>
            <p:ph type="dt" sz="quarter" idx="10"/>
          </p:nvPr>
        </p:nvSpPr>
        <p:spPr/>
        <p:txBody>
          <a:bodyPr/>
          <a:lstStyle/>
          <a:p>
            <a:pPr>
              <a:defRPr/>
            </a:pPr>
            <a:fld id="{DBB9B21A-6CFD-49D5-A1C7-A4BFB46B0619}" type="slidenum">
              <a:rPr lang="en-GB"/>
              <a:pPr>
                <a:defRPr/>
              </a:pPr>
              <a:t>68</a:t>
            </a:fld>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5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5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58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58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58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58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5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3"/>
          <p:cNvSpPr>
            <a:spLocks noGrp="1" noChangeArrowheads="1"/>
          </p:cNvSpPr>
          <p:nvPr>
            <p:ph type="title"/>
          </p:nvPr>
        </p:nvSpPr>
        <p:spPr>
          <a:xfrm>
            <a:off x="0" y="2587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From here....</a:t>
            </a:r>
          </a:p>
        </p:txBody>
      </p:sp>
      <p:sp>
        <p:nvSpPr>
          <p:cNvPr id="207874" name="Rectangle 2"/>
          <p:cNvSpPr>
            <a:spLocks noGrp="1" noChangeArrowheads="1"/>
          </p:cNvSpPr>
          <p:nvPr>
            <p:ph idx="1"/>
          </p:nvPr>
        </p:nvSpPr>
        <p:spPr>
          <a:xfrm>
            <a:off x="211138" y="1371600"/>
            <a:ext cx="8456612" cy="2590800"/>
          </a:xfrm>
        </p:spPr>
        <p:txBody>
          <a:bodyPr lIns="90000" tIns="46800" rIns="90000" bIns="46800"/>
          <a:lstStyle/>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is a command driven debugger</a:t>
            </a:r>
          </a:p>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 few GUI driven debugger built on </a:t>
            </a:r>
            <a:r>
              <a:rPr lang="en-GB" sz="2000" i="1" dirty="0" err="1" smtClean="0">
                <a:solidFill>
                  <a:srgbClr val="993300"/>
                </a:solidFill>
                <a:latin typeface="Georgia" pitchFamily="18" charset="0"/>
              </a:rPr>
              <a:t>gdb</a:t>
            </a:r>
            <a:r>
              <a:rPr lang="en-GB" sz="2000" dirty="0" smtClean="0">
                <a:solidFill>
                  <a:srgbClr val="993300"/>
                </a:solidFill>
                <a:latin typeface="Georgia" pitchFamily="18" charset="0"/>
              </a:rPr>
              <a:t> are available</a:t>
            </a:r>
          </a:p>
          <a:p>
            <a:pPr marL="738188" lvl="1" indent="-280988" algn="just" defTabSz="457200">
              <a:lnSpc>
                <a:spcPct val="115000"/>
              </a:lnSpc>
              <a:spcBef>
                <a:spcPts val="550"/>
              </a:spcBef>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They are  </a:t>
            </a:r>
            <a:r>
              <a:rPr lang="en-GB" sz="1800" i="1" dirty="0" err="1" smtClean="0">
                <a:solidFill>
                  <a:srgbClr val="993300"/>
                </a:solidFill>
                <a:latin typeface="Georgia" pitchFamily="18" charset="0"/>
              </a:rPr>
              <a:t>ddd</a:t>
            </a:r>
            <a:r>
              <a:rPr lang="en-GB" sz="1800" i="1" dirty="0" smtClean="0">
                <a:solidFill>
                  <a:srgbClr val="993300"/>
                </a:solidFill>
                <a:latin typeface="Georgia" pitchFamily="18" charset="0"/>
              </a:rPr>
              <a:t>, </a:t>
            </a:r>
            <a:r>
              <a:rPr lang="en-GB" sz="1800" i="1" dirty="0" err="1" smtClean="0">
                <a:solidFill>
                  <a:srgbClr val="993300"/>
                </a:solidFill>
                <a:latin typeface="Georgia" pitchFamily="18" charset="0"/>
              </a:rPr>
              <a:t>insight,kdbg</a:t>
            </a:r>
            <a:r>
              <a:rPr lang="en-GB" sz="1800" dirty="0" smtClean="0">
                <a:solidFill>
                  <a:srgbClr val="993300"/>
                </a:solidFill>
                <a:latin typeface="Georgia" pitchFamily="18" charset="0"/>
              </a:rPr>
              <a:t> and others</a:t>
            </a:r>
          </a:p>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Downloadable from http://www.gnu.org/software/gdb/gdb.html</a:t>
            </a:r>
          </a:p>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We have a </a:t>
            </a:r>
            <a:r>
              <a:rPr lang="en-GB" sz="2000" i="1" dirty="0" err="1" smtClean="0">
                <a:solidFill>
                  <a:srgbClr val="993300"/>
                </a:solidFill>
                <a:latin typeface="Georgia" pitchFamily="18" charset="0"/>
              </a:rPr>
              <a:t>tc</a:t>
            </a:r>
            <a:r>
              <a:rPr lang="en-GB" sz="2000" dirty="0" smtClean="0">
                <a:solidFill>
                  <a:srgbClr val="993300"/>
                </a:solidFill>
                <a:latin typeface="Georgia" pitchFamily="18" charset="0"/>
              </a:rPr>
              <a:t> clone available for Linux – </a:t>
            </a:r>
            <a:r>
              <a:rPr lang="en-GB" sz="2000" i="1" dirty="0" smtClean="0">
                <a:solidFill>
                  <a:srgbClr val="993300"/>
                </a:solidFill>
                <a:latin typeface="Georgia" pitchFamily="18" charset="0"/>
              </a:rPr>
              <a:t>(x)</a:t>
            </a:r>
            <a:r>
              <a:rPr lang="en-GB" sz="2000" i="1" dirty="0" err="1" smtClean="0">
                <a:solidFill>
                  <a:srgbClr val="993300"/>
                </a:solidFill>
                <a:latin typeface="Georgia" pitchFamily="18" charset="0"/>
              </a:rPr>
              <a:t>wpe</a:t>
            </a:r>
            <a:r>
              <a:rPr lang="en-GB" sz="2000" i="1" dirty="0" smtClean="0">
                <a:solidFill>
                  <a:srgbClr val="993300"/>
                </a:solidFill>
                <a:latin typeface="Georgia" pitchFamily="18" charset="0"/>
              </a:rPr>
              <a:t>.</a:t>
            </a:r>
          </a:p>
          <a:p>
            <a:pPr marL="338138" indent="-338138" algn="just" defTabSz="457200">
              <a:lnSpc>
                <a:spcPct val="115000"/>
              </a:lnSpc>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err="1" smtClean="0">
                <a:solidFill>
                  <a:srgbClr val="993300"/>
                </a:solidFill>
                <a:latin typeface="Georgia" pitchFamily="18" charset="0"/>
              </a:rPr>
              <a:t>kdb</a:t>
            </a:r>
            <a:r>
              <a:rPr lang="en-GB" sz="2000" dirty="0" smtClean="0">
                <a:solidFill>
                  <a:srgbClr val="993300"/>
                </a:solidFill>
                <a:latin typeface="Georgia" pitchFamily="18" charset="0"/>
              </a:rPr>
              <a:t> and </a:t>
            </a:r>
            <a:r>
              <a:rPr lang="en-GB" sz="2000" dirty="0" err="1" smtClean="0">
                <a:solidFill>
                  <a:srgbClr val="993300"/>
                </a:solidFill>
                <a:latin typeface="Georgia" pitchFamily="18" charset="0"/>
              </a:rPr>
              <a:t>kgdb</a:t>
            </a:r>
            <a:r>
              <a:rPr lang="en-GB" sz="2000" dirty="0" smtClean="0">
                <a:solidFill>
                  <a:srgbClr val="993300"/>
                </a:solidFill>
                <a:latin typeface="Georgia" pitchFamily="18" charset="0"/>
              </a:rPr>
              <a:t> are used for kernel level debugger</a:t>
            </a:r>
          </a:p>
          <a:p>
            <a:pPr marL="338138" indent="-338138" algn="just" defTabSz="457200">
              <a:lnSpc>
                <a:spcPct val="115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i="1" dirty="0" smtClean="0">
              <a:solidFill>
                <a:srgbClr val="993300"/>
              </a:solidFill>
              <a:latin typeface="Georgia" pitchFamily="18" charset="0"/>
            </a:endParaRPr>
          </a:p>
          <a:p>
            <a:pPr marL="338138" indent="-338138" algn="just" defTabSz="457200">
              <a:lnSpc>
                <a:spcPct val="115000"/>
              </a:lnSpc>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i="1" dirty="0" smtClean="0">
              <a:solidFill>
                <a:srgbClr val="993300"/>
              </a:solidFill>
              <a:latin typeface="Georgia" pitchFamily="18" charset="0"/>
            </a:endParaRPr>
          </a:p>
        </p:txBody>
      </p:sp>
      <p:sp>
        <p:nvSpPr>
          <p:cNvPr id="73730" name="Date Placeholder 3"/>
          <p:cNvSpPr>
            <a:spLocks noGrp="1"/>
          </p:cNvSpPr>
          <p:nvPr>
            <p:ph type="dt" sz="quarter" idx="10"/>
          </p:nvPr>
        </p:nvSpPr>
        <p:spPr/>
        <p:txBody>
          <a:bodyPr/>
          <a:lstStyle/>
          <a:p>
            <a:pPr>
              <a:defRPr/>
            </a:pPr>
            <a:fld id="{15B62403-8B13-4120-8611-8881BA6BFF0A}" type="slidenum">
              <a:rPr lang="en-GB"/>
              <a:pPr>
                <a:defRPr/>
              </a:pPr>
              <a:t>69</a:t>
            </a:fld>
            <a:endParaRPr lang="en-GB"/>
          </a:p>
        </p:txBody>
      </p:sp>
      <p:grpSp>
        <p:nvGrpSpPr>
          <p:cNvPr id="2" name="Group 4"/>
          <p:cNvGrpSpPr>
            <a:grpSpLocks/>
          </p:cNvGrpSpPr>
          <p:nvPr/>
        </p:nvGrpSpPr>
        <p:grpSpPr bwMode="auto">
          <a:xfrm>
            <a:off x="0" y="106363"/>
            <a:ext cx="9137650" cy="727075"/>
            <a:chOff x="0" y="67"/>
            <a:chExt cx="6237" cy="458"/>
          </a:xfrm>
        </p:grpSpPr>
        <p:sp>
          <p:nvSpPr>
            <p:cNvPr id="72710"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787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787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0787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078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7620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1.2 When to use debugger</a:t>
            </a:r>
          </a:p>
        </p:txBody>
      </p:sp>
      <p:sp>
        <p:nvSpPr>
          <p:cNvPr id="91138" name="Rectangle 2"/>
          <p:cNvSpPr>
            <a:spLocks noGrp="1" noChangeArrowheads="1"/>
          </p:cNvSpPr>
          <p:nvPr>
            <p:ph idx="1"/>
          </p:nvPr>
        </p:nvSpPr>
        <p:spPr>
          <a:xfrm>
            <a:off x="382587" y="1524000"/>
            <a:ext cx="8456613" cy="3352800"/>
          </a:xfrm>
        </p:spPr>
        <p:txBody>
          <a:bodyPr lIns="90000" tIns="46800" rIns="90000" bIns="46800"/>
          <a:lstStyle/>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When a user wants to -</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Trace a program’s execution</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 Insert break points and step through the code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Watch/modify variables at runtime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Debug a program that is already running.</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Check which function calls were successful /failed</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t>
            </a:r>
          </a:p>
        </p:txBody>
      </p:sp>
      <p:sp>
        <p:nvSpPr>
          <p:cNvPr id="10242" name="Date Placeholder 3"/>
          <p:cNvSpPr>
            <a:spLocks noGrp="1"/>
          </p:cNvSpPr>
          <p:nvPr>
            <p:ph type="dt" sz="quarter" idx="10"/>
          </p:nvPr>
        </p:nvSpPr>
        <p:spPr/>
        <p:txBody>
          <a:bodyPr/>
          <a:lstStyle/>
          <a:p>
            <a:pPr>
              <a:defRPr/>
            </a:pPr>
            <a:fld id="{DE56AD09-CDF5-4784-B513-C22D0F2F9015}" type="slidenum">
              <a:rPr lang="en-GB"/>
              <a:pPr>
                <a:defRPr/>
              </a:pPr>
              <a:t>7</a:t>
            </a:fld>
            <a:endParaRPr lang="en-GB"/>
          </a:p>
        </p:txBody>
      </p:sp>
      <p:grpSp>
        <p:nvGrpSpPr>
          <p:cNvPr id="2" name="Group 4"/>
          <p:cNvGrpSpPr>
            <a:grpSpLocks/>
          </p:cNvGrpSpPr>
          <p:nvPr/>
        </p:nvGrpSpPr>
        <p:grpSpPr bwMode="auto">
          <a:xfrm>
            <a:off x="0" y="106363"/>
            <a:ext cx="9137650" cy="727075"/>
            <a:chOff x="0" y="67"/>
            <a:chExt cx="6237" cy="458"/>
          </a:xfrm>
        </p:grpSpPr>
        <p:sp>
          <p:nvSpPr>
            <p:cNvPr id="9222"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1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11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11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11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9148763" cy="919163"/>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solidFill>
                  <a:srgbClr val="FFFF99"/>
                </a:solidFill>
              </a:rPr>
              <a:t>Screen shot of </a:t>
            </a:r>
            <a:r>
              <a:rPr lang="en-GB" dirty="0" err="1" smtClean="0">
                <a:solidFill>
                  <a:srgbClr val="FFFF99"/>
                </a:solidFill>
              </a:rPr>
              <a:t>ddd</a:t>
            </a:r>
            <a:endParaRPr lang="en-GB" dirty="0" smtClean="0">
              <a:solidFill>
                <a:srgbClr val="FFFF99"/>
              </a:solidFill>
            </a:endParaRPr>
          </a:p>
        </p:txBody>
      </p:sp>
      <p:sp>
        <p:nvSpPr>
          <p:cNvPr id="73731" name="Rectangle 3"/>
          <p:cNvSpPr>
            <a:spLocks noGrp="1" noChangeArrowheads="1"/>
          </p:cNvSpPr>
          <p:nvPr>
            <p:ph idx="1"/>
          </p:nvPr>
        </p:nvSpPr>
        <p:spPr>
          <a:xfrm>
            <a:off x="457200" y="1143000"/>
            <a:ext cx="8234363" cy="5264150"/>
          </a:xfrm>
        </p:spPr>
        <p:txBody>
          <a:bodyPr lIns="0" tIns="0" rIns="0" bIns="0"/>
          <a:lstStyle/>
          <a:p>
            <a:pPr marL="338138" indent="-338138" defTabSz="457200">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   </a:t>
            </a:r>
          </a:p>
        </p:txBody>
      </p:sp>
      <p:sp>
        <p:nvSpPr>
          <p:cNvPr id="74754" name="Date Placeholder 3"/>
          <p:cNvSpPr>
            <a:spLocks noGrp="1"/>
          </p:cNvSpPr>
          <p:nvPr>
            <p:ph type="dt" sz="quarter" idx="10"/>
          </p:nvPr>
        </p:nvSpPr>
        <p:spPr/>
        <p:txBody>
          <a:bodyPr/>
          <a:lstStyle/>
          <a:p>
            <a:pPr>
              <a:defRPr/>
            </a:pPr>
            <a:fld id="{CE559834-C291-4F3A-B9E4-CF218F72DFEB}" type="slidenum">
              <a:rPr lang="en-GB"/>
              <a:pPr>
                <a:defRPr/>
              </a:pPr>
              <a:t>70</a:t>
            </a:fld>
            <a:endParaRPr lang="en-GB"/>
          </a:p>
        </p:txBody>
      </p:sp>
      <p:pic>
        <p:nvPicPr>
          <p:cNvPr id="73733" name="Picture 4"/>
          <p:cNvPicPr>
            <a:picLocks noChangeAspect="1" noChangeArrowheads="1"/>
          </p:cNvPicPr>
          <p:nvPr/>
        </p:nvPicPr>
        <p:blipFill>
          <a:blip r:embed="rId3"/>
          <a:srcRect/>
          <a:stretch>
            <a:fillRect/>
          </a:stretch>
        </p:blipFill>
        <p:spPr bwMode="auto">
          <a:xfrm>
            <a:off x="533400" y="1232070"/>
            <a:ext cx="7772400" cy="5168729"/>
          </a:xfrm>
          <a:prstGeom prst="rect">
            <a:avLst/>
          </a:prstGeom>
          <a:noFill/>
          <a:ln w="9525">
            <a:noFill/>
            <a:miter lim="8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a:xfrm>
            <a:off x="0" y="106363"/>
            <a:ext cx="9142413" cy="731837"/>
          </a:xfrm>
        </p:spPr>
        <p:txBody>
          <a:bodyPr lIns="0" tIns="0" rIns="0" bIns="0"/>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1.2 When to use debugger</a:t>
            </a:r>
          </a:p>
        </p:txBody>
      </p:sp>
      <p:sp>
        <p:nvSpPr>
          <p:cNvPr id="93186" name="Rectangle 2"/>
          <p:cNvSpPr>
            <a:spLocks noGrp="1" noChangeArrowheads="1"/>
          </p:cNvSpPr>
          <p:nvPr>
            <p:ph idx="1"/>
          </p:nvPr>
        </p:nvSpPr>
        <p:spPr>
          <a:xfrm>
            <a:off x="352425" y="1676400"/>
            <a:ext cx="8456613" cy="3276600"/>
          </a:xfrm>
        </p:spPr>
        <p:txBody>
          <a:bodyPr lIns="90000" tIns="46800" rIns="90000" bIns="46800"/>
          <a:lstStyle/>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When the system generates a (segmentation fault) core dump.  With the core user can check:</a:t>
            </a:r>
          </a:p>
          <a:p>
            <a:pPr marL="738188" lvl="1" indent="-280988" algn="just" defTabSz="457200">
              <a:lnSpc>
                <a:spcPct val="15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Where and why a function failed</a:t>
            </a:r>
          </a:p>
          <a:p>
            <a:pPr marL="738188" lvl="1" indent="-280988" algn="just" defTabSz="457200">
              <a:lnSpc>
                <a:spcPct val="15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Values of the variables at that instant</a:t>
            </a:r>
          </a:p>
          <a:p>
            <a:pPr marL="738188" lvl="1" indent="-280988" algn="just" defTabSz="457200">
              <a:lnSpc>
                <a:spcPct val="150000"/>
              </a:lnSpc>
              <a:buClr>
                <a:srgbClr val="9933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smtClean="0">
                <a:solidFill>
                  <a:srgbClr val="993300"/>
                </a:solidFill>
                <a:latin typeface="Georgia" pitchFamily="18" charset="0"/>
              </a:rPr>
              <a:t>Stack information at that instant</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smtClean="0">
              <a:solidFill>
                <a:srgbClr val="993300"/>
              </a:solidFill>
              <a:latin typeface="Georgia" pitchFamily="18" charset="0"/>
            </a:endParaRP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In short – Use debugger whenever a user wants his/her program to </a:t>
            </a:r>
            <a:r>
              <a:rPr lang="en-GB" sz="2000" i="1" dirty="0" smtClean="0">
                <a:solidFill>
                  <a:srgbClr val="993300"/>
                </a:solidFill>
                <a:latin typeface="Georgia" pitchFamily="18" charset="0"/>
              </a:rPr>
              <a:t>work</a:t>
            </a:r>
          </a:p>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i="1" dirty="0" smtClean="0">
              <a:solidFill>
                <a:srgbClr val="993300"/>
              </a:solidFill>
              <a:latin typeface="Georgia" pitchFamily="18" charset="0"/>
            </a:endParaRPr>
          </a:p>
        </p:txBody>
      </p:sp>
      <p:sp>
        <p:nvSpPr>
          <p:cNvPr id="11266" name="Date Placeholder 3"/>
          <p:cNvSpPr>
            <a:spLocks noGrp="1"/>
          </p:cNvSpPr>
          <p:nvPr>
            <p:ph type="dt" sz="quarter" idx="10"/>
          </p:nvPr>
        </p:nvSpPr>
        <p:spPr/>
        <p:txBody>
          <a:bodyPr/>
          <a:lstStyle/>
          <a:p>
            <a:pPr>
              <a:defRPr/>
            </a:pPr>
            <a:fld id="{255736D5-2EE7-49FE-AB93-63290E82ACF5}" type="slidenum">
              <a:rPr lang="en-GB"/>
              <a:pPr>
                <a:defRPr/>
              </a:pPr>
              <a:t>8</a:t>
            </a:fld>
            <a:endParaRPr lang="en-GB"/>
          </a:p>
        </p:txBody>
      </p:sp>
      <p:grpSp>
        <p:nvGrpSpPr>
          <p:cNvPr id="2" name="Group 4"/>
          <p:cNvGrpSpPr>
            <a:grpSpLocks/>
          </p:cNvGrpSpPr>
          <p:nvPr/>
        </p:nvGrpSpPr>
        <p:grpSpPr bwMode="auto">
          <a:xfrm>
            <a:off x="0" y="106363"/>
            <a:ext cx="9137650" cy="727075"/>
            <a:chOff x="0" y="67"/>
            <a:chExt cx="6237" cy="458"/>
          </a:xfrm>
        </p:grpSpPr>
        <p:sp>
          <p:nvSpPr>
            <p:cNvPr id="10246"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31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318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31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0" y="106363"/>
            <a:ext cx="9142413" cy="731837"/>
          </a:xfrm>
        </p:spPr>
        <p:txBody>
          <a:bodyPr lIns="0" tIns="0" rIns="0" bIns="0">
            <a:normAutofit/>
          </a:bodyPr>
          <a:lstStyle/>
          <a:p>
            <a:pPr algn="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pPr>
            <a:r>
              <a:rPr lang="en-GB" sz="2800" b="1" dirty="0" smtClean="0">
                <a:solidFill>
                  <a:srgbClr val="FFFF99"/>
                </a:solidFill>
                <a:latin typeface="Verdana" pitchFamily="34" charset="0"/>
              </a:rPr>
              <a:t>1.3 Features </a:t>
            </a:r>
            <a:r>
              <a:rPr lang="en-GB" sz="2800" b="1" dirty="0" smtClean="0">
                <a:solidFill>
                  <a:srgbClr val="FFFF99"/>
                </a:solidFill>
                <a:latin typeface="Verdana" pitchFamily="34" charset="0"/>
              </a:rPr>
              <a:t>of debugger</a:t>
            </a:r>
          </a:p>
        </p:txBody>
      </p:sp>
      <p:sp>
        <p:nvSpPr>
          <p:cNvPr id="95234" name="Rectangle 2"/>
          <p:cNvSpPr>
            <a:spLocks noGrp="1" noChangeArrowheads="1"/>
          </p:cNvSpPr>
          <p:nvPr>
            <p:ph idx="1"/>
          </p:nvPr>
        </p:nvSpPr>
        <p:spPr>
          <a:xfrm>
            <a:off x="381000" y="1524000"/>
            <a:ext cx="8456613" cy="2971800"/>
          </a:xfrm>
        </p:spPr>
        <p:txBody>
          <a:bodyPr lIns="90000" tIns="46800" rIns="90000" bIns="46800"/>
          <a:lstStyle/>
          <a:p>
            <a:pPr marL="338138" indent="-338138" algn="just" defTabSz="457200">
              <a:buClr>
                <a:srgbClr val="993300"/>
              </a:buClr>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Some of the features of a debugger are;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Break points and stepping through code</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Displaying and watching variables</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Catching signals and exceptions</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Localizing errors and bugs</a:t>
            </a:r>
          </a:p>
          <a:p>
            <a:pPr marL="338138" indent="-338138" algn="just" defTabSz="457200">
              <a:buClr>
                <a:srgbClr val="993300"/>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smtClean="0">
                <a:solidFill>
                  <a:srgbClr val="993300"/>
                </a:solidFill>
                <a:latin typeface="Georgia" pitchFamily="18" charset="0"/>
              </a:rPr>
              <a:t>A means for testing and correction of program code</a:t>
            </a:r>
          </a:p>
        </p:txBody>
      </p:sp>
      <p:sp>
        <p:nvSpPr>
          <p:cNvPr id="12290" name="Date Placeholder 3"/>
          <p:cNvSpPr>
            <a:spLocks noGrp="1"/>
          </p:cNvSpPr>
          <p:nvPr>
            <p:ph type="dt" sz="quarter" idx="10"/>
          </p:nvPr>
        </p:nvSpPr>
        <p:spPr/>
        <p:txBody>
          <a:bodyPr/>
          <a:lstStyle/>
          <a:p>
            <a:pPr>
              <a:defRPr/>
            </a:pPr>
            <a:fld id="{A4699C70-5726-4A24-BCB0-F11A396E15B7}" type="slidenum">
              <a:rPr lang="en-GB"/>
              <a:pPr>
                <a:defRPr/>
              </a:pPr>
              <a:t>9</a:t>
            </a:fld>
            <a:endParaRPr lang="en-GB"/>
          </a:p>
        </p:txBody>
      </p:sp>
      <p:grpSp>
        <p:nvGrpSpPr>
          <p:cNvPr id="2" name="Group 4"/>
          <p:cNvGrpSpPr>
            <a:grpSpLocks/>
          </p:cNvGrpSpPr>
          <p:nvPr/>
        </p:nvGrpSpPr>
        <p:grpSpPr bwMode="auto">
          <a:xfrm>
            <a:off x="0" y="106363"/>
            <a:ext cx="9137650" cy="727075"/>
            <a:chOff x="0" y="67"/>
            <a:chExt cx="6237" cy="458"/>
          </a:xfrm>
        </p:grpSpPr>
        <p:sp>
          <p:nvSpPr>
            <p:cNvPr id="11270" name="AutoShape 5"/>
            <p:cNvSpPr>
              <a:spLocks noChangeArrowheads="1"/>
            </p:cNvSpPr>
            <p:nvPr/>
          </p:nvSpPr>
          <p:spPr bwMode="auto">
            <a:xfrm>
              <a:off x="0" y="67"/>
              <a:ext cx="6238" cy="459"/>
            </a:xfrm>
            <a:prstGeom prst="roundRect">
              <a:avLst>
                <a:gd name="adj" fmla="val 218"/>
              </a:avLst>
            </a:prstGeom>
            <a:noFill/>
            <a:ln w="9525">
              <a:noFill/>
              <a:round/>
              <a:headEnd/>
              <a:tailEnd/>
            </a:ln>
          </p:spPr>
          <p:txBody>
            <a:bodyPr wrap="none" anchor="ctr"/>
            <a:lstStyle/>
            <a:p>
              <a:endParaRPr lang="en-I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7155</Words>
  <Application>Microsoft Office PowerPoint</Application>
  <PresentationFormat>On-screen Show (4:3)</PresentationFormat>
  <Paragraphs>868</Paragraphs>
  <Slides>70</Slides>
  <Notes>70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Using gdb the gnu-debugger</vt:lpstr>
      <vt:lpstr>Objective</vt:lpstr>
      <vt:lpstr> Agenda</vt:lpstr>
      <vt:lpstr>Chapter -1  </vt:lpstr>
      <vt:lpstr>1. Introduction</vt:lpstr>
      <vt:lpstr>1.1  perror</vt:lpstr>
      <vt:lpstr>1.2 When to use debugger</vt:lpstr>
      <vt:lpstr>1.2 When to use debugger</vt:lpstr>
      <vt:lpstr>1.3 Features of debugger</vt:lpstr>
      <vt:lpstr>1.4  Features of gdb</vt:lpstr>
      <vt:lpstr>Chapter -2  </vt:lpstr>
      <vt:lpstr>2.  Starting with gdb</vt:lpstr>
      <vt:lpstr>2.  Starting with gdb</vt:lpstr>
      <vt:lpstr>Chapter -3  </vt:lpstr>
      <vt:lpstr>3. gdb commands</vt:lpstr>
      <vt:lpstr>3.1  help!</vt:lpstr>
      <vt:lpstr>3.1a  A faulty program</vt:lpstr>
      <vt:lpstr>3.2  listing source</vt:lpstr>
      <vt:lpstr>3.3 Break point</vt:lpstr>
      <vt:lpstr>3.3 Break point</vt:lpstr>
      <vt:lpstr>3.4 Single stepping (cont’d)</vt:lpstr>
      <vt:lpstr>3.4 Single stepping (cont’d)</vt:lpstr>
      <vt:lpstr>3.4 Single stepping (cont’d)</vt:lpstr>
      <vt:lpstr>3.4 Single stepping (cont’d)</vt:lpstr>
      <vt:lpstr>3.4 Single stepping (cont’d)</vt:lpstr>
      <vt:lpstr>3.4 Single stepping (cont’d)</vt:lpstr>
      <vt:lpstr>3.5 Break, Watch and catch</vt:lpstr>
      <vt:lpstr>3.5 Break, Watch and catch (cont’d)</vt:lpstr>
      <vt:lpstr>Slide 29</vt:lpstr>
      <vt:lpstr>3.5 Break, Watch and catch (cont’d)</vt:lpstr>
      <vt:lpstr>Slide 31</vt:lpstr>
      <vt:lpstr>3.5 Break, Watch and catch (cont’d)</vt:lpstr>
      <vt:lpstr>3.5 Break, Watch and catch (cont’d)</vt:lpstr>
      <vt:lpstr>Chapter -4  </vt:lpstr>
      <vt:lpstr>4. Data</vt:lpstr>
      <vt:lpstr>4. Data</vt:lpstr>
      <vt:lpstr>4. Data</vt:lpstr>
      <vt:lpstr>4.1 Stack</vt:lpstr>
      <vt:lpstr>4.1 Stack</vt:lpstr>
      <vt:lpstr>4.1  Stack - backtrace</vt:lpstr>
      <vt:lpstr>4.1  Stack frame</vt:lpstr>
      <vt:lpstr>Chapter -5  </vt:lpstr>
      <vt:lpstr>5. Environment</vt:lpstr>
      <vt:lpstr>5. Environment - Search</vt:lpstr>
      <vt:lpstr>5. Environment</vt:lpstr>
      <vt:lpstr>5.1  Info</vt:lpstr>
      <vt:lpstr>5.2  CPU registers</vt:lpstr>
      <vt:lpstr>Chapter -6  </vt:lpstr>
      <vt:lpstr>6. Advanced gdb</vt:lpstr>
      <vt:lpstr>6.1 machine code</vt:lpstr>
      <vt:lpstr>6.2 Altering Sequence</vt:lpstr>
      <vt:lpstr>6.2 Altering Sequence</vt:lpstr>
      <vt:lpstr>6.3 fork</vt:lpstr>
      <vt:lpstr>6.3 fork</vt:lpstr>
      <vt:lpstr>6.3 fork</vt:lpstr>
      <vt:lpstr>6.3 fork</vt:lpstr>
      <vt:lpstr>6.4  Threads</vt:lpstr>
      <vt:lpstr>6.4  Threads</vt:lpstr>
      <vt:lpstr>6.4  Threads</vt:lpstr>
      <vt:lpstr>6.4  Threads</vt:lpstr>
      <vt:lpstr>6.4  Threads</vt:lpstr>
      <vt:lpstr>6.5 Signals</vt:lpstr>
      <vt:lpstr>6.5 Signals</vt:lpstr>
      <vt:lpstr>6.6 Process</vt:lpstr>
      <vt:lpstr>6.7 gdb commands from file</vt:lpstr>
      <vt:lpstr>6.7 gdb commands from file</vt:lpstr>
      <vt:lpstr>6.8 Core file</vt:lpstr>
      <vt:lpstr>6.8 Core file</vt:lpstr>
      <vt:lpstr>From here....</vt:lpstr>
      <vt:lpstr>Screen shot of ddd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EasyARM</cp:lastModifiedBy>
  <cp:revision>11</cp:revision>
  <dcterms:created xsi:type="dcterms:W3CDTF">2006-08-16T00:00:00Z</dcterms:created>
  <dcterms:modified xsi:type="dcterms:W3CDTF">2012-02-03T12:49:52Z</dcterms:modified>
</cp:coreProperties>
</file>