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2" r:id="rId3"/>
    <p:sldId id="257" r:id="rId4"/>
    <p:sldId id="258" r:id="rId5"/>
    <p:sldId id="265" r:id="rId6"/>
    <p:sldId id="259" r:id="rId7"/>
    <p:sldId id="260" r:id="rId8"/>
    <p:sldId id="261" r:id="rId9"/>
    <p:sldId id="263" r:id="rId10"/>
    <p:sldId id="264" r:id="rId11"/>
    <p:sldId id="266" r:id="rId1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8" d="100"/>
          <a:sy n="78" d="100"/>
        </p:scale>
        <p:origin x="162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3B8E1F9-3E6B-46B7-AAEE-5658A50132FB}" type="datetimeFigureOut">
              <a:rPr lang="en-IN" smtClean="0"/>
              <a:t>17-12-2023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1E80886-F56C-470F-B98E-5BFE39AE2845}" type="slidenum">
              <a:rPr lang="en-IN" smtClean="0"/>
              <a:t>‹#›</a:t>
            </a:fld>
            <a:endParaRPr lang="en-IN"/>
          </a:p>
        </p:txBody>
      </p:sp>
    </p:spTree>
    <p:extLst>
      <p:ext uri="{BB962C8B-B14F-4D97-AF65-F5344CB8AC3E}">
        <p14:creationId xmlns:p14="http://schemas.microsoft.com/office/powerpoint/2010/main" val="1576171285"/>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B8E1F9-3E6B-46B7-AAEE-5658A50132FB}" type="datetimeFigureOut">
              <a:rPr lang="en-IN" smtClean="0"/>
              <a:t>17-12-2023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1E80886-F56C-470F-B98E-5BFE39AE2845}" type="slidenum">
              <a:rPr lang="en-IN" smtClean="0"/>
              <a:t>‹#›</a:t>
            </a:fld>
            <a:endParaRPr lang="en-IN"/>
          </a:p>
        </p:txBody>
      </p:sp>
    </p:spTree>
    <p:extLst>
      <p:ext uri="{BB962C8B-B14F-4D97-AF65-F5344CB8AC3E}">
        <p14:creationId xmlns:p14="http://schemas.microsoft.com/office/powerpoint/2010/main" val="2286626405"/>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B8E1F9-3E6B-46B7-AAEE-5658A50132FB}" type="datetimeFigureOut">
              <a:rPr lang="en-IN" smtClean="0"/>
              <a:t>17-12-2023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1E80886-F56C-470F-B98E-5BFE39AE2845}" type="slidenum">
              <a:rPr lang="en-IN" smtClean="0"/>
              <a:t>‹#›</a:t>
            </a:fld>
            <a:endParaRPr lang="en-IN"/>
          </a:p>
        </p:txBody>
      </p:sp>
    </p:spTree>
    <p:extLst>
      <p:ext uri="{BB962C8B-B14F-4D97-AF65-F5344CB8AC3E}">
        <p14:creationId xmlns:p14="http://schemas.microsoft.com/office/powerpoint/2010/main" val="3694795175"/>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B8E1F9-3E6B-46B7-AAEE-5658A50132FB}" type="datetimeFigureOut">
              <a:rPr lang="en-IN" smtClean="0"/>
              <a:t>17-12-2023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1E80886-F56C-470F-B98E-5BFE39AE2845}" type="slidenum">
              <a:rPr lang="en-IN" smtClean="0"/>
              <a:t>‹#›</a:t>
            </a:fld>
            <a:endParaRPr lang="en-IN"/>
          </a:p>
        </p:txBody>
      </p:sp>
    </p:spTree>
    <p:extLst>
      <p:ext uri="{BB962C8B-B14F-4D97-AF65-F5344CB8AC3E}">
        <p14:creationId xmlns:p14="http://schemas.microsoft.com/office/powerpoint/2010/main" val="3355248282"/>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3B8E1F9-3E6B-46B7-AAEE-5658A50132FB}" type="datetimeFigureOut">
              <a:rPr lang="en-IN" smtClean="0"/>
              <a:t>17-12-2023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1E80886-F56C-470F-B98E-5BFE39AE2845}" type="slidenum">
              <a:rPr lang="en-IN" smtClean="0"/>
              <a:t>‹#›</a:t>
            </a:fld>
            <a:endParaRPr lang="en-IN"/>
          </a:p>
        </p:txBody>
      </p:sp>
    </p:spTree>
    <p:extLst>
      <p:ext uri="{BB962C8B-B14F-4D97-AF65-F5344CB8AC3E}">
        <p14:creationId xmlns:p14="http://schemas.microsoft.com/office/powerpoint/2010/main" val="1214040831"/>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3B8E1F9-3E6B-46B7-AAEE-5658A50132FB}" type="datetimeFigureOut">
              <a:rPr lang="en-IN" smtClean="0"/>
              <a:t>17-12-2023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1E80886-F56C-470F-B98E-5BFE39AE2845}" type="slidenum">
              <a:rPr lang="en-IN" smtClean="0"/>
              <a:t>‹#›</a:t>
            </a:fld>
            <a:endParaRPr lang="en-IN"/>
          </a:p>
        </p:txBody>
      </p:sp>
    </p:spTree>
    <p:extLst>
      <p:ext uri="{BB962C8B-B14F-4D97-AF65-F5344CB8AC3E}">
        <p14:creationId xmlns:p14="http://schemas.microsoft.com/office/powerpoint/2010/main" val="2252243110"/>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3B8E1F9-3E6B-46B7-AAEE-5658A50132FB}" type="datetimeFigureOut">
              <a:rPr lang="en-IN" smtClean="0"/>
              <a:t>17-12-2023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1E80886-F56C-470F-B98E-5BFE39AE2845}" type="slidenum">
              <a:rPr lang="en-IN" smtClean="0"/>
              <a:t>‹#›</a:t>
            </a:fld>
            <a:endParaRPr lang="en-IN"/>
          </a:p>
        </p:txBody>
      </p:sp>
    </p:spTree>
    <p:extLst>
      <p:ext uri="{BB962C8B-B14F-4D97-AF65-F5344CB8AC3E}">
        <p14:creationId xmlns:p14="http://schemas.microsoft.com/office/powerpoint/2010/main" val="592796240"/>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3B8E1F9-3E6B-46B7-AAEE-5658A50132FB}" type="datetimeFigureOut">
              <a:rPr lang="en-IN" smtClean="0"/>
              <a:t>17-12-2023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1E80886-F56C-470F-B98E-5BFE39AE2845}" type="slidenum">
              <a:rPr lang="en-IN" smtClean="0"/>
              <a:t>‹#›</a:t>
            </a:fld>
            <a:endParaRPr lang="en-IN"/>
          </a:p>
        </p:txBody>
      </p:sp>
    </p:spTree>
    <p:extLst>
      <p:ext uri="{BB962C8B-B14F-4D97-AF65-F5344CB8AC3E}">
        <p14:creationId xmlns:p14="http://schemas.microsoft.com/office/powerpoint/2010/main" val="4108086206"/>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B8E1F9-3E6B-46B7-AAEE-5658A50132FB}" type="datetimeFigureOut">
              <a:rPr lang="en-IN" smtClean="0"/>
              <a:t>17-12-2023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1E80886-F56C-470F-B98E-5BFE39AE2845}" type="slidenum">
              <a:rPr lang="en-IN" smtClean="0"/>
              <a:t>‹#›</a:t>
            </a:fld>
            <a:endParaRPr lang="en-IN"/>
          </a:p>
        </p:txBody>
      </p:sp>
    </p:spTree>
    <p:extLst>
      <p:ext uri="{BB962C8B-B14F-4D97-AF65-F5344CB8AC3E}">
        <p14:creationId xmlns:p14="http://schemas.microsoft.com/office/powerpoint/2010/main" val="161324133"/>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3B8E1F9-3E6B-46B7-AAEE-5658A50132FB}" type="datetimeFigureOut">
              <a:rPr lang="en-IN" smtClean="0"/>
              <a:t>17-12-2023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1E80886-F56C-470F-B98E-5BFE39AE2845}" type="slidenum">
              <a:rPr lang="en-IN" smtClean="0"/>
              <a:t>‹#›</a:t>
            </a:fld>
            <a:endParaRPr lang="en-IN"/>
          </a:p>
        </p:txBody>
      </p:sp>
    </p:spTree>
    <p:extLst>
      <p:ext uri="{BB962C8B-B14F-4D97-AF65-F5344CB8AC3E}">
        <p14:creationId xmlns:p14="http://schemas.microsoft.com/office/powerpoint/2010/main" val="1511024376"/>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3B8E1F9-3E6B-46B7-AAEE-5658A50132FB}" type="datetimeFigureOut">
              <a:rPr lang="en-IN" smtClean="0"/>
              <a:t>17-12-2023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1E80886-F56C-470F-B98E-5BFE39AE2845}" type="slidenum">
              <a:rPr lang="en-IN" smtClean="0"/>
              <a:t>‹#›</a:t>
            </a:fld>
            <a:endParaRPr lang="en-IN"/>
          </a:p>
        </p:txBody>
      </p:sp>
    </p:spTree>
    <p:extLst>
      <p:ext uri="{BB962C8B-B14F-4D97-AF65-F5344CB8AC3E}">
        <p14:creationId xmlns:p14="http://schemas.microsoft.com/office/powerpoint/2010/main" val="1075037430"/>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3B8E1F9-3E6B-46B7-AAEE-5658A50132FB}" type="datetimeFigureOut">
              <a:rPr lang="en-IN" smtClean="0"/>
              <a:t>17-12-2023</a:t>
            </a:fld>
            <a:endParaRPr lang="en-IN"/>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E80886-F56C-470F-B98E-5BFE39AE2845}" type="slidenum">
              <a:rPr lang="en-IN" smtClean="0"/>
              <a:t>‹#›</a:t>
            </a:fld>
            <a:endParaRPr lang="en-IN"/>
          </a:p>
        </p:txBody>
      </p:sp>
    </p:spTree>
    <p:extLst>
      <p:ext uri="{BB962C8B-B14F-4D97-AF65-F5344CB8AC3E}">
        <p14:creationId xmlns:p14="http://schemas.microsoft.com/office/powerpoint/2010/main" val="269973203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sv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44EB20-62E3-0EAC-E611-8C2AD64F97FB}"/>
              </a:ext>
            </a:extLst>
          </p:cNvPr>
          <p:cNvSpPr>
            <a:spLocks noGrp="1"/>
          </p:cNvSpPr>
          <p:nvPr>
            <p:ph type="ctrTitle"/>
          </p:nvPr>
        </p:nvSpPr>
        <p:spPr>
          <a:xfrm>
            <a:off x="1229033" y="2469701"/>
            <a:ext cx="5083277" cy="1219200"/>
          </a:xfrm>
        </p:spPr>
        <p:txBody>
          <a:bodyPr>
            <a:noAutofit/>
          </a:bodyPr>
          <a:lstStyle/>
          <a:p>
            <a:pPr algn="l"/>
            <a:r>
              <a:rPr lang="en-US" sz="2400" dirty="0">
                <a:latin typeface="+mn-lt"/>
                <a:ea typeface="Segoe UI Historic" panose="020B0502040204020203" pitchFamily="34" charset="0"/>
                <a:cs typeface="Segoe UI Historic" panose="020B0502040204020203" pitchFamily="34" charset="0"/>
              </a:rPr>
              <a:t>NAME		: SHRAVAN. H J</a:t>
            </a:r>
            <a:br>
              <a:rPr lang="en-US" sz="2400" dirty="0">
                <a:latin typeface="+mn-lt"/>
                <a:ea typeface="Segoe UI Historic" panose="020B0502040204020203" pitchFamily="34" charset="0"/>
                <a:cs typeface="Segoe UI Historic" panose="020B0502040204020203" pitchFamily="34" charset="0"/>
              </a:rPr>
            </a:br>
            <a:r>
              <a:rPr lang="en-US" sz="2400" dirty="0">
                <a:latin typeface="+mn-lt"/>
                <a:ea typeface="Segoe UI Historic" panose="020B0502040204020203" pitchFamily="34" charset="0"/>
                <a:cs typeface="Segoe UI Historic" panose="020B0502040204020203" pitchFamily="34" charset="0"/>
              </a:rPr>
              <a:t>REG NO	: </a:t>
            </a:r>
            <a:r>
              <a:rPr lang="en-US" sz="2400" b="1" dirty="0">
                <a:latin typeface="+mn-lt"/>
                <a:ea typeface="Segoe UI Historic" panose="020B0502040204020203" pitchFamily="34" charset="0"/>
                <a:cs typeface="Segoe UI Historic" panose="020B0502040204020203" pitchFamily="34" charset="0"/>
              </a:rPr>
              <a:t>U15JP21S0215</a:t>
            </a:r>
            <a:br>
              <a:rPr lang="en-US" sz="2400" dirty="0">
                <a:latin typeface="+mn-lt"/>
                <a:ea typeface="Segoe UI Historic" panose="020B0502040204020203" pitchFamily="34" charset="0"/>
                <a:cs typeface="Segoe UI Historic" panose="020B0502040204020203" pitchFamily="34" charset="0"/>
              </a:rPr>
            </a:br>
            <a:r>
              <a:rPr lang="en-US" sz="2400" dirty="0">
                <a:latin typeface="+mn-lt"/>
                <a:ea typeface="Segoe UI Historic" panose="020B0502040204020203" pitchFamily="34" charset="0"/>
                <a:cs typeface="Segoe UI Historic" panose="020B0502040204020203" pitchFamily="34" charset="0"/>
              </a:rPr>
              <a:t>SUBJECT	: CLOUD COMPUTING</a:t>
            </a:r>
            <a:endParaRPr lang="en-IN" sz="2400" dirty="0">
              <a:latin typeface="+mn-lt"/>
              <a:ea typeface="Segoe UI Historic" panose="020B0502040204020203" pitchFamily="34" charset="0"/>
              <a:cs typeface="Segoe UI Historic" panose="020B0502040204020203" pitchFamily="34" charset="0"/>
            </a:endParaRPr>
          </a:p>
        </p:txBody>
      </p:sp>
      <p:sp>
        <p:nvSpPr>
          <p:cNvPr id="9" name="Rectangle 8">
            <a:extLst>
              <a:ext uri="{FF2B5EF4-FFF2-40B4-BE49-F238E27FC236}">
                <a16:creationId xmlns:a16="http://schemas.microsoft.com/office/drawing/2014/main" id="{8D3EB00D-9734-78C0-C192-7CBB023EFFA1}"/>
              </a:ext>
            </a:extLst>
          </p:cNvPr>
          <p:cNvSpPr/>
          <p:nvPr/>
        </p:nvSpPr>
        <p:spPr>
          <a:xfrm>
            <a:off x="231493" y="219919"/>
            <a:ext cx="8727311" cy="6412375"/>
          </a:xfrm>
          <a:prstGeom prst="rect">
            <a:avLst/>
          </a:prstGeom>
          <a:noFill/>
          <a:ln w="38100">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1">
            <a:extLst>
              <a:ext uri="{FF2B5EF4-FFF2-40B4-BE49-F238E27FC236}">
                <a16:creationId xmlns:a16="http://schemas.microsoft.com/office/drawing/2014/main" id="{59AC7712-4909-8A89-AEFE-0D59944E70D7}"/>
              </a:ext>
            </a:extLst>
          </p:cNvPr>
          <p:cNvSpPr txBox="1">
            <a:spLocks/>
          </p:cNvSpPr>
          <p:nvPr/>
        </p:nvSpPr>
        <p:spPr>
          <a:xfrm>
            <a:off x="509845" y="738725"/>
            <a:ext cx="8170606" cy="1516408"/>
          </a:xfrm>
          <a:prstGeom prst="rect">
            <a:avLst/>
          </a:prstGeom>
          <a:noFill/>
        </p:spPr>
        <p:txBody>
          <a:bodyPr vert="horz" lIns="91440" tIns="45720" rIns="91440" bIns="45720" rtlCol="0" anchor="b">
            <a:normAutofit fontScale="925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20000"/>
              </a:lnSpc>
            </a:pPr>
            <a:r>
              <a:rPr lang="en-US" sz="3000" dirty="0">
                <a:latin typeface="+mn-lt"/>
                <a:ea typeface="Segoe UI Historic" panose="020B0502040204020203" pitchFamily="34" charset="0"/>
                <a:cs typeface="Segoe UI Historic" panose="020B0502040204020203" pitchFamily="34" charset="0"/>
              </a:rPr>
              <a:t>SEMINAR ON</a:t>
            </a:r>
          </a:p>
          <a:p>
            <a:pPr>
              <a:lnSpc>
                <a:spcPct val="120000"/>
              </a:lnSpc>
            </a:pPr>
            <a:r>
              <a:rPr lang="en-US" sz="5800" b="1" dirty="0">
                <a:solidFill>
                  <a:srgbClr val="002060"/>
                </a:solidFill>
                <a:latin typeface="+mn-lt"/>
                <a:ea typeface="Segoe UI Historic" panose="020B0502040204020203" pitchFamily="34" charset="0"/>
                <a:cs typeface="Segoe UI Historic" panose="020B0502040204020203" pitchFamily="34" charset="0"/>
              </a:rPr>
              <a:t>VIRTUALIZATION</a:t>
            </a:r>
            <a:endParaRPr lang="en-IN" sz="5800" b="1" dirty="0">
              <a:solidFill>
                <a:srgbClr val="002060"/>
              </a:solidFill>
              <a:latin typeface="+mn-lt"/>
              <a:ea typeface="Segoe UI Historic" panose="020B0502040204020203" pitchFamily="34" charset="0"/>
              <a:cs typeface="Segoe UI Historic" panose="020B0502040204020203" pitchFamily="34" charset="0"/>
            </a:endParaRPr>
          </a:p>
        </p:txBody>
      </p:sp>
      <p:pic>
        <p:nvPicPr>
          <p:cNvPr id="6" name="Graphic 5" descr="Cloud Computing with solid fill">
            <a:extLst>
              <a:ext uri="{FF2B5EF4-FFF2-40B4-BE49-F238E27FC236}">
                <a16:creationId xmlns:a16="http://schemas.microsoft.com/office/drawing/2014/main" id="{F48704BB-0687-B921-1AA9-25A1FBF38C9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229033" y="4089410"/>
            <a:ext cx="2142375" cy="2142375"/>
          </a:xfrm>
          <a:prstGeom prst="rect">
            <a:avLst/>
          </a:prstGeom>
        </p:spPr>
      </p:pic>
      <p:pic>
        <p:nvPicPr>
          <p:cNvPr id="10" name="Graphic 9" descr="Cloud with solid fill">
            <a:extLst>
              <a:ext uri="{FF2B5EF4-FFF2-40B4-BE49-F238E27FC236}">
                <a16:creationId xmlns:a16="http://schemas.microsoft.com/office/drawing/2014/main" id="{1A7DD603-95D6-DC71-3226-EC09D5C1596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433256" y="3778699"/>
            <a:ext cx="2639027" cy="2639027"/>
          </a:xfrm>
          <a:prstGeom prst="rect">
            <a:avLst/>
          </a:prstGeom>
        </p:spPr>
      </p:pic>
    </p:spTree>
    <p:extLst>
      <p:ext uri="{BB962C8B-B14F-4D97-AF65-F5344CB8AC3E}">
        <p14:creationId xmlns:p14="http://schemas.microsoft.com/office/powerpoint/2010/main" val="3757488710"/>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B2366F6-60A3-CFBE-220A-03156F486BE0}"/>
              </a:ext>
            </a:extLst>
          </p:cNvPr>
          <p:cNvSpPr/>
          <p:nvPr/>
        </p:nvSpPr>
        <p:spPr>
          <a:xfrm>
            <a:off x="231493" y="219919"/>
            <a:ext cx="8727311" cy="6412375"/>
          </a:xfrm>
          <a:prstGeom prst="rect">
            <a:avLst/>
          </a:prstGeom>
          <a:noFill/>
          <a:ln w="38100">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itle 1">
            <a:extLst>
              <a:ext uri="{FF2B5EF4-FFF2-40B4-BE49-F238E27FC236}">
                <a16:creationId xmlns:a16="http://schemas.microsoft.com/office/drawing/2014/main" id="{B76D9CCD-836D-9458-7BAB-685673AFDC07}"/>
              </a:ext>
            </a:extLst>
          </p:cNvPr>
          <p:cNvSpPr>
            <a:spLocks noGrp="1"/>
          </p:cNvSpPr>
          <p:nvPr>
            <p:ph type="title"/>
          </p:nvPr>
        </p:nvSpPr>
        <p:spPr>
          <a:xfrm>
            <a:off x="478178" y="511138"/>
            <a:ext cx="8480626" cy="746044"/>
          </a:xfrm>
        </p:spPr>
        <p:txBody>
          <a:bodyPr>
            <a:normAutofit/>
          </a:bodyPr>
          <a:lstStyle/>
          <a:p>
            <a:r>
              <a:rPr lang="en-IN" b="1" i="0" dirty="0">
                <a:solidFill>
                  <a:srgbClr val="002060"/>
                </a:solidFill>
                <a:effectLst/>
                <a:latin typeface="Times New Roman" panose="02020603050405020304" pitchFamily="18" charset="0"/>
                <a:cs typeface="Times New Roman" panose="02020603050405020304" pitchFamily="18" charset="0"/>
              </a:rPr>
              <a:t>Application Virtualization</a:t>
            </a:r>
          </a:p>
        </p:txBody>
      </p:sp>
      <p:sp>
        <p:nvSpPr>
          <p:cNvPr id="6" name="Content Placeholder 12">
            <a:extLst>
              <a:ext uri="{FF2B5EF4-FFF2-40B4-BE49-F238E27FC236}">
                <a16:creationId xmlns:a16="http://schemas.microsoft.com/office/drawing/2014/main" id="{EEB3DDC6-1B50-2E1D-BD9F-CBCFE91A9086}"/>
              </a:ext>
            </a:extLst>
          </p:cNvPr>
          <p:cNvSpPr>
            <a:spLocks noGrp="1"/>
          </p:cNvSpPr>
          <p:nvPr>
            <p:ph idx="1"/>
          </p:nvPr>
        </p:nvSpPr>
        <p:spPr>
          <a:xfrm>
            <a:off x="414000" y="1548401"/>
            <a:ext cx="8316000" cy="1761499"/>
          </a:xfrm>
        </p:spPr>
        <p:txBody>
          <a:bodyPr>
            <a:noAutofit/>
          </a:bodyPr>
          <a:lstStyle/>
          <a:p>
            <a:pPr marL="0" indent="0" algn="l">
              <a:buNone/>
            </a:pPr>
            <a:r>
              <a:rPr lang="en-US" sz="2400" b="1" i="0" dirty="0">
                <a:solidFill>
                  <a:srgbClr val="374151"/>
                </a:solidFill>
                <a:effectLst/>
                <a:latin typeface="Söhne"/>
              </a:rPr>
              <a:t>Definition:</a:t>
            </a:r>
            <a:r>
              <a:rPr lang="en-US" sz="2400" b="0" i="0" dirty="0">
                <a:solidFill>
                  <a:srgbClr val="374151"/>
                </a:solidFill>
                <a:effectLst/>
                <a:latin typeface="Söhne"/>
              </a:rPr>
              <a:t> </a:t>
            </a:r>
            <a:r>
              <a:rPr lang="en-US" sz="2000" b="0" i="0" dirty="0">
                <a:solidFill>
                  <a:srgbClr val="374151"/>
                </a:solidFill>
                <a:effectLst/>
                <a:latin typeface="Söhne"/>
              </a:rPr>
              <a:t>Application virtualization encapsulates applications and their dependencies into isolated packages, allowing them to run on various systems without traditional installation.</a:t>
            </a:r>
          </a:p>
          <a:p>
            <a:pPr marL="0" indent="0" algn="l">
              <a:buNone/>
            </a:pPr>
            <a:r>
              <a:rPr lang="en-US" sz="2400" b="1" i="0" dirty="0">
                <a:solidFill>
                  <a:srgbClr val="374151"/>
                </a:solidFill>
                <a:effectLst/>
                <a:latin typeface="Söhne"/>
              </a:rPr>
              <a:t>Benefits:</a:t>
            </a:r>
            <a:r>
              <a:rPr lang="en-US" sz="2400" b="0" i="0" dirty="0">
                <a:solidFill>
                  <a:srgbClr val="374151"/>
                </a:solidFill>
                <a:effectLst/>
                <a:latin typeface="Söhne"/>
              </a:rPr>
              <a:t> </a:t>
            </a:r>
            <a:r>
              <a:rPr lang="en-US" sz="2000" b="0" i="0" dirty="0">
                <a:solidFill>
                  <a:srgbClr val="374151"/>
                </a:solidFill>
                <a:effectLst/>
                <a:latin typeface="Söhne"/>
              </a:rPr>
              <a:t>Simplified application deployment, improved compatibility, and efficient use of system resources.</a:t>
            </a:r>
          </a:p>
        </p:txBody>
      </p:sp>
      <p:pic>
        <p:nvPicPr>
          <p:cNvPr id="9" name="Picture 8">
            <a:extLst>
              <a:ext uri="{FF2B5EF4-FFF2-40B4-BE49-F238E27FC236}">
                <a16:creationId xmlns:a16="http://schemas.microsoft.com/office/drawing/2014/main" id="{C26639E3-83EE-0753-CD54-1C38F729BF6E}"/>
              </a:ext>
            </a:extLst>
          </p:cNvPr>
          <p:cNvPicPr>
            <a:picLocks noChangeAspect="1"/>
          </p:cNvPicPr>
          <p:nvPr/>
        </p:nvPicPr>
        <p:blipFill rotWithShape="1">
          <a:blip r:embed="rId2">
            <a:extLst>
              <a:ext uri="{28A0092B-C50C-407E-A947-70E740481C1C}">
                <a14:useLocalDpi xmlns:a14="http://schemas.microsoft.com/office/drawing/2010/main" val="0"/>
              </a:ext>
            </a:extLst>
          </a:blip>
          <a:srcRect t="10436"/>
          <a:stretch/>
        </p:blipFill>
        <p:spPr>
          <a:xfrm>
            <a:off x="2270451" y="3502037"/>
            <a:ext cx="4896079" cy="2844825"/>
          </a:xfrm>
          <a:prstGeom prst="rect">
            <a:avLst/>
          </a:prstGeom>
        </p:spPr>
      </p:pic>
    </p:spTree>
    <p:extLst>
      <p:ext uri="{BB962C8B-B14F-4D97-AF65-F5344CB8AC3E}">
        <p14:creationId xmlns:p14="http://schemas.microsoft.com/office/powerpoint/2010/main" val="3643779912"/>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8E7C142-7F1E-EC8A-48EF-863AC734F376}"/>
              </a:ext>
            </a:extLst>
          </p:cNvPr>
          <p:cNvSpPr/>
          <p:nvPr/>
        </p:nvSpPr>
        <p:spPr>
          <a:xfrm>
            <a:off x="231493" y="219919"/>
            <a:ext cx="8727311" cy="6412375"/>
          </a:xfrm>
          <a:prstGeom prst="rect">
            <a:avLst/>
          </a:prstGeom>
          <a:noFill/>
          <a:ln w="38100">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Title 1">
            <a:extLst>
              <a:ext uri="{FF2B5EF4-FFF2-40B4-BE49-F238E27FC236}">
                <a16:creationId xmlns:a16="http://schemas.microsoft.com/office/drawing/2014/main" id="{8427853A-ABED-3E17-197E-DA959012AD8E}"/>
              </a:ext>
            </a:extLst>
          </p:cNvPr>
          <p:cNvSpPr>
            <a:spLocks noGrp="1"/>
          </p:cNvSpPr>
          <p:nvPr>
            <p:ph type="title"/>
          </p:nvPr>
        </p:nvSpPr>
        <p:spPr>
          <a:xfrm>
            <a:off x="354835" y="1329635"/>
            <a:ext cx="8480626" cy="2547022"/>
          </a:xfrm>
        </p:spPr>
        <p:txBody>
          <a:bodyPr>
            <a:normAutofit/>
          </a:bodyPr>
          <a:lstStyle/>
          <a:p>
            <a:pPr algn="ctr"/>
            <a:r>
              <a:rPr lang="en-IN" sz="8000" b="1" i="0" dirty="0">
                <a:solidFill>
                  <a:srgbClr val="002060"/>
                </a:solidFill>
                <a:effectLst/>
                <a:latin typeface="Times New Roman" panose="02020603050405020304" pitchFamily="18" charset="0"/>
                <a:cs typeface="Times New Roman" panose="02020603050405020304" pitchFamily="18" charset="0"/>
              </a:rPr>
              <a:t>Thank You</a:t>
            </a:r>
          </a:p>
        </p:txBody>
      </p:sp>
      <p:pic>
        <p:nvPicPr>
          <p:cNvPr id="15" name="Graphic 14" descr="Angel face outline with solid fill">
            <a:extLst>
              <a:ext uri="{FF2B5EF4-FFF2-40B4-BE49-F238E27FC236}">
                <a16:creationId xmlns:a16="http://schemas.microsoft.com/office/drawing/2014/main" id="{E4328DC3-A24A-5465-24D6-5CC4F7FA9C7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760614" y="3368657"/>
            <a:ext cx="1622772" cy="1622772"/>
          </a:xfrm>
          <a:prstGeom prst="rect">
            <a:avLst/>
          </a:prstGeom>
        </p:spPr>
      </p:pic>
    </p:spTree>
    <p:extLst>
      <p:ext uri="{BB962C8B-B14F-4D97-AF65-F5344CB8AC3E}">
        <p14:creationId xmlns:p14="http://schemas.microsoft.com/office/powerpoint/2010/main" val="1203369926"/>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6F5673C-6AC9-5B73-24F0-7CBCADC0EC1D}"/>
              </a:ext>
            </a:extLst>
          </p:cNvPr>
          <p:cNvSpPr txBox="1">
            <a:spLocks/>
          </p:cNvSpPr>
          <p:nvPr/>
        </p:nvSpPr>
        <p:spPr>
          <a:xfrm>
            <a:off x="1065529" y="438472"/>
            <a:ext cx="5367036" cy="746044"/>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solidFill>
                  <a:srgbClr val="002060"/>
                </a:solidFill>
                <a:latin typeface="Times New Roman" panose="02020603050405020304" pitchFamily="18" charset="0"/>
                <a:cs typeface="Times New Roman" panose="02020603050405020304" pitchFamily="18" charset="0"/>
              </a:rPr>
              <a:t>Contents</a:t>
            </a:r>
            <a:endParaRPr lang="en-IN" b="1" dirty="0">
              <a:solidFill>
                <a:srgbClr val="002060"/>
              </a:solidFill>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id="{E889589D-DF35-622C-3226-6270B27489F5}"/>
              </a:ext>
            </a:extLst>
          </p:cNvPr>
          <p:cNvSpPr/>
          <p:nvPr/>
        </p:nvSpPr>
        <p:spPr>
          <a:xfrm>
            <a:off x="231493" y="219919"/>
            <a:ext cx="8727311" cy="6412375"/>
          </a:xfrm>
          <a:prstGeom prst="rect">
            <a:avLst/>
          </a:prstGeom>
          <a:noFill/>
          <a:ln w="38100">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Content Placeholder 12">
            <a:extLst>
              <a:ext uri="{FF2B5EF4-FFF2-40B4-BE49-F238E27FC236}">
                <a16:creationId xmlns:a16="http://schemas.microsoft.com/office/drawing/2014/main" id="{55AA1F03-554F-D31A-D3BC-29D768318A1E}"/>
              </a:ext>
            </a:extLst>
          </p:cNvPr>
          <p:cNvSpPr txBox="1">
            <a:spLocks/>
          </p:cNvSpPr>
          <p:nvPr/>
        </p:nvSpPr>
        <p:spPr>
          <a:xfrm>
            <a:off x="673911" y="1285936"/>
            <a:ext cx="8283858" cy="4421360"/>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lnSpc>
                <a:spcPct val="150000"/>
              </a:lnSpc>
              <a:buAutoNum type="arabicPeriod"/>
            </a:pPr>
            <a:r>
              <a:rPr lang="en-US" sz="2400" dirty="0">
                <a:latin typeface="Times New Roman" panose="02020603050405020304" pitchFamily="18" charset="0"/>
                <a:cs typeface="Times New Roman" panose="02020603050405020304" pitchFamily="18" charset="0"/>
              </a:rPr>
              <a:t>What is Virtualization?</a:t>
            </a:r>
          </a:p>
          <a:p>
            <a:pPr marL="457200" indent="-457200">
              <a:lnSpc>
                <a:spcPct val="150000"/>
              </a:lnSpc>
              <a:buAutoNum type="arabicPeriod"/>
            </a:pPr>
            <a:r>
              <a:rPr lang="en-US" sz="2400" dirty="0">
                <a:latin typeface="Times New Roman" panose="02020603050405020304" pitchFamily="18" charset="0"/>
                <a:cs typeface="Times New Roman" panose="02020603050405020304" pitchFamily="18" charset="0"/>
              </a:rPr>
              <a:t>Types of Virtualization.</a:t>
            </a:r>
          </a:p>
          <a:p>
            <a:pPr marL="457200" indent="-457200">
              <a:lnSpc>
                <a:spcPct val="150000"/>
              </a:lnSpc>
              <a:buAutoNum type="arabicPeriod"/>
            </a:pPr>
            <a:r>
              <a:rPr lang="en-US" sz="2400" dirty="0">
                <a:latin typeface="Times New Roman" panose="02020603050405020304" pitchFamily="18" charset="0"/>
                <a:cs typeface="Times New Roman" panose="02020603050405020304" pitchFamily="18" charset="0"/>
              </a:rPr>
              <a:t>Server Virtualization.</a:t>
            </a:r>
          </a:p>
          <a:p>
            <a:pPr marL="457200" indent="-457200">
              <a:lnSpc>
                <a:spcPct val="150000"/>
              </a:lnSpc>
              <a:buAutoNum type="arabicPeriod"/>
            </a:pPr>
            <a:r>
              <a:rPr lang="en-US" sz="2400" dirty="0">
                <a:latin typeface="Times New Roman" panose="02020603050405020304" pitchFamily="18" charset="0"/>
                <a:cs typeface="Times New Roman" panose="02020603050405020304" pitchFamily="18" charset="0"/>
              </a:rPr>
              <a:t>Storage Virtualization.</a:t>
            </a:r>
          </a:p>
          <a:p>
            <a:pPr marL="457200" indent="-457200">
              <a:lnSpc>
                <a:spcPct val="150000"/>
              </a:lnSpc>
              <a:buAutoNum type="arabicPeriod"/>
            </a:pPr>
            <a:r>
              <a:rPr lang="en-US" sz="2400" dirty="0">
                <a:latin typeface="Times New Roman" panose="02020603050405020304" pitchFamily="18" charset="0"/>
                <a:cs typeface="Times New Roman" panose="02020603050405020304" pitchFamily="18" charset="0"/>
              </a:rPr>
              <a:t>Network Virtualization.</a:t>
            </a:r>
          </a:p>
          <a:p>
            <a:pPr marL="457200" indent="-457200">
              <a:lnSpc>
                <a:spcPct val="150000"/>
              </a:lnSpc>
              <a:buAutoNum type="arabicPeriod"/>
            </a:pPr>
            <a:r>
              <a:rPr lang="en-US" sz="2400" dirty="0">
                <a:latin typeface="Times New Roman" panose="02020603050405020304" pitchFamily="18" charset="0"/>
                <a:cs typeface="Times New Roman" panose="02020603050405020304" pitchFamily="18" charset="0"/>
              </a:rPr>
              <a:t>Desktop Virtualization.</a:t>
            </a:r>
          </a:p>
          <a:p>
            <a:pPr marL="457200" indent="-457200">
              <a:lnSpc>
                <a:spcPct val="150000"/>
              </a:lnSpc>
              <a:buAutoNum type="arabicPeriod"/>
            </a:pPr>
            <a:r>
              <a:rPr lang="en-US" sz="2400" dirty="0">
                <a:latin typeface="Times New Roman" panose="02020603050405020304" pitchFamily="18" charset="0"/>
                <a:cs typeface="Times New Roman" panose="02020603050405020304" pitchFamily="18" charset="0"/>
              </a:rPr>
              <a:t>Application Virtualization.</a:t>
            </a:r>
            <a:endParaRPr lang="en-IN" sz="2400" dirty="0">
              <a:latin typeface="Times New Roman" panose="02020603050405020304" pitchFamily="18" charset="0"/>
              <a:cs typeface="Times New Roman" panose="02020603050405020304" pitchFamily="18" charset="0"/>
            </a:endParaRPr>
          </a:p>
          <a:p>
            <a:pPr marL="457200" indent="-457200">
              <a:lnSpc>
                <a:spcPct val="150000"/>
              </a:lnSpc>
              <a:buAutoNum type="arabicPeriod"/>
            </a:pPr>
            <a:r>
              <a:rPr lang="en-IN" sz="2400" dirty="0">
                <a:latin typeface="Times New Roman" panose="02020603050405020304" pitchFamily="18" charset="0"/>
                <a:cs typeface="Times New Roman" panose="02020603050405020304" pitchFamily="18" charset="0"/>
              </a:rPr>
              <a:t>Thank You.</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28379975"/>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5DB9A0-5476-093D-863D-5DB9008582B5}"/>
              </a:ext>
            </a:extLst>
          </p:cNvPr>
          <p:cNvSpPr>
            <a:spLocks noGrp="1"/>
          </p:cNvSpPr>
          <p:nvPr>
            <p:ph type="title"/>
          </p:nvPr>
        </p:nvSpPr>
        <p:spPr>
          <a:xfrm>
            <a:off x="628649" y="997272"/>
            <a:ext cx="5367036" cy="746044"/>
          </a:xfrm>
        </p:spPr>
        <p:txBody>
          <a:bodyPr>
            <a:normAutofit fontScale="90000"/>
          </a:bodyPr>
          <a:lstStyle/>
          <a:p>
            <a:r>
              <a:rPr lang="en-US" b="1" dirty="0">
                <a:solidFill>
                  <a:srgbClr val="002060"/>
                </a:solidFill>
                <a:latin typeface="Times New Roman" panose="02020603050405020304" pitchFamily="18" charset="0"/>
                <a:cs typeface="Times New Roman" panose="02020603050405020304" pitchFamily="18" charset="0"/>
              </a:rPr>
              <a:t>What is </a:t>
            </a:r>
            <a:r>
              <a:rPr lang="en-IN" b="1" i="0" dirty="0">
                <a:solidFill>
                  <a:srgbClr val="002060"/>
                </a:solidFill>
                <a:effectLst/>
                <a:latin typeface="Times New Roman" panose="02020603050405020304" pitchFamily="18" charset="0"/>
                <a:cs typeface="Times New Roman" panose="02020603050405020304" pitchFamily="18" charset="0"/>
              </a:rPr>
              <a:t>Virtualization</a:t>
            </a:r>
            <a:r>
              <a:rPr lang="en-US" b="1" dirty="0">
                <a:solidFill>
                  <a:srgbClr val="002060"/>
                </a:solidFill>
                <a:latin typeface="Times New Roman" panose="02020603050405020304" pitchFamily="18" charset="0"/>
                <a:cs typeface="Times New Roman" panose="02020603050405020304" pitchFamily="18" charset="0"/>
              </a:rPr>
              <a:t>? </a:t>
            </a:r>
            <a:endParaRPr lang="en-IN" b="1" dirty="0">
              <a:solidFill>
                <a:srgbClr val="002060"/>
              </a:solidFill>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1565E9A4-6A74-5505-6FD7-0F5FB138026A}"/>
              </a:ext>
            </a:extLst>
          </p:cNvPr>
          <p:cNvSpPr/>
          <p:nvPr/>
        </p:nvSpPr>
        <p:spPr>
          <a:xfrm>
            <a:off x="231493" y="219919"/>
            <a:ext cx="8727311" cy="6412375"/>
          </a:xfrm>
          <a:prstGeom prst="rect">
            <a:avLst/>
          </a:prstGeom>
          <a:noFill/>
          <a:ln w="38100">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Content Placeholder 12">
            <a:extLst>
              <a:ext uri="{FF2B5EF4-FFF2-40B4-BE49-F238E27FC236}">
                <a16:creationId xmlns:a16="http://schemas.microsoft.com/office/drawing/2014/main" id="{C83A039A-BA2C-E377-05E0-A7F828B054FD}"/>
              </a:ext>
            </a:extLst>
          </p:cNvPr>
          <p:cNvSpPr>
            <a:spLocks noGrp="1"/>
          </p:cNvSpPr>
          <p:nvPr>
            <p:ph idx="1"/>
          </p:nvPr>
        </p:nvSpPr>
        <p:spPr>
          <a:xfrm>
            <a:off x="430071" y="1837200"/>
            <a:ext cx="8283858" cy="2850547"/>
          </a:xfrm>
        </p:spPr>
        <p:txBody>
          <a:bodyPr>
            <a:normAutofit/>
          </a:bodyPr>
          <a:lstStyle/>
          <a:p>
            <a:pPr marL="0" indent="0">
              <a:lnSpc>
                <a:spcPct val="150000"/>
              </a:lnSpc>
              <a:buNone/>
            </a:pPr>
            <a:r>
              <a:rPr lang="en-US" sz="2400" i="0" dirty="0">
                <a:effectLst/>
                <a:latin typeface="Times New Roman" panose="02020603050405020304" pitchFamily="18" charset="0"/>
                <a:cs typeface="Times New Roman" panose="02020603050405020304" pitchFamily="18" charset="0"/>
              </a:rPr>
              <a:t>	Virtualization in cloud computing refers to the creation of virtual versions of computing resources, such as servers, storage, and networks. This technology allows multiple virtual instances or machines to run on a single physical server, enabling more efficient use of resources and improving scalability and flexibility. </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26342091"/>
      </p:ext>
    </p:extLst>
  </p:cSld>
  <p:clrMapOvr>
    <a:masterClrMapping/>
  </p:clrMapOvr>
  <p:transition spd="slow">
    <p:randomBar dir="ver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DE53003-EEB1-4D7F-D143-19ABD61DF1AD}"/>
              </a:ext>
            </a:extLst>
          </p:cNvPr>
          <p:cNvSpPr/>
          <p:nvPr/>
        </p:nvSpPr>
        <p:spPr>
          <a:xfrm>
            <a:off x="231493" y="219919"/>
            <a:ext cx="8727311" cy="6412375"/>
          </a:xfrm>
          <a:prstGeom prst="rect">
            <a:avLst/>
          </a:prstGeom>
          <a:noFill/>
          <a:ln w="38100">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itle 1">
            <a:extLst>
              <a:ext uri="{FF2B5EF4-FFF2-40B4-BE49-F238E27FC236}">
                <a16:creationId xmlns:a16="http://schemas.microsoft.com/office/drawing/2014/main" id="{69F9D610-A2AC-77D9-827B-6EC68662A021}"/>
              </a:ext>
            </a:extLst>
          </p:cNvPr>
          <p:cNvSpPr txBox="1">
            <a:spLocks/>
          </p:cNvSpPr>
          <p:nvPr/>
        </p:nvSpPr>
        <p:spPr>
          <a:xfrm>
            <a:off x="628649" y="997272"/>
            <a:ext cx="5367036" cy="746044"/>
          </a:xfrm>
          <a:prstGeom prst="rect">
            <a:avLst/>
          </a:prstGeom>
        </p:spPr>
        <p:txBody>
          <a:bodyPr vert="horz" lIns="91440" tIns="45720" rIns="91440" bIns="45720" rtlCol="0" anchor="ctr">
            <a:normAutofit fontScale="9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solidFill>
                  <a:srgbClr val="002060"/>
                </a:solidFill>
                <a:latin typeface="Times New Roman" panose="02020603050405020304" pitchFamily="18" charset="0"/>
                <a:cs typeface="Times New Roman" panose="02020603050405020304" pitchFamily="18" charset="0"/>
              </a:rPr>
              <a:t>Types of </a:t>
            </a:r>
            <a:r>
              <a:rPr lang="en-IN" b="1" dirty="0">
                <a:solidFill>
                  <a:srgbClr val="002060"/>
                </a:solidFill>
                <a:latin typeface="Times New Roman" panose="02020603050405020304" pitchFamily="18" charset="0"/>
                <a:cs typeface="Times New Roman" panose="02020603050405020304" pitchFamily="18" charset="0"/>
              </a:rPr>
              <a:t>Virtualization</a:t>
            </a:r>
            <a:r>
              <a:rPr lang="en-US" b="1" dirty="0">
                <a:solidFill>
                  <a:srgbClr val="002060"/>
                </a:solidFill>
                <a:latin typeface="Times New Roman" panose="02020603050405020304" pitchFamily="18" charset="0"/>
                <a:cs typeface="Times New Roman" panose="02020603050405020304" pitchFamily="18" charset="0"/>
              </a:rPr>
              <a:t> </a:t>
            </a:r>
            <a:endParaRPr lang="en-IN" b="1" dirty="0">
              <a:solidFill>
                <a:srgbClr val="002060"/>
              </a:solidFill>
              <a:latin typeface="Times New Roman" panose="02020603050405020304" pitchFamily="18" charset="0"/>
              <a:cs typeface="Times New Roman" panose="02020603050405020304" pitchFamily="18" charset="0"/>
            </a:endParaRPr>
          </a:p>
        </p:txBody>
      </p:sp>
      <p:sp>
        <p:nvSpPr>
          <p:cNvPr id="11" name="Content Placeholder 10">
            <a:extLst>
              <a:ext uri="{FF2B5EF4-FFF2-40B4-BE49-F238E27FC236}">
                <a16:creationId xmlns:a16="http://schemas.microsoft.com/office/drawing/2014/main" id="{22B3F87F-83A3-F179-72C8-417ABC2105DA}"/>
              </a:ext>
            </a:extLst>
          </p:cNvPr>
          <p:cNvSpPr>
            <a:spLocks noGrp="1"/>
          </p:cNvSpPr>
          <p:nvPr>
            <p:ph idx="1"/>
          </p:nvPr>
        </p:nvSpPr>
        <p:spPr>
          <a:xfrm>
            <a:off x="628649" y="2218621"/>
            <a:ext cx="7886700" cy="3013136"/>
          </a:xfrm>
        </p:spPr>
        <p:txBody>
          <a:bodyPr/>
          <a:lstStyle/>
          <a:p>
            <a:pPr marL="514350" indent="-514350">
              <a:buFont typeface="+mj-lt"/>
              <a:buAutoNum type="arabicPeriod"/>
            </a:pPr>
            <a:r>
              <a:rPr lang="en-IN" i="0" dirty="0">
                <a:effectLst/>
                <a:latin typeface="Times New Roman" panose="02020603050405020304" pitchFamily="18" charset="0"/>
                <a:cs typeface="Times New Roman" panose="02020603050405020304" pitchFamily="18" charset="0"/>
              </a:rPr>
              <a:t>Server Virtualization</a:t>
            </a:r>
          </a:p>
          <a:p>
            <a:pPr marL="514350" indent="-514350">
              <a:buFont typeface="+mj-lt"/>
              <a:buAutoNum type="arabicPeriod"/>
            </a:pPr>
            <a:r>
              <a:rPr lang="en-IN" i="0" dirty="0">
                <a:effectLst/>
                <a:latin typeface="Times New Roman" panose="02020603050405020304" pitchFamily="18" charset="0"/>
                <a:cs typeface="Times New Roman" panose="02020603050405020304" pitchFamily="18" charset="0"/>
              </a:rPr>
              <a:t>Storage Virtualization</a:t>
            </a:r>
            <a:endParaRPr lang="en-IN" dirty="0">
              <a:latin typeface="Times New Roman" panose="02020603050405020304" pitchFamily="18" charset="0"/>
              <a:cs typeface="Times New Roman" panose="02020603050405020304" pitchFamily="18" charset="0"/>
            </a:endParaRPr>
          </a:p>
          <a:p>
            <a:pPr marL="514350" indent="-514350">
              <a:buFont typeface="+mj-lt"/>
              <a:buAutoNum type="arabicPeriod"/>
            </a:pPr>
            <a:r>
              <a:rPr lang="en-IN" i="0" dirty="0">
                <a:effectLst/>
                <a:latin typeface="Times New Roman" panose="02020603050405020304" pitchFamily="18" charset="0"/>
                <a:cs typeface="Times New Roman" panose="02020603050405020304" pitchFamily="18" charset="0"/>
              </a:rPr>
              <a:t>Network Virtualization</a:t>
            </a:r>
          </a:p>
          <a:p>
            <a:pPr marL="514350" indent="-514350">
              <a:buFont typeface="+mj-lt"/>
              <a:buAutoNum type="arabicPeriod"/>
            </a:pPr>
            <a:r>
              <a:rPr lang="en-IN" i="0" dirty="0">
                <a:effectLst/>
                <a:latin typeface="Times New Roman" panose="02020603050405020304" pitchFamily="18" charset="0"/>
                <a:cs typeface="Times New Roman" panose="02020603050405020304" pitchFamily="18" charset="0"/>
              </a:rPr>
              <a:t>Desktop Virtualization (VDI - Virtual Desktop Infrastructure)</a:t>
            </a:r>
            <a:endParaRPr lang="en-IN" dirty="0">
              <a:latin typeface="Times New Roman" panose="02020603050405020304" pitchFamily="18" charset="0"/>
              <a:cs typeface="Times New Roman" panose="02020603050405020304" pitchFamily="18" charset="0"/>
            </a:endParaRPr>
          </a:p>
          <a:p>
            <a:pPr marL="514350" indent="-514350">
              <a:buFont typeface="+mj-lt"/>
              <a:buAutoNum type="arabicPeriod"/>
            </a:pPr>
            <a:r>
              <a:rPr lang="en-IN" i="0" dirty="0">
                <a:effectLst/>
                <a:latin typeface="Times New Roman" panose="02020603050405020304" pitchFamily="18" charset="0"/>
                <a:cs typeface="Times New Roman" panose="02020603050405020304" pitchFamily="18" charset="0"/>
              </a:rPr>
              <a:t>Application Virtualization</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8377858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85A6138B-9459-A08D-A94E-B1708660890C}"/>
              </a:ext>
            </a:extLst>
          </p:cNvPr>
          <p:cNvSpPr/>
          <p:nvPr/>
        </p:nvSpPr>
        <p:spPr>
          <a:xfrm>
            <a:off x="231493" y="219919"/>
            <a:ext cx="8727311" cy="6412375"/>
          </a:xfrm>
          <a:prstGeom prst="rect">
            <a:avLst/>
          </a:prstGeom>
          <a:noFill/>
          <a:ln w="38100">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itle 1">
            <a:extLst>
              <a:ext uri="{FF2B5EF4-FFF2-40B4-BE49-F238E27FC236}">
                <a16:creationId xmlns:a16="http://schemas.microsoft.com/office/drawing/2014/main" id="{C17F0BE0-3B9D-10AD-88F1-DD66D74E72D4}"/>
              </a:ext>
            </a:extLst>
          </p:cNvPr>
          <p:cNvSpPr txBox="1">
            <a:spLocks/>
          </p:cNvSpPr>
          <p:nvPr/>
        </p:nvSpPr>
        <p:spPr>
          <a:xfrm>
            <a:off x="0" y="997272"/>
            <a:ext cx="9144000" cy="746044"/>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solidFill>
                  <a:srgbClr val="002060"/>
                </a:solidFill>
                <a:latin typeface="Times New Roman" panose="02020603050405020304" pitchFamily="18" charset="0"/>
                <a:cs typeface="Times New Roman" panose="02020603050405020304" pitchFamily="18" charset="0"/>
              </a:rPr>
              <a:t>Types of </a:t>
            </a:r>
            <a:r>
              <a:rPr lang="en-IN" b="1" dirty="0">
                <a:solidFill>
                  <a:srgbClr val="002060"/>
                </a:solidFill>
                <a:latin typeface="Times New Roman" panose="02020603050405020304" pitchFamily="18" charset="0"/>
                <a:cs typeface="Times New Roman" panose="02020603050405020304" pitchFamily="18" charset="0"/>
              </a:rPr>
              <a:t>Virtualization</a:t>
            </a:r>
          </a:p>
        </p:txBody>
      </p:sp>
      <p:pic>
        <p:nvPicPr>
          <p:cNvPr id="18" name="Picture 17">
            <a:extLst>
              <a:ext uri="{FF2B5EF4-FFF2-40B4-BE49-F238E27FC236}">
                <a16:creationId xmlns:a16="http://schemas.microsoft.com/office/drawing/2014/main" id="{C1E48A2F-C6A1-C6A0-E1E2-F72314124A49}"/>
              </a:ext>
            </a:extLst>
          </p:cNvPr>
          <p:cNvPicPr>
            <a:picLocks noChangeAspect="1"/>
          </p:cNvPicPr>
          <p:nvPr/>
        </p:nvPicPr>
        <p:blipFill rotWithShape="1">
          <a:blip r:embed="rId2">
            <a:extLst>
              <a:ext uri="{28A0092B-C50C-407E-A947-70E740481C1C}">
                <a14:useLocalDpi xmlns:a14="http://schemas.microsoft.com/office/drawing/2010/main" val="0"/>
              </a:ext>
            </a:extLst>
          </a:blip>
          <a:srcRect t="11259" b="47826"/>
          <a:stretch/>
        </p:blipFill>
        <p:spPr>
          <a:xfrm>
            <a:off x="762000" y="2400757"/>
            <a:ext cx="7620000" cy="2022614"/>
          </a:xfrm>
          <a:prstGeom prst="rect">
            <a:avLst/>
          </a:prstGeom>
        </p:spPr>
      </p:pic>
      <p:pic>
        <p:nvPicPr>
          <p:cNvPr id="19" name="Picture 18">
            <a:extLst>
              <a:ext uri="{FF2B5EF4-FFF2-40B4-BE49-F238E27FC236}">
                <a16:creationId xmlns:a16="http://schemas.microsoft.com/office/drawing/2014/main" id="{B517C592-9D08-7B0D-33A1-6FC43DC9417E}"/>
              </a:ext>
            </a:extLst>
          </p:cNvPr>
          <p:cNvPicPr>
            <a:picLocks noChangeAspect="1"/>
          </p:cNvPicPr>
          <p:nvPr/>
        </p:nvPicPr>
        <p:blipFill rotWithShape="1">
          <a:blip r:embed="rId2">
            <a:extLst>
              <a:ext uri="{28A0092B-C50C-407E-A947-70E740481C1C}">
                <a14:useLocalDpi xmlns:a14="http://schemas.microsoft.com/office/drawing/2010/main" val="0"/>
              </a:ext>
            </a:extLst>
          </a:blip>
          <a:srcRect t="59086" r="31733"/>
          <a:stretch/>
        </p:blipFill>
        <p:spPr>
          <a:xfrm>
            <a:off x="2082800" y="4399280"/>
            <a:ext cx="5201920" cy="2022613"/>
          </a:xfrm>
          <a:prstGeom prst="rect">
            <a:avLst/>
          </a:prstGeom>
        </p:spPr>
      </p:pic>
    </p:spTree>
    <p:extLst>
      <p:ext uri="{BB962C8B-B14F-4D97-AF65-F5344CB8AC3E}">
        <p14:creationId xmlns:p14="http://schemas.microsoft.com/office/powerpoint/2010/main" val="3585494751"/>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C5BD315-4DCB-AD40-0F6E-A4E0FB73B2EA}"/>
              </a:ext>
            </a:extLst>
          </p:cNvPr>
          <p:cNvSpPr/>
          <p:nvPr/>
        </p:nvSpPr>
        <p:spPr>
          <a:xfrm>
            <a:off x="231493" y="219919"/>
            <a:ext cx="8727311" cy="6412375"/>
          </a:xfrm>
          <a:prstGeom prst="rect">
            <a:avLst/>
          </a:prstGeom>
          <a:noFill/>
          <a:ln w="38100">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itle 1">
            <a:extLst>
              <a:ext uri="{FF2B5EF4-FFF2-40B4-BE49-F238E27FC236}">
                <a16:creationId xmlns:a16="http://schemas.microsoft.com/office/drawing/2014/main" id="{A37F7EC8-DCDB-CDEA-EE7B-F40C8415C622}"/>
              </a:ext>
            </a:extLst>
          </p:cNvPr>
          <p:cNvSpPr>
            <a:spLocks noGrp="1"/>
          </p:cNvSpPr>
          <p:nvPr>
            <p:ph type="title"/>
          </p:nvPr>
        </p:nvSpPr>
        <p:spPr>
          <a:xfrm>
            <a:off x="454948" y="698046"/>
            <a:ext cx="5367036" cy="746044"/>
          </a:xfrm>
        </p:spPr>
        <p:txBody>
          <a:bodyPr>
            <a:normAutofit/>
          </a:bodyPr>
          <a:lstStyle/>
          <a:p>
            <a:r>
              <a:rPr lang="en-IN" b="1" i="0" dirty="0">
                <a:solidFill>
                  <a:srgbClr val="002060"/>
                </a:solidFill>
                <a:effectLst/>
                <a:latin typeface="Times New Roman" panose="02020603050405020304" pitchFamily="18" charset="0"/>
                <a:cs typeface="Times New Roman" panose="02020603050405020304" pitchFamily="18" charset="0"/>
              </a:rPr>
              <a:t>Server Virtualization</a:t>
            </a:r>
          </a:p>
        </p:txBody>
      </p:sp>
      <p:sp>
        <p:nvSpPr>
          <p:cNvPr id="8" name="Content Placeholder 12">
            <a:extLst>
              <a:ext uri="{FF2B5EF4-FFF2-40B4-BE49-F238E27FC236}">
                <a16:creationId xmlns:a16="http://schemas.microsoft.com/office/drawing/2014/main" id="{F8386C1B-1C9F-8128-BE83-B5DF54518E0C}"/>
              </a:ext>
            </a:extLst>
          </p:cNvPr>
          <p:cNvSpPr>
            <a:spLocks noGrp="1"/>
          </p:cNvSpPr>
          <p:nvPr>
            <p:ph idx="1"/>
          </p:nvPr>
        </p:nvSpPr>
        <p:spPr>
          <a:xfrm>
            <a:off x="454948" y="1694124"/>
            <a:ext cx="8280400" cy="2247548"/>
          </a:xfrm>
        </p:spPr>
        <p:txBody>
          <a:bodyPr>
            <a:noAutofit/>
          </a:bodyPr>
          <a:lstStyle/>
          <a:p>
            <a:pPr marL="0" indent="0">
              <a:lnSpc>
                <a:spcPct val="100000"/>
              </a:lnSpc>
              <a:buNone/>
            </a:pPr>
            <a:r>
              <a:rPr lang="en-US" sz="2400" b="1" i="0" dirty="0">
                <a:solidFill>
                  <a:srgbClr val="374151"/>
                </a:solidFill>
                <a:effectLst/>
                <a:latin typeface="Söhne"/>
              </a:rPr>
              <a:t>Definition:</a:t>
            </a:r>
            <a:r>
              <a:rPr lang="en-US" sz="2400" b="0" i="0" dirty="0">
                <a:solidFill>
                  <a:srgbClr val="374151"/>
                </a:solidFill>
                <a:effectLst/>
                <a:latin typeface="Söhne"/>
              </a:rPr>
              <a:t> </a:t>
            </a:r>
            <a:r>
              <a:rPr lang="en-US" sz="2000" i="0" dirty="0">
                <a:solidFill>
                  <a:srgbClr val="374151"/>
                </a:solidFill>
                <a:effectLst/>
                <a:latin typeface="Söhne"/>
              </a:rPr>
              <a:t>Server virtualization involves dividing a physical server into multiple virtual servers, each capable of running its own operating system and applications.</a:t>
            </a:r>
            <a:endParaRPr lang="en-US" sz="2000" b="0" i="0" dirty="0">
              <a:solidFill>
                <a:srgbClr val="374151"/>
              </a:solidFill>
              <a:effectLst/>
              <a:latin typeface="Söhne"/>
            </a:endParaRPr>
          </a:p>
          <a:p>
            <a:pPr marL="0" indent="0">
              <a:lnSpc>
                <a:spcPct val="100000"/>
              </a:lnSpc>
              <a:buNone/>
            </a:pPr>
            <a:r>
              <a:rPr lang="en-US" sz="2400" b="1" i="0" dirty="0">
                <a:solidFill>
                  <a:srgbClr val="374151"/>
                </a:solidFill>
                <a:effectLst/>
                <a:latin typeface="Söhne"/>
              </a:rPr>
              <a:t>Benefits:</a:t>
            </a:r>
            <a:r>
              <a:rPr lang="en-US" sz="2400" b="0" i="0" dirty="0">
                <a:solidFill>
                  <a:srgbClr val="374151"/>
                </a:solidFill>
                <a:effectLst/>
                <a:latin typeface="Söhne"/>
              </a:rPr>
              <a:t> </a:t>
            </a:r>
            <a:r>
              <a:rPr lang="en-US" sz="2000" b="0" i="0" dirty="0">
                <a:solidFill>
                  <a:srgbClr val="374151"/>
                </a:solidFill>
                <a:effectLst/>
                <a:latin typeface="Söhne"/>
              </a:rPr>
              <a:t>Improved resource utilization, flexibility, and scalability. Multiple virtual servers can run on a single physical machine, optimizing hardware usage.</a:t>
            </a:r>
          </a:p>
        </p:txBody>
      </p:sp>
      <p:pic>
        <p:nvPicPr>
          <p:cNvPr id="3" name="Picture 2">
            <a:extLst>
              <a:ext uri="{FF2B5EF4-FFF2-40B4-BE49-F238E27FC236}">
                <a16:creationId xmlns:a16="http://schemas.microsoft.com/office/drawing/2014/main" id="{32834DDF-5ACE-FE04-641B-1E1150AAC6F8}"/>
              </a:ext>
            </a:extLst>
          </p:cNvPr>
          <p:cNvPicPr>
            <a:picLocks noChangeAspect="1"/>
          </p:cNvPicPr>
          <p:nvPr/>
        </p:nvPicPr>
        <p:blipFill rotWithShape="1">
          <a:blip r:embed="rId2">
            <a:extLst>
              <a:ext uri="{28A0092B-C50C-407E-A947-70E740481C1C}">
                <a14:useLocalDpi xmlns:a14="http://schemas.microsoft.com/office/drawing/2010/main" val="0"/>
              </a:ext>
            </a:extLst>
          </a:blip>
          <a:srcRect t="24590" b="14060"/>
          <a:stretch/>
        </p:blipFill>
        <p:spPr>
          <a:xfrm>
            <a:off x="454948" y="3962400"/>
            <a:ext cx="8280400" cy="2540000"/>
          </a:xfrm>
          <a:prstGeom prst="rect">
            <a:avLst/>
          </a:prstGeom>
        </p:spPr>
      </p:pic>
    </p:spTree>
    <p:extLst>
      <p:ext uri="{BB962C8B-B14F-4D97-AF65-F5344CB8AC3E}">
        <p14:creationId xmlns:p14="http://schemas.microsoft.com/office/powerpoint/2010/main" val="70902247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C5BD315-4DCB-AD40-0F6E-A4E0FB73B2EA}"/>
              </a:ext>
            </a:extLst>
          </p:cNvPr>
          <p:cNvSpPr/>
          <p:nvPr/>
        </p:nvSpPr>
        <p:spPr>
          <a:xfrm>
            <a:off x="231493" y="219919"/>
            <a:ext cx="8727311" cy="6412375"/>
          </a:xfrm>
          <a:prstGeom prst="rect">
            <a:avLst/>
          </a:prstGeom>
          <a:noFill/>
          <a:ln w="38100">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itle 1">
            <a:extLst>
              <a:ext uri="{FF2B5EF4-FFF2-40B4-BE49-F238E27FC236}">
                <a16:creationId xmlns:a16="http://schemas.microsoft.com/office/drawing/2014/main" id="{A37F7EC8-DCDB-CDEA-EE7B-F40C8415C622}"/>
              </a:ext>
            </a:extLst>
          </p:cNvPr>
          <p:cNvSpPr>
            <a:spLocks noGrp="1"/>
          </p:cNvSpPr>
          <p:nvPr>
            <p:ph type="title"/>
          </p:nvPr>
        </p:nvSpPr>
        <p:spPr>
          <a:xfrm>
            <a:off x="478178" y="511138"/>
            <a:ext cx="5367036" cy="746044"/>
          </a:xfrm>
        </p:spPr>
        <p:txBody>
          <a:bodyPr>
            <a:normAutofit fontScale="90000"/>
          </a:bodyPr>
          <a:lstStyle/>
          <a:p>
            <a:r>
              <a:rPr lang="en-IN" b="1" i="0" dirty="0">
                <a:solidFill>
                  <a:srgbClr val="002060"/>
                </a:solidFill>
                <a:effectLst/>
                <a:latin typeface="Times New Roman" panose="02020603050405020304" pitchFamily="18" charset="0"/>
                <a:cs typeface="Times New Roman" panose="02020603050405020304" pitchFamily="18" charset="0"/>
              </a:rPr>
              <a:t>Storage Virtualization</a:t>
            </a:r>
          </a:p>
        </p:txBody>
      </p:sp>
      <p:sp>
        <p:nvSpPr>
          <p:cNvPr id="8" name="Content Placeholder 12">
            <a:extLst>
              <a:ext uri="{FF2B5EF4-FFF2-40B4-BE49-F238E27FC236}">
                <a16:creationId xmlns:a16="http://schemas.microsoft.com/office/drawing/2014/main" id="{F8386C1B-1C9F-8128-BE83-B5DF54518E0C}"/>
              </a:ext>
            </a:extLst>
          </p:cNvPr>
          <p:cNvSpPr>
            <a:spLocks noGrp="1"/>
          </p:cNvSpPr>
          <p:nvPr>
            <p:ph idx="1"/>
          </p:nvPr>
        </p:nvSpPr>
        <p:spPr>
          <a:xfrm>
            <a:off x="414000" y="1297680"/>
            <a:ext cx="8316000" cy="2647058"/>
          </a:xfrm>
        </p:spPr>
        <p:txBody>
          <a:bodyPr>
            <a:noAutofit/>
          </a:bodyPr>
          <a:lstStyle/>
          <a:p>
            <a:pPr marL="0" indent="0" algn="l">
              <a:lnSpc>
                <a:spcPct val="150000"/>
              </a:lnSpc>
              <a:buNone/>
            </a:pPr>
            <a:r>
              <a:rPr lang="en-US" sz="2400" b="1" i="0" dirty="0">
                <a:solidFill>
                  <a:srgbClr val="374151"/>
                </a:solidFill>
                <a:effectLst/>
                <a:latin typeface="Söhne"/>
              </a:rPr>
              <a:t>Definition</a:t>
            </a:r>
            <a:r>
              <a:rPr lang="en-US" sz="2000" b="1" i="0" dirty="0">
                <a:solidFill>
                  <a:srgbClr val="374151"/>
                </a:solidFill>
                <a:effectLst/>
                <a:latin typeface="Söhne"/>
              </a:rPr>
              <a:t>:</a:t>
            </a:r>
            <a:r>
              <a:rPr lang="en-US" sz="2000" b="0" i="0" dirty="0">
                <a:solidFill>
                  <a:srgbClr val="374151"/>
                </a:solidFill>
                <a:effectLst/>
                <a:latin typeface="Söhne"/>
              </a:rPr>
              <a:t> Storage virtualization abstracts physical storage resources and presents them as a unified storage pool. It allows for efficient management and allocation of storage resources.</a:t>
            </a:r>
          </a:p>
          <a:p>
            <a:pPr marL="0" indent="0" algn="l">
              <a:lnSpc>
                <a:spcPct val="150000"/>
              </a:lnSpc>
              <a:buNone/>
            </a:pPr>
            <a:r>
              <a:rPr lang="en-US" sz="2400" b="1" i="0" dirty="0">
                <a:solidFill>
                  <a:srgbClr val="374151"/>
                </a:solidFill>
                <a:effectLst/>
                <a:latin typeface="Söhne"/>
              </a:rPr>
              <a:t>Benefits:</a:t>
            </a:r>
            <a:r>
              <a:rPr lang="en-US" sz="2400" b="0" i="0" dirty="0">
                <a:solidFill>
                  <a:srgbClr val="374151"/>
                </a:solidFill>
                <a:effectLst/>
                <a:latin typeface="Söhne"/>
              </a:rPr>
              <a:t> </a:t>
            </a:r>
            <a:r>
              <a:rPr lang="en-US" sz="2000" b="0" i="0" dirty="0">
                <a:solidFill>
                  <a:srgbClr val="374151"/>
                </a:solidFill>
                <a:effectLst/>
                <a:latin typeface="Söhne"/>
              </a:rPr>
              <a:t>Simplified storage management, improved data protection, and flexibility in allocating storage to applications and virtual machines.</a:t>
            </a:r>
          </a:p>
        </p:txBody>
      </p:sp>
      <p:pic>
        <p:nvPicPr>
          <p:cNvPr id="3" name="Picture 2">
            <a:extLst>
              <a:ext uri="{FF2B5EF4-FFF2-40B4-BE49-F238E27FC236}">
                <a16:creationId xmlns:a16="http://schemas.microsoft.com/office/drawing/2014/main" id="{B396BA58-5AD8-5F17-BA3F-7DE351EE6D47}"/>
              </a:ext>
            </a:extLst>
          </p:cNvPr>
          <p:cNvPicPr>
            <a:picLocks noChangeAspect="1"/>
          </p:cNvPicPr>
          <p:nvPr/>
        </p:nvPicPr>
        <p:blipFill rotWithShape="1">
          <a:blip r:embed="rId2">
            <a:extLst>
              <a:ext uri="{28A0092B-C50C-407E-A947-70E740481C1C}">
                <a14:useLocalDpi xmlns:a14="http://schemas.microsoft.com/office/drawing/2010/main" val="0"/>
              </a:ext>
            </a:extLst>
          </a:blip>
          <a:srcRect t="9037" b="7052"/>
          <a:stretch/>
        </p:blipFill>
        <p:spPr>
          <a:xfrm>
            <a:off x="2793590" y="3944738"/>
            <a:ext cx="3148522" cy="2647059"/>
          </a:xfrm>
          <a:prstGeom prst="rect">
            <a:avLst/>
          </a:prstGeom>
        </p:spPr>
      </p:pic>
    </p:spTree>
    <p:extLst>
      <p:ext uri="{BB962C8B-B14F-4D97-AF65-F5344CB8AC3E}">
        <p14:creationId xmlns:p14="http://schemas.microsoft.com/office/powerpoint/2010/main" val="784159393"/>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C5BD315-4DCB-AD40-0F6E-A4E0FB73B2EA}"/>
              </a:ext>
            </a:extLst>
          </p:cNvPr>
          <p:cNvSpPr/>
          <p:nvPr/>
        </p:nvSpPr>
        <p:spPr>
          <a:xfrm>
            <a:off x="231493" y="219919"/>
            <a:ext cx="8727311" cy="6412375"/>
          </a:xfrm>
          <a:prstGeom prst="rect">
            <a:avLst/>
          </a:prstGeom>
          <a:noFill/>
          <a:ln w="38100">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itle 1">
            <a:extLst>
              <a:ext uri="{FF2B5EF4-FFF2-40B4-BE49-F238E27FC236}">
                <a16:creationId xmlns:a16="http://schemas.microsoft.com/office/drawing/2014/main" id="{A37F7EC8-DCDB-CDEA-EE7B-F40C8415C622}"/>
              </a:ext>
            </a:extLst>
          </p:cNvPr>
          <p:cNvSpPr>
            <a:spLocks noGrp="1"/>
          </p:cNvSpPr>
          <p:nvPr>
            <p:ph type="title"/>
          </p:nvPr>
        </p:nvSpPr>
        <p:spPr>
          <a:xfrm>
            <a:off x="478178" y="511138"/>
            <a:ext cx="5367036" cy="746044"/>
          </a:xfrm>
        </p:spPr>
        <p:txBody>
          <a:bodyPr>
            <a:normAutofit fontScale="90000"/>
          </a:bodyPr>
          <a:lstStyle/>
          <a:p>
            <a:r>
              <a:rPr lang="en-IN" b="1" i="0" dirty="0">
                <a:solidFill>
                  <a:srgbClr val="002060"/>
                </a:solidFill>
                <a:effectLst/>
                <a:latin typeface="Times New Roman" panose="02020603050405020304" pitchFamily="18" charset="0"/>
                <a:cs typeface="Times New Roman" panose="02020603050405020304" pitchFamily="18" charset="0"/>
              </a:rPr>
              <a:t>Network Virtualization</a:t>
            </a:r>
          </a:p>
        </p:txBody>
      </p:sp>
      <p:sp>
        <p:nvSpPr>
          <p:cNvPr id="8" name="Content Placeholder 12">
            <a:extLst>
              <a:ext uri="{FF2B5EF4-FFF2-40B4-BE49-F238E27FC236}">
                <a16:creationId xmlns:a16="http://schemas.microsoft.com/office/drawing/2014/main" id="{F8386C1B-1C9F-8128-BE83-B5DF54518E0C}"/>
              </a:ext>
            </a:extLst>
          </p:cNvPr>
          <p:cNvSpPr>
            <a:spLocks noGrp="1"/>
          </p:cNvSpPr>
          <p:nvPr>
            <p:ph idx="1"/>
          </p:nvPr>
        </p:nvSpPr>
        <p:spPr>
          <a:xfrm>
            <a:off x="414000" y="1548401"/>
            <a:ext cx="8316000" cy="1761499"/>
          </a:xfrm>
        </p:spPr>
        <p:txBody>
          <a:bodyPr>
            <a:noAutofit/>
          </a:bodyPr>
          <a:lstStyle/>
          <a:p>
            <a:pPr marL="0" indent="0" algn="l">
              <a:buNone/>
            </a:pPr>
            <a:r>
              <a:rPr lang="en-US" sz="2400" b="1" i="0" dirty="0">
                <a:solidFill>
                  <a:srgbClr val="374151"/>
                </a:solidFill>
                <a:effectLst/>
                <a:latin typeface="Söhne"/>
              </a:rPr>
              <a:t>Definition:</a:t>
            </a:r>
            <a:r>
              <a:rPr lang="en-US" sz="2400" b="0" i="0" dirty="0">
                <a:solidFill>
                  <a:srgbClr val="374151"/>
                </a:solidFill>
                <a:effectLst/>
                <a:latin typeface="Söhne"/>
              </a:rPr>
              <a:t> </a:t>
            </a:r>
            <a:r>
              <a:rPr lang="en-US" sz="2000" b="0" i="0" dirty="0">
                <a:solidFill>
                  <a:srgbClr val="374151"/>
                </a:solidFill>
                <a:effectLst/>
                <a:latin typeface="Söhne"/>
              </a:rPr>
              <a:t>Network virtualization involves creating virtual networks on top of physical networks. It allows for the abstraction of network resources and enables the creation of isolated, customizable virtual networks.</a:t>
            </a:r>
          </a:p>
          <a:p>
            <a:pPr marL="0" indent="0" algn="l">
              <a:buNone/>
            </a:pPr>
            <a:endParaRPr lang="en-US" sz="2000" b="0" i="0" dirty="0">
              <a:solidFill>
                <a:srgbClr val="374151"/>
              </a:solidFill>
              <a:effectLst/>
              <a:latin typeface="Söhne"/>
            </a:endParaRPr>
          </a:p>
          <a:p>
            <a:pPr marL="0" indent="0" algn="l">
              <a:buNone/>
            </a:pPr>
            <a:r>
              <a:rPr lang="en-US" sz="2400" b="1" i="0" dirty="0">
                <a:solidFill>
                  <a:srgbClr val="374151"/>
                </a:solidFill>
                <a:effectLst/>
                <a:latin typeface="Söhne"/>
              </a:rPr>
              <a:t>Benefits:</a:t>
            </a:r>
            <a:r>
              <a:rPr lang="en-US" sz="2400" b="0" i="0" dirty="0">
                <a:solidFill>
                  <a:srgbClr val="374151"/>
                </a:solidFill>
                <a:effectLst/>
                <a:latin typeface="Söhne"/>
              </a:rPr>
              <a:t> </a:t>
            </a:r>
            <a:r>
              <a:rPr lang="en-US" sz="2000" b="0" i="0" dirty="0">
                <a:solidFill>
                  <a:srgbClr val="374151"/>
                </a:solidFill>
                <a:effectLst/>
                <a:latin typeface="Söhne"/>
              </a:rPr>
              <a:t>Enhanced network flexibility, isolation, and customization. It simplifies network management in a cloud environment.</a:t>
            </a:r>
          </a:p>
        </p:txBody>
      </p:sp>
      <p:pic>
        <p:nvPicPr>
          <p:cNvPr id="6" name="Picture 5">
            <a:extLst>
              <a:ext uri="{FF2B5EF4-FFF2-40B4-BE49-F238E27FC236}">
                <a16:creationId xmlns:a16="http://schemas.microsoft.com/office/drawing/2014/main" id="{4136EE28-7184-2541-9A4B-C392487BEF46}"/>
              </a:ext>
            </a:extLst>
          </p:cNvPr>
          <p:cNvPicPr>
            <a:picLocks noChangeAspect="1"/>
          </p:cNvPicPr>
          <p:nvPr/>
        </p:nvPicPr>
        <p:blipFill rotWithShape="1">
          <a:blip r:embed="rId2">
            <a:extLst>
              <a:ext uri="{28A0092B-C50C-407E-A947-70E740481C1C}">
                <a14:useLocalDpi xmlns:a14="http://schemas.microsoft.com/office/drawing/2010/main" val="0"/>
              </a:ext>
            </a:extLst>
          </a:blip>
          <a:srcRect t="13631" b="4073"/>
          <a:stretch/>
        </p:blipFill>
        <p:spPr>
          <a:xfrm>
            <a:off x="878839" y="3779520"/>
            <a:ext cx="7260637" cy="2763520"/>
          </a:xfrm>
          <a:prstGeom prst="rect">
            <a:avLst/>
          </a:prstGeom>
        </p:spPr>
      </p:pic>
    </p:spTree>
    <p:extLst>
      <p:ext uri="{BB962C8B-B14F-4D97-AF65-F5344CB8AC3E}">
        <p14:creationId xmlns:p14="http://schemas.microsoft.com/office/powerpoint/2010/main" val="2460623042"/>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7D82BA6-D41E-25D9-BC88-2831C24A267A}"/>
              </a:ext>
            </a:extLst>
          </p:cNvPr>
          <p:cNvSpPr/>
          <p:nvPr/>
        </p:nvSpPr>
        <p:spPr>
          <a:xfrm>
            <a:off x="231493" y="219919"/>
            <a:ext cx="8727311" cy="6412375"/>
          </a:xfrm>
          <a:prstGeom prst="rect">
            <a:avLst/>
          </a:prstGeom>
          <a:noFill/>
          <a:ln w="38100">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itle 1">
            <a:extLst>
              <a:ext uri="{FF2B5EF4-FFF2-40B4-BE49-F238E27FC236}">
                <a16:creationId xmlns:a16="http://schemas.microsoft.com/office/drawing/2014/main" id="{55EA6A3D-E08D-7A6C-37E7-1CF303F07733}"/>
              </a:ext>
            </a:extLst>
          </p:cNvPr>
          <p:cNvSpPr>
            <a:spLocks noGrp="1"/>
          </p:cNvSpPr>
          <p:nvPr>
            <p:ph type="title"/>
          </p:nvPr>
        </p:nvSpPr>
        <p:spPr>
          <a:xfrm>
            <a:off x="478178" y="511138"/>
            <a:ext cx="8480626" cy="746044"/>
          </a:xfrm>
        </p:spPr>
        <p:txBody>
          <a:bodyPr>
            <a:normAutofit fontScale="90000"/>
          </a:bodyPr>
          <a:lstStyle/>
          <a:p>
            <a:r>
              <a:rPr lang="en-IN" b="1" i="0" dirty="0">
                <a:solidFill>
                  <a:srgbClr val="002060"/>
                </a:solidFill>
                <a:effectLst/>
                <a:latin typeface="Times New Roman" panose="02020603050405020304" pitchFamily="18" charset="0"/>
                <a:cs typeface="Times New Roman" panose="02020603050405020304" pitchFamily="18" charset="0"/>
              </a:rPr>
              <a:t>Desktop Virtualization</a:t>
            </a:r>
            <a:r>
              <a:rPr lang="en-IN" sz="1600" b="1" i="0" dirty="0">
                <a:solidFill>
                  <a:srgbClr val="002060"/>
                </a:solidFill>
                <a:effectLst/>
                <a:latin typeface="Times New Roman" panose="02020603050405020304" pitchFamily="18" charset="0"/>
                <a:cs typeface="Times New Roman" panose="02020603050405020304" pitchFamily="18" charset="0"/>
              </a:rPr>
              <a:t>(VDI : Virtual Desktop Infrastructure)</a:t>
            </a:r>
            <a:endParaRPr lang="en-IN" b="1" i="0" dirty="0">
              <a:solidFill>
                <a:srgbClr val="002060"/>
              </a:solidFill>
              <a:effectLst/>
              <a:latin typeface="Times New Roman" panose="02020603050405020304" pitchFamily="18" charset="0"/>
              <a:cs typeface="Times New Roman" panose="02020603050405020304" pitchFamily="18" charset="0"/>
            </a:endParaRPr>
          </a:p>
        </p:txBody>
      </p:sp>
      <p:sp>
        <p:nvSpPr>
          <p:cNvPr id="6" name="Content Placeholder 12">
            <a:extLst>
              <a:ext uri="{FF2B5EF4-FFF2-40B4-BE49-F238E27FC236}">
                <a16:creationId xmlns:a16="http://schemas.microsoft.com/office/drawing/2014/main" id="{E910F421-1817-5520-AAEE-F56ABB57F2A4}"/>
              </a:ext>
            </a:extLst>
          </p:cNvPr>
          <p:cNvSpPr>
            <a:spLocks noGrp="1"/>
          </p:cNvSpPr>
          <p:nvPr>
            <p:ph idx="1"/>
          </p:nvPr>
        </p:nvSpPr>
        <p:spPr>
          <a:xfrm>
            <a:off x="414000" y="1548401"/>
            <a:ext cx="8316000" cy="1761499"/>
          </a:xfrm>
        </p:spPr>
        <p:txBody>
          <a:bodyPr>
            <a:noAutofit/>
          </a:bodyPr>
          <a:lstStyle/>
          <a:p>
            <a:pPr marL="0" indent="0" algn="l">
              <a:buNone/>
            </a:pPr>
            <a:r>
              <a:rPr lang="en-US" sz="2400" b="1" i="0" dirty="0">
                <a:solidFill>
                  <a:srgbClr val="374151"/>
                </a:solidFill>
                <a:effectLst/>
                <a:latin typeface="Söhne"/>
              </a:rPr>
              <a:t>Definition:</a:t>
            </a:r>
            <a:r>
              <a:rPr lang="en-US" sz="2400" b="0" i="0" dirty="0">
                <a:solidFill>
                  <a:srgbClr val="374151"/>
                </a:solidFill>
                <a:effectLst/>
                <a:latin typeface="Söhne"/>
              </a:rPr>
              <a:t> </a:t>
            </a:r>
            <a:r>
              <a:rPr lang="en-US" sz="2000" b="0" i="0" dirty="0">
                <a:solidFill>
                  <a:srgbClr val="374151"/>
                </a:solidFill>
                <a:effectLst/>
                <a:latin typeface="Söhne"/>
              </a:rPr>
              <a:t>Desktop virtualization involves hosting desktop environments on a centralized server and delivering them to end-user devices over a network.</a:t>
            </a:r>
          </a:p>
          <a:p>
            <a:pPr marL="0" indent="0" algn="l">
              <a:buNone/>
            </a:pPr>
            <a:endParaRPr lang="en-US" sz="2000" b="0" i="0" dirty="0">
              <a:solidFill>
                <a:srgbClr val="374151"/>
              </a:solidFill>
              <a:effectLst/>
              <a:latin typeface="Söhne"/>
            </a:endParaRPr>
          </a:p>
          <a:p>
            <a:pPr marL="0" indent="0" algn="l">
              <a:buNone/>
            </a:pPr>
            <a:r>
              <a:rPr lang="en-US" sz="2400" b="1" i="0" dirty="0">
                <a:solidFill>
                  <a:srgbClr val="374151"/>
                </a:solidFill>
                <a:effectLst/>
                <a:latin typeface="Söhne"/>
              </a:rPr>
              <a:t>Benefits:</a:t>
            </a:r>
            <a:r>
              <a:rPr lang="en-US" sz="2400" b="0" i="0" dirty="0">
                <a:solidFill>
                  <a:srgbClr val="374151"/>
                </a:solidFill>
                <a:effectLst/>
                <a:latin typeface="Söhne"/>
              </a:rPr>
              <a:t> </a:t>
            </a:r>
            <a:r>
              <a:rPr lang="en-US" sz="2000" b="0" i="0" dirty="0">
                <a:solidFill>
                  <a:srgbClr val="374151"/>
                </a:solidFill>
                <a:effectLst/>
                <a:latin typeface="Söhne"/>
              </a:rPr>
              <a:t>Centralized management of desktop environments, improved security, and flexibility for users to access their desktops from various devices.</a:t>
            </a:r>
          </a:p>
        </p:txBody>
      </p:sp>
      <p:pic>
        <p:nvPicPr>
          <p:cNvPr id="9" name="Picture 8">
            <a:extLst>
              <a:ext uri="{FF2B5EF4-FFF2-40B4-BE49-F238E27FC236}">
                <a16:creationId xmlns:a16="http://schemas.microsoft.com/office/drawing/2014/main" id="{043CFE4A-EEAE-C715-2185-33A81FA8CEB9}"/>
              </a:ext>
            </a:extLst>
          </p:cNvPr>
          <p:cNvPicPr>
            <a:picLocks noChangeAspect="1"/>
          </p:cNvPicPr>
          <p:nvPr/>
        </p:nvPicPr>
        <p:blipFill rotWithShape="1">
          <a:blip r:embed="rId2">
            <a:extLst>
              <a:ext uri="{28A0092B-C50C-407E-A947-70E740481C1C}">
                <a14:useLocalDpi xmlns:a14="http://schemas.microsoft.com/office/drawing/2010/main" val="0"/>
              </a:ext>
            </a:extLst>
          </a:blip>
          <a:srcRect l="3555" t="28445" r="4527" b="4593"/>
          <a:stretch/>
        </p:blipFill>
        <p:spPr>
          <a:xfrm>
            <a:off x="1965131" y="3426106"/>
            <a:ext cx="5506720" cy="3008802"/>
          </a:xfrm>
          <a:prstGeom prst="rect">
            <a:avLst/>
          </a:prstGeom>
        </p:spPr>
      </p:pic>
    </p:spTree>
    <p:extLst>
      <p:ext uri="{BB962C8B-B14F-4D97-AF65-F5344CB8AC3E}">
        <p14:creationId xmlns:p14="http://schemas.microsoft.com/office/powerpoint/2010/main" val="2528769493"/>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95</TotalTime>
  <Words>387</Words>
  <Application>Microsoft Office PowerPoint</Application>
  <PresentationFormat>On-screen Show (4:3)</PresentationFormat>
  <Paragraphs>39</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Calibri Light</vt:lpstr>
      <vt:lpstr>Söhne</vt:lpstr>
      <vt:lpstr>Times New Roman</vt:lpstr>
      <vt:lpstr>Office Theme</vt:lpstr>
      <vt:lpstr>NAME  : SHRAVAN. H J REG NO : U15JP21S0215 SUBJECT : CLOUD COMPUTING</vt:lpstr>
      <vt:lpstr>PowerPoint Presentation</vt:lpstr>
      <vt:lpstr>What is Virtualization? </vt:lpstr>
      <vt:lpstr>PowerPoint Presentation</vt:lpstr>
      <vt:lpstr>PowerPoint Presentation</vt:lpstr>
      <vt:lpstr>Server Virtualization</vt:lpstr>
      <vt:lpstr>Storage Virtualization</vt:lpstr>
      <vt:lpstr>Network Virtualization</vt:lpstr>
      <vt:lpstr>Desktop Virtualization(VDI : Virtual Desktop Infrastructure)</vt:lpstr>
      <vt:lpstr>Application Virtualization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CLOUD COMPUTING</dc:title>
  <dc:creator>shravan hj</dc:creator>
  <cp:lastModifiedBy>shravan hj</cp:lastModifiedBy>
  <cp:revision>4</cp:revision>
  <dcterms:created xsi:type="dcterms:W3CDTF">2023-12-16T15:39:00Z</dcterms:created>
  <dcterms:modified xsi:type="dcterms:W3CDTF">2023-12-17T15:19:47Z</dcterms:modified>
</cp:coreProperties>
</file>