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6" r:id="rId10"/>
    <p:sldId id="267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company has very low lead conversion of only 30%.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</a:t>
          </a:r>
          <a:r>
            <a:rPr lang="en-US" sz="20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Education (Online course platform).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This will increase the efficiency, productivity and overall sales of X education.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the converted percentage has increase to closer to 80% conversion.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 custScaleY="125975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Step 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None/>
          </a:pPr>
          <a:r>
            <a:rPr lang="en-US" sz="16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 and Data Manipulation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Step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600" u="sng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EDA and Data Imputation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Step #3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6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 Building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7411DB54-EC42-4AC8-B1B2-9D927820CDD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Univariate &amp; Bivariate Analysis</a:t>
          </a:r>
        </a:p>
      </dgm:t>
    </dgm:pt>
    <dgm:pt modelId="{4E2D26FA-74F5-4D09-B449-A95480A2A0EF}" type="parTrans" cxnId="{B5C75CE7-0148-4E36-938A-0A62040E0682}">
      <dgm:prSet/>
      <dgm:spPr/>
      <dgm:t>
        <a:bodyPr/>
        <a:lstStyle/>
        <a:p>
          <a:endParaRPr lang="en-IN"/>
        </a:p>
      </dgm:t>
    </dgm:pt>
    <dgm:pt modelId="{9C36A676-0B53-44E1-A583-752709F19C29}" type="sibTrans" cxnId="{B5C75CE7-0148-4E36-938A-0A62040E0682}">
      <dgm:prSet/>
      <dgm:spPr/>
      <dgm:t>
        <a:bodyPr/>
        <a:lstStyle/>
        <a:p>
          <a:endParaRPr lang="en-IN"/>
        </a:p>
      </dgm:t>
    </dgm:pt>
    <dgm:pt modelId="{B8276744-9594-4287-A3A5-9C6C08649ED3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Missing data handling in selected columns</a:t>
          </a:r>
        </a:p>
      </dgm:t>
    </dgm:pt>
    <dgm:pt modelId="{F77C3775-8282-43FB-8E85-87A72AFA6A67}" type="parTrans" cxnId="{36D3938C-6520-4E8B-BC04-F5A7F952AD2C}">
      <dgm:prSet/>
      <dgm:spPr/>
      <dgm:t>
        <a:bodyPr/>
        <a:lstStyle/>
        <a:p>
          <a:endParaRPr lang="en-IN"/>
        </a:p>
      </dgm:t>
    </dgm:pt>
    <dgm:pt modelId="{A2D2B83F-014A-4D14-8FF1-D5EAB4A6D5CD}" type="sibTrans" cxnId="{36D3938C-6520-4E8B-BC04-F5A7F952AD2C}">
      <dgm:prSet/>
      <dgm:spPr/>
      <dgm:t>
        <a:bodyPr/>
        <a:lstStyle/>
        <a:p>
          <a:endParaRPr lang="en-IN"/>
        </a:p>
      </dgm:t>
    </dgm:pt>
    <dgm:pt modelId="{DD9FB20E-4E88-4B46-A8A2-99244AE23D39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C07F34-0228-4912-A341-BB2AB43865DC}" type="parTrans" cxnId="{BB7674EA-C30A-4EFE-A424-697A97429B67}">
      <dgm:prSet/>
      <dgm:spPr/>
      <dgm:t>
        <a:bodyPr/>
        <a:lstStyle/>
        <a:p>
          <a:endParaRPr lang="en-IN"/>
        </a:p>
      </dgm:t>
    </dgm:pt>
    <dgm:pt modelId="{9908F74B-E9C4-49D9-8BE4-62156D73453F}" type="sibTrans" cxnId="{BB7674EA-C30A-4EFE-A424-697A97429B67}">
      <dgm:prSet/>
      <dgm:spPr/>
      <dgm:t>
        <a:bodyPr/>
        <a:lstStyle/>
        <a:p>
          <a:endParaRPr lang="en-IN"/>
        </a:p>
      </dgm:t>
    </dgm:pt>
    <dgm:pt modelId="{7DF7D5A7-0184-4D71-BC37-9057BCDDA7A7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0F9F971-8C65-4208-AD43-59CFFE1E6F86}" type="parTrans" cxnId="{EF02162F-6D42-45D5-8FFF-9B572A51BD56}">
      <dgm:prSet/>
      <dgm:spPr/>
      <dgm:t>
        <a:bodyPr/>
        <a:lstStyle/>
        <a:p>
          <a:endParaRPr lang="en-IN"/>
        </a:p>
      </dgm:t>
    </dgm:pt>
    <dgm:pt modelId="{E6F42733-F8C7-47F4-96FD-EF7AA957EE47}" type="sibTrans" cxnId="{EF02162F-6D42-45D5-8FFF-9B572A51BD56}">
      <dgm:prSet/>
      <dgm:spPr/>
      <dgm:t>
        <a:bodyPr/>
        <a:lstStyle/>
        <a:p>
          <a:endParaRPr lang="en-IN"/>
        </a:p>
      </dgm:t>
    </dgm:pt>
    <dgm:pt modelId="{BD93F8FC-99C8-4806-B21E-B9D142B1A315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Dummy columns creation for categorical variables</a:t>
          </a:r>
        </a:p>
      </dgm:t>
    </dgm:pt>
    <dgm:pt modelId="{6E75482F-1A8B-43F9-993F-40BEA855ACD6}" type="parTrans" cxnId="{A96F8E5C-9118-4091-B466-5931A0A5FFB9}">
      <dgm:prSet/>
      <dgm:spPr/>
      <dgm:t>
        <a:bodyPr/>
        <a:lstStyle/>
        <a:p>
          <a:endParaRPr lang="en-IN"/>
        </a:p>
      </dgm:t>
    </dgm:pt>
    <dgm:pt modelId="{10C6B261-2D00-452B-9E1A-258BD25ECCD0}" type="sibTrans" cxnId="{A96F8E5C-9118-4091-B466-5931A0A5FFB9}">
      <dgm:prSet/>
      <dgm:spPr/>
      <dgm:t>
        <a:bodyPr/>
        <a:lstStyle/>
        <a:p>
          <a:endParaRPr lang="en-IN"/>
        </a:p>
      </dgm:t>
    </dgm:pt>
    <dgm:pt modelId="{336FEA6D-5365-4F2B-8468-8312F96193CB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r>
            <a:rPr 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Columns containing &gt;40% null values are dropped</a:t>
          </a: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D4F45C-7F67-418B-967F-512BD7A29499}" type="parTrans" cxnId="{8384FED4-5665-4B2B-8922-5EA19381605D}">
      <dgm:prSet/>
      <dgm:spPr/>
      <dgm:t>
        <a:bodyPr/>
        <a:lstStyle/>
        <a:p>
          <a:endParaRPr lang="en-IN"/>
        </a:p>
      </dgm:t>
    </dgm:pt>
    <dgm:pt modelId="{BE9C4CD8-FADF-49FC-98CF-539ACBC32030}" type="sibTrans" cxnId="{8384FED4-5665-4B2B-8922-5EA19381605D}">
      <dgm:prSet/>
      <dgm:spPr/>
      <dgm:t>
        <a:bodyPr/>
        <a:lstStyle/>
        <a:p>
          <a:endParaRPr lang="en-IN"/>
        </a:p>
      </dgm:t>
    </dgm:pt>
    <dgm:pt modelId="{A7736CE3-A898-44CC-8420-854DF12FE061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Rescaling the data</a:t>
          </a:r>
        </a:p>
      </dgm:t>
    </dgm:pt>
    <dgm:pt modelId="{E995DA37-3A17-4E27-A3BB-1221F02F6501}" type="parTrans" cxnId="{6F232C0C-5594-44FB-82AE-AA0DA5DD5ACC}">
      <dgm:prSet/>
      <dgm:spPr/>
      <dgm:t>
        <a:bodyPr/>
        <a:lstStyle/>
        <a:p>
          <a:endParaRPr lang="en-IN"/>
        </a:p>
      </dgm:t>
    </dgm:pt>
    <dgm:pt modelId="{EC20014F-6EB5-48DD-A8B0-00D4F03E9119}" type="sibTrans" cxnId="{6F232C0C-5594-44FB-82AE-AA0DA5DD5ACC}">
      <dgm:prSet/>
      <dgm:spPr/>
      <dgm:t>
        <a:bodyPr/>
        <a:lstStyle/>
        <a:p>
          <a:endParaRPr lang="en-IN"/>
        </a:p>
      </dgm:t>
    </dgm:pt>
    <dgm:pt modelId="{642AB9CB-009D-4D10-A715-3D9D3C92EB1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5D3CC91-C080-4970-B5AD-F5C6DBB47651}" type="parTrans" cxnId="{EDB7044A-3955-47C4-A102-FFA8566984DB}">
      <dgm:prSet/>
      <dgm:spPr/>
      <dgm:t>
        <a:bodyPr/>
        <a:lstStyle/>
        <a:p>
          <a:endParaRPr lang="en-IN"/>
        </a:p>
      </dgm:t>
    </dgm:pt>
    <dgm:pt modelId="{AE409D8F-2B17-4F76-AB75-C099CDEC9671}" type="sibTrans" cxnId="{EDB7044A-3955-47C4-A102-FFA8566984DB}">
      <dgm:prSet/>
      <dgm:spPr/>
      <dgm:t>
        <a:bodyPr/>
        <a:lstStyle/>
        <a:p>
          <a:endParaRPr lang="en-IN"/>
        </a:p>
      </dgm:t>
    </dgm:pt>
    <dgm:pt modelId="{1037CA91-4920-47C6-A41B-92F3A7573AEC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RFE  to get 15-20 features</a:t>
          </a:r>
        </a:p>
      </dgm:t>
    </dgm:pt>
    <dgm:pt modelId="{FCC4138E-7545-4331-A9A0-9CA5F2AE0A78}" type="parTrans" cxnId="{1A964A7E-6D8B-4421-8D8E-8B88A07F760C}">
      <dgm:prSet/>
      <dgm:spPr/>
      <dgm:t>
        <a:bodyPr/>
        <a:lstStyle/>
        <a:p>
          <a:endParaRPr lang="en-IN"/>
        </a:p>
      </dgm:t>
    </dgm:pt>
    <dgm:pt modelId="{821050D3-AC4B-4762-BC82-DE9E5F5CB447}" type="sibTrans" cxnId="{1A964A7E-6D8B-4421-8D8E-8B88A07F760C}">
      <dgm:prSet/>
      <dgm:spPr/>
      <dgm:t>
        <a:bodyPr/>
        <a:lstStyle/>
        <a:p>
          <a:endParaRPr lang="en-IN"/>
        </a:p>
      </dgm:t>
    </dgm:pt>
    <dgm:pt modelId="{87A646FF-C02F-4E14-AB5E-E5C5928EA146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Predicting probability of conversion</a:t>
          </a:r>
        </a:p>
      </dgm:t>
    </dgm:pt>
    <dgm:pt modelId="{396D4E73-28EE-4FA5-B523-961203614366}" type="parTrans" cxnId="{2F786AF9-A711-4A81-97C5-6CE45D70A47E}">
      <dgm:prSet/>
      <dgm:spPr/>
      <dgm:t>
        <a:bodyPr/>
        <a:lstStyle/>
        <a:p>
          <a:endParaRPr lang="en-IN"/>
        </a:p>
      </dgm:t>
    </dgm:pt>
    <dgm:pt modelId="{DE35F057-6E2D-4083-9CA6-B1649D44C1A6}" type="sibTrans" cxnId="{2F786AF9-A711-4A81-97C5-6CE45D70A47E}">
      <dgm:prSet/>
      <dgm:spPr/>
      <dgm:t>
        <a:bodyPr/>
        <a:lstStyle/>
        <a:p>
          <a:endParaRPr lang="en-IN"/>
        </a:p>
      </dgm:t>
    </dgm:pt>
    <dgm:pt modelId="{CA617A31-5F8F-4F16-8F08-2023D7C05E55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Cutoff analysis</a:t>
          </a:r>
        </a:p>
      </dgm:t>
    </dgm:pt>
    <dgm:pt modelId="{82CC3339-6542-469A-A1D8-EF7E120AFC77}" type="parTrans" cxnId="{7EE482EC-A173-431A-870B-9C07E9702811}">
      <dgm:prSet/>
      <dgm:spPr/>
      <dgm:t>
        <a:bodyPr/>
        <a:lstStyle/>
        <a:p>
          <a:endParaRPr lang="en-IN"/>
        </a:p>
      </dgm:t>
    </dgm:pt>
    <dgm:pt modelId="{3E830C1F-34AC-499D-8535-760652A46D51}" type="sibTrans" cxnId="{7EE482EC-A173-431A-870B-9C07E9702811}">
      <dgm:prSet/>
      <dgm:spPr/>
      <dgm:t>
        <a:bodyPr/>
        <a:lstStyle/>
        <a:p>
          <a:endParaRPr lang="en-IN"/>
        </a:p>
      </dgm:t>
    </dgm:pt>
    <dgm:pt modelId="{3B435543-36A5-4BA8-854B-7FA3F4C6D6AC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ROC Curves</a:t>
          </a:r>
        </a:p>
      </dgm:t>
    </dgm:pt>
    <dgm:pt modelId="{6B63C5C8-2988-4FD4-A4CE-8C06CD712819}" type="parTrans" cxnId="{7F467CBE-6F1F-4350-93D6-3A782ABCC741}">
      <dgm:prSet/>
      <dgm:spPr/>
      <dgm:t>
        <a:bodyPr/>
        <a:lstStyle/>
        <a:p>
          <a:endParaRPr lang="en-IN"/>
        </a:p>
      </dgm:t>
    </dgm:pt>
    <dgm:pt modelId="{AFB4C73A-4487-42AF-BD17-CBA6EA739335}" type="sibTrans" cxnId="{7F467CBE-6F1F-4350-93D6-3A782ABCC741}">
      <dgm:prSet/>
      <dgm:spPr/>
      <dgm:t>
        <a:bodyPr/>
        <a:lstStyle/>
        <a:p>
          <a:endParaRPr lang="en-IN"/>
        </a:p>
      </dgm:t>
    </dgm:pt>
    <dgm:pt modelId="{3002BE6D-E69E-4C32-B368-E9C00FAFC996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Finding Sensitivity, Specificity, Accuracy scores</a:t>
          </a:r>
        </a:p>
      </dgm:t>
    </dgm:pt>
    <dgm:pt modelId="{E947D4A0-12AF-42C2-8D60-6E9E0E747AFF}" type="parTrans" cxnId="{E585BB62-EFAB-41DD-8ABD-3B5E87B08283}">
      <dgm:prSet/>
      <dgm:spPr/>
      <dgm:t>
        <a:bodyPr/>
        <a:lstStyle/>
        <a:p>
          <a:endParaRPr lang="en-IN"/>
        </a:p>
      </dgm:t>
    </dgm:pt>
    <dgm:pt modelId="{C24A243D-5D17-426C-9ED7-60569B5C6121}" type="sibTrans" cxnId="{E585BB62-EFAB-41DD-8ABD-3B5E87B08283}">
      <dgm:prSet/>
      <dgm:spPr/>
      <dgm:t>
        <a:bodyPr/>
        <a:lstStyle/>
        <a:p>
          <a:endParaRPr lang="en-IN"/>
        </a:p>
      </dgm:t>
    </dgm:pt>
    <dgm:pt modelId="{6E17A33E-5F8D-42EB-956C-A4EBF678D6F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Prediction on test data and comparison</a:t>
          </a:r>
        </a:p>
      </dgm:t>
    </dgm:pt>
    <dgm:pt modelId="{ABF06B5C-151D-4F90-B5E1-5B96AF2B019C}" type="parTrans" cxnId="{ABA5BC64-FBCB-4F9C-80F6-DABA7F74E37A}">
      <dgm:prSet/>
      <dgm:spPr/>
      <dgm:t>
        <a:bodyPr/>
        <a:lstStyle/>
        <a:p>
          <a:endParaRPr lang="en-IN"/>
        </a:p>
      </dgm:t>
    </dgm:pt>
    <dgm:pt modelId="{6B320179-BECD-41A1-89DA-099E8999D8F3}" type="sibTrans" cxnId="{ABA5BC64-FBCB-4F9C-80F6-DABA7F74E37A}">
      <dgm:prSet/>
      <dgm:spPr/>
      <dgm:t>
        <a:bodyPr/>
        <a:lstStyle/>
        <a:p>
          <a:endParaRPr lang="en-IN"/>
        </a:p>
      </dgm:t>
    </dgm:pt>
    <dgm:pt modelId="{239782A5-F64C-4AF4-BA25-DCF09EE81A2D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Handling missing data</a:t>
          </a:r>
        </a:p>
      </dgm:t>
    </dgm:pt>
    <dgm:pt modelId="{98CD99EC-739D-4E54-AFFA-B02A88186FBC}" type="parTrans" cxnId="{6A9ACB2E-51E7-47CE-9CA9-5333D6CD1CBD}">
      <dgm:prSet/>
      <dgm:spPr/>
      <dgm:t>
        <a:bodyPr/>
        <a:lstStyle/>
        <a:p>
          <a:endParaRPr lang="en-IN"/>
        </a:p>
      </dgm:t>
    </dgm:pt>
    <dgm:pt modelId="{A3F0D5D7-58BE-4247-BF53-A7DA2522D0A7}" type="sibTrans" cxnId="{6A9ACB2E-51E7-47CE-9CA9-5333D6CD1CBD}">
      <dgm:prSet/>
      <dgm:spPr/>
      <dgm:t>
        <a:bodyPr/>
        <a:lstStyle/>
        <a:p>
          <a:endParaRPr lang="en-IN"/>
        </a:p>
      </dgm:t>
    </dgm:pt>
    <dgm:pt modelId="{DC28FC93-E937-41E2-BDB3-82B19DB416C4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Handling duplicate data</a:t>
          </a:r>
        </a:p>
      </dgm:t>
    </dgm:pt>
    <dgm:pt modelId="{4C9722DC-0BDF-40E1-811C-E8D6CB52EE93}" type="parTrans" cxnId="{FDB88C67-56CA-47EE-B19C-ABDECA77C64F}">
      <dgm:prSet/>
      <dgm:spPr/>
      <dgm:t>
        <a:bodyPr/>
        <a:lstStyle/>
        <a:p>
          <a:endParaRPr lang="en-IN"/>
        </a:p>
      </dgm:t>
    </dgm:pt>
    <dgm:pt modelId="{1267B88B-D7D0-48E7-8129-75E33CC346C7}" type="sibTrans" cxnId="{FDB88C67-56CA-47EE-B19C-ABDECA77C64F}">
      <dgm:prSet/>
      <dgm:spPr/>
      <dgm:t>
        <a:bodyPr/>
        <a:lstStyle/>
        <a:p>
          <a:endParaRPr lang="en-IN"/>
        </a:p>
      </dgm:t>
    </dgm:pt>
    <dgm:pt modelId="{B9E135F7-9167-43DA-A4F8-516CE84C4C0E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Outliers handling</a:t>
          </a:r>
        </a:p>
      </dgm:t>
    </dgm:pt>
    <dgm:pt modelId="{73D648B1-FB5D-4DF7-BED6-5517357710B6}" type="parTrans" cxnId="{AAC7B39D-6662-4ABC-9468-0D839D83D2A3}">
      <dgm:prSet/>
      <dgm:spPr/>
      <dgm:t>
        <a:bodyPr/>
        <a:lstStyle/>
        <a:p>
          <a:endParaRPr lang="en-IN"/>
        </a:p>
      </dgm:t>
    </dgm:pt>
    <dgm:pt modelId="{3C61FDB2-B1A7-4890-B57D-B222D6AD3D63}" type="sibTrans" cxnId="{AAC7B39D-6662-4ABC-9468-0D839D83D2A3}">
      <dgm:prSet/>
      <dgm:spPr/>
      <dgm:t>
        <a:bodyPr/>
        <a:lstStyle/>
        <a:p>
          <a:endParaRPr lang="en-IN"/>
        </a:p>
      </dgm:t>
    </dgm:pt>
    <dgm:pt modelId="{CE4A4AA6-6FC9-44A9-B12E-1BC4EDA4710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Plotting heatmap to find correlation between variables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AEF2B9-D888-49DC-81CF-2CE18E3016C4}" type="parTrans" cxnId="{A5F15D9D-0DE5-49D5-9636-837C33F6322E}">
      <dgm:prSet/>
      <dgm:spPr/>
      <dgm:t>
        <a:bodyPr/>
        <a:lstStyle/>
        <a:p>
          <a:endParaRPr lang="en-IN"/>
        </a:p>
      </dgm:t>
    </dgm:pt>
    <dgm:pt modelId="{E9B16333-3DF1-4CB8-8CFC-3F7094442460}" type="sibTrans" cxnId="{A5F15D9D-0DE5-49D5-9636-837C33F6322E}">
      <dgm:prSet/>
      <dgm:spPr/>
      <dgm:t>
        <a:bodyPr/>
        <a:lstStyle/>
        <a:p>
          <a:endParaRPr lang="en-IN"/>
        </a:p>
      </dgm:t>
    </dgm:pt>
    <dgm:pt modelId="{F4AED5B7-C550-42B9-9E9B-24C8E6C0AFF9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09B342-DA30-45C4-801B-36F93F4FFBF2}" type="parTrans" cxnId="{9A9EF824-17C7-4E17-A029-03192C33CDD1}">
      <dgm:prSet/>
      <dgm:spPr/>
      <dgm:t>
        <a:bodyPr/>
        <a:lstStyle/>
        <a:p>
          <a:endParaRPr lang="en-IN"/>
        </a:p>
      </dgm:t>
    </dgm:pt>
    <dgm:pt modelId="{3C4134B4-C15C-42C9-8E0C-B5FE962AABD9}" type="sibTrans" cxnId="{9A9EF824-17C7-4E17-A029-03192C33CDD1}">
      <dgm:prSet/>
      <dgm:spPr/>
      <dgm:t>
        <a:bodyPr/>
        <a:lstStyle/>
        <a:p>
          <a:endParaRPr lang="en-IN"/>
        </a:p>
      </dgm:t>
    </dgm:pt>
    <dgm:pt modelId="{67E0CAC5-AE1C-4CD2-B0D9-464C4114BE46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1141A79-3D60-4B42-9D75-3488C94C174A}" type="parTrans" cxnId="{3D9923C0-CBF6-44E4-80DE-6B2115B6E6E6}">
      <dgm:prSet/>
      <dgm:spPr/>
      <dgm:t>
        <a:bodyPr/>
        <a:lstStyle/>
        <a:p>
          <a:endParaRPr lang="en-IN"/>
        </a:p>
      </dgm:t>
    </dgm:pt>
    <dgm:pt modelId="{DADD9A22-4961-43F8-91D0-BA1E838290FE}" type="sibTrans" cxnId="{3D9923C0-CBF6-44E4-80DE-6B2115B6E6E6}">
      <dgm:prSet/>
      <dgm:spPr/>
      <dgm:t>
        <a:bodyPr/>
        <a:lstStyle/>
        <a:p>
          <a:endParaRPr lang="en-IN"/>
        </a:p>
      </dgm:t>
    </dgm:pt>
    <dgm:pt modelId="{040031D2-38F6-410C-B8CB-5C899505D950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Deleting records</a:t>
          </a:r>
        </a:p>
      </dgm:t>
    </dgm:pt>
    <dgm:pt modelId="{490EC5B1-B694-4857-9237-71D980825012}" type="parTrans" cxnId="{F4FF8CFF-D44A-4CD9-BD85-5B352EE1B12C}">
      <dgm:prSet/>
      <dgm:spPr/>
      <dgm:t>
        <a:bodyPr/>
        <a:lstStyle/>
        <a:p>
          <a:endParaRPr lang="en-IN"/>
        </a:p>
      </dgm:t>
    </dgm:pt>
    <dgm:pt modelId="{464BD510-F9D6-4C29-9209-BE0129423056}" type="sibTrans" cxnId="{F4FF8CFF-D44A-4CD9-BD85-5B352EE1B12C}">
      <dgm:prSet/>
      <dgm:spPr/>
      <dgm:t>
        <a:bodyPr/>
        <a:lstStyle/>
        <a:p>
          <a:endParaRPr lang="en-IN"/>
        </a:p>
      </dgm:t>
    </dgm:pt>
    <dgm:pt modelId="{2C7FCBAC-9C5E-406C-880F-0B9FB7E4B96E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Charting various categorical data.</a:t>
          </a:r>
        </a:p>
      </dgm:t>
    </dgm:pt>
    <dgm:pt modelId="{45324054-00B2-4B08-ACFC-FF8B019DC054}" type="parTrans" cxnId="{6DB2F20E-93D9-4937-AAB0-388DDEB78A5A}">
      <dgm:prSet/>
      <dgm:spPr/>
      <dgm:t>
        <a:bodyPr/>
        <a:lstStyle/>
        <a:p>
          <a:endParaRPr lang="en-IN"/>
        </a:p>
      </dgm:t>
    </dgm:pt>
    <dgm:pt modelId="{EC5D0864-7612-44B1-8C53-2B54A9522912}" type="sibTrans" cxnId="{6DB2F20E-93D9-4937-AAB0-388DDEB78A5A}">
      <dgm:prSet/>
      <dgm:spPr/>
      <dgm:t>
        <a:bodyPr/>
        <a:lstStyle/>
        <a:p>
          <a:endParaRPr lang="en-IN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 custLinFactNeighborX="-272" custLinFactNeighborY="180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005A6F03-F4EF-4128-BB1C-142E3D29BD55}" type="presOf" srcId="{642AB9CB-009D-4D10-A715-3D9D3C92EB1B}" destId="{EA81ED6A-A7EA-4137-A3DC-D16E79F1B938}" srcOrd="0" destOrd="1" presId="urn:microsoft.com/office/officeart/2005/8/layout/hList1"/>
    <dgm:cxn modelId="{5F66D708-497D-4AF8-B00D-2DD58683BEAD}" type="presOf" srcId="{3B435543-36A5-4BA8-854B-7FA3F4C6D6AC}" destId="{EA81ED6A-A7EA-4137-A3DC-D16E79F1B938}" srcOrd="0" destOrd="6" presId="urn:microsoft.com/office/officeart/2005/8/layout/hList1"/>
    <dgm:cxn modelId="{6F232C0C-5594-44FB-82AE-AA0DA5DD5ACC}" srcId="{642AB9CB-009D-4D10-A715-3D9D3C92EB1B}" destId="{A7736CE3-A898-44CC-8420-854DF12FE061}" srcOrd="0" destOrd="0" parTransId="{E995DA37-3A17-4E27-A3BB-1221F02F6501}" sibTransId="{EC20014F-6EB5-48DD-A8B0-00D4F03E9119}"/>
    <dgm:cxn modelId="{6FC6400D-F772-44C2-8E5B-7C04A294B5EE}" type="presOf" srcId="{BD93F8FC-99C8-4806-B21E-B9D142B1A315}" destId="{E4FD5043-5612-43C5-B6AE-CCD431549399}" srcOrd="0" destOrd="4" presId="urn:microsoft.com/office/officeart/2005/8/layout/hList1"/>
    <dgm:cxn modelId="{8C54400E-720C-44E5-8526-B3D619E04C3B}" type="presOf" srcId="{040031D2-38F6-410C-B8CB-5C899505D950}" destId="{17CA1487-CDD9-4364-92F6-A11DBDAFE16C}" srcOrd="0" destOrd="4" presId="urn:microsoft.com/office/officeart/2005/8/layout/hList1"/>
    <dgm:cxn modelId="{6DB2F20E-93D9-4937-AAB0-388DDEB78A5A}" srcId="{F4AED5B7-C550-42B9-9E9B-24C8E6C0AFF9}" destId="{2C7FCBAC-9C5E-406C-880F-0B9FB7E4B96E}" srcOrd="3" destOrd="0" parTransId="{45324054-00B2-4B08-ACFC-FF8B019DC054}" sibTransId="{EC5D0864-7612-44B1-8C53-2B54A9522912}"/>
    <dgm:cxn modelId="{0F695C17-21B2-4144-A677-1D1C7A5F523E}" type="presOf" srcId="{336FEA6D-5365-4F2B-8468-8312F96193CB}" destId="{17CA1487-CDD9-4364-92F6-A11DBDAFE16C}" srcOrd="0" destOrd="3" presId="urn:microsoft.com/office/officeart/2005/8/layout/hList1"/>
    <dgm:cxn modelId="{9C3CAA19-AD0F-4D4E-91C6-FE7077EB059A}" type="presOf" srcId="{DC28FC93-E937-41E2-BDB3-82B19DB416C4}" destId="{17CA1487-CDD9-4364-92F6-A11DBDAFE16C}" srcOrd="0" destOrd="5" presId="urn:microsoft.com/office/officeart/2005/8/layout/hList1"/>
    <dgm:cxn modelId="{AEF1C01A-D056-4139-8CC7-124B12B59A5B}" type="presOf" srcId="{87A646FF-C02F-4E14-AB5E-E5C5928EA146}" destId="{EA81ED6A-A7EA-4137-A3DC-D16E79F1B938}" srcOrd="0" destOrd="4" presId="urn:microsoft.com/office/officeart/2005/8/layout/hList1"/>
    <dgm:cxn modelId="{9A9EF824-17C7-4E17-A029-03192C33CDD1}" srcId="{ABA77F75-8642-4931-8D7E-BE6C6DB9940D}" destId="{F4AED5B7-C550-42B9-9E9B-24C8E6C0AFF9}" srcOrd="1" destOrd="0" parTransId="{3F09B342-DA30-45C4-801B-36F93F4FFBF2}" sibTransId="{3C4134B4-C15C-42C9-8E0C-B5FE962AABD9}"/>
    <dgm:cxn modelId="{6A9ACB2E-51E7-47CE-9CA9-5333D6CD1CBD}" srcId="{67E0CAC5-AE1C-4CD2-B0D9-464C4114BE46}" destId="{239782A5-F64C-4AF4-BA25-DCF09EE81A2D}" srcOrd="0" destOrd="0" parTransId="{98CD99EC-739D-4E54-AFFA-B02A88186FBC}" sibTransId="{A3F0D5D7-58BE-4247-BF53-A7DA2522D0A7}"/>
    <dgm:cxn modelId="{EF02162F-6D42-45D5-8FFF-9B572A51BD56}" srcId="{6857B86A-DEC1-407C-A1BB-5BF9ACCBCA6A}" destId="{7DF7D5A7-0184-4D71-BC37-9057BCDDA7A7}" srcOrd="2" destOrd="0" parTransId="{40F9F971-8C65-4208-AD43-59CFFE1E6F86}" sibTransId="{E6F42733-F8C7-47F4-96FD-EF7AA957EE47}"/>
    <dgm:cxn modelId="{48279530-5742-4996-87A2-04AE228BD30D}" type="presOf" srcId="{B9E135F7-9167-43DA-A4F8-516CE84C4C0E}" destId="{17CA1487-CDD9-4364-92F6-A11DBDAFE16C}" srcOrd="0" destOrd="6" presId="urn:microsoft.com/office/officeart/2005/8/layout/hList1"/>
    <dgm:cxn modelId="{AE638837-0591-4371-A894-3151EF8379FA}" type="presOf" srcId="{1037CA91-4920-47C6-A41B-92F3A7573AEC}" destId="{EA81ED6A-A7EA-4137-A3DC-D16E79F1B938}" srcOrd="0" destOrd="3" presId="urn:microsoft.com/office/officeart/2005/8/layout/hList1"/>
    <dgm:cxn modelId="{1559BA39-DD8F-4698-8E06-4C54746161F8}" type="presOf" srcId="{6E17A33E-5F8D-42EB-956C-A4EBF678D6F8}" destId="{EA81ED6A-A7EA-4137-A3DC-D16E79F1B938}" srcOrd="0" destOrd="8" presId="urn:microsoft.com/office/officeart/2005/8/layout/hList1"/>
    <dgm:cxn modelId="{C01AEF3B-8E4C-4B62-8D8C-E11628B4A851}" type="presOf" srcId="{2C7FCBAC-9C5E-406C-880F-0B9FB7E4B96E}" destId="{E4FD5043-5612-43C5-B6AE-CCD431549399}" srcOrd="0" destOrd="5" presId="urn:microsoft.com/office/officeart/2005/8/layout/hList1"/>
    <dgm:cxn modelId="{79536940-DE1E-4709-BAB7-99500CF366D8}" type="presOf" srcId="{CE4A4AA6-6FC9-44A9-B12E-1BC4EDA4710B}" destId="{E4FD5043-5612-43C5-B6AE-CCD431549399}" srcOrd="0" destOrd="6" presId="urn:microsoft.com/office/officeart/2005/8/layout/hList1"/>
    <dgm:cxn modelId="{A96F8E5C-9118-4091-B466-5931A0A5FFB9}" srcId="{F4AED5B7-C550-42B9-9E9B-24C8E6C0AFF9}" destId="{BD93F8FC-99C8-4806-B21E-B9D142B1A315}" srcOrd="2" destOrd="0" parTransId="{6E75482F-1A8B-43F9-993F-40BEA855ACD6}" sibTransId="{10C6B261-2D00-452B-9E1A-258BD25ECCD0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2F883C61-DBA2-4D45-9AE4-70476A4E5318}" type="presOf" srcId="{CA617A31-5F8F-4F16-8F08-2023D7C05E55}" destId="{EA81ED6A-A7EA-4137-A3DC-D16E79F1B938}" srcOrd="0" destOrd="5" presId="urn:microsoft.com/office/officeart/2005/8/layout/hList1"/>
    <dgm:cxn modelId="{E585BB62-EFAB-41DD-8ABD-3B5E87B08283}" srcId="{3B435543-36A5-4BA8-854B-7FA3F4C6D6AC}" destId="{3002BE6D-E69E-4C32-B368-E9C00FAFC996}" srcOrd="0" destOrd="0" parTransId="{E947D4A0-12AF-42C2-8D60-6E9E0E747AFF}" sibTransId="{C24A243D-5D17-426C-9ED7-60569B5C6121}"/>
    <dgm:cxn modelId="{8C424864-9F0E-4ADC-826A-4609AC704373}" type="presOf" srcId="{7DF7D5A7-0184-4D71-BC37-9057BCDDA7A7}" destId="{17CA1487-CDD9-4364-92F6-A11DBDAFE16C}" srcOrd="0" destOrd="7" presId="urn:microsoft.com/office/officeart/2005/8/layout/hList1"/>
    <dgm:cxn modelId="{ABA5BC64-FBCB-4F9C-80F6-DABA7F74E37A}" srcId="{DA5DFAD8-E443-4F53-9341-A0903BBBD378}" destId="{6E17A33E-5F8D-42EB-956C-A4EBF678D6F8}" srcOrd="2" destOrd="0" parTransId="{ABF06B5C-151D-4F90-B5E1-5B96AF2B019C}" sibTransId="{6B320179-BECD-41A1-89DA-099E8999D8F3}"/>
    <dgm:cxn modelId="{FDB88C67-56CA-47EE-B19C-ABDECA77C64F}" srcId="{67E0CAC5-AE1C-4CD2-B0D9-464C4114BE46}" destId="{DC28FC93-E937-41E2-BDB3-82B19DB416C4}" srcOrd="2" destOrd="0" parTransId="{4C9722DC-0BDF-40E1-811C-E8D6CB52EE93}" sibTransId="{1267B88B-D7D0-48E7-8129-75E33CC346C7}"/>
    <dgm:cxn modelId="{EDB7044A-3955-47C4-A102-FFA8566984DB}" srcId="{DA5DFAD8-E443-4F53-9341-A0903BBBD378}" destId="{642AB9CB-009D-4D10-A715-3D9D3C92EB1B}" srcOrd="1" destOrd="0" parTransId="{F5D3CC91-C080-4970-B5AD-F5C6DBB47651}" sibTransId="{AE409D8F-2B17-4F76-AB75-C099CDEC9671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E788117A-778C-4D90-88C1-A47B520CC13F}" type="presOf" srcId="{A7736CE3-A898-44CC-8420-854DF12FE061}" destId="{EA81ED6A-A7EA-4137-A3DC-D16E79F1B938}" srcOrd="0" destOrd="2" presId="urn:microsoft.com/office/officeart/2005/8/layout/hList1"/>
    <dgm:cxn modelId="{1A964A7E-6D8B-4421-8D8E-8B88A07F760C}" srcId="{642AB9CB-009D-4D10-A715-3D9D3C92EB1B}" destId="{1037CA91-4920-47C6-A41B-92F3A7573AEC}" srcOrd="1" destOrd="0" parTransId="{FCC4138E-7545-4331-A9A0-9CA5F2AE0A78}" sibTransId="{821050D3-AC4B-4762-BC82-DE9E5F5CB447}"/>
    <dgm:cxn modelId="{E0007183-54E5-43D8-83A4-D70F607430C7}" type="presOf" srcId="{DD9FB20E-4E88-4B46-A8A2-99244AE23D39}" destId="{17CA1487-CDD9-4364-92F6-A11DBDAFE16C}" srcOrd="0" destOrd="8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95242587-BBD1-4799-A980-33EEA146D28B}" type="presOf" srcId="{F4AED5B7-C550-42B9-9E9B-24C8E6C0AFF9}" destId="{E4FD5043-5612-43C5-B6AE-CCD431549399}" srcOrd="0" destOrd="1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36D3938C-6520-4E8B-BC04-F5A7F952AD2C}" srcId="{F4AED5B7-C550-42B9-9E9B-24C8E6C0AFF9}" destId="{B8276744-9594-4287-A3A5-9C6C08649ED3}" srcOrd="1" destOrd="0" parTransId="{F77C3775-8282-43FB-8E85-87A72AFA6A67}" sibTransId="{A2D2B83F-014A-4D14-8FF1-D5EAB4A6D5CD}"/>
    <dgm:cxn modelId="{A5F15D9D-0DE5-49D5-9636-837C33F6322E}" srcId="{F4AED5B7-C550-42B9-9E9B-24C8E6C0AFF9}" destId="{CE4A4AA6-6FC9-44A9-B12E-1BC4EDA4710B}" srcOrd="4" destOrd="0" parTransId="{E6AEF2B9-D888-49DC-81CF-2CE18E3016C4}" sibTransId="{E9B16333-3DF1-4CB8-8CFC-3F7094442460}"/>
    <dgm:cxn modelId="{AAC7B39D-6662-4ABC-9468-0D839D83D2A3}" srcId="{67E0CAC5-AE1C-4CD2-B0D9-464C4114BE46}" destId="{B9E135F7-9167-43DA-A4F8-516CE84C4C0E}" srcOrd="3" destOrd="0" parTransId="{73D648B1-FB5D-4DF7-BED6-5517357710B6}" sibTransId="{3C61FDB2-B1A7-4890-B57D-B222D6AD3D63}"/>
    <dgm:cxn modelId="{657E099E-A158-4926-934F-95C85E3961E0}" type="presOf" srcId="{239782A5-F64C-4AF4-BA25-DCF09EE81A2D}" destId="{17CA1487-CDD9-4364-92F6-A11DBDAFE16C}" srcOrd="0" destOrd="2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7F467CBE-6F1F-4350-93D6-3A782ABCC741}" srcId="{CA617A31-5F8F-4F16-8F08-2023D7C05E55}" destId="{3B435543-36A5-4BA8-854B-7FA3F4C6D6AC}" srcOrd="0" destOrd="0" parTransId="{6B63C5C8-2988-4FD4-A4CE-8C06CD712819}" sibTransId="{AFB4C73A-4487-42AF-BD17-CBA6EA739335}"/>
    <dgm:cxn modelId="{3D9923C0-CBF6-44E4-80DE-6B2115B6E6E6}" srcId="{6857B86A-DEC1-407C-A1BB-5BF9ACCBCA6A}" destId="{67E0CAC5-AE1C-4CD2-B0D9-464C4114BE46}" srcOrd="1" destOrd="0" parTransId="{A1141A79-3D60-4B42-9D75-3488C94C174A}" sibTransId="{DADD9A22-4961-43F8-91D0-BA1E838290FE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00CE81CE-77A8-4128-9B43-B27ED927AD03}" type="presOf" srcId="{3002BE6D-E69E-4C32-B368-E9C00FAFC996}" destId="{EA81ED6A-A7EA-4137-A3DC-D16E79F1B938}" srcOrd="0" destOrd="7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8384FED4-5665-4B2B-8922-5EA19381605D}" srcId="{239782A5-F64C-4AF4-BA25-DCF09EE81A2D}" destId="{336FEA6D-5365-4F2B-8468-8312F96193CB}" srcOrd="0" destOrd="0" parTransId="{49D4F45C-7F67-418B-967F-512BD7A29499}" sibTransId="{BE9C4CD8-FADF-49FC-98CF-539ACBC32030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B39039DF-985F-4E85-B0C1-B327718C5B1A}" type="presOf" srcId="{B8276744-9594-4287-A3A5-9C6C08649ED3}" destId="{E4FD5043-5612-43C5-B6AE-CCD431549399}" srcOrd="0" destOrd="3" presId="urn:microsoft.com/office/officeart/2005/8/layout/hList1"/>
    <dgm:cxn modelId="{609BC2DF-D603-401F-BA52-2DD49590DE92}" type="presOf" srcId="{67E0CAC5-AE1C-4CD2-B0D9-464C4114BE46}" destId="{17CA1487-CDD9-4364-92F6-A11DBDAFE16C}" srcOrd="0" destOrd="1" presId="urn:microsoft.com/office/officeart/2005/8/layout/hList1"/>
    <dgm:cxn modelId="{B5C75CE7-0148-4E36-938A-0A62040E0682}" srcId="{F4AED5B7-C550-42B9-9E9B-24C8E6C0AFF9}" destId="{7411DB54-EC42-4AC8-B1B2-9D927820CDD4}" srcOrd="0" destOrd="0" parTransId="{4E2D26FA-74F5-4D09-B449-A95480A2A0EF}" sibTransId="{9C36A676-0B53-44E1-A583-752709F19C29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BB7674EA-C30A-4EFE-A424-697A97429B67}" srcId="{6857B86A-DEC1-407C-A1BB-5BF9ACCBCA6A}" destId="{DD9FB20E-4E88-4B46-A8A2-99244AE23D39}" srcOrd="3" destOrd="0" parTransId="{3FC07F34-0228-4912-A341-BB2AB43865DC}" sibTransId="{9908F74B-E9C4-49D9-8BE4-62156D73453F}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7EE482EC-A173-431A-870B-9C07E9702811}" srcId="{642AB9CB-009D-4D10-A715-3D9D3C92EB1B}" destId="{CA617A31-5F8F-4F16-8F08-2023D7C05E55}" srcOrd="3" destOrd="0" parTransId="{82CC3339-6542-469A-A1D8-EF7E120AFC77}" sibTransId="{3E830C1F-34AC-499D-8535-760652A46D51}"/>
    <dgm:cxn modelId="{2F786AF9-A711-4A81-97C5-6CE45D70A47E}" srcId="{642AB9CB-009D-4D10-A715-3D9D3C92EB1B}" destId="{87A646FF-C02F-4E14-AB5E-E5C5928EA146}" srcOrd="2" destOrd="0" parTransId="{396D4E73-28EE-4FA5-B523-961203614366}" sibTransId="{DE35F057-6E2D-4083-9CA6-B1649D44C1A6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F4FF8CFF-D44A-4CD9-BD85-5B352EE1B12C}" srcId="{67E0CAC5-AE1C-4CD2-B0D9-464C4114BE46}" destId="{040031D2-38F6-410C-B8CB-5C899505D950}" srcOrd="1" destOrd="0" parTransId="{490EC5B1-B694-4857-9237-71D980825012}" sibTransId="{464BD510-F9D6-4C29-9209-BE0129423056}"/>
    <dgm:cxn modelId="{093991FF-1A92-4B51-8855-B6C1701CEC37}" type="presOf" srcId="{7411DB54-EC42-4AC8-B1B2-9D927820CDD4}" destId="{E4FD5043-5612-43C5-B6AE-CCD431549399}" srcOrd="0" destOrd="2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397" y="-2743822"/>
          <a:ext cx="681364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company has very low lead conversion of only 30%.</a:t>
          </a:r>
        </a:p>
      </dsp:txBody>
      <dsp:txXfrm rot="-5400000">
        <a:off x="3566160" y="118676"/>
        <a:ext cx="6306579" cy="614842"/>
      </dsp:txXfrm>
    </dsp:sp>
    <dsp:sp modelId="{3230722F-B757-4673-BD2F-9D4BAB5CEE8D}">
      <dsp:nvSpPr>
        <dsp:cNvPr id="0" name=""/>
        <dsp:cNvSpPr/>
      </dsp:nvSpPr>
      <dsp:spPr>
        <a:xfrm>
          <a:off x="0" y="245"/>
          <a:ext cx="3566160" cy="8517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41577" y="41822"/>
        <a:ext cx="3483006" cy="768551"/>
      </dsp:txXfrm>
    </dsp:sp>
    <dsp:sp modelId="{329ECF1A-78BE-41CB-B252-8011825B67CD}">
      <dsp:nvSpPr>
        <dsp:cNvPr id="0" name=""/>
        <dsp:cNvSpPr/>
      </dsp:nvSpPr>
      <dsp:spPr>
        <a:xfrm rot="5400000">
          <a:off x="6395397" y="-1849531"/>
          <a:ext cx="681364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</a:t>
          </a:r>
          <a:r>
            <a:rPr lang="en-US" sz="20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Education (Online course platform).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012967"/>
        <a:ext cx="6306579" cy="614842"/>
      </dsp:txXfrm>
    </dsp:sp>
    <dsp:sp modelId="{8A3FE5E4-2689-4041-B2C5-C63BC276A3EF}">
      <dsp:nvSpPr>
        <dsp:cNvPr id="0" name=""/>
        <dsp:cNvSpPr/>
      </dsp:nvSpPr>
      <dsp:spPr>
        <a:xfrm>
          <a:off x="0" y="894536"/>
          <a:ext cx="3566160" cy="8517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41577" y="936113"/>
        <a:ext cx="3483006" cy="768551"/>
      </dsp:txXfrm>
    </dsp:sp>
    <dsp:sp modelId="{A66EBD3D-E7C5-421C-B8B5-728648057DDC}">
      <dsp:nvSpPr>
        <dsp:cNvPr id="0" name=""/>
        <dsp:cNvSpPr/>
      </dsp:nvSpPr>
      <dsp:spPr>
        <a:xfrm rot="5400000">
          <a:off x="6293755" y="-945730"/>
          <a:ext cx="858348" cy="63274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This will increase the efficiency, productivity and overall sales of X education.</a:t>
          </a:r>
        </a:p>
      </dsp:txBody>
      <dsp:txXfrm rot="-5400000">
        <a:off x="3559198" y="1830728"/>
        <a:ext cx="6285562" cy="774546"/>
      </dsp:txXfrm>
    </dsp:sp>
    <dsp:sp modelId="{1C763A21-352A-41D1-A2E2-E305DABA275D}">
      <dsp:nvSpPr>
        <dsp:cNvPr id="0" name=""/>
        <dsp:cNvSpPr/>
      </dsp:nvSpPr>
      <dsp:spPr>
        <a:xfrm>
          <a:off x="0" y="1792148"/>
          <a:ext cx="3559198" cy="8517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577" y="1833725"/>
        <a:ext cx="3476044" cy="768551"/>
      </dsp:txXfrm>
    </dsp:sp>
    <dsp:sp modelId="{95E0557D-F0A1-4F38-8083-55DE7503164F}">
      <dsp:nvSpPr>
        <dsp:cNvPr id="0" name=""/>
        <dsp:cNvSpPr/>
      </dsp:nvSpPr>
      <dsp:spPr>
        <a:xfrm rot="5400000">
          <a:off x="6395397" y="-54305"/>
          <a:ext cx="681364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the converted percentage has increase to closer to 80% conversion.</a:t>
          </a:r>
        </a:p>
      </dsp:txBody>
      <dsp:txXfrm rot="-5400000">
        <a:off x="3566160" y="2808193"/>
        <a:ext cx="6306579" cy="614842"/>
      </dsp:txXfrm>
    </dsp:sp>
    <dsp:sp modelId="{B9324B26-5FF5-4FF7-9073-66103CBE8481}">
      <dsp:nvSpPr>
        <dsp:cNvPr id="0" name=""/>
        <dsp:cNvSpPr/>
      </dsp:nvSpPr>
      <dsp:spPr>
        <a:xfrm>
          <a:off x="0" y="2689761"/>
          <a:ext cx="3566160" cy="8517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sp:txBody>
      <dsp:txXfrm>
        <a:off x="41577" y="2731338"/>
        <a:ext cx="3483006" cy="768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13168"/>
          <a:ext cx="3447370" cy="123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Step #1</a:t>
          </a:r>
        </a:p>
      </dsp:txBody>
      <dsp:txXfrm>
        <a:off x="3535" y="13168"/>
        <a:ext cx="3447370" cy="1238400"/>
      </dsp:txXfrm>
    </dsp:sp>
    <dsp:sp modelId="{17CA1487-CDD9-4364-92F6-A11DBDAFE16C}">
      <dsp:nvSpPr>
        <dsp:cNvPr id="0" name=""/>
        <dsp:cNvSpPr/>
      </dsp:nvSpPr>
      <dsp:spPr>
        <a:xfrm>
          <a:off x="3535" y="1251568"/>
          <a:ext cx="3447370" cy="3227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600" u="sng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 and Data Manipulation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Handling missing data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Columns containing &gt;40% null values are dropped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Deleting records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Handling duplicate data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Outliers handling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1251568"/>
        <a:ext cx="3447370" cy="3227519"/>
      </dsp:txXfrm>
    </dsp:sp>
    <dsp:sp modelId="{055A5EAB-EAE0-4501-8649-31F112FF9AD5}">
      <dsp:nvSpPr>
        <dsp:cNvPr id="0" name=""/>
        <dsp:cNvSpPr/>
      </dsp:nvSpPr>
      <dsp:spPr>
        <a:xfrm>
          <a:off x="3933537" y="13168"/>
          <a:ext cx="3447370" cy="123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Step #2</a:t>
          </a:r>
        </a:p>
      </dsp:txBody>
      <dsp:txXfrm>
        <a:off x="3933537" y="13168"/>
        <a:ext cx="3447370" cy="1238400"/>
      </dsp:txXfrm>
    </dsp:sp>
    <dsp:sp modelId="{E4FD5043-5612-43C5-B6AE-CCD431549399}">
      <dsp:nvSpPr>
        <dsp:cNvPr id="0" name=""/>
        <dsp:cNvSpPr/>
      </dsp:nvSpPr>
      <dsp:spPr>
        <a:xfrm>
          <a:off x="3924161" y="1257377"/>
          <a:ext cx="3447370" cy="3227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600" u="sng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EDA and Data Imputation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Univariate &amp; Bivariate Analysis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Missing data handling in selected columns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Dummy columns creation for categorical variables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Charting various categorical data.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Plotting heatmap to find correlation between variables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24161" y="1257377"/>
        <a:ext cx="3447370" cy="3227519"/>
      </dsp:txXfrm>
    </dsp:sp>
    <dsp:sp modelId="{23D06E36-F688-4B37-8BB8-73015E665B0E}">
      <dsp:nvSpPr>
        <dsp:cNvPr id="0" name=""/>
        <dsp:cNvSpPr/>
      </dsp:nvSpPr>
      <dsp:spPr>
        <a:xfrm>
          <a:off x="7863539" y="13168"/>
          <a:ext cx="3447370" cy="123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Step #3</a:t>
          </a:r>
        </a:p>
      </dsp:txBody>
      <dsp:txXfrm>
        <a:off x="7863539" y="13168"/>
        <a:ext cx="3447370" cy="1238400"/>
      </dsp:txXfrm>
    </dsp:sp>
    <dsp:sp modelId="{EA81ED6A-A7EA-4137-A3DC-D16E79F1B938}">
      <dsp:nvSpPr>
        <dsp:cNvPr id="0" name=""/>
        <dsp:cNvSpPr/>
      </dsp:nvSpPr>
      <dsp:spPr>
        <a:xfrm>
          <a:off x="7863539" y="1251568"/>
          <a:ext cx="3447370" cy="3227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600" u="sng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 Building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Rescaling the data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RFE  to get 15-20 features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Predicting probability of conversion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Cutoff analysis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ROC Curves</a:t>
          </a:r>
        </a:p>
        <a:p>
          <a:pPr marL="685800" lvl="4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Finding Sensitivity, Specificity, Accuracy scores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Prediction on test data and comparison</a:t>
          </a:r>
        </a:p>
      </dsp:txBody>
      <dsp:txXfrm>
        <a:off x="7863539" y="1251568"/>
        <a:ext cx="3447370" cy="3227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777096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Lead Scoring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ShreeLekha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Shrinjoy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&lt;Shravani&gt;</a:t>
            </a: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36795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Setting Up Predictive Lead Scoring Using Machine Learning - Salespanel">
            <a:extLst>
              <a:ext uri="{FF2B5EF4-FFF2-40B4-BE49-F238E27FC236}">
                <a16:creationId xmlns:a16="http://schemas.microsoft.com/office/drawing/2014/main" id="{B53B2036-572C-6A4D-7A6B-B4C972723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856" y="0"/>
            <a:ext cx="4898555" cy="224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Education online course selling platform needs to distinguish between hot and cold customers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distinction will help the company to reach the customers where there is maximum probability for conversion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a model needs to be built and deployed that can easily identify hot leads, that X Education could target more effectively.</a:t>
            </a:r>
          </a:p>
        </p:txBody>
      </p:sp>
      <p:pic>
        <p:nvPicPr>
          <p:cNvPr id="4" name="Picture 6" descr="Set Up an Effective Lead Management Process in 7 Steps">
            <a:extLst>
              <a:ext uri="{FF2B5EF4-FFF2-40B4-BE49-F238E27FC236}">
                <a16:creationId xmlns:a16="http://schemas.microsoft.com/office/drawing/2014/main" id="{CD9DCE00-2A54-F772-4F22-71C40694E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578" y="30479"/>
            <a:ext cx="3997142" cy="232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747907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8CA2C59-0108-F2F2-691B-5D48C2956F48}"/>
              </a:ext>
            </a:extLst>
          </p:cNvPr>
          <p:cNvSpPr txBox="1"/>
          <p:nvPr/>
        </p:nvSpPr>
        <p:spPr>
          <a:xfrm>
            <a:off x="477061" y="6553200"/>
            <a:ext cx="1143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 Step 1 and 2 have some overlaps as it was necessary to understand the data before we took actions. </a:t>
            </a:r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452" y="0"/>
            <a:ext cx="10938828" cy="115948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EDA and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3600" y="833120"/>
            <a:ext cx="10647680" cy="6024880"/>
          </a:xfrm>
        </p:spPr>
        <p:txBody>
          <a:bodyPr>
            <a:normAutofit/>
          </a:bodyPr>
          <a:lstStyle/>
          <a:p>
            <a:pPr lvl="1"/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 of the total 37 variables or columns provided in the data  27 were dropped and only 10 were selected. Columns were dropped based on following criteria-</a:t>
            </a:r>
          </a:p>
          <a:p>
            <a:pPr lvl="2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high volume of missing data (over 40%)</a:t>
            </a:r>
          </a:p>
          <a:p>
            <a:pPr lvl="2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 in the ones that were around 30% missing data, we dropped columns, because there was no clear way to assign some value/ label to missing data. Responses were too fragmented to assign  any value to the column.</a:t>
            </a:r>
          </a:p>
          <a:p>
            <a:pPr lvl="2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columns were dropped because there was only one specific response from all respondent (like India was the only country listed by everyone)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1.5% of the records/ rows were also dropped because of- </a:t>
            </a:r>
          </a:p>
          <a:p>
            <a:pPr lvl="2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data</a:t>
            </a:r>
          </a:p>
          <a:p>
            <a:pPr lvl="2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Outliers 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 helped us understand, key features of each column. Also in identifying broad patterns of correlations. </a:t>
            </a:r>
          </a:p>
        </p:txBody>
      </p:sp>
      <p:pic>
        <p:nvPicPr>
          <p:cNvPr id="5" name="Content Placeholder 4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4B419F8-016C-A283-BF57-C7C380DA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" y="4867519"/>
            <a:ext cx="3098800" cy="1640632"/>
          </a:xfrm>
          <a:prstGeom prst="rect">
            <a:avLst/>
          </a:prstGeom>
        </p:spPr>
      </p:pic>
      <p:pic>
        <p:nvPicPr>
          <p:cNvPr id="6" name="Picture 5" descr="A group of blue and orange bars&#10;&#10;Description automatically generated">
            <a:extLst>
              <a:ext uri="{FF2B5EF4-FFF2-40B4-BE49-F238E27FC236}">
                <a16:creationId xmlns:a16="http://schemas.microsoft.com/office/drawing/2014/main" id="{868D2327-EE19-FD02-7FFB-9E77C5788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440" y="5018098"/>
            <a:ext cx="4815840" cy="1726107"/>
          </a:xfrm>
          <a:prstGeom prst="rect">
            <a:avLst/>
          </a:prstGeom>
        </p:spPr>
      </p:pic>
      <p:pic>
        <p:nvPicPr>
          <p:cNvPr id="8" name="Picture 7" descr="A blue and black line&#10;&#10;Description automatically generated with medium confidence">
            <a:extLst>
              <a:ext uri="{FF2B5EF4-FFF2-40B4-BE49-F238E27FC236}">
                <a16:creationId xmlns:a16="http://schemas.microsoft.com/office/drawing/2014/main" id="{16931299-7A7D-39A2-1E81-068E9AC84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746" y="4542627"/>
            <a:ext cx="3633788" cy="220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452" y="0"/>
            <a:ext cx="10938828" cy="115948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720" y="1159482"/>
            <a:ext cx="6995160" cy="4948583"/>
          </a:xfrm>
        </p:spPr>
        <p:txBody>
          <a:bodyPr>
            <a:normAutofit/>
          </a:bodyPr>
          <a:lstStyle/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 X and Y for train and test data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running RFE, we selected 15 out of the 61 columns, finalizing the model features by running VIF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accuracy with a </a:t>
            </a: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0.50 cutoff of 78.7% 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current model we are able to predict 70% (sensitivity) of the conversions correctly. Which is a good prediction. Although, it also means that we will be missing out on 30% of customers who are likely to convert. This is a bigger challenge in this particular case. Since conversions, per se, are so low, it is important that we do not miss out on any key customers here.</a:t>
            </a:r>
          </a:p>
          <a:p>
            <a:pPr lvl="1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8D2EF-89A7-1A42-3239-8E7DAE83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880" y="221615"/>
            <a:ext cx="43434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7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452" y="-50800"/>
            <a:ext cx="10938828" cy="115948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720" y="1159482"/>
            <a:ext cx="7162800" cy="49485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curve shows a sharp initial plot curve. This shows the ratio between TPR and FPR. The </a:t>
            </a: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ROC curve area of 0.84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an indication of a good fit of the model.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observe that a cutoff closer to 0.45 is more feasible. In this case we have taken</a:t>
            </a: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0.46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is visible in 2</a:t>
            </a:r>
            <a:r>
              <a:rPr lang="en-US" sz="16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this point, the correct prediction of conversions is as high as 79%.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we have improved the prediction of conversions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overall accuracy of the model drops to 74.5% from 78.7%. Which is a better situation to be in as we are able to predict conversions better.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A graph of a positive rate&#10;&#10;Description automatically generated">
            <a:extLst>
              <a:ext uri="{FF2B5EF4-FFF2-40B4-BE49-F238E27FC236}">
                <a16:creationId xmlns:a16="http://schemas.microsoft.com/office/drawing/2014/main" id="{6291B63A-0D40-29ED-DF15-F02CA90E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761" y="121432"/>
            <a:ext cx="3921873" cy="2692888"/>
          </a:xfrm>
          <a:prstGeom prst="rect">
            <a:avLst/>
          </a:prstGeom>
        </p:spPr>
      </p:pic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1C5CDE6-53F9-6092-779B-9E7F53A3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760" y="3154538"/>
            <a:ext cx="3954025" cy="312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3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3" y="3968302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Rockwell" panose="02060603020205020403" pitchFamily="18" charset="0"/>
              </a:rPr>
              <a:t>Testing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893" y="4621600"/>
            <a:ext cx="3786188" cy="189925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Data: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Sensitivity: 78.5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Specificity: 72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Accuracy: 78.9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1FBF7-247C-EDA9-4DEF-1C35990F241C}"/>
              </a:ext>
            </a:extLst>
          </p:cNvPr>
          <p:cNvSpPr txBox="1">
            <a:spLocks/>
          </p:cNvSpPr>
          <p:nvPr/>
        </p:nvSpPr>
        <p:spPr>
          <a:xfrm>
            <a:off x="5320507" y="4591784"/>
            <a:ext cx="3786188" cy="1970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Data: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Sensitivity: 77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Specificity: 71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Accuracy: 73.3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A84F27-4E31-EE00-102C-EC745646E48E}"/>
              </a:ext>
            </a:extLst>
          </p:cNvPr>
          <p:cNvSpPr txBox="1">
            <a:spLocks/>
          </p:cNvSpPr>
          <p:nvPr/>
        </p:nvSpPr>
        <p:spPr>
          <a:xfrm>
            <a:off x="1141413" y="679478"/>
            <a:ext cx="7067867" cy="617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cap="all" baseline="0"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r>
              <a:rPr lang="en-IN" dirty="0"/>
              <a:t>Prediction on Test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56D92C-93D1-43E9-460D-CD14106694F4}"/>
              </a:ext>
            </a:extLst>
          </p:cNvPr>
          <p:cNvSpPr txBox="1">
            <a:spLocks/>
          </p:cNvSpPr>
          <p:nvPr/>
        </p:nvSpPr>
        <p:spPr>
          <a:xfrm>
            <a:off x="1141413" y="1697149"/>
            <a:ext cx="9699307" cy="206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was important to predict on the test data set, to know if we were getting a good fit even there. 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the steps were followed and we started predicting the test set. The new prediction values were saved in a new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this we did model evaluation i.e. finding the accuracy, precision, and recall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also shows that our model is stable and good accuracy, sensitivity/specificity</a:t>
            </a: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6720"/>
            <a:ext cx="10136188" cy="490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Firstly, the Model will help X Education with a score against each Lead. This will be key to identifying a lead as Hot or Cold. Leads with &gt;0.46 cutoff, could be considered as hot Leads.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Secondly, based on the key drivers, X Education can focus on very specific marketing activity on certain websites or / and also decide means of targeting these lead (like specifically only tele -calling and no charting allowed) </a:t>
            </a:r>
          </a:p>
          <a:p>
            <a:pPr lvl="1"/>
            <a:r>
              <a:rPr lang="en-IN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top 3 variables in our model which contribute highly to the lead generation are </a:t>
            </a:r>
          </a:p>
          <a:p>
            <a:pPr marL="0" indent="0">
              <a:buNone/>
            </a:pPr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Total time spent on Website (3.4)</a:t>
            </a:r>
          </a:p>
          <a:p>
            <a:pPr marL="0" indent="0">
              <a:buNone/>
            </a:pPr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Last Notable Activity of a Phone Conversation (2.9) </a:t>
            </a:r>
          </a:p>
          <a:p>
            <a:pPr marL="0" indent="0">
              <a:buNone/>
            </a:pPr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Lead Source being </a:t>
            </a:r>
            <a:r>
              <a:rPr lang="en-I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Welingak</a:t>
            </a:r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(2.3)</a:t>
            </a:r>
          </a:p>
          <a:p>
            <a:pPr marL="457200" lvl="1" indent="0">
              <a:buNone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this, we can infer that more emphasis should be provided if there is more time spent on website and lead source as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Welingak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website. Also, its evident that only interested and high chance of conversion students opt for phone calls.</a:t>
            </a:r>
          </a:p>
          <a:p>
            <a:pPr marL="457200" lvl="1" indent="0">
              <a:buNone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promotions and campaigning can be concentrated for such students.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776</TotalTime>
  <Words>946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Lead Scoring Case study</vt:lpstr>
      <vt:lpstr>The Problem</vt:lpstr>
      <vt:lpstr>Business objective</vt:lpstr>
      <vt:lpstr>Workable Solutions </vt:lpstr>
      <vt:lpstr>EDA and data Manipulation</vt:lpstr>
      <vt:lpstr>Model Building</vt:lpstr>
      <vt:lpstr>ROC Curve</vt:lpstr>
      <vt:lpstr>Testing The Prototype</vt:lpstr>
      <vt:lpstr>Final Result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Shravani R</dc:creator>
  <cp:lastModifiedBy>Shreelekha Chaudhary</cp:lastModifiedBy>
  <cp:revision>12</cp:revision>
  <dcterms:created xsi:type="dcterms:W3CDTF">2023-09-17T16:02:29Z</dcterms:created>
  <dcterms:modified xsi:type="dcterms:W3CDTF">2023-09-18T22:22:02Z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