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7"/>
  </p:notesMasterIdLst>
  <p:handoutMasterIdLst>
    <p:handoutMasterId r:id="rId18"/>
  </p:handoutMasterIdLst>
  <p:sldIdLst>
    <p:sldId id="256" r:id="rId5"/>
    <p:sldId id="257" r:id="rId6"/>
    <p:sldId id="258" r:id="rId7"/>
    <p:sldId id="264" r:id="rId8"/>
    <p:sldId id="265" r:id="rId9"/>
    <p:sldId id="266" r:id="rId10"/>
    <p:sldId id="267" r:id="rId11"/>
    <p:sldId id="268" r:id="rId12"/>
    <p:sldId id="269" r:id="rId13"/>
    <p:sldId id="270" r:id="rId14"/>
    <p:sldId id="271"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To find customers who are about to churn from a telecom operator</a:t>
          </a: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Telecom Operator</a:t>
          </a: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Cost of acquiring new customer is 5-10% more than retaining existing customers</a:t>
          </a: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28B5CB8-3545-4EE5-8BED-981D3C6157A5}">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gm:t>
    </dgm:pt>
    <dgm:pt modelId="{8452F8D0-82FD-4609-B6BD-446E31563D8A}" type="parTrans" cxnId="{085D3777-7996-4375-B5FB-BFD96D1BF9E4}">
      <dgm:prSet/>
      <dgm:spPr/>
      <dgm:t>
        <a:bodyPr/>
        <a:lstStyle/>
        <a:p>
          <a:endParaRPr lang="en-US"/>
        </a:p>
      </dgm:t>
    </dgm:pt>
    <dgm:pt modelId="{8EF545BA-8D8A-4813-A428-2F18D76E61FA}" type="sibTrans" cxnId="{085D3777-7996-4375-B5FB-BFD96D1BF9E4}">
      <dgm:prSet/>
      <dgm:spPr/>
      <dgm:t>
        <a:bodyPr/>
        <a:lstStyle/>
        <a:p>
          <a:endParaRPr lang="en-US"/>
        </a:p>
      </dgm:t>
    </dgm:pt>
    <dgm:pt modelId="{95A524E6-8A71-49A1-AF74-29696A02028A}">
      <dgm:prSet phldrT="[Text]" custT="1"/>
      <dgm:spPr/>
      <dgm:t>
        <a:bodyPr/>
        <a:lstStyle/>
        <a:p>
          <a:r>
            <a:rPr lang="en-US" sz="2400" dirty="0">
              <a:latin typeface="Tahoma" panose="020B0604030504040204" pitchFamily="34" charset="0"/>
              <a:ea typeface="Tahoma" panose="020B0604030504040204" pitchFamily="34" charset="0"/>
              <a:cs typeface="Tahoma" panose="020B0604030504040204" pitchFamily="34" charset="0"/>
            </a:rPr>
            <a:t>By</a:t>
          </a:r>
          <a:r>
            <a:rPr lang="en-US" sz="2400" baseline="0" dirty="0">
              <a:latin typeface="Tahoma" panose="020B0604030504040204" pitchFamily="34" charset="0"/>
              <a:ea typeface="Tahoma" panose="020B0604030504040204" pitchFamily="34" charset="0"/>
              <a:cs typeface="Tahoma" panose="020B0604030504040204" pitchFamily="34" charset="0"/>
            </a:rPr>
            <a:t> calculating the churn rate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52C86CAF-440B-4BB7-BD46-805908EC2D17}" type="parTrans" cxnId="{764A7F40-FC93-4B5E-82E4-B29F920B2D30}">
      <dgm:prSet/>
      <dgm:spPr/>
      <dgm:t>
        <a:bodyPr/>
        <a:lstStyle/>
        <a:p>
          <a:endParaRPr lang="en-US"/>
        </a:p>
      </dgm:t>
    </dgm:pt>
    <dgm:pt modelId="{EE0C23C2-8A0C-497A-A914-ED60FDCA930F}" type="sibTrans" cxnId="{764A7F40-FC93-4B5E-82E4-B29F920B2D30}">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4">
        <dgm:presLayoutVars>
          <dgm:chMax val="1"/>
          <dgm:bulletEnabled val="1"/>
        </dgm:presLayoutVars>
      </dgm:prSet>
      <dgm:spPr/>
    </dgm:pt>
    <dgm:pt modelId="{6FB9694A-6C63-4B23-90F6-4F208C00D399}" type="pres">
      <dgm:prSet presAssocID="{0D51337A-31FA-4717-B2BF-9243F96D2B9B}" presName="descendantText" presStyleLbl="alignAccFollowNode1" presStyleIdx="0" presStyleCnt="4">
        <dgm:presLayoutVars>
          <dgm:bulletEnabled val="1"/>
        </dgm:presLayoutVars>
      </dgm:prSet>
      <dgm:spPr/>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4">
        <dgm:presLayoutVars>
          <dgm:chMax val="1"/>
          <dgm:bulletEnabled val="1"/>
        </dgm:presLayoutVars>
      </dgm:prSet>
      <dgm:spPr/>
    </dgm:pt>
    <dgm:pt modelId="{329ECF1A-78BE-41CB-B252-8011825B67CD}" type="pres">
      <dgm:prSet presAssocID="{A7F7584C-6CC5-40A2-9566-2842A5DEA97A}" presName="descendantText" presStyleLbl="alignAccFollowNode1" presStyleIdx="1" presStyleCnt="4">
        <dgm:presLayoutVars>
          <dgm:bulletEnabled val="1"/>
        </dgm:presLayoutVars>
      </dgm:prSet>
      <dgm:spPr/>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4">
        <dgm:presLayoutVars>
          <dgm:chMax val="1"/>
          <dgm:bulletEnabled val="1"/>
        </dgm:presLayoutVars>
      </dgm:prSet>
      <dgm:spPr/>
    </dgm:pt>
    <dgm:pt modelId="{A66EBD3D-E7C5-421C-B8B5-728648057DDC}" type="pres">
      <dgm:prSet presAssocID="{51A6936C-668E-4912-B1B4-BA2D45D3F624}" presName="descendantText" presStyleLbl="alignAccFollowNode1" presStyleIdx="2" presStyleCnt="4">
        <dgm:presLayoutVars>
          <dgm:bulletEnabled val="1"/>
        </dgm:presLayoutVars>
      </dgm:prSet>
      <dgm:spPr/>
    </dgm:pt>
    <dgm:pt modelId="{4D3735EA-64D5-44A4-9D60-787BDDA83D1A}" type="pres">
      <dgm:prSet presAssocID="{E68031D9-E3F9-439E-86FC-2A0A3A3988D0}" presName="sp" presStyleCnt="0"/>
      <dgm:spPr/>
    </dgm:pt>
    <dgm:pt modelId="{120DCED0-01FF-429D-8B4B-923E0875F75E}" type="pres">
      <dgm:prSet presAssocID="{928B5CB8-3545-4EE5-8BED-981D3C6157A5}" presName="linNode" presStyleCnt="0"/>
      <dgm:spPr/>
    </dgm:pt>
    <dgm:pt modelId="{B9324B26-5FF5-4FF7-9073-66103CBE8481}" type="pres">
      <dgm:prSet presAssocID="{928B5CB8-3545-4EE5-8BED-981D3C6157A5}" presName="parentText" presStyleLbl="node1" presStyleIdx="3" presStyleCnt="4">
        <dgm:presLayoutVars>
          <dgm:chMax val="1"/>
          <dgm:bulletEnabled val="1"/>
        </dgm:presLayoutVars>
      </dgm:prSet>
      <dgm:spPr/>
    </dgm:pt>
    <dgm:pt modelId="{95E0557D-F0A1-4F38-8083-55DE7503164F}" type="pres">
      <dgm:prSet presAssocID="{928B5CB8-3545-4EE5-8BED-981D3C6157A5}" presName="descendantText" presStyleLbl="alignAccFollowNode1" presStyleIdx="3" presStyleCnt="4">
        <dgm:presLayoutVars>
          <dgm:bulletEnabled val="1"/>
        </dgm:presLayoutVars>
      </dgm:prSet>
      <dgm:spPr/>
    </dgm:pt>
  </dgm:ptLst>
  <dgm:cxnLst>
    <dgm:cxn modelId="{56052809-46E4-4445-B520-94004C28BB9D}" srcId="{A7F7584C-6CC5-40A2-9566-2842A5DEA97A}" destId="{9D8DAFB6-C744-4BD6-B757-393BF647EBB6}" srcOrd="0" destOrd="0" parTransId="{17C1C47E-8D1A-404A-B227-B017391CB5F6}" sibTransId="{C9B44773-68B1-427B-B9CA-0AEA186B621E}"/>
    <dgm:cxn modelId="{A38C1039-CB78-4EBF-844F-7A838983E228}" type="presOf" srcId="{A7F7584C-6CC5-40A2-9566-2842A5DEA97A}" destId="{8A3FE5E4-2689-4041-B2C5-C63BC276A3EF}" srcOrd="0" destOrd="0" presId="urn:microsoft.com/office/officeart/2005/8/layout/vList5"/>
    <dgm:cxn modelId="{764A7F40-FC93-4B5E-82E4-B29F920B2D30}" srcId="{928B5CB8-3545-4EE5-8BED-981D3C6157A5}" destId="{95A524E6-8A71-49A1-AF74-29696A02028A}" srcOrd="0" destOrd="0" parTransId="{52C86CAF-440B-4BB7-BD46-805908EC2D17}" sibTransId="{EE0C23C2-8A0C-497A-A914-ED60FDCA930F}"/>
    <dgm:cxn modelId="{1D59D94A-4BF7-417E-B49B-225C005839A9}" srcId="{51A6936C-668E-4912-B1B4-BA2D45D3F624}" destId="{2A9B6C90-9B70-4ED8-9084-8651413BB905}" srcOrd="0" destOrd="0" parTransId="{47C005B7-F5AA-4111-A87D-782B117A0259}" sibTransId="{54109FB3-0563-4B2C-BFF0-181E047427F8}"/>
    <dgm:cxn modelId="{6DF17F4D-4120-4DE8-8738-503F2519CD40}" type="presOf" srcId="{9D8DAFB6-C744-4BD6-B757-393BF647EBB6}" destId="{329ECF1A-78BE-41CB-B252-8011825B67CD}" srcOrd="0" destOrd="0" presId="urn:microsoft.com/office/officeart/2005/8/layout/vList5"/>
    <dgm:cxn modelId="{D51B6075-27E4-4292-9F89-0CC50DF21ED9}" type="presOf" srcId="{51A6936C-668E-4912-B1B4-BA2D45D3F624}" destId="{1C763A21-352A-41D1-A2E2-E305DABA275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085D3777-7996-4375-B5FB-BFD96D1BF9E4}" srcId="{81269538-BFC5-48BB-BEA1-D7AF1F385FD5}" destId="{928B5CB8-3545-4EE5-8BED-981D3C6157A5}" srcOrd="3" destOrd="0" parTransId="{8452F8D0-82FD-4609-B6BD-446E31563D8A}" sibTransId="{8EF545BA-8D8A-4813-A428-2F18D76E61FA}"/>
    <dgm:cxn modelId="{C65EFE7A-5430-4917-89D2-D70BAF0289E3}" type="presOf" srcId="{2A9B6C90-9B70-4ED8-9084-8651413BB905}" destId="{A66EBD3D-E7C5-421C-B8B5-728648057DDC}"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53988784-A0E1-4D82-B36B-740DE83EB0C9}" type="presOf" srcId="{81269538-BFC5-48BB-BEA1-D7AF1F385FD5}" destId="{99FD7F24-5BB9-46E8-BB7C-4B477B73B815}" srcOrd="0" destOrd="0" presId="urn:microsoft.com/office/officeart/2005/8/layout/vList5"/>
    <dgm:cxn modelId="{993E0796-DCBD-4EB2-9BAB-4437E125DA45}" type="presOf" srcId="{E40970FA-9468-4353-8343-FE5E2BEBB8B0}" destId="{6FB9694A-6C63-4B23-90F6-4F208C00D399}" srcOrd="0" destOrd="0" presId="urn:microsoft.com/office/officeart/2005/8/layout/vList5"/>
    <dgm:cxn modelId="{000FE2BB-9FE6-4965-ADF5-E3E85B644286}" srcId="{81269538-BFC5-48BB-BEA1-D7AF1F385FD5}" destId="{51A6936C-668E-4912-B1B4-BA2D45D3F624}" srcOrd="2" destOrd="0" parTransId="{8F7D40F1-9723-47F5-BFD2-340696378D49}" sibTransId="{E68031D9-E3F9-439E-86FC-2A0A3A3988D0}"/>
    <dgm:cxn modelId="{F68422C1-CD34-4DED-AA4B-85EFFF4FE933}" srcId="{81269538-BFC5-48BB-BEA1-D7AF1F385FD5}" destId="{A7F7584C-6CC5-40A2-9566-2842A5DEA97A}" srcOrd="1" destOrd="0" parTransId="{581272CD-5908-4C17-8E9B-8BF6DCE43C3E}" sibTransId="{C41ED6A4-512C-48AB-901D-671B73446005}"/>
    <dgm:cxn modelId="{02B1C3C3-F2D2-4C80-8962-E0C9B39A6EF4}" type="presOf" srcId="{0D51337A-31FA-4717-B2BF-9243F96D2B9B}" destId="{3230722F-B757-4673-BD2F-9D4BAB5CEE8D}" srcOrd="0" destOrd="0" presId="urn:microsoft.com/office/officeart/2005/8/layout/vList5"/>
    <dgm:cxn modelId="{A44DF6E5-2150-478D-AAB9-24BC6742BCEE}" type="presOf" srcId="{928B5CB8-3545-4EE5-8BED-981D3C6157A5}" destId="{B9324B26-5FF5-4FF7-9073-66103CBE8481}" srcOrd="0" destOrd="0" presId="urn:microsoft.com/office/officeart/2005/8/layout/vList5"/>
    <dgm:cxn modelId="{66EBA0EC-F77C-4ABE-8815-8C8F4F6ACAB5}" type="presOf" srcId="{95A524E6-8A71-49A1-AF74-29696A02028A}" destId="{95E0557D-F0A1-4F38-8083-55DE7503164F}"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 modelId="{933347A6-BCAF-495A-96A7-208A97A1751A}" type="presParOf" srcId="{99FD7F24-5BB9-46E8-BB7C-4B477B73B815}" destId="{4D3735EA-64D5-44A4-9D60-787BDDA83D1A}" srcOrd="5" destOrd="0" presId="urn:microsoft.com/office/officeart/2005/8/layout/vList5"/>
    <dgm:cxn modelId="{677D4939-AE22-4645-A75D-BD07DA38E78F}" type="presParOf" srcId="{99FD7F24-5BB9-46E8-BB7C-4B477B73B815}" destId="{120DCED0-01FF-429D-8B4B-923E0875F75E}" srcOrd="6" destOrd="0" presId="urn:microsoft.com/office/officeart/2005/8/layout/vList5"/>
    <dgm:cxn modelId="{AF6385C2-1319-4602-9D19-9A89E6EBF57F}" type="presParOf" srcId="{120DCED0-01FF-429D-8B4B-923E0875F75E}" destId="{B9324B26-5FF5-4FF7-9073-66103CBE8481}" srcOrd="0" destOrd="0" presId="urn:microsoft.com/office/officeart/2005/8/layout/vList5"/>
    <dgm:cxn modelId="{16466152-551A-417E-9EB3-4C0FC3867902}" type="presParOf" srcId="{120DCED0-01FF-429D-8B4B-923E0875F75E}" destId="{95E0557D-F0A1-4F38-8083-55DE7503164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395051" y="-2741862"/>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To find customers who are about to churn from a telecom operator</a:t>
          </a:r>
        </a:p>
      </dsp:txBody>
      <dsp:txXfrm rot="-5400000">
        <a:off x="3566160" y="120324"/>
        <a:ext cx="6306545" cy="615466"/>
      </dsp:txXfrm>
    </dsp:sp>
    <dsp:sp modelId="{3230722F-B757-4673-BD2F-9D4BAB5CEE8D}">
      <dsp:nvSpPr>
        <dsp:cNvPr id="0" name=""/>
        <dsp:cNvSpPr/>
      </dsp:nvSpPr>
      <dsp:spPr>
        <a:xfrm>
          <a:off x="0" y="1772"/>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41619" y="43391"/>
        <a:ext cx="3482922" cy="769332"/>
      </dsp:txXfrm>
    </dsp:sp>
    <dsp:sp modelId="{329ECF1A-78BE-41CB-B252-8011825B67CD}">
      <dsp:nvSpPr>
        <dsp:cNvPr id="0" name=""/>
        <dsp:cNvSpPr/>
      </dsp:nvSpPr>
      <dsp:spPr>
        <a:xfrm rot="5400000">
          <a:off x="6395051" y="-1846663"/>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Telecom Operator</a:t>
          </a:r>
        </a:p>
      </dsp:txBody>
      <dsp:txXfrm rot="-5400000">
        <a:off x="3566160" y="1015523"/>
        <a:ext cx="6306545" cy="615466"/>
      </dsp:txXfrm>
    </dsp:sp>
    <dsp:sp modelId="{8A3FE5E4-2689-4041-B2C5-C63BC276A3EF}">
      <dsp:nvSpPr>
        <dsp:cNvPr id="0" name=""/>
        <dsp:cNvSpPr/>
      </dsp:nvSpPr>
      <dsp:spPr>
        <a:xfrm>
          <a:off x="0" y="896971"/>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41619" y="938590"/>
        <a:ext cx="3482922" cy="769332"/>
      </dsp:txXfrm>
    </dsp:sp>
    <dsp:sp modelId="{A66EBD3D-E7C5-421C-B8B5-728648057DDC}">
      <dsp:nvSpPr>
        <dsp:cNvPr id="0" name=""/>
        <dsp:cNvSpPr/>
      </dsp:nvSpPr>
      <dsp:spPr>
        <a:xfrm rot="5400000">
          <a:off x="6395051" y="-951464"/>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Cost of acquiring new customer is 5-10% more than retaining existing customers</a:t>
          </a:r>
        </a:p>
      </dsp:txBody>
      <dsp:txXfrm rot="-5400000">
        <a:off x="3566160" y="1910722"/>
        <a:ext cx="6306545" cy="615466"/>
      </dsp:txXfrm>
    </dsp:sp>
    <dsp:sp modelId="{1C763A21-352A-41D1-A2E2-E305DABA275D}">
      <dsp:nvSpPr>
        <dsp:cNvPr id="0" name=""/>
        <dsp:cNvSpPr/>
      </dsp:nvSpPr>
      <dsp:spPr>
        <a:xfrm>
          <a:off x="0" y="1792170"/>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41619" y="1833789"/>
        <a:ext cx="3482922" cy="769332"/>
      </dsp:txXfrm>
    </dsp:sp>
    <dsp:sp modelId="{95E0557D-F0A1-4F38-8083-55DE7503164F}">
      <dsp:nvSpPr>
        <dsp:cNvPr id="0" name=""/>
        <dsp:cNvSpPr/>
      </dsp:nvSpPr>
      <dsp:spPr>
        <a:xfrm rot="5400000">
          <a:off x="6395051" y="-56265"/>
          <a:ext cx="682056"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latin typeface="Tahoma" panose="020B0604030504040204" pitchFamily="34" charset="0"/>
              <a:ea typeface="Tahoma" panose="020B0604030504040204" pitchFamily="34" charset="0"/>
              <a:cs typeface="Tahoma" panose="020B0604030504040204" pitchFamily="34" charset="0"/>
            </a:rPr>
            <a:t>By</a:t>
          </a:r>
          <a:r>
            <a:rPr lang="en-US" sz="2400" kern="1200" baseline="0" dirty="0">
              <a:latin typeface="Tahoma" panose="020B0604030504040204" pitchFamily="34" charset="0"/>
              <a:ea typeface="Tahoma" panose="020B0604030504040204" pitchFamily="34" charset="0"/>
              <a:cs typeface="Tahoma" panose="020B0604030504040204" pitchFamily="34" charset="0"/>
            </a:rPr>
            <a:t> calculating the churn rate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805921"/>
        <a:ext cx="6306545" cy="615466"/>
      </dsp:txXfrm>
    </dsp:sp>
    <dsp:sp modelId="{B9324B26-5FF5-4FF7-9073-66103CBE8481}">
      <dsp:nvSpPr>
        <dsp:cNvPr id="0" name=""/>
        <dsp:cNvSpPr/>
      </dsp:nvSpPr>
      <dsp:spPr>
        <a:xfrm>
          <a:off x="0" y="2687369"/>
          <a:ext cx="3566160" cy="8525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Tahoma" panose="020B0604030504040204" pitchFamily="34" charset="0"/>
              <a:ea typeface="Tahoma" panose="020B0604030504040204" pitchFamily="34" charset="0"/>
              <a:cs typeface="Tahoma" panose="020B0604030504040204" pitchFamily="34" charset="0"/>
            </a:rPr>
            <a:t>How will I know this problem has been solved?</a:t>
          </a:r>
        </a:p>
      </dsp:txBody>
      <dsp:txXfrm>
        <a:off x="41619" y="2728988"/>
        <a:ext cx="3482922" cy="76933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11/7/2023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Telecom churn case study</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Shravani R</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98540-89BF-7962-B11A-5A8DD4F765B4}"/>
              </a:ext>
            </a:extLst>
          </p:cNvPr>
          <p:cNvSpPr>
            <a:spLocks noGrp="1"/>
          </p:cNvSpPr>
          <p:nvPr>
            <p:ph idx="1"/>
          </p:nvPr>
        </p:nvSpPr>
        <p:spPr>
          <a:xfrm>
            <a:off x="1141412" y="441434"/>
            <a:ext cx="9905999" cy="5349767"/>
          </a:xfrm>
        </p:spPr>
        <p:txBody>
          <a:bodyPr>
            <a:noAutofit/>
          </a:bodyPr>
          <a:lstStyle/>
          <a:p>
            <a:pPr marL="0" indent="0">
              <a:buNone/>
            </a:pPr>
            <a:r>
              <a:rPr lang="en-US" sz="1800" b="1" dirty="0"/>
              <a:t>Summary:</a:t>
            </a:r>
          </a:p>
          <a:p>
            <a:r>
              <a:rPr lang="en-US" sz="1800" dirty="0"/>
              <a:t>Note that the best parameters produced the accuracy of 91% which is not significantly deterred than the accuracy of original random forest, which is pegged around 92%</a:t>
            </a:r>
          </a:p>
          <a:p>
            <a:pPr marL="0" indent="0">
              <a:buNone/>
            </a:pPr>
            <a:r>
              <a:rPr lang="en-US" sz="1800" b="1" dirty="0"/>
              <a:t>Conclusion :</a:t>
            </a:r>
          </a:p>
          <a:p>
            <a:r>
              <a:rPr lang="en-US" sz="1800" dirty="0"/>
              <a:t>The best model to predict the churn is observed to be Random Forest based on the accuracy as performance measure.</a:t>
            </a:r>
          </a:p>
          <a:p>
            <a:r>
              <a:rPr lang="en-US" sz="1800" dirty="0"/>
              <a:t>The incoming calls (with local same operator mobile/other operator mobile/fixed lines, STD or Special) plays a vital role in understanding the possibility of churn. Hence, the operator should focus on incoming calls data and has to provide some kind of special offers to the customers whose incoming calls turning lower.</a:t>
            </a:r>
          </a:p>
          <a:p>
            <a:pPr marL="0" indent="0">
              <a:buNone/>
            </a:pPr>
            <a:r>
              <a:rPr lang="en-US" sz="1800" b="1" dirty="0"/>
              <a:t>Details:</a:t>
            </a:r>
          </a:p>
          <a:p>
            <a:r>
              <a:rPr lang="en-US" sz="1800" dirty="0"/>
              <a:t> After cleaning the data, we broadly employed three models as mentioned below including some variations within these models in order to arrive at the best model in each of the cases.</a:t>
            </a:r>
            <a:endParaRPr lang="en-IN" sz="1800" dirty="0"/>
          </a:p>
        </p:txBody>
      </p:sp>
    </p:spTree>
    <p:extLst>
      <p:ext uri="{BB962C8B-B14F-4D97-AF65-F5344CB8AC3E}">
        <p14:creationId xmlns:p14="http://schemas.microsoft.com/office/powerpoint/2010/main" val="394786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8B292-C142-81AB-8292-5CAB66693AFB}"/>
              </a:ext>
            </a:extLst>
          </p:cNvPr>
          <p:cNvSpPr>
            <a:spLocks noGrp="1"/>
          </p:cNvSpPr>
          <p:nvPr>
            <p:ph idx="1"/>
          </p:nvPr>
        </p:nvSpPr>
        <p:spPr>
          <a:xfrm>
            <a:off x="1141413" y="1646932"/>
            <a:ext cx="9905999" cy="1544320"/>
          </a:xfrm>
        </p:spPr>
        <p:txBody>
          <a:bodyPr>
            <a:noAutofit/>
          </a:bodyPr>
          <a:lstStyle/>
          <a:p>
            <a:pPr marL="0" indent="0">
              <a:buNone/>
            </a:pPr>
            <a:r>
              <a:rPr lang="en-IN" sz="1800" dirty="0"/>
              <a:t>Logistic Regression  :</a:t>
            </a:r>
          </a:p>
          <a:p>
            <a:r>
              <a:rPr lang="en-IN" sz="1800" dirty="0"/>
              <a:t>Logistic Regression with RFE Logistic regression with PCA Random Forest For each of these models, the summary of performance measures are as follows:</a:t>
            </a:r>
          </a:p>
          <a:p>
            <a:pPr marL="0" indent="0">
              <a:buNone/>
            </a:pPr>
            <a:endParaRPr lang="en-IN" sz="1800" dirty="0"/>
          </a:p>
        </p:txBody>
      </p:sp>
      <p:sp>
        <p:nvSpPr>
          <p:cNvPr id="5" name="TextBox 4">
            <a:extLst>
              <a:ext uri="{FF2B5EF4-FFF2-40B4-BE49-F238E27FC236}">
                <a16:creationId xmlns:a16="http://schemas.microsoft.com/office/drawing/2014/main" id="{55C4B118-E0E0-E160-3532-C9B1B0FFC5D9}"/>
              </a:ext>
            </a:extLst>
          </p:cNvPr>
          <p:cNvSpPr txBox="1"/>
          <p:nvPr/>
        </p:nvSpPr>
        <p:spPr>
          <a:xfrm>
            <a:off x="1745138" y="3242052"/>
            <a:ext cx="3958908" cy="3139321"/>
          </a:xfrm>
          <a:prstGeom prst="rect">
            <a:avLst/>
          </a:prstGeom>
          <a:noFill/>
        </p:spPr>
        <p:txBody>
          <a:bodyPr wrap="square">
            <a:spAutoFit/>
          </a:bodyPr>
          <a:lstStyle/>
          <a:p>
            <a:pPr marL="0" indent="0">
              <a:buNone/>
            </a:pPr>
            <a:r>
              <a:rPr lang="en-IN" sz="1800" dirty="0"/>
              <a:t>Logistic Regression</a:t>
            </a:r>
          </a:p>
          <a:p>
            <a:pPr marL="0" indent="0">
              <a:buNone/>
            </a:pPr>
            <a:endParaRPr lang="en-IN" sz="1800" dirty="0"/>
          </a:p>
          <a:p>
            <a:r>
              <a:rPr lang="en-IN" sz="1800" dirty="0"/>
              <a:t>Train Accuracy : ~79%</a:t>
            </a:r>
          </a:p>
          <a:p>
            <a:r>
              <a:rPr lang="en-IN" sz="1800" dirty="0"/>
              <a:t>Test Accuracy : ~80%</a:t>
            </a:r>
          </a:p>
          <a:p>
            <a:endParaRPr lang="en-IN" dirty="0"/>
          </a:p>
          <a:p>
            <a:endParaRPr lang="en-IN" sz="1800" dirty="0"/>
          </a:p>
          <a:p>
            <a:pPr marL="0" indent="0">
              <a:buNone/>
            </a:pPr>
            <a:r>
              <a:rPr lang="en-IN" sz="1800" dirty="0"/>
              <a:t>Logistic regression with PCA</a:t>
            </a:r>
          </a:p>
          <a:p>
            <a:pPr marL="0" indent="0">
              <a:buNone/>
            </a:pPr>
            <a:endParaRPr lang="en-IN" sz="1800" dirty="0"/>
          </a:p>
          <a:p>
            <a:r>
              <a:rPr lang="en-IN" sz="1800" dirty="0"/>
              <a:t>Train Accuracy : ~91%</a:t>
            </a:r>
          </a:p>
          <a:p>
            <a:r>
              <a:rPr lang="en-IN" sz="1800" dirty="0"/>
              <a:t>Test Accuracy : ~92%</a:t>
            </a:r>
          </a:p>
          <a:p>
            <a:pPr marL="0" indent="0">
              <a:buNone/>
            </a:pPr>
            <a:endParaRPr lang="en-IN" dirty="0"/>
          </a:p>
        </p:txBody>
      </p:sp>
      <p:sp>
        <p:nvSpPr>
          <p:cNvPr id="7" name="TextBox 6">
            <a:extLst>
              <a:ext uri="{FF2B5EF4-FFF2-40B4-BE49-F238E27FC236}">
                <a16:creationId xmlns:a16="http://schemas.microsoft.com/office/drawing/2014/main" id="{109129DD-D7CA-FB5F-DCEE-F541B2C083CA}"/>
              </a:ext>
            </a:extLst>
          </p:cNvPr>
          <p:cNvSpPr txBox="1"/>
          <p:nvPr/>
        </p:nvSpPr>
        <p:spPr>
          <a:xfrm>
            <a:off x="6673531" y="3191252"/>
            <a:ext cx="3090229" cy="2862322"/>
          </a:xfrm>
          <a:prstGeom prst="rect">
            <a:avLst/>
          </a:prstGeom>
          <a:noFill/>
        </p:spPr>
        <p:txBody>
          <a:bodyPr wrap="square">
            <a:spAutoFit/>
          </a:bodyPr>
          <a:lstStyle/>
          <a:p>
            <a:pPr marL="0" indent="0">
              <a:buNone/>
            </a:pPr>
            <a:r>
              <a:rPr lang="en-IN" sz="1800" dirty="0"/>
              <a:t>Decision Tree with PCA:</a:t>
            </a:r>
          </a:p>
          <a:p>
            <a:pPr marL="0" indent="0">
              <a:buNone/>
            </a:pPr>
            <a:endParaRPr lang="en-IN" sz="1800" dirty="0"/>
          </a:p>
          <a:p>
            <a:r>
              <a:rPr lang="en-IN" sz="1800" dirty="0"/>
              <a:t>Train Accuracy : ~93%</a:t>
            </a:r>
          </a:p>
          <a:p>
            <a:r>
              <a:rPr lang="en-IN" sz="1800" dirty="0"/>
              <a:t>Test Accuracy : ~92%</a:t>
            </a:r>
          </a:p>
          <a:p>
            <a:pPr marL="0" indent="0">
              <a:buNone/>
            </a:pPr>
            <a:endParaRPr lang="en-IN" sz="1800" dirty="0"/>
          </a:p>
          <a:p>
            <a:pPr marL="0" indent="0">
              <a:buNone/>
            </a:pPr>
            <a:endParaRPr lang="en-IN" sz="1800" dirty="0"/>
          </a:p>
          <a:p>
            <a:pPr marL="0" indent="0">
              <a:buNone/>
            </a:pPr>
            <a:r>
              <a:rPr lang="en-IN" sz="1800" dirty="0"/>
              <a:t>Random Forest with PCA:</a:t>
            </a:r>
          </a:p>
          <a:p>
            <a:endParaRPr lang="en-IN" sz="1800" dirty="0"/>
          </a:p>
          <a:p>
            <a:r>
              <a:rPr lang="en-IN" sz="1800" dirty="0"/>
              <a:t>Train Accuracy :~ 91%</a:t>
            </a:r>
          </a:p>
          <a:p>
            <a:r>
              <a:rPr lang="en-IN" sz="1800" dirty="0"/>
              <a:t>Test Accuracy :~ 92%</a:t>
            </a:r>
            <a:endParaRPr lang="en-IN" dirty="0"/>
          </a:p>
        </p:txBody>
      </p:sp>
      <p:sp>
        <p:nvSpPr>
          <p:cNvPr id="8" name="Title 1">
            <a:extLst>
              <a:ext uri="{FF2B5EF4-FFF2-40B4-BE49-F238E27FC236}">
                <a16:creationId xmlns:a16="http://schemas.microsoft.com/office/drawing/2014/main" id="{33AC1915-456C-BC95-C22B-F33926F5E9B1}"/>
              </a:ext>
            </a:extLst>
          </p:cNvPr>
          <p:cNvSpPr>
            <a:spLocks noGrp="1"/>
          </p:cNvSpPr>
          <p:nvPr>
            <p:ph type="title"/>
          </p:nvPr>
        </p:nvSpPr>
        <p:spPr>
          <a:xfrm>
            <a:off x="1141414" y="201237"/>
            <a:ext cx="9905998" cy="1180523"/>
          </a:xfrm>
        </p:spPr>
        <p:txBody>
          <a:bodyPr>
            <a:normAutofit/>
          </a:bodyPr>
          <a:lstStyle/>
          <a:p>
            <a:r>
              <a:rPr lang="en-US" sz="4400" dirty="0">
                <a:latin typeface="Rockwell" panose="02060603020205020403" pitchFamily="18" charset="0"/>
              </a:rPr>
              <a:t>Final Result</a:t>
            </a:r>
          </a:p>
        </p:txBody>
      </p:sp>
    </p:spTree>
    <p:extLst>
      <p:ext uri="{BB962C8B-B14F-4D97-AF65-F5344CB8AC3E}">
        <p14:creationId xmlns:p14="http://schemas.microsoft.com/office/powerpoint/2010/main" val="114173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fontScale="92500" lnSpcReduction="20000"/>
          </a:bodyPr>
          <a:lstStyle/>
          <a:p>
            <a:pPr lvl="0"/>
            <a:r>
              <a:rPr lang="en-US" dirty="0">
                <a:latin typeface="Tahoma" panose="020B0604030504040204" pitchFamily="34" charset="0"/>
                <a:ea typeface="Tahoma" panose="020B0604030504040204" pitchFamily="34" charset="0"/>
                <a:cs typeface="Tahoma" panose="020B0604030504040204" pitchFamily="34" charset="0"/>
              </a:rPr>
              <a:t>Once you have a final product, go back to your second slide and review the initial questions you answered</a:t>
            </a:r>
          </a:p>
          <a:p>
            <a:pPr lvl="1"/>
            <a:r>
              <a:rPr lang="en-US" dirty="0">
                <a:latin typeface="Tahoma" panose="020B0604030504040204" pitchFamily="34" charset="0"/>
                <a:ea typeface="Tahoma" panose="020B0604030504040204" pitchFamily="34" charset="0"/>
                <a:cs typeface="Tahoma" panose="020B0604030504040204" pitchFamily="34" charset="0"/>
              </a:rPr>
              <a:t>Does your final prototype solve your problem for the person or people for whom it needs to be solved?</a:t>
            </a:r>
          </a:p>
          <a:p>
            <a:pPr lvl="2"/>
            <a:r>
              <a:rPr lang="en-US" dirty="0">
                <a:latin typeface="Tahoma" panose="020B0604030504040204" pitchFamily="34" charset="0"/>
                <a:ea typeface="Tahoma" panose="020B0604030504040204" pitchFamily="34" charset="0"/>
                <a:cs typeface="Tahoma" panose="020B0604030504040204" pitchFamily="34" charset="0"/>
              </a:rPr>
              <a:t>If yes, </a:t>
            </a:r>
            <a:r>
              <a:rPr lang="en-US" b="1" dirty="0">
                <a:latin typeface="Tahoma" panose="020B0604030504040204" pitchFamily="34" charset="0"/>
                <a:ea typeface="Tahoma" panose="020B0604030504040204" pitchFamily="34" charset="0"/>
                <a:cs typeface="Tahoma" panose="020B0604030504040204" pitchFamily="34" charset="0"/>
              </a:rPr>
              <a:t>WAY TO GO</a:t>
            </a:r>
            <a:r>
              <a:rPr lang="en-US" dirty="0">
                <a:latin typeface="Tahoma" panose="020B0604030504040204" pitchFamily="34" charset="0"/>
                <a:ea typeface="Tahoma" panose="020B0604030504040204" pitchFamily="34" charset="0"/>
                <a:cs typeface="Tahoma" panose="020B0604030504040204" pitchFamily="34" charset="0"/>
              </a:rPr>
              <a:t>! But always think about if you can improve it even more!</a:t>
            </a:r>
          </a:p>
          <a:p>
            <a:pPr lvl="2"/>
            <a:r>
              <a:rPr lang="en-US" dirty="0">
                <a:latin typeface="Tahoma" panose="020B0604030504040204" pitchFamily="34" charset="0"/>
                <a:ea typeface="Tahoma" panose="020B0604030504040204" pitchFamily="34" charset="0"/>
                <a:cs typeface="Tahoma" panose="020B0604030504040204" pitchFamily="34" charset="0"/>
              </a:rPr>
              <a:t>If no, copy this PowerPoint and start the problem/solution cycle again </a:t>
            </a:r>
          </a:p>
          <a:p>
            <a:r>
              <a:rPr lang="en-US" dirty="0">
                <a:latin typeface="Tahoma" panose="020B0604030504040204" pitchFamily="34" charset="0"/>
                <a:ea typeface="Tahoma" panose="020B0604030504040204" pitchFamily="34" charset="0"/>
                <a:cs typeface="Tahoma" panose="020B0604030504040204" pitchFamily="34" charset="0"/>
              </a:rPr>
              <a:t>Insert pictures of your final design</a:t>
            </a:r>
          </a:p>
          <a:p>
            <a:r>
              <a:rPr lang="en-US" dirty="0">
                <a:latin typeface="Tahoma" panose="020B0604030504040204" pitchFamily="34" charset="0"/>
                <a:ea typeface="Tahoma" panose="020B0604030504040204" pitchFamily="34" charset="0"/>
                <a:cs typeface="Tahoma" panose="020B0604030504040204" pitchFamily="34" charset="0"/>
              </a:rPr>
              <a:t>Discuss why this design solves the problem</a:t>
            </a:r>
          </a:p>
          <a:p>
            <a:r>
              <a:rPr lang="en-US" dirty="0">
                <a:latin typeface="Tahoma" panose="020B0604030504040204" pitchFamily="34" charset="0"/>
                <a:ea typeface="Tahoma" panose="020B0604030504040204" pitchFamily="34" charset="0"/>
                <a:cs typeface="Tahoma" panose="020B0604030504040204" pitchFamily="34" charset="0"/>
              </a:rPr>
              <a:t>Reflect on how you feel about the process from start to finish in this project</a:t>
            </a:r>
          </a:p>
        </p:txBody>
      </p:sp>
      <p:sp>
        <p:nvSpPr>
          <p:cNvPr id="5" name="Title 4">
            <a:extLst>
              <a:ext uri="{FF2B5EF4-FFF2-40B4-BE49-F238E27FC236}">
                <a16:creationId xmlns:a16="http://schemas.microsoft.com/office/drawing/2014/main" id="{06A9803B-F2EA-3026-2B3F-959CDC084D4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7856674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62500" lnSpcReduction="20000"/>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Business problem overview</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1. In the telecom industry, customers are able to choose from multiple service providers and actively switch from one operator to another. Given the fact that it costs 5-10 times more to acquire a new customer than to retain an existing one, customer retention has now become even more important than customer acquisition. </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2. For many incumbent operators, retaining high profitable customers is the number one business goal and they have a churn rate of around 15-25% annually.</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3. So, for telecom operators retaining existing customers has become more important than acquiring new customers.</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4. To reduce customer churn, telecom companies need to predict which customers are at high risk of churn.</a:t>
            </a:r>
          </a:p>
          <a:p>
            <a:pPr marL="0" indent="0" algn="just">
              <a:buNone/>
            </a:pPr>
            <a:r>
              <a:rPr lang="en-US" dirty="0">
                <a:latin typeface="Tahoma" panose="020B0604030504040204" pitchFamily="34" charset="0"/>
                <a:ea typeface="Tahoma" panose="020B0604030504040204" pitchFamily="34" charset="0"/>
                <a:cs typeface="Tahoma" panose="020B0604030504040204" pitchFamily="34" charset="0"/>
              </a:rPr>
              <a:t>5. In this project, we will </a:t>
            </a:r>
            <a:r>
              <a:rPr lang="en-US" dirty="0" err="1">
                <a:latin typeface="Tahoma" panose="020B0604030504040204" pitchFamily="34" charset="0"/>
                <a:ea typeface="Tahoma" panose="020B0604030504040204" pitchFamily="34" charset="0"/>
                <a:cs typeface="Tahoma" panose="020B0604030504040204" pitchFamily="34" charset="0"/>
              </a:rPr>
              <a:t>analyse</a:t>
            </a:r>
            <a:r>
              <a:rPr lang="en-US" dirty="0">
                <a:latin typeface="Tahoma" panose="020B0604030504040204" pitchFamily="34" charset="0"/>
                <a:ea typeface="Tahoma" panose="020B0604030504040204" pitchFamily="34" charset="0"/>
                <a:cs typeface="Tahoma" panose="020B0604030504040204" pitchFamily="34" charset="0"/>
              </a:rPr>
              <a:t> customer-level data of a leading telecom firm, build predictive models to identify customers at high risk of churn and identify the main indicators of churn.</a:t>
            </a: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A11A-1244-3A8A-F3A7-38B2A78F1FCA}"/>
              </a:ext>
            </a:extLst>
          </p:cNvPr>
          <p:cNvSpPr>
            <a:spLocks noGrp="1"/>
          </p:cNvSpPr>
          <p:nvPr>
            <p:ph type="title"/>
          </p:nvPr>
        </p:nvSpPr>
        <p:spPr>
          <a:xfrm>
            <a:off x="1222692" y="0"/>
            <a:ext cx="9905999" cy="834362"/>
          </a:xfrm>
        </p:spPr>
        <p:txBody>
          <a:bodyPr/>
          <a:lstStyle/>
          <a:p>
            <a:r>
              <a:rPr lang="en-IN" dirty="0"/>
              <a:t>Definitions of churn</a:t>
            </a:r>
          </a:p>
        </p:txBody>
      </p:sp>
      <p:sp>
        <p:nvSpPr>
          <p:cNvPr id="3" name="Content Placeholder 2">
            <a:extLst>
              <a:ext uri="{FF2B5EF4-FFF2-40B4-BE49-F238E27FC236}">
                <a16:creationId xmlns:a16="http://schemas.microsoft.com/office/drawing/2014/main" id="{7B1A0AF7-8158-3B3C-12FD-1DF80A4DA046}"/>
              </a:ext>
            </a:extLst>
          </p:cNvPr>
          <p:cNvSpPr>
            <a:spLocks noGrp="1"/>
          </p:cNvSpPr>
          <p:nvPr>
            <p:ph idx="1"/>
          </p:nvPr>
        </p:nvSpPr>
        <p:spPr>
          <a:xfrm>
            <a:off x="1141412" y="834362"/>
            <a:ext cx="9905999" cy="4956839"/>
          </a:xfrm>
        </p:spPr>
        <p:txBody>
          <a:bodyPr>
            <a:normAutofit/>
          </a:bodyPr>
          <a:lstStyle/>
          <a:p>
            <a:pPr marL="0" indent="0">
              <a:buNone/>
            </a:pPr>
            <a:r>
              <a:rPr lang="en-US" b="1" dirty="0"/>
              <a:t>Revenue-based churn:</a:t>
            </a:r>
          </a:p>
          <a:p>
            <a:r>
              <a:rPr lang="en-US" dirty="0"/>
              <a:t>Customers who have not </a:t>
            </a:r>
            <a:r>
              <a:rPr lang="en-US" dirty="0" err="1"/>
              <a:t>utilised</a:t>
            </a:r>
            <a:r>
              <a:rPr lang="en-US" dirty="0"/>
              <a:t> any revenue-generating facilities such as mobile internet, outgoing calls, SMS etc. over a given period of time. One could also use aggregate metrics such as ‘customers who have generated less than INR 4 per month in total/average/median revenue’.</a:t>
            </a:r>
          </a:p>
          <a:p>
            <a:pPr marL="0" indent="0">
              <a:buNone/>
            </a:pPr>
            <a:r>
              <a:rPr lang="en-US" b="1" dirty="0"/>
              <a:t>Usage-based churn:</a:t>
            </a:r>
          </a:p>
          <a:p>
            <a:r>
              <a:rPr lang="en-US" dirty="0"/>
              <a:t>Customers who have not done any usage, either incoming or outgoing - in terms of calls, internet etc. over a period of time.</a:t>
            </a:r>
          </a:p>
          <a:p>
            <a:endParaRPr lang="en-US" dirty="0"/>
          </a:p>
        </p:txBody>
      </p:sp>
    </p:spTree>
    <p:extLst>
      <p:ext uri="{BB962C8B-B14F-4D97-AF65-F5344CB8AC3E}">
        <p14:creationId xmlns:p14="http://schemas.microsoft.com/office/powerpoint/2010/main" val="368620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8A33-F972-369C-0B25-784610088E86}"/>
              </a:ext>
            </a:extLst>
          </p:cNvPr>
          <p:cNvSpPr>
            <a:spLocks noGrp="1"/>
          </p:cNvSpPr>
          <p:nvPr>
            <p:ph type="title"/>
          </p:nvPr>
        </p:nvSpPr>
        <p:spPr>
          <a:xfrm>
            <a:off x="1229360" y="29238"/>
            <a:ext cx="9818050" cy="549882"/>
          </a:xfrm>
        </p:spPr>
        <p:txBody>
          <a:bodyPr>
            <a:normAutofit fontScale="90000"/>
          </a:bodyPr>
          <a:lstStyle/>
          <a:p>
            <a:r>
              <a:rPr lang="en-IN" dirty="0"/>
              <a:t>STEPS</a:t>
            </a:r>
          </a:p>
        </p:txBody>
      </p:sp>
      <p:sp>
        <p:nvSpPr>
          <p:cNvPr id="3" name="Content Placeholder 2">
            <a:extLst>
              <a:ext uri="{FF2B5EF4-FFF2-40B4-BE49-F238E27FC236}">
                <a16:creationId xmlns:a16="http://schemas.microsoft.com/office/drawing/2014/main" id="{07405535-5CFC-ABC3-BBB1-EB63FD1563B8}"/>
              </a:ext>
            </a:extLst>
          </p:cNvPr>
          <p:cNvSpPr>
            <a:spLocks noGrp="1"/>
          </p:cNvSpPr>
          <p:nvPr>
            <p:ph idx="1"/>
          </p:nvPr>
        </p:nvSpPr>
        <p:spPr>
          <a:xfrm>
            <a:off x="924560" y="497840"/>
            <a:ext cx="5171440" cy="6360160"/>
          </a:xfrm>
        </p:spPr>
        <p:txBody>
          <a:bodyPr>
            <a:normAutofit/>
          </a:bodyPr>
          <a:lstStyle/>
          <a:p>
            <a:pPr marL="0" indent="0">
              <a:buNone/>
            </a:pPr>
            <a:endParaRPr lang="en-US" sz="1900" dirty="0"/>
          </a:p>
          <a:p>
            <a:pPr marL="0" indent="0">
              <a:buNone/>
            </a:pPr>
            <a:r>
              <a:rPr lang="en-US" sz="1900" dirty="0"/>
              <a:t>Step 1 :</a:t>
            </a:r>
          </a:p>
          <a:p>
            <a:r>
              <a:rPr lang="en-US" sz="1900" dirty="0"/>
              <a:t>Data reading</a:t>
            </a:r>
          </a:p>
          <a:p>
            <a:r>
              <a:rPr lang="en-US" sz="1900" dirty="0"/>
              <a:t>Data Understanding</a:t>
            </a:r>
          </a:p>
          <a:p>
            <a:r>
              <a:rPr lang="en-US" sz="1900" dirty="0"/>
              <a:t>Data Cleaning</a:t>
            </a:r>
          </a:p>
          <a:p>
            <a:r>
              <a:rPr lang="en-US" sz="1900" dirty="0"/>
              <a:t>Imputing missing values</a:t>
            </a:r>
          </a:p>
          <a:p>
            <a:pPr marL="0" indent="0">
              <a:buNone/>
            </a:pPr>
            <a:r>
              <a:rPr lang="en-US" sz="1900" dirty="0"/>
              <a:t>Data Preparation (Step 2 &amp; 3)</a:t>
            </a:r>
          </a:p>
          <a:p>
            <a:pPr marL="0" indent="0">
              <a:buNone/>
            </a:pPr>
            <a:r>
              <a:rPr lang="en-US" sz="1900" dirty="0"/>
              <a:t>Step-2 :</a:t>
            </a:r>
          </a:p>
          <a:p>
            <a:r>
              <a:rPr lang="en-US" sz="1900" dirty="0"/>
              <a:t>Need to Filter high value customers</a:t>
            </a:r>
          </a:p>
          <a:p>
            <a:pPr marL="0" indent="0">
              <a:buNone/>
            </a:pPr>
            <a:r>
              <a:rPr lang="en-US" sz="1900" dirty="0"/>
              <a:t>Step-3 :</a:t>
            </a:r>
          </a:p>
          <a:p>
            <a:r>
              <a:rPr lang="en-US" sz="1900" dirty="0"/>
              <a:t>Derive churn</a:t>
            </a:r>
          </a:p>
          <a:p>
            <a:r>
              <a:rPr lang="en-US" sz="1900" dirty="0"/>
              <a:t>Need to Derive the Target Variable</a:t>
            </a:r>
          </a:p>
          <a:p>
            <a:endParaRPr lang="en-US" dirty="0"/>
          </a:p>
          <a:p>
            <a:pPr marL="0" indent="0">
              <a:buNone/>
            </a:pPr>
            <a:endParaRPr lang="en-IN" dirty="0"/>
          </a:p>
        </p:txBody>
      </p:sp>
      <p:sp>
        <p:nvSpPr>
          <p:cNvPr id="4" name="Content Placeholder 2">
            <a:extLst>
              <a:ext uri="{FF2B5EF4-FFF2-40B4-BE49-F238E27FC236}">
                <a16:creationId xmlns:a16="http://schemas.microsoft.com/office/drawing/2014/main" id="{EFE4D0C1-C37B-7405-5DBE-CCEB61813261}"/>
              </a:ext>
            </a:extLst>
          </p:cNvPr>
          <p:cNvSpPr txBox="1">
            <a:spLocks/>
          </p:cNvSpPr>
          <p:nvPr/>
        </p:nvSpPr>
        <p:spPr>
          <a:xfrm>
            <a:off x="6725920" y="497840"/>
            <a:ext cx="5171440" cy="63601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endParaRPr lang="en-US" dirty="0"/>
          </a:p>
          <a:p>
            <a:pPr marL="0" indent="0">
              <a:buNone/>
            </a:pPr>
            <a:r>
              <a:rPr lang="en-US" dirty="0"/>
              <a:t>Step-4 :</a:t>
            </a:r>
          </a:p>
          <a:p>
            <a:r>
              <a:rPr lang="en-US" dirty="0"/>
              <a:t>Derived variable</a:t>
            </a:r>
          </a:p>
          <a:p>
            <a:r>
              <a:rPr lang="en-US" dirty="0"/>
              <a:t>EDA</a:t>
            </a:r>
          </a:p>
          <a:p>
            <a:r>
              <a:rPr lang="en-US" dirty="0"/>
              <a:t>Split data in to train and test sets</a:t>
            </a:r>
          </a:p>
          <a:p>
            <a:r>
              <a:rPr lang="en-US" dirty="0"/>
              <a:t>Performing Scaling</a:t>
            </a:r>
          </a:p>
          <a:p>
            <a:pPr marL="0" indent="0">
              <a:buNone/>
            </a:pPr>
            <a:r>
              <a:rPr lang="en-US" dirty="0"/>
              <a:t>Step-5 :</a:t>
            </a:r>
          </a:p>
          <a:p>
            <a:r>
              <a:rPr lang="en-US" dirty="0"/>
              <a:t>Handling class imbalance</a:t>
            </a:r>
          </a:p>
          <a:p>
            <a:r>
              <a:rPr lang="en-US" dirty="0"/>
              <a:t>Dimensionality Reduction using PCA</a:t>
            </a:r>
          </a:p>
          <a:p>
            <a:r>
              <a:rPr lang="en-US" dirty="0"/>
              <a:t>Classification models to predict Churn (Use various Models )</a:t>
            </a:r>
          </a:p>
          <a:p>
            <a:pPr marL="0" indent="0">
              <a:buNone/>
            </a:pPr>
            <a:r>
              <a:rPr lang="en-US" dirty="0"/>
              <a:t>Step-6 :</a:t>
            </a:r>
          </a:p>
          <a:p>
            <a:r>
              <a:rPr lang="en-US" dirty="0"/>
              <a:t>Model Evaluation</a:t>
            </a:r>
          </a:p>
          <a:p>
            <a:r>
              <a:rPr lang="en-US" dirty="0"/>
              <a:t>Prepare Model for Predictor variables selection (Prepare multiple models &amp; choose the best one)</a:t>
            </a:r>
          </a:p>
          <a:p>
            <a:endParaRPr lang="en-IN" dirty="0"/>
          </a:p>
        </p:txBody>
      </p:sp>
    </p:spTree>
    <p:extLst>
      <p:ext uri="{BB962C8B-B14F-4D97-AF65-F5344CB8AC3E}">
        <p14:creationId xmlns:p14="http://schemas.microsoft.com/office/powerpoint/2010/main" val="358553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C4686-ED79-E68C-0884-2B38ED105E8B}"/>
              </a:ext>
            </a:extLst>
          </p:cNvPr>
          <p:cNvSpPr>
            <a:spLocks noGrp="1"/>
          </p:cNvSpPr>
          <p:nvPr>
            <p:ph idx="1"/>
          </p:nvPr>
        </p:nvSpPr>
        <p:spPr>
          <a:xfrm>
            <a:off x="1385252" y="644207"/>
            <a:ext cx="9905999" cy="3541714"/>
          </a:xfrm>
        </p:spPr>
        <p:txBody>
          <a:bodyPr>
            <a:normAutofit lnSpcReduction="10000"/>
          </a:bodyPr>
          <a:lstStyle/>
          <a:p>
            <a:pPr marL="0" indent="0">
              <a:buNone/>
            </a:pPr>
            <a:r>
              <a:rPr lang="en-US" dirty="0"/>
              <a:t>There are three phases of customer lifecycle :</a:t>
            </a:r>
          </a:p>
          <a:p>
            <a:r>
              <a:rPr lang="en-US" dirty="0"/>
              <a:t>The ‘good’ phase [Month 6 &amp; 7]</a:t>
            </a:r>
          </a:p>
          <a:p>
            <a:r>
              <a:rPr lang="en-US" dirty="0"/>
              <a:t>The ‘action’ phase [Month 8]</a:t>
            </a:r>
          </a:p>
          <a:p>
            <a:r>
              <a:rPr lang="en-US" dirty="0"/>
              <a:t>The ‘churn’ phase [Month 9]</a:t>
            </a:r>
          </a:p>
          <a:p>
            <a:r>
              <a:rPr lang="en-US" dirty="0"/>
              <a:t>In this case, since we are working over a four-month window, the first two months are the ‘good’ phase[6 &amp; 7], the third month is the ‘action’ phase[8], while the fourth month is the ‘churn’ phase[9].</a:t>
            </a:r>
            <a:endParaRPr lang="en-IN" dirty="0"/>
          </a:p>
        </p:txBody>
      </p:sp>
    </p:spTree>
    <p:extLst>
      <p:ext uri="{BB962C8B-B14F-4D97-AF65-F5344CB8AC3E}">
        <p14:creationId xmlns:p14="http://schemas.microsoft.com/office/powerpoint/2010/main" val="563635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circle with a orange triangle&#10;&#10;Description automatically generated">
            <a:extLst>
              <a:ext uri="{FF2B5EF4-FFF2-40B4-BE49-F238E27FC236}">
                <a16:creationId xmlns:a16="http://schemas.microsoft.com/office/drawing/2014/main" id="{B00B63A7-B289-BDB6-3568-82B14969123C}"/>
              </a:ext>
            </a:extLst>
          </p:cNvPr>
          <p:cNvPicPr>
            <a:picLocks noChangeAspect="1"/>
          </p:cNvPicPr>
          <p:nvPr/>
        </p:nvPicPr>
        <p:blipFill>
          <a:blip r:embed="rId2"/>
          <a:stretch>
            <a:fillRect/>
          </a:stretch>
        </p:blipFill>
        <p:spPr>
          <a:xfrm>
            <a:off x="1493008" y="1650488"/>
            <a:ext cx="3739903" cy="3557023"/>
          </a:xfrm>
          <a:prstGeom prst="rect">
            <a:avLst/>
          </a:prstGeom>
        </p:spPr>
      </p:pic>
      <p:sp>
        <p:nvSpPr>
          <p:cNvPr id="7" name="TextBox 6">
            <a:extLst>
              <a:ext uri="{FF2B5EF4-FFF2-40B4-BE49-F238E27FC236}">
                <a16:creationId xmlns:a16="http://schemas.microsoft.com/office/drawing/2014/main" id="{BDFDB83A-CB98-ED32-AF8F-2620A635202E}"/>
              </a:ext>
            </a:extLst>
          </p:cNvPr>
          <p:cNvSpPr txBox="1"/>
          <p:nvPr/>
        </p:nvSpPr>
        <p:spPr>
          <a:xfrm>
            <a:off x="5499100" y="2284273"/>
            <a:ext cx="6101080" cy="923330"/>
          </a:xfrm>
          <a:prstGeom prst="rect">
            <a:avLst/>
          </a:prstGeom>
          <a:noFill/>
        </p:spPr>
        <p:txBody>
          <a:bodyPr wrap="square">
            <a:spAutoFit/>
          </a:bodyPr>
          <a:lstStyle/>
          <a:p>
            <a:r>
              <a:rPr lang="en-IN" dirty="0"/>
              <a:t>As we can see that the churn percentage is very less , we can assume that most of the </a:t>
            </a:r>
            <a:r>
              <a:rPr lang="en-IN" dirty="0" err="1"/>
              <a:t>cutomers</a:t>
            </a:r>
            <a:r>
              <a:rPr lang="en-IN" dirty="0"/>
              <a:t> do not churn.</a:t>
            </a:r>
          </a:p>
          <a:p>
            <a:r>
              <a:rPr lang="en-IN" dirty="0"/>
              <a:t>This typically shows a class imbalance.</a:t>
            </a:r>
          </a:p>
        </p:txBody>
      </p:sp>
      <p:sp>
        <p:nvSpPr>
          <p:cNvPr id="9" name="TextBox 8">
            <a:extLst>
              <a:ext uri="{FF2B5EF4-FFF2-40B4-BE49-F238E27FC236}">
                <a16:creationId xmlns:a16="http://schemas.microsoft.com/office/drawing/2014/main" id="{57EF765F-1236-15DB-166E-391B46DD56E8}"/>
              </a:ext>
            </a:extLst>
          </p:cNvPr>
          <p:cNvSpPr txBox="1"/>
          <p:nvPr/>
        </p:nvSpPr>
        <p:spPr>
          <a:xfrm>
            <a:off x="2182371" y="326797"/>
            <a:ext cx="6101080" cy="369332"/>
          </a:xfrm>
          <a:prstGeom prst="rect">
            <a:avLst/>
          </a:prstGeom>
          <a:noFill/>
        </p:spPr>
        <p:txBody>
          <a:bodyPr wrap="square">
            <a:spAutoFit/>
          </a:bodyPr>
          <a:lstStyle/>
          <a:p>
            <a:r>
              <a:rPr lang="en-IN" dirty="0"/>
              <a:t>CHURN / NON CHURN Percentage</a:t>
            </a:r>
          </a:p>
        </p:txBody>
      </p:sp>
    </p:spTree>
    <p:extLst>
      <p:ext uri="{BB962C8B-B14F-4D97-AF65-F5344CB8AC3E}">
        <p14:creationId xmlns:p14="http://schemas.microsoft.com/office/powerpoint/2010/main" val="331782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3E-A824-E674-106E-9A28556851DD}"/>
              </a:ext>
            </a:extLst>
          </p:cNvPr>
          <p:cNvSpPr>
            <a:spLocks noGrp="1"/>
          </p:cNvSpPr>
          <p:nvPr>
            <p:ph type="title"/>
          </p:nvPr>
        </p:nvSpPr>
        <p:spPr>
          <a:xfrm>
            <a:off x="1595120" y="0"/>
            <a:ext cx="9452291" cy="621002"/>
          </a:xfrm>
        </p:spPr>
        <p:txBody>
          <a:bodyPr/>
          <a:lstStyle/>
          <a:p>
            <a:r>
              <a:rPr lang="en-IN" dirty="0"/>
              <a:t>EDA</a:t>
            </a:r>
          </a:p>
        </p:txBody>
      </p:sp>
      <p:pic>
        <p:nvPicPr>
          <p:cNvPr id="5" name="Picture 4" descr="A graph with a line&#10;&#10;Description automatically generated">
            <a:extLst>
              <a:ext uri="{FF2B5EF4-FFF2-40B4-BE49-F238E27FC236}">
                <a16:creationId xmlns:a16="http://schemas.microsoft.com/office/drawing/2014/main" id="{92C08086-1ED3-08EC-5B60-E8BB513604A4}"/>
              </a:ext>
            </a:extLst>
          </p:cNvPr>
          <p:cNvPicPr>
            <a:picLocks noChangeAspect="1"/>
          </p:cNvPicPr>
          <p:nvPr/>
        </p:nvPicPr>
        <p:blipFill>
          <a:blip r:embed="rId2"/>
          <a:stretch>
            <a:fillRect/>
          </a:stretch>
        </p:blipFill>
        <p:spPr>
          <a:xfrm>
            <a:off x="1618258" y="563017"/>
            <a:ext cx="3162089" cy="2331096"/>
          </a:xfrm>
          <a:prstGeom prst="rect">
            <a:avLst/>
          </a:prstGeom>
        </p:spPr>
      </p:pic>
      <p:pic>
        <p:nvPicPr>
          <p:cNvPr id="7" name="Picture 6" descr="A graph of different colored rectangular shapes&#10;&#10;Description automatically generated with medium confidence">
            <a:extLst>
              <a:ext uri="{FF2B5EF4-FFF2-40B4-BE49-F238E27FC236}">
                <a16:creationId xmlns:a16="http://schemas.microsoft.com/office/drawing/2014/main" id="{5817EB1F-1913-F1B7-51F8-D5B55CC40032}"/>
              </a:ext>
            </a:extLst>
          </p:cNvPr>
          <p:cNvPicPr>
            <a:picLocks noChangeAspect="1"/>
          </p:cNvPicPr>
          <p:nvPr/>
        </p:nvPicPr>
        <p:blipFill>
          <a:blip r:embed="rId3"/>
          <a:stretch>
            <a:fillRect/>
          </a:stretch>
        </p:blipFill>
        <p:spPr>
          <a:xfrm>
            <a:off x="5114195" y="518162"/>
            <a:ext cx="4862925" cy="2164918"/>
          </a:xfrm>
          <a:prstGeom prst="rect">
            <a:avLst/>
          </a:prstGeom>
        </p:spPr>
      </p:pic>
      <p:sp>
        <p:nvSpPr>
          <p:cNvPr id="8" name="Title 1">
            <a:extLst>
              <a:ext uri="{FF2B5EF4-FFF2-40B4-BE49-F238E27FC236}">
                <a16:creationId xmlns:a16="http://schemas.microsoft.com/office/drawing/2014/main" id="{F4EA4087-7616-9A5C-52FE-1391F90861C5}"/>
              </a:ext>
            </a:extLst>
          </p:cNvPr>
          <p:cNvSpPr txBox="1">
            <a:spLocks/>
          </p:cNvSpPr>
          <p:nvPr/>
        </p:nvSpPr>
        <p:spPr>
          <a:xfrm>
            <a:off x="5091331" y="4741358"/>
            <a:ext cx="4884345" cy="1954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400" cap="none" dirty="0"/>
              <a:t>It is noticed that the maximum churns occur in 0-6 months period. </a:t>
            </a:r>
          </a:p>
          <a:p>
            <a:r>
              <a:rPr lang="en-US" sz="1400" cap="none" dirty="0"/>
              <a:t>Post which there is stability as the customer retains in the network.</a:t>
            </a:r>
          </a:p>
          <a:p>
            <a:r>
              <a:rPr lang="en-US" sz="1400" cap="none" dirty="0"/>
              <a:t>The average revenue per user in good phase of customer is given by arpu_6 and arpu_7. </a:t>
            </a:r>
          </a:p>
          <a:p>
            <a:r>
              <a:rPr lang="en-US" sz="1400" cap="none" dirty="0"/>
              <a:t>It is evident that churn rate is high when there is no recharge or when the number of recharges are less than 10</a:t>
            </a:r>
          </a:p>
          <a:p>
            <a:r>
              <a:rPr lang="en-US" sz="1400" cap="none" dirty="0"/>
              <a:t>Churn rate is inversely proportional to number of recharges</a:t>
            </a:r>
          </a:p>
          <a:p>
            <a:endParaRPr lang="en-IN" sz="1200" cap="none" dirty="0"/>
          </a:p>
        </p:txBody>
      </p:sp>
      <p:pic>
        <p:nvPicPr>
          <p:cNvPr id="10" name="Picture 9" descr="A graph of a graph&#10;&#10;Description automatically generated">
            <a:extLst>
              <a:ext uri="{FF2B5EF4-FFF2-40B4-BE49-F238E27FC236}">
                <a16:creationId xmlns:a16="http://schemas.microsoft.com/office/drawing/2014/main" id="{B7E8B9C6-288E-75D4-707A-1B917005C322}"/>
              </a:ext>
            </a:extLst>
          </p:cNvPr>
          <p:cNvPicPr>
            <a:picLocks noChangeAspect="1"/>
          </p:cNvPicPr>
          <p:nvPr/>
        </p:nvPicPr>
        <p:blipFill>
          <a:blip r:embed="rId4"/>
          <a:stretch>
            <a:fillRect/>
          </a:stretch>
        </p:blipFill>
        <p:spPr>
          <a:xfrm>
            <a:off x="1618258" y="3268782"/>
            <a:ext cx="3162089" cy="2331096"/>
          </a:xfrm>
          <a:prstGeom prst="rect">
            <a:avLst/>
          </a:prstGeom>
        </p:spPr>
      </p:pic>
      <p:pic>
        <p:nvPicPr>
          <p:cNvPr id="14" name="Picture 13" descr="A graph of a bar graph&#10;&#10;Description automatically generated with medium confidence">
            <a:extLst>
              <a:ext uri="{FF2B5EF4-FFF2-40B4-BE49-F238E27FC236}">
                <a16:creationId xmlns:a16="http://schemas.microsoft.com/office/drawing/2014/main" id="{FEEE3442-5272-8853-2F17-EC24548BBCD3}"/>
              </a:ext>
            </a:extLst>
          </p:cNvPr>
          <p:cNvPicPr>
            <a:picLocks noChangeAspect="1"/>
          </p:cNvPicPr>
          <p:nvPr/>
        </p:nvPicPr>
        <p:blipFill>
          <a:blip r:embed="rId5"/>
          <a:stretch>
            <a:fillRect/>
          </a:stretch>
        </p:blipFill>
        <p:spPr>
          <a:xfrm>
            <a:off x="5092775" y="2894113"/>
            <a:ext cx="4884345" cy="1771351"/>
          </a:xfrm>
          <a:prstGeom prst="rect">
            <a:avLst/>
          </a:prstGeom>
        </p:spPr>
      </p:pic>
    </p:spTree>
    <p:extLst>
      <p:ext uri="{BB962C8B-B14F-4D97-AF65-F5344CB8AC3E}">
        <p14:creationId xmlns:p14="http://schemas.microsoft.com/office/powerpoint/2010/main" val="190031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72A-4F3C-7E99-34B8-6DE9C4861352}"/>
              </a:ext>
            </a:extLst>
          </p:cNvPr>
          <p:cNvSpPr>
            <a:spLocks noGrp="1"/>
          </p:cNvSpPr>
          <p:nvPr>
            <p:ph type="title"/>
          </p:nvPr>
        </p:nvSpPr>
        <p:spPr>
          <a:xfrm>
            <a:off x="985007" y="3546195"/>
            <a:ext cx="2357633" cy="462545"/>
          </a:xfrm>
        </p:spPr>
        <p:txBody>
          <a:bodyPr>
            <a:normAutofit/>
          </a:bodyPr>
          <a:lstStyle/>
          <a:p>
            <a:r>
              <a:rPr lang="en-IN" sz="1400" dirty="0"/>
              <a:t>Predictions on Train set</a:t>
            </a:r>
          </a:p>
        </p:txBody>
      </p:sp>
      <p:pic>
        <p:nvPicPr>
          <p:cNvPr id="5" name="Picture 4" descr="A graph of a positive rate&#10;&#10;Description automatically generated">
            <a:extLst>
              <a:ext uri="{FF2B5EF4-FFF2-40B4-BE49-F238E27FC236}">
                <a16:creationId xmlns:a16="http://schemas.microsoft.com/office/drawing/2014/main" id="{EEB16744-9F47-E474-27D3-E02810AFF847}"/>
              </a:ext>
            </a:extLst>
          </p:cNvPr>
          <p:cNvPicPr>
            <a:picLocks noChangeAspect="1"/>
          </p:cNvPicPr>
          <p:nvPr/>
        </p:nvPicPr>
        <p:blipFill>
          <a:blip r:embed="rId2"/>
          <a:stretch>
            <a:fillRect/>
          </a:stretch>
        </p:blipFill>
        <p:spPr>
          <a:xfrm>
            <a:off x="985007" y="893060"/>
            <a:ext cx="2357633" cy="2139700"/>
          </a:xfrm>
          <a:prstGeom prst="rect">
            <a:avLst/>
          </a:prstGeom>
        </p:spPr>
      </p:pic>
      <p:pic>
        <p:nvPicPr>
          <p:cNvPr id="7" name="Picture 6" descr="A graph of different colored lines&#10;&#10;Description automatically generated">
            <a:extLst>
              <a:ext uri="{FF2B5EF4-FFF2-40B4-BE49-F238E27FC236}">
                <a16:creationId xmlns:a16="http://schemas.microsoft.com/office/drawing/2014/main" id="{470F6C12-6004-5C8B-C217-94CA4EC1B014}"/>
              </a:ext>
            </a:extLst>
          </p:cNvPr>
          <p:cNvPicPr>
            <a:picLocks noChangeAspect="1"/>
          </p:cNvPicPr>
          <p:nvPr/>
        </p:nvPicPr>
        <p:blipFill>
          <a:blip r:embed="rId3"/>
          <a:stretch>
            <a:fillRect/>
          </a:stretch>
        </p:blipFill>
        <p:spPr>
          <a:xfrm>
            <a:off x="4056057" y="893060"/>
            <a:ext cx="2709297" cy="2139700"/>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75908F9B-E8E9-9FC2-5D90-8A4CF5946430}"/>
              </a:ext>
            </a:extLst>
          </p:cNvPr>
          <p:cNvPicPr>
            <a:picLocks noChangeAspect="1"/>
          </p:cNvPicPr>
          <p:nvPr/>
        </p:nvPicPr>
        <p:blipFill>
          <a:blip r:embed="rId4"/>
          <a:stretch>
            <a:fillRect/>
          </a:stretch>
        </p:blipFill>
        <p:spPr>
          <a:xfrm>
            <a:off x="7478771" y="895090"/>
            <a:ext cx="2741182" cy="2139700"/>
          </a:xfrm>
          <a:prstGeom prst="rect">
            <a:avLst/>
          </a:prstGeom>
        </p:spPr>
      </p:pic>
      <p:sp>
        <p:nvSpPr>
          <p:cNvPr id="10" name="Title 1">
            <a:extLst>
              <a:ext uri="{FF2B5EF4-FFF2-40B4-BE49-F238E27FC236}">
                <a16:creationId xmlns:a16="http://schemas.microsoft.com/office/drawing/2014/main" id="{7959F454-55EA-11E0-3AB8-8360DCAABA5E}"/>
              </a:ext>
            </a:extLst>
          </p:cNvPr>
          <p:cNvSpPr txBox="1">
            <a:spLocks/>
          </p:cNvSpPr>
          <p:nvPr/>
        </p:nvSpPr>
        <p:spPr>
          <a:xfrm>
            <a:off x="3990051" y="486438"/>
            <a:ext cx="3146108" cy="3466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sz="1400"/>
              <a:t>Predictions on Train set</a:t>
            </a:r>
            <a:endParaRPr lang="en-IN" sz="1400" dirty="0"/>
          </a:p>
        </p:txBody>
      </p:sp>
      <p:pic>
        <p:nvPicPr>
          <p:cNvPr id="12" name="Picture 11" descr="A graph of a positive rate&#10;&#10;Description automatically generated with medium confidence">
            <a:extLst>
              <a:ext uri="{FF2B5EF4-FFF2-40B4-BE49-F238E27FC236}">
                <a16:creationId xmlns:a16="http://schemas.microsoft.com/office/drawing/2014/main" id="{05640F7D-930D-9EF2-BEAE-A1EDB5B0CDD1}"/>
              </a:ext>
            </a:extLst>
          </p:cNvPr>
          <p:cNvPicPr>
            <a:picLocks noChangeAspect="1"/>
          </p:cNvPicPr>
          <p:nvPr/>
        </p:nvPicPr>
        <p:blipFill>
          <a:blip r:embed="rId5"/>
          <a:stretch>
            <a:fillRect/>
          </a:stretch>
        </p:blipFill>
        <p:spPr>
          <a:xfrm>
            <a:off x="985007" y="4008741"/>
            <a:ext cx="2357633" cy="2352606"/>
          </a:xfrm>
          <a:prstGeom prst="rect">
            <a:avLst/>
          </a:prstGeom>
        </p:spPr>
      </p:pic>
      <p:sp>
        <p:nvSpPr>
          <p:cNvPr id="14" name="TextBox 13">
            <a:extLst>
              <a:ext uri="{FF2B5EF4-FFF2-40B4-BE49-F238E27FC236}">
                <a16:creationId xmlns:a16="http://schemas.microsoft.com/office/drawing/2014/main" id="{A933BB36-C589-C0B3-139F-C7D29852EB90}"/>
              </a:ext>
            </a:extLst>
          </p:cNvPr>
          <p:cNvSpPr txBox="1"/>
          <p:nvPr/>
        </p:nvSpPr>
        <p:spPr>
          <a:xfrm>
            <a:off x="3922764" y="3408575"/>
            <a:ext cx="6371627" cy="1200329"/>
          </a:xfrm>
          <a:prstGeom prst="rect">
            <a:avLst/>
          </a:prstGeom>
          <a:noFill/>
        </p:spPr>
        <p:txBody>
          <a:bodyPr wrap="square">
            <a:spAutoFit/>
          </a:bodyPr>
          <a:lstStyle/>
          <a:p>
            <a:r>
              <a:rPr lang="en-IN" dirty="0"/>
              <a:t>The optimal cutoff point in the probability to define the predicted churn </a:t>
            </a:r>
            <a:r>
              <a:rPr lang="en-IN" dirty="0" err="1"/>
              <a:t>variabe</a:t>
            </a:r>
            <a:r>
              <a:rPr lang="en-IN" dirty="0"/>
              <a:t> converges at 0.53</a:t>
            </a:r>
          </a:p>
          <a:p>
            <a:endParaRPr lang="en-IN" dirty="0"/>
          </a:p>
          <a:p>
            <a:endParaRPr lang="en-IN" dirty="0"/>
          </a:p>
        </p:txBody>
      </p:sp>
      <p:sp>
        <p:nvSpPr>
          <p:cNvPr id="15" name="Rectangle 1">
            <a:extLst>
              <a:ext uri="{FF2B5EF4-FFF2-40B4-BE49-F238E27FC236}">
                <a16:creationId xmlns:a16="http://schemas.microsoft.com/office/drawing/2014/main" id="{6F3BD2FC-5160-B6AD-76DB-6CB9BF6CBDA3}"/>
              </a:ext>
            </a:extLst>
          </p:cNvPr>
          <p:cNvSpPr>
            <a:spLocks noChangeArrowheads="1"/>
          </p:cNvSpPr>
          <p:nvPr/>
        </p:nvSpPr>
        <p:spPr bwMode="auto">
          <a:xfrm>
            <a:off x="3922764" y="4146360"/>
            <a:ext cx="6517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The accuracy of the predicted model is: 81.0 % The sensitivity of the predicted model is: 77.0 % As the model created is based on a </a:t>
            </a:r>
            <a:r>
              <a:rPr lang="en-US" altLang="en-US" dirty="0" err="1"/>
              <a:t>sentivity</a:t>
            </a:r>
            <a:r>
              <a:rPr lang="en-US" altLang="en-US" dirty="0"/>
              <a:t> model, i.e. the True positive rate is given more importance as the actual and prediction of churn by a customer </a:t>
            </a:r>
          </a:p>
        </p:txBody>
      </p:sp>
    </p:spTree>
    <p:extLst>
      <p:ext uri="{BB962C8B-B14F-4D97-AF65-F5344CB8AC3E}">
        <p14:creationId xmlns:p14="http://schemas.microsoft.com/office/powerpoint/2010/main" val="2049843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646</TotalTime>
  <Words>1044</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Rockwell</vt:lpstr>
      <vt:lpstr>Tahoma</vt:lpstr>
      <vt:lpstr>Tw Cen MT</vt:lpstr>
      <vt:lpstr>Circuit</vt:lpstr>
      <vt:lpstr>Telecom churn case study</vt:lpstr>
      <vt:lpstr>The Problem</vt:lpstr>
      <vt:lpstr>Background Information</vt:lpstr>
      <vt:lpstr>Definitions of churn</vt:lpstr>
      <vt:lpstr>STEPS</vt:lpstr>
      <vt:lpstr>PowerPoint Presentation</vt:lpstr>
      <vt:lpstr>PowerPoint Presentation</vt:lpstr>
      <vt:lpstr>EDA</vt:lpstr>
      <vt:lpstr>Predictions on Train set</vt:lpstr>
      <vt:lpstr>PowerPoint Presentation</vt:lpstr>
      <vt:lpstr>Final Result</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case study</dc:title>
  <dc:creator>Shravani R</dc:creator>
  <cp:lastModifiedBy>Shravani R</cp:lastModifiedBy>
  <cp:revision>1</cp:revision>
  <dcterms:created xsi:type="dcterms:W3CDTF">2023-11-07T03:33:30Z</dcterms:created>
  <dcterms:modified xsi:type="dcterms:W3CDTF">2023-11-07T14:19:38Z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