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2" r:id="rId2"/>
    <p:sldId id="257" r:id="rId3"/>
    <p:sldId id="256" r:id="rId4"/>
    <p:sldId id="265" r:id="rId5"/>
    <p:sldId id="266" r:id="rId6"/>
    <p:sldId id="259" r:id="rId7"/>
    <p:sldId id="267" r:id="rId8"/>
    <p:sldId id="260" r:id="rId9"/>
    <p:sldId id="261" r:id="rId10"/>
    <p:sldId id="263" r:id="rId11"/>
    <p:sldId id="264" r:id="rId12"/>
    <p:sldId id="268" r:id="rId13"/>
    <p:sldId id="269" r:id="rId14"/>
    <p:sldId id="270" r:id="rId15"/>
    <p:sldId id="258"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A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132286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2CC67F-7CFB-4C8D-AC8B-6F38092DD9AA}"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254120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1116750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9133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4197533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168837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95352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2068959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158982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127707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9896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CC67F-7CFB-4C8D-AC8B-6F38092DD9AA}"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3228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2CC67F-7CFB-4C8D-AC8B-6F38092DD9AA}"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187147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256095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20920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2CC67F-7CFB-4C8D-AC8B-6F38092DD9AA}" type="datetimeFigureOut">
              <a:rPr lang="en-US" smtClean="0"/>
              <a:t>11/25/2023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200253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2CC67F-7CFB-4C8D-AC8B-6F38092DD9AA}"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9F6DF-6595-4448-91E3-037E45BCC58C}" type="slidenum">
              <a:rPr lang="en-US" smtClean="0"/>
              <a:t>‹#›</a:t>
            </a:fld>
            <a:endParaRPr lang="en-US"/>
          </a:p>
        </p:txBody>
      </p:sp>
    </p:spTree>
    <p:extLst>
      <p:ext uri="{BB962C8B-B14F-4D97-AF65-F5344CB8AC3E}">
        <p14:creationId xmlns:p14="http://schemas.microsoft.com/office/powerpoint/2010/main" val="382897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2CC67F-7CFB-4C8D-AC8B-6F38092DD9AA}" type="datetimeFigureOut">
              <a:rPr lang="en-US" smtClean="0"/>
              <a:t>11/25/2023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1C9F6DF-6595-4448-91E3-037E45BCC58C}" type="slidenum">
              <a:rPr lang="en-US" smtClean="0"/>
              <a:t>‹#›</a:t>
            </a:fld>
            <a:endParaRPr lang="en-US"/>
          </a:p>
        </p:txBody>
      </p:sp>
    </p:spTree>
    <p:extLst>
      <p:ext uri="{BB962C8B-B14F-4D97-AF65-F5344CB8AC3E}">
        <p14:creationId xmlns:p14="http://schemas.microsoft.com/office/powerpoint/2010/main" val="314164207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CDD1C0-3169-8641-B078-CAF2C42F932B}"/>
              </a:ext>
            </a:extLst>
          </p:cNvPr>
          <p:cNvSpPr txBox="1"/>
          <p:nvPr/>
        </p:nvSpPr>
        <p:spPr>
          <a:xfrm>
            <a:off x="609600" y="838200"/>
            <a:ext cx="7772400" cy="3785652"/>
          </a:xfrm>
          <a:prstGeom prst="rect">
            <a:avLst/>
          </a:prstGeom>
          <a:noFill/>
        </p:spPr>
        <p:txBody>
          <a:bodyPr wrap="square">
            <a:spAutoFit/>
          </a:bodyPr>
          <a:lstStyle/>
          <a:p>
            <a:pPr algn="ctr"/>
            <a:endParaRPr lang="en-US" sz="4000" dirty="0">
              <a:latin typeface="Copperplate Gothic Bold" panose="020E0705020206020404" pitchFamily="34" charset="0"/>
              <a:cs typeface="Times New Roman" pitchFamily="18" charset="0"/>
            </a:endParaRPr>
          </a:p>
          <a:p>
            <a:pPr algn="ctr"/>
            <a:endParaRPr lang="en-US" sz="4000" dirty="0">
              <a:latin typeface="Copperplate Gothic Bold" panose="020E0705020206020404" pitchFamily="34" charset="0"/>
              <a:cs typeface="Times New Roman" pitchFamily="18" charset="0"/>
            </a:endParaRPr>
          </a:p>
          <a:p>
            <a:pPr algn="ctr"/>
            <a:r>
              <a:rPr lang="en-US" sz="4000" dirty="0">
                <a:latin typeface="Copperplate Gothic Bold" panose="020E0705020206020404" pitchFamily="34" charset="0"/>
                <a:cs typeface="Times New Roman" pitchFamily="18" charset="0"/>
              </a:rPr>
              <a:t>Smart Washroom/ Bathroom for Senior Citizens Prone to Heart Attacks</a:t>
            </a:r>
            <a:endParaRPr lang="en-IN" sz="4000" dirty="0">
              <a:latin typeface="Copperplate Gothic Bold" panose="020E0705020206020404" pitchFamily="34" charset="0"/>
            </a:endParaRPr>
          </a:p>
        </p:txBody>
      </p:sp>
    </p:spTree>
    <p:extLst>
      <p:ext uri="{BB962C8B-B14F-4D97-AF65-F5344CB8AC3E}">
        <p14:creationId xmlns:p14="http://schemas.microsoft.com/office/powerpoint/2010/main" val="1289240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half" idx="4294967295"/>
          </p:nvPr>
        </p:nvSpPr>
        <p:spPr>
          <a:xfrm>
            <a:off x="152400" y="457200"/>
            <a:ext cx="6553201" cy="1676400"/>
          </a:xfrm>
        </p:spPr>
        <p:txBody>
          <a:bodyPr>
            <a:normAutofit fontScale="92500" lnSpcReduction="20000"/>
          </a:bodyPr>
          <a:lstStyle/>
          <a:p>
            <a:pPr marL="3657660" lvl="8" indent="0" algn="just">
              <a:buNone/>
            </a:pPr>
            <a:r>
              <a:rPr lang="en-US" sz="3200" dirty="0">
                <a:ln w="0"/>
                <a:solidFill>
                  <a:schemeClr val="accent4">
                    <a:lumMod val="20000"/>
                    <a:lumOff val="80000"/>
                  </a:schemeClr>
                </a:solidFill>
                <a:effectLst>
                  <a:outerShdw blurRad="38100" dist="19050" dir="2700000" algn="tl" rotWithShape="0">
                    <a:schemeClr val="dk1">
                      <a:alpha val="40000"/>
                    </a:schemeClr>
                  </a:outerShdw>
                </a:effectLst>
                <a:latin typeface="Arial Black" panose="020B0A04020102020204" pitchFamily="34" charset="0"/>
              </a:rPr>
              <a:t>Solution 2:-</a:t>
            </a:r>
          </a:p>
          <a:p>
            <a:pPr>
              <a:buNone/>
            </a:pPr>
            <a:endParaRPr lang="en-US" dirty="0">
              <a:ln w="0"/>
              <a:effectLst>
                <a:outerShdw blurRad="38100" dist="19050" dir="2700000" algn="tl" rotWithShape="0">
                  <a:schemeClr val="dk1">
                    <a:alpha val="40000"/>
                  </a:schemeClr>
                </a:outerShdw>
              </a:effectLst>
            </a:endParaRPr>
          </a:p>
          <a:p>
            <a:pPr>
              <a:buNone/>
            </a:pPr>
            <a:endParaRPr lang="en-US" dirty="0">
              <a:ln w="0"/>
              <a:effectLst>
                <a:outerShdw blurRad="38100" dist="19050" dir="2700000" algn="tl" rotWithShape="0">
                  <a:schemeClr val="dk1">
                    <a:alpha val="40000"/>
                  </a:schemeClr>
                </a:outerShdw>
              </a:effectLst>
            </a:endParaRPr>
          </a:p>
          <a:p>
            <a:pPr>
              <a:buNone/>
            </a:pPr>
            <a:r>
              <a:rPr lang="en-US" dirty="0">
                <a:ln w="0"/>
                <a:effectLst>
                  <a:outerShdw blurRad="38100" dist="19050" dir="2700000" algn="tl" rotWithShape="0">
                    <a:schemeClr val="dk1">
                      <a:alpha val="40000"/>
                    </a:schemeClr>
                  </a:outerShdw>
                </a:effectLst>
              </a:rPr>
              <a:t>		      </a:t>
            </a:r>
            <a:r>
              <a:rPr lang="en-US" sz="2400" i="1" dirty="0">
                <a:ln w="0"/>
                <a:effectLst>
                  <a:outerShdw blurRad="38100" dist="19050" dir="2700000" algn="tl" rotWithShape="0">
                    <a:schemeClr val="dk1">
                      <a:alpha val="40000"/>
                    </a:schemeClr>
                  </a:outerShdw>
                </a:effectLst>
                <a:latin typeface="Bahnschrift SemiBold" panose="020B0502040204020203" pitchFamily="34" charset="0"/>
              </a:rPr>
              <a:t>Panic Switch       Alarm Blown </a:t>
            </a:r>
          </a:p>
        </p:txBody>
      </p:sp>
      <p:pic>
        <p:nvPicPr>
          <p:cNvPr id="19458" name="Picture 2" descr="C:\Users\abc\Downloads\WhatsApp Image 2023-09-30 at 3.06.01 PM.jpeg"/>
          <p:cNvPicPr>
            <a:picLocks noChangeAspect="1" noChangeArrowheads="1"/>
          </p:cNvPicPr>
          <p:nvPr/>
        </p:nvPicPr>
        <p:blipFill>
          <a:blip r:embed="rId2"/>
          <a:srcRect/>
          <a:stretch>
            <a:fillRect/>
          </a:stretch>
        </p:blipFill>
        <p:spPr bwMode="auto">
          <a:xfrm>
            <a:off x="951931" y="2133600"/>
            <a:ext cx="33528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4"/>
          <p:cNvPicPr>
            <a:picLocks noChangeAspect="1" noChangeArrowheads="1"/>
          </p:cNvPicPr>
          <p:nvPr/>
        </p:nvPicPr>
        <p:blipFill>
          <a:blip r:embed="rId3"/>
          <a:srcRect/>
          <a:stretch>
            <a:fillRect/>
          </a:stretch>
        </p:blipFill>
        <p:spPr bwMode="auto">
          <a:xfrm>
            <a:off x="6301610" y="2743200"/>
            <a:ext cx="2094931"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Right Arrow 7"/>
          <p:cNvSpPr/>
          <p:nvPr/>
        </p:nvSpPr>
        <p:spPr>
          <a:xfrm>
            <a:off x="4628865" y="3429000"/>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DA23937-1293-7D28-8A0C-113E1350FCC4}"/>
              </a:ext>
            </a:extLst>
          </p:cNvPr>
          <p:cNvSpPr/>
          <p:nvPr/>
        </p:nvSpPr>
        <p:spPr>
          <a:xfrm>
            <a:off x="2819400" y="1752600"/>
            <a:ext cx="381000" cy="22860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15FD85-37F9-D60F-A775-6B8A5F15D302}"/>
              </a:ext>
            </a:extLst>
          </p:cNvPr>
          <p:cNvSpPr>
            <a:spLocks noGrp="1"/>
          </p:cNvSpPr>
          <p:nvPr>
            <p:ph type="title"/>
          </p:nvPr>
        </p:nvSpPr>
        <p:spPr/>
        <p:txBody>
          <a:bodyPr/>
          <a:lstStyle/>
          <a:p>
            <a:r>
              <a:rPr lang="en-IN" sz="3200" b="1" dirty="0">
                <a:latin typeface="Arial Black" panose="020B0A04020102020204" pitchFamily="34" charset="0"/>
              </a:rPr>
              <a:t>Solution 3:-</a:t>
            </a:r>
          </a:p>
        </p:txBody>
      </p:sp>
      <p:sp>
        <p:nvSpPr>
          <p:cNvPr id="6" name="Content Placeholder 5"/>
          <p:cNvSpPr>
            <a:spLocks noGrp="1"/>
          </p:cNvSpPr>
          <p:nvPr>
            <p:ph idx="4294967295"/>
          </p:nvPr>
        </p:nvSpPr>
        <p:spPr>
          <a:xfrm>
            <a:off x="0" y="1447800"/>
            <a:ext cx="9144000" cy="5257800"/>
          </a:xfrm>
        </p:spPr>
        <p:txBody>
          <a:bodyPr/>
          <a:lstStyle/>
          <a:p>
            <a:pPr marL="0" indent="0">
              <a:spcBef>
                <a:spcPts val="600"/>
              </a:spcBef>
              <a:buNone/>
            </a:pPr>
            <a:endParaRPr lang="en-US" dirty="0"/>
          </a:p>
          <a:p>
            <a:pPr>
              <a:buNone/>
            </a:pPr>
            <a:r>
              <a:rPr lang="en-US" dirty="0"/>
              <a:t>           </a:t>
            </a:r>
            <a:r>
              <a:rPr lang="en-US" sz="2400" i="1" dirty="0">
                <a:solidFill>
                  <a:schemeClr val="accent3">
                    <a:lumMod val="60000"/>
                    <a:lumOff val="40000"/>
                  </a:schemeClr>
                </a:solidFill>
                <a:latin typeface="Bahnschrift SemiBold" panose="020B0502040204020203" pitchFamily="34" charset="0"/>
              </a:rPr>
              <a:t>Panic situation</a:t>
            </a:r>
          </a:p>
        </p:txBody>
      </p:sp>
      <p:pic>
        <p:nvPicPr>
          <p:cNvPr id="20482" name="Picture 2" descr="C:\Users\abc\Downloads\WhatsApp Image 2023-09-30 at 2.31.03 PM.jpeg"/>
          <p:cNvPicPr>
            <a:picLocks noChangeAspect="1" noChangeArrowheads="1"/>
          </p:cNvPicPr>
          <p:nvPr/>
        </p:nvPicPr>
        <p:blipFill>
          <a:blip r:embed="rId2"/>
          <a:srcRect l="13333" r="10667"/>
          <a:stretch>
            <a:fillRect/>
          </a:stretch>
        </p:blipFill>
        <p:spPr bwMode="auto">
          <a:xfrm>
            <a:off x="228600" y="3352800"/>
            <a:ext cx="3352800" cy="3183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Down Arrow 7"/>
          <p:cNvSpPr/>
          <p:nvPr/>
        </p:nvSpPr>
        <p:spPr>
          <a:xfrm>
            <a:off x="1714500" y="2421689"/>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3" name="Picture 3"/>
          <p:cNvPicPr>
            <a:picLocks noChangeAspect="1" noChangeArrowheads="1"/>
          </p:cNvPicPr>
          <p:nvPr/>
        </p:nvPicPr>
        <p:blipFill>
          <a:blip r:embed="rId3"/>
          <a:srcRect/>
          <a:stretch>
            <a:fillRect/>
          </a:stretch>
        </p:blipFill>
        <p:spPr bwMode="auto">
          <a:xfrm>
            <a:off x="4343400" y="457200"/>
            <a:ext cx="35814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3842657" y="3821259"/>
            <a:ext cx="4953000" cy="1631216"/>
          </a:xfrm>
          <a:prstGeom prst="rect">
            <a:avLst/>
          </a:prstGeom>
          <a:noFill/>
        </p:spPr>
        <p:txBody>
          <a:bodyPr wrap="square" rtlCol="0">
            <a:spAutoFit/>
          </a:bodyPr>
          <a:lstStyle/>
          <a:p>
            <a:pPr marL="457200" indent="-457200">
              <a:buFont typeface="Courier New" panose="02070309020205020404" pitchFamily="49" charset="0"/>
              <a:buChar char="o"/>
            </a:pPr>
            <a:r>
              <a:rPr lang="en-US" sz="2400" b="1" dirty="0">
                <a:latin typeface="Arial Rounded MT Bold" panose="020F0704030504030204" pitchFamily="34" charset="0"/>
              </a:rPr>
              <a:t>No Movement Detection &gt; 2 mins</a:t>
            </a:r>
          </a:p>
          <a:p>
            <a:pPr marL="457200" indent="-457200">
              <a:buFont typeface="Courier New" panose="02070309020205020404" pitchFamily="49" charset="0"/>
              <a:buChar char="o"/>
            </a:pPr>
            <a:r>
              <a:rPr lang="en-US" sz="2400" b="1" dirty="0">
                <a:latin typeface="Arial Rounded MT Bold" panose="020F0704030504030204" pitchFamily="34" charset="0"/>
              </a:rPr>
              <a:t>Alarm Ringing</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45868-4C9B-EBFB-0E1D-09DD1267D93C}"/>
              </a:ext>
            </a:extLst>
          </p:cNvPr>
          <p:cNvSpPr txBox="1"/>
          <p:nvPr/>
        </p:nvSpPr>
        <p:spPr>
          <a:xfrm>
            <a:off x="152400" y="152400"/>
            <a:ext cx="6742470" cy="4053482"/>
          </a:xfrm>
          <a:prstGeom prst="rect">
            <a:avLst/>
          </a:prstGeom>
          <a:noFill/>
        </p:spPr>
        <p:txBody>
          <a:bodyPr wrap="square">
            <a:spAutoFit/>
          </a:bodyPr>
          <a:lstStyle/>
          <a:p>
            <a:endParaRPr lang="en-IN" dirty="0"/>
          </a:p>
          <a:p>
            <a:r>
              <a:rPr lang="en-IN" sz="3600" dirty="0">
                <a:solidFill>
                  <a:srgbClr val="F6FA40"/>
                </a:solidFill>
                <a:latin typeface="Algerian" panose="04020705040A02060702" pitchFamily="82" charset="0"/>
              </a:rPr>
              <a:t>Components Required:</a:t>
            </a:r>
          </a:p>
          <a:p>
            <a:pPr marL="742950" lvl="1" indent="-285750">
              <a:lnSpc>
                <a:spcPct val="150000"/>
              </a:lnSpc>
              <a:buFont typeface="Wingdings" panose="05000000000000000000" pitchFamily="2" charset="2"/>
              <a:buChar char="q"/>
            </a:pPr>
            <a:endParaRPr lang="en-IN" dirty="0"/>
          </a:p>
          <a:p>
            <a:pPr marL="800100" lvl="1"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Arduino Uno</a:t>
            </a:r>
          </a:p>
          <a:p>
            <a:pPr marL="800100" lvl="1"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PIR (Passive Infrared) Sensor</a:t>
            </a:r>
          </a:p>
          <a:p>
            <a:pPr marL="800100" lvl="1"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Buzzer</a:t>
            </a:r>
          </a:p>
          <a:p>
            <a:pPr marL="800100" lvl="1"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Momentary Switch</a:t>
            </a:r>
          </a:p>
          <a:p>
            <a:pPr marL="742950" lvl="1" indent="-28575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Jumper wires</a:t>
            </a:r>
          </a:p>
          <a:p>
            <a:pPr marL="742950" lvl="1" indent="-28575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Breadboard (optional)</a:t>
            </a:r>
          </a:p>
        </p:txBody>
      </p:sp>
    </p:spTree>
    <p:extLst>
      <p:ext uri="{BB962C8B-B14F-4D97-AF65-F5344CB8AC3E}">
        <p14:creationId xmlns:p14="http://schemas.microsoft.com/office/powerpoint/2010/main" val="339346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A3298FB-4DFB-8C9F-C098-1B89604BECCF}"/>
              </a:ext>
            </a:extLst>
          </p:cNvPr>
          <p:cNvPicPr>
            <a:picLocks noChangeAspect="1" noChangeArrowheads="1"/>
          </p:cNvPicPr>
          <p:nvPr/>
        </p:nvPicPr>
        <p:blipFill>
          <a:blip r:embed="rId2"/>
          <a:srcRect/>
          <a:stretch>
            <a:fillRect/>
          </a:stretch>
        </p:blipFill>
        <p:spPr bwMode="auto">
          <a:xfrm>
            <a:off x="762000" y="3276600"/>
            <a:ext cx="7620000" cy="33719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E5CB672-6D2A-EBC6-DE36-91BC5654B9DD}"/>
              </a:ext>
            </a:extLst>
          </p:cNvPr>
          <p:cNvSpPr txBox="1"/>
          <p:nvPr/>
        </p:nvSpPr>
        <p:spPr>
          <a:xfrm>
            <a:off x="762000" y="377280"/>
            <a:ext cx="7772400" cy="2899320"/>
          </a:xfrm>
          <a:prstGeom prst="rect">
            <a:avLst/>
          </a:prstGeom>
          <a:noFill/>
        </p:spPr>
        <p:txBody>
          <a:bodyPr wrap="square">
            <a:spAutoFit/>
          </a:bodyPr>
          <a:lstStyle/>
          <a:p>
            <a:r>
              <a:rPr lang="en-IN" sz="3600" dirty="0">
                <a:solidFill>
                  <a:srgbClr val="F6FA40"/>
                </a:solidFill>
                <a:latin typeface="Algerian" panose="04020705040A02060702" pitchFamily="82" charset="0"/>
              </a:rPr>
              <a:t>Circuit Diagram</a:t>
            </a:r>
          </a:p>
          <a:p>
            <a:pPr>
              <a:lnSpc>
                <a:spcPct val="150000"/>
              </a:lnSpc>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specialized smart bathroom project, designed with the unique needs of senior citizens prone to heart attacks in mind, utilizes Arduino Uno, a Passive Infrared (PIR) sensor, a buzzer, and a switch. The primary goal is to enhance bathroom safety and provide immediate assistance in case of a health emergency.</a:t>
            </a:r>
          </a:p>
        </p:txBody>
      </p:sp>
    </p:spTree>
    <p:extLst>
      <p:ext uri="{BB962C8B-B14F-4D97-AF65-F5344CB8AC3E}">
        <p14:creationId xmlns:p14="http://schemas.microsoft.com/office/powerpoint/2010/main" val="3112369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6EAC3-B63F-B8B9-2F63-0160514FBF98}"/>
              </a:ext>
            </a:extLst>
          </p:cNvPr>
          <p:cNvSpPr txBox="1"/>
          <p:nvPr/>
        </p:nvSpPr>
        <p:spPr>
          <a:xfrm>
            <a:off x="609600" y="381000"/>
            <a:ext cx="7924800" cy="6638805"/>
          </a:xfrm>
          <a:prstGeom prst="rect">
            <a:avLst/>
          </a:prstGeom>
          <a:noFill/>
        </p:spPr>
        <p:txBody>
          <a:bodyPr wrap="square">
            <a:spAutoFit/>
          </a:bodyPr>
          <a:lstStyle/>
          <a:p>
            <a:r>
              <a:rPr lang="en-IN" sz="3600" dirty="0">
                <a:solidFill>
                  <a:srgbClr val="F6FA40"/>
                </a:solidFill>
                <a:latin typeface="Algerian" panose="04020705040A02060702" pitchFamily="82" charset="0"/>
              </a:rPr>
              <a:t>Explanation with Consideration for Senior Citizens</a:t>
            </a:r>
            <a:endParaRPr lang="en-IN" dirty="0"/>
          </a:p>
          <a:p>
            <a:pPr>
              <a:lnSpc>
                <a:spcPct val="150000"/>
              </a:lnSpc>
            </a:pPr>
            <a:r>
              <a:rPr lang="en-IN" dirty="0">
                <a:latin typeface="Times New Roman" panose="02020603050405020304" pitchFamily="18" charset="0"/>
                <a:cs typeface="Times New Roman" panose="02020603050405020304" pitchFamily="18" charset="0"/>
              </a:rPr>
              <a:t>	</a:t>
            </a:r>
          </a:p>
          <a:p>
            <a:pPr algn="just">
              <a:lnSpc>
                <a:spcPct val="150000"/>
              </a:lnSpc>
            </a:pPr>
            <a:r>
              <a:rPr lang="en-IN" sz="2000" dirty="0">
                <a:latin typeface="Times New Roman" panose="02020603050405020304" pitchFamily="18" charset="0"/>
                <a:cs typeface="Times New Roman" panose="02020603050405020304" pitchFamily="18" charset="0"/>
              </a:rPr>
              <a:t>	1. The project's primary objective is to ensure the safety of senior citizens who are prone to heart attacks. The system activates when the senior citizen enters the bathroom.</a:t>
            </a:r>
          </a:p>
          <a:p>
            <a:pPr algn="just">
              <a:lnSpc>
                <a:spcPct val="150000"/>
              </a:lnSpc>
            </a:pPr>
            <a:r>
              <a:rPr lang="en-IN" sz="2000" dirty="0">
                <a:latin typeface="Times New Roman" panose="02020603050405020304" pitchFamily="18" charset="0"/>
                <a:cs typeface="Times New Roman" panose="02020603050405020304" pitchFamily="18" charset="0"/>
              </a:rPr>
              <a:t>	2. If there is no movement detected for 2 minutes, the system triggers a loud alarm. This feature serves as a safety net to call for immediate assistance in case of a health emergency, such as a heart attack.</a:t>
            </a:r>
          </a:p>
          <a:p>
            <a:pPr algn="just">
              <a:lnSpc>
                <a:spcPct val="150000"/>
              </a:lnSpc>
            </a:pPr>
            <a:r>
              <a:rPr lang="en-IN" sz="2000" dirty="0">
                <a:latin typeface="Times New Roman" panose="02020603050405020304" pitchFamily="18" charset="0"/>
                <a:cs typeface="Times New Roman" panose="02020603050405020304" pitchFamily="18" charset="0"/>
              </a:rPr>
              <a:t>	3. If person in was still due to other reason for 2 min and if he/she came to know alarm is ringing then he/ she can immediately stop the alarm by pressing internal switch indicating that there is no any hurdle.   </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652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228600"/>
            <a:ext cx="8382000" cy="2743200"/>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tabLst/>
              <a:defRPr/>
            </a:pPr>
            <a:endParaRPr kumimoji="0" lang="en-US" sz="3200" b="1"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id="{37CAAF4B-791C-461F-4966-4E1AD847C19B}"/>
              </a:ext>
            </a:extLst>
          </p:cNvPr>
          <p:cNvSpPr>
            <a:spLocks noGrp="1"/>
          </p:cNvSpPr>
          <p:nvPr>
            <p:ph idx="1"/>
          </p:nvPr>
        </p:nvSpPr>
        <p:spPr>
          <a:xfrm>
            <a:off x="762000" y="1219200"/>
            <a:ext cx="7467600" cy="4195481"/>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By tailoring this smart bathroom project to the specific needs of senior citizens prone to heart attacks, you can help provide a safer and more secure bathroom environment for this vulnerable demographic.</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A0C17-2F28-4981-2F14-AB8EC5DE241A}"/>
              </a:ext>
            </a:extLst>
          </p:cNvPr>
          <p:cNvSpPr>
            <a:spLocks noGrp="1"/>
          </p:cNvSpPr>
          <p:nvPr>
            <p:ph type="title"/>
          </p:nvPr>
        </p:nvSpPr>
        <p:spPr>
          <a:xfrm>
            <a:off x="0" y="1981200"/>
            <a:ext cx="9144000" cy="4038600"/>
          </a:xfrm>
        </p:spPr>
        <p:txBody>
          <a:bodyPr/>
          <a:lstStyle/>
          <a:p>
            <a:pPr algn="ctr"/>
            <a:r>
              <a:rPr lang="en-IN" sz="10000" b="1" dirty="0">
                <a:latin typeface="Bradley Hand ITC" panose="03070402050302030203" pitchFamily="66" charset="0"/>
              </a:rPr>
              <a:t>THANK         YOU!!</a:t>
            </a:r>
          </a:p>
        </p:txBody>
      </p:sp>
    </p:spTree>
    <p:extLst>
      <p:ext uri="{BB962C8B-B14F-4D97-AF65-F5344CB8AC3E}">
        <p14:creationId xmlns:p14="http://schemas.microsoft.com/office/powerpoint/2010/main" val="40227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75" y="657521"/>
            <a:ext cx="8458200" cy="990600"/>
          </a:xfrm>
        </p:spPr>
        <p:txBody>
          <a:bodyPr>
            <a:normAutofit fontScale="90000"/>
          </a:bodyPr>
          <a:lstStyle/>
          <a:p>
            <a:r>
              <a:rPr lang="en-US" sz="3600" dirty="0">
                <a:solidFill>
                  <a:srgbClr val="FF0000"/>
                </a:solidFill>
                <a:latin typeface="Algerian" panose="04020705040A02060702" pitchFamily="82" charset="0"/>
                <a:cs typeface="Times New Roman" pitchFamily="18" charset="0"/>
              </a:rPr>
              <a:t>Smart Washroom/ Bathroom for Senior Citizens Prone to Heart Attacks</a:t>
            </a:r>
          </a:p>
        </p:txBody>
      </p:sp>
      <p:sp>
        <p:nvSpPr>
          <p:cNvPr id="5" name="Subtitle 4">
            <a:extLst>
              <a:ext uri="{FF2B5EF4-FFF2-40B4-BE49-F238E27FC236}">
                <a16:creationId xmlns:a16="http://schemas.microsoft.com/office/drawing/2014/main" id="{5095EA86-8A03-6581-8697-1E44E7BD186C}"/>
              </a:ext>
            </a:extLst>
          </p:cNvPr>
          <p:cNvSpPr>
            <a:spLocks noGrp="1"/>
          </p:cNvSpPr>
          <p:nvPr>
            <p:ph type="subTitle" idx="1"/>
          </p:nvPr>
        </p:nvSpPr>
        <p:spPr>
          <a:xfrm flipH="1" flipV="1">
            <a:off x="838200" y="5257504"/>
            <a:ext cx="45719" cy="76200"/>
          </a:xfrm>
        </p:spPr>
        <p:txBody>
          <a:bodyPr>
            <a:normAutofit fontScale="25000" lnSpcReduction="20000"/>
          </a:bodyPr>
          <a:lstStyle/>
          <a:p>
            <a:endParaRPr lang="en-IN" dirty="0"/>
          </a:p>
        </p:txBody>
      </p:sp>
      <p:sp>
        <p:nvSpPr>
          <p:cNvPr id="11266" name="AutoShape 2" descr="Is your bathroom dangerous for seni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38" name="Picture 2" descr="C:\Users\abc\Downloads\WhatsApp Image 2023-09-30 at 2.28.55 PM.jpeg"/>
          <p:cNvPicPr>
            <a:picLocks noChangeAspect="1" noChangeArrowheads="1"/>
          </p:cNvPicPr>
          <p:nvPr/>
        </p:nvPicPr>
        <p:blipFill>
          <a:blip r:embed="rId2"/>
          <a:srcRect/>
          <a:stretch>
            <a:fillRect/>
          </a:stretch>
        </p:blipFill>
        <p:spPr bwMode="auto">
          <a:xfrm>
            <a:off x="307975" y="2644076"/>
            <a:ext cx="4220659" cy="2819400"/>
          </a:xfrm>
          <a:prstGeom prst="rect">
            <a:avLst/>
          </a:prstGeom>
          <a:noFill/>
        </p:spPr>
      </p:pic>
      <p:pic>
        <p:nvPicPr>
          <p:cNvPr id="14340" name="Picture 4"/>
          <p:cNvPicPr>
            <a:picLocks noChangeAspect="1" noChangeArrowheads="1"/>
          </p:cNvPicPr>
          <p:nvPr/>
        </p:nvPicPr>
        <p:blipFill>
          <a:blip r:embed="rId3"/>
          <a:srcRect/>
          <a:stretch>
            <a:fillRect/>
          </a:stretch>
        </p:blipFill>
        <p:spPr bwMode="auto">
          <a:xfrm>
            <a:off x="4953000" y="1506739"/>
            <a:ext cx="3590925" cy="2047875"/>
          </a:xfrm>
          <a:prstGeom prst="rect">
            <a:avLst/>
          </a:prstGeom>
          <a:noFill/>
          <a:ln w="9525">
            <a:noFill/>
            <a:miter lim="800000"/>
            <a:headEnd/>
            <a:tailEnd/>
          </a:ln>
          <a:effectLst/>
        </p:spPr>
      </p:pic>
      <p:pic>
        <p:nvPicPr>
          <p:cNvPr id="14341" name="Picture 5"/>
          <p:cNvPicPr>
            <a:picLocks noChangeAspect="1" noChangeArrowheads="1"/>
          </p:cNvPicPr>
          <p:nvPr/>
        </p:nvPicPr>
        <p:blipFill>
          <a:blip r:embed="rId4"/>
          <a:srcRect/>
          <a:stretch>
            <a:fillRect/>
          </a:stretch>
        </p:blipFill>
        <p:spPr bwMode="auto">
          <a:xfrm>
            <a:off x="5734928" y="4152604"/>
            <a:ext cx="2237924" cy="2209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Is your bathroom dangerous for seni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2"/>
          <a:srcRect/>
          <a:stretch>
            <a:fillRect/>
          </a:stretch>
        </p:blipFill>
        <p:spPr bwMode="auto">
          <a:xfrm>
            <a:off x="1204912" y="1524000"/>
            <a:ext cx="6734175" cy="42100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B236-2F79-ADB4-5554-B6454DC30770}"/>
              </a:ext>
            </a:extLst>
          </p:cNvPr>
          <p:cNvSpPr>
            <a:spLocks noGrp="1"/>
          </p:cNvSpPr>
          <p:nvPr>
            <p:ph type="title"/>
          </p:nvPr>
        </p:nvSpPr>
        <p:spPr/>
        <p:txBody>
          <a:bodyPr/>
          <a:lstStyle/>
          <a:p>
            <a:r>
              <a:rPr lang="en-IN" sz="4000" dirty="0">
                <a:solidFill>
                  <a:srgbClr val="F6FA40"/>
                </a:solidFill>
                <a:latin typeface="Algerian" panose="04020705040A02060702" pitchFamily="82" charset="0"/>
              </a:rPr>
              <a:t>INTRODUCTION</a:t>
            </a:r>
            <a:endParaRPr lang="en-IN" dirty="0">
              <a:solidFill>
                <a:schemeClr val="tx2">
                  <a:lumMod val="25000"/>
                </a:schemeClr>
              </a:solidFill>
            </a:endParaRPr>
          </a:p>
        </p:txBody>
      </p:sp>
      <p:sp>
        <p:nvSpPr>
          <p:cNvPr id="3" name="Content Placeholder 2">
            <a:extLst>
              <a:ext uri="{FF2B5EF4-FFF2-40B4-BE49-F238E27FC236}">
                <a16:creationId xmlns:a16="http://schemas.microsoft.com/office/drawing/2014/main" id="{DD5E3485-57A3-DD9B-AE8D-E3066206A04F}"/>
              </a:ext>
            </a:extLst>
          </p:cNvPr>
          <p:cNvSpPr>
            <a:spLocks noGrp="1"/>
          </p:cNvSpPr>
          <p:nvPr>
            <p:ph idx="1"/>
          </p:nvPr>
        </p:nvSpPr>
        <p:spPr>
          <a:xfrm>
            <a:off x="304800" y="1447801"/>
            <a:ext cx="8354490" cy="4800606"/>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Old age is a sensitive phase; elderly people need care and comfort to lead a healthy life without worries and anxiety. Lack of awareness regarding the changing behavioral patterns in elderly people at home leads to abuse of them by their kin. It is true that the older a person gets, the weaker their body system becomes. As a result, older people are more susceptible to illnesses. Blood pressure, heart failure, diabetes, and arthritis are just a few ailments that older people may get exposed to if they are not suitably cared for in their old age.</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98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76A89-E9EE-A858-02A3-3152D7C3219F}"/>
              </a:ext>
            </a:extLst>
          </p:cNvPr>
          <p:cNvSpPr txBox="1"/>
          <p:nvPr/>
        </p:nvSpPr>
        <p:spPr>
          <a:xfrm>
            <a:off x="381000" y="457200"/>
            <a:ext cx="8153400" cy="4838312"/>
          </a:xfrm>
          <a:prstGeom prst="rect">
            <a:avLst/>
          </a:prstGeom>
          <a:noFill/>
        </p:spPr>
        <p:txBody>
          <a:bodyPr wrap="square">
            <a:spAutoFit/>
          </a:bodyPr>
          <a:lstStyle/>
          <a:p>
            <a:r>
              <a:rPr lang="en-IN" sz="3600" dirty="0">
                <a:solidFill>
                  <a:srgbClr val="F6FA40"/>
                </a:solidFill>
                <a:latin typeface="Algerian" panose="04020705040A02060702" pitchFamily="82" charset="0"/>
              </a:rPr>
              <a:t>Problem/ Common Issue</a:t>
            </a:r>
            <a:endParaRPr lang="en-IN" sz="3600" dirty="0">
              <a:latin typeface="Algerian" panose="04020705040A02060702" pitchFamily="82" charset="0"/>
            </a:endParaRPr>
          </a:p>
          <a:p>
            <a:endParaRPr lang="en-IN" dirty="0"/>
          </a:p>
          <a:p>
            <a:endParaRPr lang="en-IN" dirty="0"/>
          </a:p>
          <a:p>
            <a:pPr>
              <a:lnSpc>
                <a:spcPct val="150000"/>
              </a:lnSpc>
            </a:pPr>
            <a:r>
              <a:rPr lang="en-IN" sz="2000" dirty="0">
                <a:latin typeface="Times New Roman" panose="02020603050405020304" pitchFamily="18" charset="0"/>
                <a:cs typeface="Times New Roman" panose="02020603050405020304" pitchFamily="18" charset="0"/>
              </a:rPr>
              <a:t>                   Many time we heard that some ones relative went to washroom / bath-room in the morning and half or one hour later his home members tried to call him/her then they found he/she was not responding. After broking the door they found he/she was dead due to heart attack. Medically it is proved after severe heart attack if patient is treated within an hour he/ she can cure. But, if such patient stuck in the washroom/ bathroom, which is locked from inner side, home members unaware of the situation and they are unable to support to the patient for treatment</a:t>
            </a:r>
            <a:r>
              <a:rPr lang="en-IN" dirty="0"/>
              <a:t>.</a:t>
            </a:r>
          </a:p>
        </p:txBody>
      </p:sp>
    </p:spTree>
    <p:extLst>
      <p:ext uri="{BB962C8B-B14F-4D97-AF65-F5344CB8AC3E}">
        <p14:creationId xmlns:p14="http://schemas.microsoft.com/office/powerpoint/2010/main" val="136360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685799" y="4060371"/>
            <a:ext cx="7772400" cy="2543556"/>
          </a:xfrm>
          <a:prstGeom prst="rect">
            <a:avLst/>
          </a:prstGeom>
          <a:noFill/>
          <a:ln w="9525">
            <a:noFill/>
            <a:miter lim="800000"/>
            <a:headEnd/>
            <a:tailEnd/>
          </a:ln>
          <a:effectLst/>
        </p:spPr>
      </p:pic>
      <p:pic>
        <p:nvPicPr>
          <p:cNvPr id="5" name="Picture 2"/>
          <p:cNvPicPr>
            <a:picLocks noGrp="1" noChangeAspect="1" noChangeArrowheads="1"/>
          </p:cNvPicPr>
          <p:nvPr>
            <p:ph idx="4294967295"/>
          </p:nvPr>
        </p:nvPicPr>
        <p:blipFill>
          <a:blip r:embed="rId3"/>
          <a:srcRect/>
          <a:stretch>
            <a:fillRect/>
          </a:stretch>
        </p:blipFill>
        <p:spPr bwMode="auto">
          <a:xfrm>
            <a:off x="471487" y="961644"/>
            <a:ext cx="8201025" cy="2876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ubtitle 2"/>
          <p:cNvSpPr txBox="1">
            <a:spLocks/>
          </p:cNvSpPr>
          <p:nvPr/>
        </p:nvSpPr>
        <p:spPr>
          <a:xfrm>
            <a:off x="1371600" y="275844"/>
            <a:ext cx="6400800" cy="685800"/>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tabLst/>
              <a:defRPr/>
            </a:pPr>
            <a:endParaRPr kumimoji="0" lang="en-US" sz="32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3AD2D5-654C-272E-AD4C-C59FE3529225}"/>
              </a:ext>
            </a:extLst>
          </p:cNvPr>
          <p:cNvSpPr txBox="1"/>
          <p:nvPr/>
        </p:nvSpPr>
        <p:spPr>
          <a:xfrm>
            <a:off x="457200" y="0"/>
            <a:ext cx="8001000" cy="6752105"/>
          </a:xfrm>
          <a:prstGeom prst="rect">
            <a:avLst/>
          </a:prstGeom>
          <a:noFill/>
        </p:spPr>
        <p:txBody>
          <a:bodyPr wrap="square">
            <a:spAutoFit/>
          </a:bodyPr>
          <a:lstStyle/>
          <a:p>
            <a:r>
              <a:rPr lang="en-IN" sz="4000" dirty="0">
                <a:solidFill>
                  <a:srgbClr val="F6FA40"/>
                </a:solidFill>
                <a:latin typeface="Algerian" panose="04020705040A02060702" pitchFamily="82" charset="0"/>
              </a:rPr>
              <a:t>Best Feasible Solution:-</a:t>
            </a:r>
            <a:endParaRPr lang="en-IN" dirty="0"/>
          </a:p>
          <a:p>
            <a:endParaRPr lang="en-IN" dirty="0"/>
          </a:p>
          <a:p>
            <a:pPr>
              <a:lnSpc>
                <a:spcPct val="150000"/>
              </a:lnSpc>
            </a:pPr>
            <a:r>
              <a:rPr lang="en-IN" dirty="0">
                <a:latin typeface="Times New Roman" panose="02020603050405020304" pitchFamily="18" charset="0"/>
                <a:cs typeface="Times New Roman" panose="02020603050405020304" pitchFamily="18" charset="0"/>
              </a:rPr>
              <a:t>                Now technology has been changing drastically. Homes are becoming smarter and smarter. Many of houses adapted security systems to avoid theft and energy saving circuits to reduce light bills. Many of homes, malls, theatres, using motion sensors that sense the movement of person, if there is no movement that systems turning of electrical appliances   such as light, fan, AC, climber, etc.    </a:t>
            </a:r>
          </a:p>
          <a:p>
            <a:pPr>
              <a:lnSpc>
                <a:spcPct val="150000"/>
              </a:lnSpc>
            </a:pPr>
            <a:r>
              <a:rPr lang="en-IN" dirty="0">
                <a:latin typeface="Times New Roman" panose="02020603050405020304" pitchFamily="18" charset="0"/>
                <a:cs typeface="Times New Roman" panose="02020603050405020304" pitchFamily="18" charset="0"/>
              </a:rPr>
              <a:t>		 Similarly, if we use motion sensors in the washroom/ bathroom and if we set particular time delay and after that time delay:   </a:t>
            </a: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 movement doesn't found, alarm should start so that other home members can aware about the situation in Washroom/ Bathroom. They can break the door and treat the person within time. </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If movement doesn’t found and alarm started and person in the bathroom is in safe mode he/ she can press </a:t>
            </a:r>
            <a:r>
              <a:rPr lang="en-IN" b="1" dirty="0">
                <a:solidFill>
                  <a:srgbClr val="FFC000"/>
                </a:solidFill>
                <a:latin typeface="Times New Roman" panose="02020603050405020304" pitchFamily="18" charset="0"/>
                <a:cs typeface="Times New Roman" panose="02020603050405020304" pitchFamily="18" charset="0"/>
              </a:rPr>
              <a:t>push</a:t>
            </a:r>
            <a:r>
              <a:rPr lang="en-IN" b="1" dirty="0">
                <a:latin typeface="Times New Roman" panose="02020603050405020304" pitchFamily="18" charset="0"/>
                <a:cs typeface="Times New Roman" panose="02020603050405020304" pitchFamily="18" charset="0"/>
              </a:rPr>
              <a:t> button to indicate that there is no any hard situation.</a:t>
            </a:r>
          </a:p>
        </p:txBody>
      </p:sp>
    </p:spTree>
    <p:extLst>
      <p:ext uri="{BB962C8B-B14F-4D97-AF65-F5344CB8AC3E}">
        <p14:creationId xmlns:p14="http://schemas.microsoft.com/office/powerpoint/2010/main" val="50608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4294967295"/>
          </p:nvPr>
        </p:nvPicPr>
        <p:blipFill>
          <a:blip r:embed="rId2"/>
          <a:stretch>
            <a:fillRect/>
          </a:stretch>
        </p:blipFill>
        <p:spPr bwMode="auto">
          <a:xfrm>
            <a:off x="1028700" y="1331118"/>
            <a:ext cx="7086600" cy="41957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228600"/>
            <a:ext cx="8915400" cy="6019800"/>
          </a:xfrm>
        </p:spPr>
        <p:txBody>
          <a:bodyPr/>
          <a:lstStyle/>
          <a:p>
            <a:pPr marL="3657660" lvl="8" indent="0" algn="just">
              <a:buNone/>
            </a:pPr>
            <a:r>
              <a:rPr lang="en-US" sz="3200" b="1" dirty="0">
                <a:latin typeface="Arial Black" panose="020B0A04020102020204" pitchFamily="34" charset="0"/>
              </a:rPr>
              <a:t>Solution 1:-</a:t>
            </a:r>
          </a:p>
          <a:p>
            <a:pPr>
              <a:buNone/>
            </a:pPr>
            <a:endParaRPr lang="en-US" b="1" dirty="0"/>
          </a:p>
          <a:p>
            <a:pPr>
              <a:buNone/>
            </a:pPr>
            <a:r>
              <a:rPr lang="en-US" b="1" dirty="0"/>
              <a:t>				</a:t>
            </a:r>
            <a:r>
              <a:rPr lang="en-US" sz="2400" b="1" i="1" dirty="0">
                <a:latin typeface="Bahnschrift Light" panose="020B0502040204020203" pitchFamily="34" charset="0"/>
              </a:rPr>
              <a:t>   If Movement Doesn't Found       Alarm Blown </a:t>
            </a:r>
          </a:p>
        </p:txBody>
      </p:sp>
      <p:pic>
        <p:nvPicPr>
          <p:cNvPr id="18435" name="Picture 3"/>
          <p:cNvPicPr>
            <a:picLocks noChangeAspect="1" noChangeArrowheads="1"/>
          </p:cNvPicPr>
          <p:nvPr/>
        </p:nvPicPr>
        <p:blipFill>
          <a:blip r:embed="rId2"/>
          <a:srcRect/>
          <a:stretch>
            <a:fillRect/>
          </a:stretch>
        </p:blipFill>
        <p:spPr bwMode="auto">
          <a:xfrm>
            <a:off x="1694170" y="1943100"/>
            <a:ext cx="575566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Arrow: Right 4">
            <a:extLst>
              <a:ext uri="{FF2B5EF4-FFF2-40B4-BE49-F238E27FC236}">
                <a16:creationId xmlns:a16="http://schemas.microsoft.com/office/drawing/2014/main" id="{FFEAD718-BD01-D354-EEA4-1EA4051D19DC}"/>
              </a:ext>
            </a:extLst>
          </p:cNvPr>
          <p:cNvSpPr/>
          <p:nvPr/>
        </p:nvSpPr>
        <p:spPr>
          <a:xfrm>
            <a:off x="5486400" y="1447800"/>
            <a:ext cx="457200" cy="24765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274</TotalTime>
  <Words>720</Words>
  <Application>Microsoft Office PowerPoint</Application>
  <PresentationFormat>On-screen Show (4:3)</PresentationFormat>
  <Paragraphs>49</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Algerian</vt:lpstr>
      <vt:lpstr>Arial</vt:lpstr>
      <vt:lpstr>Arial Black</vt:lpstr>
      <vt:lpstr>Arial Rounded MT Bold</vt:lpstr>
      <vt:lpstr>Bahnschrift Light</vt:lpstr>
      <vt:lpstr>Bahnschrift SemiBold</vt:lpstr>
      <vt:lpstr>Bradley Hand ITC</vt:lpstr>
      <vt:lpstr>Century Gothic</vt:lpstr>
      <vt:lpstr>Copperplate Gothic Bold</vt:lpstr>
      <vt:lpstr>Courier New</vt:lpstr>
      <vt:lpstr>Times New Roman</vt:lpstr>
      <vt:lpstr>Wingdings</vt:lpstr>
      <vt:lpstr>Wingdings 3</vt:lpstr>
      <vt:lpstr>Ion</vt:lpstr>
      <vt:lpstr>PowerPoint Presentation</vt:lpstr>
      <vt:lpstr>Smart Washroom/ Bathroom for Senior Citizens Prone to Heart Attacks</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Solution 3:-</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Washroom/ Bathroom for Senior Citizens Prone to Heart Attacks</dc:title>
  <dc:creator>abc</dc:creator>
  <cp:lastModifiedBy>Sanjivani Patil</cp:lastModifiedBy>
  <cp:revision>16</cp:revision>
  <dcterms:created xsi:type="dcterms:W3CDTF">2023-09-30T08:56:15Z</dcterms:created>
  <dcterms:modified xsi:type="dcterms:W3CDTF">2023-11-25T08:39:17Z</dcterms:modified>
</cp:coreProperties>
</file>