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8CE3992-6506-48A2-B32D-3287BC237660}" type="datetimeFigureOut">
              <a:rPr lang="en-IN" smtClean="0"/>
              <a:t>26-07-2023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9D3081F-5F21-4202-85F0-ECAE0CF74CB7}" type="slidenum">
              <a:rPr lang="en-IN" smtClean="0"/>
              <a:t>‹#›</a:t>
            </a:fld>
            <a:endParaRPr lang="en-IN"/>
          </a:p>
        </p:txBody>
      </p:sp>
    </p:spTree>
    <p:extLst>
      <p:ext uri="{BB962C8B-B14F-4D97-AF65-F5344CB8AC3E}">
        <p14:creationId xmlns:p14="http://schemas.microsoft.com/office/powerpoint/2010/main" val="425797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CE3992-6506-48A2-B32D-3287BC237660}" type="datetimeFigureOut">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D3081F-5F21-4202-85F0-ECAE0CF74CB7}" type="slidenum">
              <a:rPr lang="en-IN" smtClean="0"/>
              <a:t>‹#›</a:t>
            </a:fld>
            <a:endParaRPr lang="en-IN"/>
          </a:p>
        </p:txBody>
      </p:sp>
    </p:spTree>
    <p:extLst>
      <p:ext uri="{BB962C8B-B14F-4D97-AF65-F5344CB8AC3E}">
        <p14:creationId xmlns:p14="http://schemas.microsoft.com/office/powerpoint/2010/main" val="160933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8CE3992-6506-48A2-B32D-3287BC237660}" type="datetimeFigureOut">
              <a:rPr lang="en-IN" smtClean="0"/>
              <a:t>26-07-2023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9D3081F-5F21-4202-85F0-ECAE0CF74CB7}" type="slidenum">
              <a:rPr lang="en-IN" smtClean="0"/>
              <a:t>‹#›</a:t>
            </a:fld>
            <a:endParaRPr lang="en-IN"/>
          </a:p>
        </p:txBody>
      </p:sp>
    </p:spTree>
    <p:extLst>
      <p:ext uri="{BB962C8B-B14F-4D97-AF65-F5344CB8AC3E}">
        <p14:creationId xmlns:p14="http://schemas.microsoft.com/office/powerpoint/2010/main" val="4010276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8CE3992-6506-48A2-B32D-3287BC237660}" type="datetimeFigureOut">
              <a:rPr lang="en-IN" smtClean="0"/>
              <a:t>26-07-2023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9D3081F-5F21-4202-85F0-ECAE0CF74CB7}"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8273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8CE3992-6506-48A2-B32D-3287BC237660}" type="datetimeFigureOut">
              <a:rPr lang="en-IN" smtClean="0"/>
              <a:t>26-07-2023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9D3081F-5F21-4202-85F0-ECAE0CF74CB7}" type="slidenum">
              <a:rPr lang="en-IN" smtClean="0"/>
              <a:t>‹#›</a:t>
            </a:fld>
            <a:endParaRPr lang="en-IN"/>
          </a:p>
        </p:txBody>
      </p:sp>
    </p:spTree>
    <p:extLst>
      <p:ext uri="{BB962C8B-B14F-4D97-AF65-F5344CB8AC3E}">
        <p14:creationId xmlns:p14="http://schemas.microsoft.com/office/powerpoint/2010/main" val="1260451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CE3992-6506-48A2-B32D-3287BC237660}" type="datetimeFigureOut">
              <a:rPr lang="en-IN" smtClean="0"/>
              <a:t>26-07-2023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D3081F-5F21-4202-85F0-ECAE0CF74CB7}" type="slidenum">
              <a:rPr lang="en-IN" smtClean="0"/>
              <a:t>‹#›</a:t>
            </a:fld>
            <a:endParaRPr lang="en-IN"/>
          </a:p>
        </p:txBody>
      </p:sp>
    </p:spTree>
    <p:extLst>
      <p:ext uri="{BB962C8B-B14F-4D97-AF65-F5344CB8AC3E}">
        <p14:creationId xmlns:p14="http://schemas.microsoft.com/office/powerpoint/2010/main" val="3310683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CE3992-6506-48A2-B32D-3287BC237660}" type="datetimeFigureOut">
              <a:rPr lang="en-IN" smtClean="0"/>
              <a:t>26-07-2023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D3081F-5F21-4202-85F0-ECAE0CF74CB7}" type="slidenum">
              <a:rPr lang="en-IN" smtClean="0"/>
              <a:t>‹#›</a:t>
            </a:fld>
            <a:endParaRPr lang="en-IN"/>
          </a:p>
        </p:txBody>
      </p:sp>
    </p:spTree>
    <p:extLst>
      <p:ext uri="{BB962C8B-B14F-4D97-AF65-F5344CB8AC3E}">
        <p14:creationId xmlns:p14="http://schemas.microsoft.com/office/powerpoint/2010/main" val="1107875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E3992-6506-48A2-B32D-3287BC237660}"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D3081F-5F21-4202-85F0-ECAE0CF74CB7}" type="slidenum">
              <a:rPr lang="en-IN" smtClean="0"/>
              <a:t>‹#›</a:t>
            </a:fld>
            <a:endParaRPr lang="en-IN"/>
          </a:p>
        </p:txBody>
      </p:sp>
    </p:spTree>
    <p:extLst>
      <p:ext uri="{BB962C8B-B14F-4D97-AF65-F5344CB8AC3E}">
        <p14:creationId xmlns:p14="http://schemas.microsoft.com/office/powerpoint/2010/main" val="1127976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8CE3992-6506-48A2-B32D-3287BC237660}" type="datetimeFigureOut">
              <a:rPr lang="en-IN" smtClean="0"/>
              <a:t>26-07-2023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9D3081F-5F21-4202-85F0-ECAE0CF74CB7}" type="slidenum">
              <a:rPr lang="en-IN" smtClean="0"/>
              <a:t>‹#›</a:t>
            </a:fld>
            <a:endParaRPr lang="en-IN"/>
          </a:p>
        </p:txBody>
      </p:sp>
    </p:spTree>
    <p:extLst>
      <p:ext uri="{BB962C8B-B14F-4D97-AF65-F5344CB8AC3E}">
        <p14:creationId xmlns:p14="http://schemas.microsoft.com/office/powerpoint/2010/main" val="128334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E3992-6506-48A2-B32D-3287BC237660}"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D3081F-5F21-4202-85F0-ECAE0CF74CB7}" type="slidenum">
              <a:rPr lang="en-IN" smtClean="0"/>
              <a:t>‹#›</a:t>
            </a:fld>
            <a:endParaRPr lang="en-IN"/>
          </a:p>
        </p:txBody>
      </p:sp>
    </p:spTree>
    <p:extLst>
      <p:ext uri="{BB962C8B-B14F-4D97-AF65-F5344CB8AC3E}">
        <p14:creationId xmlns:p14="http://schemas.microsoft.com/office/powerpoint/2010/main" val="24737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8CE3992-6506-48A2-B32D-3287BC237660}" type="datetimeFigureOut">
              <a:rPr lang="en-IN" smtClean="0"/>
              <a:t>26-07-2023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9D3081F-5F21-4202-85F0-ECAE0CF74CB7}" type="slidenum">
              <a:rPr lang="en-IN" smtClean="0"/>
              <a:t>‹#›</a:t>
            </a:fld>
            <a:endParaRPr lang="en-IN"/>
          </a:p>
        </p:txBody>
      </p:sp>
    </p:spTree>
    <p:extLst>
      <p:ext uri="{BB962C8B-B14F-4D97-AF65-F5344CB8AC3E}">
        <p14:creationId xmlns:p14="http://schemas.microsoft.com/office/powerpoint/2010/main" val="2083529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CE3992-6506-48A2-B32D-3287BC237660}" type="datetimeFigureOut">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D3081F-5F21-4202-85F0-ECAE0CF74CB7}" type="slidenum">
              <a:rPr lang="en-IN" smtClean="0"/>
              <a:t>‹#›</a:t>
            </a:fld>
            <a:endParaRPr lang="en-IN"/>
          </a:p>
        </p:txBody>
      </p:sp>
    </p:spTree>
    <p:extLst>
      <p:ext uri="{BB962C8B-B14F-4D97-AF65-F5344CB8AC3E}">
        <p14:creationId xmlns:p14="http://schemas.microsoft.com/office/powerpoint/2010/main" val="171165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CE3992-6506-48A2-B32D-3287BC237660}" type="datetimeFigureOut">
              <a:rPr lang="en-IN" smtClean="0"/>
              <a:t>26-07-2023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D3081F-5F21-4202-85F0-ECAE0CF74CB7}" type="slidenum">
              <a:rPr lang="en-IN" smtClean="0"/>
              <a:t>‹#›</a:t>
            </a:fld>
            <a:endParaRPr lang="en-IN"/>
          </a:p>
        </p:txBody>
      </p:sp>
    </p:spTree>
    <p:extLst>
      <p:ext uri="{BB962C8B-B14F-4D97-AF65-F5344CB8AC3E}">
        <p14:creationId xmlns:p14="http://schemas.microsoft.com/office/powerpoint/2010/main" val="344307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CE3992-6506-48A2-B32D-3287BC237660}" type="datetimeFigureOut">
              <a:rPr lang="en-IN" smtClean="0"/>
              <a:t>26-07-2023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D3081F-5F21-4202-85F0-ECAE0CF74CB7}" type="slidenum">
              <a:rPr lang="en-IN" smtClean="0"/>
              <a:t>‹#›</a:t>
            </a:fld>
            <a:endParaRPr lang="en-IN"/>
          </a:p>
        </p:txBody>
      </p:sp>
    </p:spTree>
    <p:extLst>
      <p:ext uri="{BB962C8B-B14F-4D97-AF65-F5344CB8AC3E}">
        <p14:creationId xmlns:p14="http://schemas.microsoft.com/office/powerpoint/2010/main" val="3977331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E3992-6506-48A2-B32D-3287BC237660}" type="datetimeFigureOut">
              <a:rPr lang="en-IN" smtClean="0"/>
              <a:t>26-07-2023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D3081F-5F21-4202-85F0-ECAE0CF74CB7}" type="slidenum">
              <a:rPr lang="en-IN" smtClean="0"/>
              <a:t>‹#›</a:t>
            </a:fld>
            <a:endParaRPr lang="en-IN"/>
          </a:p>
        </p:txBody>
      </p:sp>
    </p:spTree>
    <p:extLst>
      <p:ext uri="{BB962C8B-B14F-4D97-AF65-F5344CB8AC3E}">
        <p14:creationId xmlns:p14="http://schemas.microsoft.com/office/powerpoint/2010/main" val="1411643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CE3992-6506-48A2-B32D-3287BC237660}" type="datetimeFigureOut">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D3081F-5F21-4202-85F0-ECAE0CF74CB7}" type="slidenum">
              <a:rPr lang="en-IN" smtClean="0"/>
              <a:t>‹#›</a:t>
            </a:fld>
            <a:endParaRPr lang="en-IN"/>
          </a:p>
        </p:txBody>
      </p:sp>
    </p:spTree>
    <p:extLst>
      <p:ext uri="{BB962C8B-B14F-4D97-AF65-F5344CB8AC3E}">
        <p14:creationId xmlns:p14="http://schemas.microsoft.com/office/powerpoint/2010/main" val="3938846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CE3992-6506-48A2-B32D-3287BC237660}" type="datetimeFigureOut">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D3081F-5F21-4202-85F0-ECAE0CF74CB7}" type="slidenum">
              <a:rPr lang="en-IN" smtClean="0"/>
              <a:t>‹#›</a:t>
            </a:fld>
            <a:endParaRPr lang="en-IN"/>
          </a:p>
        </p:txBody>
      </p:sp>
    </p:spTree>
    <p:extLst>
      <p:ext uri="{BB962C8B-B14F-4D97-AF65-F5344CB8AC3E}">
        <p14:creationId xmlns:p14="http://schemas.microsoft.com/office/powerpoint/2010/main" val="3149853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CE3992-6506-48A2-B32D-3287BC237660}" type="datetimeFigureOut">
              <a:rPr lang="en-IN" smtClean="0"/>
              <a:t>26-07-2023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D3081F-5F21-4202-85F0-ECAE0CF74CB7}" type="slidenum">
              <a:rPr lang="en-IN" smtClean="0"/>
              <a:t>‹#›</a:t>
            </a:fld>
            <a:endParaRPr lang="en-IN"/>
          </a:p>
        </p:txBody>
      </p:sp>
    </p:spTree>
    <p:extLst>
      <p:ext uri="{BB962C8B-B14F-4D97-AF65-F5344CB8AC3E}">
        <p14:creationId xmlns:p14="http://schemas.microsoft.com/office/powerpoint/2010/main" val="5718121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7DE7-4601-0FD8-B154-1AC7DE351742}"/>
              </a:ext>
            </a:extLst>
          </p:cNvPr>
          <p:cNvSpPr>
            <a:spLocks noGrp="1"/>
          </p:cNvSpPr>
          <p:nvPr>
            <p:ph type="ctrTitle"/>
          </p:nvPr>
        </p:nvSpPr>
        <p:spPr>
          <a:xfrm>
            <a:off x="1371600" y="1337094"/>
            <a:ext cx="9448800" cy="1966823"/>
          </a:xfrm>
        </p:spPr>
        <p:txBody>
          <a:bodyPr>
            <a:normAutofit/>
          </a:bodyPr>
          <a:lstStyle/>
          <a:p>
            <a:r>
              <a:rPr lang="en-US" sz="3600" dirty="0">
                <a:latin typeface="Bahnschrift" panose="020B0502040204020203" pitchFamily="34" charset="0"/>
              </a:rPr>
              <a:t>Profit Prediction of 50 Companies using Data Science</a:t>
            </a:r>
            <a:endParaRPr lang="en-IN" sz="3600" dirty="0">
              <a:latin typeface="Bahnschrift" panose="020B0502040204020203" pitchFamily="34" charset="0"/>
            </a:endParaRPr>
          </a:p>
        </p:txBody>
      </p:sp>
      <p:sp>
        <p:nvSpPr>
          <p:cNvPr id="3" name="Subtitle 2">
            <a:extLst>
              <a:ext uri="{FF2B5EF4-FFF2-40B4-BE49-F238E27FC236}">
                <a16:creationId xmlns:a16="http://schemas.microsoft.com/office/drawing/2014/main" id="{FA67DFD4-981F-36C7-5238-301531280D19}"/>
              </a:ext>
            </a:extLst>
          </p:cNvPr>
          <p:cNvSpPr>
            <a:spLocks noGrp="1"/>
          </p:cNvSpPr>
          <p:nvPr>
            <p:ph type="subTitle" idx="1"/>
          </p:nvPr>
        </p:nvSpPr>
        <p:spPr>
          <a:xfrm>
            <a:off x="1371600" y="3735238"/>
            <a:ext cx="9448800" cy="772544"/>
          </a:xfrm>
        </p:spPr>
        <p:txBody>
          <a:bodyPr/>
          <a:lstStyle/>
          <a:p>
            <a:r>
              <a:rPr lang="en-US" dirty="0">
                <a:latin typeface="Bahnschrift" panose="020B0502040204020203" pitchFamily="34" charset="0"/>
              </a:rPr>
              <a:t>Presented By – Shravani Jadhav</a:t>
            </a:r>
            <a:endParaRPr lang="en-IN" dirty="0">
              <a:latin typeface="Bahnschrift" panose="020B0502040204020203" pitchFamily="34" charset="0"/>
            </a:endParaRPr>
          </a:p>
        </p:txBody>
      </p:sp>
    </p:spTree>
    <p:extLst>
      <p:ext uri="{BB962C8B-B14F-4D97-AF65-F5344CB8AC3E}">
        <p14:creationId xmlns:p14="http://schemas.microsoft.com/office/powerpoint/2010/main" val="815010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E894-E766-1C33-18DD-CEF7421518CF}"/>
              </a:ext>
            </a:extLst>
          </p:cNvPr>
          <p:cNvSpPr>
            <a:spLocks noGrp="1"/>
          </p:cNvSpPr>
          <p:nvPr>
            <p:ph type="title"/>
          </p:nvPr>
        </p:nvSpPr>
        <p:spPr>
          <a:xfrm>
            <a:off x="86264" y="1138686"/>
            <a:ext cx="5840083" cy="1789151"/>
          </a:xfrm>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B7B510AC-48C0-8C91-132F-35E0EA999C3F}"/>
              </a:ext>
            </a:extLst>
          </p:cNvPr>
          <p:cNvSpPr>
            <a:spLocks noGrp="1"/>
          </p:cNvSpPr>
          <p:nvPr>
            <p:ph idx="1"/>
          </p:nvPr>
        </p:nvSpPr>
        <p:spPr>
          <a:xfrm>
            <a:off x="685800" y="2794958"/>
            <a:ext cx="10820400" cy="4063042"/>
          </a:xfrm>
        </p:spPr>
        <p:txBody>
          <a:bodyPr>
            <a:normAutofit/>
          </a:bodyPr>
          <a:lstStyle/>
          <a:p>
            <a:pPr marL="0" indent="0">
              <a:buNone/>
            </a:pPr>
            <a:r>
              <a:rPr lang="en-US" dirty="0"/>
              <a:t>    </a:t>
            </a:r>
          </a:p>
          <a:p>
            <a:pPr marL="0" indent="0">
              <a:buNone/>
            </a:pPr>
            <a:r>
              <a:rPr lang="en-US" dirty="0"/>
              <a:t>             In this project , the linear </a:t>
            </a:r>
            <a:r>
              <a:rPr lang="en-US" dirty="0" err="1"/>
              <a:t>regession</a:t>
            </a:r>
            <a:r>
              <a:rPr lang="en-US" dirty="0"/>
              <a:t> model developed for predicting the  profit of 50 company based on R&amp;D Spend , Administration </a:t>
            </a:r>
            <a:r>
              <a:rPr lang="en-US" dirty="0" err="1"/>
              <a:t>Cost,and</a:t>
            </a:r>
            <a:r>
              <a:rPr lang="en-US" dirty="0"/>
              <a:t>         Marketing Spend. The model was trained on dataset containing information about several companies and their respective profits. The model was evaluated using metrics such as mean squared errors and R-squared which showed that it is a good fit for data an can be used to make accurate predictions.</a:t>
            </a:r>
            <a:endParaRPr lang="en-IN" dirty="0"/>
          </a:p>
        </p:txBody>
      </p:sp>
    </p:spTree>
    <p:extLst>
      <p:ext uri="{BB962C8B-B14F-4D97-AF65-F5344CB8AC3E}">
        <p14:creationId xmlns:p14="http://schemas.microsoft.com/office/powerpoint/2010/main" val="401675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9200-39CC-2BE2-909F-FCF586DFD1C8}"/>
              </a:ext>
            </a:extLst>
          </p:cNvPr>
          <p:cNvSpPr>
            <a:spLocks noGrp="1"/>
          </p:cNvSpPr>
          <p:nvPr>
            <p:ph type="ctrTitle"/>
          </p:nvPr>
        </p:nvSpPr>
        <p:spPr>
          <a:xfrm>
            <a:off x="3372928" y="1803405"/>
            <a:ext cx="7447472" cy="1825096"/>
          </a:xfrm>
        </p:spPr>
        <p:txBody>
          <a:bodyPr/>
          <a:lstStyle/>
          <a:p>
            <a:r>
              <a:rPr lang="en-US" dirty="0"/>
              <a:t>Thankyou !</a:t>
            </a:r>
            <a:endParaRPr lang="en-IN" dirty="0"/>
          </a:p>
        </p:txBody>
      </p:sp>
      <p:sp>
        <p:nvSpPr>
          <p:cNvPr id="3" name="Subtitle 2">
            <a:extLst>
              <a:ext uri="{FF2B5EF4-FFF2-40B4-BE49-F238E27FC236}">
                <a16:creationId xmlns:a16="http://schemas.microsoft.com/office/drawing/2014/main" id="{EB1C2F92-CA3F-FACB-023D-494DEC1576E7}"/>
              </a:ext>
            </a:extLst>
          </p:cNvPr>
          <p:cNvSpPr>
            <a:spLocks noGrp="1"/>
          </p:cNvSpPr>
          <p:nvPr>
            <p:ph type="subTitle" idx="1"/>
          </p:nvPr>
        </p:nvSpPr>
        <p:spPr>
          <a:xfrm flipV="1">
            <a:off x="1371600" y="7194429"/>
            <a:ext cx="94488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291209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A202-0012-9D9D-11CD-ADB4A73D75E2}"/>
              </a:ext>
            </a:extLst>
          </p:cNvPr>
          <p:cNvSpPr>
            <a:spLocks noGrp="1"/>
          </p:cNvSpPr>
          <p:nvPr>
            <p:ph type="title"/>
          </p:nvPr>
        </p:nvSpPr>
        <p:spPr>
          <a:xfrm>
            <a:off x="1699405" y="1216324"/>
            <a:ext cx="2631056" cy="1069675"/>
          </a:xfrm>
        </p:spPr>
        <p:txBody>
          <a:bodyPr>
            <a:normAutofit fontScale="90000"/>
          </a:bodyPr>
          <a:lstStyle/>
          <a:p>
            <a:r>
              <a:rPr lang="en-US" dirty="0"/>
              <a:t>Content :</a:t>
            </a:r>
            <a:endParaRPr lang="en-IN" dirty="0"/>
          </a:p>
        </p:txBody>
      </p:sp>
      <p:sp>
        <p:nvSpPr>
          <p:cNvPr id="3" name="Content Placeholder 2">
            <a:extLst>
              <a:ext uri="{FF2B5EF4-FFF2-40B4-BE49-F238E27FC236}">
                <a16:creationId xmlns:a16="http://schemas.microsoft.com/office/drawing/2014/main" id="{A902CDBF-4058-E3CB-0009-C76690A8D79B}"/>
              </a:ext>
            </a:extLst>
          </p:cNvPr>
          <p:cNvSpPr>
            <a:spLocks noGrp="1"/>
          </p:cNvSpPr>
          <p:nvPr>
            <p:ph idx="1"/>
          </p:nvPr>
        </p:nvSpPr>
        <p:spPr>
          <a:xfrm>
            <a:off x="685800" y="2656936"/>
            <a:ext cx="10820400" cy="3994030"/>
          </a:xfrm>
        </p:spPr>
        <p:txBody>
          <a:bodyPr/>
          <a:lstStyle/>
          <a:p>
            <a:r>
              <a:rPr lang="en-US" dirty="0"/>
              <a:t>Abstract</a:t>
            </a:r>
          </a:p>
          <a:p>
            <a:r>
              <a:rPr lang="en-US" dirty="0"/>
              <a:t>Introduction</a:t>
            </a:r>
          </a:p>
          <a:p>
            <a:r>
              <a:rPr lang="en-US" dirty="0"/>
              <a:t>Objective</a:t>
            </a:r>
          </a:p>
          <a:p>
            <a:r>
              <a:rPr lang="en-US" dirty="0"/>
              <a:t>Existing System</a:t>
            </a:r>
          </a:p>
          <a:p>
            <a:r>
              <a:rPr lang="en-US" dirty="0"/>
              <a:t>Proposed System</a:t>
            </a:r>
          </a:p>
          <a:p>
            <a:r>
              <a:rPr lang="en-US" dirty="0"/>
              <a:t>System Architecture</a:t>
            </a:r>
          </a:p>
          <a:p>
            <a:r>
              <a:rPr lang="en-US" dirty="0"/>
              <a:t>Modules</a:t>
            </a:r>
          </a:p>
          <a:p>
            <a:r>
              <a:rPr lang="en-US" dirty="0"/>
              <a:t>Conclusion</a:t>
            </a:r>
          </a:p>
          <a:p>
            <a:pPr marL="0" indent="0">
              <a:buNone/>
            </a:pPr>
            <a:endParaRPr lang="en-IN" dirty="0"/>
          </a:p>
        </p:txBody>
      </p:sp>
    </p:spTree>
    <p:extLst>
      <p:ext uri="{BB962C8B-B14F-4D97-AF65-F5344CB8AC3E}">
        <p14:creationId xmlns:p14="http://schemas.microsoft.com/office/powerpoint/2010/main" val="287096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712E-FA5B-2F77-1142-23D9A868D945}"/>
              </a:ext>
            </a:extLst>
          </p:cNvPr>
          <p:cNvSpPr>
            <a:spLocks noGrp="1"/>
          </p:cNvSpPr>
          <p:nvPr>
            <p:ph type="title"/>
          </p:nvPr>
        </p:nvSpPr>
        <p:spPr>
          <a:xfrm>
            <a:off x="1130060" y="1268083"/>
            <a:ext cx="3062378" cy="789317"/>
          </a:xfrm>
        </p:spPr>
        <p:txBody>
          <a:bodyPr>
            <a:normAutofit fontScale="90000"/>
          </a:bodyPr>
          <a:lstStyle/>
          <a:p>
            <a:r>
              <a:rPr lang="en-US" dirty="0">
                <a:latin typeface="Arial Rounded MT Bold" panose="020F0704030504030204" pitchFamily="34" charset="0"/>
              </a:rPr>
              <a:t>Abstract</a:t>
            </a:r>
            <a:r>
              <a:rPr lang="en-US" dirty="0"/>
              <a:t> :</a:t>
            </a:r>
            <a:endParaRPr lang="en-IN" dirty="0"/>
          </a:p>
        </p:txBody>
      </p:sp>
      <p:sp>
        <p:nvSpPr>
          <p:cNvPr id="3" name="Content Placeholder 2">
            <a:extLst>
              <a:ext uri="{FF2B5EF4-FFF2-40B4-BE49-F238E27FC236}">
                <a16:creationId xmlns:a16="http://schemas.microsoft.com/office/drawing/2014/main" id="{0F29546D-B013-6C58-3EE1-0E7AED284417}"/>
              </a:ext>
            </a:extLst>
          </p:cNvPr>
          <p:cNvSpPr>
            <a:spLocks noGrp="1"/>
          </p:cNvSpPr>
          <p:nvPr>
            <p:ph idx="1"/>
          </p:nvPr>
        </p:nvSpPr>
        <p:spPr>
          <a:xfrm>
            <a:off x="685800" y="2194560"/>
            <a:ext cx="10820400" cy="4456406"/>
          </a:xfrm>
        </p:spPr>
        <p:txBody>
          <a:bodyPr/>
          <a:lstStyle/>
          <a:p>
            <a:r>
              <a:rPr lang="en-US" dirty="0"/>
              <a:t>In this project, we aim to develop a machine learning model to predict the profit value of a company based on its R&amp;D spend, administration cost, and marketing spend. </a:t>
            </a:r>
          </a:p>
          <a:p>
            <a:r>
              <a:rPr lang="en-US" dirty="0"/>
              <a:t>The dataset consists of information from 50 companies, including these three input features and the corresponding profit earned.</a:t>
            </a:r>
          </a:p>
          <a:p>
            <a:r>
              <a:rPr lang="en-US" dirty="0"/>
              <a:t>We construct different regression algorithms, including Linear Regression, Decision Tree Regression, Random Forest Regression, and Gradient Boosting Regression. </a:t>
            </a:r>
          </a:p>
          <a:p>
            <a:r>
              <a:rPr lang="en-US" dirty="0"/>
              <a:t>By comparing the metrics, we can determine which model performs best in predicting profit values. Finally, we select the best model based on the regression metrics and our evaluation criteria. </a:t>
            </a:r>
            <a:endParaRPr lang="en-IN" dirty="0"/>
          </a:p>
        </p:txBody>
      </p:sp>
    </p:spTree>
    <p:extLst>
      <p:ext uri="{BB962C8B-B14F-4D97-AF65-F5344CB8AC3E}">
        <p14:creationId xmlns:p14="http://schemas.microsoft.com/office/powerpoint/2010/main" val="79374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2C43-17A4-9F52-8BDA-307BF42B5D0D}"/>
              </a:ext>
            </a:extLst>
          </p:cNvPr>
          <p:cNvSpPr>
            <a:spLocks noGrp="1"/>
          </p:cNvSpPr>
          <p:nvPr>
            <p:ph type="title"/>
          </p:nvPr>
        </p:nvSpPr>
        <p:spPr>
          <a:xfrm>
            <a:off x="612475" y="1285335"/>
            <a:ext cx="3959525" cy="909225"/>
          </a:xfrm>
        </p:spPr>
        <p:txBody>
          <a:bodyPr>
            <a:normAutofit fontScale="90000"/>
          </a:bodyPr>
          <a:lstStyle/>
          <a:p>
            <a:r>
              <a:rPr lang="en-US" dirty="0"/>
              <a:t>Introduction :</a:t>
            </a:r>
            <a:endParaRPr lang="en-IN" dirty="0"/>
          </a:p>
        </p:txBody>
      </p:sp>
      <p:sp>
        <p:nvSpPr>
          <p:cNvPr id="3" name="Content Placeholder 2">
            <a:extLst>
              <a:ext uri="{FF2B5EF4-FFF2-40B4-BE49-F238E27FC236}">
                <a16:creationId xmlns:a16="http://schemas.microsoft.com/office/drawing/2014/main" id="{8083272E-9ED1-C693-93F6-51580D9780A1}"/>
              </a:ext>
            </a:extLst>
          </p:cNvPr>
          <p:cNvSpPr>
            <a:spLocks noGrp="1"/>
          </p:cNvSpPr>
          <p:nvPr>
            <p:ph idx="1"/>
          </p:nvPr>
        </p:nvSpPr>
        <p:spPr>
          <a:xfrm>
            <a:off x="189781" y="2194560"/>
            <a:ext cx="11706045" cy="4283878"/>
          </a:xfrm>
        </p:spPr>
        <p:txBody>
          <a:bodyPr/>
          <a:lstStyle/>
          <a:p>
            <a:r>
              <a:rPr lang="en-US" dirty="0"/>
              <a:t>The objective of this project is to develop a machine learning (ML) model that can predict the profit value of a company based on its R&amp;D Spend, Administration Cost, and Marketing Spend. We will use a dataset containing information from 50 companies, including these variables and the corresponding profit earned.</a:t>
            </a:r>
          </a:p>
          <a:p>
            <a:r>
              <a:rPr lang="en-US" dirty="0"/>
              <a:t>By successfully building an ML model for profit prediction, businesses can use this tool to make informed decisions regarding resource allocation and investment strategies.</a:t>
            </a:r>
          </a:p>
          <a:p>
            <a:r>
              <a:rPr lang="en-US" dirty="0"/>
              <a:t>It can assist in identifying factors that contribute most significantly to profitability and guide companies in optimizing their spending patterns to maximize profits.</a:t>
            </a:r>
          </a:p>
          <a:p>
            <a:r>
              <a:rPr lang="en-US" dirty="0"/>
              <a:t>To develop models wee use linear regression a popular Machine learning algorithm used for predicting continuous variables.</a:t>
            </a:r>
            <a:endParaRPr lang="en-IN" dirty="0"/>
          </a:p>
        </p:txBody>
      </p:sp>
    </p:spTree>
    <p:extLst>
      <p:ext uri="{BB962C8B-B14F-4D97-AF65-F5344CB8AC3E}">
        <p14:creationId xmlns:p14="http://schemas.microsoft.com/office/powerpoint/2010/main" val="287753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2F88-3AFD-4C97-C6DE-59B391709D90}"/>
              </a:ext>
            </a:extLst>
          </p:cNvPr>
          <p:cNvSpPr>
            <a:spLocks noGrp="1"/>
          </p:cNvSpPr>
          <p:nvPr>
            <p:ph type="title"/>
          </p:nvPr>
        </p:nvSpPr>
        <p:spPr>
          <a:xfrm>
            <a:off x="871268" y="1319841"/>
            <a:ext cx="3717985" cy="888521"/>
          </a:xfrm>
        </p:spPr>
        <p:txBody>
          <a:bodyPr>
            <a:normAutofit/>
          </a:bodyPr>
          <a:lstStyle/>
          <a:p>
            <a:r>
              <a:rPr lang="en-US" dirty="0" err="1"/>
              <a:t>Objevctive</a:t>
            </a:r>
            <a:r>
              <a:rPr lang="en-US" dirty="0"/>
              <a:t> :</a:t>
            </a:r>
            <a:endParaRPr lang="en-IN" dirty="0"/>
          </a:p>
        </p:txBody>
      </p:sp>
      <p:sp>
        <p:nvSpPr>
          <p:cNvPr id="3" name="Content Placeholder 2">
            <a:extLst>
              <a:ext uri="{FF2B5EF4-FFF2-40B4-BE49-F238E27FC236}">
                <a16:creationId xmlns:a16="http://schemas.microsoft.com/office/drawing/2014/main" id="{D12D22AA-AEBB-A68B-D1EB-CC53FFF65AFF}"/>
              </a:ext>
            </a:extLst>
          </p:cNvPr>
          <p:cNvSpPr>
            <a:spLocks noGrp="1"/>
          </p:cNvSpPr>
          <p:nvPr>
            <p:ph idx="1"/>
          </p:nvPr>
        </p:nvSpPr>
        <p:spPr>
          <a:xfrm>
            <a:off x="543464" y="2372264"/>
            <a:ext cx="10962736" cy="3846421"/>
          </a:xfrm>
        </p:spPr>
        <p:txBody>
          <a:bodyPr/>
          <a:lstStyle/>
          <a:p>
            <a:r>
              <a:rPr lang="en-US" dirty="0"/>
              <a:t>The objective of the given project is to develop a machine learning (ML) model that can accurately predict the profit value of a company based on its R&amp;D Spend, Administration Cost, and Marketing Spend. The dataset provided contains information from 50 companies, including these variables and the corresponding profit earned.</a:t>
            </a:r>
          </a:p>
          <a:p>
            <a:r>
              <a:rPr lang="en-US" dirty="0"/>
              <a:t>By successfully constructing and implementing an ML model for profit prediction, businesses can benefit from more accurate forecasts, enabling them to make informed decisions and strategies related to resource allocation, budgeting, and overall profitability.</a:t>
            </a:r>
            <a:endParaRPr lang="en-IN" dirty="0"/>
          </a:p>
        </p:txBody>
      </p:sp>
    </p:spTree>
    <p:extLst>
      <p:ext uri="{BB962C8B-B14F-4D97-AF65-F5344CB8AC3E}">
        <p14:creationId xmlns:p14="http://schemas.microsoft.com/office/powerpoint/2010/main" val="347857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50E3-7CCE-5102-2D39-2ED10DCC6E16}"/>
              </a:ext>
            </a:extLst>
          </p:cNvPr>
          <p:cNvSpPr>
            <a:spLocks noGrp="1"/>
          </p:cNvSpPr>
          <p:nvPr>
            <p:ph type="title"/>
          </p:nvPr>
        </p:nvSpPr>
        <p:spPr>
          <a:xfrm>
            <a:off x="1017918" y="1337094"/>
            <a:ext cx="5244860" cy="720307"/>
          </a:xfrm>
        </p:spPr>
        <p:txBody>
          <a:bodyPr>
            <a:normAutofit fontScale="90000"/>
          </a:bodyPr>
          <a:lstStyle/>
          <a:p>
            <a:r>
              <a:rPr lang="en-US" dirty="0" err="1"/>
              <a:t>Exsisting</a:t>
            </a:r>
            <a:r>
              <a:rPr lang="en-US" dirty="0"/>
              <a:t> methods :</a:t>
            </a:r>
            <a:endParaRPr lang="en-IN" dirty="0"/>
          </a:p>
        </p:txBody>
      </p:sp>
      <p:sp>
        <p:nvSpPr>
          <p:cNvPr id="3" name="Content Placeholder 2">
            <a:extLst>
              <a:ext uri="{FF2B5EF4-FFF2-40B4-BE49-F238E27FC236}">
                <a16:creationId xmlns:a16="http://schemas.microsoft.com/office/drawing/2014/main" id="{9B0F67AE-EA9D-55CA-3932-A17D3AB4A667}"/>
              </a:ext>
            </a:extLst>
          </p:cNvPr>
          <p:cNvSpPr>
            <a:spLocks noGrp="1"/>
          </p:cNvSpPr>
          <p:nvPr>
            <p:ph idx="1"/>
          </p:nvPr>
        </p:nvSpPr>
        <p:spPr>
          <a:xfrm>
            <a:off x="232913" y="2194560"/>
            <a:ext cx="11662913" cy="4404648"/>
          </a:xfrm>
        </p:spPr>
        <p:txBody>
          <a:bodyPr>
            <a:normAutofit/>
          </a:bodyPr>
          <a:lstStyle/>
          <a:p>
            <a:r>
              <a:rPr lang="en-US" dirty="0"/>
              <a:t>Linear Regression: Linear regression is a basic and widely used algorithm for supervised learning tasks. It models the linear relationship between input variables and the target variable.</a:t>
            </a:r>
          </a:p>
          <a:p>
            <a:r>
              <a:rPr lang="en-US" dirty="0"/>
              <a:t>Logistic Regression: Logistic regression is used for binary classification problems. It models the probability of an instance belonging to a certain class using a logistic function.</a:t>
            </a:r>
          </a:p>
          <a:p>
            <a:r>
              <a:rPr lang="en-US" dirty="0"/>
              <a:t>Decision Trees: Decision trees are versatile and intuitive algorithms that can be used for both regression and classification tasks. They partition the data based on features and make predictions based on the majority class or average value within each partition</a:t>
            </a:r>
          </a:p>
          <a:p>
            <a:r>
              <a:rPr lang="en-US" dirty="0"/>
              <a:t>.Random Forest: Random Forest is an ensemble learning method that combines multiple decision trees. It reduces overfitting and improves prediction accuracy by averaging the predictions of individual trees.</a:t>
            </a:r>
            <a:endParaRPr lang="en-IN" dirty="0"/>
          </a:p>
        </p:txBody>
      </p:sp>
    </p:spTree>
    <p:extLst>
      <p:ext uri="{BB962C8B-B14F-4D97-AF65-F5344CB8AC3E}">
        <p14:creationId xmlns:p14="http://schemas.microsoft.com/office/powerpoint/2010/main" val="420669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5976-7DC9-54CF-47A6-313A3B292A72}"/>
              </a:ext>
            </a:extLst>
          </p:cNvPr>
          <p:cNvSpPr>
            <a:spLocks noGrp="1"/>
          </p:cNvSpPr>
          <p:nvPr>
            <p:ph type="title"/>
          </p:nvPr>
        </p:nvSpPr>
        <p:spPr>
          <a:xfrm>
            <a:off x="284672" y="1138686"/>
            <a:ext cx="5331124" cy="1061049"/>
          </a:xfrm>
        </p:spPr>
        <p:txBody>
          <a:bodyPr/>
          <a:lstStyle/>
          <a:p>
            <a:r>
              <a:rPr lang="en-US" dirty="0"/>
              <a:t>Proposed system :</a:t>
            </a:r>
            <a:endParaRPr lang="en-IN" dirty="0"/>
          </a:p>
        </p:txBody>
      </p:sp>
      <p:sp>
        <p:nvSpPr>
          <p:cNvPr id="3" name="Content Placeholder 2">
            <a:extLst>
              <a:ext uri="{FF2B5EF4-FFF2-40B4-BE49-F238E27FC236}">
                <a16:creationId xmlns:a16="http://schemas.microsoft.com/office/drawing/2014/main" id="{59B06762-1C1E-A7C7-022B-05D1465C2DE6}"/>
              </a:ext>
            </a:extLst>
          </p:cNvPr>
          <p:cNvSpPr>
            <a:spLocks noGrp="1"/>
          </p:cNvSpPr>
          <p:nvPr>
            <p:ph idx="1"/>
          </p:nvPr>
        </p:nvSpPr>
        <p:spPr>
          <a:xfrm>
            <a:off x="94891" y="2501660"/>
            <a:ext cx="11913079" cy="3830130"/>
          </a:xfrm>
        </p:spPr>
        <p:txBody>
          <a:bodyPr/>
          <a:lstStyle/>
          <a:p>
            <a:r>
              <a:rPr lang="en-US" dirty="0"/>
              <a:t>It's important to note that the proposed system may require iterations and adjustments at each step based on the specific problem, data, and domain considerations. Additionally, ethical considerations, data privacy, and regulatory compliance should be taken into account throughout the entire process.</a:t>
            </a:r>
          </a:p>
          <a:p>
            <a:r>
              <a:rPr lang="en-US" dirty="0"/>
              <a:t>An proposed system is an ML model that utilizes a linear regression algorithm to predict profit value of company based on its </a:t>
            </a:r>
            <a:r>
              <a:rPr lang="en-US" dirty="0" err="1"/>
              <a:t>R&amp;d</a:t>
            </a:r>
            <a:r>
              <a:rPr lang="en-US" dirty="0"/>
              <a:t> Spend and its Administration Cost, and marketing spend.</a:t>
            </a:r>
          </a:p>
          <a:p>
            <a:r>
              <a:rPr lang="en-US" dirty="0"/>
              <a:t>The proposed systems addresses the drawbacks of existing system by incorporating the more accurate and efficient algorithm of prediction.</a:t>
            </a:r>
            <a:endParaRPr lang="en-IN" dirty="0"/>
          </a:p>
        </p:txBody>
      </p:sp>
    </p:spTree>
    <p:extLst>
      <p:ext uri="{BB962C8B-B14F-4D97-AF65-F5344CB8AC3E}">
        <p14:creationId xmlns:p14="http://schemas.microsoft.com/office/powerpoint/2010/main" val="145418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4C28-C59B-BD50-0F7F-476AFFADE04F}"/>
              </a:ext>
            </a:extLst>
          </p:cNvPr>
          <p:cNvSpPr>
            <a:spLocks noGrp="1"/>
          </p:cNvSpPr>
          <p:nvPr>
            <p:ph type="title"/>
          </p:nvPr>
        </p:nvSpPr>
        <p:spPr>
          <a:xfrm>
            <a:off x="1000663" y="1397479"/>
            <a:ext cx="4546121" cy="819510"/>
          </a:xfrm>
        </p:spPr>
        <p:txBody>
          <a:bodyPr>
            <a:noAutofit/>
          </a:bodyPr>
          <a:lstStyle/>
          <a:p>
            <a:r>
              <a:rPr lang="en-US" sz="2800" dirty="0"/>
              <a:t>System Architecture :</a:t>
            </a:r>
            <a:br>
              <a:rPr lang="en-US" sz="2800" dirty="0"/>
            </a:br>
            <a:endParaRPr lang="en-IN" sz="2800" dirty="0"/>
          </a:p>
        </p:txBody>
      </p:sp>
      <p:sp>
        <p:nvSpPr>
          <p:cNvPr id="3" name="Content Placeholder 2">
            <a:extLst>
              <a:ext uri="{FF2B5EF4-FFF2-40B4-BE49-F238E27FC236}">
                <a16:creationId xmlns:a16="http://schemas.microsoft.com/office/drawing/2014/main" id="{93C29A9C-F396-1B9D-2082-683D38114E32}"/>
              </a:ext>
            </a:extLst>
          </p:cNvPr>
          <p:cNvSpPr>
            <a:spLocks noGrp="1"/>
          </p:cNvSpPr>
          <p:nvPr>
            <p:ph idx="1"/>
          </p:nvPr>
        </p:nvSpPr>
        <p:spPr>
          <a:xfrm>
            <a:off x="0" y="1889185"/>
            <a:ext cx="12266762" cy="4899804"/>
          </a:xfrm>
        </p:spPr>
        <p:txBody>
          <a:bodyPr>
            <a:normAutofit fontScale="92500"/>
          </a:bodyPr>
          <a:lstStyle/>
          <a:p>
            <a:r>
              <a:rPr lang="en-US" dirty="0"/>
              <a:t>Data Collection: Gather the dataset containing R&amp;D Spend, Administration Cost, Marketing Spend, and corresponding profit values for 50 companies.</a:t>
            </a:r>
          </a:p>
          <a:p>
            <a:r>
              <a:rPr lang="en-US" dirty="0"/>
              <a:t>Data Preprocessing: Cleanse the data by handling missing values, outliers, and inconsistencies. Perform data normalization and feature scaling to ensure uniformity and comparability of the features.</a:t>
            </a:r>
          </a:p>
          <a:p>
            <a:r>
              <a:rPr lang="en-US" dirty="0"/>
              <a:t>Model Training and </a:t>
            </a:r>
            <a:r>
              <a:rPr lang="en-US" dirty="0" err="1"/>
              <a:t>Selection:a</a:t>
            </a:r>
            <a:r>
              <a:rPr lang="en-US" dirty="0"/>
              <a:t>. Split the preprocessed data into a training set and a test set (e.g., 80% training, 20% testing).</a:t>
            </a:r>
          </a:p>
          <a:p>
            <a:r>
              <a:rPr lang="en-US" dirty="0"/>
              <a:t>Model </a:t>
            </a:r>
            <a:r>
              <a:rPr lang="en-US" dirty="0" err="1"/>
              <a:t>Evaluation:a</a:t>
            </a:r>
            <a:r>
              <a:rPr lang="en-US" dirty="0"/>
              <a:t>. Evaluate the performance of each trained model using appropriate regression metrics such as Mean Squared Error (MSE), Mean Absolute Error (MAE), and R-squared (coefficient of determination).</a:t>
            </a:r>
          </a:p>
          <a:p>
            <a:r>
              <a:rPr lang="en-US" dirty="0"/>
              <a:t>Model </a:t>
            </a:r>
            <a:r>
              <a:rPr lang="en-US" dirty="0" err="1"/>
              <a:t>Refinement:a</a:t>
            </a:r>
            <a:r>
              <a:rPr lang="en-US" dirty="0"/>
              <a:t>. Fine-tune the selected model by adjusting hyperparameters or applying regularization techniques to optimize its performance.</a:t>
            </a:r>
          </a:p>
          <a:p>
            <a:r>
              <a:rPr lang="en-US" dirty="0"/>
              <a:t>Monitoring and </a:t>
            </a:r>
            <a:r>
              <a:rPr lang="en-US" dirty="0" err="1"/>
              <a:t>Maintenance:Continuously</a:t>
            </a:r>
            <a:r>
              <a:rPr lang="en-US" dirty="0"/>
              <a:t> monitor the deployed model's performance and retrain it periodically as new data becomes available or business conditions change. Perform regular evaluations to ensure the model remains accurate and reliable.</a:t>
            </a:r>
            <a:endParaRPr lang="en-IN" dirty="0"/>
          </a:p>
        </p:txBody>
      </p:sp>
    </p:spTree>
    <p:extLst>
      <p:ext uri="{BB962C8B-B14F-4D97-AF65-F5344CB8AC3E}">
        <p14:creationId xmlns:p14="http://schemas.microsoft.com/office/powerpoint/2010/main" val="11149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054B-1BB1-B817-219E-3F50FDC98AE1}"/>
              </a:ext>
            </a:extLst>
          </p:cNvPr>
          <p:cNvSpPr>
            <a:spLocks noGrp="1"/>
          </p:cNvSpPr>
          <p:nvPr>
            <p:ph type="title"/>
          </p:nvPr>
        </p:nvSpPr>
        <p:spPr>
          <a:xfrm>
            <a:off x="146649" y="1061049"/>
            <a:ext cx="9480430" cy="996352"/>
          </a:xfrm>
        </p:spPr>
        <p:txBody>
          <a:bodyPr>
            <a:normAutofit/>
          </a:bodyPr>
          <a:lstStyle/>
          <a:p>
            <a:r>
              <a:rPr lang="en-US" dirty="0"/>
              <a:t>Modules :Linear regression</a:t>
            </a:r>
            <a:endParaRPr lang="en-IN" dirty="0"/>
          </a:p>
        </p:txBody>
      </p:sp>
      <p:sp>
        <p:nvSpPr>
          <p:cNvPr id="3" name="Content Placeholder 2">
            <a:extLst>
              <a:ext uri="{FF2B5EF4-FFF2-40B4-BE49-F238E27FC236}">
                <a16:creationId xmlns:a16="http://schemas.microsoft.com/office/drawing/2014/main" id="{2B36F964-22A7-655F-B347-3E6A08B5219A}"/>
              </a:ext>
            </a:extLst>
          </p:cNvPr>
          <p:cNvSpPr>
            <a:spLocks noGrp="1"/>
          </p:cNvSpPr>
          <p:nvPr>
            <p:ph idx="1"/>
          </p:nvPr>
        </p:nvSpPr>
        <p:spPr>
          <a:xfrm>
            <a:off x="146650" y="2194560"/>
            <a:ext cx="11947584" cy="4559923"/>
          </a:xfrm>
        </p:spPr>
        <p:txBody>
          <a:bodyPr/>
          <a:lstStyle/>
          <a:p>
            <a:r>
              <a:rPr lang="en-US" dirty="0"/>
              <a:t>To implement linear regression in the given project, the following modules and steps would be involved:</a:t>
            </a:r>
          </a:p>
          <a:p>
            <a:r>
              <a:rPr lang="en-US" dirty="0"/>
              <a:t>Data Loading: Load the dataset containing the R&amp;D Spend, Administration Cost, Marketing Spend, and profit values of the 50 companies.</a:t>
            </a:r>
          </a:p>
          <a:p>
            <a:r>
              <a:rPr lang="en-US" dirty="0"/>
              <a:t>Data Preprocessing: Preprocess the data by handling missing values, outliers, and scaling the features if necessary.</a:t>
            </a:r>
          </a:p>
          <a:p>
            <a:r>
              <a:rPr lang="en-US" dirty="0"/>
              <a:t>Feature Selection: Identify the relevant features (R&amp;D Spend, Administration Cost, Marketing Spend) that contribute to predicting the profit value.</a:t>
            </a:r>
          </a:p>
          <a:p>
            <a:r>
              <a:rPr lang="en-US" dirty="0"/>
              <a:t>Data Split: Divide the preprocessed data into a training set and a test set. Typically, a common split</a:t>
            </a:r>
            <a:endParaRPr lang="en-IN" dirty="0"/>
          </a:p>
        </p:txBody>
      </p:sp>
    </p:spTree>
    <p:extLst>
      <p:ext uri="{BB962C8B-B14F-4D97-AF65-F5344CB8AC3E}">
        <p14:creationId xmlns:p14="http://schemas.microsoft.com/office/powerpoint/2010/main" val="221809131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59</TotalTime>
  <Words>1000</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Rounded MT Bold</vt:lpstr>
      <vt:lpstr>Bahnschrift</vt:lpstr>
      <vt:lpstr>Century Gothic</vt:lpstr>
      <vt:lpstr>Vapor Trail</vt:lpstr>
      <vt:lpstr>Profit Prediction of 50 Companies using Data Science</vt:lpstr>
      <vt:lpstr>Content :</vt:lpstr>
      <vt:lpstr>Abstract :</vt:lpstr>
      <vt:lpstr>Introduction :</vt:lpstr>
      <vt:lpstr>Objevctive :</vt:lpstr>
      <vt:lpstr>Exsisting methods :</vt:lpstr>
      <vt:lpstr>Proposed system :</vt:lpstr>
      <vt:lpstr>System Architecture : </vt:lpstr>
      <vt:lpstr>Modules :Linear regression</vt:lpstr>
      <vt:lpstr>Conclusion :</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Profit Prediction of 50 Companies using Data Science</dc:title>
  <dc:creator>Athrav Pawar</dc:creator>
  <cp:lastModifiedBy>Shravani Jadhav</cp:lastModifiedBy>
  <cp:revision>2</cp:revision>
  <dcterms:created xsi:type="dcterms:W3CDTF">2023-06-23T09:17:35Z</dcterms:created>
  <dcterms:modified xsi:type="dcterms:W3CDTF">2023-07-26T15:15:23Z</dcterms:modified>
</cp:coreProperties>
</file>