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Thin"/>
      <p:regular r:id="rId27"/>
      <p:bold r:id="rId28"/>
      <p:italic r:id="rId29"/>
      <p:boldItalic r:id="rId30"/>
    </p:embeddedFont>
    <p:embeddedFont>
      <p:font typeface="Proxima Nova"/>
      <p:regular r:id="rId31"/>
      <p:bold r:id="rId32"/>
      <p:italic r:id="rId33"/>
      <p:boldItalic r:id="rId34"/>
    </p:embeddedFont>
    <p:embeddedFont>
      <p:font typeface="Roboto Medium"/>
      <p:regular r:id="rId35"/>
      <p:bold r:id="rId36"/>
      <p:italic r:id="rId37"/>
      <p:boldItalic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9DD2C3-9794-4442-90EE-B0CAC88965BE}">
  <a:tblStyle styleId="{499DD2C3-9794-4442-90EE-B0CAC88965B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2792AAB-4E90-43C2-851D-92EF420DBF9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Thin-bold.fntdata"/><Relationship Id="rId27" Type="http://schemas.openxmlformats.org/officeDocument/2006/relationships/font" Target="fonts/RobotoThi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font" Target="fonts/RobotoThin-boldItalic.fntdata"/><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Medium-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Medium-italic.fntdata"/><Relationship Id="rId14" Type="http://schemas.openxmlformats.org/officeDocument/2006/relationships/slide" Target="slides/slide8.xml"/><Relationship Id="rId36" Type="http://schemas.openxmlformats.org/officeDocument/2006/relationships/font" Target="fonts/RobotoMedium-bold.fntdata"/><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oboto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05ceb16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05ceb16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805ceb16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805ceb16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05ceb16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05ceb16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805ceb16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805ceb16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05ceb165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05ceb16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05ceb165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05ceb16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05ceb16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05ceb16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05ceb16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05ceb16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05ceb16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05ceb16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05ceb16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05ceb16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05ceb165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05ceb165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05ceb165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05ceb165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05ceb165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05ceb165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05ceb16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05ceb16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05ceb165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05ceb165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05ceb165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05ceb165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05ceb16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05ceb16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805ceb16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805ceb16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805ceb165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805ceb165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Credit Card Fraud Detection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 by Shravani Karra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Plots to understand the </a:t>
            </a:r>
            <a:r>
              <a:rPr lang="en"/>
              <a:t>seasonal</a:t>
            </a:r>
            <a:r>
              <a:rPr lang="en"/>
              <a:t> cycles</a:t>
            </a:r>
            <a:endParaRPr/>
          </a:p>
        </p:txBody>
      </p:sp>
      <p:pic>
        <p:nvPicPr>
          <p:cNvPr id="148" name="Google Shape;148;p22"/>
          <p:cNvPicPr preferRelativeResize="0"/>
          <p:nvPr/>
        </p:nvPicPr>
        <p:blipFill>
          <a:blip r:embed="rId3">
            <a:alphaModFix/>
          </a:blip>
          <a:stretch>
            <a:fillRect/>
          </a:stretch>
        </p:blipFill>
        <p:spPr>
          <a:xfrm>
            <a:off x="42400" y="1923950"/>
            <a:ext cx="4843374" cy="1461250"/>
          </a:xfrm>
          <a:prstGeom prst="rect">
            <a:avLst/>
          </a:prstGeom>
          <a:noFill/>
          <a:ln>
            <a:noFill/>
          </a:ln>
        </p:spPr>
      </p:pic>
      <p:sp>
        <p:nvSpPr>
          <p:cNvPr id="149" name="Google Shape;149;p22"/>
          <p:cNvSpPr txBox="1"/>
          <p:nvPr/>
        </p:nvSpPr>
        <p:spPr>
          <a:xfrm>
            <a:off x="593900" y="1064550"/>
            <a:ext cx="786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Here are some time series graphs to understand the </a:t>
            </a:r>
            <a:r>
              <a:rPr lang="en" sz="1300">
                <a:latin typeface="Proxima Nova"/>
                <a:ea typeface="Proxima Nova"/>
                <a:cs typeface="Proxima Nova"/>
                <a:sym typeface="Proxima Nova"/>
              </a:rPr>
              <a:t>seasonal</a:t>
            </a:r>
            <a:r>
              <a:rPr lang="en" sz="1300">
                <a:latin typeface="Proxima Nova"/>
                <a:ea typeface="Proxima Nova"/>
                <a:cs typeface="Proxima Nova"/>
                <a:sym typeface="Proxima Nova"/>
              </a:rPr>
              <a:t> variations. We can conclude that the number of customers, transactions and intern fraudulent transactions </a:t>
            </a:r>
            <a:r>
              <a:rPr lang="en" sz="1300">
                <a:latin typeface="Proxima Nova"/>
                <a:ea typeface="Proxima Nova"/>
                <a:cs typeface="Proxima Nova"/>
                <a:sym typeface="Proxima Nova"/>
              </a:rPr>
              <a:t>peak during December and January</a:t>
            </a:r>
            <a:endParaRPr sz="1300">
              <a:latin typeface="Proxima Nova"/>
              <a:ea typeface="Proxima Nova"/>
              <a:cs typeface="Proxima Nova"/>
              <a:sym typeface="Proxima Nova"/>
            </a:endParaRPr>
          </a:p>
        </p:txBody>
      </p:sp>
      <p:pic>
        <p:nvPicPr>
          <p:cNvPr id="150" name="Google Shape;150;p22"/>
          <p:cNvPicPr preferRelativeResize="0"/>
          <p:nvPr/>
        </p:nvPicPr>
        <p:blipFill>
          <a:blip r:embed="rId4">
            <a:alphaModFix/>
          </a:blip>
          <a:stretch>
            <a:fillRect/>
          </a:stretch>
        </p:blipFill>
        <p:spPr>
          <a:xfrm>
            <a:off x="4885775" y="1923950"/>
            <a:ext cx="4157376" cy="1461250"/>
          </a:xfrm>
          <a:prstGeom prst="rect">
            <a:avLst/>
          </a:prstGeom>
          <a:noFill/>
          <a:ln>
            <a:noFill/>
          </a:ln>
        </p:spPr>
      </p:pic>
      <p:pic>
        <p:nvPicPr>
          <p:cNvPr id="151" name="Google Shape;151;p22"/>
          <p:cNvPicPr preferRelativeResize="0"/>
          <p:nvPr/>
        </p:nvPicPr>
        <p:blipFill>
          <a:blip r:embed="rId5">
            <a:alphaModFix/>
          </a:blip>
          <a:stretch>
            <a:fillRect/>
          </a:stretch>
        </p:blipFill>
        <p:spPr>
          <a:xfrm>
            <a:off x="136700" y="3431000"/>
            <a:ext cx="4749074" cy="146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Amount Distribution</a:t>
            </a:r>
            <a:endParaRPr/>
          </a:p>
        </p:txBody>
      </p:sp>
      <p:pic>
        <p:nvPicPr>
          <p:cNvPr id="157" name="Google Shape;157;p23"/>
          <p:cNvPicPr preferRelativeResize="0"/>
          <p:nvPr/>
        </p:nvPicPr>
        <p:blipFill>
          <a:blip r:embed="rId3">
            <a:alphaModFix/>
          </a:blip>
          <a:stretch>
            <a:fillRect/>
          </a:stretch>
        </p:blipFill>
        <p:spPr>
          <a:xfrm>
            <a:off x="152400" y="2413975"/>
            <a:ext cx="8839200" cy="2471414"/>
          </a:xfrm>
          <a:prstGeom prst="rect">
            <a:avLst/>
          </a:prstGeom>
          <a:noFill/>
          <a:ln>
            <a:noFill/>
          </a:ln>
        </p:spPr>
      </p:pic>
      <p:sp>
        <p:nvSpPr>
          <p:cNvPr id="158" name="Google Shape;158;p23"/>
          <p:cNvSpPr txBox="1"/>
          <p:nvPr/>
        </p:nvSpPr>
        <p:spPr>
          <a:xfrm>
            <a:off x="493050" y="1120600"/>
            <a:ext cx="6577800" cy="1120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highlight>
                  <a:srgbClr val="FFFFFE"/>
                </a:highlight>
                <a:latin typeface="Proxima Nova"/>
                <a:ea typeface="Proxima Nova"/>
                <a:cs typeface="Proxima Nova"/>
                <a:sym typeface="Proxima Nova"/>
              </a:rPr>
              <a:t>Average value of the Fraudulent transactions is way higher than non-fraudulent transactions</a:t>
            </a:r>
            <a:endParaRPr sz="1150">
              <a:highlight>
                <a:srgbClr val="FFFFFE"/>
              </a:highlight>
              <a:latin typeface="Proxima Nova"/>
              <a:ea typeface="Proxima Nova"/>
              <a:cs typeface="Proxima Nova"/>
              <a:sym typeface="Proxima Nova"/>
            </a:endParaRPr>
          </a:p>
          <a:p>
            <a:pPr indent="0" lvl="0" marL="0" rtl="0" algn="l">
              <a:lnSpc>
                <a:spcPct val="135714"/>
              </a:lnSpc>
              <a:spcBef>
                <a:spcPts val="0"/>
              </a:spcBef>
              <a:spcAft>
                <a:spcPts val="0"/>
              </a:spcAft>
              <a:buNone/>
            </a:pPr>
            <a:r>
              <a:rPr lang="en" sz="1150">
                <a:highlight>
                  <a:srgbClr val="FFFFFE"/>
                </a:highlight>
                <a:latin typeface="Proxima Nova"/>
                <a:ea typeface="Proxima Nova"/>
                <a:cs typeface="Proxima Nova"/>
                <a:sym typeface="Proxima Nova"/>
              </a:rPr>
              <a:t>Mean of Non Fraud Transactions: 67.6</a:t>
            </a:r>
            <a:endParaRPr sz="1150">
              <a:highlight>
                <a:srgbClr val="FFFFFE"/>
              </a:highlight>
              <a:latin typeface="Proxima Nova"/>
              <a:ea typeface="Proxima Nova"/>
              <a:cs typeface="Proxima Nova"/>
              <a:sym typeface="Proxima Nova"/>
            </a:endParaRPr>
          </a:p>
          <a:p>
            <a:pPr indent="0" lvl="0" marL="0" rtl="0" algn="l">
              <a:lnSpc>
                <a:spcPct val="135714"/>
              </a:lnSpc>
              <a:spcBef>
                <a:spcPts val="0"/>
              </a:spcBef>
              <a:spcAft>
                <a:spcPts val="0"/>
              </a:spcAft>
              <a:buNone/>
            </a:pPr>
            <a:r>
              <a:rPr lang="en" sz="1150">
                <a:highlight>
                  <a:srgbClr val="FFFFFE"/>
                </a:highlight>
                <a:latin typeface="Proxima Nova"/>
                <a:ea typeface="Proxima Nova"/>
                <a:cs typeface="Proxima Nova"/>
                <a:sym typeface="Proxima Nova"/>
              </a:rPr>
              <a:t>Mean of Fraud Transactions: 530.6</a:t>
            </a:r>
            <a:endParaRPr sz="1150">
              <a:highlight>
                <a:srgbClr val="FFFFFE"/>
              </a:highlight>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t>
            </a:r>
            <a:r>
              <a:rPr lang="en"/>
              <a:t>correlations</a:t>
            </a:r>
            <a:r>
              <a:rPr lang="en"/>
              <a:t> in data</a:t>
            </a:r>
            <a:endParaRPr/>
          </a:p>
        </p:txBody>
      </p:sp>
      <p:pic>
        <p:nvPicPr>
          <p:cNvPr id="164" name="Google Shape;164;p24"/>
          <p:cNvPicPr preferRelativeResize="0"/>
          <p:nvPr/>
        </p:nvPicPr>
        <p:blipFill>
          <a:blip r:embed="rId3">
            <a:alphaModFix/>
          </a:blip>
          <a:stretch>
            <a:fillRect/>
          </a:stretch>
        </p:blipFill>
        <p:spPr>
          <a:xfrm>
            <a:off x="152400" y="636725"/>
            <a:ext cx="6548724" cy="4343175"/>
          </a:xfrm>
          <a:prstGeom prst="rect">
            <a:avLst/>
          </a:prstGeom>
          <a:noFill/>
          <a:ln>
            <a:noFill/>
          </a:ln>
        </p:spPr>
      </p:pic>
      <p:sp>
        <p:nvSpPr>
          <p:cNvPr id="165" name="Google Shape;165;p24"/>
          <p:cNvSpPr txBox="1"/>
          <p:nvPr/>
        </p:nvSpPr>
        <p:spPr>
          <a:xfrm>
            <a:off x="6858000" y="636725"/>
            <a:ext cx="21852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E"/>
                </a:highlight>
                <a:latin typeface="Proxima Nova"/>
                <a:ea typeface="Proxima Nova"/>
                <a:cs typeface="Proxima Nova"/>
                <a:sym typeface="Proxima Nova"/>
              </a:rPr>
              <a:t>hist_fraud_trans_24h is highly correlated with is_fraud - 0.77</a:t>
            </a:r>
            <a:endParaRPr sz="105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0"/>
              </a:spcBef>
              <a:spcAft>
                <a:spcPts val="0"/>
              </a:spcAft>
              <a:buNone/>
            </a:pPr>
            <a:r>
              <a:rPr lang="en" sz="1050">
                <a:solidFill>
                  <a:schemeClr val="dk1"/>
                </a:solidFill>
                <a:highlight>
                  <a:srgbClr val="FFFFFE"/>
                </a:highlight>
                <a:latin typeface="Proxima Nova"/>
                <a:ea typeface="Proxima Nova"/>
                <a:cs typeface="Proxima Nova"/>
                <a:sym typeface="Proxima Nova"/>
              </a:rPr>
              <a:t>hist_trans_24h is also correlated with hist_trans_60d   - 0.56</a:t>
            </a:r>
            <a:endParaRPr>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Building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Evaluation (Test Results)</a:t>
            </a:r>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Confusion </a:t>
            </a:r>
            <a:r>
              <a:rPr lang="en"/>
              <a:t>Matrix</a:t>
            </a:r>
            <a:r>
              <a:rPr lang="en"/>
              <a:t>: </a:t>
            </a:r>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[[518751  34072]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 [133635 419241]]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Logistic</a:t>
            </a:r>
            <a:r>
              <a:rPr lang="en" sz="1200">
                <a:solidFill>
                  <a:srgbClr val="212121"/>
                </a:solidFill>
                <a:highlight>
                  <a:srgbClr val="FFFFFF"/>
                </a:highlight>
                <a:latin typeface="Roboto"/>
                <a:ea typeface="Roboto"/>
                <a:cs typeface="Roboto"/>
                <a:sym typeface="Roboto"/>
              </a:rPr>
              <a:t> Regression model results: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Training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- 84%</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recall - 76%</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Testing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- 84%</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recall - 76%</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050">
              <a:solidFill>
                <a:srgbClr val="212121"/>
              </a:solidFill>
              <a:highlight>
                <a:srgbClr val="FFFFFF"/>
              </a:highlight>
              <a:latin typeface="Courier New"/>
              <a:ea typeface="Courier New"/>
              <a:cs typeface="Courier New"/>
              <a:sym typeface="Courier New"/>
            </a:endParaRPr>
          </a:p>
        </p:txBody>
      </p:sp>
      <p:pic>
        <p:nvPicPr>
          <p:cNvPr id="177" name="Google Shape;177;p26"/>
          <p:cNvPicPr preferRelativeResize="0"/>
          <p:nvPr/>
        </p:nvPicPr>
        <p:blipFill>
          <a:blip r:embed="rId3">
            <a:alphaModFix/>
          </a:blip>
          <a:stretch>
            <a:fillRect/>
          </a:stretch>
        </p:blipFill>
        <p:spPr>
          <a:xfrm>
            <a:off x="3675525" y="1152474"/>
            <a:ext cx="4572000" cy="127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Model Evaluation </a:t>
            </a:r>
            <a:r>
              <a:rPr lang="en"/>
              <a:t>(Test Results)</a:t>
            </a:r>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Confusion </a:t>
            </a:r>
            <a:r>
              <a:rPr lang="en"/>
              <a:t>Matrix</a:t>
            </a:r>
            <a:r>
              <a:rPr lang="en"/>
              <a:t>:</a:t>
            </a:r>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[[552229    594]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 [     0 552876]]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Decision Tree model results: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Training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recall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Testing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500"/>
              </a:spcAft>
              <a:buNone/>
            </a:pPr>
            <a:r>
              <a:rPr lang="en" sz="1200">
                <a:solidFill>
                  <a:srgbClr val="212121"/>
                </a:solidFill>
                <a:highlight>
                  <a:srgbClr val="FFFFFF"/>
                </a:highlight>
                <a:latin typeface="Roboto"/>
                <a:ea typeface="Roboto"/>
                <a:cs typeface="Roboto"/>
                <a:sym typeface="Roboto"/>
              </a:rPr>
              <a:t>recall - 100%</a:t>
            </a:r>
            <a:endParaRPr sz="1050">
              <a:solidFill>
                <a:srgbClr val="212121"/>
              </a:solidFill>
              <a:highlight>
                <a:srgbClr val="FFFFFF"/>
              </a:highlight>
              <a:latin typeface="Courier New"/>
              <a:ea typeface="Courier New"/>
              <a:cs typeface="Courier New"/>
              <a:sym typeface="Courier New"/>
            </a:endParaRPr>
          </a:p>
        </p:txBody>
      </p:sp>
      <p:pic>
        <p:nvPicPr>
          <p:cNvPr id="184" name="Google Shape;184;p27"/>
          <p:cNvPicPr preferRelativeResize="0"/>
          <p:nvPr/>
        </p:nvPicPr>
        <p:blipFill>
          <a:blip r:embed="rId3">
            <a:alphaModFix/>
          </a:blip>
          <a:stretch>
            <a:fillRect/>
          </a:stretch>
        </p:blipFill>
        <p:spPr>
          <a:xfrm>
            <a:off x="3882350" y="1250500"/>
            <a:ext cx="4949951" cy="139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model (test results)</a:t>
            </a:r>
            <a:endParaRPr/>
          </a:p>
        </p:txBody>
      </p:sp>
      <p:sp>
        <p:nvSpPr>
          <p:cNvPr id="190" name="Google Shape;19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Confusion Matrix:</a:t>
            </a:r>
            <a:endParaRPr>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[[549339   3484]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 [ 12255 540621]]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76200" marR="38100" rtl="0" algn="l">
              <a:lnSpc>
                <a:spcPct val="160000"/>
              </a:lnSpc>
              <a:spcBef>
                <a:spcPts val="1200"/>
              </a:spcBef>
              <a:spcAft>
                <a:spcPts val="0"/>
              </a:spcAft>
              <a:buNone/>
            </a:pPr>
            <a:r>
              <a:rPr lang="en" sz="1200">
                <a:solidFill>
                  <a:srgbClr val="212121"/>
                </a:solidFill>
                <a:latin typeface="Roboto"/>
                <a:ea typeface="Roboto"/>
                <a:cs typeface="Roboto"/>
                <a:sym typeface="Roboto"/>
              </a:rPr>
              <a:t>XGBoost model results:</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 sz="1200">
                <a:solidFill>
                  <a:srgbClr val="212121"/>
                </a:solidFill>
                <a:latin typeface="Roboto"/>
                <a:ea typeface="Roboto"/>
                <a:cs typeface="Roboto"/>
                <a:sym typeface="Roboto"/>
              </a:rPr>
              <a:t>Training data:</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 sz="1200">
                <a:solidFill>
                  <a:srgbClr val="212121"/>
                </a:solidFill>
                <a:latin typeface="Roboto"/>
                <a:ea typeface="Roboto"/>
                <a:cs typeface="Roboto"/>
                <a:sym typeface="Roboto"/>
              </a:rPr>
              <a:t>Accuracy - 99% </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 sz="1200">
                <a:solidFill>
                  <a:srgbClr val="212121"/>
                </a:solidFill>
                <a:latin typeface="Roboto"/>
                <a:ea typeface="Roboto"/>
                <a:cs typeface="Roboto"/>
                <a:sym typeface="Roboto"/>
              </a:rPr>
              <a:t>recall - 98%</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 sz="1200">
                <a:solidFill>
                  <a:srgbClr val="212121"/>
                </a:solidFill>
                <a:latin typeface="Roboto"/>
                <a:ea typeface="Roboto"/>
                <a:cs typeface="Roboto"/>
                <a:sym typeface="Roboto"/>
              </a:rPr>
              <a:t>Testing data:</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0"/>
              </a:spcAft>
              <a:buNone/>
            </a:pPr>
            <a:r>
              <a:rPr lang="en" sz="1200">
                <a:solidFill>
                  <a:srgbClr val="212121"/>
                </a:solidFill>
                <a:latin typeface="Roboto"/>
                <a:ea typeface="Roboto"/>
                <a:cs typeface="Roboto"/>
                <a:sym typeface="Roboto"/>
              </a:rPr>
              <a:t>Accuracy - 99% </a:t>
            </a:r>
            <a:endParaRPr sz="1200">
              <a:solidFill>
                <a:srgbClr val="212121"/>
              </a:solidFill>
              <a:latin typeface="Roboto"/>
              <a:ea typeface="Roboto"/>
              <a:cs typeface="Roboto"/>
              <a:sym typeface="Roboto"/>
            </a:endParaRPr>
          </a:p>
          <a:p>
            <a:pPr indent="0" lvl="0" marL="76200" marR="38100" rtl="0" algn="l">
              <a:lnSpc>
                <a:spcPct val="160000"/>
              </a:lnSpc>
              <a:spcBef>
                <a:spcPts val="600"/>
              </a:spcBef>
              <a:spcAft>
                <a:spcPts val="500"/>
              </a:spcAft>
              <a:buNone/>
            </a:pPr>
            <a:r>
              <a:rPr lang="en" sz="1200">
                <a:solidFill>
                  <a:srgbClr val="212121"/>
                </a:solidFill>
                <a:latin typeface="Roboto"/>
                <a:ea typeface="Roboto"/>
                <a:cs typeface="Roboto"/>
                <a:sym typeface="Roboto"/>
              </a:rPr>
              <a:t>recall - 98%</a:t>
            </a:r>
            <a:endParaRPr sz="1050">
              <a:solidFill>
                <a:srgbClr val="212121"/>
              </a:solidFill>
              <a:highlight>
                <a:srgbClr val="FFFFFF"/>
              </a:highlight>
              <a:latin typeface="Courier New"/>
              <a:ea typeface="Courier New"/>
              <a:cs typeface="Courier New"/>
              <a:sym typeface="Courier New"/>
            </a:endParaRPr>
          </a:p>
        </p:txBody>
      </p:sp>
      <p:pic>
        <p:nvPicPr>
          <p:cNvPr id="191" name="Google Shape;191;p28"/>
          <p:cNvPicPr preferRelativeResize="0"/>
          <p:nvPr/>
        </p:nvPicPr>
        <p:blipFill>
          <a:blip r:embed="rId3">
            <a:alphaModFix/>
          </a:blip>
          <a:stretch>
            <a:fillRect/>
          </a:stretch>
        </p:blipFill>
        <p:spPr>
          <a:xfrm>
            <a:off x="3761250" y="1152475"/>
            <a:ext cx="5071051" cy="167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Random-Forest Classifier </a:t>
            </a:r>
            <a:r>
              <a:rPr lang="en"/>
              <a:t>(Test Results)</a:t>
            </a:r>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Confusion Matrix:</a:t>
            </a:r>
            <a:endParaRPr>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[[552726     97]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 [    94 552782]]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Random Forest model results: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Training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recall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Testing data:</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Accuracy - 100%</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500"/>
              </a:spcAft>
              <a:buNone/>
            </a:pPr>
            <a:r>
              <a:rPr lang="en" sz="1200">
                <a:solidFill>
                  <a:srgbClr val="212121"/>
                </a:solidFill>
                <a:highlight>
                  <a:srgbClr val="FFFFFF"/>
                </a:highlight>
                <a:latin typeface="Roboto"/>
                <a:ea typeface="Roboto"/>
                <a:cs typeface="Roboto"/>
                <a:sym typeface="Roboto"/>
              </a:rPr>
              <a:t>recall - 100%</a:t>
            </a:r>
            <a:endParaRPr/>
          </a:p>
        </p:txBody>
      </p:sp>
      <p:pic>
        <p:nvPicPr>
          <p:cNvPr id="198" name="Google Shape;198;p29"/>
          <p:cNvPicPr preferRelativeResize="0"/>
          <p:nvPr/>
        </p:nvPicPr>
        <p:blipFill>
          <a:blip r:embed="rId3">
            <a:alphaModFix/>
          </a:blip>
          <a:stretch>
            <a:fillRect/>
          </a:stretch>
        </p:blipFill>
        <p:spPr>
          <a:xfrm>
            <a:off x="3352750" y="1152477"/>
            <a:ext cx="5659626" cy="1737000"/>
          </a:xfrm>
          <a:prstGeom prst="rect">
            <a:avLst/>
          </a:prstGeom>
          <a:noFill/>
          <a:ln>
            <a:noFill/>
          </a:ln>
        </p:spPr>
      </p:pic>
      <p:sp>
        <p:nvSpPr>
          <p:cNvPr id="199" name="Google Shape;199;p29"/>
          <p:cNvSpPr txBox="1"/>
          <p:nvPr/>
        </p:nvSpPr>
        <p:spPr>
          <a:xfrm>
            <a:off x="311700" y="4347875"/>
            <a:ext cx="8462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rgbClr val="212121"/>
                </a:solidFill>
                <a:highlight>
                  <a:srgbClr val="FFFFFF"/>
                </a:highlight>
                <a:latin typeface="Roboto"/>
                <a:ea typeface="Roboto"/>
                <a:cs typeface="Roboto"/>
                <a:sym typeface="Roboto"/>
              </a:rPr>
              <a:t>In conclusion r</a:t>
            </a:r>
            <a:r>
              <a:rPr b="1" lang="en" sz="1200">
                <a:solidFill>
                  <a:srgbClr val="212121"/>
                </a:solidFill>
                <a:highlight>
                  <a:srgbClr val="FFFFFF"/>
                </a:highlight>
                <a:latin typeface="Roboto"/>
                <a:ea typeface="Roboto"/>
                <a:cs typeface="Roboto"/>
                <a:sym typeface="Roboto"/>
              </a:rPr>
              <a:t>andom forest classifier is the best model as it has the highest recall rate. Using this would give higher cost </a:t>
            </a:r>
            <a:r>
              <a:rPr b="1" lang="en" sz="1200">
                <a:solidFill>
                  <a:srgbClr val="212121"/>
                </a:solidFill>
                <a:highlight>
                  <a:srgbClr val="FFFFFF"/>
                </a:highlight>
                <a:latin typeface="Roboto"/>
                <a:ea typeface="Roboto"/>
                <a:cs typeface="Roboto"/>
                <a:sym typeface="Roboto"/>
              </a:rPr>
              <a:t>benefits</a:t>
            </a:r>
            <a:r>
              <a:rPr b="1" lang="en" sz="1200">
                <a:solidFill>
                  <a:srgbClr val="212121"/>
                </a:solidFill>
                <a:highlight>
                  <a:srgbClr val="FFFFFF"/>
                </a:highlight>
                <a:latin typeface="Roboto"/>
                <a:ea typeface="Roboto"/>
                <a:cs typeface="Roboto"/>
                <a:sym typeface="Roboto"/>
              </a:rPr>
              <a:t> to the company. </a:t>
            </a:r>
            <a:r>
              <a:rPr b="1" lang="en" sz="1200">
                <a:solidFill>
                  <a:srgbClr val="212121"/>
                </a:solidFill>
                <a:highlight>
                  <a:srgbClr val="FFFFFF"/>
                </a:highlight>
                <a:latin typeface="Roboto"/>
                <a:ea typeface="Roboto"/>
                <a:cs typeface="Roboto"/>
                <a:sym typeface="Roboto"/>
              </a:rPr>
              <a:t>Following</a:t>
            </a:r>
            <a:r>
              <a:rPr b="1" lang="en" sz="1200">
                <a:solidFill>
                  <a:srgbClr val="212121"/>
                </a:solidFill>
                <a:highlight>
                  <a:srgbClr val="FFFFFF"/>
                </a:highlight>
                <a:latin typeface="Roboto"/>
                <a:ea typeface="Roboto"/>
                <a:cs typeface="Roboto"/>
                <a:sym typeface="Roboto"/>
              </a:rPr>
              <a:t> cost </a:t>
            </a:r>
            <a:r>
              <a:rPr b="1" lang="en" sz="1200">
                <a:solidFill>
                  <a:srgbClr val="212121"/>
                </a:solidFill>
                <a:highlight>
                  <a:srgbClr val="FFFFFF"/>
                </a:highlight>
                <a:latin typeface="Roboto"/>
                <a:ea typeface="Roboto"/>
                <a:cs typeface="Roboto"/>
                <a:sym typeface="Roboto"/>
              </a:rPr>
              <a:t>benefit</a:t>
            </a:r>
            <a:r>
              <a:rPr b="1" lang="en" sz="1200">
                <a:solidFill>
                  <a:srgbClr val="212121"/>
                </a:solidFill>
                <a:highlight>
                  <a:srgbClr val="FFFFFF"/>
                </a:highlight>
                <a:latin typeface="Roboto"/>
                <a:ea typeface="Roboto"/>
                <a:cs typeface="Roboto"/>
                <a:sym typeface="Roboto"/>
              </a:rPr>
              <a:t> analysis uses this model.</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Cost B</a:t>
            </a:r>
            <a:r>
              <a:rPr lang="en"/>
              <a:t>enefit</a:t>
            </a:r>
            <a:r>
              <a:rPr lang="en"/>
              <a:t>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31"/>
          <p:cNvGraphicFramePr/>
          <p:nvPr/>
        </p:nvGraphicFramePr>
        <p:xfrm>
          <a:off x="230825" y="1710000"/>
          <a:ext cx="3000000" cy="3000000"/>
        </p:xfrm>
        <a:graphic>
          <a:graphicData uri="http://schemas.openxmlformats.org/drawingml/2006/table">
            <a:tbl>
              <a:tblPr>
                <a:noFill/>
                <a:tableStyleId>{499DD2C3-9794-4442-90EE-B0CAC88965BE}</a:tableStyleId>
              </a:tblPr>
              <a:tblGrid>
                <a:gridCol w="314325"/>
                <a:gridCol w="5857875"/>
                <a:gridCol w="2257425"/>
              </a:tblGrid>
              <a:tr h="161925">
                <a:tc gridSpan="3">
                  <a:txBody>
                    <a:bodyPr/>
                    <a:lstStyle/>
                    <a:p>
                      <a:pPr indent="0" lvl="0" marL="0" rtl="0" algn="ctr">
                        <a:lnSpc>
                          <a:spcPct val="115000"/>
                        </a:lnSpc>
                        <a:spcBef>
                          <a:spcPts val="0"/>
                        </a:spcBef>
                        <a:spcAft>
                          <a:spcPts val="0"/>
                        </a:spcAft>
                        <a:buNone/>
                      </a:pPr>
                      <a:r>
                        <a:rPr b="1" lang="en" sz="850">
                          <a:solidFill>
                            <a:srgbClr val="FFFFFF"/>
                          </a:solidFill>
                        </a:rPr>
                        <a:t>Cost Benefit Analysis</a:t>
                      </a:r>
                      <a:endParaRPr b="1" sz="850">
                        <a:solidFill>
                          <a:srgbClr val="FFFFFF"/>
                        </a:solidFill>
                      </a:endParaRPr>
                    </a:p>
                  </a:txBody>
                  <a:tcPr marT="91425" marB="19050" marR="19050" marL="190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55BB7"/>
                    </a:solidFill>
                  </a:tcPr>
                </a:tc>
                <a:tc hMerge="1"/>
                <a:tc hMerge="1"/>
              </a:tr>
              <a:tr h="152400">
                <a:tc>
                  <a:txBody>
                    <a:bodyPr/>
                    <a:lstStyle/>
                    <a:p>
                      <a:pPr indent="0" lvl="0" marL="0" rtl="0" algn="ctr">
                        <a:lnSpc>
                          <a:spcPct val="115000"/>
                        </a:lnSpc>
                        <a:spcBef>
                          <a:spcPts val="0"/>
                        </a:spcBef>
                        <a:spcAft>
                          <a:spcPts val="0"/>
                        </a:spcAft>
                        <a:buNone/>
                      </a:pPr>
                      <a:r>
                        <a:rPr b="1" lang="en" sz="850">
                          <a:solidFill>
                            <a:srgbClr val="FFFFFF"/>
                          </a:solidFill>
                        </a:rPr>
                        <a:t>S. No</a:t>
                      </a:r>
                      <a:endParaRPr b="1" sz="850">
                        <a:solidFill>
                          <a:srgbClr val="FFFFFF"/>
                        </a:solidFill>
                      </a:endParaRPr>
                    </a:p>
                  </a:txBody>
                  <a:tcPr marT="91425" marB="19050" marR="19050" marL="1905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c>
                  <a:txBody>
                    <a:bodyPr/>
                    <a:lstStyle/>
                    <a:p>
                      <a:pPr indent="0" lvl="0" marL="0" rtl="0" algn="ctr">
                        <a:lnSpc>
                          <a:spcPct val="115000"/>
                        </a:lnSpc>
                        <a:spcBef>
                          <a:spcPts val="0"/>
                        </a:spcBef>
                        <a:spcAft>
                          <a:spcPts val="0"/>
                        </a:spcAft>
                        <a:buNone/>
                      </a:pPr>
                      <a:r>
                        <a:rPr b="1" lang="en" sz="850">
                          <a:solidFill>
                            <a:srgbClr val="FFFFFF"/>
                          </a:solidFill>
                        </a:rPr>
                        <a:t>Questions</a:t>
                      </a:r>
                      <a:endParaRPr b="1" sz="850">
                        <a:solidFill>
                          <a:srgbClr val="FFFFFF"/>
                        </a:solidFill>
                      </a:endParaRPr>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c>
                  <a:txBody>
                    <a:bodyPr/>
                    <a:lstStyle/>
                    <a:p>
                      <a:pPr indent="0" lvl="0" marL="0" rtl="0" algn="ctr">
                        <a:lnSpc>
                          <a:spcPct val="115000"/>
                        </a:lnSpc>
                        <a:spcBef>
                          <a:spcPts val="0"/>
                        </a:spcBef>
                        <a:spcAft>
                          <a:spcPts val="0"/>
                        </a:spcAft>
                        <a:buNone/>
                      </a:pPr>
                      <a:r>
                        <a:rPr b="1" lang="en" sz="850">
                          <a:solidFill>
                            <a:srgbClr val="FFFFFF"/>
                          </a:solidFill>
                        </a:rPr>
                        <a:t>Answer</a:t>
                      </a:r>
                      <a:endParaRPr b="1" sz="850">
                        <a:solidFill>
                          <a:srgbClr val="FFFFFF"/>
                        </a:solidFill>
                      </a:endParaRPr>
                    </a:p>
                  </a:txBody>
                  <a:tcPr marT="91425" marB="19050" marR="19050" marL="1905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r>
              <a:tr h="161925">
                <a:tc>
                  <a:txBody>
                    <a:bodyPr/>
                    <a:lstStyle/>
                    <a:p>
                      <a:pPr indent="0" lvl="0" marL="0" rtl="0" algn="ctr">
                        <a:lnSpc>
                          <a:spcPct val="115000"/>
                        </a:lnSpc>
                        <a:spcBef>
                          <a:spcPts val="0"/>
                        </a:spcBef>
                        <a:spcAft>
                          <a:spcPts val="0"/>
                        </a:spcAft>
                        <a:buNone/>
                      </a:pPr>
                      <a:r>
                        <a:rPr b="1" lang="en" sz="850"/>
                        <a:t>1</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Cost incurred per month before the model was deployed (b*c)</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FA137"/>
                    </a:solidFill>
                  </a:tcPr>
                </a:tc>
                <a:tc>
                  <a:txBody>
                    <a:bodyPr/>
                    <a:lstStyle/>
                    <a:p>
                      <a:pPr indent="0" lvl="0" marL="0" rtl="0" algn="ctr">
                        <a:lnSpc>
                          <a:spcPct val="115000"/>
                        </a:lnSpc>
                        <a:spcBef>
                          <a:spcPts val="0"/>
                        </a:spcBef>
                        <a:spcAft>
                          <a:spcPts val="0"/>
                        </a:spcAft>
                        <a:buNone/>
                      </a:pPr>
                      <a:r>
                        <a:rPr lang="en" sz="850"/>
                        <a:t>213391.6525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2</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Average number of transactions per month detected as fraudulent by the model (TF)</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402.125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3</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Cost of providing customer executive support per fraudulent transaction detected by the model</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$1.5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4</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Total cost of providing customer support per month for fraudulent transactions detected by the model (TF*$1.5)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603.1875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5</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Average number of transactions per month that are fraudulent but not detected by the model (FN)</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0</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6</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Cost incurred due to fraudulent transactions left undetected by the model (FN*c)</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0</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7</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Cost incurred per month after the model is built and deployed (4+6)</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FA137"/>
                    </a:solidFill>
                  </a:tcPr>
                </a:tc>
                <a:tc>
                  <a:txBody>
                    <a:bodyPr/>
                    <a:lstStyle/>
                    <a:p>
                      <a:pPr indent="0" lvl="0" marL="0" rtl="0" algn="ctr">
                        <a:lnSpc>
                          <a:spcPct val="115000"/>
                        </a:lnSpc>
                        <a:spcBef>
                          <a:spcPts val="0"/>
                        </a:spcBef>
                        <a:spcAft>
                          <a:spcPts val="0"/>
                        </a:spcAft>
                        <a:buNone/>
                      </a:pPr>
                      <a:r>
                        <a:rPr lang="en" sz="850"/>
                        <a:t>603.1875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8</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Final savings = Cost incurred before - Cost incurred after(1-7)</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212788.465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bl>
          </a:graphicData>
        </a:graphic>
      </p:graphicFrame>
      <p:graphicFrame>
        <p:nvGraphicFramePr>
          <p:cNvPr id="210" name="Google Shape;210;p31"/>
          <p:cNvGraphicFramePr/>
          <p:nvPr/>
        </p:nvGraphicFramePr>
        <p:xfrm>
          <a:off x="230825" y="342900"/>
          <a:ext cx="3000000" cy="3000000"/>
        </p:xfrm>
        <a:graphic>
          <a:graphicData uri="http://schemas.openxmlformats.org/drawingml/2006/table">
            <a:tbl>
              <a:tblPr>
                <a:noFill/>
                <a:tableStyleId>{499DD2C3-9794-4442-90EE-B0CAC88965BE}</a:tableStyleId>
              </a:tblPr>
              <a:tblGrid>
                <a:gridCol w="504825"/>
                <a:gridCol w="3638550"/>
                <a:gridCol w="2257425"/>
              </a:tblGrid>
              <a:tr h="161925">
                <a:tc gridSpan="3">
                  <a:txBody>
                    <a:bodyPr/>
                    <a:lstStyle/>
                    <a:p>
                      <a:pPr indent="0" lvl="0" marL="0" rtl="0" algn="ctr">
                        <a:lnSpc>
                          <a:spcPct val="115000"/>
                        </a:lnSpc>
                        <a:spcBef>
                          <a:spcPts val="0"/>
                        </a:spcBef>
                        <a:spcAft>
                          <a:spcPts val="0"/>
                        </a:spcAft>
                        <a:buNone/>
                      </a:pPr>
                      <a:r>
                        <a:rPr b="1" lang="en" sz="850">
                          <a:solidFill>
                            <a:srgbClr val="FFFFFF"/>
                          </a:solidFill>
                        </a:rPr>
                        <a:t>Cost Benefit Analysis</a:t>
                      </a:r>
                      <a:endParaRPr b="1" sz="850">
                        <a:solidFill>
                          <a:srgbClr val="FFFFFF"/>
                        </a:solidFill>
                      </a:endParaRPr>
                    </a:p>
                  </a:txBody>
                  <a:tcPr marT="91425" marB="19050" marR="19050" marL="190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55BB7"/>
                    </a:solidFill>
                  </a:tcPr>
                </a:tc>
                <a:tc hMerge="1"/>
                <a:tc hMerge="1"/>
              </a:tr>
              <a:tr h="152400">
                <a:tc>
                  <a:txBody>
                    <a:bodyPr/>
                    <a:lstStyle/>
                    <a:p>
                      <a:pPr indent="0" lvl="0" marL="0" rtl="0" algn="ctr">
                        <a:lnSpc>
                          <a:spcPct val="115000"/>
                        </a:lnSpc>
                        <a:spcBef>
                          <a:spcPts val="0"/>
                        </a:spcBef>
                        <a:spcAft>
                          <a:spcPts val="0"/>
                        </a:spcAft>
                        <a:buNone/>
                      </a:pPr>
                      <a:r>
                        <a:rPr b="1" lang="en" sz="850">
                          <a:solidFill>
                            <a:srgbClr val="FFFFFF"/>
                          </a:solidFill>
                        </a:rPr>
                        <a:t>S. No</a:t>
                      </a:r>
                      <a:endParaRPr b="1" sz="850">
                        <a:solidFill>
                          <a:srgbClr val="FFFFFF"/>
                        </a:solidFill>
                      </a:endParaRPr>
                    </a:p>
                  </a:txBody>
                  <a:tcPr marT="91425" marB="19050" marR="19050" marL="1905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c>
                  <a:txBody>
                    <a:bodyPr/>
                    <a:lstStyle/>
                    <a:p>
                      <a:pPr indent="0" lvl="0" marL="0" rtl="0" algn="ctr">
                        <a:lnSpc>
                          <a:spcPct val="115000"/>
                        </a:lnSpc>
                        <a:spcBef>
                          <a:spcPts val="0"/>
                        </a:spcBef>
                        <a:spcAft>
                          <a:spcPts val="0"/>
                        </a:spcAft>
                        <a:buNone/>
                      </a:pPr>
                      <a:r>
                        <a:rPr b="1" lang="en" sz="850">
                          <a:solidFill>
                            <a:srgbClr val="FFFFFF"/>
                          </a:solidFill>
                        </a:rPr>
                        <a:t>Questions</a:t>
                      </a:r>
                      <a:endParaRPr b="1" sz="850">
                        <a:solidFill>
                          <a:srgbClr val="FFFFFF"/>
                        </a:solidFill>
                      </a:endParaRPr>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c>
                  <a:txBody>
                    <a:bodyPr/>
                    <a:lstStyle/>
                    <a:p>
                      <a:pPr indent="0" lvl="0" marL="0" rtl="0" algn="ctr">
                        <a:lnSpc>
                          <a:spcPct val="115000"/>
                        </a:lnSpc>
                        <a:spcBef>
                          <a:spcPts val="0"/>
                        </a:spcBef>
                        <a:spcAft>
                          <a:spcPts val="0"/>
                        </a:spcAft>
                        <a:buNone/>
                      </a:pPr>
                      <a:r>
                        <a:rPr b="1" lang="en" sz="850">
                          <a:solidFill>
                            <a:srgbClr val="FFFFFF"/>
                          </a:solidFill>
                        </a:rPr>
                        <a:t>Answer</a:t>
                      </a:r>
                      <a:endParaRPr b="1" sz="850">
                        <a:solidFill>
                          <a:srgbClr val="FFFFFF"/>
                        </a:solidFill>
                      </a:endParaRPr>
                    </a:p>
                  </a:txBody>
                  <a:tcPr marT="91425" marB="19050" marR="19050" marL="1905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55BB7"/>
                    </a:solidFill>
                  </a:tcPr>
                </a:tc>
              </a:tr>
              <a:tr h="161925">
                <a:tc>
                  <a:txBody>
                    <a:bodyPr/>
                    <a:lstStyle/>
                    <a:p>
                      <a:pPr indent="0" lvl="0" marL="0" rtl="0" algn="ctr">
                        <a:lnSpc>
                          <a:spcPct val="115000"/>
                        </a:lnSpc>
                        <a:spcBef>
                          <a:spcPts val="0"/>
                        </a:spcBef>
                        <a:spcAft>
                          <a:spcPts val="0"/>
                        </a:spcAft>
                        <a:buNone/>
                      </a:pPr>
                      <a:r>
                        <a:rPr b="1" lang="en" sz="850"/>
                        <a:t>a</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Average number of transactions per month</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77183.083</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b</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Average number of fraudulent transaction per month</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402.125</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r h="152400">
                <a:tc>
                  <a:txBody>
                    <a:bodyPr/>
                    <a:lstStyle/>
                    <a:p>
                      <a:pPr indent="0" lvl="0" marL="0" rtl="0" algn="ctr">
                        <a:lnSpc>
                          <a:spcPct val="115000"/>
                        </a:lnSpc>
                        <a:spcBef>
                          <a:spcPts val="0"/>
                        </a:spcBef>
                        <a:spcAft>
                          <a:spcPts val="0"/>
                        </a:spcAft>
                        <a:buNone/>
                      </a:pPr>
                      <a:r>
                        <a:rPr b="1" lang="en" sz="850"/>
                        <a:t>c</a:t>
                      </a:r>
                      <a:endParaRPr b="1"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l">
                        <a:lnSpc>
                          <a:spcPct val="115000"/>
                        </a:lnSpc>
                        <a:spcBef>
                          <a:spcPts val="0"/>
                        </a:spcBef>
                        <a:spcAft>
                          <a:spcPts val="0"/>
                        </a:spcAft>
                        <a:buNone/>
                      </a:pPr>
                      <a:r>
                        <a:rPr lang="en" sz="850"/>
                        <a:t>Average amount per fraud transaction</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c>
                  <a:txBody>
                    <a:bodyPr/>
                    <a:lstStyle/>
                    <a:p>
                      <a:pPr indent="0" lvl="0" marL="0" rtl="0" algn="ctr">
                        <a:lnSpc>
                          <a:spcPct val="115000"/>
                        </a:lnSpc>
                        <a:spcBef>
                          <a:spcPts val="0"/>
                        </a:spcBef>
                        <a:spcAft>
                          <a:spcPts val="0"/>
                        </a:spcAft>
                        <a:buNone/>
                      </a:pPr>
                      <a:r>
                        <a:rPr lang="en" sz="850"/>
                        <a:t>530.66</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DBF0"/>
                    </a:solidFill>
                  </a:tcPr>
                </a:tc>
              </a:tr>
            </a:tbl>
          </a:graphicData>
        </a:graphic>
      </p:graphicFrame>
      <p:sp>
        <p:nvSpPr>
          <p:cNvPr id="211" name="Google Shape;211;p31"/>
          <p:cNvSpPr txBox="1"/>
          <p:nvPr/>
        </p:nvSpPr>
        <p:spPr>
          <a:xfrm>
            <a:off x="268950" y="4459950"/>
            <a:ext cx="848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Through cost </a:t>
            </a:r>
            <a:r>
              <a:rPr lang="en">
                <a:latin typeface="Proxima Nova"/>
                <a:ea typeface="Proxima Nova"/>
                <a:cs typeface="Proxima Nova"/>
                <a:sym typeface="Proxima Nova"/>
              </a:rPr>
              <a:t>benefit</a:t>
            </a:r>
            <a:r>
              <a:rPr lang="en">
                <a:latin typeface="Proxima Nova"/>
                <a:ea typeface="Proxima Nova"/>
                <a:cs typeface="Proxima Nova"/>
                <a:sym typeface="Proxima Nova"/>
              </a:rPr>
              <a:t> analysis, we can </a:t>
            </a:r>
            <a:r>
              <a:rPr lang="en">
                <a:latin typeface="Proxima Nova"/>
                <a:ea typeface="Proxima Nova"/>
                <a:cs typeface="Proxima Nova"/>
                <a:sym typeface="Proxima Nova"/>
              </a:rPr>
              <a:t>successfully</a:t>
            </a:r>
            <a:r>
              <a:rPr lang="en">
                <a:latin typeface="Proxima Nova"/>
                <a:ea typeface="Proxima Nova"/>
                <a:cs typeface="Proxima Nova"/>
                <a:sym typeface="Proxima Nova"/>
              </a:rPr>
              <a:t> conclude that the final savings for the company would be $212,788</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Pipeline</a:t>
            </a:r>
            <a:endParaRPr/>
          </a:p>
          <a:p>
            <a:pPr indent="0" lvl="0" marL="0" rtl="0" algn="l">
              <a:spcBef>
                <a:spcPts val="0"/>
              </a:spcBef>
              <a:spcAft>
                <a:spcPts val="0"/>
              </a:spcAft>
              <a:buNone/>
            </a:pPr>
            <a:r>
              <a:t/>
            </a:r>
            <a:endParaRPr/>
          </a:p>
        </p:txBody>
      </p:sp>
      <p:grpSp>
        <p:nvGrpSpPr>
          <p:cNvPr id="66" name="Google Shape;66;p14"/>
          <p:cNvGrpSpPr/>
          <p:nvPr/>
        </p:nvGrpSpPr>
        <p:grpSpPr>
          <a:xfrm>
            <a:off x="405223" y="1661652"/>
            <a:ext cx="8167192" cy="643500"/>
            <a:chOff x="1593000" y="2322568"/>
            <a:chExt cx="5957975" cy="643500"/>
          </a:xfrm>
        </p:grpSpPr>
        <p:sp>
          <p:nvSpPr>
            <p:cNvPr id="67" name="Google Shape;67;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Data Understanding and EDA</a:t>
              </a:r>
              <a:endParaRPr sz="1000">
                <a:solidFill>
                  <a:srgbClr val="FFFFFF"/>
                </a:solidFill>
                <a:latin typeface="Roboto"/>
                <a:ea typeface="Roboto"/>
                <a:cs typeface="Roboto"/>
                <a:sym typeface="Roboto"/>
              </a:endParaRPr>
            </a:p>
          </p:txBody>
        </p:sp>
        <p:sp>
          <p:nvSpPr>
            <p:cNvPr id="71" name="Google Shape;71;p14"/>
            <p:cNvSpPr/>
            <p:nvPr/>
          </p:nvSpPr>
          <p:spPr>
            <a:xfrm>
              <a:off x="1593000" y="2322568"/>
              <a:ext cx="690000" cy="642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73" name="Google Shape;73;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Load</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Check for skewness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Exploratory Data Analysis</a:t>
              </a:r>
              <a:endParaRPr sz="800">
                <a:solidFill>
                  <a:srgbClr val="1B786E"/>
                </a:solidFill>
                <a:latin typeface="Roboto"/>
                <a:ea typeface="Roboto"/>
                <a:cs typeface="Roboto"/>
                <a:sym typeface="Roboto"/>
              </a:endParaRPr>
            </a:p>
          </p:txBody>
        </p:sp>
      </p:grpSp>
      <p:grpSp>
        <p:nvGrpSpPr>
          <p:cNvPr id="74" name="Google Shape;74;p14"/>
          <p:cNvGrpSpPr/>
          <p:nvPr/>
        </p:nvGrpSpPr>
        <p:grpSpPr>
          <a:xfrm>
            <a:off x="405223" y="1006524"/>
            <a:ext cx="8167192" cy="643500"/>
            <a:chOff x="1593000" y="2322568"/>
            <a:chExt cx="5957975" cy="643500"/>
          </a:xfrm>
        </p:grpSpPr>
        <p:sp>
          <p:nvSpPr>
            <p:cNvPr id="75" name="Google Shape;75;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Business Understanding</a:t>
              </a:r>
              <a:endParaRPr sz="1000">
                <a:solidFill>
                  <a:srgbClr val="FFFFFF"/>
                </a:solidFill>
                <a:latin typeface="Roboto"/>
                <a:ea typeface="Roboto"/>
                <a:cs typeface="Roboto"/>
                <a:sym typeface="Roboto"/>
              </a:endParaRPr>
            </a:p>
          </p:txBody>
        </p:sp>
        <p:sp>
          <p:nvSpPr>
            <p:cNvPr id="79" name="Google Shape;79;p14"/>
            <p:cNvSpPr/>
            <p:nvPr/>
          </p:nvSpPr>
          <p:spPr>
            <a:xfrm>
              <a:off x="1593000" y="2322568"/>
              <a:ext cx="690000" cy="642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81" name="Google Shape;81;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Background</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Root cause analysis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5 Why + How analysis</a:t>
              </a:r>
              <a:endParaRPr sz="800">
                <a:solidFill>
                  <a:srgbClr val="1B786E"/>
                </a:solidFill>
                <a:latin typeface="Roboto"/>
                <a:ea typeface="Roboto"/>
                <a:cs typeface="Roboto"/>
                <a:sym typeface="Roboto"/>
              </a:endParaRPr>
            </a:p>
          </p:txBody>
        </p:sp>
      </p:grpSp>
      <p:grpSp>
        <p:nvGrpSpPr>
          <p:cNvPr id="82" name="Google Shape;82;p14"/>
          <p:cNvGrpSpPr/>
          <p:nvPr/>
        </p:nvGrpSpPr>
        <p:grpSpPr>
          <a:xfrm>
            <a:off x="405223" y="2316770"/>
            <a:ext cx="8167192" cy="643500"/>
            <a:chOff x="1593000" y="2322568"/>
            <a:chExt cx="5957975" cy="643500"/>
          </a:xfrm>
        </p:grpSpPr>
        <p:sp>
          <p:nvSpPr>
            <p:cNvPr id="83" name="Google Shape;83;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Model Evaluation</a:t>
              </a:r>
              <a:endParaRPr sz="1000">
                <a:solidFill>
                  <a:srgbClr val="FFFFFF"/>
                </a:solidFill>
                <a:latin typeface="Roboto"/>
                <a:ea typeface="Roboto"/>
                <a:cs typeface="Roboto"/>
                <a:sym typeface="Roboto"/>
              </a:endParaRPr>
            </a:p>
          </p:txBody>
        </p:sp>
        <p:sp>
          <p:nvSpPr>
            <p:cNvPr id="87" name="Google Shape;87;p14"/>
            <p:cNvSpPr/>
            <p:nvPr/>
          </p:nvSpPr>
          <p:spPr>
            <a:xfrm>
              <a:off x="1593000" y="2322568"/>
              <a:ext cx="690000" cy="642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89" name="Google Shape;89;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Evaluate the performance of the models using appropriate evaluation metrics</a:t>
              </a:r>
              <a:endParaRPr sz="800">
                <a:solidFill>
                  <a:srgbClr val="1B786E"/>
                </a:solidFill>
                <a:latin typeface="Roboto"/>
                <a:ea typeface="Roboto"/>
                <a:cs typeface="Roboto"/>
                <a:sym typeface="Roboto"/>
              </a:endParaRPr>
            </a:p>
          </p:txBody>
        </p:sp>
      </p:grpSp>
      <p:grpSp>
        <p:nvGrpSpPr>
          <p:cNvPr id="90" name="Google Shape;90;p14"/>
          <p:cNvGrpSpPr/>
          <p:nvPr/>
        </p:nvGrpSpPr>
        <p:grpSpPr>
          <a:xfrm>
            <a:off x="405223" y="2971895"/>
            <a:ext cx="8167192" cy="643500"/>
            <a:chOff x="1593000" y="2322568"/>
            <a:chExt cx="5957975" cy="643500"/>
          </a:xfrm>
        </p:grpSpPr>
        <p:sp>
          <p:nvSpPr>
            <p:cNvPr id="91" name="Google Shape;91;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a:ea typeface="Roboto"/>
                  <a:cs typeface="Roboto"/>
                  <a:sym typeface="Roboto"/>
                </a:rPr>
                <a:t>Business Impact</a:t>
              </a:r>
              <a:endParaRPr sz="1000">
                <a:solidFill>
                  <a:srgbClr val="FFFFFF"/>
                </a:solidFill>
                <a:latin typeface="Roboto"/>
                <a:ea typeface="Roboto"/>
                <a:cs typeface="Roboto"/>
                <a:sym typeface="Roboto"/>
              </a:endParaRPr>
            </a:p>
          </p:txBody>
        </p:sp>
        <p:sp>
          <p:nvSpPr>
            <p:cNvPr id="95" name="Google Shape;95;p14"/>
            <p:cNvSpPr/>
            <p:nvPr/>
          </p:nvSpPr>
          <p:spPr>
            <a:xfrm>
              <a:off x="1593000" y="2322568"/>
              <a:ext cx="690000" cy="642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97" name="Google Shape;97;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n" sz="800">
                  <a:solidFill>
                    <a:srgbClr val="1B786E"/>
                  </a:solidFill>
                  <a:latin typeface="Roboto"/>
                  <a:ea typeface="Roboto"/>
                  <a:cs typeface="Roboto"/>
                  <a:sym typeface="Roboto"/>
                </a:rPr>
                <a:t>Demonstrate model potential benefits by performing a cost-benefit analysis</a:t>
              </a:r>
              <a:endParaRPr sz="800">
                <a:solidFill>
                  <a:srgbClr val="1B786E"/>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 </a:t>
            </a:r>
            <a:endParaRPr/>
          </a:p>
        </p:txBody>
      </p:sp>
      <p:sp>
        <p:nvSpPr>
          <p:cNvPr id="108" name="Google Shape;108;p16"/>
          <p:cNvSpPr txBox="1"/>
          <p:nvPr>
            <p:ph idx="1" type="body"/>
          </p:nvPr>
        </p:nvSpPr>
        <p:spPr>
          <a:xfrm>
            <a:off x="255650" y="659425"/>
            <a:ext cx="8641800" cy="4237500"/>
          </a:xfrm>
          <a:prstGeom prst="rect">
            <a:avLst/>
          </a:prstGeom>
        </p:spPr>
        <p:txBody>
          <a:bodyPr anchorCtr="0" anchor="t" bIns="91425" lIns="91425" spcFirstLastPara="1" rIns="91425" wrap="square" tIns="91425">
            <a:normAutofit fontScale="32500"/>
          </a:bodyPr>
          <a:lstStyle/>
          <a:p>
            <a:pPr indent="0" lvl="0" marL="0" rtl="0" algn="just">
              <a:lnSpc>
                <a:spcPct val="200000"/>
              </a:lnSpc>
              <a:spcBef>
                <a:spcPts val="0"/>
              </a:spcBef>
              <a:spcAft>
                <a:spcPts val="0"/>
              </a:spcAft>
              <a:buNone/>
            </a:pPr>
            <a:r>
              <a:rPr lang="en" sz="2950">
                <a:solidFill>
                  <a:srgbClr val="434343"/>
                </a:solidFill>
                <a:latin typeface="Times New Roman"/>
                <a:ea typeface="Times New Roman"/>
                <a:cs typeface="Times New Roman"/>
                <a:sym typeface="Times New Roman"/>
              </a:rPr>
              <a:t>Finex is a leading financial service provider based out of Florida, US. It offers a wide range of products and business services to customers through different channels, ranging from in-person banking and ATMs to online banking. </a:t>
            </a:r>
            <a:r>
              <a:rPr lang="en" sz="2950">
                <a:solidFill>
                  <a:srgbClr val="434343"/>
                </a:solidFill>
                <a:latin typeface="Times New Roman"/>
                <a:ea typeface="Times New Roman"/>
                <a:cs typeface="Times New Roman"/>
                <a:sym typeface="Times New Roman"/>
              </a:rPr>
              <a:t>Many customers have been complaining about unauthorised transactions being made through their credit/debit cards. </a:t>
            </a:r>
            <a:r>
              <a:rPr lang="en" sz="2950">
                <a:solidFill>
                  <a:srgbClr val="434343"/>
                </a:solidFill>
                <a:latin typeface="Times New Roman"/>
                <a:ea typeface="Times New Roman"/>
                <a:cs typeface="Times New Roman"/>
                <a:sym typeface="Times New Roman"/>
              </a:rPr>
              <a:t>Over the last few years, Finex has observed that a significantly large number of unauthorised transactions are being made, due to which the bank has been facing a huge revenue and profitability crisis. </a:t>
            </a:r>
            <a:endParaRPr sz="2950">
              <a:solidFill>
                <a:srgbClr val="434343"/>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2950">
                <a:solidFill>
                  <a:srgbClr val="434343"/>
                </a:solidFill>
                <a:latin typeface="Times New Roman"/>
                <a:ea typeface="Times New Roman"/>
                <a:cs typeface="Times New Roman"/>
                <a:sym typeface="Times New Roman"/>
              </a:rPr>
              <a:t>It has been reported that fraudsters use stolen/lost cards and hack private systems to access the personal and sensitive data of many cardholders. They also indulge in ATM skimming at various POS terminals such as gas stations, shopping malls, and ATMs that do not send alerts or do not have OTP systems through banks. </a:t>
            </a:r>
            <a:endParaRPr sz="2950">
              <a:solidFill>
                <a:srgbClr val="434343"/>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2950">
                <a:solidFill>
                  <a:srgbClr val="434343"/>
                </a:solidFill>
                <a:latin typeface="Times New Roman"/>
                <a:ea typeface="Times New Roman"/>
                <a:cs typeface="Times New Roman"/>
                <a:sym typeface="Times New Roman"/>
              </a:rPr>
              <a:t>Such fraudulent activities have been reported to happen during non-peak and odd hours of the day leaving no room for suspicion.</a:t>
            </a:r>
            <a:endParaRPr sz="2950">
              <a:solidFill>
                <a:srgbClr val="434343"/>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2950">
                <a:solidFill>
                  <a:srgbClr val="434343"/>
                </a:solidFill>
                <a:latin typeface="Times New Roman"/>
                <a:ea typeface="Times New Roman"/>
                <a:cs typeface="Times New Roman"/>
                <a:sym typeface="Times New Roman"/>
              </a:rPr>
              <a:t>In most cases, customers get to know of such unauthorised transactions happening through their cards quite late as they are unaware of such ongoing credit card frauds or they do not monitor their bank account activities closely. This has led to late complaint registration with Finex and by the time the case is flagged fraudulent, the bank incurs heavy losses and ends up paying the lost amount to the cardholders.</a:t>
            </a:r>
            <a:endParaRPr sz="2950">
              <a:solidFill>
                <a:srgbClr val="434343"/>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2950">
                <a:solidFill>
                  <a:srgbClr val="434343"/>
                </a:solidFill>
                <a:latin typeface="Times New Roman"/>
                <a:ea typeface="Times New Roman"/>
                <a:cs typeface="Times New Roman"/>
                <a:sym typeface="Times New Roman"/>
              </a:rPr>
              <a:t>Now, Finex is also not really equipped with the latest financial technologies, and it is becoming difficult for the bank to track these data breaches on time to prevent further losses. The Branch Manager is worried about the ongoing situation and wants to identify the possible root causes and action areas to come up with a long-term solution that would help the bank generate high revenue with minimal losses.</a:t>
            </a:r>
            <a:endParaRPr sz="2950">
              <a:solidFill>
                <a:srgbClr val="434343"/>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21200" y="13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Root Cause Analysis</a:t>
            </a:r>
            <a:endParaRPr/>
          </a:p>
          <a:p>
            <a:pPr indent="0" lvl="0" marL="0" rtl="0" algn="l">
              <a:spcBef>
                <a:spcPts val="0"/>
              </a:spcBef>
              <a:spcAft>
                <a:spcPts val="0"/>
              </a:spcAft>
              <a:buNone/>
            </a:pPr>
            <a:r>
              <a:t/>
            </a:r>
            <a:endParaRPr/>
          </a:p>
        </p:txBody>
      </p:sp>
      <p:pic>
        <p:nvPicPr>
          <p:cNvPr id="114" name="Google Shape;114;p17"/>
          <p:cNvPicPr preferRelativeResize="0"/>
          <p:nvPr/>
        </p:nvPicPr>
        <p:blipFill rotWithShape="1">
          <a:blip r:embed="rId3">
            <a:alphaModFix/>
          </a:blip>
          <a:srcRect b="-4800" l="2574" r="1713" t="3514"/>
          <a:stretch/>
        </p:blipFill>
        <p:spPr>
          <a:xfrm>
            <a:off x="268950" y="762000"/>
            <a:ext cx="8751776" cy="425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Ws + How Analysis</a:t>
            </a:r>
            <a:endParaRPr/>
          </a:p>
        </p:txBody>
      </p:sp>
      <p:graphicFrame>
        <p:nvGraphicFramePr>
          <p:cNvPr id="120" name="Google Shape;120;p18"/>
          <p:cNvGraphicFramePr/>
          <p:nvPr/>
        </p:nvGraphicFramePr>
        <p:xfrm>
          <a:off x="152400" y="704985"/>
          <a:ext cx="3000000" cy="3000000"/>
        </p:xfrm>
        <a:graphic>
          <a:graphicData uri="http://schemas.openxmlformats.org/drawingml/2006/table">
            <a:tbl>
              <a:tblPr>
                <a:noFill/>
                <a:tableStyleId>{499DD2C3-9794-4442-90EE-B0CAC88965BE}</a:tableStyleId>
              </a:tblPr>
              <a:tblGrid>
                <a:gridCol w="8679900"/>
              </a:tblGrid>
              <a:tr h="249025">
                <a:tc>
                  <a:txBody>
                    <a:bodyPr/>
                    <a:lstStyle/>
                    <a:p>
                      <a:pPr indent="0" lvl="0" marL="0" rtl="0" algn="ctr">
                        <a:lnSpc>
                          <a:spcPct val="115000"/>
                        </a:lnSpc>
                        <a:spcBef>
                          <a:spcPts val="0"/>
                        </a:spcBef>
                        <a:spcAft>
                          <a:spcPts val="0"/>
                        </a:spcAft>
                        <a:buNone/>
                      </a:pPr>
                      <a:r>
                        <a:rPr b="1" lang="en" sz="850"/>
                        <a:t>Understanding the Problem and Impact (5Ws+HOW)</a:t>
                      </a:r>
                      <a:endParaRPr b="1" sz="850"/>
                    </a:p>
                  </a:txBody>
                  <a:tcPr marT="91425" marB="19050" marR="19050" marL="190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B88CB"/>
                    </a:solidFill>
                  </a:tcPr>
                </a:tc>
              </a:tr>
              <a:tr h="249025">
                <a:tc>
                  <a:txBody>
                    <a:bodyPr/>
                    <a:lstStyle/>
                    <a:p>
                      <a:pPr indent="0" lvl="0" marL="0" rtl="0" algn="l">
                        <a:lnSpc>
                          <a:spcPct val="115000"/>
                        </a:lnSpc>
                        <a:spcBef>
                          <a:spcPts val="0"/>
                        </a:spcBef>
                        <a:spcAft>
                          <a:spcPts val="0"/>
                        </a:spcAft>
                        <a:buNone/>
                      </a:pPr>
                      <a:r>
                        <a:rPr lang="en" sz="850"/>
                        <a:t>Who is involved in the process?</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7E6F4"/>
                    </a:solidFill>
                  </a:tcPr>
                </a:tc>
              </a:tr>
              <a:tr h="249025">
                <a:tc>
                  <a:txBody>
                    <a:bodyPr/>
                    <a:lstStyle/>
                    <a:p>
                      <a:pPr indent="0" lvl="0" marL="0" rtl="0" algn="l">
                        <a:lnSpc>
                          <a:spcPct val="115000"/>
                        </a:lnSpc>
                        <a:spcBef>
                          <a:spcPts val="0"/>
                        </a:spcBef>
                        <a:spcAft>
                          <a:spcPts val="0"/>
                        </a:spcAft>
                        <a:buNone/>
                      </a:pPr>
                      <a:r>
                        <a:rPr lang="en" sz="850"/>
                        <a:t>Finex is a leading financial service provider based out of Florida, US.</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9025">
                <a:tc>
                  <a:txBody>
                    <a:bodyPr/>
                    <a:lstStyle/>
                    <a:p>
                      <a:pPr indent="0" lvl="0" marL="0" rtl="0" algn="l">
                        <a:lnSpc>
                          <a:spcPct val="115000"/>
                        </a:lnSpc>
                        <a:spcBef>
                          <a:spcPts val="0"/>
                        </a:spcBef>
                        <a:spcAft>
                          <a:spcPts val="0"/>
                        </a:spcAft>
                        <a:buNone/>
                      </a:pPr>
                      <a:r>
                        <a:rPr lang="en" sz="850"/>
                        <a:t>What do they do with it?</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7E6F4"/>
                    </a:solidFill>
                  </a:tcPr>
                </a:tc>
              </a:tr>
              <a:tr h="393400">
                <a:tc>
                  <a:txBody>
                    <a:bodyPr/>
                    <a:lstStyle/>
                    <a:p>
                      <a:pPr indent="0" lvl="0" marL="0" rtl="0" algn="l">
                        <a:lnSpc>
                          <a:spcPct val="115000"/>
                        </a:lnSpc>
                        <a:spcBef>
                          <a:spcPts val="0"/>
                        </a:spcBef>
                        <a:spcAft>
                          <a:spcPts val="0"/>
                        </a:spcAft>
                        <a:buNone/>
                      </a:pPr>
                      <a:r>
                        <a:rPr lang="en" sz="850"/>
                        <a:t>Finex offers a wide range of products and business services to customers through different channels, ranging from in-person banking and ATMs to online banking. Many customers have been complaining about unauthorised transactions being made through their credit/debit cards.</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9025">
                <a:tc>
                  <a:txBody>
                    <a:bodyPr/>
                    <a:lstStyle/>
                    <a:p>
                      <a:pPr indent="0" lvl="0" marL="0" rtl="0" algn="l">
                        <a:lnSpc>
                          <a:spcPct val="115000"/>
                        </a:lnSpc>
                        <a:spcBef>
                          <a:spcPts val="0"/>
                        </a:spcBef>
                        <a:spcAft>
                          <a:spcPts val="0"/>
                        </a:spcAft>
                        <a:buNone/>
                      </a:pPr>
                      <a:r>
                        <a:rPr lang="en" sz="850"/>
                        <a:t>Where do the transactions happen?</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7E6F4"/>
                    </a:solidFill>
                  </a:tcPr>
                </a:tc>
              </a:tr>
              <a:tr h="655075">
                <a:tc>
                  <a:txBody>
                    <a:bodyPr/>
                    <a:lstStyle/>
                    <a:p>
                      <a:pPr indent="0" lvl="0" marL="0" rtl="0" algn="l">
                        <a:lnSpc>
                          <a:spcPct val="115000"/>
                        </a:lnSpc>
                        <a:spcBef>
                          <a:spcPts val="0"/>
                        </a:spcBef>
                        <a:spcAft>
                          <a:spcPts val="0"/>
                        </a:spcAft>
                        <a:buNone/>
                      </a:pPr>
                      <a:r>
                        <a:rPr lang="en" sz="850"/>
                        <a:t>Fraudulent transactions happen through ATM skimming at various POS terminals such as gas stations, shopping malls, and ATMs that do not send alerts or do not have OTP systems through banks.</a:t>
                      </a:r>
                      <a:endParaRPr sz="850"/>
                    </a:p>
                    <a:p>
                      <a:pPr indent="0" lvl="0" marL="0" rtl="0" algn="l">
                        <a:lnSpc>
                          <a:spcPct val="115000"/>
                        </a:lnSpc>
                        <a:spcBef>
                          <a:spcPts val="900"/>
                        </a:spcBef>
                        <a:spcAft>
                          <a:spcPts val="0"/>
                        </a:spcAft>
                        <a:buNone/>
                      </a:pPr>
                      <a:r>
                        <a:t/>
                      </a:r>
                      <a:endParaRPr sz="90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9025">
                <a:tc>
                  <a:txBody>
                    <a:bodyPr/>
                    <a:lstStyle/>
                    <a:p>
                      <a:pPr indent="0" lvl="0" marL="0" rtl="0" algn="l">
                        <a:lnSpc>
                          <a:spcPct val="115000"/>
                        </a:lnSpc>
                        <a:spcBef>
                          <a:spcPts val="0"/>
                        </a:spcBef>
                        <a:spcAft>
                          <a:spcPts val="0"/>
                        </a:spcAft>
                        <a:buNone/>
                      </a:pPr>
                      <a:r>
                        <a:rPr lang="en" sz="850"/>
                        <a:t>When does it happen?</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7E6F4"/>
                    </a:solidFill>
                  </a:tcPr>
                </a:tc>
              </a:tr>
              <a:tr h="384550">
                <a:tc>
                  <a:txBody>
                    <a:bodyPr/>
                    <a:lstStyle/>
                    <a:p>
                      <a:pPr indent="0" lvl="0" marL="0" rtl="0" algn="l">
                        <a:lnSpc>
                          <a:spcPct val="115000"/>
                        </a:lnSpc>
                        <a:spcBef>
                          <a:spcPts val="0"/>
                        </a:spcBef>
                        <a:spcAft>
                          <a:spcPts val="0"/>
                        </a:spcAft>
                        <a:buNone/>
                      </a:pPr>
                      <a:r>
                        <a:rPr lang="en" sz="850"/>
                        <a:t>Fraudulent activities have been reported to happen during non-peak and odd hours of the day leaving no room for suspicion</a:t>
                      </a:r>
                      <a:endParaRPr sz="850"/>
                    </a:p>
                    <a:p>
                      <a:pPr indent="0" lvl="0" marL="0" rtl="0" algn="l">
                        <a:lnSpc>
                          <a:spcPct val="115000"/>
                        </a:lnSpc>
                        <a:spcBef>
                          <a:spcPts val="900"/>
                        </a:spcBef>
                        <a:spcAft>
                          <a:spcPts val="0"/>
                        </a:spcAft>
                        <a:buNone/>
                      </a:pPr>
                      <a:r>
                        <a:t/>
                      </a:r>
                      <a:endParaRPr sz="900"/>
                    </a:p>
                  </a:txBody>
                  <a:tcPr marT="91425" marB="19050" marR="19050" marL="19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9025">
                <a:tc>
                  <a:txBody>
                    <a:bodyPr/>
                    <a:lstStyle/>
                    <a:p>
                      <a:pPr indent="0" lvl="0" marL="0" rtl="0" algn="l">
                        <a:lnSpc>
                          <a:spcPct val="115000"/>
                        </a:lnSpc>
                        <a:spcBef>
                          <a:spcPts val="0"/>
                        </a:spcBef>
                        <a:spcAft>
                          <a:spcPts val="0"/>
                        </a:spcAft>
                        <a:buNone/>
                      </a:pPr>
                      <a:r>
                        <a:rPr lang="en" sz="850"/>
                        <a:t>How is business affected by this?</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7E6F4"/>
                    </a:solidFill>
                  </a:tcPr>
                </a:tc>
              </a:tr>
              <a:tr h="249025">
                <a:tc>
                  <a:txBody>
                    <a:bodyPr/>
                    <a:lstStyle/>
                    <a:p>
                      <a:pPr indent="0" lvl="0" marL="0" rtl="0" algn="l">
                        <a:lnSpc>
                          <a:spcPct val="115000"/>
                        </a:lnSpc>
                        <a:spcBef>
                          <a:spcPts val="0"/>
                        </a:spcBef>
                        <a:spcAft>
                          <a:spcPts val="0"/>
                        </a:spcAft>
                        <a:buNone/>
                      </a:pPr>
                      <a:r>
                        <a:rPr lang="en" sz="850"/>
                        <a:t>The bank incurs heavy losses and ends up paying the lost amount to the </a:t>
                      </a:r>
                      <a:r>
                        <a:rPr lang="en" sz="850"/>
                        <a:t>cardholder's</a:t>
                      </a:r>
                      <a:r>
                        <a:rPr lang="en" sz="850"/>
                        <a:t> the a credit card fraud is not detected and stopped in time.</a:t>
                      </a:r>
                      <a:endParaRPr sz="850"/>
                    </a:p>
                  </a:txBody>
                  <a:tcPr marT="91425" marB="19050" marR="19050" marL="19050">
                    <a:lnL cap="flat" cmpd="sng" w="9525">
                      <a:solidFill>
                        <a:srgbClr val="000000"/>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the D</a:t>
            </a:r>
            <a:r>
              <a:rPr lang="en"/>
              <a:t>ependent Variable</a:t>
            </a:r>
            <a:endParaRPr/>
          </a:p>
        </p:txBody>
      </p:sp>
      <p:sp>
        <p:nvSpPr>
          <p:cNvPr id="131" name="Google Shape;13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t>Distribution</a:t>
            </a:r>
            <a:r>
              <a:rPr lang="en" sz="900"/>
              <a:t> of the dependent variable: is_fraud is a flag that determines if a transaction is fraudulent. The </a:t>
            </a:r>
            <a:r>
              <a:rPr lang="en" sz="900"/>
              <a:t>distribution</a:t>
            </a:r>
            <a:r>
              <a:rPr lang="en" sz="900"/>
              <a:t> of this variable is highly </a:t>
            </a:r>
            <a:r>
              <a:rPr lang="en" sz="900"/>
              <a:t>imbalanced</a:t>
            </a:r>
            <a:r>
              <a:rPr lang="en" sz="900"/>
              <a:t>, hence there is a need to balance this dataset.</a:t>
            </a:r>
            <a:endParaRPr sz="9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900"/>
          </a:p>
          <a:p>
            <a:pPr indent="0" lvl="0" marL="0" rtl="0" algn="l">
              <a:spcBef>
                <a:spcPts val="1200"/>
              </a:spcBef>
              <a:spcAft>
                <a:spcPts val="0"/>
              </a:spcAft>
              <a:buNone/>
            </a:pPr>
            <a:r>
              <a:rPr lang="en" sz="900"/>
              <a:t>Balancing the data using Over Sampling:</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32" name="Google Shape;132;p20"/>
          <p:cNvGraphicFramePr/>
          <p:nvPr/>
        </p:nvGraphicFramePr>
        <p:xfrm>
          <a:off x="378950" y="1624825"/>
          <a:ext cx="3000000" cy="3000000"/>
        </p:xfrm>
        <a:graphic>
          <a:graphicData uri="http://schemas.openxmlformats.org/drawingml/2006/table">
            <a:tbl>
              <a:tblPr>
                <a:noFill/>
                <a:tableStyleId>{32792AAB-4E90-43C2-851D-92EF420DBF9C}</a:tableStyleId>
              </a:tblPr>
              <a:tblGrid>
                <a:gridCol w="705950"/>
                <a:gridCol w="694725"/>
                <a:gridCol w="930100"/>
              </a:tblGrid>
              <a:tr h="477400">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is_fraud</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count</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percentage</a:t>
                      </a:r>
                      <a:endParaRPr b="1" sz="1050">
                        <a:solidFill>
                          <a:srgbClr val="212121"/>
                        </a:solidFill>
                        <a:highlight>
                          <a:srgbClr val="FFFFFF"/>
                        </a:highlight>
                        <a:latin typeface="Roboto"/>
                        <a:ea typeface="Roboto"/>
                        <a:cs typeface="Roboto"/>
                        <a:sym typeface="Roboto"/>
                      </a:endParaRPr>
                    </a:p>
                  </a:txBody>
                  <a:tcPr marT="66675" marB="66675" marR="66675" marL="66675"/>
                </a:tc>
              </a:tr>
              <a:tr h="293375">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1842743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99.478999</a:t>
                      </a:r>
                      <a:endParaRPr sz="1050">
                        <a:solidFill>
                          <a:srgbClr val="212121"/>
                        </a:solidFill>
                        <a:highlight>
                          <a:srgbClr val="FFFFFF"/>
                        </a:highlight>
                        <a:latin typeface="Roboto"/>
                        <a:ea typeface="Roboto"/>
                        <a:cs typeface="Roboto"/>
                        <a:sym typeface="Roboto"/>
                      </a:endParaRPr>
                    </a:p>
                  </a:txBody>
                  <a:tcPr marT="66675" marB="66675" marR="66675" marL="66675"/>
                </a:tc>
              </a:tr>
              <a:tr h="293375">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9651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0.521001</a:t>
                      </a:r>
                      <a:endParaRPr sz="1050">
                        <a:solidFill>
                          <a:srgbClr val="212121"/>
                        </a:solidFill>
                        <a:highlight>
                          <a:srgbClr val="FFFFFF"/>
                        </a:highlight>
                        <a:latin typeface="Roboto"/>
                        <a:ea typeface="Roboto"/>
                        <a:cs typeface="Roboto"/>
                        <a:sym typeface="Roboto"/>
                      </a:endParaRPr>
                    </a:p>
                  </a:txBody>
                  <a:tcPr marT="66675" marB="66675" marR="66675" marL="66675"/>
                </a:tc>
              </a:tr>
            </a:tbl>
          </a:graphicData>
        </a:graphic>
      </p:graphicFrame>
      <p:graphicFrame>
        <p:nvGraphicFramePr>
          <p:cNvPr id="133" name="Google Shape;133;p20"/>
          <p:cNvGraphicFramePr/>
          <p:nvPr/>
        </p:nvGraphicFramePr>
        <p:xfrm>
          <a:off x="378950" y="3296075"/>
          <a:ext cx="3000000" cy="3000000"/>
        </p:xfrm>
        <a:graphic>
          <a:graphicData uri="http://schemas.openxmlformats.org/drawingml/2006/table">
            <a:tbl>
              <a:tblPr>
                <a:noFill/>
                <a:tableStyleId>{32792AAB-4E90-43C2-851D-92EF420DBF9C}</a:tableStyleId>
              </a:tblPr>
              <a:tblGrid>
                <a:gridCol w="705950"/>
                <a:gridCol w="694725"/>
              </a:tblGrid>
              <a:tr h="477400">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is_fraud</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212121"/>
                          </a:solidFill>
                          <a:highlight>
                            <a:srgbClr val="FFFFFF"/>
                          </a:highlight>
                          <a:latin typeface="Roboto"/>
                          <a:ea typeface="Roboto"/>
                          <a:cs typeface="Roboto"/>
                          <a:sym typeface="Roboto"/>
                        </a:rPr>
                        <a:t>count</a:t>
                      </a:r>
                      <a:endParaRPr b="1" sz="1050">
                        <a:solidFill>
                          <a:srgbClr val="212121"/>
                        </a:solidFill>
                        <a:highlight>
                          <a:srgbClr val="FFFFFF"/>
                        </a:highlight>
                        <a:latin typeface="Roboto"/>
                        <a:ea typeface="Roboto"/>
                        <a:cs typeface="Roboto"/>
                        <a:sym typeface="Roboto"/>
                      </a:endParaRPr>
                    </a:p>
                  </a:txBody>
                  <a:tcPr marT="66675" marB="66675" marR="66675" marL="66675"/>
                </a:tc>
              </a:tr>
              <a:tr h="293375">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1842831</a:t>
                      </a:r>
                      <a:endParaRPr sz="1050">
                        <a:solidFill>
                          <a:schemeClr val="dk1"/>
                        </a:solidFill>
                        <a:highlight>
                          <a:srgbClr val="FFFFFF"/>
                        </a:highlight>
                        <a:latin typeface="Roboto"/>
                        <a:ea typeface="Roboto"/>
                        <a:cs typeface="Roboto"/>
                        <a:sym typeface="Roboto"/>
                      </a:endParaRPr>
                    </a:p>
                  </a:txBody>
                  <a:tcPr marT="66675" marB="66675" marR="66675" marL="66675"/>
                </a:tc>
              </a:tr>
              <a:tr h="293375">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1A202C"/>
                          </a:solidFill>
                          <a:highlight>
                            <a:srgbClr val="FFFFFF"/>
                          </a:highlight>
                          <a:latin typeface="Courier New"/>
                          <a:ea typeface="Courier New"/>
                          <a:cs typeface="Courier New"/>
                          <a:sym typeface="Courier New"/>
                        </a:rPr>
                        <a:t>1842831</a:t>
                      </a:r>
                      <a:endParaRPr sz="1050">
                        <a:solidFill>
                          <a:srgbClr val="1A202C"/>
                        </a:solidFill>
                        <a:highlight>
                          <a:srgbClr val="FFFFFF"/>
                        </a:highlight>
                        <a:latin typeface="Roboto"/>
                        <a:ea typeface="Roboto"/>
                        <a:cs typeface="Roboto"/>
                        <a:sym typeface="Roboto"/>
                      </a:endParaRPr>
                    </a:p>
                  </a:txBody>
                  <a:tcPr marT="66675" marB="66675" marR="66675" marL="666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52825"/>
            <a:ext cx="8520600" cy="6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Understanding the distribution of data - By number of transactions</a:t>
            </a:r>
            <a:endParaRPr sz="1800"/>
          </a:p>
        </p:txBody>
      </p:sp>
      <p:pic>
        <p:nvPicPr>
          <p:cNvPr id="139" name="Google Shape;139;p21"/>
          <p:cNvPicPr preferRelativeResize="0"/>
          <p:nvPr/>
        </p:nvPicPr>
        <p:blipFill>
          <a:blip r:embed="rId3">
            <a:alphaModFix/>
          </a:blip>
          <a:stretch>
            <a:fillRect/>
          </a:stretch>
        </p:blipFill>
        <p:spPr>
          <a:xfrm>
            <a:off x="4495800" y="683551"/>
            <a:ext cx="4572001" cy="2011681"/>
          </a:xfrm>
          <a:prstGeom prst="rect">
            <a:avLst/>
          </a:prstGeom>
          <a:noFill/>
          <a:ln>
            <a:noFill/>
          </a:ln>
        </p:spPr>
      </p:pic>
      <p:pic>
        <p:nvPicPr>
          <p:cNvPr id="140" name="Google Shape;140;p21"/>
          <p:cNvPicPr preferRelativeResize="0"/>
          <p:nvPr/>
        </p:nvPicPr>
        <p:blipFill>
          <a:blip r:embed="rId4">
            <a:alphaModFix/>
          </a:blip>
          <a:stretch>
            <a:fillRect/>
          </a:stretch>
        </p:blipFill>
        <p:spPr>
          <a:xfrm>
            <a:off x="4495791" y="3196137"/>
            <a:ext cx="4571999" cy="1920240"/>
          </a:xfrm>
          <a:prstGeom prst="rect">
            <a:avLst/>
          </a:prstGeom>
          <a:noFill/>
          <a:ln>
            <a:noFill/>
          </a:ln>
        </p:spPr>
      </p:pic>
      <p:sp>
        <p:nvSpPr>
          <p:cNvPr id="141" name="Google Shape;141;p21"/>
          <p:cNvSpPr txBox="1"/>
          <p:nvPr/>
        </p:nvSpPr>
        <p:spPr>
          <a:xfrm>
            <a:off x="437000" y="617175"/>
            <a:ext cx="3272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By pivoting the number of transactions through different dimensions, we gather some valuable insights, such as: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Mondays and Sundays have significantly higher transactions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December and Jan are the months with highest transaction count</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Women seem to account for </a:t>
            </a:r>
            <a:r>
              <a:rPr lang="en" sz="1100">
                <a:latin typeface="Proxima Nova"/>
                <a:ea typeface="Proxima Nova"/>
                <a:cs typeface="Proxima Nova"/>
                <a:sym typeface="Proxima Nova"/>
              </a:rPr>
              <a:t>higher</a:t>
            </a:r>
            <a:r>
              <a:rPr lang="en" sz="1100">
                <a:latin typeface="Proxima Nova"/>
                <a:ea typeface="Proxima Nova"/>
                <a:cs typeface="Proxima Nova"/>
                <a:sym typeface="Proxima Nova"/>
              </a:rPr>
              <a:t> number of transactions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Shopping_Net </a:t>
            </a:r>
            <a:r>
              <a:rPr lang="en" sz="1100">
                <a:latin typeface="Proxima Nova"/>
                <a:ea typeface="Proxima Nova"/>
                <a:cs typeface="Proxima Nova"/>
                <a:sym typeface="Proxima Nova"/>
              </a:rPr>
              <a:t>category</a:t>
            </a:r>
            <a:r>
              <a:rPr lang="en" sz="1100">
                <a:latin typeface="Proxima Nova"/>
                <a:ea typeface="Proxima Nova"/>
                <a:cs typeface="Proxima Nova"/>
                <a:sym typeface="Proxima Nova"/>
              </a:rPr>
              <a:t> accounts for the highest percentage of transactions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The age group 22 - 57 account to 50% of the customers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AutoNum type="arabicPeriod"/>
            </a:pPr>
            <a:r>
              <a:rPr lang="en" sz="1100">
                <a:latin typeface="Proxima Nova"/>
                <a:ea typeface="Proxima Nova"/>
                <a:cs typeface="Proxima Nova"/>
                <a:sym typeface="Proxima Nova"/>
              </a:rPr>
              <a:t>Gas transport accounts to 10% of the transactions</a:t>
            </a:r>
            <a:endParaRPr sz="1100">
              <a:latin typeface="Proxima Nova"/>
              <a:ea typeface="Proxima Nova"/>
              <a:cs typeface="Proxima Nova"/>
              <a:sym typeface="Proxima Nova"/>
            </a:endParaRPr>
          </a:p>
        </p:txBody>
      </p:sp>
      <p:pic>
        <p:nvPicPr>
          <p:cNvPr id="142" name="Google Shape;142;p21"/>
          <p:cNvPicPr preferRelativeResize="0"/>
          <p:nvPr/>
        </p:nvPicPr>
        <p:blipFill>
          <a:blip r:embed="rId5">
            <a:alphaModFix/>
          </a:blip>
          <a:stretch>
            <a:fillRect/>
          </a:stretch>
        </p:blipFill>
        <p:spPr>
          <a:xfrm>
            <a:off x="571500" y="3222575"/>
            <a:ext cx="3854825" cy="174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