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 Bold" charset="1" panose="00000800000000000000"/>
      <p:regular r:id="rId17"/>
    </p:embeddedFont>
    <p:embeddedFont>
      <p:font typeface="Poppins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jpe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34" Target="../media/image33.png" Type="http://schemas.openxmlformats.org/officeDocument/2006/relationships/image"/><Relationship Id="rId35" Target="../media/image34.svg" Type="http://schemas.openxmlformats.org/officeDocument/2006/relationships/image"/><Relationship Id="rId36" Target="../media/image35.png" Type="http://schemas.openxmlformats.org/officeDocument/2006/relationships/image"/><Relationship Id="rId37" Target="../media/image36.svg" Type="http://schemas.openxmlformats.org/officeDocument/2006/relationships/image"/><Relationship Id="rId38" Target="../media/image37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jpeg" Type="http://schemas.openxmlformats.org/officeDocument/2006/relationships/image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jpeg" Type="http://schemas.openxmlformats.org/officeDocument/2006/relationships/image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svg" Type="http://schemas.openxmlformats.org/officeDocument/2006/relationships/image"/><Relationship Id="rId11" Target="../media/image47.png" Type="http://schemas.openxmlformats.org/officeDocument/2006/relationships/image"/><Relationship Id="rId12" Target="../media/image48.svg" Type="http://schemas.openxmlformats.org/officeDocument/2006/relationships/image"/><Relationship Id="rId13" Target="../media/image49.png" Type="http://schemas.openxmlformats.org/officeDocument/2006/relationships/image"/><Relationship Id="rId14" Target="../media/image50.svg" Type="http://schemas.openxmlformats.org/officeDocument/2006/relationships/image"/><Relationship Id="rId15" Target="../media/image51.png" Type="http://schemas.openxmlformats.org/officeDocument/2006/relationships/image"/><Relationship Id="rId16" Target="../media/image52.svg" Type="http://schemas.openxmlformats.org/officeDocument/2006/relationships/image"/><Relationship Id="rId17" Target="../media/image25.png" Type="http://schemas.openxmlformats.org/officeDocument/2006/relationships/image"/><Relationship Id="rId18" Target="../media/image26.svg" Type="http://schemas.openxmlformats.org/officeDocument/2006/relationships/image"/><Relationship Id="rId19" Target="../media/image37.jpe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jpeg" Type="http://schemas.openxmlformats.org/officeDocument/2006/relationships/image"/><Relationship Id="rId7" Target="../media/image43.png" Type="http://schemas.openxmlformats.org/officeDocument/2006/relationships/image"/><Relationship Id="rId8" Target="../media/image44.svg" Type="http://schemas.openxmlformats.org/officeDocument/2006/relationships/image"/><Relationship Id="rId9" Target="../media/image4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Relationship Id="rId8" Target="../media/image3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jpeg" Type="http://schemas.openxmlformats.org/officeDocument/2006/relationships/image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jpeg" Type="http://schemas.openxmlformats.org/officeDocument/2006/relationships/image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jpeg" Type="http://schemas.openxmlformats.org/officeDocument/2006/relationships/image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jpeg" Type="http://schemas.openxmlformats.org/officeDocument/2006/relationships/image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jpeg" Type="http://schemas.openxmlformats.org/officeDocument/2006/relationships/image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jpeg" Type="http://schemas.openxmlformats.org/officeDocument/2006/relationships/image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379603" y="-3871569"/>
            <a:ext cx="15202249" cy="16230902"/>
          </a:xfrm>
          <a:custGeom>
            <a:avLst/>
            <a:gdLst/>
            <a:ahLst/>
            <a:cxnLst/>
            <a:rect r="r" b="b" t="t" l="l"/>
            <a:pathLst>
              <a:path h="16230902" w="15202249">
                <a:moveTo>
                  <a:pt x="0" y="0"/>
                </a:moveTo>
                <a:lnTo>
                  <a:pt x="15202249" y="0"/>
                </a:lnTo>
                <a:lnTo>
                  <a:pt x="15202249" y="16230902"/>
                </a:lnTo>
                <a:lnTo>
                  <a:pt x="0" y="162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144000" y="-2057400"/>
            <a:ext cx="4104513" cy="4114800"/>
          </a:xfrm>
          <a:custGeom>
            <a:avLst/>
            <a:gdLst/>
            <a:ahLst/>
            <a:cxnLst/>
            <a:rect r="r" b="b" t="t" l="l"/>
            <a:pathLst>
              <a:path h="4114800" w="4104513">
                <a:moveTo>
                  <a:pt x="4104513" y="0"/>
                </a:moveTo>
                <a:lnTo>
                  <a:pt x="0" y="0"/>
                </a:lnTo>
                <a:lnTo>
                  <a:pt x="0" y="4114800"/>
                </a:lnTo>
                <a:lnTo>
                  <a:pt x="4104513" y="4114800"/>
                </a:lnTo>
                <a:lnTo>
                  <a:pt x="4104513" y="0"/>
                </a:lnTo>
                <a:close/>
              </a:path>
            </a:pathLst>
          </a:custGeom>
          <a:blipFill>
            <a:blip r:embed="rId4">
              <a:alphaModFix amt="1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25" t="0" r="-12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41480" y="602407"/>
            <a:ext cx="18211137" cy="19227582"/>
          </a:xfrm>
          <a:custGeom>
            <a:avLst/>
            <a:gdLst/>
            <a:ahLst/>
            <a:cxnLst/>
            <a:rect r="r" b="b" t="t" l="l"/>
            <a:pathLst>
              <a:path h="19227582" w="18211137">
                <a:moveTo>
                  <a:pt x="0" y="0"/>
                </a:moveTo>
                <a:lnTo>
                  <a:pt x="18211136" y="0"/>
                </a:lnTo>
                <a:lnTo>
                  <a:pt x="18211136" y="19227582"/>
                </a:lnTo>
                <a:lnTo>
                  <a:pt x="0" y="19227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06126" y="2123888"/>
            <a:ext cx="14002886" cy="14782664"/>
          </a:xfrm>
          <a:custGeom>
            <a:avLst/>
            <a:gdLst/>
            <a:ahLst/>
            <a:cxnLst/>
            <a:rect r="r" b="b" t="t" l="l"/>
            <a:pathLst>
              <a:path h="14782664" w="14002886">
                <a:moveTo>
                  <a:pt x="0" y="0"/>
                </a:moveTo>
                <a:lnTo>
                  <a:pt x="14002886" y="0"/>
                </a:lnTo>
                <a:lnTo>
                  <a:pt x="14002886" y="14782663"/>
                </a:lnTo>
                <a:lnTo>
                  <a:pt x="0" y="147826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30198" y="-1030514"/>
            <a:ext cx="13544698" cy="13646761"/>
          </a:xfrm>
          <a:custGeom>
            <a:avLst/>
            <a:gdLst/>
            <a:ahLst/>
            <a:cxnLst/>
            <a:rect r="r" b="b" t="t" l="l"/>
            <a:pathLst>
              <a:path h="13646761" w="13544698">
                <a:moveTo>
                  <a:pt x="0" y="0"/>
                </a:moveTo>
                <a:lnTo>
                  <a:pt x="13544698" y="0"/>
                </a:lnTo>
                <a:lnTo>
                  <a:pt x="13544698" y="13646761"/>
                </a:lnTo>
                <a:lnTo>
                  <a:pt x="0" y="136467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287842" y="3715864"/>
            <a:ext cx="5118412" cy="5118412"/>
          </a:xfrm>
          <a:custGeom>
            <a:avLst/>
            <a:gdLst/>
            <a:ahLst/>
            <a:cxnLst/>
            <a:rect r="r" b="b" t="t" l="l"/>
            <a:pathLst>
              <a:path h="5118412" w="5118412">
                <a:moveTo>
                  <a:pt x="0" y="0"/>
                </a:moveTo>
                <a:lnTo>
                  <a:pt x="5118412" y="0"/>
                </a:lnTo>
                <a:lnTo>
                  <a:pt x="5118412" y="5118412"/>
                </a:lnTo>
                <a:lnTo>
                  <a:pt x="0" y="511841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909475" y="4337497"/>
            <a:ext cx="3875147" cy="3875068"/>
            <a:chOff x="0" y="0"/>
            <a:chExt cx="5166862" cy="51667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66868" cy="5166868"/>
            </a:xfrm>
            <a:custGeom>
              <a:avLst/>
              <a:gdLst/>
              <a:ahLst/>
              <a:cxnLst/>
              <a:rect r="r" b="b" t="t" l="l"/>
              <a:pathLst>
                <a:path h="5166868" w="5166868">
                  <a:moveTo>
                    <a:pt x="5166868" y="2583434"/>
                  </a:moveTo>
                  <a:cubicBezTo>
                    <a:pt x="5166868" y="4010279"/>
                    <a:pt x="4010152" y="5166868"/>
                    <a:pt x="2583434" y="5166868"/>
                  </a:cubicBezTo>
                  <a:cubicBezTo>
                    <a:pt x="1156716" y="5166868"/>
                    <a:pt x="0" y="4010152"/>
                    <a:pt x="0" y="2583434"/>
                  </a:cubicBezTo>
                  <a:cubicBezTo>
                    <a:pt x="0" y="1156716"/>
                    <a:pt x="1156716" y="0"/>
                    <a:pt x="2583434" y="0"/>
                  </a:cubicBezTo>
                  <a:cubicBezTo>
                    <a:pt x="4010152" y="0"/>
                    <a:pt x="5166868" y="1156716"/>
                    <a:pt x="5166868" y="2583434"/>
                  </a:cubicBezTo>
                  <a:close/>
                </a:path>
              </a:pathLst>
            </a:custGeom>
            <a:blipFill>
              <a:blip r:embed="rId14"/>
              <a:stretch>
                <a:fillRect l="-28569" t="0" r="-28569" b="2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869938" y="4297960"/>
            <a:ext cx="3954220" cy="3954141"/>
            <a:chOff x="0" y="0"/>
            <a:chExt cx="5272293" cy="527218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272278" cy="5272151"/>
            </a:xfrm>
            <a:custGeom>
              <a:avLst/>
              <a:gdLst/>
              <a:ahLst/>
              <a:cxnLst/>
              <a:rect r="r" b="b" t="t" l="l"/>
              <a:pathLst>
                <a:path h="5272151" w="5272278">
                  <a:moveTo>
                    <a:pt x="5272278" y="2636139"/>
                  </a:moveTo>
                  <a:cubicBezTo>
                    <a:pt x="5272278" y="3340354"/>
                    <a:pt x="4998085" y="4002278"/>
                    <a:pt x="4500245" y="4500118"/>
                  </a:cubicBezTo>
                  <a:cubicBezTo>
                    <a:pt x="4002405" y="4997958"/>
                    <a:pt x="3340354" y="5272151"/>
                    <a:pt x="2636266" y="5272151"/>
                  </a:cubicBezTo>
                  <a:cubicBezTo>
                    <a:pt x="1932178" y="5272151"/>
                    <a:pt x="1270000" y="4997958"/>
                    <a:pt x="772160" y="4500118"/>
                  </a:cubicBezTo>
                  <a:cubicBezTo>
                    <a:pt x="274320" y="4002278"/>
                    <a:pt x="0" y="3340227"/>
                    <a:pt x="0" y="2636139"/>
                  </a:cubicBezTo>
                  <a:cubicBezTo>
                    <a:pt x="0" y="1932051"/>
                    <a:pt x="274193" y="1269873"/>
                    <a:pt x="772033" y="772033"/>
                  </a:cubicBezTo>
                  <a:cubicBezTo>
                    <a:pt x="1269873" y="274193"/>
                    <a:pt x="1932051" y="0"/>
                    <a:pt x="2636139" y="0"/>
                  </a:cubicBezTo>
                  <a:cubicBezTo>
                    <a:pt x="3340227" y="0"/>
                    <a:pt x="4002278" y="274193"/>
                    <a:pt x="4500118" y="772033"/>
                  </a:cubicBezTo>
                  <a:cubicBezTo>
                    <a:pt x="4997958" y="1269873"/>
                    <a:pt x="5272278" y="1931924"/>
                    <a:pt x="5272278" y="2636012"/>
                  </a:cubicBezTo>
                  <a:close/>
                </a:path>
              </a:pathLst>
            </a:custGeom>
            <a:blipFill>
              <a:blip r:embed="rId15"/>
              <a:stretch>
                <a:fillRect l="0" t="0" r="0" b="-1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4175297" y="7581172"/>
            <a:ext cx="2930521" cy="3280904"/>
          </a:xfrm>
          <a:custGeom>
            <a:avLst/>
            <a:gdLst/>
            <a:ahLst/>
            <a:cxnLst/>
            <a:rect r="r" b="b" t="t" l="l"/>
            <a:pathLst>
              <a:path h="3280904" w="2930521">
                <a:moveTo>
                  <a:pt x="0" y="0"/>
                </a:moveTo>
                <a:lnTo>
                  <a:pt x="2930522" y="0"/>
                </a:lnTo>
                <a:lnTo>
                  <a:pt x="2930522" y="3280904"/>
                </a:lnTo>
                <a:lnTo>
                  <a:pt x="0" y="328090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696318" y="8272952"/>
            <a:ext cx="3946365" cy="4420897"/>
          </a:xfrm>
          <a:custGeom>
            <a:avLst/>
            <a:gdLst/>
            <a:ahLst/>
            <a:cxnLst/>
            <a:rect r="r" b="b" t="t" l="l"/>
            <a:pathLst>
              <a:path h="4420897" w="3946365">
                <a:moveTo>
                  <a:pt x="0" y="0"/>
                </a:moveTo>
                <a:lnTo>
                  <a:pt x="3946365" y="0"/>
                </a:lnTo>
                <a:lnTo>
                  <a:pt x="3946365" y="4420897"/>
                </a:lnTo>
                <a:lnTo>
                  <a:pt x="0" y="44208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071828" y="-1549545"/>
            <a:ext cx="3825929" cy="4003239"/>
          </a:xfrm>
          <a:custGeom>
            <a:avLst/>
            <a:gdLst/>
            <a:ahLst/>
            <a:cxnLst/>
            <a:rect r="r" b="b" t="t" l="l"/>
            <a:pathLst>
              <a:path h="4003239" w="3825929">
                <a:moveTo>
                  <a:pt x="0" y="0"/>
                </a:moveTo>
                <a:lnTo>
                  <a:pt x="3825929" y="0"/>
                </a:lnTo>
                <a:lnTo>
                  <a:pt x="3825929" y="4003238"/>
                </a:lnTo>
                <a:lnTo>
                  <a:pt x="0" y="400323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363620" y="9901076"/>
            <a:ext cx="6187294" cy="143428"/>
          </a:xfrm>
          <a:custGeom>
            <a:avLst/>
            <a:gdLst/>
            <a:ahLst/>
            <a:cxnLst/>
            <a:rect r="r" b="b" t="t" l="l"/>
            <a:pathLst>
              <a:path h="143428" w="6187294">
                <a:moveTo>
                  <a:pt x="0" y="0"/>
                </a:moveTo>
                <a:lnTo>
                  <a:pt x="6187294" y="0"/>
                </a:lnTo>
                <a:lnTo>
                  <a:pt x="6187294" y="143428"/>
                </a:lnTo>
                <a:lnTo>
                  <a:pt x="0" y="14342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2811459">
            <a:off x="6899522" y="6991161"/>
            <a:ext cx="1248104" cy="238700"/>
          </a:xfrm>
          <a:custGeom>
            <a:avLst/>
            <a:gdLst/>
            <a:ahLst/>
            <a:cxnLst/>
            <a:rect r="r" b="b" t="t" l="l"/>
            <a:pathLst>
              <a:path h="238700" w="1248104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-1495" r="0" b="-1495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2935178">
            <a:off x="9140217" y="2620780"/>
            <a:ext cx="1248104" cy="238700"/>
          </a:xfrm>
          <a:custGeom>
            <a:avLst/>
            <a:gdLst/>
            <a:ahLst/>
            <a:cxnLst/>
            <a:rect r="r" b="b" t="t" l="l"/>
            <a:pathLst>
              <a:path h="238700" w="1248104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-1495" r="0" b="-1495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2935178">
            <a:off x="17422526" y="8810592"/>
            <a:ext cx="1248104" cy="238700"/>
          </a:xfrm>
          <a:custGeom>
            <a:avLst/>
            <a:gdLst/>
            <a:ahLst/>
            <a:cxnLst/>
            <a:rect r="r" b="b" t="t" l="l"/>
            <a:pathLst>
              <a:path h="238700" w="1248104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-1495" r="0" b="-1495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636328" y="9852373"/>
            <a:ext cx="1248104" cy="238700"/>
          </a:xfrm>
          <a:custGeom>
            <a:avLst/>
            <a:gdLst/>
            <a:ahLst/>
            <a:cxnLst/>
            <a:rect r="r" b="b" t="t" l="l"/>
            <a:pathLst>
              <a:path h="238700" w="1248104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-1495" r="0" b="-1495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true" rot="0">
            <a:off x="-1215091" y="8158798"/>
            <a:ext cx="4104513" cy="4114800"/>
          </a:xfrm>
          <a:custGeom>
            <a:avLst/>
            <a:gdLst/>
            <a:ahLst/>
            <a:cxnLst/>
            <a:rect r="r" b="b" t="t" l="l"/>
            <a:pathLst>
              <a:path h="4114800" w="4104513">
                <a:moveTo>
                  <a:pt x="0" y="4114800"/>
                </a:moveTo>
                <a:lnTo>
                  <a:pt x="4104513" y="4114800"/>
                </a:lnTo>
                <a:lnTo>
                  <a:pt x="410451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alphaModFix amt="1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25" t="0" r="-125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429918" y="704125"/>
            <a:ext cx="1066813" cy="309376"/>
          </a:xfrm>
          <a:custGeom>
            <a:avLst/>
            <a:gdLst/>
            <a:ahLst/>
            <a:cxnLst/>
            <a:rect r="r" b="b" t="t" l="l"/>
            <a:pathLst>
              <a:path h="309376" w="1066813">
                <a:moveTo>
                  <a:pt x="0" y="0"/>
                </a:moveTo>
                <a:lnTo>
                  <a:pt x="1066813" y="0"/>
                </a:lnTo>
                <a:lnTo>
                  <a:pt x="1066813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-350" r="0" b="-35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false" rot="0">
            <a:off x="8697457" y="9103612"/>
            <a:ext cx="1066813" cy="309376"/>
          </a:xfrm>
          <a:custGeom>
            <a:avLst/>
            <a:gdLst/>
            <a:ahLst/>
            <a:cxnLst/>
            <a:rect r="r" b="b" t="t" l="l"/>
            <a:pathLst>
              <a:path h="309376" w="1066813">
                <a:moveTo>
                  <a:pt x="1066813" y="0"/>
                </a:moveTo>
                <a:lnTo>
                  <a:pt x="0" y="0"/>
                </a:lnTo>
                <a:lnTo>
                  <a:pt x="0" y="309376"/>
                </a:lnTo>
                <a:lnTo>
                  <a:pt x="1066813" y="309376"/>
                </a:lnTo>
                <a:lnTo>
                  <a:pt x="1066813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-350" r="0" b="-35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-384906" y="4885843"/>
            <a:ext cx="7394661" cy="895697"/>
          </a:xfrm>
          <a:custGeom>
            <a:avLst/>
            <a:gdLst/>
            <a:ahLst/>
            <a:cxnLst/>
            <a:rect r="r" b="b" t="t" l="l"/>
            <a:pathLst>
              <a:path h="895697" w="7394661">
                <a:moveTo>
                  <a:pt x="0" y="0"/>
                </a:moveTo>
                <a:lnTo>
                  <a:pt x="7394661" y="0"/>
                </a:lnTo>
                <a:lnTo>
                  <a:pt x="7394661" y="895697"/>
                </a:lnTo>
                <a:lnTo>
                  <a:pt x="0" y="895697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311014" y="5955436"/>
            <a:ext cx="7052607" cy="3771744"/>
          </a:xfrm>
          <a:custGeom>
            <a:avLst/>
            <a:gdLst/>
            <a:ahLst/>
            <a:cxnLst/>
            <a:rect r="r" b="b" t="t" l="l"/>
            <a:pathLst>
              <a:path h="3771744" w="7052607">
                <a:moveTo>
                  <a:pt x="0" y="0"/>
                </a:moveTo>
                <a:lnTo>
                  <a:pt x="7052606" y="0"/>
                </a:lnTo>
                <a:lnTo>
                  <a:pt x="7052606" y="3771744"/>
                </a:lnTo>
                <a:lnTo>
                  <a:pt x="0" y="3771744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4822129" y="6215895"/>
            <a:ext cx="701878" cy="701878"/>
          </a:xfrm>
          <a:custGeom>
            <a:avLst/>
            <a:gdLst/>
            <a:ahLst/>
            <a:cxnLst/>
            <a:rect r="r" b="b" t="t" l="l"/>
            <a:pathLst>
              <a:path h="701878" w="701878">
                <a:moveTo>
                  <a:pt x="0" y="0"/>
                </a:moveTo>
                <a:lnTo>
                  <a:pt x="701878" y="0"/>
                </a:lnTo>
                <a:lnTo>
                  <a:pt x="701878" y="701878"/>
                </a:lnTo>
                <a:lnTo>
                  <a:pt x="0" y="701878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8231614" y="3062614"/>
            <a:ext cx="391889" cy="391889"/>
          </a:xfrm>
          <a:custGeom>
            <a:avLst/>
            <a:gdLst/>
            <a:ahLst/>
            <a:cxnLst/>
            <a:rect r="r" b="b" t="t" l="l"/>
            <a:pathLst>
              <a:path h="391889" w="391889">
                <a:moveTo>
                  <a:pt x="0" y="0"/>
                </a:moveTo>
                <a:lnTo>
                  <a:pt x="391889" y="0"/>
                </a:lnTo>
                <a:lnTo>
                  <a:pt x="391889" y="391889"/>
                </a:lnTo>
                <a:lnTo>
                  <a:pt x="0" y="391889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8357385" y="1668839"/>
            <a:ext cx="680143" cy="680143"/>
          </a:xfrm>
          <a:custGeom>
            <a:avLst/>
            <a:gdLst/>
            <a:ahLst/>
            <a:cxnLst/>
            <a:rect r="r" b="b" t="t" l="l"/>
            <a:pathLst>
              <a:path h="680143" w="680143">
                <a:moveTo>
                  <a:pt x="0" y="0"/>
                </a:moveTo>
                <a:lnTo>
                  <a:pt x="680143" y="0"/>
                </a:lnTo>
                <a:lnTo>
                  <a:pt x="680143" y="680143"/>
                </a:lnTo>
                <a:lnTo>
                  <a:pt x="0" y="680143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6535143" y="6377610"/>
            <a:ext cx="391889" cy="391889"/>
          </a:xfrm>
          <a:custGeom>
            <a:avLst/>
            <a:gdLst/>
            <a:ahLst/>
            <a:cxnLst/>
            <a:rect r="r" b="b" t="t" l="l"/>
            <a:pathLst>
              <a:path h="391889" w="391889">
                <a:moveTo>
                  <a:pt x="0" y="0"/>
                </a:moveTo>
                <a:lnTo>
                  <a:pt x="391889" y="0"/>
                </a:lnTo>
                <a:lnTo>
                  <a:pt x="391889" y="391889"/>
                </a:lnTo>
                <a:lnTo>
                  <a:pt x="0" y="391889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5640558" y="6917773"/>
            <a:ext cx="680143" cy="680143"/>
          </a:xfrm>
          <a:custGeom>
            <a:avLst/>
            <a:gdLst/>
            <a:ahLst/>
            <a:cxnLst/>
            <a:rect r="r" b="b" t="t" l="l"/>
            <a:pathLst>
              <a:path h="680143" w="680143">
                <a:moveTo>
                  <a:pt x="0" y="0"/>
                </a:moveTo>
                <a:lnTo>
                  <a:pt x="680143" y="0"/>
                </a:lnTo>
                <a:lnTo>
                  <a:pt x="680143" y="680143"/>
                </a:lnTo>
                <a:lnTo>
                  <a:pt x="0" y="680143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470967" y="255320"/>
            <a:ext cx="5375339" cy="1043712"/>
            <a:chOff x="0" y="0"/>
            <a:chExt cx="7167119" cy="139161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8"/>
              <a:stretch>
                <a:fillRect l="0" t="-167" r="0" b="-164"/>
              </a:stretch>
            </a:blip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367930" y="3677764"/>
            <a:ext cx="6827984" cy="867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48"/>
              </a:lnSpc>
            </a:pPr>
            <a:r>
              <a:rPr lang="en-US" b="true" sz="5796" spc="-173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 AI in education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-52457" y="1441254"/>
            <a:ext cx="7668757" cy="2108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7"/>
              </a:lnSpc>
            </a:pPr>
            <a:r>
              <a:rPr lang="en-US" sz="546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37166" y="4996909"/>
            <a:ext cx="5506443" cy="701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7"/>
              </a:lnSpc>
            </a:pPr>
            <a:r>
              <a:rPr lang="en-US" b="true" sz="3882" spc="387">
                <a:solidFill>
                  <a:srgbClr val="020D47"/>
                </a:solidFill>
                <a:latin typeface="Poppins Bold"/>
                <a:ea typeface="Poppins Bold"/>
                <a:cs typeface="Poppins Bold"/>
                <a:sym typeface="Poppins Bold"/>
              </a:rPr>
              <a:t>CODE LAB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01963" y="9355838"/>
            <a:ext cx="5133180" cy="429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9"/>
              </a:lnSpc>
            </a:pPr>
            <a:r>
              <a:rPr lang="en-US" sz="21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www.samadhan.sistec.ac.in/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94611" y="6646905"/>
            <a:ext cx="4789623" cy="392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3"/>
              </a:lnSpc>
            </a:pPr>
            <a:r>
              <a:rPr lang="en-US" sz="2181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Name of Leader : Tanvi Kadam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94611" y="7124841"/>
            <a:ext cx="4518902" cy="37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9"/>
              </a:lnSpc>
            </a:pPr>
            <a:r>
              <a:rPr lang="en-US" sz="2120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Date of submission</a:t>
            </a:r>
            <a:r>
              <a:rPr lang="en-US" sz="2120">
                <a:solidFill>
                  <a:srgbClr val="FFE012"/>
                </a:solidFill>
                <a:latin typeface="Poppins"/>
                <a:ea typeface="Poppins"/>
                <a:cs typeface="Poppins"/>
                <a:sym typeface="Poppins"/>
              </a:rPr>
              <a:t> : 04-05-2025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83503" y="7540766"/>
            <a:ext cx="5446695" cy="148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9"/>
              </a:lnSpc>
            </a:pPr>
            <a:r>
              <a:rPr lang="en-US" sz="2120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College Address</a:t>
            </a:r>
            <a:r>
              <a:rPr lang="en-US" sz="2120">
                <a:solidFill>
                  <a:srgbClr val="FFE012"/>
                </a:solidFill>
                <a:latin typeface="Poppins"/>
                <a:ea typeface="Poppins"/>
                <a:cs typeface="Poppins"/>
                <a:sym typeface="Poppins"/>
              </a:rPr>
              <a:t> : Survey No. 27, Near, Trimurti Chowk, Bharati Vidyapeeth Campus, Dhankawadi, Pune, Maharashtra 411043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94610" y="6214699"/>
            <a:ext cx="4167397" cy="441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4"/>
              </a:lnSpc>
            </a:pPr>
            <a:r>
              <a:rPr lang="en-US" sz="2481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Team Name : SkillScape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64275" y="944750"/>
            <a:ext cx="11359450" cy="954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Approach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447876"/>
            <a:ext cx="16230600" cy="561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0099" indent="-266700" lvl="2">
              <a:lnSpc>
                <a:spcPts val="4899"/>
              </a:lnSpc>
              <a:buFont typeface="Arial"/>
              <a:buChar char="⚬"/>
            </a:pPr>
            <a:r>
              <a:rPr lang="en-US" b="true" sz="3499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W</a:t>
            </a:r>
            <a:r>
              <a:rPr lang="en-US" b="true" sz="3499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eek 1 – Frontend Setup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🔹 UI Design, Navigation, Tailwind CSS</a:t>
            </a:r>
          </a:p>
          <a:p>
            <a:pPr algn="l" marL="800099" indent="-266700" lvl="2">
              <a:lnSpc>
                <a:spcPts val="4899"/>
              </a:lnSpc>
              <a:buFont typeface="Arial"/>
              <a:buChar char="⚬"/>
            </a:pPr>
            <a:r>
              <a:rPr lang="en-US" b="true" sz="3499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Week 2 – AI Integration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🔹 Connect Groq + OpenAI APIs for Code Explainer &amp; Reviewer</a:t>
            </a:r>
          </a:p>
          <a:p>
            <a:pPr algn="l" marL="800099" indent="-266700" lvl="2">
              <a:lnSpc>
                <a:spcPts val="4899"/>
              </a:lnSpc>
              <a:buFont typeface="Arial"/>
              <a:buChar char="⚬"/>
            </a:pPr>
            <a:r>
              <a:rPr lang="en-US" b="true" sz="3499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Week 3 – Dashboard &amp; Polish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🔹 Add charts, professor dashboard, final UI improvements</a:t>
            </a:r>
          </a:p>
          <a:p>
            <a:pPr algn="l" marL="800099" indent="-266700" lvl="2">
              <a:lnSpc>
                <a:spcPts val="4899"/>
              </a:lnSpc>
              <a:buFont typeface="Arial"/>
              <a:buChar char="⚬"/>
            </a:pPr>
            <a:r>
              <a:rPr lang="en-US" b="true" sz="3499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Tools &amp; Platforms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🔹VS Code | GitHub | Netlify | Tailwind CSS | Groq API | OpenAI API</a:t>
            </a:r>
          </a:p>
          <a:p>
            <a:pPr algn="ctr">
              <a:lnSpc>
                <a:spcPts val="517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4661" y="9773420"/>
            <a:ext cx="18432661" cy="120126"/>
          </a:xfrm>
          <a:custGeom>
            <a:avLst/>
            <a:gdLst/>
            <a:ahLst/>
            <a:cxnLst/>
            <a:rect r="r" b="b" t="t" l="l"/>
            <a:pathLst>
              <a:path h="120126" w="18432661">
                <a:moveTo>
                  <a:pt x="0" y="0"/>
                </a:moveTo>
                <a:lnTo>
                  <a:pt x="18432661" y="0"/>
                </a:lnTo>
                <a:lnTo>
                  <a:pt x="18432661" y="120126"/>
                </a:lnTo>
                <a:lnTo>
                  <a:pt x="0" y="120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912661" y="9281388"/>
            <a:ext cx="5375339" cy="1043712"/>
            <a:chOff x="0" y="0"/>
            <a:chExt cx="7167119" cy="13916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167" r="0" b="-164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42308" y="596331"/>
            <a:ext cx="11359450" cy="885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Metrics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6840" y="2547705"/>
            <a:ext cx="18276031" cy="6620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6500" indent="-238833" lvl="2">
              <a:lnSpc>
                <a:spcPts val="4388"/>
              </a:lnSpc>
              <a:buFont typeface="Arial"/>
              <a:buChar char="⚬"/>
            </a:pPr>
            <a:r>
              <a:rPr lang="en-US" b="true" sz="3134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Antici</a:t>
            </a:r>
            <a:r>
              <a:rPr lang="en-US" b="true" sz="3134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pated Impact</a:t>
            </a:r>
          </a:p>
          <a:p>
            <a:pPr algn="l" marL="716500" indent="-238833" lvl="2">
              <a:lnSpc>
                <a:spcPts val="4388"/>
              </a:lnSpc>
              <a:buFont typeface="Arial"/>
              <a:buChar char="⚬"/>
            </a:pPr>
            <a:r>
              <a:rPr lang="en-US" b="true" sz="313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Students</a:t>
            </a:r>
            <a:r>
              <a:rPr lang="en-US" sz="31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Instant, detailed feedback improves understanding and speeds learning</a:t>
            </a:r>
          </a:p>
          <a:p>
            <a:pPr algn="l" marL="716500" indent="-238833" lvl="2">
              <a:lnSpc>
                <a:spcPts val="4388"/>
              </a:lnSpc>
              <a:buFont typeface="Arial"/>
              <a:buChar char="⚬"/>
            </a:pPr>
            <a:r>
              <a:rPr lang="en-US" b="true" sz="313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Professors</a:t>
            </a:r>
            <a:r>
              <a:rPr lang="en-US" sz="31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Time saved in reviewing assignments allows more focus on teaching</a:t>
            </a:r>
          </a:p>
          <a:p>
            <a:pPr algn="l" marL="716500" indent="-238833" lvl="2">
              <a:lnSpc>
                <a:spcPts val="4388"/>
              </a:lnSpc>
              <a:buFont typeface="Arial"/>
              <a:buChar char="⚬"/>
            </a:pPr>
            <a:r>
              <a:rPr lang="en-US" b="true" sz="313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Acad</a:t>
            </a:r>
            <a:r>
              <a:rPr lang="en-US" b="true" sz="313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emic Integrity</a:t>
            </a:r>
            <a:r>
              <a:rPr lang="en-US" sz="31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Plagiarism reduced, coding standards improved</a:t>
            </a:r>
          </a:p>
          <a:p>
            <a:pPr algn="l" marL="716500" indent="-238833" lvl="2">
              <a:lnSpc>
                <a:spcPts val="4388"/>
              </a:lnSpc>
              <a:buFont typeface="Arial"/>
              <a:buChar char="⚬"/>
            </a:pPr>
            <a:r>
              <a:rPr lang="en-US" b="true" sz="313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Satisfaction</a:t>
            </a:r>
            <a:r>
              <a:rPr lang="en-US" sz="31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Greater student confidence and engagement in labs</a:t>
            </a:r>
          </a:p>
          <a:p>
            <a:pPr algn="l">
              <a:lnSpc>
                <a:spcPts val="4388"/>
              </a:lnSpc>
            </a:pPr>
          </a:p>
          <a:p>
            <a:pPr algn="l" marL="716500" indent="-238833" lvl="2">
              <a:lnSpc>
                <a:spcPts val="4388"/>
              </a:lnSpc>
              <a:buFont typeface="Arial"/>
              <a:buChar char="⚬"/>
            </a:pPr>
            <a:r>
              <a:rPr lang="en-US" b="true" sz="3134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Metrics / KPIs</a:t>
            </a:r>
          </a:p>
          <a:p>
            <a:pPr algn="l" marL="716500" indent="-238833" lvl="2">
              <a:lnSpc>
                <a:spcPts val="4388"/>
              </a:lnSpc>
              <a:buFont typeface="Arial"/>
              <a:buChar char="⚬"/>
            </a:pPr>
            <a:r>
              <a:rPr lang="en-US" b="true" sz="313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Learning Outcomes</a:t>
            </a:r>
            <a:r>
              <a:rPr lang="en-US" sz="31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% improvement in test and lab scores</a:t>
            </a:r>
          </a:p>
          <a:p>
            <a:pPr algn="l" marL="716500" indent="-238833" lvl="2">
              <a:lnSpc>
                <a:spcPts val="4388"/>
              </a:lnSpc>
              <a:buFont typeface="Arial"/>
              <a:buChar char="⚬"/>
            </a:pPr>
            <a:r>
              <a:rPr lang="en-US" b="true" sz="313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Professor Efficiency</a:t>
            </a:r>
            <a:r>
              <a:rPr lang="en-US" sz="31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Reduction in average review time</a:t>
            </a:r>
          </a:p>
          <a:p>
            <a:pPr algn="l" marL="716500" indent="-238833" lvl="2">
              <a:lnSpc>
                <a:spcPts val="4388"/>
              </a:lnSpc>
              <a:buFont typeface="Arial"/>
              <a:buChar char="⚬"/>
            </a:pPr>
            <a:r>
              <a:rPr lang="en-US" b="true" sz="313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Accuracy</a:t>
            </a:r>
            <a:r>
              <a:rPr lang="en-US" sz="31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Match rate of AI feedback with professor evaluations</a:t>
            </a:r>
          </a:p>
          <a:p>
            <a:pPr algn="l" marL="716500" indent="-238833" lvl="2">
              <a:lnSpc>
                <a:spcPts val="4388"/>
              </a:lnSpc>
              <a:buFont typeface="Arial"/>
              <a:buChar char="⚬"/>
            </a:pPr>
            <a:r>
              <a:rPr lang="en-US" b="true" sz="313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Engagement</a:t>
            </a:r>
            <a:r>
              <a:rPr lang="en-US" sz="31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Number of code explanations and reviews per week</a:t>
            </a:r>
          </a:p>
          <a:p>
            <a:pPr algn="l" marL="716500" indent="-238833" lvl="2">
              <a:lnSpc>
                <a:spcPts val="4388"/>
              </a:lnSpc>
              <a:buFont typeface="Arial"/>
              <a:buChar char="⚬"/>
            </a:pPr>
            <a:r>
              <a:rPr lang="en-US" b="true" sz="313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Response Time</a:t>
            </a:r>
            <a:r>
              <a:rPr lang="en-US" sz="31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Average AI feedback time under 5 seconds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4661" y="9773420"/>
            <a:ext cx="18432661" cy="120126"/>
          </a:xfrm>
          <a:custGeom>
            <a:avLst/>
            <a:gdLst/>
            <a:ahLst/>
            <a:cxnLst/>
            <a:rect r="r" b="b" t="t" l="l"/>
            <a:pathLst>
              <a:path h="120126" w="18432661">
                <a:moveTo>
                  <a:pt x="0" y="0"/>
                </a:moveTo>
                <a:lnTo>
                  <a:pt x="18432661" y="0"/>
                </a:lnTo>
                <a:lnTo>
                  <a:pt x="18432661" y="120126"/>
                </a:lnTo>
                <a:lnTo>
                  <a:pt x="0" y="120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912661" y="9281388"/>
            <a:ext cx="5375339" cy="1043712"/>
            <a:chOff x="0" y="0"/>
            <a:chExt cx="7167119" cy="13916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167" r="0" b="-164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9985" y="-1110580"/>
            <a:ext cx="7015320" cy="6453774"/>
          </a:xfrm>
          <a:custGeom>
            <a:avLst/>
            <a:gdLst/>
            <a:ahLst/>
            <a:cxnLst/>
            <a:rect r="r" b="b" t="t" l="l"/>
            <a:pathLst>
              <a:path h="6453774" w="7015320">
                <a:moveTo>
                  <a:pt x="0" y="0"/>
                </a:moveTo>
                <a:lnTo>
                  <a:pt x="7015319" y="0"/>
                </a:lnTo>
                <a:lnTo>
                  <a:pt x="7015319" y="6453774"/>
                </a:lnTo>
                <a:lnTo>
                  <a:pt x="0" y="6453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49983" y="4721440"/>
            <a:ext cx="8236628" cy="7560579"/>
          </a:xfrm>
          <a:custGeom>
            <a:avLst/>
            <a:gdLst/>
            <a:ahLst/>
            <a:cxnLst/>
            <a:rect r="r" b="b" t="t" l="l"/>
            <a:pathLst>
              <a:path h="7560579" w="8236628">
                <a:moveTo>
                  <a:pt x="0" y="0"/>
                </a:moveTo>
                <a:lnTo>
                  <a:pt x="8236628" y="0"/>
                </a:lnTo>
                <a:lnTo>
                  <a:pt x="8236628" y="7560579"/>
                </a:lnTo>
                <a:lnTo>
                  <a:pt x="0" y="75605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2220471" y="1233753"/>
            <a:ext cx="8756295" cy="7819492"/>
            <a:chOff x="0" y="0"/>
            <a:chExt cx="11675060" cy="104259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47650" y="247650"/>
              <a:ext cx="10725658" cy="9476740"/>
            </a:xfrm>
            <a:custGeom>
              <a:avLst/>
              <a:gdLst/>
              <a:ahLst/>
              <a:cxnLst/>
              <a:rect r="r" b="b" t="t" l="l"/>
              <a:pathLst>
                <a:path h="9476740" w="10725658">
                  <a:moveTo>
                    <a:pt x="7527290" y="0"/>
                  </a:moveTo>
                  <a:lnTo>
                    <a:pt x="3198495" y="0"/>
                  </a:lnTo>
                  <a:cubicBezTo>
                    <a:pt x="2844800" y="0"/>
                    <a:pt x="2518029" y="188722"/>
                    <a:pt x="2341245" y="494919"/>
                  </a:cubicBezTo>
                  <a:lnTo>
                    <a:pt x="176784" y="4243451"/>
                  </a:lnTo>
                  <a:cubicBezTo>
                    <a:pt x="0" y="4549648"/>
                    <a:pt x="0" y="4927092"/>
                    <a:pt x="176784" y="5233289"/>
                  </a:cubicBezTo>
                  <a:lnTo>
                    <a:pt x="2341245" y="8981821"/>
                  </a:lnTo>
                  <a:cubicBezTo>
                    <a:pt x="2518029" y="9288018"/>
                    <a:pt x="2844927" y="9476740"/>
                    <a:pt x="3198495" y="9476740"/>
                  </a:cubicBezTo>
                  <a:lnTo>
                    <a:pt x="7527290" y="9476740"/>
                  </a:lnTo>
                  <a:cubicBezTo>
                    <a:pt x="7880985" y="9476740"/>
                    <a:pt x="8207756" y="9288018"/>
                    <a:pt x="8384540" y="8981821"/>
                  </a:cubicBezTo>
                  <a:lnTo>
                    <a:pt x="10548874" y="5233289"/>
                  </a:lnTo>
                  <a:cubicBezTo>
                    <a:pt x="10725658" y="4927092"/>
                    <a:pt x="10725658" y="4549648"/>
                    <a:pt x="10548874" y="4243451"/>
                  </a:cubicBezTo>
                  <a:lnTo>
                    <a:pt x="8384540" y="494919"/>
                  </a:lnTo>
                  <a:cubicBezTo>
                    <a:pt x="8207756" y="188722"/>
                    <a:pt x="7880985" y="0"/>
                    <a:pt x="7527290" y="0"/>
                  </a:cubicBezTo>
                  <a:close/>
                </a:path>
              </a:pathLst>
            </a:custGeom>
            <a:blipFill>
              <a:blip r:embed="rId6"/>
              <a:stretch>
                <a:fillRect l="-21339" t="-2613" r="-25608" b="-7403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1049" y="0"/>
              <a:ext cx="11243183" cy="9972040"/>
            </a:xfrm>
            <a:custGeom>
              <a:avLst/>
              <a:gdLst/>
              <a:ahLst/>
              <a:cxnLst/>
              <a:rect r="r" b="b" t="t" l="l"/>
              <a:pathLst>
                <a:path h="9972040" w="11243183">
                  <a:moveTo>
                    <a:pt x="7785989" y="495300"/>
                  </a:moveTo>
                  <a:lnTo>
                    <a:pt x="3457194" y="495300"/>
                  </a:lnTo>
                  <a:lnTo>
                    <a:pt x="3457194" y="247650"/>
                  </a:lnTo>
                  <a:lnTo>
                    <a:pt x="3457194" y="495300"/>
                  </a:lnTo>
                  <a:cubicBezTo>
                    <a:pt x="3192018" y="495300"/>
                    <a:pt x="2947035" y="636778"/>
                    <a:pt x="2814447" y="866394"/>
                  </a:cubicBezTo>
                  <a:lnTo>
                    <a:pt x="2599944" y="742569"/>
                  </a:lnTo>
                  <a:lnTo>
                    <a:pt x="2814447" y="866394"/>
                  </a:lnTo>
                  <a:lnTo>
                    <a:pt x="649986" y="4614926"/>
                  </a:lnTo>
                  <a:cubicBezTo>
                    <a:pt x="517398" y="4844542"/>
                    <a:pt x="517398" y="5127498"/>
                    <a:pt x="649986" y="5357114"/>
                  </a:cubicBezTo>
                  <a:lnTo>
                    <a:pt x="2814320" y="9105646"/>
                  </a:lnTo>
                  <a:lnTo>
                    <a:pt x="2599817" y="9229471"/>
                  </a:lnTo>
                  <a:lnTo>
                    <a:pt x="2814320" y="9105646"/>
                  </a:lnTo>
                  <a:cubicBezTo>
                    <a:pt x="2946908" y="9335262"/>
                    <a:pt x="3191891" y="9476739"/>
                    <a:pt x="3457067" y="9476739"/>
                  </a:cubicBezTo>
                  <a:lnTo>
                    <a:pt x="3457067" y="9724389"/>
                  </a:lnTo>
                  <a:lnTo>
                    <a:pt x="3457067" y="9476739"/>
                  </a:lnTo>
                  <a:lnTo>
                    <a:pt x="7785989" y="9476739"/>
                  </a:lnTo>
                  <a:lnTo>
                    <a:pt x="7785989" y="9724389"/>
                  </a:lnTo>
                  <a:lnTo>
                    <a:pt x="7785989" y="9476739"/>
                  </a:lnTo>
                  <a:cubicBezTo>
                    <a:pt x="8051165" y="9476739"/>
                    <a:pt x="8296148" y="9335262"/>
                    <a:pt x="8428736" y="9105646"/>
                  </a:cubicBezTo>
                  <a:lnTo>
                    <a:pt x="10593197" y="5357114"/>
                  </a:lnTo>
                  <a:cubicBezTo>
                    <a:pt x="10725785" y="5127498"/>
                    <a:pt x="10725785" y="4844542"/>
                    <a:pt x="10593197" y="4614926"/>
                  </a:cubicBezTo>
                  <a:lnTo>
                    <a:pt x="8428736" y="866394"/>
                  </a:lnTo>
                  <a:lnTo>
                    <a:pt x="8643239" y="742569"/>
                  </a:lnTo>
                  <a:lnTo>
                    <a:pt x="8428736" y="866394"/>
                  </a:lnTo>
                  <a:cubicBezTo>
                    <a:pt x="8296148" y="636778"/>
                    <a:pt x="8051165" y="495300"/>
                    <a:pt x="7785989" y="495300"/>
                  </a:cubicBezTo>
                  <a:lnTo>
                    <a:pt x="7785989" y="247650"/>
                  </a:lnTo>
                  <a:lnTo>
                    <a:pt x="7785989" y="495300"/>
                  </a:lnTo>
                  <a:moveTo>
                    <a:pt x="7785989" y="0"/>
                  </a:moveTo>
                  <a:cubicBezTo>
                    <a:pt x="8228076" y="0"/>
                    <a:pt x="8636635" y="235839"/>
                    <a:pt x="8857742" y="618744"/>
                  </a:cubicBezTo>
                  <a:lnTo>
                    <a:pt x="11022076" y="4367276"/>
                  </a:lnTo>
                  <a:lnTo>
                    <a:pt x="10807573" y="4491101"/>
                  </a:lnTo>
                  <a:lnTo>
                    <a:pt x="11022076" y="4367276"/>
                  </a:lnTo>
                  <a:cubicBezTo>
                    <a:pt x="11243183" y="4750181"/>
                    <a:pt x="11243183" y="5221859"/>
                    <a:pt x="11022076" y="5604764"/>
                  </a:cubicBezTo>
                  <a:lnTo>
                    <a:pt x="10807573" y="5480939"/>
                  </a:lnTo>
                  <a:lnTo>
                    <a:pt x="11022076" y="5604764"/>
                  </a:lnTo>
                  <a:lnTo>
                    <a:pt x="8857742" y="9353296"/>
                  </a:lnTo>
                  <a:lnTo>
                    <a:pt x="8643239" y="9229471"/>
                  </a:lnTo>
                  <a:lnTo>
                    <a:pt x="8857742" y="9353296"/>
                  </a:lnTo>
                  <a:cubicBezTo>
                    <a:pt x="8636636" y="9736201"/>
                    <a:pt x="8228076" y="9972040"/>
                    <a:pt x="7785989" y="9972040"/>
                  </a:cubicBezTo>
                  <a:lnTo>
                    <a:pt x="3457194" y="9972040"/>
                  </a:lnTo>
                  <a:cubicBezTo>
                    <a:pt x="3015107" y="9972040"/>
                    <a:pt x="2606548" y="9736201"/>
                    <a:pt x="2385441" y="9353296"/>
                  </a:cubicBezTo>
                  <a:lnTo>
                    <a:pt x="221107" y="5604764"/>
                  </a:lnTo>
                  <a:lnTo>
                    <a:pt x="435610" y="5480939"/>
                  </a:lnTo>
                  <a:lnTo>
                    <a:pt x="221107" y="5604764"/>
                  </a:lnTo>
                  <a:cubicBezTo>
                    <a:pt x="0" y="5221859"/>
                    <a:pt x="0" y="4750181"/>
                    <a:pt x="221107" y="4367276"/>
                  </a:cubicBezTo>
                  <a:lnTo>
                    <a:pt x="435610" y="4491101"/>
                  </a:lnTo>
                  <a:lnTo>
                    <a:pt x="221107" y="4367276"/>
                  </a:lnTo>
                  <a:lnTo>
                    <a:pt x="2385441" y="618744"/>
                  </a:lnTo>
                  <a:cubicBezTo>
                    <a:pt x="2606548" y="235839"/>
                    <a:pt x="3015107" y="0"/>
                    <a:pt x="3457194" y="0"/>
                  </a:cubicBezTo>
                  <a:lnTo>
                    <a:pt x="7785989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5842837" y="8281551"/>
            <a:ext cx="1729062" cy="2773495"/>
          </a:xfrm>
          <a:custGeom>
            <a:avLst/>
            <a:gdLst/>
            <a:ahLst/>
            <a:cxnLst/>
            <a:rect r="r" b="b" t="t" l="l"/>
            <a:pathLst>
              <a:path h="2773495" w="1729062">
                <a:moveTo>
                  <a:pt x="0" y="0"/>
                </a:moveTo>
                <a:lnTo>
                  <a:pt x="1729062" y="0"/>
                </a:lnTo>
                <a:lnTo>
                  <a:pt x="1729062" y="2773495"/>
                </a:lnTo>
                <a:lnTo>
                  <a:pt x="0" y="27734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76062" y="-540740"/>
            <a:ext cx="1742184" cy="2766480"/>
          </a:xfrm>
          <a:custGeom>
            <a:avLst/>
            <a:gdLst/>
            <a:ahLst/>
            <a:cxnLst/>
            <a:rect r="r" b="b" t="t" l="l"/>
            <a:pathLst>
              <a:path h="2766480" w="1742184">
                <a:moveTo>
                  <a:pt x="0" y="0"/>
                </a:moveTo>
                <a:lnTo>
                  <a:pt x="1742184" y="0"/>
                </a:lnTo>
                <a:lnTo>
                  <a:pt x="1742184" y="2766480"/>
                </a:lnTo>
                <a:lnTo>
                  <a:pt x="0" y="27664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128680" y="2100924"/>
            <a:ext cx="432085" cy="432085"/>
          </a:xfrm>
          <a:custGeom>
            <a:avLst/>
            <a:gdLst/>
            <a:ahLst/>
            <a:cxnLst/>
            <a:rect r="r" b="b" t="t" l="l"/>
            <a:pathLst>
              <a:path h="432085" w="432085">
                <a:moveTo>
                  <a:pt x="0" y="0"/>
                </a:moveTo>
                <a:lnTo>
                  <a:pt x="432085" y="0"/>
                </a:lnTo>
                <a:lnTo>
                  <a:pt x="432085" y="432085"/>
                </a:lnTo>
                <a:lnTo>
                  <a:pt x="0" y="43208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723638" y="7735954"/>
            <a:ext cx="432085" cy="432085"/>
          </a:xfrm>
          <a:custGeom>
            <a:avLst/>
            <a:gdLst/>
            <a:ahLst/>
            <a:cxnLst/>
            <a:rect r="r" b="b" t="t" l="l"/>
            <a:pathLst>
              <a:path h="432085" w="432085">
                <a:moveTo>
                  <a:pt x="0" y="0"/>
                </a:moveTo>
                <a:lnTo>
                  <a:pt x="432085" y="0"/>
                </a:lnTo>
                <a:lnTo>
                  <a:pt x="432085" y="432085"/>
                </a:lnTo>
                <a:lnTo>
                  <a:pt x="0" y="43208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266574" y="9138950"/>
            <a:ext cx="1248104" cy="238700"/>
          </a:xfrm>
          <a:custGeom>
            <a:avLst/>
            <a:gdLst/>
            <a:ahLst/>
            <a:cxnLst/>
            <a:rect r="r" b="b" t="t" l="l"/>
            <a:pathLst>
              <a:path h="238700" w="1248104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-1495" r="0" b="-1495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29565" y="909350"/>
            <a:ext cx="1248104" cy="238700"/>
          </a:xfrm>
          <a:custGeom>
            <a:avLst/>
            <a:gdLst/>
            <a:ahLst/>
            <a:cxnLst/>
            <a:rect r="r" b="b" t="t" l="l"/>
            <a:pathLst>
              <a:path h="238700" w="1248104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-1495" r="0" b="-149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407014" y="6307095"/>
            <a:ext cx="12485669" cy="700320"/>
          </a:xfrm>
          <a:custGeom>
            <a:avLst/>
            <a:gdLst/>
            <a:ahLst/>
            <a:cxnLst/>
            <a:rect r="r" b="b" t="t" l="l"/>
            <a:pathLst>
              <a:path h="700320" w="12485669">
                <a:moveTo>
                  <a:pt x="0" y="0"/>
                </a:moveTo>
                <a:lnTo>
                  <a:pt x="12485669" y="0"/>
                </a:lnTo>
                <a:lnTo>
                  <a:pt x="12485669" y="700320"/>
                </a:lnTo>
                <a:lnTo>
                  <a:pt x="0" y="70032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560765" y="4412064"/>
            <a:ext cx="1066813" cy="309376"/>
          </a:xfrm>
          <a:custGeom>
            <a:avLst/>
            <a:gdLst/>
            <a:ahLst/>
            <a:cxnLst/>
            <a:rect r="r" b="b" t="t" l="l"/>
            <a:pathLst>
              <a:path h="309376" w="1066813">
                <a:moveTo>
                  <a:pt x="0" y="0"/>
                </a:moveTo>
                <a:lnTo>
                  <a:pt x="1066813" y="0"/>
                </a:lnTo>
                <a:lnTo>
                  <a:pt x="1066813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-350" r="0" b="-35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627578" y="1620057"/>
            <a:ext cx="9957417" cy="766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7757" indent="-275919" lvl="2">
              <a:lnSpc>
                <a:spcPts val="5069"/>
              </a:lnSpc>
              <a:buFont typeface="Arial"/>
              <a:buChar char="⚬"/>
            </a:pPr>
            <a:r>
              <a:rPr lang="en-US" b="true" sz="362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Chosen Area</a:t>
            </a:r>
            <a:r>
              <a:rPr lang="en-US" sz="362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Prog</a:t>
            </a:r>
            <a:r>
              <a:rPr lang="en-US" sz="362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ramming education in colleges.</a:t>
            </a:r>
          </a:p>
          <a:p>
            <a:pPr algn="l">
              <a:lnSpc>
                <a:spcPts val="5069"/>
              </a:lnSpc>
            </a:pPr>
          </a:p>
          <a:p>
            <a:pPr algn="l" marL="827757" indent="-275919" lvl="2">
              <a:lnSpc>
                <a:spcPts val="5069"/>
              </a:lnSpc>
              <a:buFont typeface="Arial"/>
              <a:buChar char="⚬"/>
            </a:pPr>
            <a:r>
              <a:rPr lang="en-US" b="true" sz="362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</a:t>
            </a:r>
            <a:r>
              <a:rPr lang="en-US" sz="362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Students grasp theory in class but struggle in labs when writing code independently. Professors cannot give detailed feedback to every student.</a:t>
            </a:r>
          </a:p>
          <a:p>
            <a:pPr algn="l">
              <a:lnSpc>
                <a:spcPts val="5069"/>
              </a:lnSpc>
            </a:pPr>
          </a:p>
          <a:p>
            <a:pPr algn="l" marL="827757" indent="-275919" lvl="2">
              <a:lnSpc>
                <a:spcPts val="5070"/>
              </a:lnSpc>
              <a:buFont typeface="Arial"/>
              <a:buChar char="⚬"/>
            </a:pPr>
            <a:r>
              <a:rPr lang="en-US" b="true" sz="362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Importance</a:t>
            </a:r>
            <a:r>
              <a:rPr lang="en-US" sz="362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AI can bridge this gap by providing instant explanations, reviews, and personalized guidance.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128680" y="546489"/>
            <a:ext cx="9074241" cy="954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AREA OVERVIEW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2912661" y="9281388"/>
            <a:ext cx="5375339" cy="1043712"/>
            <a:chOff x="0" y="0"/>
            <a:chExt cx="7167119" cy="139161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/>
              <a:stretch>
                <a:fillRect l="0" t="-167" r="0" b="-164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81705" y="2275129"/>
            <a:ext cx="16324591" cy="7492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5"/>
              </a:lnSpc>
            </a:pPr>
          </a:p>
          <a:p>
            <a:pPr algn="l" marL="666584" indent="-333292" lvl="1">
              <a:lnSpc>
                <a:spcPts val="4785"/>
              </a:lnSpc>
              <a:buFont typeface="Arial"/>
              <a:buChar char="•"/>
            </a:pPr>
            <a:r>
              <a:rPr lang="en-US" b="true" sz="308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Programming is a core skill in engineering, but many students fail to connect classroom theory with coding practice.</a:t>
            </a:r>
          </a:p>
          <a:p>
            <a:pPr algn="l" marL="666584" indent="-333292" lvl="1">
              <a:lnSpc>
                <a:spcPts val="4785"/>
              </a:lnSpc>
              <a:buFont typeface="Arial"/>
              <a:buChar char="•"/>
            </a:pPr>
            <a:r>
              <a:rPr lang="en-US" b="true" sz="308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Professors cannot give personalized explanations to every student in labs due to time constraints and class size.</a:t>
            </a:r>
          </a:p>
          <a:p>
            <a:pPr algn="l" marL="666584" indent="-333292" lvl="1">
              <a:lnSpc>
                <a:spcPts val="4785"/>
              </a:lnSpc>
              <a:buFont typeface="Arial"/>
              <a:buChar char="•"/>
            </a:pPr>
            <a:r>
              <a:rPr lang="en-US" b="true" sz="308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Students often rely on copying code instead of understanding logic, leading to weak foundations.</a:t>
            </a:r>
          </a:p>
          <a:p>
            <a:pPr algn="l" marL="666584" indent="-333292" lvl="1">
              <a:lnSpc>
                <a:spcPts val="4785"/>
              </a:lnSpc>
              <a:buFont typeface="Arial"/>
              <a:buChar char="•"/>
            </a:pPr>
            <a:r>
              <a:rPr lang="en-US" b="true" sz="308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Existing tools like compilers or IDEs do not provide conceptual guidance or reviews.</a:t>
            </a:r>
          </a:p>
          <a:p>
            <a:pPr algn="l" marL="666584" indent="-333292" lvl="1">
              <a:lnSpc>
                <a:spcPts val="4785"/>
              </a:lnSpc>
              <a:buFont typeface="Arial"/>
              <a:buChar char="•"/>
            </a:pPr>
            <a:r>
              <a:rPr lang="en-US" b="true" sz="308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 AI-based solution can bridge the gap between teaching and practice, improving both learning outcomes for students and efficiency for professors.</a:t>
            </a:r>
          </a:p>
          <a:p>
            <a:pPr algn="l">
              <a:lnSpc>
                <a:spcPts val="742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464278" y="605891"/>
            <a:ext cx="11359450" cy="1802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Motivation for choosing this problem statement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912661" y="9281388"/>
            <a:ext cx="5375339" cy="1043712"/>
            <a:chOff x="0" y="0"/>
            <a:chExt cx="7167119" cy="13916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167" r="0" b="-164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64275" y="338075"/>
            <a:ext cx="11359450" cy="1812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Challenges and Opportunities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3" y="2746603"/>
            <a:ext cx="16852431" cy="705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b="true" sz="3499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C</a:t>
            </a:r>
            <a:r>
              <a:rPr lang="en-US" b="true" sz="3499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hallenges</a:t>
            </a:r>
          </a:p>
          <a:p>
            <a:pPr algn="l" marL="754380" indent="-251460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3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ack of real-time feedback → students struggle in labs.</a:t>
            </a:r>
          </a:p>
          <a:p>
            <a:pPr algn="l" marL="754381" indent="-251460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Professors spend excessive hours grading assignments.</a:t>
            </a:r>
          </a:p>
          <a:p>
            <a:pPr algn="l" marL="754380" indent="-251460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Plagiarism in submissions reduces learning quality.</a:t>
            </a:r>
          </a:p>
          <a:p>
            <a:pPr algn="l" marL="754380" indent="-251460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Limited tools to provide personalized guidance at scale.</a:t>
            </a:r>
          </a:p>
          <a:p>
            <a:pPr algn="l">
              <a:lnSpc>
                <a:spcPts val="4620"/>
              </a:lnSpc>
            </a:pPr>
          </a:p>
          <a:p>
            <a:pPr algn="l">
              <a:lnSpc>
                <a:spcPts val="4899"/>
              </a:lnSpc>
            </a:pPr>
            <a:r>
              <a:rPr lang="en-US" b="true" sz="3499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Opportunities</a:t>
            </a:r>
          </a:p>
          <a:p>
            <a:pPr algn="l" marL="754380" indent="-251460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 enables instant, personalized feedback for every student.</a:t>
            </a:r>
          </a:p>
          <a:p>
            <a:pPr algn="l" marL="754380" indent="-251460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Automated plagiarism checks improve academic honesty.</a:t>
            </a:r>
          </a:p>
          <a:p>
            <a:pPr algn="l" marL="754380" indent="-251460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Scalable support: one professor can guide 100+ students efficiently.</a:t>
            </a:r>
          </a:p>
          <a:p>
            <a:pPr algn="l" marL="754381" indent="-251460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</a:t>
            </a:r>
            <a:r>
              <a:rPr lang="en-US" sz="3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alytics dashboards give teachers insights into student progress.</a:t>
            </a:r>
          </a:p>
          <a:p>
            <a:pPr algn="l">
              <a:lnSpc>
                <a:spcPts val="462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4661" y="9773420"/>
            <a:ext cx="18432661" cy="120126"/>
          </a:xfrm>
          <a:custGeom>
            <a:avLst/>
            <a:gdLst/>
            <a:ahLst/>
            <a:cxnLst/>
            <a:rect r="r" b="b" t="t" l="l"/>
            <a:pathLst>
              <a:path h="120126" w="18432661">
                <a:moveTo>
                  <a:pt x="0" y="0"/>
                </a:moveTo>
                <a:lnTo>
                  <a:pt x="18432661" y="0"/>
                </a:lnTo>
                <a:lnTo>
                  <a:pt x="18432661" y="120126"/>
                </a:lnTo>
                <a:lnTo>
                  <a:pt x="0" y="120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912661" y="9281388"/>
            <a:ext cx="5375339" cy="1043712"/>
            <a:chOff x="0" y="0"/>
            <a:chExt cx="7167119" cy="13916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167" r="0" b="-164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64275" y="338075"/>
            <a:ext cx="11359450" cy="1812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Preliminary Solution Concept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71147" y="2976880"/>
            <a:ext cx="16945706" cy="674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1521" indent="-243840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 Concept</a:t>
            </a: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– </a:t>
            </a:r>
            <a:r>
              <a:rPr lang="en-US" b="true" sz="320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Sk</a:t>
            </a:r>
            <a:r>
              <a:rPr lang="en-US" b="true" sz="320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illScape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 AI-powered platform that bridges the gap between classroom theory and      lab practice</a:t>
            </a:r>
          </a:p>
          <a:p>
            <a:pPr algn="l" marL="731521" indent="-243840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Code Explainer</a:t>
            </a: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Students paste code and AI generates summary, complexity, and line-by-line explanation.</a:t>
            </a:r>
          </a:p>
          <a:p>
            <a:pPr algn="l" marL="731521" indent="-243840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Assignment Reviewer</a:t>
            </a: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AI checks correctness, style, plagiarism, and suggests improvements.</a:t>
            </a:r>
          </a:p>
          <a:p>
            <a:pPr algn="l" marL="731521" indent="-243840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Professor </a:t>
            </a:r>
            <a:r>
              <a:rPr lang="en-US" b="true" sz="320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Dashboard:</a:t>
            </a: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Aggregated insights on student progress, plagiarism trends, and learning gaps.</a:t>
            </a:r>
          </a:p>
          <a:p>
            <a:pPr algn="l" marL="731522" indent="-243841" lvl="2">
              <a:lnSpc>
                <a:spcPts val="4480"/>
              </a:lnSpc>
              <a:buFont typeface="Arial"/>
              <a:buChar char="⚬"/>
            </a:pPr>
            <a:r>
              <a:rPr lang="en-US" b="true" sz="320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Outcome</a:t>
            </a: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Faster learning for students, reduced workload for professors, and improved academic integrity.</a:t>
            </a:r>
          </a:p>
          <a:p>
            <a:pPr algn="l">
              <a:lnSpc>
                <a:spcPts val="448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4661" y="9773420"/>
            <a:ext cx="18432661" cy="120126"/>
          </a:xfrm>
          <a:custGeom>
            <a:avLst/>
            <a:gdLst/>
            <a:ahLst/>
            <a:cxnLst/>
            <a:rect r="r" b="b" t="t" l="l"/>
            <a:pathLst>
              <a:path h="120126" w="18432661">
                <a:moveTo>
                  <a:pt x="0" y="0"/>
                </a:moveTo>
                <a:lnTo>
                  <a:pt x="18432661" y="0"/>
                </a:lnTo>
                <a:lnTo>
                  <a:pt x="18432661" y="120126"/>
                </a:lnTo>
                <a:lnTo>
                  <a:pt x="0" y="120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912661" y="9281388"/>
            <a:ext cx="5375339" cy="1043712"/>
            <a:chOff x="0" y="0"/>
            <a:chExt cx="7167119" cy="13916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167" r="0" b="-164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64275" y="338075"/>
            <a:ext cx="11359450" cy="1812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 and Functionalities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22271" y="2860286"/>
            <a:ext cx="14898798" cy="703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2958" indent="-274319" lvl="2">
              <a:lnSpc>
                <a:spcPts val="5039"/>
              </a:lnSpc>
              <a:buFont typeface="Arial"/>
              <a:buChar char="⚬"/>
            </a:pPr>
            <a:r>
              <a:rPr lang="en-US" b="true" sz="3599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Code Explainer</a:t>
            </a:r>
            <a:r>
              <a:rPr lang="en-US" sz="3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Instant summaries + line-by-line explanations.</a:t>
            </a:r>
          </a:p>
          <a:p>
            <a:pPr algn="l" marL="822958" indent="-274319" lvl="2">
              <a:lnSpc>
                <a:spcPts val="5039"/>
              </a:lnSpc>
              <a:buFont typeface="Arial"/>
              <a:buChar char="⚬"/>
            </a:pPr>
            <a:r>
              <a:rPr lang="en-US" b="true" sz="3599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Assignment Reviewer</a:t>
            </a:r>
            <a:r>
              <a:rPr lang="en-US" sz="3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Flags errors, style issues, and plagiarism.</a:t>
            </a:r>
          </a:p>
          <a:p>
            <a:pPr algn="l" marL="822958" indent="-274319" lvl="2">
              <a:lnSpc>
                <a:spcPts val="5039"/>
              </a:lnSpc>
              <a:buFont typeface="Arial"/>
              <a:buChar char="⚬"/>
            </a:pPr>
            <a:r>
              <a:rPr lang="en-US" b="true" sz="3599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Multi-Language Support</a:t>
            </a:r>
            <a:r>
              <a:rPr lang="en-US" sz="3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Python, Java, C++, JavaScript.</a:t>
            </a:r>
          </a:p>
          <a:p>
            <a:pPr algn="l" marL="822958" indent="-274319" lvl="2">
              <a:lnSpc>
                <a:spcPts val="5039"/>
              </a:lnSpc>
              <a:buFont typeface="Arial"/>
              <a:buChar char="⚬"/>
            </a:pPr>
            <a:r>
              <a:rPr lang="en-US" b="true" sz="3599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Plagiarism </a:t>
            </a:r>
            <a:r>
              <a:rPr lang="en-US" b="true" sz="3599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Detection</a:t>
            </a:r>
            <a:r>
              <a:rPr lang="en-US" sz="3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Pattern matching + AI analysis.</a:t>
            </a:r>
          </a:p>
          <a:p>
            <a:pPr algn="l" marL="822958" indent="-274319" lvl="2">
              <a:lnSpc>
                <a:spcPts val="5039"/>
              </a:lnSpc>
              <a:buFont typeface="Arial"/>
              <a:buChar char="⚬"/>
            </a:pPr>
            <a:r>
              <a:rPr lang="en-US" b="true" sz="3599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Professor Dashboard</a:t>
            </a:r>
            <a:r>
              <a:rPr lang="en-US" sz="3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Insights, trends, and student performance tracking.</a:t>
            </a:r>
          </a:p>
          <a:p>
            <a:pPr algn="l" marL="822959" indent="-274320" lvl="2">
              <a:lnSpc>
                <a:spcPts val="5039"/>
              </a:lnSpc>
              <a:buFont typeface="Arial"/>
              <a:buChar char="⚬"/>
            </a:pPr>
            <a:r>
              <a:rPr lang="en-US" b="true" sz="3599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User-Friendly UI</a:t>
            </a:r>
            <a:r>
              <a:rPr lang="en-US" sz="3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Dark/Light mode, clean layout, mobile-responsive.</a:t>
            </a:r>
          </a:p>
          <a:p>
            <a:pPr algn="l">
              <a:lnSpc>
                <a:spcPts val="503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4661" y="9773420"/>
            <a:ext cx="18432661" cy="120126"/>
          </a:xfrm>
          <a:custGeom>
            <a:avLst/>
            <a:gdLst/>
            <a:ahLst/>
            <a:cxnLst/>
            <a:rect r="r" b="b" t="t" l="l"/>
            <a:pathLst>
              <a:path h="120126" w="18432661">
                <a:moveTo>
                  <a:pt x="0" y="0"/>
                </a:moveTo>
                <a:lnTo>
                  <a:pt x="18432661" y="0"/>
                </a:lnTo>
                <a:lnTo>
                  <a:pt x="18432661" y="120126"/>
                </a:lnTo>
                <a:lnTo>
                  <a:pt x="0" y="120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912661" y="9281388"/>
            <a:ext cx="5375339" cy="1043712"/>
            <a:chOff x="0" y="0"/>
            <a:chExt cx="7167119" cy="13916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167" r="0" b="-164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64275" y="338075"/>
            <a:ext cx="11359450" cy="1812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Expected Use Cases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4661" y="9773420"/>
            <a:ext cx="18432661" cy="120126"/>
          </a:xfrm>
          <a:custGeom>
            <a:avLst/>
            <a:gdLst/>
            <a:ahLst/>
            <a:cxnLst/>
            <a:rect r="r" b="b" t="t" l="l"/>
            <a:pathLst>
              <a:path h="120126" w="18432661">
                <a:moveTo>
                  <a:pt x="0" y="0"/>
                </a:moveTo>
                <a:lnTo>
                  <a:pt x="18432661" y="0"/>
                </a:lnTo>
                <a:lnTo>
                  <a:pt x="18432661" y="120126"/>
                </a:lnTo>
                <a:lnTo>
                  <a:pt x="0" y="120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912661" y="9281388"/>
            <a:ext cx="5375339" cy="1043712"/>
            <a:chOff x="0" y="0"/>
            <a:chExt cx="7167119" cy="13916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167" r="0" b="-164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28700" y="3029093"/>
            <a:ext cx="16230600" cy="7014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2958" indent="-274319" lvl="2">
              <a:lnSpc>
                <a:spcPts val="5039"/>
              </a:lnSpc>
              <a:buFont typeface="Arial"/>
              <a:buChar char="⚬"/>
            </a:pPr>
            <a:r>
              <a:rPr lang="en-US" b="true" sz="3599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Us</a:t>
            </a:r>
            <a:r>
              <a:rPr lang="en-US" b="true" sz="3599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ers:</a:t>
            </a:r>
          </a:p>
          <a:p>
            <a:pPr algn="l" marL="822958" indent="-274319" lvl="2">
              <a:lnSpc>
                <a:spcPts val="5039"/>
              </a:lnSpc>
              <a:buFont typeface="Arial"/>
              <a:buChar char="⚬"/>
            </a:pPr>
            <a:r>
              <a:rPr lang="en-US" sz="3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Students (learners)</a:t>
            </a:r>
          </a:p>
          <a:p>
            <a:pPr algn="l" marL="822958" indent="-274319" lvl="2">
              <a:lnSpc>
                <a:spcPts val="5039"/>
              </a:lnSpc>
              <a:buFont typeface="Arial"/>
              <a:buChar char="⚬"/>
            </a:pPr>
            <a:r>
              <a:rPr lang="en-US" sz="3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Professors (evaluators)</a:t>
            </a:r>
          </a:p>
          <a:p>
            <a:pPr algn="l">
              <a:lnSpc>
                <a:spcPts val="5039"/>
              </a:lnSpc>
            </a:pPr>
          </a:p>
          <a:p>
            <a:pPr algn="l" marL="822958" indent="-274319" lvl="2">
              <a:lnSpc>
                <a:spcPts val="4895"/>
              </a:lnSpc>
              <a:buFont typeface="Arial"/>
              <a:buChar char="⚬"/>
            </a:pPr>
            <a:r>
              <a:rPr lang="en-US" b="true" sz="3599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Use Cases:</a:t>
            </a:r>
          </a:p>
          <a:p>
            <a:pPr algn="l" marL="822959" indent="-274320" lvl="2">
              <a:lnSpc>
                <a:spcPts val="5039"/>
              </a:lnSpc>
              <a:buFont typeface="Arial"/>
              <a:buChar char="⚬"/>
            </a:pPr>
            <a:r>
              <a:rPr lang="en-US" sz="3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 pastes lab code: AI explains it instantly and aids learning.</a:t>
            </a:r>
          </a:p>
          <a:p>
            <a:pPr algn="l" marL="822958" indent="-274319" lvl="2">
              <a:lnSpc>
                <a:spcPts val="5039"/>
              </a:lnSpc>
              <a:buFont typeface="Arial"/>
              <a:buChar char="⚬"/>
            </a:pPr>
            <a:r>
              <a:rPr lang="en-US" sz="3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 submits assignment: AI reviews correctness, flags issues, and checks plagiarism.</a:t>
            </a:r>
          </a:p>
          <a:p>
            <a:pPr algn="l" marL="822958" indent="-274319" lvl="2">
              <a:lnSpc>
                <a:spcPts val="5039"/>
              </a:lnSpc>
              <a:buFont typeface="Arial"/>
              <a:buChar char="⚬"/>
            </a:pPr>
            <a:r>
              <a:rPr lang="en-US" sz="3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Professor accesses AI reviews: Speeds up grading and provides structured feedback.</a:t>
            </a:r>
          </a:p>
          <a:p>
            <a:pPr algn="ctr">
              <a:lnSpc>
                <a:spcPts val="503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64275" y="338075"/>
            <a:ext cx="11359450" cy="1812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Requirements and Privacy Considerations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55667" y="3302145"/>
            <a:ext cx="16976666" cy="5915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5145" indent="-255048" lvl="2">
              <a:lnSpc>
                <a:spcPts val="4685"/>
              </a:lnSpc>
              <a:buFont typeface="Arial"/>
              <a:buChar char="⚬"/>
            </a:pPr>
            <a:r>
              <a:rPr lang="en-US" b="true" sz="3347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</a:t>
            </a:r>
            <a:r>
              <a:rPr lang="en-US" b="true" sz="3347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 Collected</a:t>
            </a:r>
            <a:r>
              <a:rPr lang="en-US" sz="334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Student code submissions, language type, assignment title </a:t>
            </a:r>
          </a:p>
          <a:p>
            <a:pPr algn="l" marL="765146" indent="-255049" lvl="2">
              <a:lnSpc>
                <a:spcPts val="4685"/>
              </a:lnSpc>
              <a:buFont typeface="Arial"/>
              <a:buChar char="⚬"/>
            </a:pPr>
            <a:r>
              <a:rPr lang="en-US" b="true" sz="3347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Processing</a:t>
            </a:r>
            <a:r>
              <a:rPr lang="en-US" sz="334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Code is temporarily analyzed by the AI model , explanation/review is generated instantly.</a:t>
            </a:r>
          </a:p>
          <a:p>
            <a:pPr algn="l" marL="765145" indent="-255048" lvl="2">
              <a:lnSpc>
                <a:spcPts val="4685"/>
              </a:lnSpc>
              <a:buFont typeface="Arial"/>
              <a:buChar char="⚬"/>
            </a:pPr>
            <a:r>
              <a:rPr lang="en-US" b="true" sz="3347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Privacy</a:t>
            </a:r>
            <a:r>
              <a:rPr lang="en-US" sz="334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No personal identifiers or sensitive details are included with code. Only anonymized snippets are processed.</a:t>
            </a:r>
          </a:p>
          <a:p>
            <a:pPr algn="l" marL="765145" indent="-255048" lvl="2">
              <a:lnSpc>
                <a:spcPts val="4685"/>
              </a:lnSpc>
              <a:buFont typeface="Arial"/>
              <a:buChar char="⚬"/>
            </a:pPr>
            <a:r>
              <a:rPr lang="en-US" b="true" sz="3347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Security</a:t>
            </a:r>
            <a:r>
              <a:rPr lang="en-US" sz="334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Encrypted transfer (HTTPS) between student, serverless backend, and AI API.</a:t>
            </a:r>
          </a:p>
          <a:p>
            <a:pPr algn="l" marL="765145" indent="-255048" lvl="2">
              <a:lnSpc>
                <a:spcPts val="4685"/>
              </a:lnSpc>
              <a:buFont typeface="Arial"/>
              <a:buChar char="⚬"/>
            </a:pPr>
            <a:r>
              <a:rPr lang="en-US" b="true" sz="3347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Data Policy</a:t>
            </a:r>
            <a:r>
              <a:rPr lang="en-US" sz="334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No permanent storage of raw code; results are session-based unless a professor opts to save them.</a:t>
            </a:r>
          </a:p>
          <a:p>
            <a:pPr algn="l">
              <a:lnSpc>
                <a:spcPts val="468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4661" y="9773420"/>
            <a:ext cx="18432661" cy="120126"/>
          </a:xfrm>
          <a:custGeom>
            <a:avLst/>
            <a:gdLst/>
            <a:ahLst/>
            <a:cxnLst/>
            <a:rect r="r" b="b" t="t" l="l"/>
            <a:pathLst>
              <a:path h="120126" w="18432661">
                <a:moveTo>
                  <a:pt x="0" y="0"/>
                </a:moveTo>
                <a:lnTo>
                  <a:pt x="18432661" y="0"/>
                </a:lnTo>
                <a:lnTo>
                  <a:pt x="18432661" y="120126"/>
                </a:lnTo>
                <a:lnTo>
                  <a:pt x="0" y="120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912661" y="9281388"/>
            <a:ext cx="5375339" cy="1043712"/>
            <a:chOff x="0" y="0"/>
            <a:chExt cx="7167119" cy="13916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167" r="0" b="-164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64275" y="338075"/>
            <a:ext cx="11359450" cy="1812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Technologies and Methods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4932" y="3693994"/>
            <a:ext cx="17233476" cy="4620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5298" indent="-281766" lvl="2">
              <a:lnSpc>
                <a:spcPts val="5176"/>
              </a:lnSpc>
              <a:buFont typeface="Arial"/>
              <a:buChar char="⚬"/>
            </a:pPr>
            <a:r>
              <a:rPr lang="en-US" b="true" sz="3697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L</a:t>
            </a:r>
            <a:r>
              <a:rPr lang="en-US" b="true" sz="3697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LMs:</a:t>
            </a:r>
            <a:r>
              <a:rPr lang="en-US" sz="36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Groq API + OpenAI GPT-4o-mini for code explanations and assignment reviews.</a:t>
            </a:r>
          </a:p>
          <a:p>
            <a:pPr algn="l" marL="845298" indent="-281766" lvl="2">
              <a:lnSpc>
                <a:spcPts val="5176"/>
              </a:lnSpc>
              <a:buFont typeface="Arial"/>
              <a:buChar char="⚬"/>
            </a:pPr>
            <a:r>
              <a:rPr lang="en-US" b="true" sz="3697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Plagiarism Detection</a:t>
            </a:r>
            <a:r>
              <a:rPr lang="en-US" sz="36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Pattern matching and heuristic analysis.</a:t>
            </a:r>
          </a:p>
          <a:p>
            <a:pPr algn="l" marL="845299" indent="-281766" lvl="2">
              <a:lnSpc>
                <a:spcPts val="5176"/>
              </a:lnSpc>
              <a:buFont typeface="Arial"/>
              <a:buChar char="⚬"/>
            </a:pPr>
            <a:r>
              <a:rPr lang="en-US" b="true" sz="3697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Frontend</a:t>
            </a:r>
            <a:r>
              <a:rPr lang="en-US" sz="36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Tailwind CSS, JavaScript, Chart.js (dashboards &amp; UI).</a:t>
            </a:r>
          </a:p>
          <a:p>
            <a:pPr algn="l" marL="845299" indent="-281766" lvl="2">
              <a:lnSpc>
                <a:spcPts val="5176"/>
              </a:lnSpc>
              <a:buFont typeface="Arial"/>
              <a:buChar char="⚬"/>
            </a:pPr>
            <a:r>
              <a:rPr lang="en-US" b="true" sz="3697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Deployment</a:t>
            </a:r>
            <a:r>
              <a:rPr lang="en-US" sz="36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GitHub (code hosting &amp; version control) + Netlify (static hosting &amp; serverless functions).</a:t>
            </a:r>
          </a:p>
          <a:p>
            <a:pPr algn="l">
              <a:lnSpc>
                <a:spcPts val="5176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4661" y="9773420"/>
            <a:ext cx="18432661" cy="120126"/>
          </a:xfrm>
          <a:custGeom>
            <a:avLst/>
            <a:gdLst/>
            <a:ahLst/>
            <a:cxnLst/>
            <a:rect r="r" b="b" t="t" l="l"/>
            <a:pathLst>
              <a:path h="120126" w="18432661">
                <a:moveTo>
                  <a:pt x="0" y="0"/>
                </a:moveTo>
                <a:lnTo>
                  <a:pt x="18432661" y="0"/>
                </a:lnTo>
                <a:lnTo>
                  <a:pt x="18432661" y="120126"/>
                </a:lnTo>
                <a:lnTo>
                  <a:pt x="0" y="120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912661" y="9281388"/>
            <a:ext cx="5375339" cy="1043712"/>
            <a:chOff x="0" y="0"/>
            <a:chExt cx="7167119" cy="13916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167" r="0" b="-164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DAGyAglDZEo</dc:identifier>
  <dcterms:modified xsi:type="dcterms:W3CDTF">2011-08-01T06:04:30Z</dcterms:modified>
  <cp:revision>1</cp:revision>
  <dc:title>Team Name : SkillScape</dc:title>
</cp:coreProperties>
</file>