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12"/>
  </p:notesMasterIdLst>
  <p:sldIdLst>
    <p:sldId id="256" r:id="rId2"/>
    <p:sldId id="269" r:id="rId3"/>
    <p:sldId id="257" r:id="rId4"/>
    <p:sldId id="258" r:id="rId5"/>
    <p:sldId id="260" r:id="rId6"/>
    <p:sldId id="261" r:id="rId7"/>
    <p:sldId id="263" r:id="rId8"/>
    <p:sldId id="264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AD8D62-DCC2-4CBE-83DA-9ECE1DD16F87}" type="doc">
      <dgm:prSet loTypeId="urn:microsoft.com/office/officeart/2011/layout/CircleProcess" loCatId="process" qsTypeId="urn:microsoft.com/office/officeart/2005/8/quickstyle/simple3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BC7CF13E-48E6-4CCA-985F-821B0ABFE0FE}">
      <dgm:prSet phldrT="[Text]"/>
      <dgm:spPr/>
      <dgm:t>
        <a:bodyPr/>
        <a:lstStyle/>
        <a:p>
          <a:r>
            <a:rPr lang="en-IN" dirty="0"/>
            <a:t>Importing the Data</a:t>
          </a:r>
        </a:p>
      </dgm:t>
    </dgm:pt>
    <dgm:pt modelId="{7E05918B-0526-4AEB-86B4-EDB04684C6CF}" type="parTrans" cxnId="{36C641BD-F7DF-4DF1-A839-109834998E69}">
      <dgm:prSet/>
      <dgm:spPr/>
      <dgm:t>
        <a:bodyPr/>
        <a:lstStyle/>
        <a:p>
          <a:endParaRPr lang="en-IN"/>
        </a:p>
      </dgm:t>
    </dgm:pt>
    <dgm:pt modelId="{FB666919-084D-4327-91C2-7C35021E6529}" type="sibTrans" cxnId="{36C641BD-F7DF-4DF1-A839-109834998E69}">
      <dgm:prSet/>
      <dgm:spPr/>
      <dgm:t>
        <a:bodyPr/>
        <a:lstStyle/>
        <a:p>
          <a:endParaRPr lang="en-IN"/>
        </a:p>
      </dgm:t>
    </dgm:pt>
    <dgm:pt modelId="{F1296084-4882-401E-BF04-7A0E3CF44B1C}">
      <dgm:prSet phldrT="[Text]"/>
      <dgm:spPr/>
      <dgm:t>
        <a:bodyPr/>
        <a:lstStyle/>
        <a:p>
          <a:r>
            <a:rPr lang="en-IN" dirty="0"/>
            <a:t>Removing large null value columns</a:t>
          </a:r>
        </a:p>
      </dgm:t>
    </dgm:pt>
    <dgm:pt modelId="{9888371B-4A5C-4157-B290-CBDB07B56775}" type="parTrans" cxnId="{2F45672E-3E86-4173-9623-90BBA48FB1B4}">
      <dgm:prSet/>
      <dgm:spPr/>
      <dgm:t>
        <a:bodyPr/>
        <a:lstStyle/>
        <a:p>
          <a:endParaRPr lang="en-IN"/>
        </a:p>
      </dgm:t>
    </dgm:pt>
    <dgm:pt modelId="{1FB5C5A0-6E9E-4CCE-ABDE-AB89BBAF169A}" type="sibTrans" cxnId="{2F45672E-3E86-4173-9623-90BBA48FB1B4}">
      <dgm:prSet/>
      <dgm:spPr/>
      <dgm:t>
        <a:bodyPr/>
        <a:lstStyle/>
        <a:p>
          <a:endParaRPr lang="en-IN"/>
        </a:p>
      </dgm:t>
    </dgm:pt>
    <dgm:pt modelId="{314B2251-69F0-43B4-927D-418813C44B96}">
      <dgm:prSet phldrT="[Text]"/>
      <dgm:spPr/>
      <dgm:t>
        <a:bodyPr/>
        <a:lstStyle/>
        <a:p>
          <a:r>
            <a:rPr lang="en-IN" dirty="0"/>
            <a:t>Removing irrelevant columns</a:t>
          </a:r>
        </a:p>
      </dgm:t>
    </dgm:pt>
    <dgm:pt modelId="{66BD682B-36D3-4FEF-AE57-8B827B34D16F}" type="parTrans" cxnId="{41483859-7EC2-47FD-8873-D0211E86361B}">
      <dgm:prSet/>
      <dgm:spPr/>
      <dgm:t>
        <a:bodyPr/>
        <a:lstStyle/>
        <a:p>
          <a:endParaRPr lang="en-IN"/>
        </a:p>
      </dgm:t>
    </dgm:pt>
    <dgm:pt modelId="{C71F0CFE-253F-489E-BCB6-6E1A5CB619F6}" type="sibTrans" cxnId="{41483859-7EC2-47FD-8873-D0211E86361B}">
      <dgm:prSet/>
      <dgm:spPr/>
      <dgm:t>
        <a:bodyPr/>
        <a:lstStyle/>
        <a:p>
          <a:endParaRPr lang="en-IN"/>
        </a:p>
      </dgm:t>
    </dgm:pt>
    <dgm:pt modelId="{87DB4B17-95EE-423D-941B-A5ABFE70FE2B}">
      <dgm:prSet phldrT="[Text]"/>
      <dgm:spPr/>
      <dgm:t>
        <a:bodyPr/>
        <a:lstStyle/>
        <a:p>
          <a:r>
            <a:rPr lang="en-IN" dirty="0"/>
            <a:t>Removing/Fixing null values</a:t>
          </a:r>
        </a:p>
      </dgm:t>
    </dgm:pt>
    <dgm:pt modelId="{1D9AAF4C-1387-44E7-A6C0-0A93176EFBB8}" type="parTrans" cxnId="{A2111BDA-1532-41C6-AD2B-E1987CE9F0D7}">
      <dgm:prSet/>
      <dgm:spPr/>
      <dgm:t>
        <a:bodyPr/>
        <a:lstStyle/>
        <a:p>
          <a:endParaRPr lang="en-IN"/>
        </a:p>
      </dgm:t>
    </dgm:pt>
    <dgm:pt modelId="{263236C4-7DF2-4631-AE1E-B8B876BEE81E}" type="sibTrans" cxnId="{A2111BDA-1532-41C6-AD2B-E1987CE9F0D7}">
      <dgm:prSet/>
      <dgm:spPr/>
      <dgm:t>
        <a:bodyPr/>
        <a:lstStyle/>
        <a:p>
          <a:endParaRPr lang="en-IN"/>
        </a:p>
      </dgm:t>
    </dgm:pt>
    <dgm:pt modelId="{ECBC75CF-DEC3-4DA9-84A8-9303AC7D9D10}">
      <dgm:prSet phldrT="[Text]"/>
      <dgm:spPr/>
      <dgm:t>
        <a:bodyPr/>
        <a:lstStyle/>
        <a:p>
          <a:r>
            <a:rPr lang="en-IN" dirty="0"/>
            <a:t>Correcting data types </a:t>
          </a:r>
        </a:p>
      </dgm:t>
    </dgm:pt>
    <dgm:pt modelId="{CF68D833-C8E6-4F3B-9898-BC9BF11A2A15}" type="parTrans" cxnId="{E18A9305-91A0-4FB8-AD46-D74A4ADB56EF}">
      <dgm:prSet/>
      <dgm:spPr/>
      <dgm:t>
        <a:bodyPr/>
        <a:lstStyle/>
        <a:p>
          <a:endParaRPr lang="en-IN"/>
        </a:p>
      </dgm:t>
    </dgm:pt>
    <dgm:pt modelId="{A7208B2A-6D36-4886-AAC4-D9BEA8EE8562}" type="sibTrans" cxnId="{E18A9305-91A0-4FB8-AD46-D74A4ADB56EF}">
      <dgm:prSet/>
      <dgm:spPr/>
      <dgm:t>
        <a:bodyPr/>
        <a:lstStyle/>
        <a:p>
          <a:endParaRPr lang="en-IN"/>
        </a:p>
      </dgm:t>
    </dgm:pt>
    <dgm:pt modelId="{971EEFAB-30DE-498D-B3A8-82613F1C2D33}">
      <dgm:prSet phldrT="[Text]"/>
      <dgm:spPr/>
      <dgm:t>
        <a:bodyPr/>
        <a:lstStyle/>
        <a:p>
          <a:r>
            <a:rPr lang="en-IN" dirty="0"/>
            <a:t>Filter Data </a:t>
          </a:r>
          <a:r>
            <a:rPr lang="en-IN" dirty="0" smtClean="0"/>
            <a:t>as per the requirement</a:t>
          </a:r>
          <a:r>
            <a:rPr lang="en-IN" dirty="0"/>
            <a:t>.</a:t>
          </a:r>
        </a:p>
      </dgm:t>
    </dgm:pt>
    <dgm:pt modelId="{831BB1E2-475A-4661-80C2-E40BF5D9E34B}" type="parTrans" cxnId="{BF9BF496-C5ED-4BEB-9AEF-BD6A25A24FC7}">
      <dgm:prSet/>
      <dgm:spPr/>
      <dgm:t>
        <a:bodyPr/>
        <a:lstStyle/>
        <a:p>
          <a:endParaRPr lang="en-IN"/>
        </a:p>
      </dgm:t>
    </dgm:pt>
    <dgm:pt modelId="{DC4C381D-A777-4155-B913-2C8B4E3FAF59}" type="sibTrans" cxnId="{BF9BF496-C5ED-4BEB-9AEF-BD6A25A24FC7}">
      <dgm:prSet/>
      <dgm:spPr/>
      <dgm:t>
        <a:bodyPr/>
        <a:lstStyle/>
        <a:p>
          <a:endParaRPr lang="en-IN"/>
        </a:p>
      </dgm:t>
    </dgm:pt>
    <dgm:pt modelId="{D615DE8F-9EE7-47E6-BDBC-27210AD6B66B}">
      <dgm:prSet phldrT="[Text]"/>
      <dgm:spPr/>
      <dgm:t>
        <a:bodyPr/>
        <a:lstStyle/>
        <a:p>
          <a:r>
            <a:rPr lang="en-IN" dirty="0"/>
            <a:t>Removing Duplicate Data</a:t>
          </a:r>
        </a:p>
      </dgm:t>
    </dgm:pt>
    <dgm:pt modelId="{93A51C8E-9C62-4136-99E6-002C03381813}" type="parTrans" cxnId="{9F5B7053-8F24-40A5-AD33-81E0947D25E1}">
      <dgm:prSet/>
      <dgm:spPr/>
      <dgm:t>
        <a:bodyPr/>
        <a:lstStyle/>
        <a:p>
          <a:endParaRPr lang="en-IN"/>
        </a:p>
      </dgm:t>
    </dgm:pt>
    <dgm:pt modelId="{925F4C72-E967-493B-AA5D-FFDD838D902E}" type="sibTrans" cxnId="{9F5B7053-8F24-40A5-AD33-81E0947D25E1}">
      <dgm:prSet/>
      <dgm:spPr/>
      <dgm:t>
        <a:bodyPr/>
        <a:lstStyle/>
        <a:p>
          <a:endParaRPr lang="en-IN"/>
        </a:p>
      </dgm:t>
    </dgm:pt>
    <dgm:pt modelId="{0077A407-AF31-4E4B-ADC5-01EE984AE18F}">
      <dgm:prSet phldrT="[Text]"/>
      <dgm:spPr/>
      <dgm:t>
        <a:bodyPr/>
        <a:lstStyle/>
        <a:p>
          <a:r>
            <a:rPr lang="en-IN" dirty="0"/>
            <a:t>Removing outliers</a:t>
          </a:r>
        </a:p>
      </dgm:t>
    </dgm:pt>
    <dgm:pt modelId="{4B2F5796-0038-454F-AB7E-2B9557BD4003}" type="parTrans" cxnId="{E064EA00-E0DE-45E9-BE9D-98B715DBDDFB}">
      <dgm:prSet/>
      <dgm:spPr/>
      <dgm:t>
        <a:bodyPr/>
        <a:lstStyle/>
        <a:p>
          <a:endParaRPr lang="en-IN"/>
        </a:p>
      </dgm:t>
    </dgm:pt>
    <dgm:pt modelId="{A4E73DA2-2320-4163-8227-C40ED6F745F1}" type="sibTrans" cxnId="{E064EA00-E0DE-45E9-BE9D-98B715DBDDFB}">
      <dgm:prSet/>
      <dgm:spPr/>
      <dgm:t>
        <a:bodyPr/>
        <a:lstStyle/>
        <a:p>
          <a:endParaRPr lang="en-IN"/>
        </a:p>
      </dgm:t>
    </dgm:pt>
    <dgm:pt modelId="{9F8F8286-68C6-4549-9CBE-3C72908A6C10}" type="pres">
      <dgm:prSet presAssocID="{43AD8D62-DCC2-4CBE-83DA-9ECE1DD16F87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78BA1824-6AEB-415F-9133-28B03579978C}" type="pres">
      <dgm:prSet presAssocID="{0077A407-AF31-4E4B-ADC5-01EE984AE18F}" presName="Accent8" presStyleCnt="0"/>
      <dgm:spPr/>
    </dgm:pt>
    <dgm:pt modelId="{D7382D3E-6F29-4974-8F9D-8075582475C6}" type="pres">
      <dgm:prSet presAssocID="{0077A407-AF31-4E4B-ADC5-01EE984AE18F}" presName="Accent" presStyleLbl="node1" presStyleIdx="0" presStyleCnt="8"/>
      <dgm:spPr>
        <a:solidFill>
          <a:schemeClr val="bg2">
            <a:lumMod val="90000"/>
          </a:schemeClr>
        </a:solidFill>
      </dgm:spPr>
      <dgm:t>
        <a:bodyPr/>
        <a:lstStyle/>
        <a:p>
          <a:endParaRPr lang="en-US"/>
        </a:p>
      </dgm:t>
    </dgm:pt>
    <dgm:pt modelId="{5B006B3B-C292-4C75-B336-BEFEFECE744D}" type="pres">
      <dgm:prSet presAssocID="{0077A407-AF31-4E4B-ADC5-01EE984AE18F}" presName="ParentBackground8" presStyleCnt="0"/>
      <dgm:spPr/>
    </dgm:pt>
    <dgm:pt modelId="{DB90073F-2185-47A1-B698-F12F814965C4}" type="pres">
      <dgm:prSet presAssocID="{0077A407-AF31-4E4B-ADC5-01EE984AE18F}" presName="ParentBackground" presStyleLbl="fgAcc1" presStyleIdx="0" presStyleCnt="8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C38C5FBA-DADB-4A87-84C6-839503B62D23}" type="pres">
      <dgm:prSet presAssocID="{0077A407-AF31-4E4B-ADC5-01EE984AE18F}" presName="Parent8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4DCF55-2E4D-46E5-92FF-DF99C9BCA931}" type="pres">
      <dgm:prSet presAssocID="{971EEFAB-30DE-498D-B3A8-82613F1C2D33}" presName="Accent7" presStyleCnt="0"/>
      <dgm:spPr/>
    </dgm:pt>
    <dgm:pt modelId="{2BE9F39C-235E-411C-BF8E-8A13D173AE9E}" type="pres">
      <dgm:prSet presAssocID="{971EEFAB-30DE-498D-B3A8-82613F1C2D33}" presName="Accent" presStyleLbl="node1" presStyleIdx="1" presStyleCnt="8"/>
      <dgm:spPr>
        <a:solidFill>
          <a:schemeClr val="bg2">
            <a:lumMod val="90000"/>
          </a:schemeClr>
        </a:solidFill>
      </dgm:spPr>
      <dgm:t>
        <a:bodyPr/>
        <a:lstStyle/>
        <a:p>
          <a:endParaRPr lang="en-US"/>
        </a:p>
      </dgm:t>
    </dgm:pt>
    <dgm:pt modelId="{9F9A6261-9CC5-44D2-9E37-BC6935BB35AF}" type="pres">
      <dgm:prSet presAssocID="{971EEFAB-30DE-498D-B3A8-82613F1C2D33}" presName="ParentBackground7" presStyleCnt="0"/>
      <dgm:spPr/>
    </dgm:pt>
    <dgm:pt modelId="{3BE64DAB-3AC6-4A3B-A1E2-9E92E31E6FA5}" type="pres">
      <dgm:prSet presAssocID="{971EEFAB-30DE-498D-B3A8-82613F1C2D33}" presName="ParentBackground" presStyleLbl="fgAcc1" presStyleIdx="1" presStyleCnt="8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1A3E8D9D-0156-4E84-9321-718F9489C3A4}" type="pres">
      <dgm:prSet presAssocID="{971EEFAB-30DE-498D-B3A8-82613F1C2D33}" presName="Parent7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2814F-06AA-465F-B4B2-AC4892103DCA}" type="pres">
      <dgm:prSet presAssocID="{ECBC75CF-DEC3-4DA9-84A8-9303AC7D9D10}" presName="Accent6" presStyleCnt="0"/>
      <dgm:spPr/>
    </dgm:pt>
    <dgm:pt modelId="{1F3ABD3F-CEAA-40E1-9225-2D69D88D1AFD}" type="pres">
      <dgm:prSet presAssocID="{ECBC75CF-DEC3-4DA9-84A8-9303AC7D9D10}" presName="Accent" presStyleLbl="node1" presStyleIdx="2" presStyleCnt="8"/>
      <dgm:spPr>
        <a:solidFill>
          <a:schemeClr val="bg2">
            <a:lumMod val="90000"/>
          </a:schemeClr>
        </a:solidFill>
      </dgm:spPr>
      <dgm:t>
        <a:bodyPr/>
        <a:lstStyle/>
        <a:p>
          <a:endParaRPr lang="en-US"/>
        </a:p>
      </dgm:t>
    </dgm:pt>
    <dgm:pt modelId="{10B2D188-85FB-459F-B891-C4291FFBEA8C}" type="pres">
      <dgm:prSet presAssocID="{ECBC75CF-DEC3-4DA9-84A8-9303AC7D9D10}" presName="ParentBackground6" presStyleCnt="0"/>
      <dgm:spPr/>
    </dgm:pt>
    <dgm:pt modelId="{66F3890C-83D3-4C43-9938-3E5E482DE637}" type="pres">
      <dgm:prSet presAssocID="{ECBC75CF-DEC3-4DA9-84A8-9303AC7D9D10}" presName="ParentBackground" presStyleLbl="fgAcc1" presStyleIdx="2" presStyleCnt="8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D371DF48-5195-4C34-9CE8-BD5C936F68AC}" type="pres">
      <dgm:prSet presAssocID="{ECBC75CF-DEC3-4DA9-84A8-9303AC7D9D10}" presName="Parent6" presStyleLbl="revTx" presStyleIdx="0" presStyleCnt="0">
        <dgm:presLayoutVars>
          <dgm:chMax val="1"/>
          <dgm:chPref val="1"/>
          <dgm:bulletEnabled val="1"/>
        </dgm:presLayoutVars>
      </dgm:prSet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FA850F7A-A004-447D-BBE2-5248EC1C4856}" type="pres">
      <dgm:prSet presAssocID="{87DB4B17-95EE-423D-941B-A5ABFE70FE2B}" presName="Accent5" presStyleCnt="0"/>
      <dgm:spPr/>
    </dgm:pt>
    <dgm:pt modelId="{16824EEA-A689-4234-B17B-2A61F9008F8F}" type="pres">
      <dgm:prSet presAssocID="{87DB4B17-95EE-423D-941B-A5ABFE70FE2B}" presName="Accent" presStyleLbl="node1" presStyleIdx="3" presStyleCnt="8"/>
      <dgm:spPr>
        <a:solidFill>
          <a:schemeClr val="bg2">
            <a:lumMod val="90000"/>
          </a:schemeClr>
        </a:solidFill>
      </dgm:spPr>
      <dgm:t>
        <a:bodyPr/>
        <a:lstStyle/>
        <a:p>
          <a:endParaRPr lang="en-US"/>
        </a:p>
      </dgm:t>
    </dgm:pt>
    <dgm:pt modelId="{3D0081D0-B567-454F-AA44-EADAB5CDB0C0}" type="pres">
      <dgm:prSet presAssocID="{87DB4B17-95EE-423D-941B-A5ABFE70FE2B}" presName="ParentBackground5" presStyleCnt="0"/>
      <dgm:spPr/>
    </dgm:pt>
    <dgm:pt modelId="{AD9B1121-BF9C-4074-B3EC-DD8B1E34B145}" type="pres">
      <dgm:prSet presAssocID="{87DB4B17-95EE-423D-941B-A5ABFE70FE2B}" presName="ParentBackground" presStyleLbl="fgAcc1" presStyleIdx="3" presStyleCnt="8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47E3129D-31DE-4A9C-BCFC-F76EC5BD009C}" type="pres">
      <dgm:prSet presAssocID="{87DB4B17-95EE-423D-941B-A5ABFE70FE2B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2AF47E-6A71-4043-B25D-67B56C2C21A0}" type="pres">
      <dgm:prSet presAssocID="{314B2251-69F0-43B4-927D-418813C44B96}" presName="Accent4" presStyleCnt="0"/>
      <dgm:spPr/>
    </dgm:pt>
    <dgm:pt modelId="{BDD731B0-50CA-4E29-9754-BDCB1EBC4DBA}" type="pres">
      <dgm:prSet presAssocID="{314B2251-69F0-43B4-927D-418813C44B96}" presName="Accent" presStyleLbl="node1" presStyleIdx="4" presStyleCnt="8"/>
      <dgm:spPr>
        <a:solidFill>
          <a:schemeClr val="bg2">
            <a:lumMod val="90000"/>
          </a:schemeClr>
        </a:solidFill>
      </dgm:spPr>
      <dgm:t>
        <a:bodyPr/>
        <a:lstStyle/>
        <a:p>
          <a:endParaRPr lang="en-US"/>
        </a:p>
      </dgm:t>
    </dgm:pt>
    <dgm:pt modelId="{1A8FF917-7F6D-4265-8480-A55EF8CCFA77}" type="pres">
      <dgm:prSet presAssocID="{314B2251-69F0-43B4-927D-418813C44B96}" presName="ParentBackground4" presStyleCnt="0"/>
      <dgm:spPr/>
    </dgm:pt>
    <dgm:pt modelId="{14FE1DC8-1ACC-4C51-8D78-8809CE3D8ACB}" type="pres">
      <dgm:prSet presAssocID="{314B2251-69F0-43B4-927D-418813C44B96}" presName="ParentBackground" presStyleLbl="fgAcc1" presStyleIdx="4" presStyleCnt="8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02216165-2620-4547-AD38-089AA80A0292}" type="pres">
      <dgm:prSet presAssocID="{314B2251-69F0-43B4-927D-418813C44B96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3894A-A6D5-491C-ACAD-0E88054F2A31}" type="pres">
      <dgm:prSet presAssocID="{D615DE8F-9EE7-47E6-BDBC-27210AD6B66B}" presName="Accent3" presStyleCnt="0"/>
      <dgm:spPr/>
    </dgm:pt>
    <dgm:pt modelId="{B691AD74-CB7C-411B-B530-375303D136AA}" type="pres">
      <dgm:prSet presAssocID="{D615DE8F-9EE7-47E6-BDBC-27210AD6B66B}" presName="Accent" presStyleLbl="node1" presStyleIdx="5" presStyleCnt="8"/>
      <dgm:spPr>
        <a:solidFill>
          <a:schemeClr val="bg2">
            <a:lumMod val="90000"/>
          </a:schemeClr>
        </a:solidFill>
      </dgm:spPr>
      <dgm:t>
        <a:bodyPr/>
        <a:lstStyle/>
        <a:p>
          <a:endParaRPr lang="en-US"/>
        </a:p>
      </dgm:t>
    </dgm:pt>
    <dgm:pt modelId="{4A9C726A-A5F2-4191-AC7F-BEE729D8145F}" type="pres">
      <dgm:prSet presAssocID="{D615DE8F-9EE7-47E6-BDBC-27210AD6B66B}" presName="ParentBackground3" presStyleCnt="0"/>
      <dgm:spPr/>
    </dgm:pt>
    <dgm:pt modelId="{8E0A8684-00A6-4A21-A804-575A7B187691}" type="pres">
      <dgm:prSet presAssocID="{D615DE8F-9EE7-47E6-BDBC-27210AD6B66B}" presName="ParentBackground" presStyleLbl="fgAcc1" presStyleIdx="5" presStyleCnt="8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841AED65-E331-4372-9B23-246A2376DD0E}" type="pres">
      <dgm:prSet presAssocID="{D615DE8F-9EE7-47E6-BDBC-27210AD6B66B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B84FB-DBB0-46BB-9BA9-2F00C1B68EB5}" type="pres">
      <dgm:prSet presAssocID="{F1296084-4882-401E-BF04-7A0E3CF44B1C}" presName="Accent2" presStyleCnt="0"/>
      <dgm:spPr/>
    </dgm:pt>
    <dgm:pt modelId="{EA7B42BF-893D-4FB3-9F39-7041EDA2C69B}" type="pres">
      <dgm:prSet presAssocID="{F1296084-4882-401E-BF04-7A0E3CF44B1C}" presName="Accent" presStyleLbl="node1" presStyleIdx="6" presStyleCnt="8"/>
      <dgm:spPr>
        <a:solidFill>
          <a:schemeClr val="bg2">
            <a:lumMod val="90000"/>
          </a:schemeClr>
        </a:solidFill>
      </dgm:spPr>
      <dgm:t>
        <a:bodyPr/>
        <a:lstStyle/>
        <a:p>
          <a:endParaRPr lang="en-US"/>
        </a:p>
      </dgm:t>
    </dgm:pt>
    <dgm:pt modelId="{22421FC5-B21B-4529-94CE-C5B3D8374DAF}" type="pres">
      <dgm:prSet presAssocID="{F1296084-4882-401E-BF04-7A0E3CF44B1C}" presName="ParentBackground2" presStyleCnt="0"/>
      <dgm:spPr/>
    </dgm:pt>
    <dgm:pt modelId="{A07BB201-FE5F-4451-BFF1-64798F25C5C1}" type="pres">
      <dgm:prSet presAssocID="{F1296084-4882-401E-BF04-7A0E3CF44B1C}" presName="ParentBackground" presStyleLbl="fgAcc1" presStyleIdx="6" presStyleCnt="8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A62FE234-898D-4084-AD56-85E70D2C2E0F}" type="pres">
      <dgm:prSet presAssocID="{F1296084-4882-401E-BF04-7A0E3CF44B1C}" presName="Parent2" presStyleLbl="revTx" presStyleIdx="0" presStyleCnt="0">
        <dgm:presLayoutVars>
          <dgm:chMax val="1"/>
          <dgm:chPref val="1"/>
          <dgm:bulletEnabled val="1"/>
        </dgm:presLayoutVars>
      </dgm:prSet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99728451-9069-4F4E-B5B2-54A29103BC2D}" type="pres">
      <dgm:prSet presAssocID="{BC7CF13E-48E6-4CCA-985F-821B0ABFE0FE}" presName="Accent1" presStyleCnt="0"/>
      <dgm:spPr/>
    </dgm:pt>
    <dgm:pt modelId="{2800F6E6-7C9D-4AD0-8A95-9F2EECE35CE5}" type="pres">
      <dgm:prSet presAssocID="{BC7CF13E-48E6-4CCA-985F-821B0ABFE0FE}" presName="Accent" presStyleLbl="node1" presStyleIdx="7" presStyleCnt="8"/>
      <dgm:spPr>
        <a:solidFill>
          <a:schemeClr val="bg2">
            <a:lumMod val="90000"/>
          </a:schemeClr>
        </a:solidFill>
      </dgm:spPr>
      <dgm:t>
        <a:bodyPr/>
        <a:lstStyle/>
        <a:p>
          <a:endParaRPr lang="en-US"/>
        </a:p>
      </dgm:t>
    </dgm:pt>
    <dgm:pt modelId="{DF8EEE90-D97F-4B37-A04B-F5520CF6A9EF}" type="pres">
      <dgm:prSet presAssocID="{BC7CF13E-48E6-4CCA-985F-821B0ABFE0FE}" presName="ParentBackground1" presStyleCnt="0"/>
      <dgm:spPr/>
    </dgm:pt>
    <dgm:pt modelId="{DB418493-11A7-4203-8111-DACEBAA162ED}" type="pres">
      <dgm:prSet presAssocID="{BC7CF13E-48E6-4CCA-985F-821B0ABFE0FE}" presName="ParentBackground" presStyleLbl="fgAcc1" presStyleIdx="7" presStyleCnt="8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035DCACE-955D-425D-99A7-051BCD2BF7DB}" type="pres">
      <dgm:prSet presAssocID="{BC7CF13E-48E6-4CCA-985F-821B0ABFE0FE}" presName="Parent1" presStyleLbl="revTx" presStyleIdx="0" presStyleCnt="0">
        <dgm:presLayoutVars>
          <dgm:chMax val="1"/>
          <dgm:chPref val="1"/>
          <dgm:bulletEnabled val="1"/>
        </dgm:presLayoutVars>
      </dgm:prSet>
      <dgm:spPr>
        <a:prstGeom prst="rightArrow">
          <a:avLst/>
        </a:prstGeom>
      </dgm:spPr>
      <dgm:t>
        <a:bodyPr/>
        <a:lstStyle/>
        <a:p>
          <a:endParaRPr lang="en-US"/>
        </a:p>
      </dgm:t>
    </dgm:pt>
  </dgm:ptLst>
  <dgm:cxnLst>
    <dgm:cxn modelId="{E5567FEE-7803-475C-830A-7F5AF96EF670}" type="presOf" srcId="{0077A407-AF31-4E4B-ADC5-01EE984AE18F}" destId="{DB90073F-2185-47A1-B698-F12F814965C4}" srcOrd="0" destOrd="0" presId="urn:microsoft.com/office/officeart/2011/layout/CircleProcess"/>
    <dgm:cxn modelId="{BF9BF496-C5ED-4BEB-9AEF-BD6A25A24FC7}" srcId="{43AD8D62-DCC2-4CBE-83DA-9ECE1DD16F87}" destId="{971EEFAB-30DE-498D-B3A8-82613F1C2D33}" srcOrd="6" destOrd="0" parTransId="{831BB1E2-475A-4661-80C2-E40BF5D9E34B}" sibTransId="{DC4C381D-A777-4155-B913-2C8B4E3FAF59}"/>
    <dgm:cxn modelId="{B5188FC5-5261-4A12-BECC-4D1AC234EF79}" type="presOf" srcId="{ECBC75CF-DEC3-4DA9-84A8-9303AC7D9D10}" destId="{D371DF48-5195-4C34-9CE8-BD5C936F68AC}" srcOrd="1" destOrd="0" presId="urn:microsoft.com/office/officeart/2011/layout/CircleProcess"/>
    <dgm:cxn modelId="{9A0779CA-4D41-4212-8C44-91B77C1DB7F8}" type="presOf" srcId="{BC7CF13E-48E6-4CCA-985F-821B0ABFE0FE}" destId="{DB418493-11A7-4203-8111-DACEBAA162ED}" srcOrd="0" destOrd="0" presId="urn:microsoft.com/office/officeart/2011/layout/CircleProcess"/>
    <dgm:cxn modelId="{72242018-7972-4E69-AEF9-9A5BA99745F3}" type="presOf" srcId="{87DB4B17-95EE-423D-941B-A5ABFE70FE2B}" destId="{AD9B1121-BF9C-4074-B3EC-DD8B1E34B145}" srcOrd="0" destOrd="0" presId="urn:microsoft.com/office/officeart/2011/layout/CircleProcess"/>
    <dgm:cxn modelId="{D1E98775-222C-440C-924B-70ED60023C8D}" type="presOf" srcId="{314B2251-69F0-43B4-927D-418813C44B96}" destId="{14FE1DC8-1ACC-4C51-8D78-8809CE3D8ACB}" srcOrd="0" destOrd="0" presId="urn:microsoft.com/office/officeart/2011/layout/CircleProcess"/>
    <dgm:cxn modelId="{B4BF3543-6501-43DA-BC9E-B1EE57DB5812}" type="presOf" srcId="{D615DE8F-9EE7-47E6-BDBC-27210AD6B66B}" destId="{841AED65-E331-4372-9B23-246A2376DD0E}" srcOrd="1" destOrd="0" presId="urn:microsoft.com/office/officeart/2011/layout/CircleProcess"/>
    <dgm:cxn modelId="{65EB1EC0-379D-44EC-A3C9-CD65B13B6296}" type="presOf" srcId="{43AD8D62-DCC2-4CBE-83DA-9ECE1DD16F87}" destId="{9F8F8286-68C6-4549-9CBE-3C72908A6C10}" srcOrd="0" destOrd="0" presId="urn:microsoft.com/office/officeart/2011/layout/CircleProcess"/>
    <dgm:cxn modelId="{A1D3634C-0FB6-45FC-A81E-15441E28A772}" type="presOf" srcId="{F1296084-4882-401E-BF04-7A0E3CF44B1C}" destId="{A07BB201-FE5F-4451-BFF1-64798F25C5C1}" srcOrd="0" destOrd="0" presId="urn:microsoft.com/office/officeart/2011/layout/CircleProcess"/>
    <dgm:cxn modelId="{E18A9305-91A0-4FB8-AD46-D74A4ADB56EF}" srcId="{43AD8D62-DCC2-4CBE-83DA-9ECE1DD16F87}" destId="{ECBC75CF-DEC3-4DA9-84A8-9303AC7D9D10}" srcOrd="5" destOrd="0" parTransId="{CF68D833-C8E6-4F3B-9898-BC9BF11A2A15}" sibTransId="{A7208B2A-6D36-4886-AAC4-D9BEA8EE8562}"/>
    <dgm:cxn modelId="{9F5B7053-8F24-40A5-AD33-81E0947D25E1}" srcId="{43AD8D62-DCC2-4CBE-83DA-9ECE1DD16F87}" destId="{D615DE8F-9EE7-47E6-BDBC-27210AD6B66B}" srcOrd="2" destOrd="0" parTransId="{93A51C8E-9C62-4136-99E6-002C03381813}" sibTransId="{925F4C72-E967-493B-AA5D-FFDD838D902E}"/>
    <dgm:cxn modelId="{30E10D1F-8E26-4D10-9BB8-4DD58F13C835}" type="presOf" srcId="{BC7CF13E-48E6-4CCA-985F-821B0ABFE0FE}" destId="{035DCACE-955D-425D-99A7-051BCD2BF7DB}" srcOrd="1" destOrd="0" presId="urn:microsoft.com/office/officeart/2011/layout/CircleProcess"/>
    <dgm:cxn modelId="{A2111BDA-1532-41C6-AD2B-E1987CE9F0D7}" srcId="{43AD8D62-DCC2-4CBE-83DA-9ECE1DD16F87}" destId="{87DB4B17-95EE-423D-941B-A5ABFE70FE2B}" srcOrd="4" destOrd="0" parTransId="{1D9AAF4C-1387-44E7-A6C0-0A93176EFBB8}" sibTransId="{263236C4-7DF2-4631-AE1E-B8B876BEE81E}"/>
    <dgm:cxn modelId="{41483859-7EC2-47FD-8873-D0211E86361B}" srcId="{43AD8D62-DCC2-4CBE-83DA-9ECE1DD16F87}" destId="{314B2251-69F0-43B4-927D-418813C44B96}" srcOrd="3" destOrd="0" parTransId="{66BD682B-36D3-4FEF-AE57-8B827B34D16F}" sibTransId="{C71F0CFE-253F-489E-BCB6-6E1A5CB619F6}"/>
    <dgm:cxn modelId="{E064EA00-E0DE-45E9-BE9D-98B715DBDDFB}" srcId="{43AD8D62-DCC2-4CBE-83DA-9ECE1DD16F87}" destId="{0077A407-AF31-4E4B-ADC5-01EE984AE18F}" srcOrd="7" destOrd="0" parTransId="{4B2F5796-0038-454F-AB7E-2B9557BD4003}" sibTransId="{A4E73DA2-2320-4163-8227-C40ED6F745F1}"/>
    <dgm:cxn modelId="{02F95534-A2BD-420B-B949-27547AAD3692}" type="presOf" srcId="{314B2251-69F0-43B4-927D-418813C44B96}" destId="{02216165-2620-4547-AD38-089AA80A0292}" srcOrd="1" destOrd="0" presId="urn:microsoft.com/office/officeart/2011/layout/CircleProcess"/>
    <dgm:cxn modelId="{2D99DEB7-AB0F-4ABA-82FC-26E2D7E26FC3}" type="presOf" srcId="{0077A407-AF31-4E4B-ADC5-01EE984AE18F}" destId="{C38C5FBA-DADB-4A87-84C6-839503B62D23}" srcOrd="1" destOrd="0" presId="urn:microsoft.com/office/officeart/2011/layout/CircleProcess"/>
    <dgm:cxn modelId="{36C641BD-F7DF-4DF1-A839-109834998E69}" srcId="{43AD8D62-DCC2-4CBE-83DA-9ECE1DD16F87}" destId="{BC7CF13E-48E6-4CCA-985F-821B0ABFE0FE}" srcOrd="0" destOrd="0" parTransId="{7E05918B-0526-4AEB-86B4-EDB04684C6CF}" sibTransId="{FB666919-084D-4327-91C2-7C35021E6529}"/>
    <dgm:cxn modelId="{2F45672E-3E86-4173-9623-90BBA48FB1B4}" srcId="{43AD8D62-DCC2-4CBE-83DA-9ECE1DD16F87}" destId="{F1296084-4882-401E-BF04-7A0E3CF44B1C}" srcOrd="1" destOrd="0" parTransId="{9888371B-4A5C-4157-B290-CBDB07B56775}" sibTransId="{1FB5C5A0-6E9E-4CCE-ABDE-AB89BBAF169A}"/>
    <dgm:cxn modelId="{341A2AED-B3C5-4E70-8BFB-F41E1B314855}" type="presOf" srcId="{F1296084-4882-401E-BF04-7A0E3CF44B1C}" destId="{A62FE234-898D-4084-AD56-85E70D2C2E0F}" srcOrd="1" destOrd="0" presId="urn:microsoft.com/office/officeart/2011/layout/CircleProcess"/>
    <dgm:cxn modelId="{23366171-16EF-4907-BBD4-5AAC46AE0A79}" type="presOf" srcId="{971EEFAB-30DE-498D-B3A8-82613F1C2D33}" destId="{1A3E8D9D-0156-4E84-9321-718F9489C3A4}" srcOrd="1" destOrd="0" presId="urn:microsoft.com/office/officeart/2011/layout/CircleProcess"/>
    <dgm:cxn modelId="{318C816E-2722-4077-BD57-FA048A629D19}" type="presOf" srcId="{ECBC75CF-DEC3-4DA9-84A8-9303AC7D9D10}" destId="{66F3890C-83D3-4C43-9938-3E5E482DE637}" srcOrd="0" destOrd="0" presId="urn:microsoft.com/office/officeart/2011/layout/CircleProcess"/>
    <dgm:cxn modelId="{0B807584-A1D5-4398-8474-F5783404DD78}" type="presOf" srcId="{D615DE8F-9EE7-47E6-BDBC-27210AD6B66B}" destId="{8E0A8684-00A6-4A21-A804-575A7B187691}" srcOrd="0" destOrd="0" presId="urn:microsoft.com/office/officeart/2011/layout/CircleProcess"/>
    <dgm:cxn modelId="{83E4F284-6762-4A50-8235-7D581EC239F9}" type="presOf" srcId="{87DB4B17-95EE-423D-941B-A5ABFE70FE2B}" destId="{47E3129D-31DE-4A9C-BCFC-F76EC5BD009C}" srcOrd="1" destOrd="0" presId="urn:microsoft.com/office/officeart/2011/layout/CircleProcess"/>
    <dgm:cxn modelId="{AD98CE73-02B8-4B16-8D56-B6DE7B39301E}" type="presOf" srcId="{971EEFAB-30DE-498D-B3A8-82613F1C2D33}" destId="{3BE64DAB-3AC6-4A3B-A1E2-9E92E31E6FA5}" srcOrd="0" destOrd="0" presId="urn:microsoft.com/office/officeart/2011/layout/CircleProcess"/>
    <dgm:cxn modelId="{0D3528A1-A51C-41D4-867D-E3DC83291C5A}" type="presParOf" srcId="{9F8F8286-68C6-4549-9CBE-3C72908A6C10}" destId="{78BA1824-6AEB-415F-9133-28B03579978C}" srcOrd="0" destOrd="0" presId="urn:microsoft.com/office/officeart/2011/layout/CircleProcess"/>
    <dgm:cxn modelId="{406FB39F-879A-4DC3-B4EF-1B7373F67454}" type="presParOf" srcId="{78BA1824-6AEB-415F-9133-28B03579978C}" destId="{D7382D3E-6F29-4974-8F9D-8075582475C6}" srcOrd="0" destOrd="0" presId="urn:microsoft.com/office/officeart/2011/layout/CircleProcess"/>
    <dgm:cxn modelId="{53D1813D-CF15-4464-B4D4-3B7EC5E85DDC}" type="presParOf" srcId="{9F8F8286-68C6-4549-9CBE-3C72908A6C10}" destId="{5B006B3B-C292-4C75-B336-BEFEFECE744D}" srcOrd="1" destOrd="0" presId="urn:microsoft.com/office/officeart/2011/layout/CircleProcess"/>
    <dgm:cxn modelId="{B7B65893-700D-4D29-A445-789A11924B3A}" type="presParOf" srcId="{5B006B3B-C292-4C75-B336-BEFEFECE744D}" destId="{DB90073F-2185-47A1-B698-F12F814965C4}" srcOrd="0" destOrd="0" presId="urn:microsoft.com/office/officeart/2011/layout/CircleProcess"/>
    <dgm:cxn modelId="{7D2E3921-BC61-4DFE-8F9B-6A7E7B498F50}" type="presParOf" srcId="{9F8F8286-68C6-4549-9CBE-3C72908A6C10}" destId="{C38C5FBA-DADB-4A87-84C6-839503B62D23}" srcOrd="2" destOrd="0" presId="urn:microsoft.com/office/officeart/2011/layout/CircleProcess"/>
    <dgm:cxn modelId="{5E9036CA-6D14-4A1F-933E-4903E72DA289}" type="presParOf" srcId="{9F8F8286-68C6-4549-9CBE-3C72908A6C10}" destId="{764DCF55-2E4D-46E5-92FF-DF99C9BCA931}" srcOrd="3" destOrd="0" presId="urn:microsoft.com/office/officeart/2011/layout/CircleProcess"/>
    <dgm:cxn modelId="{1A548E74-8889-4B72-9E76-D427F76A4C31}" type="presParOf" srcId="{764DCF55-2E4D-46E5-92FF-DF99C9BCA931}" destId="{2BE9F39C-235E-411C-BF8E-8A13D173AE9E}" srcOrd="0" destOrd="0" presId="urn:microsoft.com/office/officeart/2011/layout/CircleProcess"/>
    <dgm:cxn modelId="{54185283-41FF-4409-AF78-A748FDD94AEC}" type="presParOf" srcId="{9F8F8286-68C6-4549-9CBE-3C72908A6C10}" destId="{9F9A6261-9CC5-44D2-9E37-BC6935BB35AF}" srcOrd="4" destOrd="0" presId="urn:microsoft.com/office/officeart/2011/layout/CircleProcess"/>
    <dgm:cxn modelId="{28715639-686D-432B-8492-D696256E1DCE}" type="presParOf" srcId="{9F9A6261-9CC5-44D2-9E37-BC6935BB35AF}" destId="{3BE64DAB-3AC6-4A3B-A1E2-9E92E31E6FA5}" srcOrd="0" destOrd="0" presId="urn:microsoft.com/office/officeart/2011/layout/CircleProcess"/>
    <dgm:cxn modelId="{7CFBD744-095A-4AC6-B4A7-493D0525BF16}" type="presParOf" srcId="{9F8F8286-68C6-4549-9CBE-3C72908A6C10}" destId="{1A3E8D9D-0156-4E84-9321-718F9489C3A4}" srcOrd="5" destOrd="0" presId="urn:microsoft.com/office/officeart/2011/layout/CircleProcess"/>
    <dgm:cxn modelId="{4F5FB2BE-4E41-46AF-B3BD-DD418A373EE5}" type="presParOf" srcId="{9F8F8286-68C6-4549-9CBE-3C72908A6C10}" destId="{4D42814F-06AA-465F-B4B2-AC4892103DCA}" srcOrd="6" destOrd="0" presId="urn:microsoft.com/office/officeart/2011/layout/CircleProcess"/>
    <dgm:cxn modelId="{599C5F4F-FEAF-46B2-88DD-9ABCF704BEBA}" type="presParOf" srcId="{4D42814F-06AA-465F-B4B2-AC4892103DCA}" destId="{1F3ABD3F-CEAA-40E1-9225-2D69D88D1AFD}" srcOrd="0" destOrd="0" presId="urn:microsoft.com/office/officeart/2011/layout/CircleProcess"/>
    <dgm:cxn modelId="{51AD4226-47B8-4DEF-8C17-A96C6DD0B585}" type="presParOf" srcId="{9F8F8286-68C6-4549-9CBE-3C72908A6C10}" destId="{10B2D188-85FB-459F-B891-C4291FFBEA8C}" srcOrd="7" destOrd="0" presId="urn:microsoft.com/office/officeart/2011/layout/CircleProcess"/>
    <dgm:cxn modelId="{1456FA06-3330-40E8-B87C-ABDDE308E6DB}" type="presParOf" srcId="{10B2D188-85FB-459F-B891-C4291FFBEA8C}" destId="{66F3890C-83D3-4C43-9938-3E5E482DE637}" srcOrd="0" destOrd="0" presId="urn:microsoft.com/office/officeart/2011/layout/CircleProcess"/>
    <dgm:cxn modelId="{182F182A-F0EE-4E71-A73C-40AAE0832522}" type="presParOf" srcId="{9F8F8286-68C6-4549-9CBE-3C72908A6C10}" destId="{D371DF48-5195-4C34-9CE8-BD5C936F68AC}" srcOrd="8" destOrd="0" presId="urn:microsoft.com/office/officeart/2011/layout/CircleProcess"/>
    <dgm:cxn modelId="{038A79F8-741D-4CE0-B895-5ACFD0376870}" type="presParOf" srcId="{9F8F8286-68C6-4549-9CBE-3C72908A6C10}" destId="{FA850F7A-A004-447D-BBE2-5248EC1C4856}" srcOrd="9" destOrd="0" presId="urn:microsoft.com/office/officeart/2011/layout/CircleProcess"/>
    <dgm:cxn modelId="{ED42B772-54B5-4614-AF78-4D4FB41B139A}" type="presParOf" srcId="{FA850F7A-A004-447D-BBE2-5248EC1C4856}" destId="{16824EEA-A689-4234-B17B-2A61F9008F8F}" srcOrd="0" destOrd="0" presId="urn:microsoft.com/office/officeart/2011/layout/CircleProcess"/>
    <dgm:cxn modelId="{A467CF04-115B-4370-B7D1-17636349336E}" type="presParOf" srcId="{9F8F8286-68C6-4549-9CBE-3C72908A6C10}" destId="{3D0081D0-B567-454F-AA44-EADAB5CDB0C0}" srcOrd="10" destOrd="0" presId="urn:microsoft.com/office/officeart/2011/layout/CircleProcess"/>
    <dgm:cxn modelId="{CE98731B-FB11-478F-92A3-949FC387954D}" type="presParOf" srcId="{3D0081D0-B567-454F-AA44-EADAB5CDB0C0}" destId="{AD9B1121-BF9C-4074-B3EC-DD8B1E34B145}" srcOrd="0" destOrd="0" presId="urn:microsoft.com/office/officeart/2011/layout/CircleProcess"/>
    <dgm:cxn modelId="{2C70DEE4-9906-47C7-953A-5FF0851B37B7}" type="presParOf" srcId="{9F8F8286-68C6-4549-9CBE-3C72908A6C10}" destId="{47E3129D-31DE-4A9C-BCFC-F76EC5BD009C}" srcOrd="11" destOrd="0" presId="urn:microsoft.com/office/officeart/2011/layout/CircleProcess"/>
    <dgm:cxn modelId="{A67E2023-ED42-44C7-989A-C46398400D59}" type="presParOf" srcId="{9F8F8286-68C6-4549-9CBE-3C72908A6C10}" destId="{E22AF47E-6A71-4043-B25D-67B56C2C21A0}" srcOrd="12" destOrd="0" presId="urn:microsoft.com/office/officeart/2011/layout/CircleProcess"/>
    <dgm:cxn modelId="{6F9E9825-0FE2-4E85-9F15-F479DD19E3A3}" type="presParOf" srcId="{E22AF47E-6A71-4043-B25D-67B56C2C21A0}" destId="{BDD731B0-50CA-4E29-9754-BDCB1EBC4DBA}" srcOrd="0" destOrd="0" presId="urn:microsoft.com/office/officeart/2011/layout/CircleProcess"/>
    <dgm:cxn modelId="{4B474B31-89F2-40E4-95B7-95F4EEA36182}" type="presParOf" srcId="{9F8F8286-68C6-4549-9CBE-3C72908A6C10}" destId="{1A8FF917-7F6D-4265-8480-A55EF8CCFA77}" srcOrd="13" destOrd="0" presId="urn:microsoft.com/office/officeart/2011/layout/CircleProcess"/>
    <dgm:cxn modelId="{FBF02758-34CF-4EEA-B41D-1E55EB50F883}" type="presParOf" srcId="{1A8FF917-7F6D-4265-8480-A55EF8CCFA77}" destId="{14FE1DC8-1ACC-4C51-8D78-8809CE3D8ACB}" srcOrd="0" destOrd="0" presId="urn:microsoft.com/office/officeart/2011/layout/CircleProcess"/>
    <dgm:cxn modelId="{E87F5976-6A0C-4A20-9A58-C578D7C7C49C}" type="presParOf" srcId="{9F8F8286-68C6-4549-9CBE-3C72908A6C10}" destId="{02216165-2620-4547-AD38-089AA80A0292}" srcOrd="14" destOrd="0" presId="urn:microsoft.com/office/officeart/2011/layout/CircleProcess"/>
    <dgm:cxn modelId="{852168E7-A558-4A29-9B83-0F6E04341005}" type="presParOf" srcId="{9F8F8286-68C6-4549-9CBE-3C72908A6C10}" destId="{E403894A-A6D5-491C-ACAD-0E88054F2A31}" srcOrd="15" destOrd="0" presId="urn:microsoft.com/office/officeart/2011/layout/CircleProcess"/>
    <dgm:cxn modelId="{61E42065-A22E-4C0A-96C1-7E9D8CE0D55E}" type="presParOf" srcId="{E403894A-A6D5-491C-ACAD-0E88054F2A31}" destId="{B691AD74-CB7C-411B-B530-375303D136AA}" srcOrd="0" destOrd="0" presId="urn:microsoft.com/office/officeart/2011/layout/CircleProcess"/>
    <dgm:cxn modelId="{8E20F144-5675-4D25-9B2D-A3B23C1CD453}" type="presParOf" srcId="{9F8F8286-68C6-4549-9CBE-3C72908A6C10}" destId="{4A9C726A-A5F2-4191-AC7F-BEE729D8145F}" srcOrd="16" destOrd="0" presId="urn:microsoft.com/office/officeart/2011/layout/CircleProcess"/>
    <dgm:cxn modelId="{024654D4-BA69-454B-96AA-1F62296B8D8A}" type="presParOf" srcId="{4A9C726A-A5F2-4191-AC7F-BEE729D8145F}" destId="{8E0A8684-00A6-4A21-A804-575A7B187691}" srcOrd="0" destOrd="0" presId="urn:microsoft.com/office/officeart/2011/layout/CircleProcess"/>
    <dgm:cxn modelId="{7462482B-4A4F-4B87-BE04-672EA2D98647}" type="presParOf" srcId="{9F8F8286-68C6-4549-9CBE-3C72908A6C10}" destId="{841AED65-E331-4372-9B23-246A2376DD0E}" srcOrd="17" destOrd="0" presId="urn:microsoft.com/office/officeart/2011/layout/CircleProcess"/>
    <dgm:cxn modelId="{3FA5CE92-9C87-47DB-B253-7AE1756F1E48}" type="presParOf" srcId="{9F8F8286-68C6-4549-9CBE-3C72908A6C10}" destId="{E5EB84FB-DBB0-46BB-9BA9-2F00C1B68EB5}" srcOrd="18" destOrd="0" presId="urn:microsoft.com/office/officeart/2011/layout/CircleProcess"/>
    <dgm:cxn modelId="{83B61A7E-438A-4D69-8B23-BA53D46E2F40}" type="presParOf" srcId="{E5EB84FB-DBB0-46BB-9BA9-2F00C1B68EB5}" destId="{EA7B42BF-893D-4FB3-9F39-7041EDA2C69B}" srcOrd="0" destOrd="0" presId="urn:microsoft.com/office/officeart/2011/layout/CircleProcess"/>
    <dgm:cxn modelId="{7E84DF17-721A-4E5A-A9A4-1386E6B3803B}" type="presParOf" srcId="{9F8F8286-68C6-4549-9CBE-3C72908A6C10}" destId="{22421FC5-B21B-4529-94CE-C5B3D8374DAF}" srcOrd="19" destOrd="0" presId="urn:microsoft.com/office/officeart/2011/layout/CircleProcess"/>
    <dgm:cxn modelId="{78AD9B62-A829-4125-8FD0-D1BFE773309D}" type="presParOf" srcId="{22421FC5-B21B-4529-94CE-C5B3D8374DAF}" destId="{A07BB201-FE5F-4451-BFF1-64798F25C5C1}" srcOrd="0" destOrd="0" presId="urn:microsoft.com/office/officeart/2011/layout/CircleProcess"/>
    <dgm:cxn modelId="{874DE99B-D138-4AA0-9A06-404452BB95CB}" type="presParOf" srcId="{9F8F8286-68C6-4549-9CBE-3C72908A6C10}" destId="{A62FE234-898D-4084-AD56-85E70D2C2E0F}" srcOrd="20" destOrd="0" presId="urn:microsoft.com/office/officeart/2011/layout/CircleProcess"/>
    <dgm:cxn modelId="{F9535984-B090-4512-AB89-7F18AC0F745A}" type="presParOf" srcId="{9F8F8286-68C6-4549-9CBE-3C72908A6C10}" destId="{99728451-9069-4F4E-B5B2-54A29103BC2D}" srcOrd="21" destOrd="0" presId="urn:microsoft.com/office/officeart/2011/layout/CircleProcess"/>
    <dgm:cxn modelId="{7F6F7BDD-16AA-4578-AD6C-51954689C108}" type="presParOf" srcId="{99728451-9069-4F4E-B5B2-54A29103BC2D}" destId="{2800F6E6-7C9D-4AD0-8A95-9F2EECE35CE5}" srcOrd="0" destOrd="0" presId="urn:microsoft.com/office/officeart/2011/layout/CircleProcess"/>
    <dgm:cxn modelId="{1E9BE3DE-A8FF-4AA0-932D-367D9A3F15C0}" type="presParOf" srcId="{9F8F8286-68C6-4549-9CBE-3C72908A6C10}" destId="{DF8EEE90-D97F-4B37-A04B-F5520CF6A9EF}" srcOrd="22" destOrd="0" presId="urn:microsoft.com/office/officeart/2011/layout/CircleProcess"/>
    <dgm:cxn modelId="{C880D0EA-CDE7-4838-A6E1-BDFC1CC63963}" type="presParOf" srcId="{DF8EEE90-D97F-4B37-A04B-F5520CF6A9EF}" destId="{DB418493-11A7-4203-8111-DACEBAA162ED}" srcOrd="0" destOrd="0" presId="urn:microsoft.com/office/officeart/2011/layout/CircleProcess"/>
    <dgm:cxn modelId="{25AC23A3-E1E8-4479-B9EA-6F841DB73989}" type="presParOf" srcId="{9F8F8286-68C6-4549-9CBE-3C72908A6C10}" destId="{035DCACE-955D-425D-99A7-051BCD2BF7DB}" srcOrd="23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382D3E-6F29-4974-8F9D-8075582475C6}">
      <dsp:nvSpPr>
        <dsp:cNvPr id="0" name=""/>
        <dsp:cNvSpPr/>
      </dsp:nvSpPr>
      <dsp:spPr>
        <a:xfrm>
          <a:off x="8799052" y="1426192"/>
          <a:ext cx="1170039" cy="1170546"/>
        </a:xfrm>
        <a:prstGeom prst="ellipse">
          <a:avLst/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90073F-2185-47A1-B698-F12F814965C4}">
      <dsp:nvSpPr>
        <dsp:cNvPr id="0" name=""/>
        <dsp:cNvSpPr/>
      </dsp:nvSpPr>
      <dsp:spPr>
        <a:xfrm>
          <a:off x="8837494" y="1465217"/>
          <a:ext cx="1092167" cy="1092495"/>
        </a:xfrm>
        <a:prstGeom prst="rightArrow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/>
            <a:t>Removing outliers</a:t>
          </a:r>
        </a:p>
      </dsp:txBody>
      <dsp:txXfrm>
        <a:off x="8993237" y="1621317"/>
        <a:ext cx="780683" cy="780295"/>
      </dsp:txXfrm>
    </dsp:sp>
    <dsp:sp modelId="{2BE9F39C-235E-411C-BF8E-8A13D173AE9E}">
      <dsp:nvSpPr>
        <dsp:cNvPr id="0" name=""/>
        <dsp:cNvSpPr/>
      </dsp:nvSpPr>
      <dsp:spPr>
        <a:xfrm rot="2700000">
          <a:off x="7588484" y="1426228"/>
          <a:ext cx="1170268" cy="1170268"/>
        </a:xfrm>
        <a:prstGeom prst="teardrop">
          <a:avLst>
            <a:gd name="adj" fmla="val 100000"/>
          </a:avLst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BE64DAB-3AC6-4A3B-A1E2-9E92E31E6FA5}">
      <dsp:nvSpPr>
        <dsp:cNvPr id="0" name=""/>
        <dsp:cNvSpPr/>
      </dsp:nvSpPr>
      <dsp:spPr>
        <a:xfrm>
          <a:off x="7628027" y="1465217"/>
          <a:ext cx="1092167" cy="1092495"/>
        </a:xfrm>
        <a:prstGeom prst="rightArrow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188410"/>
              <a:satOff val="-5176"/>
              <a:lumOff val="119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/>
            <a:t>Filter Data </a:t>
          </a:r>
          <a:r>
            <a:rPr lang="en-IN" sz="700" kern="1200" dirty="0" smtClean="0"/>
            <a:t>as per the requirement</a:t>
          </a:r>
          <a:r>
            <a:rPr lang="en-IN" sz="700" kern="1200" dirty="0"/>
            <a:t>.</a:t>
          </a:r>
        </a:p>
      </dsp:txBody>
      <dsp:txXfrm>
        <a:off x="7783769" y="1621317"/>
        <a:ext cx="780683" cy="780295"/>
      </dsp:txXfrm>
    </dsp:sp>
    <dsp:sp modelId="{1F3ABD3F-CEAA-40E1-9225-2D69D88D1AFD}">
      <dsp:nvSpPr>
        <dsp:cNvPr id="0" name=""/>
        <dsp:cNvSpPr/>
      </dsp:nvSpPr>
      <dsp:spPr>
        <a:xfrm rot="2700000">
          <a:off x="6379016" y="1426228"/>
          <a:ext cx="1170268" cy="1170268"/>
        </a:xfrm>
        <a:prstGeom prst="teardrop">
          <a:avLst>
            <a:gd name="adj" fmla="val 100000"/>
          </a:avLst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6F3890C-83D3-4C43-9938-3E5E482DE637}">
      <dsp:nvSpPr>
        <dsp:cNvPr id="0" name=""/>
        <dsp:cNvSpPr/>
      </dsp:nvSpPr>
      <dsp:spPr>
        <a:xfrm>
          <a:off x="6418559" y="1465217"/>
          <a:ext cx="1092167" cy="1092495"/>
        </a:xfrm>
        <a:prstGeom prst="rightArrow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376821"/>
              <a:satOff val="-10353"/>
              <a:lumOff val="2381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/>
            <a:t>Correcting data types </a:t>
          </a:r>
        </a:p>
      </dsp:txBody>
      <dsp:txXfrm>
        <a:off x="6574302" y="1816391"/>
        <a:ext cx="585609" cy="390147"/>
      </dsp:txXfrm>
    </dsp:sp>
    <dsp:sp modelId="{16824EEA-A689-4234-B17B-2A61F9008F8F}">
      <dsp:nvSpPr>
        <dsp:cNvPr id="0" name=""/>
        <dsp:cNvSpPr/>
      </dsp:nvSpPr>
      <dsp:spPr>
        <a:xfrm rot="2700000">
          <a:off x="5169549" y="1426228"/>
          <a:ext cx="1170268" cy="1170268"/>
        </a:xfrm>
        <a:prstGeom prst="teardrop">
          <a:avLst>
            <a:gd name="adj" fmla="val 100000"/>
          </a:avLst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D9B1121-BF9C-4074-B3EC-DD8B1E34B145}">
      <dsp:nvSpPr>
        <dsp:cNvPr id="0" name=""/>
        <dsp:cNvSpPr/>
      </dsp:nvSpPr>
      <dsp:spPr>
        <a:xfrm>
          <a:off x="5209092" y="1465217"/>
          <a:ext cx="1092167" cy="1092495"/>
        </a:xfrm>
        <a:prstGeom prst="rightArrow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565231"/>
              <a:satOff val="-15529"/>
              <a:lumOff val="357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/>
            <a:t>Removing/Fixing null values</a:t>
          </a:r>
        </a:p>
      </dsp:txBody>
      <dsp:txXfrm>
        <a:off x="5364834" y="1621317"/>
        <a:ext cx="780683" cy="780295"/>
      </dsp:txXfrm>
    </dsp:sp>
    <dsp:sp modelId="{BDD731B0-50CA-4E29-9754-BDCB1EBC4DBA}">
      <dsp:nvSpPr>
        <dsp:cNvPr id="0" name=""/>
        <dsp:cNvSpPr/>
      </dsp:nvSpPr>
      <dsp:spPr>
        <a:xfrm rot="2700000">
          <a:off x="3960081" y="1426228"/>
          <a:ext cx="1170268" cy="1170268"/>
        </a:xfrm>
        <a:prstGeom prst="teardrop">
          <a:avLst>
            <a:gd name="adj" fmla="val 100000"/>
          </a:avLst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4FE1DC8-1ACC-4C51-8D78-8809CE3D8ACB}">
      <dsp:nvSpPr>
        <dsp:cNvPr id="0" name=""/>
        <dsp:cNvSpPr/>
      </dsp:nvSpPr>
      <dsp:spPr>
        <a:xfrm>
          <a:off x="3999624" y="1465217"/>
          <a:ext cx="1092167" cy="1092495"/>
        </a:xfrm>
        <a:prstGeom prst="rightArrow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753641"/>
              <a:satOff val="-20705"/>
              <a:lumOff val="4762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/>
            <a:t>Removing irrelevant columns</a:t>
          </a:r>
        </a:p>
      </dsp:txBody>
      <dsp:txXfrm>
        <a:off x="4155367" y="1621317"/>
        <a:ext cx="780683" cy="780295"/>
      </dsp:txXfrm>
    </dsp:sp>
    <dsp:sp modelId="{B691AD74-CB7C-411B-B530-375303D136AA}">
      <dsp:nvSpPr>
        <dsp:cNvPr id="0" name=""/>
        <dsp:cNvSpPr/>
      </dsp:nvSpPr>
      <dsp:spPr>
        <a:xfrm rot="2700000">
          <a:off x="2750614" y="1426228"/>
          <a:ext cx="1170268" cy="1170268"/>
        </a:xfrm>
        <a:prstGeom prst="teardrop">
          <a:avLst>
            <a:gd name="adj" fmla="val 100000"/>
          </a:avLst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E0A8684-00A6-4A21-A804-575A7B187691}">
      <dsp:nvSpPr>
        <dsp:cNvPr id="0" name=""/>
        <dsp:cNvSpPr/>
      </dsp:nvSpPr>
      <dsp:spPr>
        <a:xfrm>
          <a:off x="2790157" y="1465217"/>
          <a:ext cx="1092167" cy="1092495"/>
        </a:xfrm>
        <a:prstGeom prst="rightArrow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565231"/>
              <a:satOff val="-15529"/>
              <a:lumOff val="357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/>
            <a:t>Removing Duplicate Data</a:t>
          </a:r>
        </a:p>
      </dsp:txBody>
      <dsp:txXfrm>
        <a:off x="2945899" y="1621317"/>
        <a:ext cx="780683" cy="780295"/>
      </dsp:txXfrm>
    </dsp:sp>
    <dsp:sp modelId="{EA7B42BF-893D-4FB3-9F39-7041EDA2C69B}">
      <dsp:nvSpPr>
        <dsp:cNvPr id="0" name=""/>
        <dsp:cNvSpPr/>
      </dsp:nvSpPr>
      <dsp:spPr>
        <a:xfrm rot="2700000">
          <a:off x="1541146" y="1426228"/>
          <a:ext cx="1170268" cy="1170268"/>
        </a:xfrm>
        <a:prstGeom prst="teardrop">
          <a:avLst>
            <a:gd name="adj" fmla="val 100000"/>
          </a:avLst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07BB201-FE5F-4451-BFF1-64798F25C5C1}">
      <dsp:nvSpPr>
        <dsp:cNvPr id="0" name=""/>
        <dsp:cNvSpPr/>
      </dsp:nvSpPr>
      <dsp:spPr>
        <a:xfrm>
          <a:off x="1580689" y="1465217"/>
          <a:ext cx="1092167" cy="1092495"/>
        </a:xfrm>
        <a:prstGeom prst="rightArrow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376821"/>
              <a:satOff val="-10353"/>
              <a:lumOff val="2381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/>
            <a:t>Removing large null value columns</a:t>
          </a:r>
        </a:p>
      </dsp:txBody>
      <dsp:txXfrm>
        <a:off x="1736432" y="1816391"/>
        <a:ext cx="585609" cy="390147"/>
      </dsp:txXfrm>
    </dsp:sp>
    <dsp:sp modelId="{2800F6E6-7C9D-4AD0-8A95-9F2EECE35CE5}">
      <dsp:nvSpPr>
        <dsp:cNvPr id="0" name=""/>
        <dsp:cNvSpPr/>
      </dsp:nvSpPr>
      <dsp:spPr>
        <a:xfrm rot="2700000">
          <a:off x="331679" y="1426228"/>
          <a:ext cx="1170268" cy="1170268"/>
        </a:xfrm>
        <a:prstGeom prst="teardrop">
          <a:avLst>
            <a:gd name="adj" fmla="val 100000"/>
          </a:avLst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418493-11A7-4203-8111-DACEBAA162ED}">
      <dsp:nvSpPr>
        <dsp:cNvPr id="0" name=""/>
        <dsp:cNvSpPr/>
      </dsp:nvSpPr>
      <dsp:spPr>
        <a:xfrm>
          <a:off x="371222" y="1465217"/>
          <a:ext cx="1092167" cy="1092495"/>
        </a:xfrm>
        <a:prstGeom prst="rightArrow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188410"/>
              <a:satOff val="-5176"/>
              <a:lumOff val="119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/>
            <a:t>Importing the Data</a:t>
          </a:r>
        </a:p>
      </dsp:txBody>
      <dsp:txXfrm>
        <a:off x="526964" y="1816391"/>
        <a:ext cx="585609" cy="390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9F701-9101-4D8F-A4D8-C5D74298C7ED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B2FA-380E-4F4B-A48D-9B3DED5D0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84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4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11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37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89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98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62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5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73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68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8C9E9E-0463-460F-9554-A68E93E25788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52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50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8C9E9E-0463-460F-9554-A68E93E25788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18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D4F37C0-0A0B-ADE8-BAE1-C482D1D26739}"/>
              </a:ext>
            </a:extLst>
          </p:cNvPr>
          <p:cNvSpPr txBox="1"/>
          <p:nvPr/>
        </p:nvSpPr>
        <p:spPr>
          <a:xfrm>
            <a:off x="0" y="174457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latin typeface="+mj-lt"/>
              </a:rPr>
              <a:t>Lending </a:t>
            </a:r>
            <a:r>
              <a:rPr lang="en-IN" sz="6000" b="1" dirty="0" smtClean="0">
                <a:latin typeface="+mj-lt"/>
              </a:rPr>
              <a:t>Case </a:t>
            </a:r>
            <a:r>
              <a:rPr lang="en-IN" sz="6000" b="1" dirty="0">
                <a:latin typeface="+mj-lt"/>
              </a:rPr>
              <a:t>Study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1B83CA-F95E-7E4F-E5A2-FEC917EC55A8}"/>
              </a:ext>
            </a:extLst>
          </p:cNvPr>
          <p:cNvSpPr txBox="1"/>
          <p:nvPr/>
        </p:nvSpPr>
        <p:spPr>
          <a:xfrm>
            <a:off x="2202427" y="4385188"/>
            <a:ext cx="3423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latin typeface="+mj-lt"/>
              </a:rPr>
              <a:t>Sunita Saraf</a:t>
            </a:r>
          </a:p>
          <a:p>
            <a:endParaRPr lang="en-IN" sz="4000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B83CA-F95E-7E4F-E5A2-FEC917EC55A8}"/>
              </a:ext>
            </a:extLst>
          </p:cNvPr>
          <p:cNvSpPr txBox="1"/>
          <p:nvPr/>
        </p:nvSpPr>
        <p:spPr>
          <a:xfrm>
            <a:off x="6179575" y="4385187"/>
            <a:ext cx="42131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latin typeface="+mj-lt"/>
              </a:rPr>
              <a:t> Shivananda Reddy</a:t>
            </a:r>
          </a:p>
          <a:p>
            <a:endParaRPr lang="en-IN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307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6999-6448-E0FC-FF99-45D758FA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63771"/>
          </a:xfrm>
        </p:spPr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4A5B60-3918-AEEB-1F02-3DD99EC1034D}"/>
              </a:ext>
            </a:extLst>
          </p:cNvPr>
          <p:cNvSpPr txBox="1"/>
          <p:nvPr/>
        </p:nvSpPr>
        <p:spPr>
          <a:xfrm>
            <a:off x="609600" y="1150374"/>
            <a:ext cx="10879523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Major Driving factor which can be used to predict the chance of defaulting and avoiding Credit Loss: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   1.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DTI		2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Grades	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   3. Verification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Status	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   4. Annual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income 	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   5.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Pub_rec_bankruptcies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Observation for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'defaults'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The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Employees with 10+ years of experience are likely to default and have higher chance of fully paying the loan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we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say that higher grade has lower rate of default.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Borrowers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less 50000 annual income are more likely to default and higher annual income are less likely to default.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4. 60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month term has higher chance of defaulting than 36 month term whereas the 36 month term has higher chance of fully paid loan.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The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annual income of customers who have fully paid the loan is higher than the defaulters.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6. DTI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slightly higher in defaulters than the fully paid.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7. Large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percentage of loans are taken for debt consolidation followed by credit card and other.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8. The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borrowers have no record of Public Recorded Bankruptcy and are safe choice for loan issue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9. Burrowers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very high Debt to Income value.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38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81208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The objective of this case study is to identify risky loan applicants (lending loans) as it is financial loss to company, if such a loan can be reduced then it ultimately results in cutting down the amount of credit loss to company.</a:t>
            </a:r>
          </a:p>
          <a:p>
            <a:endParaRPr lang="en-US" sz="2400" dirty="0" smtClean="0"/>
          </a:p>
          <a:p>
            <a:r>
              <a:rPr lang="en-US" sz="2400" dirty="0" smtClean="0"/>
              <a:t>Benefits of case study: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Gives idea about how EDA is used in real life problems.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It also develops basic understanding of risk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It improves our understanding of visualization and how charts to use in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How data is used to minimize loss in business.</a:t>
            </a:r>
            <a:endParaRPr lang="en-US" sz="2400" dirty="0"/>
          </a:p>
          <a:p>
            <a:endParaRPr lang="en-IN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4F37C0-0A0B-ADE8-BAE1-C482D1D267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860197"/>
            <a:ext cx="100584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latin typeface="+mj-lt"/>
              </a:rPr>
              <a:t>Objective</a:t>
            </a:r>
            <a:endParaRPr lang="en-IN" sz="6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993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6470-D5BF-C42C-A7DD-1DBDC4DB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E55512-5B73-17A4-3188-75EFD41C9767}"/>
              </a:ext>
            </a:extLst>
          </p:cNvPr>
          <p:cNvSpPr txBox="1"/>
          <p:nvPr/>
        </p:nvSpPr>
        <p:spPr>
          <a:xfrm>
            <a:off x="1097280" y="1983167"/>
            <a:ext cx="10058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 Objective of this case study is to implement EDA technique on a real world problem and understand the insights and present in a business first manner via presentation.</a:t>
            </a:r>
          </a:p>
          <a:p>
            <a:endParaRPr lang="en-IN" sz="2400" dirty="0"/>
          </a:p>
          <a:p>
            <a:r>
              <a:rPr lang="en-IN" sz="2400" dirty="0"/>
              <a:t>Benefits of the case study: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Gives a idea about how EDA is used in real life business problems.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It also develops a basic understanding of risk analytics in banking and financial services.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How the data is used to minimize loss of money while lending it to clients.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It improves our understating of visualization and what charts to use for real life data.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938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F523-8849-9601-EF08-02339559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85AC9-7AFF-2BA2-EE02-DCED9357C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r>
              <a:rPr lang="en-IN" sz="1800" dirty="0"/>
              <a:t>The business objective is to take a decision whenever they receive a loan application whether to reject or approve based on certain variables.</a:t>
            </a:r>
          </a:p>
          <a:p>
            <a:pPr marL="0" indent="0">
              <a:buNone/>
            </a:pPr>
            <a:r>
              <a:rPr lang="en-IN" sz="1800" b="1" dirty="0"/>
              <a:t>Dataset Details</a:t>
            </a:r>
            <a:r>
              <a:rPr lang="en-IN" sz="1800" dirty="0"/>
              <a:t>: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091E42"/>
                </a:solidFill>
                <a:effectLst/>
                <a:latin typeface="freight-text-pro"/>
              </a:rPr>
              <a:t>The data given below contains information about past loan applicants and whether they ‘defaulted’ or not. Data has details regarding approved loan not the rejected ones. It has 3 status of loan which is Fully Paid, Current and Charged-Off. 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91E42"/>
                </a:solidFill>
                <a:latin typeface="freight-text-pro"/>
              </a:rPr>
              <a:t>Data Clean-up and preparation process:</a:t>
            </a:r>
            <a:endParaRPr lang="en-US" sz="1800" b="1" dirty="0">
              <a:solidFill>
                <a:srgbClr val="091E42"/>
              </a:solidFill>
              <a:latin typeface="freight-text-pro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AF0CA3-AFDB-EA77-A34C-DD2326A657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9963016"/>
              </p:ext>
            </p:extLst>
          </p:nvPr>
        </p:nvGraphicFramePr>
        <p:xfrm>
          <a:off x="640080" y="2835275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823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Loan Status and Amount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007046"/>
            <a:ext cx="4268804" cy="155937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dirty="0"/>
              <a:t>number of charged off loan is much </a:t>
            </a:r>
            <a:r>
              <a:rPr lang="en-IN" dirty="0" smtClean="0"/>
              <a:t>smaller </a:t>
            </a:r>
            <a:r>
              <a:rPr lang="en-IN" dirty="0"/>
              <a:t>compared to total count.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E0074D-0249-B68A-04D8-67BCC135C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90" y="1790832"/>
            <a:ext cx="4635366" cy="312463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6126480" y="5007046"/>
            <a:ext cx="5854021" cy="15593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smtClean="0"/>
              <a:t> Larger loan amount goes with higher </a:t>
            </a:r>
            <a:r>
              <a:rPr lang="en-IN" dirty="0"/>
              <a:t>chance of defaulting.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E03645-9D07-A6A5-8DDC-8D820D1A1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828937"/>
            <a:ext cx="5502442" cy="3086531"/>
          </a:xfrm>
          <a:prstGeom prst="rect">
            <a:avLst/>
          </a:prstGeom>
        </p:spPr>
      </p:pic>
      <p:sp>
        <p:nvSpPr>
          <p:cNvPr id="5" name="AutoShape 2" descr="data:image/png;base64,iVBORw0KGgoAAAANSUhEUgAAAk0AAAGxCAYAAAB/QoKnAAAAOXRFWHRTb2Z0d2FyZQBNYXRwbG90bGliIHZlcnNpb24zLjcuMiwgaHR0cHM6Ly9tYXRwbG90bGliLm9yZy8pXeV/AAAACXBIWXMAAA9hAAAPYQGoP6dpAAA3c0lEQVR4nO3df1yV9f3/8ecR5YgIJ5Efh5NkNJEksD5RIrqVloIWqNnUxYayFNsw/aCSzrpZ2pauzKzlZuZS02ysZjpLY2ilyxR/sGGRpNZUaIKY4kEZHRDP948+Xd+O+OOKsAPucb/drtvN875e13W9rnPzyNP3dZ0Li9vtdgsAAAAX1cbbDQAAALQGhCYAAAATCE0AAAAmEJoAAABMIDQBAACYQGgCAAAwgdAEAABgAqEJAADAhLbebuBKcvbsWR05ckQBAQGyWCzebgcAAJjgdrt16tQpORwOtWlz4fkkQlMzOnLkiCIiIrzdBgAAaIKysjJ16dLlgusJTc0oICBA0ldvemBgoJe7AQAAZlRXVysiIsL4OX4hhKZm9PUlucDAQEITAACtzKVureFGcAAAABMITQAAACYQmgAAAEwgNAEAAJhAaAIAADCB0AQAAGACoQkAAMAEQhMAAIAJhCYAAAATCE0AAAAmEJoAAABMIDQBAACYQGgCAAAwgdAEAABgAqEJAADAhLbebgDfTvxDK7zdAtAiFc4b7e0WAFzhmGkCAAAwgdAEAABgAqEJAADABEITAACACYQmAAAAEwhNAAAAJhCaAAAATCA0AQAAmEBoAgAAMIHQBAAAYAKhCQAAwARCEwAAgAmEJgAAABMITQAAACZ4NTQtWrRIPXv2VGBgoAIDA5WYmKi3337bWO92uzVr1iw5HA75+fmpX79++vjjjz324XK5NHHiRAUHB8vf319DhgzR559/7lFTVVWl9PR02Ww22Ww2paen6+TJkx41paWlSk1Nlb+/v4KDgzVp0iTV1dVdtnMHAACti1dDU5cuXfTb3/5Wu3fv1u7du3XHHXdo6NChRjB66qmn9Mwzz2jhwoXatWuX7Ha7Bg4cqFOnThn7yM7O1po1a5Sbm6utW7fq9OnTSklJUUNDg1GTlpamoqIi5eXlKS8vT0VFRUpPTzfWNzQ06O6771ZNTY22bt2q3NxcrV69WlOnTv3+3gwAANCiWdxut9vbTXxTUFCQ5s2bp/vvv18Oh0PZ2dmaPn26pK9mlcLCwvTkk0/qgQcekNPpVEhIiFauXKlRo0ZJko4cOaKIiAht2LBBycnJKikpUUxMjAoKCpSQkCBJKigoUGJioj755BNFR0fr7bffVkpKisrKyuRwOCRJubm5ysjIUGVlpQIDA031Xl1dLZvNJqfTaXqbbyv+oRWXZb9Aa1c4b7S3WwDQSpn9+d1i7mlqaGhQbm6uampqlJiYqIMHD6qiokJJSUlGjdVq1e23365t27ZJkgoLC1VfX+9R43A4FBsba9Rs375dNpvNCEyS1Lt3b9lsNo+a2NhYIzBJUnJyslwulwoLCy/reQMAgNahrbcb+Oijj5SYmKgvv/xSHTt21Jo1axQTE2MEmrCwMI/6sLAwHT58WJJUUVEhX19fderUqVFNRUWFURMaGtrouKGhoR415x6nU6dO8vX1NWrOx+VyyeVyGa+rq6vNnjYAAGhlvD7TFB0draKiIhUUFOiXv/ylxowZo7179xrrLRaLR73b7W40dq5za85X35Sac82dO9e4udxmsykiIuKifQEAgNbL66HJ19dX3bp10y233KK5c+fqxhtv1HPPPSe73S5JjWZ6KisrjVkhu92uuro6VVVVXbTm6NGjjY577Ngxj5pzj1NVVaX6+vpGM1DfNGPGDDmdTmMpKyv7lmcPAABaC6+HpnO53W65XC5FRkbKbrdr48aNxrq6ujpt2bJFffr0kSTFx8erXbt2HjXl5eUqLi42ahITE+V0OrVz506jZseOHXI6nR41xcXFKi8vN2ry8/NltVoVHx9/wV6tVqvxuISvFwAAcGXy6j1NDz/8sAYPHqyIiAidOnVKubm52rx5s/Ly8mSxWJSdna05c+YoKipKUVFRmjNnjjp06KC0tDRJks1m09ixYzV16lR17txZQUFBysnJUVxcnAYMGCBJ6tGjhwYNGqTMzEwtXrxYkjR+/HilpKQoOjpakpSUlKSYmBilp6dr3rx5OnHihHJycpSZmUkQAgAAkrwcmo4ePar09HSVl5fLZrOpZ8+eysvL08CBAyVJ06ZNU21trbKyslRVVaWEhATl5+crICDA2MeCBQvUtm1bjRw5UrW1tbrzzju1fPly+fj4GDWrVq3SpEmTjG/ZDRkyRAsXLjTW+/j4aP369crKylLfvn3l5+entLQ0Pf3009/TOwEAAFq6FvecptaM5zQB3sNzmgA0Vat7ThMAAEBLRmgCAAAwgdAEAABgAqEJAADABEITAACACYQmAAAAEwhNAAAAJhCaAAAATCA0AQAAmEBoAgAAMIHQBAAAYAKhCQAAwARCEwAAgAmEJgAAABMITQAAACYQmgAAAEwgNAEAAJhAaAIAADCB0AQAAGACoQkAAMAEQhMAAIAJhCYAAAATCE0AAAAmEJoAAABMIDQBAACYQGgCAAAwgdAEAABgAqEJAADABEITAACACYQmAAAAEwhNAAAAJhCaAAAATCA0AQAAmEBoAgAAMIHQBAAAYAKhCQAAwARCEwAAgAmEJgAAABMITQAAACYQmgAAAEwgNAEAAJhAaAIAADCB0AQAAGACoQkAAMAEr4amuXPn6tZbb1VAQIBCQ0M1bNgw7du3z6MmIyNDFovFY+ndu7dHjcvl0sSJExUcHCx/f38NGTJEn3/+uUdNVVWV0tPTZbPZZLPZlJ6erpMnT3rUlJaWKjU1Vf7+/goODtakSZNUV1d3Wc4dAAC0Ll4NTVu2bNGECRNUUFCgjRs36syZM0pKSlJNTY1H3aBBg1ReXm4sGzZs8FifnZ2tNWvWKDc3V1u3btXp06eVkpKihoYGoyYtLU1FRUXKy8tTXl6eioqKlJ6ebqxvaGjQ3XffrZqaGm3dulW5ublavXq1pk6dennfBAAA0Cq09ebB8/LyPF4vW7ZMoaGhKiws1G233WaMW61W2e328+7D6XTqpZde0sqVKzVgwABJ0iuvvKKIiAht2rRJycnJKikpUV5engoKCpSQkCBJWrJkiRITE7Vv3z5FR0crPz9fe/fuVVlZmRwOhyRp/vz5ysjI0BNPPKHAwMDL8RYAAIBWokXd0+R0OiVJQUFBHuObN29WaGiounfvrszMTFVWVhrrCgsLVV9fr6SkJGPM4XAoNjZW27ZtkyRt375dNpvNCEyS1Lt3b9lsNo+a2NhYIzBJUnJyslwulwoLC5v/ZAEAQKvi1Zmmb3K73ZoyZYp++MMfKjY21hgfPHiwRowYoa5du+rgwYOaOXOm7rjjDhUWFspqtaqiokK+vr7q1KmTx/7CwsJUUVEhSaqoqFBoaGijY4aGhnrUhIWFeazv1KmTfH19jZpzuVwuuVwu43V1dXXTTh4AALR4LSY0Pfjgg/rwww+1detWj/FRo0YZf46NjdUtt9yirl27av369Ro+fPgF9+d2u2WxWIzX3/zzd6n5prlz52r27NkXPikAAHDFaBGX5yZOnKh169bpvffeU5cuXS5aGx4erq5du+rAgQOSJLvdrrq6OlVVVXnUVVZWGjNHdrtdR48ebbSvY8eOedScO6NUVVWl+vr6RjNQX5sxY4acTqexlJWVmTthAADQ6ng1NLndbj344IN644039O677yoyMvKS2xw/flxlZWUKDw+XJMXHx6tdu3bauHGjUVNeXq7i4mL16dNHkpSYmCin06mdO3caNTt27JDT6fSoKS4uVnl5uVGTn58vq9Wq+Pj48/ZitVoVGBjosQAAgCuTVy/PTZgwQa+++qr++te/KiAgwJjpsdls8vPz0+nTpzVr1izde++9Cg8P16FDh/Twww8rODhY99xzj1E7duxYTZ06VZ07d1ZQUJBycnIUFxdnfJuuR48eGjRokDIzM7V48WJJ0vjx45WSkqLo6GhJUlJSkmJiYpSenq558+bpxIkTysnJUWZmJmEIAAB4d6Zp0aJFcjqd6tevn8LDw43lz3/+syTJx8dHH330kYYOHaru3btrzJgx6t69u7Zv366AgABjPwsWLNCwYcM0cuRI9e3bVx06dNCbb74pHx8fo2bVqlWKi4tTUlKSkpKS1LNnT61cudJY7+Pjo/Xr16t9+/bq27evRo4cqWHDhunpp5/+/t4QAADQYlncbrfb201cKaqrq2Wz2eR0Oi/b7FT8Qysuy36B1q5w3mhvtwCglTL787tF3AgOAADQ0hGaAAAATCA0AQAAmEBoAgAAMIHQBAAAYAKhCQAAwARCEwAAgAmEJgAAABMITQAAACYQmgAAAEwgNAEAAJhAaAIAADCB0AQAAGACoQkAAMAEQhMAAIAJhCYAAAATCE0AAAAmEJoAAABMIDQBAACYQGgCAAAwgdAEAABgAqEJAADABEITAACACYQmAAAAEwhNAAAAJhCaAAAATCA0AQAAmEBoAgAAMIHQBAAAYAKhCQAAwARCEwAAgAmEJgAAABMITQAAACYQmgAAAEwgNAEAAJhAaAIAADCB0AQAAGACoQkAAMAEQhMAAIAJhCYAAAATCE0AAAAmEJoAAABMIDQBAACYQGgCAAAwgdAEAABggldD09y5c3XrrbcqICBAoaGhGjZsmPbt2+dR43a7NWvWLDkcDvn5+alfv376+OOPPWpcLpcmTpyo4OBg+fv7a8iQIfr88889aqqqqpSeni6bzSabzab09HSdPHnSo6a0tFSpqany9/dXcHCwJk2apLq6usty7gAAoHXxamjasmWLJkyYoIKCAm3cuFFnzpxRUlKSampqjJqnnnpKzzzzjBYuXKhdu3bJbrdr4MCBOnXqlFGTnZ2tNWvWKDc3V1u3btXp06eVkpKihoYGoyYtLU1FRUXKy8tTXl6eioqKlJ6ebqxvaGjQ3XffrZqaGm3dulW5ublavXq1pk6d+v28GQAAoEWzuN1ut7eb+NqxY8cUGhqqLVu26LbbbpPb7ZbD4VB2dramT58u6atZpbCwMD355JN64IEH5HQ6FRISopUrV2rUqFGSpCNHjigiIkIbNmxQcnKySkpKFBMTo4KCAiUkJEiSCgoKlJiYqE8++UTR0dF6++23lZKSorKyMjkcDklSbm6uMjIyVFlZqcDAwEv2X11dLZvNJqfTaaq+KeIfWnFZ9gu0doXzRnu7BQCtlNmf3y3qnian0ylJCgoKkiQdPHhQFRUVSkpKMmqsVqtuv/12bdu2TZJUWFio+vp6jxqHw6HY2FijZvv27bLZbEZgkqTevXvLZrN51MTGxhqBSZKSk5PlcrlUWFh43n5dLpeqq6s9FgAAcGVqMaHJ7XZrypQp+uEPf6jY2FhJUkVFhSQpLCzMozYsLMxYV1FRIV9fX3Xq1OmiNaGhoY2OGRoa6lFz7nE6deokX19fo+Zcc+fONe6RstlsioiI+LanDQAAWokWE5oefPBBffjhh/rTn/7UaJ3FYvF47Xa7G42d69ya89U3peabZsyYIafTaSxlZWUX7QkAALReLSI0TZw4UevWrdN7772nLl26GON2u12SGs30VFZWGrNCdrtddXV1qqqqumjN0aNHGx332LFjHjXnHqeqqkr19fWNZqC+ZrVaFRgY6LEAAIArk1dDk9vt1oMPPqg33nhD7777riIjIz3WR0ZGym63a+PGjcZYXV2dtmzZoj59+kiS4uPj1a5dO4+a8vJyFRcXGzWJiYlyOp3auXOnUbNjxw45nU6PmuLiYpWXlxs1+fn5slqtio+Pb/6TBwAArUpbbx58woQJevXVV/XXv/5VAQEBxkyPzWaTn5+fLBaLsrOzNWfOHEVFRSkqKkpz5sxRhw4dlJaWZtSOHTtWU6dOVefOnRUUFKScnBzFxcVpwIABkqQePXpo0KBByszM1OLFiyVJ48ePV0pKiqKjoyVJSUlJiomJUXp6uubNm6cTJ04oJydHmZmZzCABAADvhqZFixZJkvr16+cxvmzZMmVkZEiSpk2bptraWmVlZamqqkoJCQnKz89XQECAUb9gwQK1bdtWI0eOVG1tre68804tX75cPj4+Rs2qVas0adIk41t2Q4YM0cKFC431Pj4+Wr9+vbKystS3b1/5+fkpLS1NTz/99GU6ewAA0Jq0qOc0tXY8pwnwHp7TBKCpWuVzmgAAAFoqQhMAAIAJhCYAAAATCE0AAAAmEJoAAABMIDQBAACYQGgCAAAwgdAEAABgAqEJAADABEITAACACYQmAAAAEwhNAAAAJjQpNN1xxx06efJko/Hq6mrdcccd37UnAACAFqdJoWnz5s2qq6trNP7ll1/q/fff/85NAQAAtDRtv03xhx9+aPx57969qqioMF43NDQoLy9PV199dfN1BwAA0EJ8q9B00003yWKxyGKxnPcynJ+fn55//vlmaw4AAKCl+Fah6eDBg3K73bruuuu0c+dOhYSEGOt8fX0VGhoqHx+fZm8SAADA275VaOratask6ezZs5elGQAAgJbqW4Wmb9q/f782b96sysrKRiHq0Ucf/c6NAQAAtCRNCk1LlizRL3/5SwUHB8tut8tisRjrLBYLoQkAAFxxmhSafvOb3+iJJ57Q9OnTm7sfAACAFqlJz2mqqqrSiBEjmrsXAACAFqtJoWnEiBHKz89v7l4AAABarCZdnuvWrZtmzpypgoICxcXFqV27dh7rJ02a1CzNAQAAtBRNCk0vvviiOnbsqC1btmjLli0e6ywWC6EJAABccZoUmg4ePNjcfQAAALRoTbqnCQAA4L9Nk2aa7r///ouuX7p0aZOaAQAAaKmaFJqqqqo8XtfX16u4uFgnT5487y/yBQAAaO2aFJrWrFnTaOzs2bPKysrSdddd952bAgAAaGma7Z6mNm3aaPLkyVqwYEFz7RIAAKDFaNYbwT/77DOdOXOmOXcJAADQIjTp8tyUKVM8XrvdbpWXl2v9+vUaM2ZMszQGAADQkjQpNP3zn//0eN2mTRuFhIRo/vz5l/xmHQAAQGvUpND03nvvNXcfAAAALVqTQtPXjh07pn379slisah79+4KCQlprr4AAABalCbdCF5TU6P7779f4eHhuu222/SjH/1IDodDY8eO1X/+85/m7hEAAMDrmhSapkyZoi1btujNN9/UyZMndfLkSf31r3/Vli1bNHXq1ObuEQAAwOuadHlu9erV+stf/qJ+/foZY3fddZf8/Pw0cuRILVq0qLn6AwAAaBGaNNP0n//8R2FhYY3GQ0NDuTwHAACuSE0KTYmJiXrsscf05ZdfGmO1tbWaPXu2EhMTm605AACAlqJJl+eeffZZDR48WF26dNGNN94oi8WioqIiWa1W5efnN3ePAAAAXtek0BQXF6cDBw7olVde0SeffCK3262f/OQn+ulPfyo/P7/m7hEAAMDrmhSa5s6dq7CwMGVmZnqML126VMeOHdP06dObpTkAAICWokn3NC1evFjXX399o/EbbrhBL7zwgun9/P3vf1dqaqocDocsFovWrl3rsT4jI0MWi8Vj6d27t0eNy+XSxIkTFRwcLH9/fw0ZMkSff/65R01VVZXS09Nls9lks9mUnp6ukydPetSUlpYqNTVV/v7+Cg4O1qRJk1RXV2f6XAAAwJWtSaGpoqJC4eHhjcZDQkJUXl5uej81NTW68cYbtXDhwgvWDBo0SOXl5cayYcMGj/XZ2dlas2aNcnNztXXrVp0+fVopKSlqaGgwatLS0lRUVKS8vDzl5eWpqKhI6enpxvqGhgbdfffdqqmp0datW5Wbm6vVq1fzzCkAAGBo0uW5iIgIffDBB4qMjPQY/+CDD+RwOEzvZ/DgwRo8ePBFa6xWq+x2+3nXOZ1OvfTSS1q5cqUGDBggSXrllVcUERGhTZs2KTk5WSUlJcrLy1NBQYESEhIkSUuWLFFiYqL27dun6Oho5efna+/evSorKzP6nz9/vjIyMvTEE08oMDDQ9DkBAIArU5NmmsaNG6fs7GwtW7ZMhw8f1uHDh7V06VJNnjy50X1O39XmzZsVGhqq7t27KzMzU5WVlca6wsJC1dfXKykpyRhzOByKjY3Vtm3bJEnbt2+XzWYzApMk9e7dWzabzaMmNjbWI/AlJyfL5XKpsLCwWc8HAAC0Tk2aaZo2bZpOnDihrKws476f9u3ba/r06ZoxY0azNTd48GCNGDFCXbt21cGDBzVz5kzdcccdKiwslNVqVUVFhXx9fdWpUyeP7cLCwlRRUSHpq0uJoaGhjfYdGhrqUXPuwzo7deokX19fo+Z8XC6XXC6X8bq6urrJ5woAAFq2JoUmi8WiJ598UjNnzlRJSYn8/PwUFRUlq9XarM2NGjXK+HNsbKxuueUWde3aVevXr9fw4cMvuJ3b7ZbFYvHotzlqzjV37lzNnj37kucBAABavyZdnvtax44ddeuttyo2NrbZA9P5hIeHq2vXrjpw4IAkyW63q66uTlVVVR51lZWVxsyR3W7X0aNHG+3r2LFjHjXnzihVVVWpvr7+vL8u5mszZsyQ0+k0lrKysu90fgAAoOX6TqHp+3b8+HGVlZUZ39yLj49Xu3bttHHjRqOmvLxcxcXF6tOnj6SvfuWL0+nUzp07jZodO3bI6XR61BQXF3t88y8/P19Wq1Xx8fEX7MdqtSowMNBjAQAAV6YmXZ5rLqdPn9ann35qvD548KCKiooUFBSkoKAgzZo1S/fee6/Cw8N16NAhPfzwwwoODtY999wjSbLZbBo7dqymTp2qzp07KygoSDk5OYqLizO+TdejRw8NGjRImZmZWrx4sSRp/PjxSklJUXR0tCQpKSlJMTExSk9P17x583TixAnl5OQoMzOTIAQAACR5OTTt3r1b/fv3N15PmTJFkjRmzBgtWrRIH330kVasWKGTJ08qPDxc/fv315///GcFBAQY2yxYsEBt27bVyJEjVVtbqzvvvFPLly+Xj4+PUbNq1SpNmjTJ+JbdkCFDPJ4N5ePjo/Xr1ysrK0t9+/aVn5+f0tLS9PTTT1/utwAAALQSFrfb7fZ2E1eK6upq2Ww2OZ3OyzZDFf/QisuyX6C1K5w32tstAGilzP78blX3NAEAAHgLoQkAAMAEQhMAAIAJhCYAAAATCE0AAAAmEJoAAABMIDQBAACYQGgCAAAwgdAEAABgAqEJAADABEITAACACYQmAAAAEwhNAAAAJhCaAAAATCA0AQAAmEBoAgAAMIHQBAAAYAKhCQAAwARCEwAAgAmEJgAAABMITQAAACYQmgAAAEwgNAEAAJhAaAIAADCB0AQAAGACoQkAAMAEQhMAAIAJhCYAAAATCE0AAAAmEJoAAABMIDQBAACYQGgCAAAwgdAEAABgAqEJAADABEITAACACYQmAAAAEwhNAAAAJhCaAAAATCA0AQAAmEBoAgAAMIHQBAAAYAKhCQAAwARCEwAAgAmEJgAAABO8Gpr+/ve/KzU1VQ6HQxaLRWvXrvVY73a7NWvWLDkcDvn5+alfv376+OOPPWpcLpcmTpyo4OBg+fv7a8iQIfr88889aqqqqpSeni6bzSabzab09HSdPHnSo6a0tFSpqany9/dXcHCwJk2apLq6ustx2gAAoBXyamiqqanRjTfeqIULF553/VNPPaVnnnlGCxcu1K5du2S32zVw4ECdOnXKqMnOztaaNWuUm5urrVu36vTp00pJSVFDQ4NRk5aWpqKiIuXl5SkvL09FRUVKT0831jc0NOjuu+9WTU2Ntm7dqtzcXK1evVpTp069fCcPAABaFYvb7XZ7uwlJslgsWrNmjYYNGybpq1kmh8Oh7OxsTZ8+XdJXs0phYWF68skn9cADD8jpdCokJEQrV67UqFGjJElHjhxRRESENmzYoOTkZJWUlCgmJkYFBQVKSEiQJBUUFCgxMVGffPKJoqOj9fbbbyslJUVlZWVyOBySpNzcXGVkZKiyslKBgYGmzqG6ulo2m01Op9P0Nt9W/EMrLst+gdaucN5ob7cAoJUy+/O7xd7TdPDgQVVUVCgpKckYs1qtuv3227Vt2zZJUmFhoerr6z1qHA6HYmNjjZrt27fLZrMZgUmSevfuLZvN5lETGxtrBCZJSk5OlsvlUmFh4WU9TwAA0Dq09XYDF1JRUSFJCgsL8xgPCwvT4cOHjRpfX1916tSpUc3X21dUVCg0NLTR/kNDQz1qzj1Op06d5Ovra9Scj8vlksvlMl5XV1ebPT0AANDKtNiZpq9ZLBaP1263u9HYuc6tOV99U2rONXfuXOPmcpvNpoiIiIv2BQAAWq8WG5rsdrskNZrpqaysNGaF7Ha76urqVFVVddGao0ePNtr/sWPHPGrOPU5VVZXq6+sbzUB904wZM+R0Oo2lrKzsW54lAABoLVpsaIqMjJTdbtfGjRuNsbq6Om3ZskV9+vSRJMXHx6tdu3YeNeXl5SouLjZqEhMT5XQ6tXPnTqNmx44dcjqdHjXFxcUqLy83avLz82W1WhUfH3/BHq1WqwIDAz0WAABwZfLqPU2nT5/Wp59+arw+ePCgioqKFBQUpGuuuUbZ2dmaM2eOoqKiFBUVpTlz5qhDhw5KS0uTJNlsNo0dO1ZTp05V586dFRQUpJycHMXFxWnAgAGSpB49emjQoEHKzMzU4sWLJUnjx49XSkqKoqOjJUlJSUmKiYlRenq65s2bpxMnTignJ0eZmZkEIQAAIMnLoWn37t3q37+/8XrKlCmSpDFjxmj58uWaNm2aamtrlZWVpaqqKiUkJCg/P18BAQHGNgsWLFDbtm01cuRI1dbW6s4779Ty5cvl4+Nj1KxatUqTJk0yvmU3ZMgQj2dD+fj4aP369crKylLfvn3l5+entLQ0Pf3005f7LQAAAK1Ei3lO05WA5zQB3sNzmgA0Vat/ThMAAEBLQmgCAAAwgdAEAABgAqEJAADABEITAACACYQmAAAAEwhNAAAAJhCaAAAATCA0AQAAmEBoAgAAMIHQBAAAYAKhCQAAwARCEwAAgAmEJgAAABMITQAAACYQmgAAAEwgNAEAAJhAaAIAADCB0AQAAGACoQkAAMAEQhMAAIAJhCYAAAATCE0AAAAmEJoAAABMIDQBAACYQGgCAAAwgdAEAABgAqEJAADABEITAACACYQmAAAAEwhNAAAAJhCaAAAATCA0AQAAmEBoAgAAMIHQBAAAYAKhCQAAwARCEwAAgAmEJgAAABMITQAAACYQmgAAAEwgNAEAAJhAaAIAADCB0AQAAGACoQkAAMAEQhMAAIAJbb3dwMXMmjVLs2fP9hgLCwtTRUWFJMntdmv27Nl68cUXVVVVpYSEBP3+97/XDTfcYNS7XC7l5OToT3/6k2pra3XnnXfqD3/4g7p06WLUVFVVadKkSVq3bp0kaciQIXr++ed11VVXXf6TBID/U/p4nLdbAFqkax79yNstSGoFM0033HCDysvLjeWjj/7/G/fUU0/pmWee0cKFC7Vr1y7Z7XYNHDhQp06dMmqys7O1Zs0a5ebmauvWrTp9+rRSUlLU0NBg1KSlpamoqEh5eXnKy8tTUVGR0tPTv9fzBAAALVuLnmmSpLZt28putzcad7vdevbZZ/XII49o+PDhkqSXX35ZYWFhevXVV/XAAw/I6XTqpZde0sqVKzVgwABJ0iuvvKKIiAht2rRJycnJKikpUV5engoKCpSQkCBJWrJkiRITE7Vv3z5FR0d/fycLAABarBY/03TgwAE5HA5FRkbqJz/5if71r39Jkg4ePKiKigolJSUZtVarVbfffru2bdsmSSosLFR9fb1HjcPhUGxsrFGzfft22Ww2IzBJUu/evWWz2YyaC3G5XKqurvZYAADAlalFh6aEhAStWLFCf/vb37RkyRJVVFSoT58+On78uHFfU1hYmMc237znqaKiQr6+vurUqdNFa0JDQxsdOzQ01Ki5kLlz58pmsxlLREREk88VAAC0bC06NA0ePFj33nuv4uLiNGDAAK1fv17SV5fhvmaxWDy2cbvdjcbOdW7N+erN7GfGjBlyOp3GUlZWdslzAgAArVOLDk3n8vf3V1xcnA4cOGDc53TubFBlZaUx+2S321VXV6eqqqqL1hw9erTRsY4dO9ZoFutcVqtVgYGBHgsAALgytarQ5HK5VFJSovDwcEVGRsput2vjxo3G+rq6Om3ZskV9+vSRJMXHx6tdu3YeNeXl5SouLjZqEhMT5XQ6tXPnTqNmx44dcjqdRg0AAECL/vZcTk6OUlNTdc0116iyslK/+c1vVF1drTFjxshisSg7O1tz5sxRVFSUoqKiNGfOHHXo0EFpaWmSJJvNprFjx2rq1Knq3LmzgoKClJOTY1zuk6QePXpo0KBByszM1OLFiyVJ48ePV0pKCt+cAwAAhhYdmj7//HPdd999+uKLLxQSEqLevXuroKBAXbt2lSRNmzZNtbW1ysrKMh5umZ+fr4CAAGMfCxYsUNu2bTVy5Ejj4ZbLly+Xj4+PUbNq1SpNmjTJ+JbdkCFDtHDhwu/3ZAEAQItmcbvdbm83caWorq6WzWaT0+m8bPc3xT+04rLsF2jtCueN9nYL3xlPBAfO73I/Edzsz+9WdU8TAACAtxCaAAAATCA0AQAAmEBoAgAAMIHQBAAAYAKhCQAAwARCEwAAgAmEJgAAABMITQAAACYQmgAAAEwgNAEAAJhAaAIAADCB0AQAAGACoQkAAMAEQhMAAIAJhCYAAAATCE0AAAAmEJoAAABMIDQBAACYQGgCAAAwgdAEAABgAqEJAADABEITAACACYQmAAAAEwhNAAAAJhCaAAAATCA0AQAAmEBoAgAAMIHQBAAAYAKhCQAAwARCEwAAgAmEJgAAABMITQAAACYQmgAAAEwgNAEAAJhAaAIAADCB0AQAAGACoQkAAMAEQhMAAIAJhCYAAAATCE0AAAAmEJoAAABMIDQBAACYQGgCAAAwgdB0jj/84Q+KjIxU+/btFR8fr/fff9/bLQEAgBaA0PQNf/7zn5Wdna1HHnlE//znP/WjH/1IgwcPVmlpqbdbAwAAXkZo+oZnnnlGY8eO1bhx49SjRw89++yzioiI0KJFi7zdGgAA8DJC0/+pq6tTYWGhkpKSPMaTkpK0bds2L3UFAABairbebqCl+OKLL9TQ0KCwsDCP8bCwMFVUVJx3G5fLJZfLZbx2Op2SpOrq6svWZ4Or9rLtG2jNLufn7vty6ssGb7cAtEiX+/P99f7dbvdF6whN57BYLB6v3W53o7GvzZ07V7Nnz240HhERcVl6A3Bhtud/4e0WAFwuc23fy2FOnTolm+3CxyI0/Z/g4GD5+Pg0mlWqrKxsNPv0tRkzZmjKlCnG67Nnz+rEiRPq3LnzBYMWrhzV1dWKiIhQWVmZAgMDvd0OgGbE5/u/i9vt1qlTp+RwOC5aR2j6P76+voqPj9fGjRt1zz33GOMbN27U0KFDz7uN1WqV1Wr1GLvqqqsuZ5togQIDA/lHFbhC8fn+73GxGaavEZq+YcqUKUpPT9ctt9yixMREvfjiiyotLdUvfsG0PwAA/+0ITd8watQoHT9+XI8//rjKy8sVGxurDRs2qGvXrt5uDQAAeBmh6RxZWVnKysrydhtoBaxWqx577LFGl2gBtH58vnE+Fvelvl8HAAAAHm4JAABgBqEJAADABEIT/qv169dP2dnZxutrr71Wzz77rNf6MduDxWLR2rVrv5d+AG9qjX/Xz/135buaNWuWwsLCPN6L843h8iM0oVXLyMiQxWJptHz66ade6Wfz5s0efYSEhGjw4MHas2eP6X3s2rVL48ePv4xdAi1DRUWFJk6cqOuuu05Wq1URERFKTU3VO++84+3WLrva2lo99thjio6OltVqVXBwsH784x/r448/9qgrKSnR7NmztXjxYpWXl2vw4MHnHcP3g9CEVm/QoEEqLy/3WCIjI73a0759+1ReXq7169erqqpKgwYNMn434aWEhISoQ4cOl7lDwLsOHTqk+Ph4vfvuu3rqqaf00UcfKS8vT/3799eECRMu67Hr6uou6/4vxeVyacCAAVq6dKl+/etfa//+/dqwYYMaGhqUkJCggoICo/azzz6TJA0dOlR2u11Wq/W8Y/h+EJrQ6lmtVtntdo/Fx8dHGRkZGjZsmEdtdna2+vXrZ2q/999/v1JSUjzGzpw5I7vdrqVLl15029DQUNntdvXq1Uvz589XRUWFCgoK9Nlnn2no0KEKCwtTx44ddeutt2rTpk0e2557ee7AgQO67bbb1L59e8XExGjjxo2m+gdasqysLFksFu3cuVM//vGP1b17d91www2aMmWKR2iQvvqF6vfcc486dOigqKgorVu3zljX0NCgsWPHKjIyUn5+foqOjtZzzz3nsf3X/xbMnTtXDodD3bt3lyRt27ZNN910k9q3b69bbrlFa9eulcViUVFRkbHt3r17ddddd6ljx44KCwtTenq6vvjiC2N9TU2NRo8erY4dOyo8PFzz58+/5Lk/++yz2r59u9566y2NHDlSXbt2Va9evbR69Wr16NFDY8eOldvt1qxZs5SamipJatOmjSwWy3nH8P0hNAEXMG7cOOXl5am8vNwY27Bhg06fPq2RI0ea3o+fn58kqb6+XqdPn9Zdd92lTZs26Z///KeSk5OVmpqq0tLS82579uxZDR8+XD4+PiooKNALL7yg6dOnf7cTA7zsxIkTysvL04QJE+Tv799o/bm/jmr27NkaOXKkPvzwQ91111366U9/qhMnTkj66jPSpUsXvfbaa9q7d68effRRPfzww3rttdc89vHOO++opKREGzdu1FtvvaVTp04pNTVVcXFx+sc//qFf//rXjT5b5eXluv3223XTTTdp9+7dysvL09GjRz0+/w899JDee+89rVmzRvn5+dq8ebMKCwsvev6vvvqqBg4cqBtvvNFjvE2bNpo8ebL27t2rPXv2KCcnR8uWLTN6KS8vP+8Yvj883BKt3ltvvaWOHTsarwcPHqzXX3/9O++3T58+io6O1sqVKzVt2jRJ0rJlyzRixAiP413M8ePHNXv2bAUEBKhXr14KDQ31+IfyN7/5jdasWaN169bpwQcfbLT9pk2bVFJSokOHDqlLly6SpDlz5nAPA1q1Tz/9VG63W9dff72p+oyMDN13332Svvr7//zzz2vnzp0aNGiQ2rVrp9mzZxu1kZGR2rZtm1577TWPcOPv768//vGP8vX1lSS98MILslgsWrJkiTGL++9//1uZmZnGNosWLdLNN9+sOXPmGGNLly5VRESE9u/fL4fDoZdeekkrVqzQwIEDJUkvv/yy8Vm9kP3796t///7nXdejRw+j5qabbjICpN1uN2rON4bvB6EJrV7//v21aNEi4/X5/ufaVOPGjdOLL76oadOmqbKyUuvXrzd1k+rX/2jW1NQoKipKr7/+ukJDQ1VTU6PZs2frrbfe0pEjR3TmzBnV1tZecKappKRE11xzjcc/womJic1zcoCXfP1MZbOXlnr27Gn82d/fXwEBAaqsrDTGXnjhBf3xj3/U4cOHVVtbq7q6Ot10000e+4iLizMCk/TVfYc9e/ZU+/btjbFevXp5bFNYWKj33nvvvP9J+uyzz4xjffMzGRQUpOjoaFPndT7f9r3B94vQhFbP399f3bp1azTepk0bnfvA+/r6+m+179GjR+tXv/qVtm/fru3bt+vaa6/Vj370o0tu9/777yswMFAhISEevyH9oYce0t/+9jc9/fTT6tatm/z8/PTjH//4gjemnu+B/fxjitYuKipKFotFJSUlje47PJ927dp5vLZYLDp79qwk6bXXXtPkyZM1f/58JSYmKiAgQPPmzdOOHTs8tjn3P1Nut7vRZ+ncz9vZs2eVmpqqJ598slFP4eHhOnDgwCV7P5/u3btr79695133ySefSPrqPULLwz1NuGKFhIQ0ut7/zRs8zejcubOGDRumZcuWadmyZfr5z39uarvIyEj94Ac/8AhM0ldhKiMjQ/fcc4/i4uJkt9t16NChC+4nJiZGpaWlOnLkiDG2ffv2b3UOQEsTFBSk5ORk/f73v1dNTU2j9SdPnjS9r/fff199+vRRVlaW/ud//kfdunUzvl12Mddff70+/PBDuVwuY2z37t0eNTfffLM+/vhjXXvtterWrZvH8vV/1tq1a+dx43pVVZX2799/0WP/5Cc/0aZNmxo9iuTs2bNasGCBYmJiGt3vhJaB0IQr1h133KHdu3drxYoVOnDggB577DEVFxd/6/2MGzdOL7/8skpKSjRmzJjv1FO3bt30xhtvqKioSHv27FFaWprxP+bzGTBggKKjozV69Gjt2bNH77//vh555JHv1APQEvzhD39QQ0OD8a2xAwcOqKSkRL/73e++1SXobt26affu3frb3/6m/fv3a+bMmdq1a9clt/v6szd+/HiVlJQYM8DS/5/NnTBhgk6cOKH77rtPO3fu1L/+9S/l5+fr/vvvV0NDgzp27KixY8fqoYce0jvvvKPi4mJlZGSoTZuL/2idPHmyevXqpdTUVL3++usqLS3Vrl27dO+996qkpEQvvfQSM8otFKEJV6zk5GTNnDlT06ZN06233qpTp05p9OjR33o/AwYMUHh4uJKTk+VwOL5TTwsWLFCnTp3Up08fpaamKjk5WTfffPMF69u0aaM1a9bI5XKpV69eGjdunJ544onv1APQEkRGRuof//iH+vfvr6lTpyo2NlYDBw7UO++843GP4qX84he/0PDhwzVq1CglJCTo+PHjysrKuuR2gYGBevPNN1VUVKSbbrpJjzzyiB599FFJMu5zcjgc+uCDD9TQ0KDk5GTFxsbqf//3f2Wz2YxgNG/ePN12220aMmSIBgwYoB/+8IeKj4+/6LHbt2+vd999V2PGjNHDDz+sbt26adCgQca3ZHv37m36/PH9srjPd9MEAMN//vMfORwOLV26VMOHD/d2OwAuk1WrVunnP/+5nE6n8agQ4Ju4ERy4gLNnz6qiokLz58+XzWbTkCFDvN0SgGa0YsUKXXfddbr66qu1Z88eTZ8+XSNHjiQw4YIITcAFlJaWKjIyUl26dNHy5cvVti0fF+BKUlFRoUcffVQVFRUKDw/XiBEjuPyNi+LyHAAAgAncCA4AAGACoQkAAMAEQhMAAIAJhCYAAAATCE0AAAAmEJoAtCj9+vVTdna2t9sAgEYITQDQRNdee62effbZb70dwRBonQhNAAAAJhCaALRYVVVVGj16tDp16qQOHTpo8ODBOnDggLH++PHjuu+++9SlSxd16NBBcXFx+tOf/uSxj379+mnSpEmaNm2agoKCZLfbNWvWLNM9zJo1S9dcc42sVqscDocmTZpk7Pfw4cOaPHmyLBaL8VvpL9VTRkaGtmzZoueee87Y7tChQ1q+fLmuuuoqj2OvXbvW47fd79mzR/3791dAQIACAwMVHx+v3bt3mz4XAN8NoQlAi5WRkaHdu3dr3bp12r59u9xut+666y7V19dLkr788kvFx8frrbfeUnFxscaPH6/09HTt2LHDYz8vv/yy/P39tWPHDj311FN6/PHHtXHjxkse/y9/+YsWLFigxYsX68CBA1q7dq3i4uIkSW+88Ya6dOmixx9/XOXl5SovLzfV03PPPafExERlZmYa20VERJh6P37605+qS5cu2rVrlwoLC/WrX/1K7dq1M/1+Avhu+GVaAFqkAwcOaN26dfrggw/Up08fSV/9FvqIiAitXbtWI0aM0NVXX62cnBxjm4kTJyovL0+vv/66EhISjPGePXvqsccekyRFRUVp4cKFeueddzRw4MCL9lBaWiq73a4BAwaoXbt2uuaaa9SrVy9JUlBQkHx8fBQQECC73W5sc6mebDabfH191aFDB4/tzCgtLdVDDz2k66+/3jgXAN8fZpoAtEglJSVq27atR/jp3LmzoqOjVVJSIklqaGjQE088oZ49e6pz587q2LGj8vPzVVpa6rGvnj17erwODw9XZWXlJXsYMWKEamtrdd111ykzM1Nr1qzRmTNnLrqN2Z6aYsqUKRo3bpwGDBig3/72t/rss8++8z4BmEdoAtAiXeh3ibvdbuM+n/nz52vBggWaNm2a3n33XRUVFSk5OVl1dXUe25x7Cctisejs2bOX7CEiIkL79u3T73//e/n5+SkrK0u33XabcXnwfMz2dK42bdo0OudzjzNr1ix9/PHHuvvuu/Xuu+8qJiZGa9asueR5AGgehCYALVJMTIzOnDnjcX/S8ePHtX//fvXo0UOS9P7772vo0KH62c9+phtvvFHXXXedx43izcHPz09DhgzR7373O23evFnbt2/XRx99JEny9fVVQ0ODR72Zns63XUhIiE6dOqWamhpjrKioqFE/3bt31+TJk5Wfn6/hw4dr2bJlzXSmAC6F0ASgRYqKitLQoUOVmZmprVu3as+ePfrZz36mq6++WkOHDpUkdevWTRs3btS2bdtUUlKiBx54QBUVFc3Ww/Lly/XSSy+puLhY//rXv7Ry5Ur5+fmpa9eukr56TtPf//53/fvf/9YXX3xhuqdrr71WO3bs0KFDh/TFF1/o7NmzSkhIUIcOHfTwww/r008/1auvvqrly5cb29TW1urBBx/U5s2bdfjwYX3wwQfatWuXESABXH6EJgAt1rJlyxQfH6+UlBQlJibK7XZrw4YNxuW2mTNn6uabb1ZycrL69esnu92uYcOGNdvxr7rqKi1ZskR9+/ZVz5499c477+jNN99U586dJUmPP/64Dh06pB/84AcKCQkx3VNOTo58fHwUExOjkJAQlZaWKigoSK+88oo2bNhgPKbgm49G8PHx0fHjxzV69Gh1795dI0eO1ODBgzV79uxmO18AF2dxX+jGAQAAABiYaQIAADCB0ATgv9aqVavUsWPH8y433HCDt9sD0MJweQ7Af61Tp07p6NGj513Xrl0744ZvAJAITQAAAKZweQ4AAMAEQhMAAIAJhCYAAAATCE0AAAAmEJoAAABMIDQBAACYQGgCAAAwgdAEAABgwv8DVqmM494NP6EAAAAASUVORK5CYII="/>
          <p:cNvSpPr>
            <a:spLocks noChangeAspect="1" noChangeArrowheads="1"/>
          </p:cNvSpPr>
          <p:nvPr/>
        </p:nvSpPr>
        <p:spPr bwMode="auto">
          <a:xfrm>
            <a:off x="362053" y="-16600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72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4566101" cy="1450757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Interest </a:t>
            </a:r>
            <a:r>
              <a:rPr lang="en-IN" dirty="0">
                <a:solidFill>
                  <a:schemeClr val="tx1"/>
                </a:solidFill>
              </a:rPr>
              <a:t>Rate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503266" y="4921602"/>
            <a:ext cx="5366085" cy="15593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dirty="0"/>
              <a:t>count of loan taken varies with interest rate showing peak around in 5-15 bracket and decreasing slowly where as the chance of defaulting increases with interest rate.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F0871A2-BC72-DACB-BCAF-BE4546C77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98" y="1965172"/>
            <a:ext cx="6002782" cy="28624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D64A14-40BF-58FD-9FE8-363A64BB9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919" y="1984157"/>
            <a:ext cx="5880343" cy="286314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942363" y="808041"/>
            <a:ext cx="17276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+mj-lt"/>
              </a:rPr>
              <a:t>Grade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5031" y="4994602"/>
            <a:ext cx="5231214" cy="87663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60 </a:t>
            </a:r>
            <a:r>
              <a:rPr lang="en-IN" dirty="0"/>
              <a:t>month term loans have larger number of lower grade loans with high risk.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 txBox="1">
            <a:spLocks/>
          </p:cNvSpPr>
          <p:nvPr/>
        </p:nvSpPr>
        <p:spPr>
          <a:xfrm>
            <a:off x="2772179" y="5091548"/>
            <a:ext cx="5231214" cy="8766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IN" smtClean="0"/>
              <a:t>60 month term loans have larger number of lower grade loans with high risk.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272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0424"/>
            <a:ext cx="10058400" cy="1450757"/>
          </a:xfrm>
        </p:spPr>
        <p:txBody>
          <a:bodyPr/>
          <a:lstStyle/>
          <a:p>
            <a:r>
              <a:rPr lang="en-IN" dirty="0"/>
              <a:t>Employment Length &amp; Homeownership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47" y="5012020"/>
            <a:ext cx="5362958" cy="155937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Majority </a:t>
            </a:r>
            <a:r>
              <a:rPr lang="en-IN" dirty="0"/>
              <a:t>of clients have 10+ years of experience and has highest number of defaulted loan.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6714423" y="4984892"/>
            <a:ext cx="4268804" cy="15593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smtClean="0"/>
              <a:t>Majority </a:t>
            </a:r>
            <a:r>
              <a:rPr lang="en-IN" dirty="0"/>
              <a:t>of clients are lacking ownership of any property and are on rent or mortgage and have a higher chance of defaulting.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A423E8-D21A-8F01-9E51-E59BBF954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69642"/>
            <a:ext cx="5877745" cy="31436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0C0E39-8079-ABC7-FF30-11AAD8EDB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95" y="1807609"/>
            <a:ext cx="5849166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Annual Income &amp;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773" y="5012020"/>
            <a:ext cx="4268804" cy="155937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dirty="0"/>
              <a:t>Majority of clients have low annual income compared to rest and income lower than 50k has higher chance of defaulting.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6126480" y="4984892"/>
            <a:ext cx="5915851" cy="15593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smtClean="0"/>
              <a:t>Loans </a:t>
            </a:r>
            <a:r>
              <a:rPr lang="en-IN" dirty="0"/>
              <a:t>are taken mostly for debt consolidation followed by credit card payment. Whereas the debt consolidation has highest fully paid loan but also has highest defaulted loans as well.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1685C4-AE1D-65C9-AFB1-0801742B9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046" y="1823602"/>
            <a:ext cx="5915851" cy="31151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36BAE8-5DF1-418D-DC0B-66CF93AA3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818113"/>
            <a:ext cx="5269833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6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6939"/>
            <a:ext cx="10058400" cy="1450757"/>
          </a:xfrm>
        </p:spPr>
        <p:txBody>
          <a:bodyPr/>
          <a:lstStyle/>
          <a:p>
            <a:r>
              <a:rPr lang="en-IN" dirty="0"/>
              <a:t>DTI ratio &amp; Bankruptcy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773" y="5012020"/>
            <a:ext cx="4268804" cy="155937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dirty="0"/>
              <a:t>large percentage of Clients have a large Debt to Income ratio which shows that lending to such clients can be very risky.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6714423" y="4984892"/>
            <a:ext cx="4268804" cy="15593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smtClean="0"/>
              <a:t>Majority </a:t>
            </a:r>
            <a:r>
              <a:rPr lang="en-IN" dirty="0"/>
              <a:t>of clients have no record of declaring bankruptcy. </a:t>
            </a:r>
          </a:p>
        </p:txBody>
      </p:sp>
      <p:sp>
        <p:nvSpPr>
          <p:cNvPr id="4" name="AutoShape 2" descr="data:image/png;base64,iVBORw0KGgoAAAANSUhEUgAAA2QAAAHUCAYAAABVveuUAAAAOXRFWHRTb2Z0d2FyZQBNYXRwbG90bGliIHZlcnNpb24zLjcuMiwgaHR0cHM6Ly9tYXRwbG90bGliLm9yZy8pXeV/AAAACXBIWXMAAA9hAAAPYQGoP6dpAABVAklEQVR4nO3deVxWdf7//+clyiUgXLIIFyguuRCGS2GDaIYrbrjPR4v5kEymNZbGKJ8aq1FrZiQrbXM0pzHNLawpGyeNNE2T3JkoLTMrF0wQUwRXEDy/P/pyfl4CCoQdl8f9drtuN845r3Pe73OuC28+eZ/zvmyGYRgCAAAAAPzqalndAQAAAAC4WRHIAAAAAMAiBDIAAAAAsAiBDAAAAAAsQiADAAAAAIsQyAAAAADAIgQyAAAAALAIgQwAAAAALEIgAwAAAACLEMgAXNMWLFggm81mvurWrSun06lu3bopJSVFubm5ZfaZOnWqbDZbldo5c+aMpk6dqvXr11dpv/Laatq0qeLi4qp0nCtZunSpXnrppXK32Ww2TZ06tUbbq2lr165Vhw4d5OXlJZvNpvfff7/cuv3797u837Vq1ZK/v7/69eunzZs3V6vtyr4fpW0vWLDAXFf6+du/f3+12r7Y+vXrXc7Nzc1NDRo00IABA7Rjx45ffHwrVPb6lP6eXPy+BgcHq1+/fvrss8+uej9L2//pp5+ueltVcbnf68po2rSpEhMTa6w/AKxR2+oOAEBlzJ8/X7feeqvOnz+v3Nxcpaena/r06XrhhRe0bNky9ezZ06x94IEH1KdPnyod/8yZM3r66aclSV27dq30ftVpqzqWLl2qXbt2KSkpqcy2zZs3q1GjRle9D9VlGIaGDx+uVq1aacWKFfLy8lJYWNhl9xk3bpzi4+NVUlKir776Sk8//bS6deumzZs36/bbb/+Vei71799fmzdvVnBwcI0dc9q0aerWrZvOnz+vzz//XE8//bRiYmKUmZmpli1b1lg716K0tDQ5HA5duHBBBw8e1HPPPaeuXbtq69atuuOOO6zu3q/ucr/XlbF8+XL5+PjUbKcA/OoIZACuCxEREerQoYO5PGzYMP3xj3/UXXfdpaFDh2rv3r0KCgqSJDVq1OiqB5QzZ87I09PzV2nrSjp27Ghp+1dy+PBhHT9+XEOGDFGPHj0qtU/jxo3N8+rcubNatGihHj16aPbs2Xr99devZnddNGjQQA0aNKjRY7Zs2dI8ty5duqh+/foaOXKkFi9ebP5R4FphGIbOnTsnDw+PGjleZGSkAgICJEmdOnXSb37zGzVv3lz/+te/rtlAVvq7fi36Nf84AeDq4ZZFANetxo0ba8aMGTp58qTmzp1rri/vNsJ169apa9eu8vf3l4eHhxo3bqxhw4bpzJkz2r9/v/mf7qefftq8rar0VqDS4/33v//Vb3/7W/n6+qp58+YVtlVq+fLlatu2rerWratbbrlFr7zyisv2im73Kr21rfT2ya5du2rlypU6cOCAy21fpcq7ZXHXrl0aNGiQfH19VbduXbVv315vvvlmue289dZbevLJJxUSEiIfHx/17NlTe/bsqfjCXyQ9PV09evSQt7e3PD091alTJ61cudLcPnXqVDOwPv7447LZbGratGmljn2x0gBz4MAB87jlXffL3UJ3pfejPBUdLy0tTT169JDD4ZCnp6fCw8OVkpJS5fOSZP6h4ciRIy7r9+7dq/j4eAUGBsputys8PFx///vfy+x/4sQJTZw4UbfccovsdrsCAwPVr18/ffPNN2bN8ePHNXbsWDVs2FDu7u665ZZb9OSTT6qwsNDlWDabTY888ohee+01hYeHy263m5+bLVu2qHPnzqpbt65CQkI0adIknT9/vlrnXMrhcEiS6tSpY647d+6cJk6cqPbt28vhcMjPz0/R0dH697//XWb/0v4uWrRI4eHh8vT0VLt27fTBBx9cse1vvvlGt9xyi6Kiosxbn7t27aqIiAh9+umn6tSpkzw9PXX//febbZV3a/Cltw2WfmbWrFmj3//+9/Lz85OXl5cGDBigH374way70u91YWGhnnnmGYWHh6tu3bry9/dXt27dtGnTpgrblqSCggIlJyerWbNmcnd3V8OGDZWUlKTTp0+71L3zzjuKiooyP8O33HKLea4Afl2MkAG4rvXr109ubm769NNPK6zZv3+/+vfvry5duuiNN95Q/fr19eOPPyotLU1FRUUKDg5WWlqa+vTpo1GjRumBBx6QpDIjI0OHDtU999yjhx56qMx/bi6VmZmppKQkTZ06VU6nU0uWLNGjjz6qoqIiJScnV+kcZ8+erTFjxuj777/X8uXLr1i/Z88ederUSYGBgXrllVfk7++vxYsXKzExUUeOHNFjjz3mUv/EE0+oc+fO+uc//6mCggI9/vjjGjBggHbv3i03N7cK29mwYYN69eqltm3bat68ebLb7Zo9e7YGDBigt956SyNGjNADDzygdu3aaejQoeZtiHa7vUrnL0nfffedpLLvSWXV5Psxb948jR49WjExMXrttdcUGBiob7/9Vrt27apW3/bt2ydJatWqlbnu66+/VqdOncw/OjidTn300UcaP368fvrpJ02ZMkWSdPLkSd11113av3+/Hn/8cUVFRenUqVP69NNPlZ2drVtvvVXnzp1Tt27d9P333+vpp59W27ZttXHjRqWkpCgzM9MlQEvS+++/r40bN2ry5MlyOp0KDAzU119/rR49eqhp06ZasGCBPD09NXv2bC1durRK51pSUqLi4mLzlsWnnnpKdrtdv/3tb82awsJCHT9+XMnJyWrYsKGKior08ccfa+jQoZo/f77uu+8+l2OuXLlS27dv1zPPPKN69erpueee05AhQ7Rnzx7dcsst5fZjw4YNGjJkiO6++24tXbrUZQQsOztb//u//6vHHntM06ZNU61a1fvb9ahRo9SrVy8tXbpUWVlZeuqpp9S1a1d9+eWXql+//mV/r4uLi9W3b19t3LhRSUlJ6t69u4qLi7VlyxYdPHhQnTp1KrfNM2fOKCYmRocOHdITTzyhtm3b6quvvtLkyZO1c+dOffzxx7LZbNq8ebNGjBihESNGaOrUqapbt64OHDigdevWVetcAfxCBgBcw+bPn29IMrZv315hTVBQkBEeHm4uT5kyxbj4n7d//etfhiQjMzOzwmMcPXrUkGRMmTKlzLbS402ePLnCbRdr0qSJYbPZyrTXq1cvw8fHxzh9+rTLue3bt8+l7pNPPjEkGZ988om5rn///kaTJk3K7ful/b7nnnsMu91uHDx40KWub9++hqenp3HixAmXdvr16+dS9/bbbxuSjM2bN5fbXqmOHTsagYGBxsmTJ811xcXFRkREhNGoUSPjwoULhmEYxr59+wxJxvPPP3/Z411cO336dOP8+fPGuXPnjIyMDOPOO+80JBkrV640DKP8624Y5V/Tyr4fpW3Pnz+/wuOdPHnS8PHxMe666y7z/Cqr9HovW7bMOH/+vHHmzBnjs88+M8LCwozWrVsbeXl5Zm3v3r2NRo0aGfn5+S7HeOSRR4y6desax48fNwzDMJ555hlDkrFmzZoK233ttdcMScbbb7/tsn769OmGJGP16tXmOkmGw+Ewj19qxIgRhoeHh5GTk2OuKy4uNm699dZyP8OXKn2/Ln35+PgY77333mX3LS4uNs6fP2+MGjXKuP322122STKCgoKMgoICc11OTo5Rq1YtIyUlpUz7R48eNRYtWmS4u7sb48ePN0pKSlyOFxMTY0gy1q5dW6YfFf370KRJE2PkyJHmculnZsiQIS51n332mSHJ+Otf/2quq+j3euHChYYk4/XXXy/3mlTUdkpKilGrVq0y/16W/hu4atUqwzAM44UXXjAkmf8WALAWtywCuO4ZhnHZ7e3bt5e7u7vGjBmjN9980+W2oaoYNmxYpWtvu+02tWvXzmVdfHy8CgoK9N///rda7VfWunXr1KNHD4WGhrqsT0xM1JkzZ8rMVjhw4ECX5bZt20r6/28PLM/p06e1detW/fa3v1W9evXM9W5ubkpISNChQ4cqfdtjeR5//HHVqVNHdevWVWRkpA4ePKi5c+eqX79+1TpeTb0fmzZtUkFBgcaOHVvlmTxLjRgxQnXq1JGnp6c6d+6sgoICrVy5UvXr15f08y17a9eu1ZAhQ+Tp6ani4mLz1a9fP507d05btmyRJH344Ydq1aqVy6Q2l1q3bp28vLxcRqEkmbe6rV271mV99+7d5evr67Luk08+UY8ePcznNKWf3+sRI0ZU6dw//vhjbd++Xdu2bdMHH3ygnj176p577ikzQvTOO++oc+fOqlevnmrXrq06depo3rx52r17d5ljduvWTd7e3uZyUFCQAgMDy/38/u1vf1NiYqKeffZZvfzyy+WOfvn6+qp79+5VOq/y/O53v3NZ7tSpk5o0aaJPPvnkivt++OGHqlu3bpVvIfzggw8UERGh9u3bu3xuevfu7XIb9J133ilJGj58uN5++239+OOPVWoHQM0ikAG4rp0+fVrHjh1TSEhIhTXNmzfXxx9/rMDAQD388MNq3ry5mjdvrpdffrlKbVVlpj2n01nhumPHjlWp3ao6duxYuX0tvUaXtu/v7++yXHpL4dmzZytsIy8vT4ZhVKmdqnj00Ue1fft2ZWRk6Pvvv1d2drbGjBlT7ePV1Ptx9OhRSfpFE7lMnz5d27dv14YNG/Tkk0/qyJEjGjx4sPk817Fjx1RcXKxXX31VderUcXmVBtLS6duPHj16xb4cO3ZMTqezTIAMDAxU7dq1y5x/ee9p6TEuVd66y2nXrp06dOigO++8U/3799c777yjFi1a6OGHHzZr3nvvPQ0fPlwNGzbU4sWLtXnzZm3fvl3333+/zp07V+aYl35+pZ8/w+V9fhcvXqyGDRvqnnvuqbCPNTWjZkXXqzKft6NHjyokJKTKt0seOXJEX375ZZnPjbe3twzDMD83d999t95//30VFxfrvvvuU6NGjRQREaG33nqrSu0BqBk8QwbgurZy5UqVlJRccar6Ll26qEuXLiopKdGOHTv06quvKikpSUFBQZf9z9nFqjIikpOTU+G60v9A1q1bV5LKTKzwS78ryd/fX9nZ2WXWHz58WJLMWe5+CV9fX9WqVeuqtdOoUSOXWTUvdfG1u/iZtIquXWXej8oofYbt0KFDld7nUrfccot5bnfffbc8PDz01FNP6dVXX1VycrJ8fX3NkcaLg8rFmjVrZvbnSn3x9/fX1q1bZRiGy2c4NzdXxcXFZd6n8j7n/v7+l72G1VWrVi3ddttteuedd5Sbm6vAwEAtXrxYzZo107Jly8pMcvFLpaWlacSIEerSpYvWrl2rJk2alKmp6PfcbreX24eKAlZF16tFixZX7GeDBg2Unp6uCxcuVCmUBQQEyMPDQ2+88UaF20sNGjRIgwYNUmFhobZs2aKUlBTFx8eradOmio6OrnSbAH45RsgAXLcOHjyo5ORkORwOPfjgg5Xax83NTVFRUeZsdaW3q1VmVKgqvvrqK33xxRcu65YuXSpvb29zeu/S2Qa//PJLl7oVK1aUOV5Ff/EvT48ePbRu3TozGJVauHChPD09a2SafC8vL0VFRem9995z6deFCxe0ePFiNWrUyGWSippW0bX7z3/+U259Zd6PyujUqZMcDodee+21K94qW1mPPfaYWrRooWeffVYnT56Up6enunXrps8//1xt27ZVhw4dyrxKQ2Tfvn317bffXnYyhh49eujUqVNlvox74cKF5vYr6datm9auXesyE2RJSYmWLVtWjTP+/5WUlGjnzp2y2+3m92nZbDa5u7u7BKOcnJxyZ1msqiZNmmjjxo2y2+3q0qWL9u7dW+l9mzZtWubztm7dOp06darc+iVLlrgsb9q0SQcOHHD541FFv9d9+/bVuXPnXL6kvDLi4uL0/fffy9/fv9zPTXkznNrtdsXExGj69OmSpM8//7xKbQL45RghA3Bd2LVrl/k8RG5urjZu3Kj58+fLzc1Ny5cvv+zse6+99prWrVun/v37q3Hjxjp37pz5F+TSZ2+8vb3VpEkT/fvf/1aPHj3k5+engICAak3RLv18297AgQM1depUBQcHa/HixVqzZo2mT59uzuh25513KiwsTMnJySouLpavr6+WL1+u9PT0Msdr06aN3nvvPc2ZM0eRkZGqVatWhSNIU6ZM0QcffKBu3bpp8uTJ8vPz05IlS7Ry5Uo999xz5lTjv1RKSop69eqlbt26KTk5We7u7po9e7Z27dqlt956q9rPWFVGv3795Ofnp1GjRumZZ55R7dq1tWDBAmVlZZVbX5n3ozLq1aunGTNm6IEHHlDPnj01evRoBQUF6bvvvtMXX3yhWbNmVflc6tSpo2nTpmn48OF6+eWX9dRTT+nll1/WXXfdpS5duugPf/iDmjZtqpMnT+q7777Tf/7zHzOAJSUladmyZRo0aJD+9Kc/6Te/+Y3Onj2rDRs2KC4uTt26ddN9992nv//97xo5cqT279+vNm3aKD09XdOmTVO/fv0u+/xZqaeeekorVqxQ9+7dNXnyZHl6eurvf//7FWcbvVRGRob5+Tty5IjeeOMNffPNN/rjH/9ojnrGxcXpvffe09ixY/Xb3/5WWVlZ+stf/qLg4OAqBaiKBAcHa8OGDerdu7fuvvturVmzRhEREVfcLyEhQX/+8581efJkxcTE6Ouvv9asWbMq/H3asWOHHnjgAf3P//yPsrKy9OSTT6phw4YaO3asWVPR7/W9996r+fPn66GHHtKePXvUrVs3XbhwQVu3blV4eHiFo/pJSUl69913dffdd+uPf/yj2rZta85ouXr1ak2cOFFRUVGaPHmyDh06pB49eqhRo0Y6ceKEXn75ZdWpU0cxMTHVu7AAqs/SKUUA4ApKZywrfbm7uxuBgYFGTEyMMW3aNCM3N7fMPpfOwLd582ZjyJAhRpMmTQy73W74+/sbMTExxooVK1z2+/jjj43bb7/dsNvthiRz9rKLZ2i7UluG8fPMZ/379zf+9a9/Gbfddpvh7u5uNG3a1Jg5c2aZ/b/99lsjNjbW8PHxMRo0aGCMGzfOWLlyZZlZFo8fP2789re/NerXr2/YbDaXNlXO7G87d+40BgwYYDgcDsPd3d1o166dy+yBhvH/z/r3zjvvuKwvb7bBimzcuNHo3r274eXlZXh4eBgdO3Y0/vOf/5R7vKrMsliZ2m3bthmdOnUyvLy8jIYNGxpTpkwx/vnPf5Y7y2Jl3o/KzLJYatWqVUZMTIzh5eVleHp6Gq1btzamT59+2f5WdL1LRUVFGb6+vubMd/v27TPuv/9+o2HDhkadOnWMBg0aGJ06dXKZpc8wDCMvL8949NFHjcaNGxt16tQxAgMDjf79+xvffPONWXPs2DHjoYceMoKDg43atWsbTZo0MSZNmmScO3fO5ViSjIcffrjc/n322WdGx44dDbvdbjidTuP//u//jH/84x/VnmXRz8/PiIqKMt54440ysx0+++yzRtOmTQ273W6Eh4cbr7/+erm/axX199LZB8v7HT5x4oTRuXNnw8/Pz5yVMCYmxrjtttvKPYfCwkLjscceM0JDQw0PDw8jJibGyMzMrHCWxdWrVxsJCQlG/fr1DQ8PD6Nfv37G3r17XY55ud/rs2fPGpMnTzZatmxpuLu7G/7+/kb37t2NTZs2VXiehmEYp06dMp566ikjLCzMcHd3NxwOh9GmTRvjj3/8ozlL5gcffGD07dvXaNiwoflvar9+/YyNGzeWe+4Ari6bYdTQPRcAAAA3uQULFuj3v/+9tm/fftnnIAGgFM+QAQAAAIBFCGQAAAAAYBFuWQQAAAAAizBCBgAAAAAWIZABAAAAgEUIZAAAAABgEb4YugZduHBBhw8flre391X9QlQAAAAA1zbDMHTy5EmFhISoVq2Kx8EIZDXo8OHDCg0NtbobAAAAAK4RWVlZatSoUYXbCWQ1yNvbW9LPF93Hx8fi3gAAAACwSkFBgUJDQ82MUBECWQ0qvU3Rx8eHQAYAAADgio8yMakHAAAAAFiEQAYAAAAAFiGQAQAAAIBFCGQAAAAAYBECGQAAAABYhEAGAAAAABYhkAEAAACARQhkAAAAAGARAhkAAAAAWIRABgAAAAAWIZABAAAAgEUIZAAAAABgEQIZAAAAAFiEQAYAAAAAFiGQAQAAAIBFalvdAcA5fp7VXQAAAMBl5Lwyyuou3LAYIQMAAAAAixDIAAAAAMAiBDIAAAAAsAiBDAAAAAAsQiADAAAAAIsQyAAAAADAIgQyAAAAALAIgQwAAAAALEIgAwAAAACLEMgAAAAAwCIEMgAAAACwCIEMAAAAACxCIAMAAAAAixDIAAAAAMAiBDIAAAAAsAiBDAAAAAAsQiADAAAAAItYGsjmzJmjtm3bysfHRz4+PoqOjtaHH35obk9MTJTNZnN5dezY0eUYhYWFGjdunAICAuTl5aWBAwfq0KFDLjV5eXlKSEiQw+GQw+FQQkKCTpw44VJz8OBBDRgwQF5eXgoICND48eNVVFR01c4dAAAAACwNZI0aNdKzzz6rHTt2aMeOHerevbsGDRqkr776yqzp06ePsrOzzdeqVatcjpGUlKTly5crNTVV6enpOnXqlOLi4lRSUmLWxMfHKzMzU2lpaUpLS1NmZqYSEhLM7SUlJerfv79Onz6t9PR0paam6t1339XEiROv/kUAAAAAcNOyGYZhWN2Ji/n5+en555/XqFGjlJiYqBMnTuj9998vtzY/P18NGjTQokWLNGLECEnS4cOHFRoaqlWrVql3797avXu3WrdurS1btigqKkqStGXLFkVHR+ubb75RWFiYPvzwQ8XFxSkrK0shISGSpNTUVCUmJio3N1c+Pj7ltl9YWKjCwkJzuaCgQKGhocrPz69wH5TlHD/P6i4AAADgMnJeGWV1F647BQUFcjgcV8wG18wzZCUlJUpNTdXp06cVHR1trl+/fr0CAwPVqlUrjR49Wrm5uea2jIwMnT9/XrGxsea6kJAQRUREaNOmTZKkzZs3y+FwmGFMkjp27CiHw+FSExERYYYxSerdu7cKCwuVkZFRYZ9TUlLM2yAdDodCQ0N/+YUAAAAAcNOwPJDt3LlT9erVk91u10MPPaTly5erdevWkqS+fftqyZIlWrdunWbMmKHt27ere/fu5qhUTk6O3N3d5evr63LMoKAg5eTkmDWBgYFl2g0MDHSpCQoKctnu6+srd3d3s6Y8kyZNUn5+vvnKysqq/oUAAAAAcNOpbXUHwsLClJmZqRMnTujdd9/VyJEjtWHDBrVu3dq8DVGSIiIi1KFDBzVp0kQrV67U0KFDKzymYRiy2Wzm8sU//5KaS9ntdtnt9iueIwAAAACUx/IRMnd3d7Vo0UIdOnRQSkqK2rVrp5dffrnc2uDgYDVp0kR79+6VJDmdThUVFSkvL8+lLjc31xzxcjqdOnLkSJljHT161KXm0pGwvLw8nT9/vszIGQAAAADUFMsD2aUMw3CZKONix44dU1ZWloKDgyVJkZGRqlOnjtasWWPWZGdna9euXerUqZMkKTo6Wvn5+dq2bZtZs3XrVuXn57vU7Nq1S9nZ2WbN6tWrZbfbFRkZWePnCAAAAACSxbcsPvHEE+rbt69CQ0N18uRJpaamav369UpLS9OpU6c0depUDRs2TMHBwdq/f7+eeOIJBQQEaMiQIZIkh8OhUaNGaeLEifL395efn5+Sk5PVpk0b9ezZU5IUHh6uPn36aPTo0Zo7d64kacyYMYqLi1NYWJgkKTY2Vq1bt1ZCQoKef/55HT9+XMnJyRo9ejSzJQIAAAC4aiwNZEeOHFFCQoKys7PlcDjUtm1bpaWlqVevXjp79qx27typhQsX6sSJEwoODla3bt20bNkyeXt7m8d48cUXVbt2bQ0fPlxnz55Vjx49tGDBArm5uZk1S5Ys0fjx483ZGAcOHKhZs2aZ293c3LRy5UqNHTtWnTt3loeHh+Lj4/XCCy/8ehcDAAAAwE3nmvsesutZZb9rAK74HjIAAIBrG99DVnXX3feQAQAAAMDNhkAGAAAAABYhkAEAAACARQhkAAAAAGARAhkAAAAAWIRABgAAAAAWIZABAAAAgEUIZAAAAABgEQIZAAAAAFiEQAYAAAAAFiGQAQAAAIBFCGQAAAAAYBECGQAAAABYhEAGAAAAABYhkAEAAACARQhkAAAAAGARAhkAAAAAWIRABgAAAAAWIZABAAAAgEUIZAAAAABgEQIZAAAAAFiEQAYAAAAAFiGQAQAAAIBFCGQAAAAAYBECGQAAAABYhEAGAAAAABYhkAEAAACARQhkAAAAAGARAhkAAAAAWIRABgAAAAAWIZABAAAAgEUIZAAAAABgEQIZAAAAAFiEQAYAAAAAFiGQAQAAAIBFCGQAAAAAYBECGQAAAABYhEAGAAAAABaxNJDNmTNHbdu2lY+Pj3x8fBQdHa0PP/zQ3G4YhqZOnaqQkBB5eHioa9eu+uqrr1yOUVhYqHHjxikgIEBeXl4aOHCgDh065FKTl5enhIQEORwOORwOJSQk6MSJEy41Bw8e1IABA+Tl5aWAgACNHz9eRUVFV+3cAQAAAMDSQNaoUSM9++yz2rFjh3bs2KHu3btr0KBBZuh67rnnNHPmTM2aNUvbt2+X0+lUr169dPLkSfMYSUlJWr58uVJTU5Wenq5Tp04pLi5OJSUlZk18fLwyMzOVlpamtLQ0ZWZmKiEhwdxeUlKi/v376/Tp00pPT1dqaqreffddTZw48de7GAAAAABuOjbDMAyrO3ExPz8/Pf/887r//vsVEhKipKQkPf7445J+Hg0LCgrS9OnT9eCDDyo/P18NGjTQokWLNGLECEnS4cOHFRoaqlWrVql3797avXu3WrdurS1btigqKkqStGXLFkVHR+ubb75RWFiYPvzwQ8XFxSkrK0shISGSpNTUVCUmJio3N1c+Pj6V6ntBQYEcDofy8/MrvQ8k5/h5VncBAAAAl5Hzyiiru3DdqWw2uGaeISspKVFqaqpOnz6t6Oho7du3Tzk5OYqNjTVr7Ha7YmJitGnTJklSRkaGzp8/71ITEhKiiIgIs2bz5s1yOBxmGJOkjh07yuFwuNRERESYYUySevfurcLCQmVkZFTY58LCQhUUFLi8AAAAAKCyLA9kO3fuVL169WS32/XQQw9p+fLlat26tXJyciRJQUFBLvVBQUHmtpycHLm7u8vX1/eyNYGBgWXaDQwMdKm5tB1fX1+5u7ubNeVJSUkxn0tzOBwKDQ2t4tkDAAAAuJlZHsjCwsKUmZmpLVu26A9/+INGjhypr7/+2txus9lc6g3DKLPuUpfWlFdfnZpLTZo0Sfn5+eYrKyvrsv0CAAAAgItZHsjc3d3VokULdejQQSkpKWrXrp1efvllOZ1OSSozQpWbm2uOZjmdThUVFSkvL++yNUeOHCnT7tGjR11qLm0nLy9P58+fLzNydjG73W7OEFn6AgAAAIDKsjyQXcowDBUWFqpZs2ZyOp1as2aNua2oqEgbNmxQp06dJEmRkZGqU6eOS012drZ27dpl1kRHRys/P1/btm0za7Zu3ar8/HyXml27dik7O9usWb16tex2uyIjI6/q+QIAAAC4edW2svEnnnhCffv2VWhoqE6ePKnU1FStX79eaWlpstlsSkpK0rRp09SyZUu1bNlS06ZNk6enp+Lj4yVJDodDo0aN0sSJE+Xv7y8/Pz8lJyerTZs26tmzpyQpPDxcffr00ejRozV37lxJ0pgxYxQXF6ewsDBJUmxsrFq3bq2EhAQ9//zzOn78uJKTkzV69GhGvQAAAABcNZYGsiNHjighIUHZ2dlyOBxq27at0tLS1KtXL0nSY489prNnz2rs2LHKy8tTVFSUVq9eLW9vb/MYL774omrXrq3hw4fr7Nmz6tGjhxYsWCA3NzezZsmSJRo/frw5G+PAgQM1a9Ysc7ubm5tWrlypsWPHqnPnzvLw8FB8fLxeeOGFX+lKAAAAALgZXXPfQ3Y943vIqofvIQMAALi28T1kVXfdfQ8ZAAAAANxsCGQAAAAAYBECGQAAAABYhEAGAAAAABYhkAEAAACARQhkAAAAAGARAhkAAAAAWIRABgAAAAAWIZABAAAAgEUIZAAAAABgEQIZAAAAAFiEQAYAAAAAFiGQAQAAAIBFCGQAAAAAYBECGQAAAABYhEAGAAAAABYhkAEAAACARQhkAAAAAGARAhkAAAAAWIRABgAAAAAWIZABAAAAgEUIZAAAAABgEQIZAAAAAFiEQAYAAAAAFiGQAQAAAIBFCGQAAAAAYBECGQAAAABYhEAGAAAAABYhkAEAAACARQhkAAAAAGARAhkAAAAAWIRABgAAAAAWIZABAAAAgEUIZAAAAABgEQIZAAAAAFiEQAYAAAAAFiGQAQAAAIBFCGQAAAAAYBFLA1lKSoruvPNOeXt7KzAwUIMHD9aePXtcahITE2Wz2VxeHTt2dKkpLCzUuHHjFBAQIC8vLw0cOFCHDh1yqcnLy1NCQoIcDoccDocSEhJ04sQJl5qDBw9qwIAB8vLyUkBAgMaPH6+ioqKrcu4AAAAAYGkg27Bhgx5++GFt2bJFa9asUXFxsWJjY3X69GmXuj59+ig7O9t8rVq1ymV7UlKSli9frtTUVKWnp+vUqVOKi4tTSUmJWRMfH6/MzEylpaUpLS1NmZmZSkhIMLeXlJSof//+On36tNLT05Wamqp3331XEydOvLoXAQAAAMBNq7aVjaelpbksz58/X4GBgcrIyNDdd99trrfb7XI6neUeIz8/X/PmzdOiRYvUs2dPSdLixYsVGhqqjz/+WL1799bu3buVlpamLVu2KCoqSpL0+uuvKzo6Wnv27FFYWJhWr16tr7/+WllZWQoJCZEkzZgxQ4mJifrb3/4mHx+fq3EJAAAAANzErqlnyPLz8yVJfn5+LuvXr1+vwMBAtWrVSqNHj1Zubq65LSMjQ+fPn1dsbKy5LiQkRBEREdq0aZMkafPmzXI4HGYYk6SOHTvK4XC41ERERJhhTJJ69+6twsJCZWRklNvfwsJCFRQUuLwAAAAAoLKumUBmGIYmTJigu+66SxEREeb6vn37asmSJVq3bp1mzJih7du3q3v37iosLJQk5eTkyN3dXb6+vi7HCwoKUk5OjlkTGBhYps3AwECXmqCgIJftvr6+cnd3N2sulZKSYj6T5nA4FBoaWv0LAAAAAOCmY+ktixd75JFH9OWXXyo9Pd1l/YgRI8yfIyIi1KFDBzVp0kQrV67U0KFDKzyeYRiy2Wzm8sU//5Kai02aNEkTJkwwlwsKCghlAAAAACrtmhghGzdunFasWKFPPvlEjRo1umxtcHCwmjRpor1790qSnE6nioqKlJeX51KXm5trjng5nU4dOXKkzLGOHj3qUnPpSFheXp7Onz9fZuSslN1ul4+Pj8sLAAAAACrL0kBmGIYeeeQRvffee1q3bp2aNWt2xX2OHTumrKwsBQcHS5IiIyNVp04drVmzxqzJzs7Wrl271KlTJ0lSdHS08vPztW3bNrNm69atys/Pd6nZtWuXsrOzzZrVq1fLbrcrMjKyRs4XAAAAAC5m6S2LDz/8sJYuXap///vf8vb2NkeoHA6HPDw8dOrUKU2dOlXDhg1TcHCw9u/fryeeeEIBAQEaMmSIWTtq1ChNnDhR/v7+8vPzU3Jystq0aWPOuhgeHq4+ffpo9OjRmjt3riRpzJgxiouLU1hYmCQpNjZWrVu3VkJCgp5//nkdP35cycnJGj16NCNfAAAAAK4KS0fI5syZo/z8fHXt2lXBwcHma9myZZIkNzc37dy5U4MGDVKrVq00cuRItWrVSps3b5a3t7d5nBdffFGDBw/W8OHD1blzZ3l6euo///mP3NzczJolS5aoTZs2io2NVWxsrNq2batFixaZ293c3LRy5UrVrVtXnTt31vDhwzV48GC98MILv94FAQAAAHBTsRmGYVjdiRtFQUGBHA6H8vPzGVWrAuf4eVZ3AQAAAJeR88ooq7tw3alsNrgmJvUAAAAAgJsRgQwAAAAALEIgAwAAAACLEMgAAAAAwCIEMgAAAACwCIEMAAAAACxCIAMAAAAAixDIAAAAAMAiBDIAAAAAsAiBDAAAAAAsQiADAAAAAIsQyAAAAADAIgQyAAAAALAIgQwAAAAALEIgAwAAAACLEMgAAAAAwCIEMgAAAACwCIEMAAAAACxCIAMAAAAAixDIAAAAAMAiBDIAAAAAsAiBDAAAAAAsQiADAAAAAIsQyAAAAADAItUKZPv27avpfgAAAADATadagaxFixbq1q2bFi9erHPnztV0nwAAAADgplCtQPbFF1/o9ttv18SJE+V0OvXggw9q27ZtNd03AAAAALihVSuQRUREaObMmfrxxx81f/585eTk6K677tJtt92mmTNn6ujRozXdTwAAAAC44fyiST1q166tIUOG6O2339b06dP1/fffKzk5WY0aNdJ9992n7OzsmuonAAAAANxwflEg27Fjh8aOHavg4GDNnDlTycnJ+v7777Vu3Tr9+OOPGjRoUE31EwAAAABuOLWrs9PMmTM1f/587dmzR/369dPChQvVr18/1ar1c75r1qyZ5s6dq1tvvbVGOwsAAAAAN5JqBbI5c+bo/vvv1+9//3s5nc5yaxo3bqx58+b9os4BAAAAwI2sWoFszZo1aty4sTkiVsowDGVlZalx48Zyd3fXyJEja6STAAAAAHAjqtYzZM2bN9dPP/1UZv3x48fVrFmzX9wpAAAAALgZVCuQGYZR7vpTp06pbt26v6hDAAAAAHCzqNItixMmTJAk2Ww2TZ48WZ6enua2kpISbd26Ve3bt6/RDgIAAADAjapKgezzzz+X9PMI2c6dO+Xu7m5uc3d3V7t27ZScnFyzPQQAAACAG1SVAtknn3wiSfr973+vl19+WT4+PlelUwAAAABwM6jWLIvz58+v6X4AAAAAwE2n0pN6DB06VAUFBebPl3tVVkpKiu688055e3srMDBQgwcP1p49e1xqDMPQ1KlTFRISIg8PD3Xt2lVfffWVS01hYaHGjRungIAAeXl5aeDAgTp06JBLTV5enhISEuRwOORwOJSQkKATJ0641Bw8eFADBgyQl5eXAgICNH78eBUVFVX6fAAAAACgKiodyBwOh2w2m/nz5V6VtWHDBj388MPasmWL1qxZo+LiYsXGxur06dNmzXPPPaeZM2dq1qxZ2r59u5xOp3r16qWTJ0+aNUlJSVq+fLlSU1OVnp6uU6dOKS4uTiUlJWZNfHy8MjMzlZaWprS0NGVmZiohIcHcXlJSov79++v06dNKT09Xamqq3n33XU2cOLHS5wMAAAAAVWEzKprD3gJHjx5VYGCgNmzYoLvvvluGYSgkJERJSUl6/PHHJf08GhYUFKTp06frwQcfVH5+vho0aKBFixZpxIgRkqTDhw8rNDRUq1atUu/evbV79261bt1aW7ZsUVRUlCRpy5Ytio6O1jfffKOwsDB9+OGHiouLU1ZWlkJCQiRJqampSkxMVG5ubrnPyxUWFqqwsNBcLigoUGhoqPLz83m+rgqc4+dZ3QUAAABcRs4ro6zuwnWnoKBADofjitmgWt9DdvbsWZ05c8ZcPnDggF566SWtXr26Oocz5efnS5L8/PwkSfv27VNOTo5iY2PNGrvdrpiYGG3atEmSlJGRofPnz7vUhISEKCIiwqzZvHmzHA6HGcYkqWPHjnI4HC41ERERZhiTpN69e6uwsFAZGRnl9jclJcVlZDA0NPQXnT8AAACAm0u1AtmgQYO0cOFCSdKJEyf0m9/8RjNmzNCgQYM0Z86canXEMAxNmDBBd911lyIiIiRJOTk5kqSgoCCX2qCgIHNbTk6O3N3d5evre9mawMDAMm0GBga61Fzajq+vr9zd3c2aS02aNEn5+fnmKysrq6qnDQAAAOAmVq1A9t///lddunSRJP3rX/+S0+nUgQMHtHDhQr3yyivV6sgjjzyiL7/8Um+99VaZbaXPrpUyDKPMuktdWlNefXVqLma32+Xj4+PyAgAAAIDKqlYgO3PmjLy9vSVJq1ev1tChQ1WrVi117NhRBw4cqPLxxo0bpxUrVuiTTz5Ro0aNzPVOp1OSyoxQ5ebmmqNZTqdTRUVFysvLu2zNkSNHyrR79OhRl5pL28nLy9P58+fLjJwBAAAAQE2oViBr0aKF3n//fWVlZemjjz4yn9+qaPKLihiGoUceeUTvvfee1q1bp2bNmrlsb9asmZxOp9asWWOuKyoq0oYNG9SpUydJUmRkpOrUqeNSk52drV27dpk10dHRys/P17Zt28yarVu3Kj8/36Vm165dys7ONmtWr14tu92uyMjISp8TAAAAAFRWtb4YevLkyYqPj9cf//hH9ejRQ9HR0ZJ+DjC33357pY/z8MMPa+nSpfr3v/8tb29vc4TK4XDIw8NDNptNSUlJmjZtmlq2bKmWLVtq2rRp8vT0VHx8vFk7atQoTZw4Uf7+/vLz81NycrLatGmjnj17SpLCw8PVp08fjR49WnPnzpUkjRkzRnFxcQoLC5MkxcbGqnXr1kpISNDzzz+v48ePKzk5WaNHj+ZWRAAAAABXRbWnvc/JyVF2drbatWunWrV+Hmjbtm2bfHx8dOutt1au8QqezZo/f74SExMl/TyK9vTTT2vu3LnKy8tTVFSU/v73v5sTf0jSuXPn9H//939aunSpzp49qx49emj27Nkusx4eP35c48eP14oVKyRJAwcO1KxZs1S/fn2z5uDBgxo7dqzWrVsnDw8PxcfH64UXXpDdbq/U+VR2aku4Ytp7AACAaxvT3lddZbPBNfU9ZNc7Aln1EMgAAACubQSyqqtsNqjWLYunT5/Ws88+q7Vr1yo3N1cXLlxw2f7DDz9U57AAAAAAcFOpViB74IEHtGHDBiUkJCg4OPiKU9ADAAAAAMqqViD78MMPtXLlSnXu3Lmm+wMAAAAAN41qTXvv6+srPz+/mu4LAAAAANxUqhXI/vKXv2jy5Mk6c+ZMTfcHAAAAAG4a1bplccaMGfr+++8VFBSkpk2bqk6dOi7b//vf/9ZI5wAAAADgRlatQDZ48OAa7gYAAAAA3HyqFcimTJlS0/0AAAAAgJtOtZ4hk6QTJ07on//8pyZNmqTjx49L+vlWxR9//LHGOgcAAAAAN7JqjZB9+eWX6tmzpxwOh/bv36/Ro0fLz89Py5cv14EDB7Rw4cKa7icAAAAA3HCqNUI2YcIEJSYmau/evapbt665vm/fvvr0009rrHMAAAAAcCOrViDbvn27HnzwwTLrGzZsqJycnF/cKQAAAAC4GVQrkNWtW1cFBQVl1u/Zs0cNGjT4xZ0CAAAAgJtBtQLZoEGD9Mwzz+j8+fOSJJvNpoMHD+pPf/qThg0bVqMdBAAAAIAbVbUC2QsvvKCjR48qMDBQZ8+eVUxMjFq0aCFvb2/97W9/q+k+AgAAAMANqVqzLPr4+Cg9PV2ffPKJMjIydOHCBd1xxx3q2bNnTfcPAAAAAG5YVQ5kFy5c0IIFC/Tee+9p//79stlsatasmZxOpwzDkM1muxr9BAAAAIAbTpVuWTQMQwMHDtQDDzygH3/8UW3atNFtt92mAwcOKDExUUOGDLla/QQAAACAG06VRsgWLFigTz/9VGvXrlW3bt1ctq1bt06DBw/WwoULdd9999VoJwEAAADgRlSlEbK33npLTzzxRJkwJkndu3fXn/70Jy1ZsqTGOgcAAAAAN7IqBbIvv/xSffr0qXB737599cUXX/ziTgEAAADAzaBKgez48eMKCgqqcHtQUJDy8vJ+cacAAAAA4GZQpUBWUlKi2rUrfuzMzc1NxcXFv7hTAAAAAHAzqNKkHoZhKDExUXa7vdzthYWFNdIpAAAAALgZVCmQjRw58oo1zLAIAAAAAJVTpUA2f/78q9UPAAAAALjpVOkZMgAAAABAzSGQAQAAAIBFCGQAAAAAYBECGQAAAABYhEAGAAAAABYhkAEAAACARQhkAAAAAGARAhkAAAAAWIRABgAAAAAWIZABAAAAgEUIZAAAAABgEQIZAAAAAFjE0kD26aefasCAAQoJCZHNZtP777/vsj0xMVE2m83l1bFjR5eawsJCjRs3TgEBAfLy8tLAgQN16NAhl5q8vDwlJCTI4XDI4XAoISFBJ06ccKk5ePCgBgwYIC8vLwUEBGj8+PEqKiq6GqcNAAAAAJIsDmSnT59Wu3btNGvWrApr+vTpo+zsbPO1atUql+1JSUlavny5UlNTlZ6erlOnTikuLk4lJSVmTXx8vDIzM5WWlqa0tDRlZmYqISHB3F5SUqL+/fvr9OnTSk9PV2pqqt59911NnDix5k8aAAAAAP6f2lY23rdvX/Xt2/eyNXa7XU6ns9xt+fn5mjdvnhYtWqSePXtKkhYvXqzQ0FB9/PHH6t27t3bv3q20tDRt2bJFUVFRkqTXX39d0dHR2rNnj8LCwrR69Wp9/fXXysrKUkhIiCRpxowZSkxM1N/+9jf5+PjU4FkDAAAAwM+u+WfI1q9fr8DAQLVq1UqjR49Wbm6uuS0jI0Pnz59XbGysuS4kJEQRERHatGmTJGnz5s1yOBxmGJOkjh07yuFwuNRERESYYUySevfurcLCQmVkZFTYt8LCQhUUFLi8AAAAAKCyrulA1rdvXy1ZskTr1q3TjBkztH37dnXv3l2FhYWSpJycHLm7u8vX19dlv6CgIOXk5Jg1gYGBZY4dGBjoUhMUFOSy3dfXV+7u7mZNeVJSUszn0hwOh0JDQ3/R+QIAAAC4uVh6y+KVjBgxwvw5IiJCHTp0UJMmTbRy5UoNHTq0wv0Mw5DNZjOXL/75l9RcatKkSZowYYK5XFBQQCgDAAAAUGnX9AjZpYKDg9WkSRPt3btXkuR0OlVUVKS8vDyXutzcXHPEy+l06siRI2WOdfToUZeaS0fC8vLydP78+TIjZxez2+3y8fFxeQEAAABAZV1XgezYsWPKyspScHCwJCkyMlJ16tTRmjVrzJrs7Gzt2rVLnTp1kiRFR0crPz9f27ZtM2u2bt2q/Px8l5pdu3YpOzvbrFm9erXsdrsiIyN/jVMDAAAAcBOy9JbFU6dO6bvvvjOX9+3bp8zMTPn5+cnPz09Tp07VsGHDFBwcrP379+uJJ55QQECAhgwZIklyOBwaNWqUJk6cKH9/f/n5+Sk5OVlt2rQxZ10MDw9Xnz59NHr0aM2dO1eSNGbMGMXFxSksLEySFBsbq9atWyshIUHPP/+8jh8/ruTkZI0ePZpRLwAAAABXjaWBbMeOHerWrZu5XPo81siRIzVnzhzt3LlTCxcu1IkTJxQcHKxu3bpp2bJl8vb2Nvd58cUXVbt2bQ0fPlxnz55Vjx49tGDBArm5uZk1S5Ys0fjx483ZGAcOHOjy3Wdubm5auXKlxo4dq86dO8vDw0Px8fF64YUXrvYlAAAAAHATsxmGYVjdiRtFQUGBHA6H8vPzGVmrAuf4eVZ3AQAAAJeR88ooq7tw3alsNriuniEDAAAAgBsJgQwAAAAALEIgAwAAAACLEMgAAAAAwCIEMgAAAACwCIEMAAAAACxCIAMAAAAAixDIAAAAAMAiBDIAAAAAsAiBDAAAAAAsQiADAAAAAIsQyAAAAADAIgQyAAAAALAIgQwAAAAALEIgAwAAAACLEMgAAAAAwCIEMgAAAACwCIEMAAAAACxCIAMAAAAAixDIAAAAAMAiBDIAAAAAsAiBDAAAAAAsQiADAAAAAIsQyAAAAADAIgQyAAAAALAIgQwAAAAALEIgAwAAAACLEMgAAAAAwCIEMgAAAACwCIEMAAAAACxCIAMAAAAAixDIAAAAAMAiBDIAAAAAsAiBDAAAAAAsQiADAAAAAIsQyAAAAADAIgQyAAAAALAIgQwAAAAALGJpIPv00081YMAAhYSEyGaz6f3333fZbhiGpk6dqpCQEHl4eKhr16766quvXGoKCws1btw4BQQEyMvLSwMHDtShQ4dcavLy8pSQkCCHwyGHw6GEhASdOHHCpebgwYMaMGCAvLy8FBAQoPHjx6uoqOhqnDYAAAAASLI4kJ0+fVrt2rXTrFmzyt3+3HPPaebMmZo1a5a2b98up9OpXr166eTJk2ZNUlKSli9frtTUVKWnp+vUqVOKi4tTSUmJWRMfH6/MzEylpaUpLS1NmZmZSkhIMLeXlJSof//+On36tNLT05Wamqp3331XEydOvHonDwAAAOCmZzMMw7C6E5Jks9m0fPlyDR48WNLPo2MhISFKSkrS448/Lunn0bCgoCBNnz5dDz74oPLz89WgQQMtWrRII0aMkCQdPnxYoaGhWrVqlXr37q3du3erdevW2rJli6KioiRJW7ZsUXR0tL755huFhYXpww8/VFxcnLKyshQSEiJJSk1NVWJionJzc+Xj41OpcygoKJDD4VB+fn6l94HkHD/P6i4AAADgMnJeGWV1F647lc0G1+wzZPv27VNOTo5iY2PNdXa7XTExMdq0aZMkKSMjQ+fPn3epCQkJUUREhFmzefNmORwOM4xJUseOHeVwOFxqIiIizDAmSb1791ZhYaEyMjIq7GNhYaEKCgpcXgAAAABQWddsIMvJyZEkBQUFuawPCgoyt+Xk5Mjd3V2+vr6XrQkMDCxz/MDAQJeaS9vx9fWVu7u7WVOelJQU87k0h8Oh0NDQKp4lAAAAgJvZNRvIStlsNpdlwzDKrLvUpTXl1Ven5lKTJk1Sfn6++crKyrpsvwAAAADgYtdsIHM6nZJUZoQqNzfXHM1yOp0qKipSXl7eZWuOHDlS5vhHjx51qbm0nby8PJ0/f77MyNnF7Ha7fHx8XF4AAAAAUFnXbCBr1qyZnE6n1qxZY64rKirShg0b1KlTJ0lSZGSk6tSp41KTnZ2tXbt2mTXR0dHKz8/Xtm3bzJqtW7cqPz/fpWbXrl3Kzs42a1avXi273a7IyMirep4AAAAAbl61rWz81KlT+u6778zlffv2KTMzU35+fmrcuLGSkpI0bdo0tWzZUi1bttS0adPk6emp+Ph4SZLD4dCoUaM0ceJE+fv7y8/PT8nJyWrTpo169uwpSQoPD1efPn00evRozZ07V5I0ZswYxcXFKSwsTJIUGxur1q1bKyEhQc8//7yOHz+u5ORkjR49mlEvAAAAAFeNpYFsx44d6tatm7k8YcIESdLIkSO1YMECPfbYYzp79qzGjh2rvLw8RUVFafXq1fL29jb3efHFF1W7dm0NHz5cZ8+eVY8ePbRgwQK5ubmZNUuWLNH48ePN2RgHDhzo8t1nbm5uWrlypcaOHavOnTvLw8ND8fHxeuGFF672JQAAAABwE7tmvofsRsD3kFUP30MGAABwbeN7yKruuv8eMgAAAAC40RHIAAAAAMAiBDIAAAAAsAiBDAAAAAAsQiADAAAAAIsQyAAAAADAIgQyAAAAALAIgQwAAAAALEIgAwAAAACLEMgAAAAAwCIEMgAAAACwCIEMAAAAACxCIAMAAAAAixDIAAAAAMAiBDIAAAAAsAiBDAAAAAAsQiADAAAAAIsQyAAAAADAIgQyAAAAALAIgQwAAAAALEIgAwAAAACLEMgAAAAAwCIEMgAAAACwCIEMAAAAACxCIAMAAAAAixDIAAAAAMAiBDIAAAAAsAiBDAAAAAAsQiADAAAAAIsQyAAAAADAIgQyAAAAALAIgQwAAAAALEIgAwAAAACLEMgAAAAAwCIEMgAAAACwCIEMAAAAACxCIAMAAAAAixDIAAAAAMAiBDIAAAAAsMg1HcimTp0qm83m8nI6neZ2wzA0depUhYSEyMPDQ127dtVXX33lcozCwkKNGzdOAQEB8vLy0sCBA3Xo0CGXmry8PCUkJMjhcMjhcCghIUEnTpz4NU4RAAAAwE3smg5kknTbbbcpOzvbfO3cudPc9txzz2nmzJmaNWuWtm/fLqfTqV69eunkyZNmTVJSkpYvX67U1FSlp6fr1KlTiouLU0lJiVkTHx+vzMxMpaWlKS0tTZmZmUpISPhVzxMAAADAzae21R24ktq1a7uMipUyDEMvvfSSnnzySQ0dOlSS9OabbyooKEhLly7Vgw8+qPz8fM2bN0+LFi1Sz549JUmLFy9WaGioPv74Y/Xu3Vu7d+9WWlqatmzZoqioKEnS66+/rujoaO3Zs0dhYWEV9q2wsFCFhYXmckFBQU2eOgAAAIAb3DU/QrZ3716FhISoWbNmuueee/TDDz9Ikvbt26ecnBzFxsaatXa7XTExMdq0aZMkKSMjQ+fPn3epCQkJUUREhFmzefNmORwOM4xJUseOHeVwOMyaiqSkpJi3OTocDoWGhtbYeQMAAAC48V3TgSwqKkoLFy7URx99pNdff105OTnq1KmTjh07ppycHElSUFCQyz5BQUHmtpycHLm7u8vX1/eyNYGBgWXaDgwMNGsqMmnSJOXn55uvrKysap8rAAAAgJvPNX3LYt++fc2f27Rpo+joaDVv3lxvvvmmOnbsKEmy2Wwu+xiGUWbdpS6tKa++Msex2+2y2+1XPA8AAAAAKM81PUJ2KS8vL7Vp00Z79+41nyu7dBQrNzfXHDVzOp0qKipSXl7eZWuOHDlSpq2jR4+WGX0DAAAAgJp0XQWywsJC7d69W8HBwWrWrJmcTqfWrFljbi8qKtKGDRvUqVMnSVJkZKTq1KnjUpOdna1du3aZNdHR0crPz9e2bdvMmq1btyo/P9+sAQAAAICr4Zq+ZTE5OVkDBgxQ48aNlZubq7/+9a8qKCjQyJEjZbPZlJSUpGnTpqlly5Zq2bKlpk2bJk9PT8XHx0uSHA6HRo0apYkTJ8rf319+fn5KTk5WmzZtzFkXw8PD1adPH40ePVpz586VJI0ZM0ZxcXGXnWERAAAAAH6pazqQHTp0SPfee69++uknNWjQQB07dtSWLVvUpEkTSdJjjz2ms2fPauzYscrLy1NUVJRWr14tb29v8xgvvviiateureHDh+vs2bPq0aOHFixYIDc3N7NmyZIlGj9+vDkb48CBAzVr1qxf92QBAAAA3HRshmEYVnfiRlFQUCCHw6H8/Hz5+PhY3Z3rhnP8PKu7AAAAgMvIeWWU1V247lQ2G1xXz5ABAAAAwI2EQAYAAAAAFiGQAQAAAIBFCGQAAAAAYBECGQAAAABYhEAGAAAAABYhkAEAAACARQhkAAAAAGARAhkAAAAAWIRABgAAAAAWIZABAAAAgEUIZAAAAABgEQIZAAAAAFiEQAYAAAAAFiGQAQAAAIBFCGQAAAAAYBECGQAAAABYhEAGAAAAABYhkAEAAACARQhkAAAAAGARAhkAAAAAWIRABgAAAAAWIZABAAAAgEUIZAAAAABgEQIZAAAAAFiEQAYAAAAAFiGQAQAAAIBFCGQAAAAAYBECGQAAAABYhEAGAAAAABYhkAEAAACARQhkAAAAAGARAhkAAAAAWIRABgAAAAAWIZABAAAAgEUIZAAAAABgEQIZAAAAAFiEQAYAAAAAFiGQXWL27Nlq1qyZ6tatq8jISG3cuNHqLgEAAAC4QRHILrJs2TIlJSXpySef1Oeff64uXbqob9++OnjwoNVdAwAAAHADIpBdZObMmRo1apQeeOABhYeH66WXXlJoaKjmzJljddcAAAAA3IBqW92Ba0VRUZEyMjL0pz/9yWV9bGysNm3aVO4+hYWFKiwsNJfz8/MlSQUFBVevozegC0Vnre4CAAAALoP/31Zd6TUzDOOydQSy/+enn35SSUmJgoKCXNYHBQUpJyen3H1SUlL09NNPl1kfGhp6VfoIAAAAWMExd5zVXbhunTx5Ug6Ho8LtBLJL2Gw2l2XDMMqsKzVp0iRNmDDBXL5w4YKOHz8uf3//CvcBANzYCgoKFBoaqqysLPn4+FjdHQCARQzD0MmTJxUSEnLZOgLZ/xMQECA3N7cyo2G5ubllRs1K2e122e12l3X169e/Wl0EAFxHfHx8CGQAcJO73MhYKSb1+H/c3d0VGRmpNWvWuKxfs2aNOnXqZFGvAAAAANzIGCG7yIQJE5SQkKAOHTooOjpa//jHP3Tw4EE99NBDVncNAAAAwA2IQHaRESNG6NixY3rmmWeUnZ2tiIgIrVq1Sk2aNLG6awCA64TdbteUKVPK3NIOAEB5bMaV5mEEAAAAAFwVPEMGAAAAABYhkAEAAACARQhkAAAAAGARAhkAAAAAWIRABgBADZo9e7aaNWumunXrKjIyUhs3brS6SwCAaxiBDACAGrJs2TIlJSXpySef1Oeff64uXbqob9++OnjwoNVdAwBco5j2HgCAGhIVFaU77rhDc+bMMdeFh4dr8ODBSklJsbBnAIBrFSNkAADUgKKiImVkZCg2NtZlfWxsrDZt2mRRrwAA1zoCGQAANeCnn35SSUmJgoKCXNYHBQUpJyfHol4BAK51BDIAAGqQzWZzWTYMo8w6AABKEcgAAKgBAQEBcnNzKzMalpubW2bUDACAUgQyAABqgLu7uyIjI7VmzRqX9WvWrFGnTp0s6hUA4FpX2+oOAABwo5gwYYISEhLUoUMHRUdH6x//+IcOHjyohx56yOquAQCuUQQyAABqyIgRI3Ts2DE988wzys7OVkREhFatWqUmTZpY3TUAwDWK7yEDAAAAAIvwDBkAAAAAWIRABgAAAAAWIZABAAAAgEUIZAAAAABgEQIZAAAAAFiEQAYAAAAAFiGQAQAAAIBFCGQAAAAAYBECGQDgirp27aqkpKTL1jRt2lQvvfSSuWyz2fT+++9f1X5dSy49fyslJiZq8ODBVnejSm62zwsAlCKQAcANLjExUTabTTabTXXq1NEtt9yi5ORknT59+qq2m52drb59+1Z7/9I+22w21atXT+3atdOCBQtqroO/sqlTp7qck8PhUJcuXbRhwwaru1aj9u/fL5vNpszMzCrt90s/LwBwvSKQAcBNoE+fPsrOztYPP/ygv/71r5o9e7aSk5OvaptOp1N2u/0XHWP+/PnKzs7WF198oREjRuj3v/+9PvrooxrqYdWVlJTowoUL1d7/tttuU3Z2trKzs7V582a1bNlScXFxys/Pr8FeVt358+ctbV+qmc8LAFyPCGQAcBOw2+1yOp0KDQ1VfHy8fve735m3h5V3e1tSUpK6du3qsq64uFiPPPKI6tevL39/fz311FMyDKPCNi+9Be3QoUO655575OfnJy8vL3Xo0EFbt269bL/r168vp9Op5s2b64knnpCfn59Wr15tbs/Pz9eYMWMUGBgoHx8fde/eXV988YXLMVasWKEOHTqobt26CggI0NChQ81teXl5uu++++Tr6ytPT0/17dtXe/fuNbcvWLBA9evX1wcffKDWrVvLbrfrwIEDys3N1YABA+Th4aFmzZppyZIllz2PUrVr15bT6ZTT6VTr1q319NNP69SpU/r222/NmpkzZ6pNmzby8vJSaGioxo4dq1OnTpXp00cffaTw8HDVq1fPDNwVycjIUGBgoP72t79J+nm0rn379nrjjTd0yy23yG63yzCMcm+7bN++vaZOnWou22w2zZkzR3379jXP/5133jG3N2vWTJJ0++23y2azuXyO3njjDd12222y2+0KDg7WI4884nLciz8vP/74o0aMGCFfX1/5+/tr0KBB2r9/v7l9/fr1+s1vfiMvLy/Vr19fnTt31oEDBy57/QHgWkQgA4CbkIeHR5VHRd58803Vrl1bW7du1SuvvKIXX3xR//znPyu176lTpxQTE6PDhw9rxYoV+uKLL/TYY49VerSppKREb7/9to4fP646depIkgzDUP/+/ZWTk6NVq1YpIyNDd9xxh3r06KHjx49LklauXKmhQ4eqf//++vzzz7V27Vp16NDBPG5iYqJ27NihFStWaPPmzTIMQ/369XO5NmfOnFFKSor++c9/6quvvlJgYKASExO1f/9+rVu3Tv/61780e/Zs5ebmVvZSSpIKCwvNcBUWFmaur1Wrll555RXt2rVLb775ptatW6fHHnvMZd8zZ87ohRde0KJFi/Tpp5/q4MGDFY54rl+/Xj169NDTTz+tJ5980lz/3Xff6e2339a7775b5dsL//znP2vYsGH64osv9L//+7+69957tXv3bknStm3bJEkff/yxsrOz9d5770mS5syZo4cfflhjxozRzp07tWLFCrVo0aLc4585c0bdunVTvXr19Omnnyo9Pd0MnkVFRSouLtbgwYMVExOjL7/8Ups3b9aYMWNks9mqdB4AcE0wAAA3tJEjRxqDBg0yl7du3Wr4+/sbw4cPL3e7YRjGo48+asTExJjLMTExRnh4uHHhwgVz3eOPP26Eh4eby02aNDFefPFFc1mSsXz5csMwDGPu3LmGt7e3cezYsUr3W5JRt25dw8vLy3BzczMkGX5+fsbevXsNwzCMtWvXGj4+Psa5c+dc9mvevLkxd+5cwzAMIzo62vjd735X7vG//fZbQ5Lx2Wefmet++uknw8PDw3j77bcNwzCM+fPnG5KMzMxMs2bPnj2GJGPLli3mut27dxuSXM7/UlOmTDFq1apleHl5GV5eXobNZjN8fHyMDz/88LLX4e233zb8/f3N5dI+fffdd+a6v//970ZQUJC5XPqevv/++4a3t7exdOnSMn2pU6eOkZub67L+0vfQMAyjXbt2xpQpU8xlScZDDz3kUhMVFWX84Q9/MAzDMPbt22dIMj7//HOXmpCQEOPJJ5+s8Dwv/rzMmzfPCAsLc/m8FRYWGh4eHsZHH31kHDt2zJBkrF+/vsLjAcD1ghEyALgJfPDBB6pXr57q1q2r6Oho3X333Xr11VerdIyOHTu6jEBER0dr7969KikpueK+mZmZuv322+Xn51elNl988UVlZmZqzZo1at++vV588UVzVCUjI0OnTp2Sv7+/6tWrZ7727dun77//3my3R48e5R579+7dql27tqKiosx1/v7+CgsLM0d7JMnd3V1t27Yts9/FI2233nqr6tevf8XzCQsLU2ZmpjIzM5WRkaE//OEP+p//+R/t2LHDrPnkk0/Uq1cvNWzYUN7e3rrvvvt07Ngxl0lYPD091bx5c3M5ODi4zAjd1q1bNWzYML355pu69957y/SlSZMmatCgwRX7XJ7o6Ogyyxdfs0vl5ubq8OHDFb4Xl8rIyNB3330nb29v83318/PTuXPn9P3338vPz0+JiYnq3bu3BgwYoJdffvmyt2wCwLWsttUdAABcfd26ddOcOXNUp04dhYSEmLf9ST/fImdc8ixYTU/y4OHhUa39nE6nWrRooRYtWuidd97R7bffrg4dOqh169a6cOGCgoODtX79+jL7lYajy7V76TlfvP7i4Onh4eGyXLpfdW6Pc3d3d7lN7/bbb9f777+vl156SYsXL9aBAwfUr18/PfTQQ/rLX/4iPz8/paena9SoUS7vycXvX2lfLj2f5s2by9/fX2+88Yb69+8vd3d3l+1eXl5l+vdLPguXux5Vff8vXLigyMjIcp/NKw2R8+fP1/jx45WWlqZly5bpqaee0po1a9SxY8cqtQUAVmOEDABuAl5eXmrRooWaNGlS5j/zDRo0KDO6UN4zRVu2bCmz3LJlS7m5uV2x/bZt2yozM9N8tqs6WrRooWHDhmnSpEmSpDvuuEM5OTmqXbu2GdpKXwEBAWa7a9euLfd4rVu3VnFxscvEIseOHdO3336r8PDwCvsRHh6u4uJil1GtPXv26MSJE9U6Lzc3N509e1aStGPHDhUXF2vGjBnq2LGjWrVqpcOHD1fruAEBAVq3bp2+//57jRgxolLB6tLPQkFBgfbt21emrrzPwq233ipJZvC7eOTU29tbTZs2rfC9uNQdd9yhvXv3KjAwsMx763A4zLrbb79dkyZN0qZNmxQREaGlS5dW6vgAcC0hkAHATa579+7asWOHFi5cqL1792rKlCnatWtXmbqsrCxNmDBBe/bs0VtvvaVXX31Vjz76aKXauPfee+V0OjV48GB99tln+uGHH/Tuu+9q8+bNVerrxIkT9Z///Ec7duxQz549FR0drcGDB+ujjz7S/v37tWnTJj311FNmWJoyZYreeustTZkyRbt379bOnTv13HPPSZJatmypQYMGafTo0UpPTzcnqGjYsKEGDRpUYR/CwsLUp08fjR49Wlu3blVGRoYeeOCBSo0CFRcXKycnRzk5Odq7d6/++te/6uuvvzbba968uYqLi/Xqq6/qhx9+0KJFi/Taa69V6RpdLDAwUOvWrdM333yje++9V8XFxZet7969uxYtWqSNGzdq165dGjlyZLmB+5133tEbb7yhb7/9VlOmTNG2bdvMGRMDAwPl4eGhtLQ0HTlyxJzSf+rUqZoxY4ZeeeUV7d27V//9738rvG32d7/7nQICAjRo0CBt3LhR+/bt04YNG/Too4/q0KFD2rdvnyZNmqTNmzfrwIEDWr169RWDNABcqwhkAHCT6927t/785z/rscce05133qmTJ0/qvvvuK1N333336ezZs/rNb36jhx9+WOPGjdOYMWMq1Ya7u7tWr16twMBA9evXT23atNGzzz5bqdG1i7Vp00Y9e/bU5MmTZbPZtGrVKt199926//771apVK91zzz3av3+/goKCJEldu3bVO++8oxUrVqh9+/bq3r27y4jY/PnzFRkZqbi4OEVHR8swDK1atarMKOKl5s+fr9DQUMXExGjo0KHm1PtX8tVXXyk4OFjBwcFq37693n77bc2ZM8e83u3bt9fMmTM1ffp0RUREaMmSJUpJSanSNbqU0+nUunXrtHPnTv3ud7+77DN/kyZN0t133624uDj169dPgwcPdnlWrdTTTz+t1NRUtW3bVm+++aaWLFmi1q1bS/p5av9XXnlFc+fOVUhIiBk2R44cqZdeekmzZ8/Wbbfdpri4OJevGLiYp6enPv30UzVu3FhDhw5VeHi47r//fp09e1Y+Pj7y9PTUN998o2HDhqlVq1YaM2aMHnnkET344IO/6FoBgBVsRkU30QMAAFzCZrNp+fLlZb67DgBQPYyQAQAAAIBFCGQAAAAAYBGmvQcAAJXGkw4AULMYIQMAAAAAixDIAAAAAMAiBDIAAAAAsAiBDAAAAAAsQiADAAAAAIsQyAAAAADAIgQyAAAAALAIgQwAAAAALPL/ASkczXBvr7MtAAAAAElFTkSuQmCC"/>
          <p:cNvSpPr>
            <a:spLocks noChangeAspect="1" noChangeArrowheads="1"/>
          </p:cNvSpPr>
          <p:nvPr/>
        </p:nvSpPr>
        <p:spPr bwMode="auto">
          <a:xfrm flipV="1">
            <a:off x="6562023" y="329782"/>
            <a:ext cx="2926106" cy="292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1773706"/>
            <a:ext cx="5955790" cy="32111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66" y="1834120"/>
            <a:ext cx="5374217" cy="292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0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326</TotalTime>
  <Words>522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freight-text-pro</vt:lpstr>
      <vt:lpstr>Wingdings</vt:lpstr>
      <vt:lpstr>Retrospect</vt:lpstr>
      <vt:lpstr>PowerPoint Presentation</vt:lpstr>
      <vt:lpstr>Objective</vt:lpstr>
      <vt:lpstr>Objective</vt:lpstr>
      <vt:lpstr>Business Understanding</vt:lpstr>
      <vt:lpstr>Loan Status and Amount</vt:lpstr>
      <vt:lpstr>Interest Rate</vt:lpstr>
      <vt:lpstr>Employment Length &amp; Homeownership</vt:lpstr>
      <vt:lpstr>Annual Income &amp; Purpose</vt:lpstr>
      <vt:lpstr>DTI ratio &amp; Bankruptcy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sukhija</dc:creator>
  <cp:lastModifiedBy>Sunita</cp:lastModifiedBy>
  <cp:revision>67</cp:revision>
  <dcterms:created xsi:type="dcterms:W3CDTF">2022-06-06T16:58:12Z</dcterms:created>
  <dcterms:modified xsi:type="dcterms:W3CDTF">2024-05-16T06:46:42Z</dcterms:modified>
</cp:coreProperties>
</file>