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6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F2640-FAF8-423A-B2DD-9ED38FD14843}" type="doc">
      <dgm:prSet loTypeId="urn:microsoft.com/office/officeart/2005/8/layout/cycle3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C3C90D-634F-4295-A4A4-5B83B078FD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</a:t>
          </a:r>
          <a:r>
            <a:rPr lang="en-US" dirty="0">
              <a:solidFill>
                <a:schemeClr val="bg1"/>
              </a:solidFill>
              <a:latin typeface="Bell MT" panose="02020503060305020303" pitchFamily="18" charset="0"/>
            </a:rPr>
            <a:t>Cleaning</a:t>
          </a:r>
          <a:r>
            <a:rPr lang="en-US" dirty="0">
              <a:solidFill>
                <a:schemeClr val="bg1"/>
              </a:solidFill>
            </a:rPr>
            <a:t> </a:t>
          </a:r>
        </a:p>
      </dgm:t>
    </dgm:pt>
    <dgm:pt modelId="{23377D29-3EF1-4BEA-802A-97F37F82E369}" type="parTrans" cxnId="{8195592E-366B-41C7-B3E9-7A4D7245F6DF}">
      <dgm:prSet/>
      <dgm:spPr/>
      <dgm:t>
        <a:bodyPr/>
        <a:lstStyle/>
        <a:p>
          <a:endParaRPr lang="en-US"/>
        </a:p>
      </dgm:t>
    </dgm:pt>
    <dgm:pt modelId="{0D46C20F-090B-4FD1-A6D2-04C1F5A4AED4}" type="sibTrans" cxnId="{8195592E-366B-41C7-B3E9-7A4D7245F6DF}">
      <dgm:prSet/>
      <dgm:spPr/>
      <dgm:t>
        <a:bodyPr/>
        <a:lstStyle/>
        <a:p>
          <a:endParaRPr lang="en-US"/>
        </a:p>
      </dgm:t>
    </dgm:pt>
    <dgm:pt modelId="{BFA3C955-DD34-4AC1-A61F-80BAC61F18D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ell MT" panose="02020503060305020303" pitchFamily="18" charset="0"/>
            </a:rPr>
            <a:t>Data Processing</a:t>
          </a:r>
        </a:p>
      </dgm:t>
    </dgm:pt>
    <dgm:pt modelId="{B6A8DA66-2EB9-4C33-8AC7-5F00CE840D80}" type="parTrans" cxnId="{53582E15-6B31-427F-B143-E3C29239E0BC}">
      <dgm:prSet/>
      <dgm:spPr/>
      <dgm:t>
        <a:bodyPr/>
        <a:lstStyle/>
        <a:p>
          <a:endParaRPr lang="en-US"/>
        </a:p>
      </dgm:t>
    </dgm:pt>
    <dgm:pt modelId="{D0D7D149-8739-4545-9961-CB2E67DEEEF5}" type="sibTrans" cxnId="{53582E15-6B31-427F-B143-E3C29239E0BC}">
      <dgm:prSet/>
      <dgm:spPr/>
      <dgm:t>
        <a:bodyPr/>
        <a:lstStyle/>
        <a:p>
          <a:endParaRPr lang="en-US"/>
        </a:p>
      </dgm:t>
    </dgm:pt>
    <dgm:pt modelId="{6AE253BF-099C-43BA-A791-5A1A54FEA43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ell MT" panose="02020503060305020303" pitchFamily="18" charset="0"/>
            </a:rPr>
            <a:t>Data Analysis</a:t>
          </a:r>
        </a:p>
      </dgm:t>
    </dgm:pt>
    <dgm:pt modelId="{37E5AAFC-4F6B-49D1-BAAC-15069DC9A3D9}" type="parTrans" cxnId="{8986BE67-E81C-4334-83CE-29E6B697FB9D}">
      <dgm:prSet/>
      <dgm:spPr/>
      <dgm:t>
        <a:bodyPr/>
        <a:lstStyle/>
        <a:p>
          <a:endParaRPr lang="en-US"/>
        </a:p>
      </dgm:t>
    </dgm:pt>
    <dgm:pt modelId="{B1825266-66C0-4B29-9827-1DBCF0553182}" type="sibTrans" cxnId="{8986BE67-E81C-4334-83CE-29E6B697FB9D}">
      <dgm:prSet/>
      <dgm:spPr/>
      <dgm:t>
        <a:bodyPr/>
        <a:lstStyle/>
        <a:p>
          <a:endParaRPr lang="en-US"/>
        </a:p>
      </dgm:t>
    </dgm:pt>
    <dgm:pt modelId="{5533C97D-0FEE-4B07-886C-604D96A25B4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ell MT" panose="02020503060305020303" pitchFamily="18" charset="0"/>
            </a:rPr>
            <a:t>Data Visualization</a:t>
          </a:r>
        </a:p>
      </dgm:t>
    </dgm:pt>
    <dgm:pt modelId="{1F2F85AB-96DB-4AB5-9E0B-E276314ECC74}" type="parTrans" cxnId="{7A1DC70B-043F-4A77-B7AF-D4157CDB53B9}">
      <dgm:prSet/>
      <dgm:spPr/>
      <dgm:t>
        <a:bodyPr/>
        <a:lstStyle/>
        <a:p>
          <a:endParaRPr lang="en-US"/>
        </a:p>
      </dgm:t>
    </dgm:pt>
    <dgm:pt modelId="{3E5865CE-1E5B-42BB-BE74-357A5AFC166C}" type="sibTrans" cxnId="{7A1DC70B-043F-4A77-B7AF-D4157CDB53B9}">
      <dgm:prSet/>
      <dgm:spPr/>
      <dgm:t>
        <a:bodyPr/>
        <a:lstStyle/>
        <a:p>
          <a:endParaRPr lang="en-US"/>
        </a:p>
      </dgm:t>
    </dgm:pt>
    <dgm:pt modelId="{D11CD894-BB36-48FD-A35E-B38BEA05488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ell MT" panose="02020503060305020303" pitchFamily="18" charset="0"/>
            </a:rPr>
            <a:t>Reports</a:t>
          </a:r>
        </a:p>
      </dgm:t>
    </dgm:pt>
    <dgm:pt modelId="{E74DCC59-7BDA-4C45-AA40-17E423659BA9}" type="parTrans" cxnId="{EB24D810-D730-435E-BEB0-F713005AEF7C}">
      <dgm:prSet/>
      <dgm:spPr/>
      <dgm:t>
        <a:bodyPr/>
        <a:lstStyle/>
        <a:p>
          <a:endParaRPr lang="en-US"/>
        </a:p>
      </dgm:t>
    </dgm:pt>
    <dgm:pt modelId="{6A120D36-246C-4351-9623-32BEEECD41DC}" type="sibTrans" cxnId="{EB24D810-D730-435E-BEB0-F713005AEF7C}">
      <dgm:prSet/>
      <dgm:spPr/>
      <dgm:t>
        <a:bodyPr/>
        <a:lstStyle/>
        <a:p>
          <a:endParaRPr lang="en-US"/>
        </a:p>
      </dgm:t>
    </dgm:pt>
    <dgm:pt modelId="{CDED52BE-BAE7-48F4-94BF-3D6B866C083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ell MT" panose="02020503060305020303" pitchFamily="18" charset="0"/>
            </a:rPr>
            <a:t>Insights </a:t>
          </a:r>
        </a:p>
      </dgm:t>
    </dgm:pt>
    <dgm:pt modelId="{C452E188-F357-4A6F-A26C-D22DD4A09A20}" type="parTrans" cxnId="{EF107B12-EB7C-445F-BF0E-9782E2744777}">
      <dgm:prSet/>
      <dgm:spPr/>
      <dgm:t>
        <a:bodyPr/>
        <a:lstStyle/>
        <a:p>
          <a:endParaRPr lang="en-US"/>
        </a:p>
      </dgm:t>
    </dgm:pt>
    <dgm:pt modelId="{FF5BAD1E-8241-4AA5-B23B-A764E7E04BBE}" type="sibTrans" cxnId="{EF107B12-EB7C-445F-BF0E-9782E2744777}">
      <dgm:prSet/>
      <dgm:spPr/>
      <dgm:t>
        <a:bodyPr/>
        <a:lstStyle/>
        <a:p>
          <a:endParaRPr lang="en-US"/>
        </a:p>
      </dgm:t>
    </dgm:pt>
    <dgm:pt modelId="{1D942C1C-9444-402D-8A46-C0AFDD59CE97}" type="pres">
      <dgm:prSet presAssocID="{116F2640-FAF8-423A-B2DD-9ED38FD14843}" presName="Name0" presStyleCnt="0">
        <dgm:presLayoutVars>
          <dgm:dir/>
          <dgm:resizeHandles val="exact"/>
        </dgm:presLayoutVars>
      </dgm:prSet>
      <dgm:spPr/>
    </dgm:pt>
    <dgm:pt modelId="{31FD9504-9ABA-4A73-B5F2-EF85BFC6CE9A}" type="pres">
      <dgm:prSet presAssocID="{116F2640-FAF8-423A-B2DD-9ED38FD14843}" presName="cycle" presStyleCnt="0"/>
      <dgm:spPr/>
    </dgm:pt>
    <dgm:pt modelId="{701688A8-96FF-40C6-8FE2-ED61F173201F}" type="pres">
      <dgm:prSet presAssocID="{54C3C90D-634F-4295-A4A4-5B83B078FDB7}" presName="nodeFirstNode" presStyleLbl="node1" presStyleIdx="0" presStyleCnt="6">
        <dgm:presLayoutVars>
          <dgm:bulletEnabled val="1"/>
        </dgm:presLayoutVars>
      </dgm:prSet>
      <dgm:spPr/>
    </dgm:pt>
    <dgm:pt modelId="{CC6B4B20-DBED-4B08-840F-43A6F1D35C8A}" type="pres">
      <dgm:prSet presAssocID="{0D46C20F-090B-4FD1-A6D2-04C1F5A4AED4}" presName="sibTransFirstNode" presStyleLbl="bgShp" presStyleIdx="0" presStyleCnt="1"/>
      <dgm:spPr/>
    </dgm:pt>
    <dgm:pt modelId="{D6DE9CD5-A95F-4274-9759-5597F7FA3BF8}" type="pres">
      <dgm:prSet presAssocID="{BFA3C955-DD34-4AC1-A61F-80BAC61F18D3}" presName="nodeFollowingNodes" presStyleLbl="node1" presStyleIdx="1" presStyleCnt="6">
        <dgm:presLayoutVars>
          <dgm:bulletEnabled val="1"/>
        </dgm:presLayoutVars>
      </dgm:prSet>
      <dgm:spPr/>
    </dgm:pt>
    <dgm:pt modelId="{6590AE21-5B73-4863-9FA7-53FB6845D664}" type="pres">
      <dgm:prSet presAssocID="{6AE253BF-099C-43BA-A791-5A1A54FEA430}" presName="nodeFollowingNodes" presStyleLbl="node1" presStyleIdx="2" presStyleCnt="6">
        <dgm:presLayoutVars>
          <dgm:bulletEnabled val="1"/>
        </dgm:presLayoutVars>
      </dgm:prSet>
      <dgm:spPr/>
    </dgm:pt>
    <dgm:pt modelId="{03D606CF-51EA-43A1-A170-246D3A853801}" type="pres">
      <dgm:prSet presAssocID="{5533C97D-0FEE-4B07-886C-604D96A25B43}" presName="nodeFollowingNodes" presStyleLbl="node1" presStyleIdx="3" presStyleCnt="6">
        <dgm:presLayoutVars>
          <dgm:bulletEnabled val="1"/>
        </dgm:presLayoutVars>
      </dgm:prSet>
      <dgm:spPr/>
    </dgm:pt>
    <dgm:pt modelId="{B7E92250-81FA-47CE-9BEE-D3C101862583}" type="pres">
      <dgm:prSet presAssocID="{D11CD894-BB36-48FD-A35E-B38BEA054883}" presName="nodeFollowingNodes" presStyleLbl="node1" presStyleIdx="4" presStyleCnt="6">
        <dgm:presLayoutVars>
          <dgm:bulletEnabled val="1"/>
        </dgm:presLayoutVars>
      </dgm:prSet>
      <dgm:spPr/>
    </dgm:pt>
    <dgm:pt modelId="{517C7448-9766-44EB-9AED-8442ABDCE860}" type="pres">
      <dgm:prSet presAssocID="{CDED52BE-BAE7-48F4-94BF-3D6B866C083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1E9A804-9AE7-4B79-8614-AEB250FB26FD}" type="presOf" srcId="{CDED52BE-BAE7-48F4-94BF-3D6B866C0832}" destId="{517C7448-9766-44EB-9AED-8442ABDCE860}" srcOrd="0" destOrd="0" presId="urn:microsoft.com/office/officeart/2005/8/layout/cycle3"/>
    <dgm:cxn modelId="{7A1DC70B-043F-4A77-B7AF-D4157CDB53B9}" srcId="{116F2640-FAF8-423A-B2DD-9ED38FD14843}" destId="{5533C97D-0FEE-4B07-886C-604D96A25B43}" srcOrd="3" destOrd="0" parTransId="{1F2F85AB-96DB-4AB5-9E0B-E276314ECC74}" sibTransId="{3E5865CE-1E5B-42BB-BE74-357A5AFC166C}"/>
    <dgm:cxn modelId="{EB24D810-D730-435E-BEB0-F713005AEF7C}" srcId="{116F2640-FAF8-423A-B2DD-9ED38FD14843}" destId="{D11CD894-BB36-48FD-A35E-B38BEA054883}" srcOrd="4" destOrd="0" parTransId="{E74DCC59-7BDA-4C45-AA40-17E423659BA9}" sibTransId="{6A120D36-246C-4351-9623-32BEEECD41DC}"/>
    <dgm:cxn modelId="{EF107B12-EB7C-445F-BF0E-9782E2744777}" srcId="{116F2640-FAF8-423A-B2DD-9ED38FD14843}" destId="{CDED52BE-BAE7-48F4-94BF-3D6B866C0832}" srcOrd="5" destOrd="0" parTransId="{C452E188-F357-4A6F-A26C-D22DD4A09A20}" sibTransId="{FF5BAD1E-8241-4AA5-B23B-A764E7E04BBE}"/>
    <dgm:cxn modelId="{53582E15-6B31-427F-B143-E3C29239E0BC}" srcId="{116F2640-FAF8-423A-B2DD-9ED38FD14843}" destId="{BFA3C955-DD34-4AC1-A61F-80BAC61F18D3}" srcOrd="1" destOrd="0" parTransId="{B6A8DA66-2EB9-4C33-8AC7-5F00CE840D80}" sibTransId="{D0D7D149-8739-4545-9961-CB2E67DEEEF5}"/>
    <dgm:cxn modelId="{0DD6D42D-64A4-4686-B655-887F0F1D36EE}" type="presOf" srcId="{0D46C20F-090B-4FD1-A6D2-04C1F5A4AED4}" destId="{CC6B4B20-DBED-4B08-840F-43A6F1D35C8A}" srcOrd="0" destOrd="0" presId="urn:microsoft.com/office/officeart/2005/8/layout/cycle3"/>
    <dgm:cxn modelId="{8195592E-366B-41C7-B3E9-7A4D7245F6DF}" srcId="{116F2640-FAF8-423A-B2DD-9ED38FD14843}" destId="{54C3C90D-634F-4295-A4A4-5B83B078FDB7}" srcOrd="0" destOrd="0" parTransId="{23377D29-3EF1-4BEA-802A-97F37F82E369}" sibTransId="{0D46C20F-090B-4FD1-A6D2-04C1F5A4AED4}"/>
    <dgm:cxn modelId="{8986BE67-E81C-4334-83CE-29E6B697FB9D}" srcId="{116F2640-FAF8-423A-B2DD-9ED38FD14843}" destId="{6AE253BF-099C-43BA-A791-5A1A54FEA430}" srcOrd="2" destOrd="0" parTransId="{37E5AAFC-4F6B-49D1-BAAC-15069DC9A3D9}" sibTransId="{B1825266-66C0-4B29-9827-1DBCF0553182}"/>
    <dgm:cxn modelId="{2E8C2D6C-253C-4FF0-BC7A-2D08D78D9497}" type="presOf" srcId="{116F2640-FAF8-423A-B2DD-9ED38FD14843}" destId="{1D942C1C-9444-402D-8A46-C0AFDD59CE97}" srcOrd="0" destOrd="0" presId="urn:microsoft.com/office/officeart/2005/8/layout/cycle3"/>
    <dgm:cxn modelId="{D4DA0D6F-BEEC-481F-A995-1BE6408429C0}" type="presOf" srcId="{BFA3C955-DD34-4AC1-A61F-80BAC61F18D3}" destId="{D6DE9CD5-A95F-4274-9759-5597F7FA3BF8}" srcOrd="0" destOrd="0" presId="urn:microsoft.com/office/officeart/2005/8/layout/cycle3"/>
    <dgm:cxn modelId="{659A5C6F-D3D7-40B5-B989-23C2AF344C5E}" type="presOf" srcId="{54C3C90D-634F-4295-A4A4-5B83B078FDB7}" destId="{701688A8-96FF-40C6-8FE2-ED61F173201F}" srcOrd="0" destOrd="0" presId="urn:microsoft.com/office/officeart/2005/8/layout/cycle3"/>
    <dgm:cxn modelId="{26F4D4A7-B425-4508-9CA8-BEA549CE3E84}" type="presOf" srcId="{5533C97D-0FEE-4B07-886C-604D96A25B43}" destId="{03D606CF-51EA-43A1-A170-246D3A853801}" srcOrd="0" destOrd="0" presId="urn:microsoft.com/office/officeart/2005/8/layout/cycle3"/>
    <dgm:cxn modelId="{16C871C8-3F90-4E9B-A7A3-B47B15CF4B97}" type="presOf" srcId="{6AE253BF-099C-43BA-A791-5A1A54FEA430}" destId="{6590AE21-5B73-4863-9FA7-53FB6845D664}" srcOrd="0" destOrd="0" presId="urn:microsoft.com/office/officeart/2005/8/layout/cycle3"/>
    <dgm:cxn modelId="{377F49FD-125A-43E5-A87D-8C05ED38DAB2}" type="presOf" srcId="{D11CD894-BB36-48FD-A35E-B38BEA054883}" destId="{B7E92250-81FA-47CE-9BEE-D3C101862583}" srcOrd="0" destOrd="0" presId="urn:microsoft.com/office/officeart/2005/8/layout/cycle3"/>
    <dgm:cxn modelId="{C59F37A9-EB13-4A9E-AD91-0E0E1F7F8127}" type="presParOf" srcId="{1D942C1C-9444-402D-8A46-C0AFDD59CE97}" destId="{31FD9504-9ABA-4A73-B5F2-EF85BFC6CE9A}" srcOrd="0" destOrd="0" presId="urn:microsoft.com/office/officeart/2005/8/layout/cycle3"/>
    <dgm:cxn modelId="{7D2D4423-AEBD-4962-BE28-915EC3F23C05}" type="presParOf" srcId="{31FD9504-9ABA-4A73-B5F2-EF85BFC6CE9A}" destId="{701688A8-96FF-40C6-8FE2-ED61F173201F}" srcOrd="0" destOrd="0" presId="urn:microsoft.com/office/officeart/2005/8/layout/cycle3"/>
    <dgm:cxn modelId="{56B11AD2-FAA9-4B13-B7CC-6D5A5EE7095B}" type="presParOf" srcId="{31FD9504-9ABA-4A73-B5F2-EF85BFC6CE9A}" destId="{CC6B4B20-DBED-4B08-840F-43A6F1D35C8A}" srcOrd="1" destOrd="0" presId="urn:microsoft.com/office/officeart/2005/8/layout/cycle3"/>
    <dgm:cxn modelId="{5AB0F8A1-63C6-468F-8B0A-EF73699142FE}" type="presParOf" srcId="{31FD9504-9ABA-4A73-B5F2-EF85BFC6CE9A}" destId="{D6DE9CD5-A95F-4274-9759-5597F7FA3BF8}" srcOrd="2" destOrd="0" presId="urn:microsoft.com/office/officeart/2005/8/layout/cycle3"/>
    <dgm:cxn modelId="{6B15A7FD-B363-4790-A9CB-B2B370241387}" type="presParOf" srcId="{31FD9504-9ABA-4A73-B5F2-EF85BFC6CE9A}" destId="{6590AE21-5B73-4863-9FA7-53FB6845D664}" srcOrd="3" destOrd="0" presId="urn:microsoft.com/office/officeart/2005/8/layout/cycle3"/>
    <dgm:cxn modelId="{6EF053C1-4CBB-4FE8-9E4F-B98CA83C1AD1}" type="presParOf" srcId="{31FD9504-9ABA-4A73-B5F2-EF85BFC6CE9A}" destId="{03D606CF-51EA-43A1-A170-246D3A853801}" srcOrd="4" destOrd="0" presId="urn:microsoft.com/office/officeart/2005/8/layout/cycle3"/>
    <dgm:cxn modelId="{DD1E59A6-3399-462D-ADAA-E6E74A7490B5}" type="presParOf" srcId="{31FD9504-9ABA-4A73-B5F2-EF85BFC6CE9A}" destId="{B7E92250-81FA-47CE-9BEE-D3C101862583}" srcOrd="5" destOrd="0" presId="urn:microsoft.com/office/officeart/2005/8/layout/cycle3"/>
    <dgm:cxn modelId="{2C78A1C9-5879-420A-BD5E-4D73344C6757}" type="presParOf" srcId="{31FD9504-9ABA-4A73-B5F2-EF85BFC6CE9A}" destId="{517C7448-9766-44EB-9AED-8442ABDCE86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B4B20-DBED-4B08-840F-43A6F1D35C8A}">
      <dsp:nvSpPr>
        <dsp:cNvPr id="0" name=""/>
        <dsp:cNvSpPr/>
      </dsp:nvSpPr>
      <dsp:spPr>
        <a:xfrm>
          <a:off x="2503538" y="-3447"/>
          <a:ext cx="5488202" cy="5488202"/>
        </a:xfrm>
        <a:prstGeom prst="circularArrow">
          <a:avLst>
            <a:gd name="adj1" fmla="val 5274"/>
            <a:gd name="adj2" fmla="val 312630"/>
            <a:gd name="adj3" fmla="val 14202795"/>
            <a:gd name="adj4" fmla="val 17141860"/>
            <a:gd name="adj5" fmla="val 5477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01688A8-96FF-40C6-8FE2-ED61F173201F}">
      <dsp:nvSpPr>
        <dsp:cNvPr id="0" name=""/>
        <dsp:cNvSpPr/>
      </dsp:nvSpPr>
      <dsp:spPr>
        <a:xfrm>
          <a:off x="4189400" y="2868"/>
          <a:ext cx="2116479" cy="10582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Data </a:t>
          </a:r>
          <a:r>
            <a:rPr lang="en-US" sz="2600" kern="1200" dirty="0">
              <a:solidFill>
                <a:schemeClr val="bg1"/>
              </a:solidFill>
              <a:latin typeface="Bell MT" panose="02020503060305020303" pitchFamily="18" charset="0"/>
            </a:rPr>
            <a:t>Cleaning</a:t>
          </a:r>
          <a:r>
            <a:rPr lang="en-US" sz="2600" kern="1200" dirty="0">
              <a:solidFill>
                <a:schemeClr val="bg1"/>
              </a:solidFill>
            </a:rPr>
            <a:t> </a:t>
          </a:r>
        </a:p>
      </dsp:txBody>
      <dsp:txXfrm>
        <a:off x="4241059" y="54527"/>
        <a:ext cx="2013161" cy="954921"/>
      </dsp:txXfrm>
    </dsp:sp>
    <dsp:sp modelId="{D6DE9CD5-A95F-4274-9759-5597F7FA3BF8}">
      <dsp:nvSpPr>
        <dsp:cNvPr id="0" name=""/>
        <dsp:cNvSpPr/>
      </dsp:nvSpPr>
      <dsp:spPr>
        <a:xfrm>
          <a:off x="6117563" y="1116094"/>
          <a:ext cx="2116479" cy="10582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Bell MT" panose="02020503060305020303" pitchFamily="18" charset="0"/>
            </a:rPr>
            <a:t>Data Processing</a:t>
          </a:r>
        </a:p>
      </dsp:txBody>
      <dsp:txXfrm>
        <a:off x="6169222" y="1167753"/>
        <a:ext cx="2013161" cy="954921"/>
      </dsp:txXfrm>
    </dsp:sp>
    <dsp:sp modelId="{6590AE21-5B73-4863-9FA7-53FB6845D664}">
      <dsp:nvSpPr>
        <dsp:cNvPr id="0" name=""/>
        <dsp:cNvSpPr/>
      </dsp:nvSpPr>
      <dsp:spPr>
        <a:xfrm>
          <a:off x="6117563" y="3342545"/>
          <a:ext cx="2116479" cy="10582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Bell MT" panose="02020503060305020303" pitchFamily="18" charset="0"/>
            </a:rPr>
            <a:t>Data Analysis</a:t>
          </a:r>
        </a:p>
      </dsp:txBody>
      <dsp:txXfrm>
        <a:off x="6169222" y="3394204"/>
        <a:ext cx="2013161" cy="954921"/>
      </dsp:txXfrm>
    </dsp:sp>
    <dsp:sp modelId="{03D606CF-51EA-43A1-A170-246D3A853801}">
      <dsp:nvSpPr>
        <dsp:cNvPr id="0" name=""/>
        <dsp:cNvSpPr/>
      </dsp:nvSpPr>
      <dsp:spPr>
        <a:xfrm>
          <a:off x="4189400" y="4455771"/>
          <a:ext cx="2116479" cy="10582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Bell MT" panose="02020503060305020303" pitchFamily="18" charset="0"/>
            </a:rPr>
            <a:t>Data Visualization</a:t>
          </a:r>
        </a:p>
      </dsp:txBody>
      <dsp:txXfrm>
        <a:off x="4241059" y="4507430"/>
        <a:ext cx="2013161" cy="954921"/>
      </dsp:txXfrm>
    </dsp:sp>
    <dsp:sp modelId="{B7E92250-81FA-47CE-9BEE-D3C101862583}">
      <dsp:nvSpPr>
        <dsp:cNvPr id="0" name=""/>
        <dsp:cNvSpPr/>
      </dsp:nvSpPr>
      <dsp:spPr>
        <a:xfrm>
          <a:off x="2261236" y="3342545"/>
          <a:ext cx="2116479" cy="105823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Bell MT" panose="02020503060305020303" pitchFamily="18" charset="0"/>
            </a:rPr>
            <a:t>Reports</a:t>
          </a:r>
        </a:p>
      </dsp:txBody>
      <dsp:txXfrm>
        <a:off x="2312895" y="3394204"/>
        <a:ext cx="2013161" cy="954921"/>
      </dsp:txXfrm>
    </dsp:sp>
    <dsp:sp modelId="{517C7448-9766-44EB-9AED-8442ABDCE860}">
      <dsp:nvSpPr>
        <dsp:cNvPr id="0" name=""/>
        <dsp:cNvSpPr/>
      </dsp:nvSpPr>
      <dsp:spPr>
        <a:xfrm>
          <a:off x="2261236" y="1116094"/>
          <a:ext cx="2116479" cy="10582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Bell MT" panose="02020503060305020303" pitchFamily="18" charset="0"/>
            </a:rPr>
            <a:t>Insights </a:t>
          </a:r>
        </a:p>
      </dsp:txBody>
      <dsp:txXfrm>
        <a:off x="2312895" y="1167753"/>
        <a:ext cx="2013161" cy="954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59FD-EF87-4103-B85F-961A37C28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50E1E-1FB2-4238-96B0-15067EE5D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E52C7-00DD-4EDA-8716-D07EDD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FDC9-10D6-4509-B0D4-72BEFC09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84BB-450E-407B-87DB-0E7038AD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0A02-969D-41FD-87E7-FD1F61DE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6D883-5686-40CB-888C-6399BD35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6D14-6AF2-415A-9E62-11F3DE23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5138-EA62-4D9C-BE5C-5290D0FA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1DE6-DF14-4436-98D7-6148F245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7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DE479-DB15-451F-822D-77CED1AB7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5AA31-831E-4C42-B23E-BC5B0DD2F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B1D9-7540-435E-AF8E-7383EB7A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7F52-274E-44A5-9B18-5FAA9315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593F-F8D5-456B-B9FA-7A658322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40E9-5775-4D68-B804-F9816F7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7F0D-44F6-4526-BB95-74384B9F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3CB24-3DEB-453B-BEC0-A60D9206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C72C-6FEB-4F44-8E1C-80AB1D78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3361-E78E-4EA1-99CD-D62E972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8E56-9D66-46B8-A843-4BDD3FE1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C65-4DBA-4FB9-8E6B-503484BD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5B8F-3A46-430D-B95D-1C4CAAC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7E28-114C-46C6-8905-A5B562F2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3891-5C2C-42FF-90A2-33832C2F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1545-A140-440B-9441-8249950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E941-1D7A-49D8-87F7-A34B0C483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218B-0E86-4CEA-A4C0-456AF1E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8B4B-0DF4-4336-9B69-88404A7A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D6FA0-985A-4883-968F-30E86493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1930E-FE40-46E1-AE42-F7CFD8DD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1E7D-8250-4756-8708-BD934D8A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F403-F143-4960-A8F7-E6F405DE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21291-659C-42F6-86CA-4A89100E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41DED-7109-4385-9A09-6976C9662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E8996-A17A-4BEF-8D05-A122F554B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2D566-9348-4C1F-8974-3BB275CC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BB0D-82E0-4094-AEAC-AC5318E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02481-2E26-4004-B1B9-51B40D0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DE1-9926-4CE2-8A7C-5FB023D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8963-3254-4F02-9224-EC2989EA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2434-F17F-40F1-8B79-9B7E7DA6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49D4F-D550-46C1-9BD9-87520B3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5468E-D22F-4ED0-9E3C-2DEED6E1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8E07F-7F5E-4479-8EA7-83D077CE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A9EC-FC5C-4752-B764-A4A6EE87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339-3AE3-43B6-9B03-A1EC3DF3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9DFB-0AB6-4294-B42B-2C426A4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1243E-2BA7-4FD9-AB9D-9F23C332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1FBA-080D-4CF0-B4FF-4E26F2B3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0E8F1-8278-4DB1-931C-E4D2E8E4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85992-BF6B-4611-A001-39933D61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F9A8-80BD-46C3-84F9-C1E2695F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53F6C-8425-482E-807C-39F3C03E0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BD06B-1925-42A2-8EBB-116A5E5E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B8537-1A19-4DB6-A523-4ED3B8DA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454F-0360-40AB-B08E-BEC31BBD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34FF-CE1E-443D-8E82-ECBF549F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FF9E1-327C-4786-BC0C-6EBBDEE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D1C3F-0CC6-4C14-A07A-6087955D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DBD1-19ED-4341-91A4-6D92E5DC7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02CB-C6E1-461B-951A-D34BE00DB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8825E-9AD2-4C8B-A4EB-025953534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BA7EE-1233-4A00-AF67-1350C3CEFD2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7698-19DA-47DF-8C51-02E15178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6B0D-E585-4C75-9804-0694F0E49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9C49-D191-4DD1-879A-FBFE0A87F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C3985-20E1-42E6-AAB4-B2635B25B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5B8AD-EABC-4D3E-8BA6-D3118E149B0C}"/>
              </a:ext>
            </a:extLst>
          </p:cNvPr>
          <p:cNvSpPr txBox="1"/>
          <p:nvPr/>
        </p:nvSpPr>
        <p:spPr>
          <a:xfrm>
            <a:off x="0" y="139809"/>
            <a:ext cx="75225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Vrinda</a:t>
            </a:r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 </a:t>
            </a:r>
          </a:p>
          <a:p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Store</a:t>
            </a:r>
          </a:p>
          <a:p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Data</a:t>
            </a:r>
          </a:p>
          <a:p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Analysis </a:t>
            </a:r>
          </a:p>
          <a:p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Using </a:t>
            </a:r>
          </a:p>
          <a:p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MS Excel</a:t>
            </a:r>
            <a:endParaRPr lang="en-US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16F9B-7EB7-4422-A439-43AF03A7A4DC}"/>
              </a:ext>
            </a:extLst>
          </p:cNvPr>
          <p:cNvSpPr txBox="1"/>
          <p:nvPr/>
        </p:nvSpPr>
        <p:spPr>
          <a:xfrm>
            <a:off x="8377290" y="6211669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Shravan Jadhav</a:t>
            </a:r>
          </a:p>
          <a:p>
            <a:r>
              <a:rPr lang="en-US" dirty="0">
                <a:solidFill>
                  <a:schemeClr val="bg1"/>
                </a:solidFill>
              </a:rPr>
              <a:t>jshravan354@gmail.com</a:t>
            </a:r>
          </a:p>
        </p:txBody>
      </p:sp>
    </p:spTree>
    <p:extLst>
      <p:ext uri="{BB962C8B-B14F-4D97-AF65-F5344CB8AC3E}">
        <p14:creationId xmlns:p14="http://schemas.microsoft.com/office/powerpoint/2010/main" val="8111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85FC9-DAA6-452A-B1C4-6B560B8A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0F2CB-506F-46BC-B46C-53FBC7A5A9C5}"/>
              </a:ext>
            </a:extLst>
          </p:cNvPr>
          <p:cNvSpPr/>
          <p:nvPr/>
        </p:nvSpPr>
        <p:spPr>
          <a:xfrm>
            <a:off x="873760" y="772160"/>
            <a:ext cx="1084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Sample Insights:</a:t>
            </a:r>
          </a:p>
          <a:p>
            <a:pPr marL="342900" indent="-34290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Women are more likely to buy compared to men (~65%)</a:t>
            </a:r>
          </a:p>
          <a:p>
            <a:pPr marL="342900" indent="-34290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Maharashtra, Karnataka and Uttar Pradesh are the top 3 states (-35%)</a:t>
            </a:r>
          </a:p>
          <a:p>
            <a:pPr marL="342900" indent="-34290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Adult age group (30-49 </a:t>
            </a:r>
            <a:r>
              <a:rPr lang="en-US" sz="2400" dirty="0" err="1">
                <a:latin typeface="Bell MT" panose="02020503060305020303" pitchFamily="18" charset="0"/>
              </a:rPr>
              <a:t>yrs</a:t>
            </a:r>
            <a:r>
              <a:rPr lang="en-US" sz="2400" dirty="0">
                <a:latin typeface="Bell MT" panose="02020503060305020303" pitchFamily="18" charset="0"/>
              </a:rPr>
              <a:t>) is max contributing (-50%)</a:t>
            </a:r>
          </a:p>
          <a:p>
            <a:pPr marL="342900" indent="-34290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Amazon, Flipkart and </a:t>
            </a:r>
            <a:r>
              <a:rPr lang="en-US" sz="2400" dirty="0" err="1">
                <a:latin typeface="Bell MT" panose="02020503060305020303" pitchFamily="18" charset="0"/>
              </a:rPr>
              <a:t>Myntra</a:t>
            </a:r>
            <a:r>
              <a:rPr lang="en-US" sz="2400" dirty="0">
                <a:latin typeface="Bell MT" panose="02020503060305020303" pitchFamily="18" charset="0"/>
              </a:rPr>
              <a:t> channels are max contributing (~80%)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A593-DC05-4C4D-A03C-0267F6560F3B}"/>
              </a:ext>
            </a:extLst>
          </p:cNvPr>
          <p:cNvSpPr txBox="1"/>
          <p:nvPr/>
        </p:nvSpPr>
        <p:spPr>
          <a:xfrm>
            <a:off x="701040" y="3789680"/>
            <a:ext cx="10566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Final Conclusion to improve </a:t>
            </a:r>
            <a:r>
              <a:rPr lang="en-US" sz="3200" dirty="0" err="1">
                <a:latin typeface="Bell MT" panose="02020503060305020303" pitchFamily="18" charset="0"/>
              </a:rPr>
              <a:t>Vrinda</a:t>
            </a:r>
            <a:r>
              <a:rPr lang="en-US" sz="3200" dirty="0">
                <a:latin typeface="Bell MT" panose="02020503060305020303" pitchFamily="18" charset="0"/>
              </a:rPr>
              <a:t> store sales:</a:t>
            </a:r>
          </a:p>
          <a:p>
            <a:r>
              <a:rPr lang="en-US" sz="2800" dirty="0">
                <a:latin typeface="Bell MT" panose="02020503060305020303" pitchFamily="18" charset="0"/>
              </a:rPr>
              <a:t>Target </a:t>
            </a:r>
            <a:r>
              <a:rPr lang="en-US" sz="2800" b="1" dirty="0">
                <a:latin typeface="Bell MT" panose="02020503060305020303" pitchFamily="18" charset="0"/>
              </a:rPr>
              <a:t>women customers </a:t>
            </a:r>
            <a:r>
              <a:rPr lang="en-US" sz="2800" dirty="0">
                <a:latin typeface="Bell MT" panose="02020503060305020303" pitchFamily="18" charset="0"/>
              </a:rPr>
              <a:t>of </a:t>
            </a:r>
            <a:r>
              <a:rPr lang="en-US" sz="2800" b="1" dirty="0">
                <a:latin typeface="Bell MT" panose="02020503060305020303" pitchFamily="18" charset="0"/>
              </a:rPr>
              <a:t>age group (30-49 </a:t>
            </a:r>
            <a:r>
              <a:rPr lang="en-US" sz="2800" b="1" dirty="0" err="1">
                <a:latin typeface="Bell MT" panose="02020503060305020303" pitchFamily="18" charset="0"/>
              </a:rPr>
              <a:t>yrs</a:t>
            </a:r>
            <a:r>
              <a:rPr lang="en-US" sz="2800" b="1" dirty="0">
                <a:latin typeface="Bell MT" panose="02020503060305020303" pitchFamily="18" charset="0"/>
              </a:rPr>
              <a:t>)</a:t>
            </a:r>
            <a:r>
              <a:rPr lang="en-US" sz="2800" dirty="0">
                <a:latin typeface="Bell MT" panose="02020503060305020303" pitchFamily="18" charset="0"/>
              </a:rPr>
              <a:t> living in </a:t>
            </a:r>
            <a:r>
              <a:rPr lang="en-US" sz="2800" b="1" dirty="0">
                <a:latin typeface="Bell MT" panose="02020503060305020303" pitchFamily="18" charset="0"/>
              </a:rPr>
              <a:t>Maharashtra, Karnataka </a:t>
            </a:r>
            <a:r>
              <a:rPr lang="en-US" sz="2800" dirty="0">
                <a:latin typeface="Bell MT" panose="02020503060305020303" pitchFamily="18" charset="0"/>
              </a:rPr>
              <a:t>and </a:t>
            </a:r>
            <a:r>
              <a:rPr lang="en-US" sz="2800" b="1" dirty="0">
                <a:latin typeface="Bell MT" panose="02020503060305020303" pitchFamily="18" charset="0"/>
              </a:rPr>
              <a:t>Uttar Pradesh </a:t>
            </a:r>
            <a:r>
              <a:rPr lang="en-US" sz="2800" dirty="0">
                <a:latin typeface="Bell MT" panose="02020503060305020303" pitchFamily="18" charset="0"/>
              </a:rPr>
              <a:t>by showing ads/offers/coupons available on </a:t>
            </a:r>
            <a:r>
              <a:rPr lang="en-US" sz="2800" b="1" dirty="0">
                <a:latin typeface="Bell MT" panose="02020503060305020303" pitchFamily="18" charset="0"/>
              </a:rPr>
              <a:t>Amazon, Flipkart</a:t>
            </a:r>
            <a:r>
              <a:rPr lang="en-US" sz="2800" dirty="0">
                <a:latin typeface="Bell MT" panose="02020503060305020303" pitchFamily="18" charset="0"/>
              </a:rPr>
              <a:t> and </a:t>
            </a:r>
            <a:r>
              <a:rPr lang="en-US" sz="2800" b="1" dirty="0" err="1">
                <a:latin typeface="Bell MT" panose="02020503060305020303" pitchFamily="18" charset="0"/>
              </a:rPr>
              <a:t>Myntra</a:t>
            </a:r>
            <a:endParaRPr lang="en-US" sz="28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25019-7845-4FC4-B929-B18E1D536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9F59E-6C25-4F12-8EFB-ED899BA813DE}"/>
              </a:ext>
            </a:extLst>
          </p:cNvPr>
          <p:cNvSpPr txBox="1"/>
          <p:nvPr/>
        </p:nvSpPr>
        <p:spPr>
          <a:xfrm>
            <a:off x="3418840" y="4805680"/>
            <a:ext cx="11409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611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3F9CD-2139-442E-BB41-FE95555F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57935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07CA1-8F6C-4E28-B158-52490E9F4277}"/>
              </a:ext>
            </a:extLst>
          </p:cNvPr>
          <p:cNvSpPr txBox="1"/>
          <p:nvPr/>
        </p:nvSpPr>
        <p:spPr>
          <a:xfrm>
            <a:off x="863600" y="944880"/>
            <a:ext cx="10068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Objective :</a:t>
            </a:r>
          </a:p>
          <a:p>
            <a:endParaRPr lang="en-US" sz="3600" b="1" dirty="0">
              <a:latin typeface="Bodoni MT" panose="02070603080606020203" pitchFamily="18" charset="0"/>
            </a:endParaRPr>
          </a:p>
          <a:p>
            <a:r>
              <a:rPr lang="en-US" sz="4400" b="1" dirty="0" err="1">
                <a:latin typeface="Bodoni MT" panose="02070603080606020203" pitchFamily="18" charset="0"/>
              </a:rPr>
              <a:t>Vrinda</a:t>
            </a:r>
            <a:r>
              <a:rPr lang="en-US" sz="4400" b="1" dirty="0">
                <a:latin typeface="Bodoni MT" panose="02070603080606020203" pitchFamily="18" charset="0"/>
              </a:rPr>
              <a:t> store </a:t>
            </a:r>
            <a:r>
              <a:rPr lang="en-US" sz="3600" b="1" dirty="0">
                <a:latin typeface="Bodoni MT" panose="02070603080606020203" pitchFamily="18" charset="0"/>
              </a:rPr>
              <a:t>wants to create an annual sales report for 2022. So that, </a:t>
            </a:r>
            <a:r>
              <a:rPr lang="en-US" sz="3600" b="1" dirty="0" err="1">
                <a:latin typeface="Bodoni MT" panose="02070603080606020203" pitchFamily="18" charset="0"/>
              </a:rPr>
              <a:t>Vrinda</a:t>
            </a:r>
            <a:r>
              <a:rPr lang="en-US" sz="3600" b="1" dirty="0">
                <a:latin typeface="Bodoni MT" panose="02070603080606020203" pitchFamily="18" charset="0"/>
              </a:rPr>
              <a:t> can understand their customers and grow more sales in 2023.</a:t>
            </a:r>
          </a:p>
        </p:txBody>
      </p:sp>
    </p:spTree>
    <p:extLst>
      <p:ext uri="{BB962C8B-B14F-4D97-AF65-F5344CB8AC3E}">
        <p14:creationId xmlns:p14="http://schemas.microsoft.com/office/powerpoint/2010/main" val="19310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BEF23-01D3-4594-AFD1-82D2613DD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B4EBC0-0263-47E9-88CC-2FE4B5F7DE96}"/>
              </a:ext>
            </a:extLst>
          </p:cNvPr>
          <p:cNvSpPr txBox="1"/>
          <p:nvPr/>
        </p:nvSpPr>
        <p:spPr>
          <a:xfrm>
            <a:off x="619760" y="1330960"/>
            <a:ext cx="12019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Compare the sales and orders using single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Which month got the highest sales and orders?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Who purchased more- men or women in 2022?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What are different order status in 2022?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List top 10 states contributing to the sales?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Relation between age and gender based on number of orders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Which channel is contributing to maximum sales?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odoni MT" panose="02070603080606020203" pitchFamily="18" charset="0"/>
              </a:rPr>
              <a:t>Highest selling category?, 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BAA8C-F770-424C-893C-2245DFD1415F}"/>
              </a:ext>
            </a:extLst>
          </p:cNvPr>
          <p:cNvSpPr txBox="1"/>
          <p:nvPr/>
        </p:nvSpPr>
        <p:spPr>
          <a:xfrm>
            <a:off x="548640" y="548639"/>
            <a:ext cx="8544560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Requirements of </a:t>
            </a:r>
            <a:r>
              <a:rPr lang="en-US" sz="4000" dirty="0" err="1">
                <a:latin typeface="Algerian" panose="04020705040A02060702" pitchFamily="82" charset="0"/>
              </a:rPr>
              <a:t>Vrinda</a:t>
            </a:r>
            <a:r>
              <a:rPr lang="en-US" sz="4000" dirty="0">
                <a:latin typeface="Algerian" panose="04020705040A02060702" pitchFamily="82" charset="0"/>
              </a:rPr>
              <a:t> Store: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001B8-FFB2-492C-8D83-D60D052B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3DFB522-8174-443B-BA7C-87A5C98B7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322879"/>
              </p:ext>
            </p:extLst>
          </p:nvPr>
        </p:nvGraphicFramePr>
        <p:xfrm>
          <a:off x="213360" y="975360"/>
          <a:ext cx="10495280" cy="551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F0F4C4-F2BF-4227-9EEB-BAB33FEE443D}"/>
              </a:ext>
            </a:extLst>
          </p:cNvPr>
          <p:cNvSpPr txBox="1"/>
          <p:nvPr/>
        </p:nvSpPr>
        <p:spPr>
          <a:xfrm>
            <a:off x="995680" y="195293"/>
            <a:ext cx="3535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6447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9921B-DF47-4F57-98D7-EF63D92851B6}"/>
              </a:ext>
            </a:extLst>
          </p:cNvPr>
          <p:cNvSpPr txBox="1"/>
          <p:nvPr/>
        </p:nvSpPr>
        <p:spPr>
          <a:xfrm>
            <a:off x="1087120" y="477520"/>
            <a:ext cx="41554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1.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54F58-BA24-4D15-9DCC-07EF264E064D}"/>
              </a:ext>
            </a:extLst>
          </p:cNvPr>
          <p:cNvSpPr txBox="1"/>
          <p:nvPr/>
        </p:nvSpPr>
        <p:spPr>
          <a:xfrm>
            <a:off x="5577840" y="477520"/>
            <a:ext cx="5699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We have cleaned the dataset by removing null values using filter option.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Also we have checked duplicate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We prepared data in a specific manner.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FAB06-EBBC-49BB-AC03-3BECEE54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9" y="2525599"/>
            <a:ext cx="11373782" cy="344848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953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3BC21-DD19-4B48-84D8-8DAC54566C33}"/>
              </a:ext>
            </a:extLst>
          </p:cNvPr>
          <p:cNvSpPr txBox="1"/>
          <p:nvPr/>
        </p:nvSpPr>
        <p:spPr>
          <a:xfrm>
            <a:off x="203200" y="284480"/>
            <a:ext cx="538480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2. Data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F5ACB-C90D-4CB3-94A3-F3CA25604C9C}"/>
              </a:ext>
            </a:extLst>
          </p:cNvPr>
          <p:cNvSpPr txBox="1"/>
          <p:nvPr/>
        </p:nvSpPr>
        <p:spPr>
          <a:xfrm>
            <a:off x="5923280" y="284480"/>
            <a:ext cx="606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We have created some necessary columns as like “Age” and “Month” by using formulae.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CE5B3-B0E5-4F91-894B-8BBA22F0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2759494"/>
            <a:ext cx="11260121" cy="30865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53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8E846-8AE0-4C08-933B-586BAD8F44DF}"/>
              </a:ext>
            </a:extLst>
          </p:cNvPr>
          <p:cNvSpPr txBox="1"/>
          <p:nvPr/>
        </p:nvSpPr>
        <p:spPr>
          <a:xfrm>
            <a:off x="467360" y="426720"/>
            <a:ext cx="38709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3. Data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D9B71-621F-498B-ADD8-560AE85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116573"/>
            <a:ext cx="10498015" cy="562053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37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72610-B0A7-445E-A912-AD2659CD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" y="640080"/>
            <a:ext cx="12086502" cy="6181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D99175-3C2F-44B8-9BA5-83EB833FB409}"/>
              </a:ext>
            </a:extLst>
          </p:cNvPr>
          <p:cNvSpPr txBox="1"/>
          <p:nvPr/>
        </p:nvSpPr>
        <p:spPr>
          <a:xfrm>
            <a:off x="294640" y="36373"/>
            <a:ext cx="57200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4.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1118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9340C-7812-49CF-A49E-7747495C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348367"/>
            <a:ext cx="12049760" cy="543851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686BF-DE58-4861-99A3-61A9AAEDA6FB}"/>
              </a:ext>
            </a:extLst>
          </p:cNvPr>
          <p:cNvSpPr txBox="1"/>
          <p:nvPr/>
        </p:nvSpPr>
        <p:spPr>
          <a:xfrm>
            <a:off x="548640" y="406400"/>
            <a:ext cx="2875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5. Reports</a:t>
            </a:r>
          </a:p>
        </p:txBody>
      </p:sp>
    </p:spTree>
    <p:extLst>
      <p:ext uri="{BB962C8B-B14F-4D97-AF65-F5344CB8AC3E}">
        <p14:creationId xmlns:p14="http://schemas.microsoft.com/office/powerpoint/2010/main" val="10788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glitter pattern="hexagon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298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Bell MT</vt:lpstr>
      <vt:lpstr>Bodoni MT</vt:lpstr>
      <vt:lpstr>Calibri</vt:lpstr>
      <vt:lpstr>Calibri Light</vt:lpstr>
      <vt:lpstr>Century Gothic</vt:lpstr>
      <vt:lpstr>Wingdings</vt:lpstr>
      <vt:lpstr>Wingdings 3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SKT</dc:creator>
  <cp:lastModifiedBy>SKT</cp:lastModifiedBy>
  <cp:revision>17</cp:revision>
  <dcterms:created xsi:type="dcterms:W3CDTF">2023-07-30T19:50:24Z</dcterms:created>
  <dcterms:modified xsi:type="dcterms:W3CDTF">2023-08-17T15:50:07Z</dcterms:modified>
</cp:coreProperties>
</file>