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8"/>
  </p:notesMasterIdLst>
  <p:sldIdLst>
    <p:sldId id="257" r:id="rId2"/>
    <p:sldId id="259" r:id="rId3"/>
    <p:sldId id="293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5.wmf"/><Relationship Id="rId1" Type="http://schemas.openxmlformats.org/officeDocument/2006/relationships/image" Target="../media/image31.wmf"/><Relationship Id="rId6" Type="http://schemas.openxmlformats.org/officeDocument/2006/relationships/image" Target="../media/image43.wmf"/><Relationship Id="rId5" Type="http://schemas.openxmlformats.org/officeDocument/2006/relationships/image" Target="../media/image13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35.wmf"/><Relationship Id="rId1" Type="http://schemas.openxmlformats.org/officeDocument/2006/relationships/image" Target="../media/image31.wmf"/><Relationship Id="rId6" Type="http://schemas.openxmlformats.org/officeDocument/2006/relationships/image" Target="../media/image12.wmf"/><Relationship Id="rId5" Type="http://schemas.openxmlformats.org/officeDocument/2006/relationships/image" Target="../media/image13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FDB0B-8BF7-4A19-9E02-2DA910184E3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1F6CF-7D77-4F4F-841C-96A13E8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276293-810E-435F-8223-60401F5ED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AB97561-8C5B-4BB7-9D27-FEEF57D8D1F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2AB5EC-6482-4504-B848-F240500AF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7.bin"/><Relationship Id="rId4" Type="http://schemas.microsoft.com/office/2007/relationships/hdphoto" Target="../media/hdphoto9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4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1"/>
            <a:ext cx="7772400" cy="3505199"/>
          </a:xfrm>
        </p:spPr>
        <p:txBody>
          <a:bodyPr/>
          <a:lstStyle/>
          <a:p>
            <a:r>
              <a:rPr lang="en-US" dirty="0"/>
              <a:t>Getting started with Simulink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724400"/>
            <a:ext cx="8382000" cy="1600200"/>
          </a:xfrm>
        </p:spPr>
        <p:txBody>
          <a:bodyPr/>
          <a:lstStyle/>
          <a:p>
            <a:r>
              <a:rPr lang="en-US" dirty="0"/>
              <a:t>An introductory </a:t>
            </a:r>
            <a:r>
              <a:rPr lang="en-US" dirty="0" smtClean="0"/>
              <a:t>tutorial</a:t>
            </a:r>
          </a:p>
          <a:p>
            <a:r>
              <a:rPr lang="en-US" dirty="0" smtClean="0"/>
              <a:t>by</a:t>
            </a:r>
            <a:endParaRPr lang="en-US" dirty="0"/>
          </a:p>
          <a:p>
            <a:r>
              <a:rPr lang="en-US" sz="2400" dirty="0" smtClean="0"/>
              <a:t>SHRAVANKUMAR  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1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an input block</a:t>
            </a:r>
          </a:p>
        </p:txBody>
      </p:sp>
      <p:pic>
        <p:nvPicPr>
          <p:cNvPr id="12297" name="Picture 1033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40386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8" name="Text Box 1034"/>
          <p:cNvSpPr txBox="1">
            <a:spLocks noChangeArrowheads="1"/>
          </p:cNvSpPr>
          <p:nvPr/>
        </p:nvSpPr>
        <p:spPr bwMode="auto">
          <a:xfrm>
            <a:off x="4114800" y="1981200"/>
            <a:ext cx="434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Drag a </a:t>
            </a:r>
            <a:r>
              <a:rPr lang="en-US" sz="2800" b="0" i="1"/>
              <a:t>Sine Wave</a:t>
            </a:r>
            <a:r>
              <a:rPr lang="en-US" sz="2800" b="0"/>
              <a:t> block from the </a:t>
            </a:r>
            <a:r>
              <a:rPr lang="en-US" sz="2800" b="0" i="1"/>
              <a:t>Sources</a:t>
            </a:r>
            <a:r>
              <a:rPr lang="en-US" sz="2800" b="0"/>
              <a:t> library to the model window</a:t>
            </a:r>
          </a:p>
        </p:txBody>
      </p:sp>
      <p:pic>
        <p:nvPicPr>
          <p:cNvPr id="12300" name="Picture 1036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31702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1" name="Line 1037"/>
          <p:cNvSpPr>
            <a:spLocks noChangeShapeType="1"/>
          </p:cNvSpPr>
          <p:nvPr/>
        </p:nvSpPr>
        <p:spPr bwMode="auto">
          <a:xfrm flipV="1">
            <a:off x="2286000" y="51816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an operator block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14800" y="2057400"/>
            <a:ext cx="449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Drag an </a:t>
            </a:r>
            <a:r>
              <a:rPr lang="en-US" sz="2800" b="0" i="1"/>
              <a:t>Integrator</a:t>
            </a:r>
            <a:r>
              <a:rPr lang="en-US" sz="2800" b="0"/>
              <a:t> block from the </a:t>
            </a:r>
            <a:r>
              <a:rPr lang="en-US" sz="2800" b="0" i="1"/>
              <a:t>Continuous</a:t>
            </a:r>
            <a:r>
              <a:rPr lang="en-US" sz="2800" b="0"/>
              <a:t> library to the model window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335121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43434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133600" y="3733800"/>
            <a:ext cx="3810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an output block</a:t>
            </a: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4114800" y="2286000"/>
            <a:ext cx="472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Drag a </a:t>
            </a:r>
            <a:r>
              <a:rPr lang="en-US" sz="2800" b="0" i="1"/>
              <a:t>Scope</a:t>
            </a:r>
            <a:r>
              <a:rPr lang="en-US" sz="2800" b="0"/>
              <a:t> block from the </a:t>
            </a:r>
            <a:r>
              <a:rPr lang="en-US" sz="2800" b="0" i="1"/>
              <a:t>Sinks</a:t>
            </a:r>
            <a:r>
              <a:rPr lang="en-US" sz="2800" b="0"/>
              <a:t> library to the model window</a:t>
            </a:r>
          </a:p>
        </p:txBody>
      </p:sp>
      <p:pic>
        <p:nvPicPr>
          <p:cNvPr id="29701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35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103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7600"/>
            <a:ext cx="4267200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3" name="Line 1031"/>
          <p:cNvSpPr>
            <a:spLocks noChangeShapeType="1"/>
          </p:cNvSpPr>
          <p:nvPr/>
        </p:nvSpPr>
        <p:spPr bwMode="auto">
          <a:xfrm>
            <a:off x="2057400" y="4191000"/>
            <a:ext cx="502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blocks with signals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36576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Place your cursor on the output port (&gt;) of the </a:t>
            </a:r>
            <a:r>
              <a:rPr lang="en-US" sz="2400" i="1"/>
              <a:t>Sine Wave</a:t>
            </a:r>
            <a:r>
              <a:rPr lang="en-US" sz="2400"/>
              <a:t> block</a:t>
            </a:r>
          </a:p>
          <a:p>
            <a:pPr>
              <a:spcBef>
                <a:spcPct val="50000"/>
              </a:spcBef>
            </a:pPr>
            <a:r>
              <a:rPr lang="en-US" sz="2400"/>
              <a:t>Drag from the </a:t>
            </a:r>
            <a:r>
              <a:rPr lang="en-US" sz="2400" i="1"/>
              <a:t>Sine Wave</a:t>
            </a:r>
            <a:r>
              <a:rPr lang="en-US" sz="2400"/>
              <a:t> </a:t>
            </a:r>
            <a:r>
              <a:rPr lang="en-US" sz="2400" b="1"/>
              <a:t>output</a:t>
            </a:r>
            <a:r>
              <a:rPr lang="en-US" sz="2400"/>
              <a:t> to the </a:t>
            </a:r>
            <a:r>
              <a:rPr lang="en-US" sz="2400" i="1"/>
              <a:t>Integrator</a:t>
            </a:r>
            <a:r>
              <a:rPr lang="en-US" sz="2400"/>
              <a:t> </a:t>
            </a:r>
            <a:r>
              <a:rPr lang="en-US" sz="2400" b="1"/>
              <a:t>input</a:t>
            </a: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Drag from the </a:t>
            </a:r>
            <a:r>
              <a:rPr lang="en-US" sz="2400" i="1"/>
              <a:t>Integrator</a:t>
            </a:r>
            <a:r>
              <a:rPr lang="en-US" sz="2400"/>
              <a:t> </a:t>
            </a:r>
            <a:r>
              <a:rPr lang="en-US" sz="2400" b="1"/>
              <a:t>output</a:t>
            </a:r>
            <a:r>
              <a:rPr lang="en-US" sz="2400"/>
              <a:t> to the </a:t>
            </a:r>
            <a:r>
              <a:rPr lang="en-US" sz="2400" i="1"/>
              <a:t>Scope</a:t>
            </a:r>
            <a:r>
              <a:rPr lang="en-US" sz="2400"/>
              <a:t> </a:t>
            </a:r>
            <a:r>
              <a:rPr lang="en-US" sz="2400" b="1"/>
              <a:t>input</a:t>
            </a:r>
            <a:endParaRPr lang="en-US" sz="240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33600"/>
            <a:ext cx="4572000" cy="30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267200" y="54102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Arrows indicate the direction of the signal flow.</a:t>
            </a:r>
          </a:p>
        </p:txBody>
      </p:sp>
    </p:spTree>
    <p:extLst>
      <p:ext uri="{BB962C8B-B14F-4D97-AF65-F5344CB8AC3E}">
        <p14:creationId xmlns:p14="http://schemas.microsoft.com/office/powerpoint/2010/main" val="41326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simulation parameters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81200"/>
            <a:ext cx="5029200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09600" y="2133600"/>
            <a:ext cx="3124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Double-click on the </a:t>
            </a:r>
            <a:r>
              <a:rPr lang="en-US" sz="2800" b="0" i="1"/>
              <a:t>Sine Wave</a:t>
            </a:r>
            <a:r>
              <a:rPr lang="en-US" sz="2800" b="0"/>
              <a:t> block to set amplitude = 3 </a:t>
            </a:r>
          </a:p>
          <a:p>
            <a:pPr algn="l"/>
            <a:r>
              <a:rPr lang="en-US" sz="2800" b="0"/>
              <a:t>and freq = 2.</a:t>
            </a:r>
          </a:p>
          <a:p>
            <a:pPr algn="l"/>
            <a:endParaRPr lang="en-US" sz="2800" b="0"/>
          </a:p>
          <a:p>
            <a:pPr algn="l"/>
            <a:r>
              <a:rPr lang="en-US" sz="2800" b="0"/>
              <a:t>This produces the desired input of </a:t>
            </a:r>
            <a:r>
              <a:rPr lang="en-US" sz="2800" b="0">
                <a:latin typeface="Times New Roman" pitchFamily="18" charset="0"/>
              </a:rPr>
              <a:t>3sin(2</a:t>
            </a:r>
            <a:r>
              <a:rPr lang="en-US" sz="2800" b="0" i="1">
                <a:latin typeface="Times New Roman" pitchFamily="18" charset="0"/>
              </a:rPr>
              <a:t>t</a:t>
            </a:r>
            <a:r>
              <a:rPr lang="en-US" sz="2800" b="0">
                <a:latin typeface="Times New Roman" pitchFamily="18" charset="0"/>
              </a:rPr>
              <a:t>)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2971800" y="40386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2971800" y="35052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simulation parameters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2209800"/>
            <a:ext cx="27432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Double-click on the </a:t>
            </a:r>
            <a:r>
              <a:rPr lang="en-US" sz="2800" b="0" i="1"/>
              <a:t>Integrator</a:t>
            </a:r>
            <a:r>
              <a:rPr lang="en-US" sz="2800" b="0"/>
              <a:t> block to set initial condition = -1.</a:t>
            </a:r>
          </a:p>
          <a:p>
            <a:pPr algn="l"/>
            <a:endParaRPr lang="en-US" sz="2800" b="0"/>
          </a:p>
          <a:p>
            <a:pPr algn="l"/>
            <a:r>
              <a:rPr lang="en-US" sz="2800" b="0"/>
              <a:t>This sets our IC </a:t>
            </a:r>
            <a:r>
              <a:rPr lang="en-US" sz="2800" b="0" i="1">
                <a:latin typeface="Times New Roman" pitchFamily="18" charset="0"/>
              </a:rPr>
              <a:t>x</a:t>
            </a:r>
            <a:r>
              <a:rPr lang="en-US" sz="2800" b="0">
                <a:latin typeface="Times New Roman" pitchFamily="18" charset="0"/>
              </a:rPr>
              <a:t>(0) = -1</a:t>
            </a:r>
            <a:r>
              <a:rPr lang="en-US" sz="2800" b="0"/>
              <a:t>.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81200"/>
            <a:ext cx="43148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3048000" y="3810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simulation parameters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3048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Double-click on the </a:t>
            </a:r>
            <a:r>
              <a:rPr lang="en-US" sz="2800" b="0" i="1"/>
              <a:t>Scope</a:t>
            </a:r>
            <a:r>
              <a:rPr lang="en-US" sz="2800" b="0"/>
              <a:t> to view the simulation results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0"/>
            <a:ext cx="50292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4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simulation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30480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 dirty="0"/>
              <a:t>In the model window, from the  </a:t>
            </a:r>
            <a:r>
              <a:rPr lang="en-US" sz="2800" b="0" i="1" dirty="0"/>
              <a:t>Simulation</a:t>
            </a:r>
            <a:r>
              <a:rPr lang="en-US" sz="2800" b="0" dirty="0"/>
              <a:t> pull-down menu, select </a:t>
            </a:r>
            <a:r>
              <a:rPr lang="en-US" sz="2800" b="0" i="1" dirty="0"/>
              <a:t>Start</a:t>
            </a:r>
            <a:endParaRPr lang="en-US" sz="2800" b="0" dirty="0"/>
          </a:p>
          <a:p>
            <a:pPr algn="l"/>
            <a:endParaRPr lang="en-US" sz="2800" b="0" dirty="0"/>
          </a:p>
          <a:p>
            <a:pPr algn="l"/>
            <a:r>
              <a:rPr lang="en-US" sz="2800" b="0" dirty="0"/>
              <a:t>View the output </a:t>
            </a:r>
            <a:r>
              <a:rPr lang="en-US" sz="2800" b="0" i="1" dirty="0">
                <a:latin typeface="Times New Roman" pitchFamily="18" charset="0"/>
              </a:rPr>
              <a:t>x(t)</a:t>
            </a:r>
            <a:r>
              <a:rPr lang="en-US" sz="2800" b="0" dirty="0"/>
              <a:t> in the </a:t>
            </a:r>
            <a:r>
              <a:rPr lang="en-US" sz="2800" b="0" i="1" dirty="0"/>
              <a:t>Scope</a:t>
            </a:r>
            <a:r>
              <a:rPr lang="en-US" sz="2800" b="0" dirty="0"/>
              <a:t> window.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0"/>
            <a:ext cx="50292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7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3048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To verify that this plot represents the solution to the problem, solve the equation analytically. </a:t>
            </a:r>
          </a:p>
          <a:p>
            <a:pPr algn="l"/>
            <a:endParaRPr lang="en-US" b="0"/>
          </a:p>
          <a:p>
            <a:pPr algn="l"/>
            <a:r>
              <a:rPr lang="en-US" b="0"/>
              <a:t>The analytical result,</a:t>
            </a:r>
          </a:p>
          <a:p>
            <a:pPr algn="l"/>
            <a:endParaRPr lang="en-US" b="0"/>
          </a:p>
          <a:p>
            <a:pPr algn="l"/>
            <a:endParaRPr lang="en-US" b="0"/>
          </a:p>
          <a:p>
            <a:pPr algn="l"/>
            <a:r>
              <a:rPr lang="en-US" b="0"/>
              <a:t>matches the plot (the simulation result) exactly.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5181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762000" y="4953000"/>
          <a:ext cx="2514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2209680" imgH="380880" progId="Equation.3">
                  <p:embed/>
                </p:oleObj>
              </mc:Choice>
              <mc:Fallback>
                <p:oleObj name="Equation" r:id="rId5" imgW="2209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2514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3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r>
              <a:rPr lang="en-US" sz="2800" dirty="0"/>
              <a:t>Build a Simulink model that solves the following differential equation</a:t>
            </a:r>
          </a:p>
          <a:p>
            <a:pPr lvl="1"/>
            <a:r>
              <a:rPr lang="en-US" sz="2400" dirty="0"/>
              <a:t>2nd-order mass-spring-damper system</a:t>
            </a:r>
          </a:p>
          <a:p>
            <a:pPr lvl="1"/>
            <a:r>
              <a:rPr lang="en-US" sz="2400" dirty="0"/>
              <a:t>zero ICs</a:t>
            </a:r>
          </a:p>
          <a:p>
            <a:pPr lvl="1"/>
            <a:r>
              <a:rPr lang="en-US" sz="2400" dirty="0"/>
              <a:t>input </a:t>
            </a:r>
            <a:r>
              <a:rPr lang="en-US" sz="2400" i="1" dirty="0">
                <a:latin typeface="Times New Roman" pitchFamily="18" charset="0"/>
              </a:rPr>
              <a:t>f(t)</a:t>
            </a:r>
            <a:r>
              <a:rPr lang="en-US" sz="2400" dirty="0"/>
              <a:t> is a step with magnitude 3</a:t>
            </a:r>
          </a:p>
          <a:p>
            <a:pPr lvl="1"/>
            <a:r>
              <a:rPr lang="en-US" sz="2400" dirty="0"/>
              <a:t>parameters: </a:t>
            </a:r>
            <a:r>
              <a:rPr lang="en-US" sz="2400" i="1" dirty="0">
                <a:latin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</a:rPr>
              <a:t> = 0.25, </a:t>
            </a:r>
            <a:r>
              <a:rPr lang="en-US" sz="2400" i="1" dirty="0">
                <a:latin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</a:rPr>
              <a:t> = 0.5, </a:t>
            </a:r>
            <a:r>
              <a:rPr lang="en-US" sz="2400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= 1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2667000" y="5410200"/>
          <a:ext cx="3505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323800" imgH="342720" progId="Equation.3">
                  <p:embed/>
                </p:oleObj>
              </mc:Choice>
              <mc:Fallback>
                <p:oleObj name="Equation" r:id="rId3" imgW="2323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3505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0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Matlab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29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Open command prompt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matlab</a:t>
            </a:r>
            <a:r>
              <a:rPr lang="en-US" dirty="0" smtClean="0"/>
              <a:t>  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 3" pitchFamily="18" charset="2"/>
              </a:rPr>
              <a:t> enter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4" y="3276600"/>
            <a:ext cx="6458852" cy="3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the simulation diagram 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 the following slides:</a:t>
            </a:r>
          </a:p>
          <a:p>
            <a:pPr lvl="1"/>
            <a:r>
              <a:rPr lang="en-US" sz="1800" dirty="0"/>
              <a:t>The simulation diagram for solving the ODE is created step by step.</a:t>
            </a:r>
          </a:p>
          <a:p>
            <a:pPr lvl="1"/>
            <a:r>
              <a:rPr lang="en-US" sz="1800" dirty="0"/>
              <a:t>After each step, elements are added to the Simulink model.</a:t>
            </a:r>
          </a:p>
          <a:p>
            <a:r>
              <a:rPr lang="en-US" sz="2800" dirty="0"/>
              <a:t>Optional exercise: first, sketch the complete diagram (5 min.)</a:t>
            </a:r>
          </a:p>
        </p:txBody>
      </p:sp>
      <p:graphicFrame>
        <p:nvGraphicFramePr>
          <p:cNvPr id="6246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740662"/>
              </p:ext>
            </p:extLst>
          </p:nvPr>
        </p:nvGraphicFramePr>
        <p:xfrm>
          <a:off x="2590800" y="5029200"/>
          <a:ext cx="3505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2323800" imgH="342720" progId="Equation.3">
                  <p:embed/>
                </p:oleObj>
              </mc:Choice>
              <mc:Fallback>
                <p:oleObj name="Equation" r:id="rId3" imgW="2323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3505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1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(continue)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r>
              <a:rPr lang="en-US" dirty="0"/>
              <a:t>First, solve for the term with highest-order derivative</a:t>
            </a:r>
          </a:p>
          <a:p>
            <a:endParaRPr lang="en-US" dirty="0"/>
          </a:p>
          <a:p>
            <a:r>
              <a:rPr lang="en-US" dirty="0"/>
              <a:t>Make the left-hand side of this equation the output of a summing block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743972"/>
              </p:ext>
            </p:extLst>
          </p:nvPr>
        </p:nvGraphicFramePr>
        <p:xfrm>
          <a:off x="2971800" y="2667000"/>
          <a:ext cx="3200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311200" imgH="342720" progId="Equation.3">
                  <p:embed/>
                </p:oleObj>
              </mc:Choice>
              <mc:Fallback>
                <p:oleObj name="Equation" r:id="rId3" imgW="2311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3200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038600" y="4724400"/>
            <a:ext cx="609600" cy="1219200"/>
          </a:xfrm>
          <a:prstGeom prst="rect">
            <a:avLst/>
          </a:prstGeom>
          <a:solidFill>
            <a:srgbClr val="F0C34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6482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4953000" y="4953000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393480" imgH="253800" progId="Equation.3">
                  <p:embed/>
                </p:oleObj>
              </mc:Choice>
              <mc:Fallback>
                <p:oleObj name="Equation" r:id="rId5" imgW="393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53000"/>
                        <a:ext cx="393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581400" y="5943600"/>
            <a:ext cx="152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summing block</a:t>
            </a:r>
          </a:p>
        </p:txBody>
      </p:sp>
    </p:spTree>
    <p:extLst>
      <p:ext uri="{BB962C8B-B14F-4D97-AF65-F5344CB8AC3E}">
        <p14:creationId xmlns:p14="http://schemas.microsoft.com/office/powerpoint/2010/main" val="13532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1031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4552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4" name="Text Box 1034"/>
          <p:cNvSpPr txBox="1">
            <a:spLocks noChangeArrowheads="1"/>
          </p:cNvSpPr>
          <p:nvPr/>
        </p:nvSpPr>
        <p:spPr bwMode="auto">
          <a:xfrm>
            <a:off x="4114800" y="2133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95" name="Text Box 1035"/>
          <p:cNvSpPr txBox="1">
            <a:spLocks noChangeArrowheads="1"/>
          </p:cNvSpPr>
          <p:nvPr/>
        </p:nvSpPr>
        <p:spPr bwMode="auto">
          <a:xfrm>
            <a:off x="2819400" y="152400"/>
            <a:ext cx="426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Drag a </a:t>
            </a:r>
            <a:r>
              <a:rPr lang="en-US" sz="2800" b="0" i="1"/>
              <a:t>Sum</a:t>
            </a:r>
            <a:r>
              <a:rPr lang="en-US" sz="2800" b="0"/>
              <a:t> block from the </a:t>
            </a:r>
            <a:r>
              <a:rPr lang="en-US" sz="2800" b="0" i="1"/>
              <a:t>Math</a:t>
            </a:r>
            <a:r>
              <a:rPr lang="en-US" sz="2800" b="0"/>
              <a:t> library</a:t>
            </a:r>
          </a:p>
        </p:txBody>
      </p:sp>
      <p:pic>
        <p:nvPicPr>
          <p:cNvPr id="41996" name="Picture 1036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47244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7" name="Text Box 1037"/>
          <p:cNvSpPr txBox="1">
            <a:spLocks noChangeArrowheads="1"/>
          </p:cNvSpPr>
          <p:nvPr/>
        </p:nvSpPr>
        <p:spPr bwMode="auto">
          <a:xfrm>
            <a:off x="228600" y="4953000"/>
            <a:ext cx="381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Double-click to change the block parameters to </a:t>
            </a:r>
            <a:r>
              <a:rPr lang="en-US" b="0" i="1"/>
              <a:t>rectangular</a:t>
            </a:r>
            <a:r>
              <a:rPr lang="en-US" b="0"/>
              <a:t> and </a:t>
            </a:r>
            <a:r>
              <a:rPr lang="en-US" b="0" i="1"/>
              <a:t>+ - -</a:t>
            </a:r>
          </a:p>
        </p:txBody>
      </p:sp>
      <p:pic>
        <p:nvPicPr>
          <p:cNvPr id="42000" name="Picture 1040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812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0" name="Line 1030"/>
          <p:cNvSpPr>
            <a:spLocks noChangeShapeType="1"/>
          </p:cNvSpPr>
          <p:nvPr/>
        </p:nvSpPr>
        <p:spPr bwMode="auto">
          <a:xfrm flipV="1">
            <a:off x="1371600" y="2667000"/>
            <a:ext cx="2514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(continue)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r>
              <a:rPr lang="en-US"/>
              <a:t>Add a gain (multiplier) block to eliminate the coefficient and produce the highest-derivative alone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667000" y="3810000"/>
            <a:ext cx="609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2766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581400" y="4038600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393480" imgH="253800" progId="Equation.3">
                  <p:embed/>
                </p:oleObj>
              </mc:Choice>
              <mc:Fallback>
                <p:oleObj name="Equation" r:id="rId3" imgW="393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0"/>
                        <a:ext cx="393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AutoShape 9"/>
          <p:cNvSpPr>
            <a:spLocks noChangeArrowheads="1"/>
          </p:cNvSpPr>
          <p:nvPr/>
        </p:nvSpPr>
        <p:spPr bwMode="auto">
          <a:xfrm rot="5400000">
            <a:off x="4381500" y="3924300"/>
            <a:ext cx="1066800" cy="990600"/>
          </a:xfrm>
          <a:prstGeom prst="triangle">
            <a:avLst>
              <a:gd name="adj" fmla="val 50000"/>
            </a:avLst>
          </a:prstGeom>
          <a:solidFill>
            <a:srgbClr val="F0C34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4495800" y="4038600"/>
          <a:ext cx="292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291960" imgH="723600" progId="Equation.3">
                  <p:embed/>
                </p:oleObj>
              </mc:Choice>
              <mc:Fallback>
                <p:oleObj name="Equation" r:id="rId5" imgW="291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292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410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5867400" y="4114800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190440" imgH="253800" progId="Equation.3">
                  <p:embed/>
                </p:oleObj>
              </mc:Choice>
              <mc:Fallback>
                <p:oleObj name="Equation" r:id="rId7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0"/>
                        <a:ext cx="190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209800" y="5029200"/>
            <a:ext cx="152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summing block</a:t>
            </a:r>
          </a:p>
        </p:txBody>
      </p:sp>
    </p:spTree>
    <p:extLst>
      <p:ext uri="{BB962C8B-B14F-4D97-AF65-F5344CB8AC3E}">
        <p14:creationId xmlns:p14="http://schemas.microsoft.com/office/powerpoint/2010/main" val="31742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114800" y="2133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895600" y="152400"/>
            <a:ext cx="426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Drag a </a:t>
            </a:r>
            <a:r>
              <a:rPr lang="en-US" sz="2800" b="0" i="1"/>
              <a:t>Gain</a:t>
            </a:r>
            <a:r>
              <a:rPr lang="en-US" sz="2800" b="0"/>
              <a:t> block from the </a:t>
            </a:r>
            <a:r>
              <a:rPr lang="en-US" sz="2800" b="0" i="1"/>
              <a:t>Math</a:t>
            </a:r>
            <a:r>
              <a:rPr lang="en-US" sz="2800" b="0"/>
              <a:t> library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228600" y="4953000"/>
            <a:ext cx="381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Double-click to change the block parameters.</a:t>
            </a:r>
          </a:p>
          <a:p>
            <a:pPr algn="l"/>
            <a:r>
              <a:rPr lang="en-US" b="0"/>
              <a:t>Add a title.</a:t>
            </a:r>
          </a:p>
        </p:txBody>
      </p:sp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812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4552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1447800" y="19812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14800"/>
            <a:ext cx="49530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4724400" y="3048000"/>
            <a:ext cx="3806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The gain is 4 since 1/m=4.</a:t>
            </a:r>
          </a:p>
        </p:txBody>
      </p:sp>
    </p:spTree>
    <p:extLst>
      <p:ext uri="{BB962C8B-B14F-4D97-AF65-F5344CB8AC3E}">
        <p14:creationId xmlns:p14="http://schemas.microsoft.com/office/powerpoint/2010/main" val="28036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(continue)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r>
              <a:rPr lang="en-US"/>
              <a:t>Add integrators to obtain the desired output variable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1336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438400" y="3429000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393480" imgH="253800" progId="Equation.3">
                  <p:embed/>
                </p:oleObj>
              </mc:Choice>
              <mc:Fallback>
                <p:oleObj name="Equation" r:id="rId3" imgW="393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393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3276600" y="3276600"/>
            <a:ext cx="990600" cy="1066800"/>
            <a:chOff x="2064" y="2064"/>
            <a:chExt cx="624" cy="672"/>
          </a:xfrm>
        </p:grpSpPr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 rot="5400000">
              <a:off x="2040" y="2088"/>
              <a:ext cx="672" cy="62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2112" y="2160"/>
            <a:ext cx="18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Equation" r:id="rId5" imgW="291960" imgH="723600" progId="Equation.3">
                    <p:embed/>
                  </p:oleObj>
                </mc:Choice>
                <mc:Fallback>
                  <p:oleObj name="Equation" r:id="rId5" imgW="29196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60"/>
                          <a:ext cx="18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40" name="Group 28"/>
          <p:cNvGrpSpPr>
            <a:grpSpLocks/>
          </p:cNvGrpSpPr>
          <p:nvPr/>
        </p:nvGrpSpPr>
        <p:grpSpPr bwMode="auto">
          <a:xfrm>
            <a:off x="1066800" y="3200400"/>
            <a:ext cx="1524000" cy="1920875"/>
            <a:chOff x="672" y="2016"/>
            <a:chExt cx="960" cy="1210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960" y="2016"/>
              <a:ext cx="38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672" y="278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b="0"/>
                <a:t>summing block</a:t>
              </a:r>
            </a:p>
          </p:txBody>
        </p:sp>
      </p:grp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541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267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4724400" y="3352800"/>
            <a:ext cx="685800" cy="914400"/>
            <a:chOff x="2976" y="2112"/>
            <a:chExt cx="432" cy="576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2976" y="2112"/>
              <a:ext cx="432" cy="576"/>
            </a:xfrm>
            <a:prstGeom prst="rect">
              <a:avLst/>
            </a:prstGeom>
            <a:solidFill>
              <a:srgbClr val="F0C34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930" name="Object 18"/>
            <p:cNvGraphicFramePr>
              <a:graphicFrameLocks noChangeAspect="1"/>
            </p:cNvGraphicFramePr>
            <p:nvPr/>
          </p:nvGraphicFramePr>
          <p:xfrm>
            <a:off x="3120" y="2160"/>
            <a:ext cx="12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Equation" r:id="rId7" imgW="190440" imgH="723600" progId="Equation.3">
                    <p:embed/>
                  </p:oleObj>
                </mc:Choice>
                <mc:Fallback>
                  <p:oleObj name="Equation" r:id="rId7" imgW="19044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160"/>
                          <a:ext cx="120" cy="504"/>
                        </a:xfrm>
                        <a:prstGeom prst="rect">
                          <a:avLst/>
                        </a:prstGeom>
                        <a:solidFill>
                          <a:srgbClr val="F0C34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3" name="Group 21"/>
          <p:cNvGrpSpPr>
            <a:grpSpLocks/>
          </p:cNvGrpSpPr>
          <p:nvPr/>
        </p:nvGrpSpPr>
        <p:grpSpPr bwMode="auto">
          <a:xfrm>
            <a:off x="5867400" y="3352800"/>
            <a:ext cx="685800" cy="914400"/>
            <a:chOff x="3696" y="2208"/>
            <a:chExt cx="432" cy="576"/>
          </a:xfrm>
        </p:grpSpPr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3696" y="2208"/>
              <a:ext cx="432" cy="576"/>
            </a:xfrm>
            <a:prstGeom prst="rect">
              <a:avLst/>
            </a:prstGeom>
            <a:solidFill>
              <a:srgbClr val="F0C34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932" name="Object 20"/>
            <p:cNvGraphicFramePr>
              <a:graphicFrameLocks noChangeAspect="1"/>
            </p:cNvGraphicFramePr>
            <p:nvPr/>
          </p:nvGraphicFramePr>
          <p:xfrm>
            <a:off x="3840" y="2256"/>
            <a:ext cx="12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Equation" r:id="rId9" imgW="190440" imgH="723600" progId="Equation.3">
                    <p:embed/>
                  </p:oleObj>
                </mc:Choice>
                <mc:Fallback>
                  <p:oleObj name="Equation" r:id="rId9" imgW="19044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56"/>
                          <a:ext cx="120" cy="504"/>
                        </a:xfrm>
                        <a:prstGeom prst="rect">
                          <a:avLst/>
                        </a:prstGeom>
                        <a:solidFill>
                          <a:srgbClr val="F0C34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4343400" y="3505200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0" imgW="190440" imgH="253800" progId="Equation.3">
                  <p:embed/>
                </p:oleObj>
              </mc:Choice>
              <mc:Fallback>
                <p:oleObj name="Equation" r:id="rId10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190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7010400" y="358140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2" imgW="190440" imgH="203040" progId="Equation.3">
                  <p:embed/>
                </p:oleObj>
              </mc:Choice>
              <mc:Fallback>
                <p:oleObj name="Equation" r:id="rId12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581400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6"/>
          <p:cNvGraphicFramePr>
            <a:graphicFrameLocks noChangeAspect="1"/>
          </p:cNvGraphicFramePr>
          <p:nvPr/>
        </p:nvGraphicFramePr>
        <p:xfrm>
          <a:off x="5562600" y="3505200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4" imgW="190440" imgH="253800" progId="Equation.3">
                  <p:embed/>
                </p:oleObj>
              </mc:Choice>
              <mc:Fallback>
                <p:oleObj name="Equation" r:id="rId14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05200"/>
                        <a:ext cx="190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65532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114800" y="2133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0" y="304800"/>
            <a:ext cx="464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Drag </a:t>
            </a:r>
            <a:r>
              <a:rPr lang="en-US" sz="2800" b="0" i="1"/>
              <a:t>Integrator</a:t>
            </a:r>
            <a:r>
              <a:rPr lang="en-US" sz="2800" b="0"/>
              <a:t> blocks from the </a:t>
            </a:r>
            <a:r>
              <a:rPr lang="en-US" sz="2800" b="0" i="1"/>
              <a:t>Continuous</a:t>
            </a:r>
            <a:r>
              <a:rPr lang="en-US" sz="2800" b="0"/>
              <a:t> library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81000" y="5029200"/>
            <a:ext cx="792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Add a scope from the </a:t>
            </a:r>
            <a:r>
              <a:rPr lang="en-US" b="0" i="1"/>
              <a:t>Sinks</a:t>
            </a:r>
            <a:r>
              <a:rPr lang="en-US" b="0"/>
              <a:t> library.</a:t>
            </a:r>
          </a:p>
          <a:p>
            <a:pPr algn="l"/>
            <a:r>
              <a:rPr lang="en-US" b="0"/>
              <a:t>Connect output ports to input ports.</a:t>
            </a:r>
          </a:p>
          <a:p>
            <a:pPr algn="l"/>
            <a:r>
              <a:rPr lang="en-US" b="0"/>
              <a:t>Label the signals by double-clicking on the leader line.</a:t>
            </a:r>
          </a:p>
        </p:txBody>
      </p:sp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71600"/>
            <a:ext cx="4552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35121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1905000" y="1600200"/>
            <a:ext cx="434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638800" y="3200400"/>
            <a:ext cx="3151188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ICs on the integrators are zero.</a:t>
            </a:r>
          </a:p>
        </p:txBody>
      </p:sp>
    </p:spTree>
    <p:extLst>
      <p:ext uri="{BB962C8B-B14F-4D97-AF65-F5344CB8AC3E}">
        <p14:creationId xmlns:p14="http://schemas.microsoft.com/office/powerpoint/2010/main" val="23954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(continue)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r>
              <a:rPr lang="en-US" sz="2800"/>
              <a:t>Connect to the integrated signals with gain blocks to create the terms on the right-hand side of the EOM</a:t>
            </a:r>
          </a:p>
        </p:txBody>
      </p:sp>
      <p:grpSp>
        <p:nvGrpSpPr>
          <p:cNvPr id="39961" name="Group 25"/>
          <p:cNvGrpSpPr>
            <a:grpSpLocks/>
          </p:cNvGrpSpPr>
          <p:nvPr/>
        </p:nvGrpSpPr>
        <p:grpSpPr bwMode="auto">
          <a:xfrm>
            <a:off x="2133600" y="3733800"/>
            <a:ext cx="1143000" cy="381000"/>
            <a:chOff x="1344" y="2352"/>
            <a:chExt cx="720" cy="240"/>
          </a:xfrm>
        </p:grpSpPr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1344" y="259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1536" y="2352"/>
            <a:ext cx="2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3" imgW="393480" imgH="253800" progId="Equation.3">
                    <p:embed/>
                  </p:oleObj>
                </mc:Choice>
                <mc:Fallback>
                  <p:oleObj name="Equation" r:id="rId3" imgW="393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52"/>
                          <a:ext cx="2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3276600" y="3581400"/>
            <a:ext cx="990600" cy="1066800"/>
            <a:chOff x="2064" y="2064"/>
            <a:chExt cx="624" cy="672"/>
          </a:xfrm>
        </p:grpSpPr>
        <p:sp>
          <p:nvSpPr>
            <p:cNvPr id="39944" name="AutoShape 8"/>
            <p:cNvSpPr>
              <a:spLocks noChangeArrowheads="1"/>
            </p:cNvSpPr>
            <p:nvPr/>
          </p:nvSpPr>
          <p:spPr bwMode="auto">
            <a:xfrm rot="5400000">
              <a:off x="2040" y="2088"/>
              <a:ext cx="672" cy="62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2112" y="2160"/>
            <a:ext cx="18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5" imgW="291960" imgH="723600" progId="Equation.3">
                    <p:embed/>
                  </p:oleObj>
                </mc:Choice>
                <mc:Fallback>
                  <p:oleObj name="Equation" r:id="rId5" imgW="29196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60"/>
                          <a:ext cx="18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1066800" y="3505200"/>
            <a:ext cx="1524000" cy="1920875"/>
            <a:chOff x="672" y="2016"/>
            <a:chExt cx="960" cy="1210"/>
          </a:xfrm>
        </p:grpSpPr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960" y="2016"/>
              <a:ext cx="38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672" y="278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b="0"/>
                <a:t>summing block</a:t>
              </a:r>
            </a:p>
          </p:txBody>
        </p:sp>
      </p:grp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4724400" y="3657600"/>
            <a:ext cx="685800" cy="914400"/>
            <a:chOff x="2976" y="2112"/>
            <a:chExt cx="432" cy="576"/>
          </a:xfrm>
        </p:grpSpPr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2976" y="2112"/>
              <a:ext cx="43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953" name="Object 17"/>
            <p:cNvGraphicFramePr>
              <a:graphicFrameLocks noChangeAspect="1"/>
            </p:cNvGraphicFramePr>
            <p:nvPr/>
          </p:nvGraphicFramePr>
          <p:xfrm>
            <a:off x="3120" y="2160"/>
            <a:ext cx="12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7" imgW="190440" imgH="723600" progId="Equation.3">
                    <p:embed/>
                  </p:oleObj>
                </mc:Choice>
                <mc:Fallback>
                  <p:oleObj name="Equation" r:id="rId7" imgW="19044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160"/>
                          <a:ext cx="120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5867400" y="3657600"/>
            <a:ext cx="685800" cy="914400"/>
            <a:chOff x="3696" y="2208"/>
            <a:chExt cx="432" cy="576"/>
          </a:xfrm>
        </p:grpSpPr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3696" y="2208"/>
              <a:ext cx="43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956" name="Object 20"/>
            <p:cNvGraphicFramePr>
              <a:graphicFrameLocks noChangeAspect="1"/>
            </p:cNvGraphicFramePr>
            <p:nvPr/>
          </p:nvGraphicFramePr>
          <p:xfrm>
            <a:off x="3840" y="2256"/>
            <a:ext cx="12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Equation" r:id="rId9" imgW="190440" imgH="723600" progId="Equation.3">
                    <p:embed/>
                  </p:oleObj>
                </mc:Choice>
                <mc:Fallback>
                  <p:oleObj name="Equation" r:id="rId9" imgW="19044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56"/>
                          <a:ext cx="120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62" name="Group 26"/>
          <p:cNvGrpSpPr>
            <a:grpSpLocks/>
          </p:cNvGrpSpPr>
          <p:nvPr/>
        </p:nvGrpSpPr>
        <p:grpSpPr bwMode="auto">
          <a:xfrm>
            <a:off x="4267200" y="3810000"/>
            <a:ext cx="457200" cy="304800"/>
            <a:chOff x="2688" y="2400"/>
            <a:chExt cx="288" cy="192"/>
          </a:xfrm>
        </p:grpSpPr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2688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9957" name="Object 21"/>
            <p:cNvGraphicFramePr>
              <a:graphicFrameLocks noChangeAspect="1"/>
            </p:cNvGraphicFramePr>
            <p:nvPr/>
          </p:nvGraphicFramePr>
          <p:xfrm>
            <a:off x="2736" y="2400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Equation" r:id="rId10" imgW="190440" imgH="253800" progId="Equation.3">
                    <p:embed/>
                  </p:oleObj>
                </mc:Choice>
                <mc:Fallback>
                  <p:oleObj name="Equation" r:id="rId10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00"/>
                          <a:ext cx="12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5410200" y="3810000"/>
            <a:ext cx="457200" cy="304800"/>
            <a:chOff x="3408" y="2400"/>
            <a:chExt cx="288" cy="192"/>
          </a:xfrm>
        </p:grpSpPr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3408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9959" name="Object 23"/>
            <p:cNvGraphicFramePr>
              <a:graphicFrameLocks noChangeAspect="1"/>
            </p:cNvGraphicFramePr>
            <p:nvPr/>
          </p:nvGraphicFramePr>
          <p:xfrm>
            <a:off x="3504" y="2400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name="Equation" r:id="rId12" imgW="190440" imgH="253800" progId="Equation.3">
                    <p:embed/>
                  </p:oleObj>
                </mc:Choice>
                <mc:Fallback>
                  <p:oleObj name="Equation" r:id="rId12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00"/>
                          <a:ext cx="12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64" name="Group 28"/>
          <p:cNvGrpSpPr>
            <a:grpSpLocks/>
          </p:cNvGrpSpPr>
          <p:nvPr/>
        </p:nvGrpSpPr>
        <p:grpSpPr bwMode="auto">
          <a:xfrm>
            <a:off x="6553200" y="3886200"/>
            <a:ext cx="1219200" cy="228600"/>
            <a:chOff x="4128" y="2448"/>
            <a:chExt cx="768" cy="144"/>
          </a:xfrm>
        </p:grpSpPr>
        <p:graphicFrame>
          <p:nvGraphicFramePr>
            <p:cNvPr id="39958" name="Object 22"/>
            <p:cNvGraphicFramePr>
              <a:graphicFrameLocks noChangeAspect="1"/>
            </p:cNvGraphicFramePr>
            <p:nvPr/>
          </p:nvGraphicFramePr>
          <p:xfrm>
            <a:off x="4416" y="2448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Equation" r:id="rId14" imgW="190440" imgH="203040" progId="Equation.3">
                    <p:embed/>
                  </p:oleObj>
                </mc:Choice>
                <mc:Fallback>
                  <p:oleObj name="Equation" r:id="rId14" imgW="190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48"/>
                          <a:ext cx="12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>
              <a:off x="4128" y="25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66" name="AutoShape 30"/>
          <p:cNvSpPr>
            <a:spLocks noChangeArrowheads="1"/>
          </p:cNvSpPr>
          <p:nvPr/>
        </p:nvSpPr>
        <p:spPr bwMode="auto">
          <a:xfrm rot="16200000" flipH="1">
            <a:off x="4610100" y="4838700"/>
            <a:ext cx="838200" cy="609600"/>
          </a:xfrm>
          <a:prstGeom prst="triangle">
            <a:avLst>
              <a:gd name="adj" fmla="val 50000"/>
            </a:avLst>
          </a:prstGeom>
          <a:solidFill>
            <a:srgbClr val="F0C34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4953000" y="4876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C34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 i="1">
                <a:latin typeface="Times New Roman" pitchFamily="18" charset="0"/>
              </a:rPr>
              <a:t>c</a:t>
            </a:r>
          </a:p>
        </p:txBody>
      </p:sp>
      <p:cxnSp>
        <p:nvCxnSpPr>
          <p:cNvPr id="39979" name="AutoShape 43"/>
          <p:cNvCxnSpPr>
            <a:cxnSpLocks noChangeShapeType="1"/>
          </p:cNvCxnSpPr>
          <p:nvPr/>
        </p:nvCxnSpPr>
        <p:spPr bwMode="auto">
          <a:xfrm rot="5400000">
            <a:off x="4995068" y="4453732"/>
            <a:ext cx="1001713" cy="323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81" name="AutoShape 45"/>
          <p:cNvSpPr>
            <a:spLocks noChangeArrowheads="1"/>
          </p:cNvSpPr>
          <p:nvPr/>
        </p:nvSpPr>
        <p:spPr bwMode="auto">
          <a:xfrm rot="16200000" flipH="1">
            <a:off x="5067300" y="5524500"/>
            <a:ext cx="838200" cy="609600"/>
          </a:xfrm>
          <a:prstGeom prst="triangle">
            <a:avLst>
              <a:gd name="adj" fmla="val 50000"/>
            </a:avLst>
          </a:prstGeom>
          <a:solidFill>
            <a:srgbClr val="F0C34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5410200" y="556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C34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 i="1">
                <a:latin typeface="Times New Roman" pitchFamily="18" charset="0"/>
              </a:rPr>
              <a:t>k</a:t>
            </a:r>
          </a:p>
        </p:txBody>
      </p:sp>
      <p:cxnSp>
        <p:nvCxnSpPr>
          <p:cNvPr id="39989" name="AutoShape 53"/>
          <p:cNvCxnSpPr>
            <a:cxnSpLocks noChangeShapeType="1"/>
            <a:endCxn id="39981" idx="3"/>
          </p:cNvCxnSpPr>
          <p:nvPr/>
        </p:nvCxnSpPr>
        <p:spPr bwMode="auto">
          <a:xfrm rot="5400000">
            <a:off x="5591968" y="4314032"/>
            <a:ext cx="1712913" cy="13144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994" name="Group 58"/>
          <p:cNvGrpSpPr>
            <a:grpSpLocks/>
          </p:cNvGrpSpPr>
          <p:nvPr/>
        </p:nvGrpSpPr>
        <p:grpSpPr bwMode="auto">
          <a:xfrm>
            <a:off x="3581400" y="4800600"/>
            <a:ext cx="1143000" cy="304800"/>
            <a:chOff x="2256" y="3024"/>
            <a:chExt cx="720" cy="192"/>
          </a:xfrm>
        </p:grpSpPr>
        <p:sp>
          <p:nvSpPr>
            <p:cNvPr id="39990" name="Line 54"/>
            <p:cNvSpPr>
              <a:spLocks noChangeShapeType="1"/>
            </p:cNvSpPr>
            <p:nvPr/>
          </p:nvSpPr>
          <p:spPr bwMode="auto">
            <a:xfrm flipH="1">
              <a:off x="2256" y="32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9992" name="Object 56"/>
            <p:cNvGraphicFramePr>
              <a:graphicFrameLocks noChangeAspect="1"/>
            </p:cNvGraphicFramePr>
            <p:nvPr/>
          </p:nvGraphicFramePr>
          <p:xfrm>
            <a:off x="2544" y="3024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Equation" r:id="rId16" imgW="304560" imgH="253800" progId="Equation.3">
                    <p:embed/>
                  </p:oleObj>
                </mc:Choice>
                <mc:Fallback>
                  <p:oleObj name="Equation" r:id="rId16" imgW="3045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024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95" name="Group 59"/>
          <p:cNvGrpSpPr>
            <a:grpSpLocks/>
          </p:cNvGrpSpPr>
          <p:nvPr/>
        </p:nvGrpSpPr>
        <p:grpSpPr bwMode="auto">
          <a:xfrm>
            <a:off x="4114800" y="5562600"/>
            <a:ext cx="1066800" cy="304800"/>
            <a:chOff x="2592" y="3504"/>
            <a:chExt cx="672" cy="192"/>
          </a:xfrm>
        </p:grpSpPr>
        <p:sp>
          <p:nvSpPr>
            <p:cNvPr id="39991" name="Line 55"/>
            <p:cNvSpPr>
              <a:spLocks noChangeShapeType="1"/>
            </p:cNvSpPr>
            <p:nvPr/>
          </p:nvSpPr>
          <p:spPr bwMode="auto">
            <a:xfrm flipH="1">
              <a:off x="2592" y="36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9993" name="Object 57"/>
            <p:cNvGraphicFramePr>
              <a:graphicFrameLocks noChangeAspect="1"/>
            </p:cNvGraphicFramePr>
            <p:nvPr/>
          </p:nvGraphicFramePr>
          <p:xfrm>
            <a:off x="2832" y="3504"/>
            <a:ext cx="2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Equation" r:id="rId18" imgW="317160" imgH="279360" progId="Equation.3">
                    <p:embed/>
                  </p:oleObj>
                </mc:Choice>
                <mc:Fallback>
                  <p:oleObj name="Equation" r:id="rId18" imgW="3171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04"/>
                          <a:ext cx="20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60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114800" y="2133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800600" y="152400"/>
            <a:ext cx="381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Drag new </a:t>
            </a:r>
            <a:r>
              <a:rPr lang="en-US" sz="2800" b="0" i="1"/>
              <a:t>Gain</a:t>
            </a:r>
            <a:r>
              <a:rPr lang="en-US" sz="2800" b="0"/>
              <a:t> blocks from the </a:t>
            </a:r>
            <a:r>
              <a:rPr lang="en-US" sz="2800" b="0" i="1"/>
              <a:t>Math</a:t>
            </a:r>
            <a:r>
              <a:rPr lang="en-US" sz="2800" b="0"/>
              <a:t> library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28600" y="3962400"/>
            <a:ext cx="48006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0000"/>
              </a:spcBef>
              <a:buFont typeface="Wingdings" pitchFamily="2" charset="2"/>
              <a:buChar char="q"/>
            </a:pPr>
            <a:r>
              <a:rPr lang="en-US" b="0">
                <a:latin typeface="Tahoma" pitchFamily="34" charset="0"/>
              </a:rPr>
              <a:t>Double-click on gain blocks to set parameters</a:t>
            </a:r>
          </a:p>
          <a:p>
            <a:pPr>
              <a:spcBef>
                <a:spcPct val="30000"/>
              </a:spcBef>
              <a:buFont typeface="Wingdings" pitchFamily="2" charset="2"/>
              <a:buChar char="q"/>
            </a:pPr>
            <a:r>
              <a:rPr lang="en-US" b="0">
                <a:latin typeface="Tahoma" pitchFamily="34" charset="0"/>
              </a:rPr>
              <a:t>Connect from the gain block input backwards up to the branch point.</a:t>
            </a:r>
          </a:p>
          <a:p>
            <a:pPr>
              <a:spcBef>
                <a:spcPct val="30000"/>
              </a:spcBef>
              <a:buFont typeface="Wingdings" pitchFamily="2" charset="2"/>
              <a:buChar char="q"/>
            </a:pPr>
            <a:r>
              <a:rPr lang="en-US" b="0">
                <a:latin typeface="Tahoma" pitchFamily="34" charset="0"/>
              </a:rPr>
              <a:t>Re-title the gain blocks.</a:t>
            </a:r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52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800600" y="1295400"/>
            <a:ext cx="43434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b="0"/>
              <a:t>To flip the gain block, select it and choose </a:t>
            </a:r>
            <a:r>
              <a:rPr lang="en-US" b="0" i="1"/>
              <a:t>Flip Block</a:t>
            </a:r>
            <a:r>
              <a:rPr lang="en-US" b="0"/>
              <a:t> in the </a:t>
            </a:r>
            <a:r>
              <a:rPr lang="en-US" b="0" i="1"/>
              <a:t>Format</a:t>
            </a:r>
            <a:r>
              <a:rPr lang="en-US" b="0"/>
              <a:t> pull-down menu.</a:t>
            </a:r>
          </a:p>
        </p:txBody>
      </p:sp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3581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24400"/>
            <a:ext cx="3581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924800" y="3657600"/>
            <a:ext cx="9731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c=0.5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996238" y="5486400"/>
            <a:ext cx="984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k=1.0</a:t>
            </a:r>
          </a:p>
        </p:txBody>
      </p:sp>
    </p:spTree>
    <p:extLst>
      <p:ext uri="{BB962C8B-B14F-4D97-AF65-F5344CB8AC3E}">
        <p14:creationId xmlns:p14="http://schemas.microsoft.com/office/powerpoint/2010/main" val="13192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the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96200" cy="1752600"/>
          </a:xfrm>
        </p:spPr>
        <p:txBody>
          <a:bodyPr/>
          <a:lstStyle/>
          <a:p>
            <a:r>
              <a:rPr lang="en-US" sz="2800"/>
              <a:t>Bring all the signals and inputs to the summing block.</a:t>
            </a:r>
          </a:p>
          <a:p>
            <a:r>
              <a:rPr lang="en-US" sz="2800"/>
              <a:t>Check signs on the summer.</a:t>
            </a:r>
          </a:p>
        </p:txBody>
      </p: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228600" y="3810000"/>
            <a:ext cx="8375650" cy="2743200"/>
            <a:chOff x="144" y="2208"/>
            <a:chExt cx="5276" cy="1728"/>
          </a:xfrm>
        </p:grpSpPr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1344" y="25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40966" name="Object 6"/>
            <p:cNvGraphicFramePr>
              <a:graphicFrameLocks noChangeAspect="1"/>
            </p:cNvGraphicFramePr>
            <p:nvPr/>
          </p:nvGraphicFramePr>
          <p:xfrm>
            <a:off x="1536" y="2352"/>
            <a:ext cx="2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7" name="Equation" r:id="rId3" imgW="393480" imgH="253800" progId="Equation.3">
                    <p:embed/>
                  </p:oleObj>
                </mc:Choice>
                <mc:Fallback>
                  <p:oleObj name="Equation" r:id="rId3" imgW="393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52"/>
                          <a:ext cx="2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67" name="Group 7"/>
            <p:cNvGrpSpPr>
              <a:grpSpLocks/>
            </p:cNvGrpSpPr>
            <p:nvPr/>
          </p:nvGrpSpPr>
          <p:grpSpPr bwMode="auto">
            <a:xfrm>
              <a:off x="1872" y="2256"/>
              <a:ext cx="624" cy="672"/>
              <a:chOff x="2064" y="2064"/>
              <a:chExt cx="624" cy="672"/>
            </a:xfrm>
          </p:grpSpPr>
          <p:sp>
            <p:nvSpPr>
              <p:cNvPr id="40968" name="AutoShape 8"/>
              <p:cNvSpPr>
                <a:spLocks noChangeArrowheads="1"/>
              </p:cNvSpPr>
              <p:nvPr/>
            </p:nvSpPr>
            <p:spPr bwMode="auto">
              <a:xfrm rot="5400000">
                <a:off x="2040" y="2088"/>
                <a:ext cx="672" cy="62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69" name="Object 9"/>
              <p:cNvGraphicFramePr>
                <a:graphicFrameLocks noChangeAspect="1"/>
              </p:cNvGraphicFramePr>
              <p:nvPr/>
            </p:nvGraphicFramePr>
            <p:xfrm>
              <a:off x="2112" y="2160"/>
              <a:ext cx="184" cy="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8" name="Equation" r:id="rId5" imgW="291960" imgH="723600" progId="Equation.3">
                      <p:embed/>
                    </p:oleObj>
                  </mc:Choice>
                  <mc:Fallback>
                    <p:oleObj name="Equation" r:id="rId5" imgW="291960" imgH="723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2160"/>
                            <a:ext cx="184" cy="4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960" y="2208"/>
              <a:ext cx="38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973" name="Group 13"/>
            <p:cNvGrpSpPr>
              <a:grpSpLocks/>
            </p:cNvGrpSpPr>
            <p:nvPr/>
          </p:nvGrpSpPr>
          <p:grpSpPr bwMode="auto">
            <a:xfrm>
              <a:off x="2928" y="2304"/>
              <a:ext cx="432" cy="576"/>
              <a:chOff x="2976" y="2112"/>
              <a:chExt cx="432" cy="576"/>
            </a:xfrm>
          </p:grpSpPr>
          <p:sp>
            <p:nvSpPr>
              <p:cNvPr id="40974" name="Rectangle 14"/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75" name="Object 15"/>
              <p:cNvGraphicFramePr>
                <a:graphicFrameLocks noChangeAspect="1"/>
              </p:cNvGraphicFramePr>
              <p:nvPr/>
            </p:nvGraphicFramePr>
            <p:xfrm>
              <a:off x="3120" y="2160"/>
              <a:ext cx="120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9" name="Equation" r:id="rId7" imgW="190440" imgH="723600" progId="Equation.3">
                      <p:embed/>
                    </p:oleObj>
                  </mc:Choice>
                  <mc:Fallback>
                    <p:oleObj name="Equation" r:id="rId7" imgW="190440" imgH="723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160"/>
                            <a:ext cx="120" cy="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976" name="Group 16"/>
            <p:cNvGrpSpPr>
              <a:grpSpLocks/>
            </p:cNvGrpSpPr>
            <p:nvPr/>
          </p:nvGrpSpPr>
          <p:grpSpPr bwMode="auto">
            <a:xfrm>
              <a:off x="3696" y="2304"/>
              <a:ext cx="432" cy="576"/>
              <a:chOff x="3696" y="2208"/>
              <a:chExt cx="432" cy="576"/>
            </a:xfrm>
          </p:grpSpPr>
          <p:sp>
            <p:nvSpPr>
              <p:cNvPr id="40977" name="Rectangle 17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78" name="Object 18"/>
              <p:cNvGraphicFramePr>
                <a:graphicFrameLocks noChangeAspect="1"/>
              </p:cNvGraphicFramePr>
              <p:nvPr/>
            </p:nvGraphicFramePr>
            <p:xfrm>
              <a:off x="3840" y="2256"/>
              <a:ext cx="120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0" name="Equation" r:id="rId9" imgW="190440" imgH="723600" progId="Equation.3">
                      <p:embed/>
                    </p:oleObj>
                  </mc:Choice>
                  <mc:Fallback>
                    <p:oleObj name="Equation" r:id="rId9" imgW="190440" imgH="723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256"/>
                            <a:ext cx="120" cy="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2496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40981" name="Object 21"/>
            <p:cNvGraphicFramePr>
              <a:graphicFrameLocks noChangeAspect="1"/>
            </p:cNvGraphicFramePr>
            <p:nvPr/>
          </p:nvGraphicFramePr>
          <p:xfrm>
            <a:off x="2584" y="2400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1" name="Equation" r:id="rId10" imgW="190440" imgH="253800" progId="Equation.3">
                    <p:embed/>
                  </p:oleObj>
                </mc:Choice>
                <mc:Fallback>
                  <p:oleObj name="Equation" r:id="rId10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2400"/>
                          <a:ext cx="12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3360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40984" name="Object 24"/>
            <p:cNvGraphicFramePr>
              <a:graphicFrameLocks noChangeAspect="1"/>
            </p:cNvGraphicFramePr>
            <p:nvPr/>
          </p:nvGraphicFramePr>
          <p:xfrm>
            <a:off x="3456" y="2400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2" name="Equation" r:id="rId12" imgW="190440" imgH="253800" progId="Equation.3">
                    <p:embed/>
                  </p:oleObj>
                </mc:Choice>
                <mc:Fallback>
                  <p:oleObj name="Equation" r:id="rId12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12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>
              <a:off x="4128" y="25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988" name="Group 28"/>
            <p:cNvGrpSpPr>
              <a:grpSpLocks/>
            </p:cNvGrpSpPr>
            <p:nvPr/>
          </p:nvGrpSpPr>
          <p:grpSpPr bwMode="auto">
            <a:xfrm>
              <a:off x="2976" y="2976"/>
              <a:ext cx="384" cy="528"/>
              <a:chOff x="2976" y="2928"/>
              <a:chExt cx="384" cy="528"/>
            </a:xfrm>
          </p:grpSpPr>
          <p:sp>
            <p:nvSpPr>
              <p:cNvPr id="40989" name="AutoShape 29"/>
              <p:cNvSpPr>
                <a:spLocks noChangeArrowheads="1"/>
              </p:cNvSpPr>
              <p:nvPr/>
            </p:nvSpPr>
            <p:spPr bwMode="auto">
              <a:xfrm rot="16200000" flipH="1">
                <a:off x="2904" y="3000"/>
                <a:ext cx="528" cy="38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Text Box 30"/>
              <p:cNvSpPr txBox="1">
                <a:spLocks noChangeArrowheads="1"/>
              </p:cNvSpPr>
              <p:nvPr/>
            </p:nvSpPr>
            <p:spPr bwMode="auto">
              <a:xfrm>
                <a:off x="3120" y="3024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0" i="1">
                    <a:latin typeface="Times New Roman" pitchFamily="18" charset="0"/>
                  </a:rPr>
                  <a:t>c</a:t>
                </a:r>
              </a:p>
            </p:txBody>
          </p:sp>
        </p:grpSp>
        <p:cxnSp>
          <p:nvCxnSpPr>
            <p:cNvPr id="40991" name="AutoShape 31"/>
            <p:cNvCxnSpPr>
              <a:cxnSpLocks noChangeShapeType="1"/>
            </p:cNvCxnSpPr>
            <p:nvPr/>
          </p:nvCxnSpPr>
          <p:spPr bwMode="auto">
            <a:xfrm rot="5400000">
              <a:off x="3146" y="2806"/>
              <a:ext cx="631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0992" name="Group 32"/>
            <p:cNvGrpSpPr>
              <a:grpSpLocks/>
            </p:cNvGrpSpPr>
            <p:nvPr/>
          </p:nvGrpSpPr>
          <p:grpSpPr bwMode="auto">
            <a:xfrm>
              <a:off x="3264" y="3408"/>
              <a:ext cx="384" cy="528"/>
              <a:chOff x="3264" y="3408"/>
              <a:chExt cx="384" cy="528"/>
            </a:xfrm>
          </p:grpSpPr>
          <p:sp>
            <p:nvSpPr>
              <p:cNvPr id="40993" name="AutoShape 33"/>
              <p:cNvSpPr>
                <a:spLocks noChangeArrowheads="1"/>
              </p:cNvSpPr>
              <p:nvPr/>
            </p:nvSpPr>
            <p:spPr bwMode="auto">
              <a:xfrm rot="16200000" flipH="1">
                <a:off x="3192" y="3480"/>
                <a:ext cx="528" cy="38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Text Box 34"/>
              <p:cNvSpPr txBox="1">
                <a:spLocks noChangeArrowheads="1"/>
              </p:cNvSpPr>
              <p:nvPr/>
            </p:nvSpPr>
            <p:spPr bwMode="auto">
              <a:xfrm>
                <a:off x="3408" y="3504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b="0" i="1">
                    <a:latin typeface="Times New Roman" pitchFamily="18" charset="0"/>
                  </a:rPr>
                  <a:t>k</a:t>
                </a:r>
              </a:p>
            </p:txBody>
          </p:sp>
        </p:grpSp>
        <p:cxnSp>
          <p:nvCxnSpPr>
            <p:cNvPr id="40995" name="AutoShape 35"/>
            <p:cNvCxnSpPr>
              <a:cxnSpLocks noChangeShapeType="1"/>
              <a:endCxn id="40993" idx="3"/>
            </p:cNvCxnSpPr>
            <p:nvPr/>
          </p:nvCxnSpPr>
          <p:spPr bwMode="auto">
            <a:xfrm rot="5400000">
              <a:off x="3522" y="2718"/>
              <a:ext cx="1079" cy="82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40998" name="Object 38"/>
            <p:cNvGraphicFramePr>
              <a:graphicFrameLocks noChangeAspect="1"/>
            </p:cNvGraphicFramePr>
            <p:nvPr/>
          </p:nvGraphicFramePr>
          <p:xfrm>
            <a:off x="2548" y="3024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3" name="Equation" r:id="rId14" imgW="304560" imgH="253800" progId="Equation.3">
                    <p:embed/>
                  </p:oleObj>
                </mc:Choice>
                <mc:Fallback>
                  <p:oleObj name="Equation" r:id="rId14" imgW="3045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3024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9" name="Object 39"/>
            <p:cNvGraphicFramePr>
              <a:graphicFrameLocks noChangeAspect="1"/>
            </p:cNvGraphicFramePr>
            <p:nvPr/>
          </p:nvGraphicFramePr>
          <p:xfrm>
            <a:off x="2544" y="3456"/>
            <a:ext cx="2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4" name="Equation" r:id="rId16" imgW="317160" imgH="279360" progId="Equation.3">
                    <p:embed/>
                  </p:oleObj>
                </mc:Choice>
                <mc:Fallback>
                  <p:oleObj name="Equation" r:id="rId16" imgW="3171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456"/>
                          <a:ext cx="20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002" name="AutoShape 42"/>
            <p:cNvCxnSpPr>
              <a:cxnSpLocks noChangeShapeType="1"/>
              <a:stCxn id="40989" idx="0"/>
              <a:endCxn id="40971" idx="2"/>
            </p:cNvCxnSpPr>
            <p:nvPr/>
          </p:nvCxnSpPr>
          <p:spPr bwMode="auto">
            <a:xfrm rot="10800000">
              <a:off x="1152" y="2976"/>
              <a:ext cx="1824" cy="26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/>
            <p:cNvCxnSpPr>
              <a:cxnSpLocks noChangeShapeType="1"/>
            </p:cNvCxnSpPr>
            <p:nvPr/>
          </p:nvCxnSpPr>
          <p:spPr bwMode="auto">
            <a:xfrm rot="10800000">
              <a:off x="960" y="2592"/>
              <a:ext cx="2304" cy="1079"/>
            </a:xfrm>
            <a:prstGeom prst="bentConnector3">
              <a:avLst>
                <a:gd name="adj1" fmla="val 10625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1004" name="Line 44"/>
            <p:cNvSpPr>
              <a:spLocks noChangeShapeType="1"/>
            </p:cNvSpPr>
            <p:nvPr/>
          </p:nvSpPr>
          <p:spPr bwMode="auto">
            <a:xfrm>
              <a:off x="624" y="235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Text Box 45"/>
            <p:cNvSpPr txBox="1">
              <a:spLocks noChangeArrowheads="1"/>
            </p:cNvSpPr>
            <p:nvPr/>
          </p:nvSpPr>
          <p:spPr bwMode="auto">
            <a:xfrm>
              <a:off x="144" y="2208"/>
              <a:ext cx="5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 i="1">
                  <a:latin typeface="Times New Roman" pitchFamily="18" charset="0"/>
                </a:rPr>
                <a:t>f(t)</a:t>
              </a:r>
            </a:p>
            <a:p>
              <a:r>
                <a:rPr lang="en-US" b="0"/>
                <a:t>input</a:t>
              </a:r>
            </a:p>
          </p:txBody>
        </p:sp>
        <p:sp>
          <p:nvSpPr>
            <p:cNvPr id="41006" name="Text Box 46"/>
            <p:cNvSpPr txBox="1">
              <a:spLocks noChangeArrowheads="1"/>
            </p:cNvSpPr>
            <p:nvPr/>
          </p:nvSpPr>
          <p:spPr bwMode="auto">
            <a:xfrm>
              <a:off x="960" y="220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+</a:t>
              </a:r>
            </a:p>
          </p:txBody>
        </p:sp>
        <p:sp>
          <p:nvSpPr>
            <p:cNvPr id="41007" name="Text Box 47"/>
            <p:cNvSpPr txBox="1">
              <a:spLocks noChangeArrowheads="1"/>
            </p:cNvSpPr>
            <p:nvPr/>
          </p:nvSpPr>
          <p:spPr bwMode="auto">
            <a:xfrm>
              <a:off x="960" y="2448"/>
              <a:ext cx="1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-</a:t>
              </a:r>
            </a:p>
          </p:txBody>
        </p:sp>
        <p:sp>
          <p:nvSpPr>
            <p:cNvPr id="41008" name="Text Box 48"/>
            <p:cNvSpPr txBox="1">
              <a:spLocks noChangeArrowheads="1"/>
            </p:cNvSpPr>
            <p:nvPr/>
          </p:nvSpPr>
          <p:spPr bwMode="auto">
            <a:xfrm>
              <a:off x="1056" y="2736"/>
              <a:ext cx="1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-</a:t>
              </a:r>
            </a:p>
          </p:txBody>
        </p:sp>
        <p:graphicFrame>
          <p:nvGraphicFramePr>
            <p:cNvPr id="41009" name="Object 49"/>
            <p:cNvGraphicFramePr>
              <a:graphicFrameLocks noChangeAspect="1"/>
            </p:cNvGraphicFramePr>
            <p:nvPr/>
          </p:nvGraphicFramePr>
          <p:xfrm>
            <a:off x="3600" y="3072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name="Equation" r:id="rId18" imgW="190440" imgH="253800" progId="Equation.3">
                    <p:embed/>
                  </p:oleObj>
                </mc:Choice>
                <mc:Fallback>
                  <p:oleObj name="Equation" r:id="rId18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072"/>
                          <a:ext cx="12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0" name="Object 50"/>
            <p:cNvGraphicFramePr>
              <a:graphicFrameLocks noChangeAspect="1"/>
            </p:cNvGraphicFramePr>
            <p:nvPr/>
          </p:nvGraphicFramePr>
          <p:xfrm>
            <a:off x="4032" y="3504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6" name="Equation" r:id="rId19" imgW="190440" imgH="203040" progId="Equation.3">
                    <p:embed/>
                  </p:oleObj>
                </mc:Choice>
                <mc:Fallback>
                  <p:oleObj name="Equation" r:id="rId19" imgW="190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04"/>
                          <a:ext cx="12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2" name="Object 52"/>
            <p:cNvGraphicFramePr>
              <a:graphicFrameLocks noChangeAspect="1"/>
            </p:cNvGraphicFramePr>
            <p:nvPr/>
          </p:nvGraphicFramePr>
          <p:xfrm>
            <a:off x="4416" y="2448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7" name="Equation" r:id="rId21" imgW="190440" imgH="203040" progId="Equation.3">
                    <p:embed/>
                  </p:oleObj>
                </mc:Choice>
                <mc:Fallback>
                  <p:oleObj name="Equation" r:id="rId21" imgW="190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48"/>
                          <a:ext cx="12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3" name="Text Box 53"/>
            <p:cNvSpPr txBox="1">
              <a:spLocks noChangeArrowheads="1"/>
            </p:cNvSpPr>
            <p:nvPr/>
          </p:nvSpPr>
          <p:spPr bwMode="auto">
            <a:xfrm>
              <a:off x="4752" y="2448"/>
              <a:ext cx="6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 i="1">
                  <a:latin typeface="Times New Roman" pitchFamily="18" charset="0"/>
                </a:rPr>
                <a:t>x(t)</a:t>
              </a:r>
            </a:p>
            <a:p>
              <a:r>
                <a:rPr lang="en-US" b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2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main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" y="1600200"/>
            <a:ext cx="8050084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3733800"/>
            <a:ext cx="37338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Command window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4724400"/>
            <a:ext cx="144779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Command </a:t>
            </a:r>
          </a:p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46624" y="3276600"/>
            <a:ext cx="14877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workspace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1752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Current Folder</a:t>
            </a:r>
          </a:p>
        </p:txBody>
      </p:sp>
    </p:spTree>
    <p:extLst>
      <p:ext uri="{BB962C8B-B14F-4D97-AF65-F5344CB8AC3E}">
        <p14:creationId xmlns:p14="http://schemas.microsoft.com/office/powerpoint/2010/main" val="13837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114800" y="2133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"/>
            <a:ext cx="45529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54" name="Picture 10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30638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1600200" y="1828800"/>
            <a:ext cx="213360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35814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800600" y="4267200"/>
            <a:ext cx="3962400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Double-click on </a:t>
            </a:r>
            <a:r>
              <a:rPr lang="en-US" b="0" i="1"/>
              <a:t>Step</a:t>
            </a:r>
            <a:r>
              <a:rPr lang="en-US" b="0"/>
              <a:t> block to set parameters. For a step input of magnitude 3, set </a:t>
            </a:r>
            <a:r>
              <a:rPr lang="en-US" b="0" i="1"/>
              <a:t>Final value</a:t>
            </a:r>
            <a:r>
              <a:rPr lang="en-US" b="0"/>
              <a:t> to 3</a:t>
            </a:r>
          </a:p>
        </p:txBody>
      </p:sp>
    </p:spTree>
    <p:extLst>
      <p:ext uri="{BB962C8B-B14F-4D97-AF65-F5344CB8AC3E}">
        <p14:creationId xmlns:p14="http://schemas.microsoft.com/office/powerpoint/2010/main" val="22487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Simulink model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484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8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simulation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638800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7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5791200" cy="455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953000" y="4038600"/>
            <a:ext cx="3886200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Underdamped response.</a:t>
            </a:r>
          </a:p>
          <a:p>
            <a:pPr algn="l"/>
            <a:r>
              <a:rPr lang="en-US" b="0"/>
              <a:t>Overshoot of 0.5.</a:t>
            </a:r>
          </a:p>
          <a:p>
            <a:pPr algn="l"/>
            <a:r>
              <a:rPr lang="en-US" b="0"/>
              <a:t>Final value of 3.</a:t>
            </a:r>
          </a:p>
          <a:p>
            <a:pPr algn="l"/>
            <a:r>
              <a:rPr lang="en-US" b="0"/>
              <a:t>Is this expected?</a:t>
            </a:r>
          </a:p>
        </p:txBody>
      </p:sp>
    </p:spTree>
    <p:extLst>
      <p:ext uri="{BB962C8B-B14F-4D97-AF65-F5344CB8AC3E}">
        <p14:creationId xmlns:p14="http://schemas.microsoft.com/office/powerpoint/2010/main" val="28472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/>
              <a:t/>
            </a:r>
            <a:br>
              <a:rPr lang="en-US" sz="2000"/>
            </a:br>
            <a:r>
              <a:rPr lang="en-US" sz="3200"/>
              <a:t>Paper-and-pencil analysis </a:t>
            </a:r>
            <a:br>
              <a:rPr lang="en-US" sz="3200"/>
            </a:br>
            <a:r>
              <a:rPr lang="en-US" sz="3200"/>
              <a:t>based on the equations of motion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form</a:t>
            </a:r>
          </a:p>
          <a:p>
            <a:endParaRPr lang="en-US"/>
          </a:p>
          <a:p>
            <a:r>
              <a:rPr lang="en-US"/>
              <a:t>Nat’l freq.</a:t>
            </a:r>
          </a:p>
          <a:p>
            <a:endParaRPr lang="en-US"/>
          </a:p>
          <a:p>
            <a:r>
              <a:rPr lang="en-US"/>
              <a:t>Damping ratio</a:t>
            </a:r>
          </a:p>
          <a:p>
            <a:endParaRPr lang="en-US"/>
          </a:p>
          <a:p>
            <a:r>
              <a:rPr lang="en-US"/>
              <a:t>Static gain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451350" y="1905000"/>
          <a:ext cx="27876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2616120" imgH="927000" progId="Equation.3">
                  <p:embed/>
                </p:oleObj>
              </mc:Choice>
              <mc:Fallback>
                <p:oleObj name="Equation" r:id="rId3" imgW="26161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905000"/>
                        <a:ext cx="27876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343400" y="4341813"/>
          <a:ext cx="2501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2501640" imgH="799920" progId="Equation.3">
                  <p:embed/>
                </p:oleObj>
              </mc:Choice>
              <mc:Fallback>
                <p:oleObj name="Equation" r:id="rId5" imgW="250164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1813"/>
                        <a:ext cx="2501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4451350" y="3236913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1828800" imgH="761760" progId="Equation.3">
                  <p:embed/>
                </p:oleObj>
              </mc:Choice>
              <mc:Fallback>
                <p:oleObj name="Equation" r:id="rId7" imgW="18288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236913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451350" y="5486400"/>
          <a:ext cx="1193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1193760" imgH="723600" progId="Equation.3">
                  <p:embed/>
                </p:oleObj>
              </mc:Choice>
              <mc:Fallback>
                <p:oleObj name="Equation" r:id="rId9" imgW="11937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5486400"/>
                        <a:ext cx="1193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7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simulation results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sz="2800" dirty="0"/>
              <a:t>Damping ratio of 0.5 is less than 1.</a:t>
            </a:r>
          </a:p>
          <a:p>
            <a:pPr lvl="1">
              <a:spcBef>
                <a:spcPct val="30000"/>
              </a:spcBef>
            </a:pPr>
            <a:r>
              <a:rPr lang="en-US" sz="2400" dirty="0"/>
              <a:t>Expect the system to be </a:t>
            </a:r>
            <a:r>
              <a:rPr lang="en-US" sz="2400" dirty="0" err="1"/>
              <a:t>underdamped</a:t>
            </a:r>
            <a:r>
              <a:rPr lang="en-US" sz="2400" dirty="0"/>
              <a:t>.</a:t>
            </a:r>
          </a:p>
          <a:p>
            <a:pPr lvl="1">
              <a:spcBef>
                <a:spcPct val="30000"/>
              </a:spcBef>
            </a:pPr>
            <a:r>
              <a:rPr lang="en-US" sz="2400" dirty="0"/>
              <a:t>Expect to see overshoot.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Static gain is 1.</a:t>
            </a:r>
          </a:p>
          <a:p>
            <a:pPr lvl="1">
              <a:spcBef>
                <a:spcPct val="30000"/>
              </a:spcBef>
            </a:pPr>
            <a:r>
              <a:rPr lang="en-US" sz="2400" dirty="0"/>
              <a:t>Expect output magnitude to equal input  magnitude.</a:t>
            </a:r>
          </a:p>
          <a:p>
            <a:pPr lvl="1">
              <a:spcBef>
                <a:spcPct val="30000"/>
              </a:spcBef>
            </a:pPr>
            <a:r>
              <a:rPr lang="en-US" sz="2400" dirty="0"/>
              <a:t>Input has magnitude 3, so does output.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Simulation results conform to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90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tutorial</a:t>
            </a:r>
          </a:p>
        </p:txBody>
      </p:sp>
    </p:spTree>
    <p:extLst>
      <p:ext uri="{BB962C8B-B14F-4D97-AF65-F5344CB8AC3E}">
        <p14:creationId xmlns:p14="http://schemas.microsoft.com/office/powerpoint/2010/main" val="31062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709"/>
            <a:ext cx="7793037" cy="1143000"/>
          </a:xfrm>
        </p:spPr>
        <p:txBody>
          <a:bodyPr/>
          <a:lstStyle/>
          <a:p>
            <a:r>
              <a:rPr lang="en-US" dirty="0"/>
              <a:t>Launch Simulink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914400"/>
            <a:ext cx="7772400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In the MATLAB command window,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at the &gt;&gt; prompt, type  </a:t>
            </a:r>
            <a:r>
              <a:rPr lang="en-US" sz="2800" b="1" dirty="0" err="1">
                <a:latin typeface="Courier New" pitchFamily="49" charset="0"/>
              </a:rPr>
              <a:t>simulink</a:t>
            </a:r>
            <a:endParaRPr lang="en-US" sz="2800" b="1" dirty="0"/>
          </a:p>
          <a:p>
            <a:pPr>
              <a:buFont typeface="Wingdings" pitchFamily="2" charset="2"/>
              <a:buNone/>
            </a:pPr>
            <a:r>
              <a:rPr lang="en-US" sz="2800" dirty="0">
                <a:sym typeface="Wingdings 3" pitchFamily="18" charset="2"/>
              </a:rPr>
              <a:t>and press </a:t>
            </a:r>
            <a:r>
              <a:rPr lang="en-US" sz="2800" dirty="0">
                <a:latin typeface="Courier New" pitchFamily="49" charset="0"/>
                <a:sym typeface="Wingdings 3" pitchFamily="18" charset="2"/>
              </a:rPr>
              <a:t> </a:t>
            </a:r>
            <a:r>
              <a:rPr lang="en-US" sz="2800" dirty="0">
                <a:sym typeface="Wingdings 3" pitchFamily="18" charset="2"/>
              </a:rPr>
              <a:t>Enter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943600"/>
            <a:ext cx="9144000" cy="1065126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65722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5514293"/>
            <a:ext cx="106680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new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3962400" cy="4038600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en-US" sz="2800"/>
              <a:t>Click the new-model icon in the upper left corner to start a new Simulink file</a:t>
            </a:r>
          </a:p>
          <a:p>
            <a:pPr>
              <a:spcBef>
                <a:spcPct val="30000"/>
              </a:spcBef>
            </a:pPr>
            <a:r>
              <a:rPr lang="en-US" sz="2800"/>
              <a:t>Select the Simulink icon to obtain elements of the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7" y="1294926"/>
            <a:ext cx="3029373" cy="5487347"/>
          </a:xfrm>
          <a:prstGeom prst="rect">
            <a:avLst/>
          </a:prstGeom>
        </p:spPr>
      </p:pic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4038600" y="17526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4184072" y="2209800"/>
            <a:ext cx="1835727" cy="181494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workspace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1607127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 smtClean="0"/>
              <a:t>  </a:t>
            </a:r>
            <a:r>
              <a:rPr lang="en-US" b="0" dirty="0"/>
              <a:t>Library of elements        </a:t>
            </a:r>
            <a:r>
              <a:rPr lang="en-US" b="0" dirty="0" smtClean="0"/>
              <a:t>			  </a:t>
            </a:r>
            <a:r>
              <a:rPr lang="en-US" b="0" dirty="0"/>
              <a:t>Model is created in this window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3096057" cy="41497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5832"/>
            <a:ext cx="5486400" cy="414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72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model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sz="2800" dirty="0" smtClean="0"/>
              <a:t>Name your model </a:t>
            </a:r>
            <a:endParaRPr lang="en-US" sz="2800" i="1" dirty="0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1981200" y="4343400"/>
            <a:ext cx="1357313" cy="304800"/>
          </a:xfrm>
          <a:custGeom>
            <a:avLst/>
            <a:gdLst>
              <a:gd name="T0" fmla="*/ 840 w 959"/>
              <a:gd name="T1" fmla="*/ 112 h 392"/>
              <a:gd name="T2" fmla="*/ 392 w 959"/>
              <a:gd name="T3" fmla="*/ 0 h 392"/>
              <a:gd name="T4" fmla="*/ 128 w 959"/>
              <a:gd name="T5" fmla="*/ 8 h 392"/>
              <a:gd name="T6" fmla="*/ 80 w 959"/>
              <a:gd name="T7" fmla="*/ 24 h 392"/>
              <a:gd name="T8" fmla="*/ 32 w 959"/>
              <a:gd name="T9" fmla="*/ 56 h 392"/>
              <a:gd name="T10" fmla="*/ 16 w 959"/>
              <a:gd name="T11" fmla="*/ 80 h 392"/>
              <a:gd name="T12" fmla="*/ 0 w 959"/>
              <a:gd name="T13" fmla="*/ 128 h 392"/>
              <a:gd name="T14" fmla="*/ 48 w 959"/>
              <a:gd name="T15" fmla="*/ 232 h 392"/>
              <a:gd name="T16" fmla="*/ 192 w 959"/>
              <a:gd name="T17" fmla="*/ 328 h 392"/>
              <a:gd name="T18" fmla="*/ 288 w 959"/>
              <a:gd name="T19" fmla="*/ 368 h 392"/>
              <a:gd name="T20" fmla="*/ 440 w 959"/>
              <a:gd name="T21" fmla="*/ 392 h 392"/>
              <a:gd name="T22" fmla="*/ 800 w 959"/>
              <a:gd name="T23" fmla="*/ 384 h 392"/>
              <a:gd name="T24" fmla="*/ 872 w 959"/>
              <a:gd name="T25" fmla="*/ 360 h 392"/>
              <a:gd name="T26" fmla="*/ 920 w 959"/>
              <a:gd name="T27" fmla="*/ 328 h 392"/>
              <a:gd name="T28" fmla="*/ 840 w 959"/>
              <a:gd name="T29" fmla="*/ 11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9" h="392">
                <a:moveTo>
                  <a:pt x="840" y="112"/>
                </a:moveTo>
                <a:cubicBezTo>
                  <a:pt x="690" y="62"/>
                  <a:pt x="550" y="18"/>
                  <a:pt x="392" y="0"/>
                </a:cubicBezTo>
                <a:cubicBezTo>
                  <a:pt x="304" y="3"/>
                  <a:pt x="216" y="1"/>
                  <a:pt x="128" y="8"/>
                </a:cubicBezTo>
                <a:cubicBezTo>
                  <a:pt x="111" y="9"/>
                  <a:pt x="96" y="19"/>
                  <a:pt x="80" y="24"/>
                </a:cubicBezTo>
                <a:cubicBezTo>
                  <a:pt x="62" y="30"/>
                  <a:pt x="32" y="56"/>
                  <a:pt x="32" y="56"/>
                </a:cubicBezTo>
                <a:cubicBezTo>
                  <a:pt x="27" y="64"/>
                  <a:pt x="20" y="71"/>
                  <a:pt x="16" y="80"/>
                </a:cubicBezTo>
                <a:cubicBezTo>
                  <a:pt x="9" y="95"/>
                  <a:pt x="0" y="128"/>
                  <a:pt x="0" y="128"/>
                </a:cubicBezTo>
                <a:cubicBezTo>
                  <a:pt x="9" y="173"/>
                  <a:pt x="9" y="206"/>
                  <a:pt x="48" y="232"/>
                </a:cubicBezTo>
                <a:cubicBezTo>
                  <a:pt x="82" y="283"/>
                  <a:pt x="135" y="309"/>
                  <a:pt x="192" y="328"/>
                </a:cubicBezTo>
                <a:cubicBezTo>
                  <a:pt x="224" y="339"/>
                  <a:pt x="253" y="361"/>
                  <a:pt x="288" y="368"/>
                </a:cubicBezTo>
                <a:cubicBezTo>
                  <a:pt x="339" y="378"/>
                  <a:pt x="389" y="386"/>
                  <a:pt x="440" y="392"/>
                </a:cubicBezTo>
                <a:cubicBezTo>
                  <a:pt x="560" y="389"/>
                  <a:pt x="680" y="391"/>
                  <a:pt x="800" y="384"/>
                </a:cubicBezTo>
                <a:cubicBezTo>
                  <a:pt x="825" y="383"/>
                  <a:pt x="851" y="374"/>
                  <a:pt x="872" y="360"/>
                </a:cubicBezTo>
                <a:cubicBezTo>
                  <a:pt x="888" y="349"/>
                  <a:pt x="920" y="328"/>
                  <a:pt x="920" y="328"/>
                </a:cubicBezTo>
                <a:cubicBezTo>
                  <a:pt x="947" y="246"/>
                  <a:pt x="959" y="112"/>
                  <a:pt x="840" y="112"/>
                </a:cubicBezTo>
                <a:close/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772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a simple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r>
              <a:rPr lang="en-US" dirty="0"/>
              <a:t>Build a Simulink model that solves the differential equation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 condition</a:t>
            </a:r>
          </a:p>
          <a:p>
            <a:r>
              <a:rPr lang="en-US" dirty="0"/>
              <a:t>First, sketch a simulation diagram of this mathematical model (equation)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(3 min.)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84394"/>
              </p:ext>
            </p:extLst>
          </p:nvPr>
        </p:nvGraphicFramePr>
        <p:xfrm>
          <a:off x="2895600" y="2743200"/>
          <a:ext cx="205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473120" imgH="355320" progId="Equation.3">
                  <p:embed/>
                </p:oleObj>
              </mc:Choice>
              <mc:Fallback>
                <p:oleObj name="Equation" r:id="rId3" imgW="14731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2057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02256"/>
              </p:ext>
            </p:extLst>
          </p:nvPr>
        </p:nvGraphicFramePr>
        <p:xfrm>
          <a:off x="3733800" y="3657600"/>
          <a:ext cx="16398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244520" imgH="342720" progId="Equation.3">
                  <p:embed/>
                </p:oleObj>
              </mc:Choice>
              <mc:Fallback>
                <p:oleObj name="Equation" r:id="rId5" imgW="1244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0"/>
                        <a:ext cx="16398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5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diagram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648200"/>
          </a:xfrm>
        </p:spPr>
        <p:txBody>
          <a:bodyPr/>
          <a:lstStyle/>
          <a:p>
            <a:r>
              <a:rPr lang="en-US" dirty="0"/>
              <a:t>Input is the forcing function </a:t>
            </a:r>
            <a:r>
              <a:rPr lang="en-US" dirty="0">
                <a:latin typeface="Times New Roman" pitchFamily="18" charset="0"/>
              </a:rPr>
              <a:t>3sin(2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r>
              <a:rPr lang="en-US" dirty="0"/>
              <a:t>Output is the solution of the differential equation </a:t>
            </a:r>
            <a:r>
              <a:rPr lang="en-US" i="1" dirty="0">
                <a:latin typeface="Times New Roman" pitchFamily="18" charset="0"/>
              </a:rPr>
              <a:t>x(t)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</a:t>
            </a:r>
            <a:r>
              <a:rPr lang="en-US" dirty="0"/>
              <a:t>build this model in Simulink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944938" y="4114800"/>
            <a:ext cx="106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011738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182938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240338" y="434340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90440" imgH="203040" progId="Equation.3">
                  <p:embed/>
                </p:oleObj>
              </mc:Choice>
              <mc:Fallback>
                <p:oleObj name="Equation" r:id="rId3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343400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487738" y="4343400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90440" imgH="253800" progId="Equation.3">
                  <p:embed/>
                </p:oleObj>
              </mc:Choice>
              <mc:Fallback>
                <p:oleObj name="Equation" r:id="rId5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343400"/>
                        <a:ext cx="190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4402138" y="4267200"/>
          <a:ext cx="190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190440" imgH="723600" progId="Equation.3">
                  <p:embed/>
                </p:oleObj>
              </mc:Choice>
              <mc:Fallback>
                <p:oleObj name="Equation" r:id="rId7" imgW="1904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4267200"/>
                        <a:ext cx="190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057400" y="4419600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Times New Roman" pitchFamily="18" charset="0"/>
              </a:rPr>
              <a:t>3sin(2</a:t>
            </a:r>
            <a:r>
              <a:rPr lang="en-US" b="0" i="1">
                <a:latin typeface="Times New Roman" pitchFamily="18" charset="0"/>
              </a:rPr>
              <a:t>t</a:t>
            </a:r>
            <a:r>
              <a:rPr lang="en-US" b="0">
                <a:latin typeface="Times New Roman" pitchFamily="18" charset="0"/>
              </a:rPr>
              <a:t>)</a:t>
            </a:r>
          </a:p>
          <a:p>
            <a:r>
              <a:rPr lang="en-US" b="0">
                <a:latin typeface="Times New Roman" pitchFamily="18" charset="0"/>
              </a:rPr>
              <a:t>(input)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106968" y="4237037"/>
            <a:ext cx="1165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itchFamily="18" charset="0"/>
              </a:rPr>
              <a:t>x</a:t>
            </a:r>
            <a:r>
              <a:rPr lang="en-US" b="0" dirty="0">
                <a:latin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t</a:t>
            </a:r>
            <a:r>
              <a:rPr lang="en-US" b="0" dirty="0">
                <a:latin typeface="Times New Roman" pitchFamily="18" charset="0"/>
              </a:rPr>
              <a:t>)</a:t>
            </a:r>
          </a:p>
          <a:p>
            <a:r>
              <a:rPr lang="en-US" b="0" dirty="0">
                <a:latin typeface="Times New Roman" pitchFamily="18" charset="0"/>
              </a:rPr>
              <a:t>(output)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875088" y="312420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1155600" imgH="342720" progId="Equation.3">
                  <p:embed/>
                </p:oleObj>
              </mc:Choice>
              <mc:Fallback>
                <p:oleObj name="Equation" r:id="rId9" imgW="11556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312420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4478338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3810000" y="53340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Times New Roman" pitchFamily="18" charset="0"/>
              </a:rPr>
              <a:t>integrator</a:t>
            </a:r>
          </a:p>
        </p:txBody>
      </p:sp>
    </p:spTree>
    <p:extLst>
      <p:ext uri="{BB962C8B-B14F-4D97-AF65-F5344CB8AC3E}">
        <p14:creationId xmlns:p14="http://schemas.microsoft.com/office/powerpoint/2010/main" val="26053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</TotalTime>
  <Words>824</Words>
  <Application>Microsoft Office PowerPoint</Application>
  <PresentationFormat>On-screen Show (4:3)</PresentationFormat>
  <Paragraphs>162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Executive</vt:lpstr>
      <vt:lpstr>Equation</vt:lpstr>
      <vt:lpstr>Getting started with Simulink</vt:lpstr>
      <vt:lpstr>Launch Matlab</vt:lpstr>
      <vt:lpstr>Matlab main window</vt:lpstr>
      <vt:lpstr>Launch Simulink</vt:lpstr>
      <vt:lpstr>Create a new model</vt:lpstr>
      <vt:lpstr>Your workspace</vt:lpstr>
      <vt:lpstr>Save your model</vt:lpstr>
      <vt:lpstr>Example 1: a simple model</vt:lpstr>
      <vt:lpstr>Simulation diagram</vt:lpstr>
      <vt:lpstr>Select an input block</vt:lpstr>
      <vt:lpstr>Select an operator block</vt:lpstr>
      <vt:lpstr>Select an output block</vt:lpstr>
      <vt:lpstr>Connect blocks with signals</vt:lpstr>
      <vt:lpstr>Select simulation parameters</vt:lpstr>
      <vt:lpstr>Select simulation parameters</vt:lpstr>
      <vt:lpstr>Select simulation parameters</vt:lpstr>
      <vt:lpstr>Run the simulation</vt:lpstr>
      <vt:lpstr>Simulation results</vt:lpstr>
      <vt:lpstr>Example 2</vt:lpstr>
      <vt:lpstr>Create the simulation diagram </vt:lpstr>
      <vt:lpstr>(continue)</vt:lpstr>
      <vt:lpstr>PowerPoint Presentation</vt:lpstr>
      <vt:lpstr>(continue)</vt:lpstr>
      <vt:lpstr>PowerPoint Presentation</vt:lpstr>
      <vt:lpstr>(continue)</vt:lpstr>
      <vt:lpstr>PowerPoint Presentation</vt:lpstr>
      <vt:lpstr>(continue)</vt:lpstr>
      <vt:lpstr>PowerPoint Presentation</vt:lpstr>
      <vt:lpstr>Complete the model</vt:lpstr>
      <vt:lpstr>PowerPoint Presentation</vt:lpstr>
      <vt:lpstr>Final Simulink model</vt:lpstr>
      <vt:lpstr>Run the simulation</vt:lpstr>
      <vt:lpstr>Results</vt:lpstr>
      <vt:lpstr> Paper-and-pencil analysis  based on the equations of motion</vt:lpstr>
      <vt:lpstr>Check simulation results</vt:lpstr>
      <vt:lpstr>End of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Simulink</dc:title>
  <dc:creator>Shravankumar</dc:creator>
  <cp:lastModifiedBy>Shravankumar</cp:lastModifiedBy>
  <cp:revision>9</cp:revision>
  <dcterms:created xsi:type="dcterms:W3CDTF">2014-10-01T17:42:03Z</dcterms:created>
  <dcterms:modified xsi:type="dcterms:W3CDTF">2014-10-02T17:53:13Z</dcterms:modified>
</cp:coreProperties>
</file>