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5"/>
  </p:notesMasterIdLst>
  <p:handoutMasterIdLst>
    <p:handoutMasterId r:id="rId16"/>
  </p:handoutMasterIdLst>
  <p:sldIdLst>
    <p:sldId id="256" r:id="rId2"/>
    <p:sldId id="260" r:id="rId3"/>
    <p:sldId id="263" r:id="rId4"/>
    <p:sldId id="261" r:id="rId5"/>
    <p:sldId id="265" r:id="rId6"/>
    <p:sldId id="266" r:id="rId7"/>
    <p:sldId id="267" r:id="rId8"/>
    <p:sldId id="270" r:id="rId9"/>
    <p:sldId id="268" r:id="rId10"/>
    <p:sldId id="271" r:id="rId11"/>
    <p:sldId id="264" r:id="rId12"/>
    <p:sldId id="262"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1" d="100"/>
          <a:sy n="71" d="100"/>
        </p:scale>
        <p:origin x="480" y="78"/>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A5C553-AA70-5824-4C45-F9FC6304A5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A2BE45D-C886-32B7-0B08-F967638A6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D7B880-09AE-4111-8075-0ADC395E9CD1}" type="datetimeFigureOut">
              <a:rPr lang="en-IN" smtClean="0"/>
              <a:t>02-06-2023</a:t>
            </a:fld>
            <a:endParaRPr lang="en-IN"/>
          </a:p>
        </p:txBody>
      </p:sp>
      <p:sp>
        <p:nvSpPr>
          <p:cNvPr id="4" name="Footer Placeholder 3">
            <a:extLst>
              <a:ext uri="{FF2B5EF4-FFF2-40B4-BE49-F238E27FC236}">
                <a16:creationId xmlns:a16="http://schemas.microsoft.com/office/drawing/2014/main" id="{13457137-9869-0D38-7559-960464EA15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CC05AEE-1036-71ED-D903-8E1337FE56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A0F40F-F008-4E95-A77C-D7BF055F2EFF}" type="slidenum">
              <a:rPr lang="en-IN" smtClean="0"/>
              <a:t>‹#›</a:t>
            </a:fld>
            <a:endParaRPr lang="en-IN"/>
          </a:p>
        </p:txBody>
      </p:sp>
    </p:spTree>
    <p:extLst>
      <p:ext uri="{BB962C8B-B14F-4D97-AF65-F5344CB8AC3E}">
        <p14:creationId xmlns:p14="http://schemas.microsoft.com/office/powerpoint/2010/main" val="4149450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ED3C8-5932-448F-8099-AE4BC4E58247}" type="datetimeFigureOut">
              <a:rPr lang="en-IN" smtClean="0"/>
              <a:t>02-06-2023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C9E27-1757-4F6B-AB58-8FF7D393CA57}" type="slidenum">
              <a:rPr lang="en-IN" smtClean="0"/>
              <a:t>‹#›</a:t>
            </a:fld>
            <a:endParaRPr lang="en-IN"/>
          </a:p>
        </p:txBody>
      </p:sp>
    </p:spTree>
    <p:extLst>
      <p:ext uri="{BB962C8B-B14F-4D97-AF65-F5344CB8AC3E}">
        <p14:creationId xmlns:p14="http://schemas.microsoft.com/office/powerpoint/2010/main" val="276362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F7AD-09D8-6649-E54B-0E8A47068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8F2BE2-AF34-32F0-AD74-F6543F456E7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FC50B-2576-C6BA-509B-20EB6FC7F6A9}"/>
              </a:ext>
            </a:extLst>
          </p:cNvPr>
          <p:cNvSpPr>
            <a:spLocks noGrp="1"/>
          </p:cNvSpPr>
          <p:nvPr>
            <p:ph type="dt" sz="half" idx="10"/>
          </p:nvPr>
        </p:nvSpPr>
        <p:spPr/>
        <p:txBody>
          <a:bodyPr/>
          <a:lstStyle/>
          <a:p>
            <a:fld id="{6A9AD83A-01C5-4371-AC94-AC2600377E6D}" type="datetime1">
              <a:rPr lang="en-IN" smtClean="0"/>
              <a:t>02-06-2023</a:t>
            </a:fld>
            <a:endParaRPr lang="en-IN"/>
          </a:p>
        </p:txBody>
      </p:sp>
      <p:sp>
        <p:nvSpPr>
          <p:cNvPr id="5" name="Footer Placeholder 4">
            <a:extLst>
              <a:ext uri="{FF2B5EF4-FFF2-40B4-BE49-F238E27FC236}">
                <a16:creationId xmlns:a16="http://schemas.microsoft.com/office/drawing/2014/main" id="{980A824B-221F-5397-BDD0-026952C81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FD8A4-4312-908B-57C0-E8CDAD0C6735}"/>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276569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95AF-F988-477C-B2F6-289F255567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478C58-6B4A-57B3-0305-30657F2FB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DD585-2F88-99E6-A28B-68D7E469E3A1}"/>
              </a:ext>
            </a:extLst>
          </p:cNvPr>
          <p:cNvSpPr>
            <a:spLocks noGrp="1"/>
          </p:cNvSpPr>
          <p:nvPr>
            <p:ph type="dt" sz="half" idx="10"/>
          </p:nvPr>
        </p:nvSpPr>
        <p:spPr/>
        <p:txBody>
          <a:bodyPr/>
          <a:lstStyle/>
          <a:p>
            <a:fld id="{03C0B310-8AA8-45F2-9614-6D590151C25C}" type="datetime1">
              <a:rPr lang="en-IN" smtClean="0"/>
              <a:t>02-06-2023</a:t>
            </a:fld>
            <a:endParaRPr lang="en-IN"/>
          </a:p>
        </p:txBody>
      </p:sp>
      <p:sp>
        <p:nvSpPr>
          <p:cNvPr id="5" name="Footer Placeholder 4">
            <a:extLst>
              <a:ext uri="{FF2B5EF4-FFF2-40B4-BE49-F238E27FC236}">
                <a16:creationId xmlns:a16="http://schemas.microsoft.com/office/drawing/2014/main" id="{EBA6AE23-145A-A8C4-2D84-485ECF13A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86F9E-EE23-FE0C-61AE-BE948A70ACEB}"/>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416108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53D57-F737-95BB-FDB1-618C28ABA831}"/>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AECFDF-CF84-1103-165D-4A319E241ED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30005-02C0-4BDF-950A-2D7844A1823A}"/>
              </a:ext>
            </a:extLst>
          </p:cNvPr>
          <p:cNvSpPr>
            <a:spLocks noGrp="1"/>
          </p:cNvSpPr>
          <p:nvPr>
            <p:ph type="dt" sz="half" idx="10"/>
          </p:nvPr>
        </p:nvSpPr>
        <p:spPr/>
        <p:txBody>
          <a:bodyPr/>
          <a:lstStyle/>
          <a:p>
            <a:fld id="{D5121895-8C08-402E-8288-0C5DA5366FFA}" type="datetime1">
              <a:rPr lang="en-IN" smtClean="0"/>
              <a:t>02-06-2023</a:t>
            </a:fld>
            <a:endParaRPr lang="en-IN"/>
          </a:p>
        </p:txBody>
      </p:sp>
      <p:sp>
        <p:nvSpPr>
          <p:cNvPr id="5" name="Footer Placeholder 4">
            <a:extLst>
              <a:ext uri="{FF2B5EF4-FFF2-40B4-BE49-F238E27FC236}">
                <a16:creationId xmlns:a16="http://schemas.microsoft.com/office/drawing/2014/main" id="{D72D07A2-64DC-4087-8887-EC81B2B85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073DE-ACEF-9DD2-3DCE-28A2ADE3C4D6}"/>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371956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80DE-823E-D247-7F4A-2224AC578A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B27A40-8E02-2496-9F03-D01CBE42A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347B8E-C64C-FE5D-013C-7F3999BC1669}"/>
              </a:ext>
            </a:extLst>
          </p:cNvPr>
          <p:cNvSpPr>
            <a:spLocks noGrp="1"/>
          </p:cNvSpPr>
          <p:nvPr>
            <p:ph type="dt" sz="half" idx="10"/>
          </p:nvPr>
        </p:nvSpPr>
        <p:spPr/>
        <p:txBody>
          <a:bodyPr/>
          <a:lstStyle/>
          <a:p>
            <a:fld id="{A4DD0801-FC99-4177-8D0E-C53D062034C7}" type="datetime1">
              <a:rPr lang="en-IN" smtClean="0"/>
              <a:t>02-06-2023</a:t>
            </a:fld>
            <a:endParaRPr lang="en-IN"/>
          </a:p>
        </p:txBody>
      </p:sp>
      <p:sp>
        <p:nvSpPr>
          <p:cNvPr id="5" name="Footer Placeholder 4">
            <a:extLst>
              <a:ext uri="{FF2B5EF4-FFF2-40B4-BE49-F238E27FC236}">
                <a16:creationId xmlns:a16="http://schemas.microsoft.com/office/drawing/2014/main" id="{F5B3A297-43E0-8010-68A7-8CE56E3E9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1BB67-74C0-394D-8457-41B089B21B2F}"/>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83976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A1E8-DDE9-A29B-57F8-0A39CA0AB68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9FF4BA-068C-E9E3-1682-57E99DE098F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C0516-DE5B-0D84-80E2-5235E486AC9D}"/>
              </a:ext>
            </a:extLst>
          </p:cNvPr>
          <p:cNvSpPr>
            <a:spLocks noGrp="1"/>
          </p:cNvSpPr>
          <p:nvPr>
            <p:ph type="dt" sz="half" idx="10"/>
          </p:nvPr>
        </p:nvSpPr>
        <p:spPr/>
        <p:txBody>
          <a:bodyPr/>
          <a:lstStyle/>
          <a:p>
            <a:fld id="{02C0A838-95AB-4E44-98E6-EE1D6562A03E}" type="datetime1">
              <a:rPr lang="en-IN" smtClean="0"/>
              <a:t>02-06-2023</a:t>
            </a:fld>
            <a:endParaRPr lang="en-IN"/>
          </a:p>
        </p:txBody>
      </p:sp>
      <p:sp>
        <p:nvSpPr>
          <p:cNvPr id="5" name="Footer Placeholder 4">
            <a:extLst>
              <a:ext uri="{FF2B5EF4-FFF2-40B4-BE49-F238E27FC236}">
                <a16:creationId xmlns:a16="http://schemas.microsoft.com/office/drawing/2014/main" id="{3BAB22B1-ED49-B621-2806-8F0362FDA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3F543-2386-0BCF-3887-2307C176E677}"/>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366661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0679-061E-41BF-D9AD-796635C9E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A8F023-2664-174F-702B-2F1D0FBFC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4D4EA3-7737-BC37-C1FD-3A8032DE9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0531DF-078D-7E6D-06D6-E7D0F089CF6F}"/>
              </a:ext>
            </a:extLst>
          </p:cNvPr>
          <p:cNvSpPr>
            <a:spLocks noGrp="1"/>
          </p:cNvSpPr>
          <p:nvPr>
            <p:ph type="dt" sz="half" idx="10"/>
          </p:nvPr>
        </p:nvSpPr>
        <p:spPr/>
        <p:txBody>
          <a:bodyPr/>
          <a:lstStyle/>
          <a:p>
            <a:fld id="{7E29920F-C663-4C4A-A3D2-4507B0E8B8CD}" type="datetime1">
              <a:rPr lang="en-IN" smtClean="0"/>
              <a:t>02-06-2023</a:t>
            </a:fld>
            <a:endParaRPr lang="en-IN"/>
          </a:p>
        </p:txBody>
      </p:sp>
      <p:sp>
        <p:nvSpPr>
          <p:cNvPr id="6" name="Footer Placeholder 5">
            <a:extLst>
              <a:ext uri="{FF2B5EF4-FFF2-40B4-BE49-F238E27FC236}">
                <a16:creationId xmlns:a16="http://schemas.microsoft.com/office/drawing/2014/main" id="{E0E496BF-72DB-2B40-2484-08453EB69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BA42A-28E2-7540-0141-F6AB730B1116}"/>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70281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47BA-107B-4D0D-F3F8-9FF6EAB1BFCC}"/>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02A0CD-64D3-953F-93B4-D805C0DADDD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40006-9E78-6164-2B52-56917FD3DCB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AB09FB-A9AD-5215-6A53-38A0C4157E0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222D2-434D-F25F-0A61-65430A71420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DBAA8C-202F-F92B-9A55-5D697C43EB9F}"/>
              </a:ext>
            </a:extLst>
          </p:cNvPr>
          <p:cNvSpPr>
            <a:spLocks noGrp="1"/>
          </p:cNvSpPr>
          <p:nvPr>
            <p:ph type="dt" sz="half" idx="10"/>
          </p:nvPr>
        </p:nvSpPr>
        <p:spPr/>
        <p:txBody>
          <a:bodyPr/>
          <a:lstStyle/>
          <a:p>
            <a:fld id="{F2976575-A51A-49E3-A41F-D28A98C6D8AD}" type="datetime1">
              <a:rPr lang="en-IN" smtClean="0"/>
              <a:t>02-06-2023</a:t>
            </a:fld>
            <a:endParaRPr lang="en-IN"/>
          </a:p>
        </p:txBody>
      </p:sp>
      <p:sp>
        <p:nvSpPr>
          <p:cNvPr id="8" name="Footer Placeholder 7">
            <a:extLst>
              <a:ext uri="{FF2B5EF4-FFF2-40B4-BE49-F238E27FC236}">
                <a16:creationId xmlns:a16="http://schemas.microsoft.com/office/drawing/2014/main" id="{653FCC83-251F-A067-016E-95E70EC723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01C95B-21AD-0F38-0023-35B8E0E54015}"/>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29204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6B24-9B67-27F6-5629-083A147C3E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E12D42-87C1-3983-AA87-91A7E80D1DEB}"/>
              </a:ext>
            </a:extLst>
          </p:cNvPr>
          <p:cNvSpPr>
            <a:spLocks noGrp="1"/>
          </p:cNvSpPr>
          <p:nvPr>
            <p:ph type="dt" sz="half" idx="10"/>
          </p:nvPr>
        </p:nvSpPr>
        <p:spPr/>
        <p:txBody>
          <a:bodyPr/>
          <a:lstStyle/>
          <a:p>
            <a:fld id="{CFA4A2B2-115A-4602-ACF7-356379875E4A}" type="datetime1">
              <a:rPr lang="en-IN" smtClean="0"/>
              <a:t>02-06-2023</a:t>
            </a:fld>
            <a:endParaRPr lang="en-IN"/>
          </a:p>
        </p:txBody>
      </p:sp>
      <p:sp>
        <p:nvSpPr>
          <p:cNvPr id="4" name="Footer Placeholder 3">
            <a:extLst>
              <a:ext uri="{FF2B5EF4-FFF2-40B4-BE49-F238E27FC236}">
                <a16:creationId xmlns:a16="http://schemas.microsoft.com/office/drawing/2014/main" id="{3C1E1646-45C8-EFC3-7305-2878E5AEC0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DAAB07-8081-15A5-DF26-709DF706B23A}"/>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73464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4CD40-240F-99AF-FFA6-79395349361E}"/>
              </a:ext>
            </a:extLst>
          </p:cNvPr>
          <p:cNvSpPr>
            <a:spLocks noGrp="1"/>
          </p:cNvSpPr>
          <p:nvPr>
            <p:ph type="dt" sz="half" idx="10"/>
          </p:nvPr>
        </p:nvSpPr>
        <p:spPr/>
        <p:txBody>
          <a:bodyPr/>
          <a:lstStyle/>
          <a:p>
            <a:fld id="{350AF262-C28C-4F34-A6BC-1932DE557D8C}" type="datetime1">
              <a:rPr lang="en-IN" smtClean="0"/>
              <a:t>02-06-2023</a:t>
            </a:fld>
            <a:endParaRPr lang="en-IN"/>
          </a:p>
        </p:txBody>
      </p:sp>
      <p:sp>
        <p:nvSpPr>
          <p:cNvPr id="3" name="Footer Placeholder 2">
            <a:extLst>
              <a:ext uri="{FF2B5EF4-FFF2-40B4-BE49-F238E27FC236}">
                <a16:creationId xmlns:a16="http://schemas.microsoft.com/office/drawing/2014/main" id="{88DA31FF-A204-1C6A-6668-186731C8AB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530F36-DD88-039C-2CFD-709DCF8B3E6A}"/>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403900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66E8-0A11-425A-5BE5-E98E2FED5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40E302-51DE-188E-1911-859C17D858A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4B60C5-44EF-E616-9323-DEAEC34F77F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4A3C4-AD58-093D-C8ED-54DF2E06D4F9}"/>
              </a:ext>
            </a:extLst>
          </p:cNvPr>
          <p:cNvSpPr>
            <a:spLocks noGrp="1"/>
          </p:cNvSpPr>
          <p:nvPr>
            <p:ph type="dt" sz="half" idx="10"/>
          </p:nvPr>
        </p:nvSpPr>
        <p:spPr/>
        <p:txBody>
          <a:bodyPr/>
          <a:lstStyle/>
          <a:p>
            <a:fld id="{4816ECC5-96AF-43A8-BD4D-5CA133A0D1CE}" type="datetime1">
              <a:rPr lang="en-IN" smtClean="0"/>
              <a:t>02-06-2023</a:t>
            </a:fld>
            <a:endParaRPr lang="en-IN"/>
          </a:p>
        </p:txBody>
      </p:sp>
      <p:sp>
        <p:nvSpPr>
          <p:cNvPr id="6" name="Footer Placeholder 5">
            <a:extLst>
              <a:ext uri="{FF2B5EF4-FFF2-40B4-BE49-F238E27FC236}">
                <a16:creationId xmlns:a16="http://schemas.microsoft.com/office/drawing/2014/main" id="{17CF99AE-E97A-783B-0871-B0DB65A2A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90B04-A569-535B-A2A6-134FA1E41974}"/>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395306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8F20-34AC-FEC4-49A3-488AFA54A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C40229-D412-1636-5B84-075233BA9BCD}"/>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430FA243-5D26-02CC-1637-A1208273DC9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752A7-A687-2E0A-AD47-89B8378DC066}"/>
              </a:ext>
            </a:extLst>
          </p:cNvPr>
          <p:cNvSpPr>
            <a:spLocks noGrp="1"/>
          </p:cNvSpPr>
          <p:nvPr>
            <p:ph type="dt" sz="half" idx="10"/>
          </p:nvPr>
        </p:nvSpPr>
        <p:spPr/>
        <p:txBody>
          <a:bodyPr/>
          <a:lstStyle/>
          <a:p>
            <a:fld id="{750B93A8-8157-41E4-8E36-92B9ECDD7993}" type="datetime1">
              <a:rPr lang="en-IN" smtClean="0"/>
              <a:t>02-06-2023</a:t>
            </a:fld>
            <a:endParaRPr lang="en-IN"/>
          </a:p>
        </p:txBody>
      </p:sp>
      <p:sp>
        <p:nvSpPr>
          <p:cNvPr id="6" name="Footer Placeholder 5">
            <a:extLst>
              <a:ext uri="{FF2B5EF4-FFF2-40B4-BE49-F238E27FC236}">
                <a16:creationId xmlns:a16="http://schemas.microsoft.com/office/drawing/2014/main" id="{DA4508BD-96D1-EAC4-EF2D-F2E13BB3E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17B2DB-B301-092D-86EA-8DF150979C26}"/>
              </a:ext>
            </a:extLst>
          </p:cNvPr>
          <p:cNvSpPr>
            <a:spLocks noGrp="1"/>
          </p:cNvSpPr>
          <p:nvPr>
            <p:ph type="sldNum" sz="quarter" idx="12"/>
          </p:nvPr>
        </p:nvSpPr>
        <p:spPr/>
        <p:txBody>
          <a:bodyPr/>
          <a:lstStyle/>
          <a:p>
            <a:fld id="{1E745F82-24D5-4EB3-AAAB-013FC79BF129}" type="slidenum">
              <a:rPr lang="en-IN" smtClean="0"/>
              <a:t>‹#›</a:t>
            </a:fld>
            <a:endParaRPr lang="en-IN"/>
          </a:p>
        </p:txBody>
      </p:sp>
    </p:spTree>
    <p:extLst>
      <p:ext uri="{BB962C8B-B14F-4D97-AF65-F5344CB8AC3E}">
        <p14:creationId xmlns:p14="http://schemas.microsoft.com/office/powerpoint/2010/main" val="16685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9DD8A-E831-DADA-2EDD-B46BE3D7E5F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32C8E7-4005-4BA4-FFD0-B168142A7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5C502-600F-33AC-C995-0B689D9C054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77582-79D9-41D9-8136-9CBDC94B038D}" type="datetime1">
              <a:rPr lang="en-IN" smtClean="0"/>
              <a:t>02-06-2023</a:t>
            </a:fld>
            <a:endParaRPr lang="en-IN"/>
          </a:p>
        </p:txBody>
      </p:sp>
      <p:sp>
        <p:nvSpPr>
          <p:cNvPr id="5" name="Footer Placeholder 4">
            <a:extLst>
              <a:ext uri="{FF2B5EF4-FFF2-40B4-BE49-F238E27FC236}">
                <a16:creationId xmlns:a16="http://schemas.microsoft.com/office/drawing/2014/main" id="{60E16941-E5A8-F8E7-5AEF-47C1E512479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FD7B36-506C-A1BF-586C-832649A04A8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45F82-24D5-4EB3-AAAB-013FC79BF129}" type="slidenum">
              <a:rPr lang="en-IN" smtClean="0"/>
              <a:t>‹#›</a:t>
            </a:fld>
            <a:endParaRPr lang="en-IN"/>
          </a:p>
        </p:txBody>
      </p:sp>
    </p:spTree>
    <p:extLst>
      <p:ext uri="{BB962C8B-B14F-4D97-AF65-F5344CB8AC3E}">
        <p14:creationId xmlns:p14="http://schemas.microsoft.com/office/powerpoint/2010/main" val="51493666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1325336" y="1320913"/>
            <a:ext cx="10487219" cy="1375635"/>
          </a:xfrm>
        </p:spPr>
        <p:txBody>
          <a:bodyPr>
            <a:normAutofit fontScale="90000"/>
          </a:bodyPr>
          <a:lstStyle/>
          <a:p>
            <a:br>
              <a:rPr lang="en-IN" sz="4000" b="1" dirty="0"/>
            </a:br>
            <a:br>
              <a:rPr lang="en-IN" sz="4000" b="1" dirty="0"/>
            </a:br>
            <a:br>
              <a:rPr lang="en-IN" sz="4000" b="1" dirty="0"/>
            </a:br>
            <a:br>
              <a:rPr lang="en-IN" sz="4000" b="1" dirty="0"/>
            </a:br>
            <a:br>
              <a:rPr lang="en-IN" sz="4000" b="1" dirty="0"/>
            </a:br>
            <a:r>
              <a:rPr lang="en-IN" sz="5300" b="1" dirty="0">
                <a:solidFill>
                  <a:srgbClr val="FF5050"/>
                </a:solidFill>
              </a:rPr>
              <a:t>Sentimental Analysis of Acoustic Waves</a:t>
            </a:r>
            <a:br>
              <a:rPr lang="en-IN" sz="4000" b="1" dirty="0"/>
            </a:br>
            <a:r>
              <a:rPr lang="en-IN" sz="4000" b="1" dirty="0">
                <a:solidFill>
                  <a:srgbClr val="00B0F0"/>
                </a:solidFill>
              </a:rPr>
              <a:t>-</a:t>
            </a:r>
            <a:r>
              <a:rPr lang="en-IN" sz="1800" b="1" i="1" dirty="0" err="1">
                <a:solidFill>
                  <a:srgbClr val="00B0F0"/>
                </a:solidFill>
                <a:latin typeface="Arial Rounded MT Bold" panose="020F0704030504030204" pitchFamily="34" charset="0"/>
              </a:rPr>
              <a:t>Dr.</a:t>
            </a:r>
            <a:r>
              <a:rPr lang="en-IN" sz="1800" b="1" i="1" dirty="0">
                <a:solidFill>
                  <a:srgbClr val="00B0F0"/>
                </a:solidFill>
                <a:latin typeface="Arial Rounded MT Bold" panose="020F0704030504030204" pitchFamily="34" charset="0"/>
              </a:rPr>
              <a:t> B  Sankara Babu</a:t>
            </a:r>
            <a:endParaRPr lang="en-IN" b="1" dirty="0">
              <a:solidFill>
                <a:srgbClr val="00B0F0"/>
              </a:solidFill>
            </a:endParaRPr>
          </a:p>
        </p:txBody>
      </p:sp>
      <p:sp>
        <p:nvSpPr>
          <p:cNvPr id="3" name="Subtitle 2">
            <a:extLst>
              <a:ext uri="{FF2B5EF4-FFF2-40B4-BE49-F238E27FC236}">
                <a16:creationId xmlns:a16="http://schemas.microsoft.com/office/drawing/2014/main" id="{3F82731C-96D6-7BB3-80EF-9232ABC94EBB}"/>
              </a:ext>
            </a:extLst>
          </p:cNvPr>
          <p:cNvSpPr>
            <a:spLocks noGrp="1"/>
          </p:cNvSpPr>
          <p:nvPr>
            <p:ph type="subTitle" idx="1"/>
          </p:nvPr>
        </p:nvSpPr>
        <p:spPr>
          <a:xfrm>
            <a:off x="5253138" y="3170272"/>
            <a:ext cx="6401383" cy="2950611"/>
          </a:xfrm>
        </p:spPr>
        <p:txBody>
          <a:bodyPr>
            <a:normAutofit/>
          </a:bodyPr>
          <a:lstStyle/>
          <a:p>
            <a:pPr lvl="1"/>
            <a:endParaRPr lang="en-IN" dirty="0"/>
          </a:p>
          <a:p>
            <a:pPr lvl="1" algn="l"/>
            <a:r>
              <a:rPr lang="en-IN" dirty="0"/>
              <a:t>	</a:t>
            </a:r>
            <a:r>
              <a:rPr lang="en-IN" sz="2800" i="1" dirty="0">
                <a:latin typeface="Bahnschrift Light" panose="020B0502040204020203" pitchFamily="34" charset="0"/>
              </a:rPr>
              <a:t>Nikhil </a:t>
            </a:r>
            <a:r>
              <a:rPr lang="en-IN" sz="2800" i="1" dirty="0" err="1">
                <a:latin typeface="Bahnschrift Light" panose="020B0502040204020203" pitchFamily="34" charset="0"/>
              </a:rPr>
              <a:t>chitte</a:t>
            </a:r>
            <a:r>
              <a:rPr lang="en-IN" sz="2800" i="1" dirty="0">
                <a:latin typeface="Bahnschrift Light" panose="020B0502040204020203" pitchFamily="34" charset="0"/>
              </a:rPr>
              <a:t>- 20241A05P3</a:t>
            </a:r>
          </a:p>
          <a:p>
            <a:pPr lvl="2" algn="l"/>
            <a:r>
              <a:rPr lang="en-IN" sz="2800" i="1" dirty="0" err="1">
                <a:latin typeface="Bahnschrift Light" panose="020B0502040204020203" pitchFamily="34" charset="0"/>
              </a:rPr>
              <a:t>P.Shravan</a:t>
            </a:r>
            <a:r>
              <a:rPr lang="en-IN" sz="2800" i="1" dirty="0">
                <a:latin typeface="Bahnschrift Light" panose="020B0502040204020203" pitchFamily="34" charset="0"/>
              </a:rPr>
              <a:t> </a:t>
            </a:r>
            <a:r>
              <a:rPr lang="en-IN" sz="2800" i="1" dirty="0" err="1">
                <a:latin typeface="Bahnschrift Light" panose="020B0502040204020203" pitchFamily="34" charset="0"/>
              </a:rPr>
              <a:t>kumar</a:t>
            </a:r>
            <a:r>
              <a:rPr lang="en-IN" sz="2800" i="1" dirty="0">
                <a:latin typeface="Bahnschrift Light" panose="020B0502040204020203" pitchFamily="34" charset="0"/>
              </a:rPr>
              <a:t>- 21245A0527</a:t>
            </a:r>
          </a:p>
          <a:p>
            <a:pPr lvl="2" algn="l"/>
            <a:r>
              <a:rPr lang="en-IN" sz="2800" i="1" dirty="0">
                <a:latin typeface="Bahnschrift Light" panose="020B0502040204020203" pitchFamily="34" charset="0"/>
              </a:rPr>
              <a:t>Nirupam Satvik- 20241A05Q2</a:t>
            </a:r>
          </a:p>
          <a:p>
            <a:pPr lvl="2" algn="l"/>
            <a:r>
              <a:rPr lang="en-IN" sz="2800" i="1" dirty="0" err="1">
                <a:latin typeface="Bahnschrift Light" panose="020B0502040204020203" pitchFamily="34" charset="0"/>
              </a:rPr>
              <a:t>Danush</a:t>
            </a:r>
            <a:r>
              <a:rPr lang="en-IN" sz="2800" i="1" dirty="0">
                <a:latin typeface="Bahnschrift Light" panose="020B0502040204020203" pitchFamily="34" charset="0"/>
              </a:rPr>
              <a:t>- 20241A05P5</a:t>
            </a:r>
          </a:p>
          <a:p>
            <a:pPr marL="342891" indent="-342891" algn="l">
              <a:buFontTx/>
              <a:buChar char="-"/>
            </a:pPr>
            <a:endParaRPr lang="en-IN" dirty="0"/>
          </a:p>
          <a:p>
            <a:endParaRPr lang="en-IN" dirty="0"/>
          </a:p>
          <a:p>
            <a:pPr marL="342891" indent="-342891">
              <a:buFontTx/>
              <a:buChar char="-"/>
            </a:pPr>
            <a:endParaRPr lang="en-IN" dirty="0"/>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Review-3</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02-06-2023</a:t>
            </a:fld>
            <a:endParaRPr lang="en-IN"/>
          </a:p>
        </p:txBody>
      </p:sp>
    </p:spTree>
    <p:extLst>
      <p:ext uri="{BB962C8B-B14F-4D97-AF65-F5344CB8AC3E}">
        <p14:creationId xmlns:p14="http://schemas.microsoft.com/office/powerpoint/2010/main" val="368528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a:bodyPr>
          <a:lstStyle/>
          <a:p>
            <a:pPr algn="l"/>
            <a:r>
              <a:rPr lang="en-US" sz="2400" b="1" dirty="0">
                <a:latin typeface="Arial Black" panose="020B0A04020102020204" pitchFamily="34" charset="0"/>
              </a:rPr>
              <a:t>     Project Implementation &amp; Execution (100%)</a:t>
            </a:r>
            <a:br>
              <a:rPr lang="en-US" sz="2400" b="1" dirty="0">
                <a:latin typeface="Arial Black" panose="020B0A04020102020204" pitchFamily="34" charset="0"/>
              </a:rPr>
            </a:br>
            <a:r>
              <a:rPr lang="en-US" sz="2400" b="1" dirty="0">
                <a:latin typeface="Arial Black" panose="020B0A04020102020204" pitchFamily="34" charset="0"/>
              </a:rPr>
              <a:t> </a:t>
            </a:r>
            <a:br>
              <a:rPr lang="en-US" sz="2400" b="1" dirty="0">
                <a:latin typeface="Arial Black" panose="020B0A04020102020204" pitchFamily="34" charset="0"/>
              </a:rPr>
            </a:br>
            <a:r>
              <a:rPr lang="en-US" sz="2400" b="1" dirty="0">
                <a:latin typeface="Arial Black" panose="020B0A04020102020204" pitchFamily="34" charset="0"/>
              </a:rPr>
              <a:t> </a:t>
            </a:r>
            <a:br>
              <a:rPr lang="en-IN" sz="5400" b="1" dirty="0">
                <a:latin typeface="Arial Black" panose="020B0A040201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Review-2</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02-06-2023</a:t>
            </a:fld>
            <a:endParaRPr lang="en-IN"/>
          </a:p>
        </p:txBody>
      </p:sp>
      <p:pic>
        <p:nvPicPr>
          <p:cNvPr id="5" name="Picture 4">
            <a:extLst>
              <a:ext uri="{FF2B5EF4-FFF2-40B4-BE49-F238E27FC236}">
                <a16:creationId xmlns:a16="http://schemas.microsoft.com/office/drawing/2014/main" id="{F4A490FC-670C-CE0D-F107-6EBA9470F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71" y="2170114"/>
            <a:ext cx="9782175" cy="4037011"/>
          </a:xfrm>
          <a:prstGeom prst="rect">
            <a:avLst/>
          </a:prstGeom>
        </p:spPr>
      </p:pic>
    </p:spTree>
    <p:extLst>
      <p:ext uri="{BB962C8B-B14F-4D97-AF65-F5344CB8AC3E}">
        <p14:creationId xmlns:p14="http://schemas.microsoft.com/office/powerpoint/2010/main" val="196306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772F-4ADE-F279-4759-E8628B29F866}"/>
              </a:ext>
            </a:extLst>
          </p:cNvPr>
          <p:cNvSpPr>
            <a:spLocks noGrp="1"/>
          </p:cNvSpPr>
          <p:nvPr>
            <p:ph type="title"/>
          </p:nvPr>
        </p:nvSpPr>
        <p:spPr/>
        <p:txBody>
          <a:bodyPr/>
          <a:lstStyle/>
          <a:p>
            <a:r>
              <a:rPr lang="en-IN" b="1" dirty="0"/>
              <a:t>Results:</a:t>
            </a:r>
          </a:p>
        </p:txBody>
      </p:sp>
      <p:pic>
        <p:nvPicPr>
          <p:cNvPr id="6" name="Content Placeholder 5">
            <a:extLst>
              <a:ext uri="{FF2B5EF4-FFF2-40B4-BE49-F238E27FC236}">
                <a16:creationId xmlns:a16="http://schemas.microsoft.com/office/drawing/2014/main" id="{78436986-65E2-FF00-B217-FD4A18F08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787" y="1929606"/>
            <a:ext cx="9496425" cy="4143375"/>
          </a:xfrm>
        </p:spPr>
      </p:pic>
      <p:sp>
        <p:nvSpPr>
          <p:cNvPr id="4" name="Date Placeholder 3">
            <a:extLst>
              <a:ext uri="{FF2B5EF4-FFF2-40B4-BE49-F238E27FC236}">
                <a16:creationId xmlns:a16="http://schemas.microsoft.com/office/drawing/2014/main" id="{ABB6CF78-7692-A640-388C-50794ED80300}"/>
              </a:ext>
            </a:extLst>
          </p:cNvPr>
          <p:cNvSpPr>
            <a:spLocks noGrp="1"/>
          </p:cNvSpPr>
          <p:nvPr>
            <p:ph type="dt" sz="half" idx="10"/>
          </p:nvPr>
        </p:nvSpPr>
        <p:spPr/>
        <p:txBody>
          <a:bodyPr/>
          <a:lstStyle/>
          <a:p>
            <a:fld id="{A4DD0801-FC99-4177-8D0E-C53D062034C7}" type="datetime1">
              <a:rPr lang="en-IN" smtClean="0"/>
              <a:t>02-06-2023</a:t>
            </a:fld>
            <a:endParaRPr lang="en-IN"/>
          </a:p>
        </p:txBody>
      </p:sp>
    </p:spTree>
    <p:extLst>
      <p:ext uri="{BB962C8B-B14F-4D97-AF65-F5344CB8AC3E}">
        <p14:creationId xmlns:p14="http://schemas.microsoft.com/office/powerpoint/2010/main" val="207210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7A86-F9E1-0837-ECB1-C3D0CD232BF9}"/>
              </a:ext>
            </a:extLst>
          </p:cNvPr>
          <p:cNvSpPr>
            <a:spLocks noGrp="1"/>
          </p:cNvSpPr>
          <p:nvPr>
            <p:ph type="title"/>
          </p:nvPr>
        </p:nvSpPr>
        <p:spPr/>
        <p:txBody>
          <a:bodyPr/>
          <a:lstStyle/>
          <a:p>
            <a:r>
              <a:rPr lang="en-IN" b="1" dirty="0"/>
              <a:t>Conclusion &amp; Further Scope:</a:t>
            </a:r>
          </a:p>
        </p:txBody>
      </p:sp>
      <p:sp>
        <p:nvSpPr>
          <p:cNvPr id="3" name="Content Placeholder 2">
            <a:extLst>
              <a:ext uri="{FF2B5EF4-FFF2-40B4-BE49-F238E27FC236}">
                <a16:creationId xmlns:a16="http://schemas.microsoft.com/office/drawing/2014/main" id="{6B32E559-733B-9423-1003-50DBD2A93169}"/>
              </a:ext>
            </a:extLst>
          </p:cNvPr>
          <p:cNvSpPr>
            <a:spLocks noGrp="1"/>
          </p:cNvSpPr>
          <p:nvPr>
            <p:ph idx="1"/>
          </p:nvPr>
        </p:nvSpPr>
        <p:spPr/>
        <p:txBody>
          <a:bodyPr>
            <a:normAutofit fontScale="92500" lnSpcReduction="10000"/>
          </a:bodyPr>
          <a:lstStyle/>
          <a:p>
            <a:pPr marL="342900" lvl="0" indent="-342900">
              <a:lnSpc>
                <a:spcPct val="107000"/>
              </a:lnSpc>
              <a:buFont typeface="+mj-lt"/>
              <a:buAutoNum type="arabicPeriod"/>
            </a:pPr>
            <a:r>
              <a:rPr lang="en-IN" sz="1800" kern="100" dirty="0">
                <a:solidFill>
                  <a:srgbClr val="0D0D0D"/>
                </a:solidFill>
                <a:effectLst/>
                <a:latin typeface="Calibri" panose="020F0502020204030204" pitchFamily="34" charset="0"/>
                <a:ea typeface="Calibri" panose="020F0502020204030204" pitchFamily="34" charset="0"/>
              </a:rPr>
              <a:t>Many speech emotion detectors require language specific training for getting accurate results. It is because there are many types of languages spoken, different emphasis on different words and different accents for the same language. </a:t>
            </a:r>
            <a:endParaRPr lang="en-IN" sz="18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buFont typeface="+mj-lt"/>
              <a:buAutoNum type="arabicPeriod"/>
            </a:pPr>
            <a:r>
              <a:rPr lang="en-IN" sz="1800" kern="100" dirty="0">
                <a:solidFill>
                  <a:srgbClr val="0D0D0D"/>
                </a:solidFill>
                <a:effectLst/>
                <a:latin typeface="Calibri" panose="020F0502020204030204" pitchFamily="34" charset="0"/>
                <a:ea typeface="Calibri" panose="020F0502020204030204" pitchFamily="34" charset="0"/>
              </a:rPr>
              <a:t>Emotion detectors such as this one requires no language specific training as it solely relies on the wave characteristics and can easily determine the intent of the speaker.</a:t>
            </a:r>
            <a:endParaRPr lang="en-IN" sz="18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buFont typeface="+mj-lt"/>
              <a:buAutoNum type="arabicPeriod"/>
            </a:pPr>
            <a:r>
              <a:rPr lang="en-IN" sz="1800" kern="100" dirty="0">
                <a:solidFill>
                  <a:srgbClr val="0D0D0D"/>
                </a:solidFill>
                <a:effectLst/>
                <a:latin typeface="Calibri" panose="020F0502020204030204" pitchFamily="34" charset="0"/>
                <a:ea typeface="Calibri" panose="020F0502020204030204" pitchFamily="34" charset="0"/>
              </a:rPr>
              <a:t>There is room for improvement because we used the length of the wave to be 2 because of limited computational power, but if used in environments with good computational power, we can achieve better understanding with good depth of the waves.</a:t>
            </a:r>
            <a:endParaRPr lang="en-IN" sz="18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buFont typeface="+mj-lt"/>
              <a:buAutoNum type="arabicPeriod"/>
            </a:pPr>
            <a:r>
              <a:rPr lang="en-IN" sz="1800" kern="100" dirty="0">
                <a:solidFill>
                  <a:srgbClr val="0D0D0D"/>
                </a:solidFill>
                <a:effectLst/>
                <a:latin typeface="Calibri" panose="020F0502020204030204" pitchFamily="34" charset="0"/>
                <a:ea typeface="Calibri" panose="020F0502020204030204" pitchFamily="34" charset="0"/>
              </a:rPr>
              <a:t>We plan to increase the size of the audio files it can predict because as of now we can only predict emotions from files with less than 4 seconds.</a:t>
            </a:r>
            <a:endParaRPr lang="en-IN" sz="18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buFont typeface="+mj-lt"/>
              <a:buAutoNum type="arabicPeriod"/>
            </a:pPr>
            <a:r>
              <a:rPr lang="en-IN" sz="1800" kern="100" dirty="0">
                <a:solidFill>
                  <a:srgbClr val="0D0D0D"/>
                </a:solidFill>
                <a:effectLst/>
                <a:latin typeface="Calibri" panose="020F0502020204030204" pitchFamily="34" charset="0"/>
                <a:ea typeface="Calibri" panose="020F0502020204030204" pitchFamily="34" charset="0"/>
              </a:rPr>
              <a:t>We can enhance the project and use it in many cases like gaming, military, and other places where privacy of the data is important and the intent of the speaker is to be known.</a:t>
            </a:r>
            <a:endParaRPr lang="en-IN" sz="18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kern="100" dirty="0">
                <a:solidFill>
                  <a:srgbClr val="0D0D0D"/>
                </a:solidFill>
                <a:effectLst/>
                <a:latin typeface="Calibri" panose="020F0502020204030204" pitchFamily="34" charset="0"/>
                <a:ea typeface="Calibri" panose="020F0502020204030204" pitchFamily="34" charset="0"/>
              </a:rPr>
              <a:t>This project can also help detect bullies in public places without even storing the audio which saves us a lot of space.</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4" name="Date Placeholder 3">
            <a:extLst>
              <a:ext uri="{FF2B5EF4-FFF2-40B4-BE49-F238E27FC236}">
                <a16:creationId xmlns:a16="http://schemas.microsoft.com/office/drawing/2014/main" id="{BCD7DEA0-0EF2-3462-A754-52EB8D54061B}"/>
              </a:ext>
            </a:extLst>
          </p:cNvPr>
          <p:cNvSpPr>
            <a:spLocks noGrp="1"/>
          </p:cNvSpPr>
          <p:nvPr>
            <p:ph type="dt" sz="half" idx="10"/>
          </p:nvPr>
        </p:nvSpPr>
        <p:spPr/>
        <p:txBody>
          <a:bodyPr/>
          <a:lstStyle/>
          <a:p>
            <a:fld id="{A4DD0801-FC99-4177-8D0E-C53D062034C7}" type="datetime1">
              <a:rPr lang="en-IN" smtClean="0"/>
              <a:t>02-06-2023</a:t>
            </a:fld>
            <a:endParaRPr lang="en-IN"/>
          </a:p>
        </p:txBody>
      </p:sp>
    </p:spTree>
    <p:extLst>
      <p:ext uri="{BB962C8B-B14F-4D97-AF65-F5344CB8AC3E}">
        <p14:creationId xmlns:p14="http://schemas.microsoft.com/office/powerpoint/2010/main" val="2528089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1325336" y="1320913"/>
            <a:ext cx="10487219" cy="4977251"/>
          </a:xfrm>
        </p:spPr>
        <p:txBody>
          <a:bodyPr>
            <a:normAutofit/>
          </a:bodyPr>
          <a:lstStyle/>
          <a:p>
            <a:r>
              <a:rPr lang="en-IN" sz="6700" b="1" dirty="0">
                <a:latin typeface="Arial Rounded MT Bold" panose="020F0704030504030204" pitchFamily="34" charset="0"/>
              </a:rPr>
              <a:t>Thank You </a:t>
            </a:r>
            <a:br>
              <a:rPr lang="en-IN" sz="4000" b="1" dirty="0">
                <a:latin typeface="Arial Rounded MT Bold" panose="020F0704030504030204" pitchFamily="34" charset="0"/>
              </a:rPr>
            </a:br>
            <a:br>
              <a:rPr lang="en-IN" sz="4000" b="1" dirty="0">
                <a:latin typeface="Arial Rounded MT Bold" panose="020F0704030504030204" pitchFamily="34" charset="0"/>
              </a:rPr>
            </a:br>
            <a:r>
              <a:rPr lang="en-IN" sz="2000" dirty="0">
                <a:latin typeface="Arial Rounded MT Bold" panose="020F0704030504030204" pitchFamily="34" charset="0"/>
              </a:rPr>
              <a:t>ANY Queries Please?</a:t>
            </a:r>
            <a:br>
              <a:rPr lang="en-IN" sz="4000" b="1" dirty="0">
                <a:latin typeface="Arial Rounded MT Bold" panose="020F0704030504030204" pitchFamily="34" charset="0"/>
              </a:rPr>
            </a:br>
            <a:br>
              <a:rPr lang="en-IN" sz="4000" b="1" dirty="0"/>
            </a:br>
            <a:br>
              <a:rPr lang="en-IN" sz="4000" b="1" dirty="0"/>
            </a:br>
            <a:br>
              <a:rPr lang="en-IN" sz="4000" b="1" dirty="0"/>
            </a:br>
            <a:endParaRPr lang="en-IN" b="1" dirty="0"/>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latin typeface="Arial Rounded MT Bold" panose="020F0704030504030204" pitchFamily="34" charset="0"/>
                <a:cs typeface="Times New Roman" pitchFamily="18" charset="0"/>
              </a:rPr>
              <a:t>MINI Project Review-2</a:t>
            </a:r>
          </a:p>
        </p:txBody>
      </p:sp>
      <p:sp>
        <p:nvSpPr>
          <p:cNvPr id="8" name="Date Placeholder 7">
            <a:extLst>
              <a:ext uri="{FF2B5EF4-FFF2-40B4-BE49-F238E27FC236}">
                <a16:creationId xmlns:a16="http://schemas.microsoft.com/office/drawing/2014/main" id="{DE6936AB-C8FD-7D42-6FD3-9BBF9E6972A7}"/>
              </a:ext>
            </a:extLst>
          </p:cNvPr>
          <p:cNvSpPr>
            <a:spLocks noGrp="1"/>
          </p:cNvSpPr>
          <p:nvPr>
            <p:ph type="dt" sz="half" idx="10"/>
          </p:nvPr>
        </p:nvSpPr>
        <p:spPr/>
        <p:txBody>
          <a:bodyPr/>
          <a:lstStyle/>
          <a:p>
            <a:fld id="{AFB846A7-5B89-489A-84C2-29720F445012}" type="datetime1">
              <a:rPr lang="en-IN" smtClean="0"/>
              <a:t>02-06-2023</a:t>
            </a:fld>
            <a:endParaRPr lang="en-IN"/>
          </a:p>
        </p:txBody>
      </p:sp>
    </p:spTree>
    <p:extLst>
      <p:ext uri="{BB962C8B-B14F-4D97-AF65-F5344CB8AC3E}">
        <p14:creationId xmlns:p14="http://schemas.microsoft.com/office/powerpoint/2010/main" val="128876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5125942"/>
          </a:xfrm>
        </p:spPr>
        <p:txBody>
          <a:bodyPr anchor="t">
            <a:normAutofit fontScale="90000"/>
          </a:bodyPr>
          <a:lstStyle/>
          <a:p>
            <a:pPr>
              <a:lnSpc>
                <a:spcPct val="107000"/>
              </a:lnSpc>
              <a:spcAft>
                <a:spcPts val="800"/>
              </a:spcAft>
            </a:pPr>
            <a:r>
              <a:rPr lang="en-IN" sz="5300" b="1" dirty="0">
                <a:solidFill>
                  <a:schemeClr val="tx1">
                    <a:lumMod val="95000"/>
                    <a:lumOff val="5000"/>
                  </a:schemeClr>
                </a:solidFill>
                <a:latin typeface="Avenir Next LT Pro Light" panose="020B0304020202020204" pitchFamily="34" charset="0"/>
                <a:ea typeface="Calibri" panose="020F0502020204030204" pitchFamily="34" charset="0"/>
                <a:cs typeface="Times New Roman" panose="02020603050405020304" pitchFamily="18" charset="0"/>
              </a:rPr>
              <a:t> </a:t>
            </a:r>
            <a:r>
              <a:rPr lang="en-IN" sz="3600" dirty="0">
                <a:solidFill>
                  <a:schemeClr val="tx1">
                    <a:lumMod val="95000"/>
                    <a:lumOff val="5000"/>
                  </a:schemeClr>
                </a:solidFill>
              </a:rPr>
              <a:t>ABSTRACT:</a:t>
            </a:r>
            <a:br>
              <a:rPr lang="en-IN" sz="2000" b="1" dirty="0">
                <a:solidFill>
                  <a:schemeClr val="tx1">
                    <a:lumMod val="95000"/>
                    <a:lumOff val="5000"/>
                  </a:schemeClr>
                </a:solidFill>
              </a:rPr>
            </a:br>
            <a:r>
              <a:rPr lang="en-IN" sz="2200" dirty="0">
                <a:effectLst/>
                <a:latin typeface="Calibri" panose="020F0502020204030204" pitchFamily="34" charset="0"/>
                <a:ea typeface="Calibri" panose="020F0502020204030204" pitchFamily="34" charset="0"/>
                <a:cs typeface="Calibri" panose="020F0502020204030204" pitchFamily="34" charset="0"/>
              </a:rPr>
              <a:t>Sentiment analysis of acoustic waves is a crucial aspect of modern audio processing, aimed at understand categorizing emotions conveyed through audio signals. This project focuses on developing a comprehensive</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solution for sentiment analysis of acoustic waves using machine learning algorithms. The methodology </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involves extracting meaningful features from audio signals, and feeding them into classifiers such as Support Vector Machines (SVMs) and Artificial Neural Networks (ANNs) for sentiment prediction. The performance of these algorithms is evaluated on a large and diverse dataset of acoustic waves, and their results are compare </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and analysed to determine the most effective model.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The results of this project are expected to provide new insights into the field of sentiment analysis, and pave the way for future research in the area of audio processing and emotional recognition.</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br>
              <a:rPr lang="en-IN" sz="2200" b="1" dirty="0">
                <a:solidFill>
                  <a:schemeClr val="tx1">
                    <a:lumMod val="95000"/>
                    <a:lumOff val="5000"/>
                  </a:schemeClr>
                </a:solidFill>
              </a:rPr>
            </a:br>
            <a:br>
              <a:rPr lang="en-IN" sz="2000" b="1" dirty="0"/>
            </a:br>
            <a:br>
              <a:rPr lang="en-IN" sz="4800" b="1" dirty="0"/>
            </a:br>
            <a:br>
              <a:rPr lang="en-IN" sz="2000" dirty="0">
                <a:latin typeface="Avenir Next LT Pro Light" panose="020B0304020202020204" pitchFamily="34" charset="0"/>
                <a:ea typeface="Calibri" panose="020F0502020204030204" pitchFamily="34" charset="0"/>
                <a:cs typeface="Times New Roman" panose="02020603050405020304" pitchFamily="18" charset="0"/>
              </a:rPr>
            </a:br>
            <a:endParaRPr lang="en-IN" sz="2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Review-3</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02-06-2023</a:t>
            </a:fld>
            <a:endParaRPr lang="en-IN"/>
          </a:p>
        </p:txBody>
      </p:sp>
    </p:spTree>
    <p:extLst>
      <p:ext uri="{BB962C8B-B14F-4D97-AF65-F5344CB8AC3E}">
        <p14:creationId xmlns:p14="http://schemas.microsoft.com/office/powerpoint/2010/main" val="147477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6020-EFA8-C383-E663-12FD60C64C62}"/>
              </a:ext>
            </a:extLst>
          </p:cNvPr>
          <p:cNvSpPr>
            <a:spLocks noGrp="1"/>
          </p:cNvSpPr>
          <p:nvPr>
            <p:ph type="title"/>
          </p:nvPr>
        </p:nvSpPr>
        <p:spPr/>
        <p:txBody>
          <a:bodyPr/>
          <a:lstStyle/>
          <a:p>
            <a:r>
              <a:rPr lang="en-IN" b="1" dirty="0"/>
              <a:t>Algorithm Used in the project</a:t>
            </a:r>
          </a:p>
        </p:txBody>
      </p:sp>
      <p:sp>
        <p:nvSpPr>
          <p:cNvPr id="3" name="Content Placeholder 2">
            <a:extLst>
              <a:ext uri="{FF2B5EF4-FFF2-40B4-BE49-F238E27FC236}">
                <a16:creationId xmlns:a16="http://schemas.microsoft.com/office/drawing/2014/main" id="{B0A01F55-58A3-D562-9860-09699A323AED}"/>
              </a:ext>
            </a:extLst>
          </p:cNvPr>
          <p:cNvSpPr>
            <a:spLocks noGrp="1"/>
          </p:cNvSpPr>
          <p:nvPr>
            <p:ph idx="1"/>
          </p:nvPr>
        </p:nvSpPr>
        <p:spPr/>
        <p:txBody>
          <a:bodyPr/>
          <a:lstStyle/>
          <a:p>
            <a:pPr marL="0" indent="0">
              <a:buNone/>
            </a:pPr>
            <a:r>
              <a:rPr lang="en-IN" dirty="0"/>
              <a:t>         </a:t>
            </a:r>
          </a:p>
          <a:p>
            <a:pPr marL="0" indent="0">
              <a:buNone/>
            </a:pPr>
            <a:r>
              <a:rPr lang="en-IN" dirty="0"/>
              <a:t>    </a:t>
            </a:r>
          </a:p>
          <a:p>
            <a:pPr marL="0" indent="0">
              <a:buNone/>
            </a:pPr>
            <a:r>
              <a:rPr lang="en-IN" dirty="0"/>
              <a:t>        </a:t>
            </a:r>
          </a:p>
          <a:p>
            <a:pPr marL="0" indent="0">
              <a:buNone/>
            </a:pPr>
            <a:endParaRPr lang="en-IN" dirty="0"/>
          </a:p>
        </p:txBody>
      </p:sp>
      <p:sp>
        <p:nvSpPr>
          <p:cNvPr id="4" name="Date Placeholder 3">
            <a:extLst>
              <a:ext uri="{FF2B5EF4-FFF2-40B4-BE49-F238E27FC236}">
                <a16:creationId xmlns:a16="http://schemas.microsoft.com/office/drawing/2014/main" id="{88D6877F-E7C0-3FBB-6BDF-B45CB2D3E522}"/>
              </a:ext>
            </a:extLst>
          </p:cNvPr>
          <p:cNvSpPr>
            <a:spLocks noGrp="1"/>
          </p:cNvSpPr>
          <p:nvPr>
            <p:ph type="dt" sz="half" idx="10"/>
          </p:nvPr>
        </p:nvSpPr>
        <p:spPr/>
        <p:txBody>
          <a:bodyPr/>
          <a:lstStyle/>
          <a:p>
            <a:fld id="{A4DD0801-FC99-4177-8D0E-C53D062034C7}" type="datetime1">
              <a:rPr lang="en-IN" smtClean="0"/>
              <a:t>02-06-2023</a:t>
            </a:fld>
            <a:endParaRPr lang="en-IN"/>
          </a:p>
        </p:txBody>
      </p:sp>
      <p:pic>
        <p:nvPicPr>
          <p:cNvPr id="6" name="Picture 5">
            <a:extLst>
              <a:ext uri="{FF2B5EF4-FFF2-40B4-BE49-F238E27FC236}">
                <a16:creationId xmlns:a16="http://schemas.microsoft.com/office/drawing/2014/main" id="{7E09512B-7A6A-7279-4438-C63AF1D02C22}"/>
              </a:ext>
            </a:extLst>
          </p:cNvPr>
          <p:cNvPicPr>
            <a:picLocks noChangeAspect="1"/>
          </p:cNvPicPr>
          <p:nvPr/>
        </p:nvPicPr>
        <p:blipFill>
          <a:blip r:embed="rId2"/>
          <a:stretch>
            <a:fillRect/>
          </a:stretch>
        </p:blipFill>
        <p:spPr>
          <a:xfrm>
            <a:off x="685799" y="1690691"/>
            <a:ext cx="10515599" cy="4037756"/>
          </a:xfrm>
          <a:prstGeom prst="rect">
            <a:avLst/>
          </a:prstGeom>
        </p:spPr>
      </p:pic>
    </p:spTree>
    <p:extLst>
      <p:ext uri="{BB962C8B-B14F-4D97-AF65-F5344CB8AC3E}">
        <p14:creationId xmlns:p14="http://schemas.microsoft.com/office/powerpoint/2010/main" val="21721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a:bodyPr>
          <a:lstStyle/>
          <a:p>
            <a:pPr algn="l"/>
            <a:br>
              <a:rPr lang="en-IN" sz="5300" b="1" dirty="0">
                <a:solidFill>
                  <a:srgbClr val="FF5050"/>
                </a:solidFill>
              </a:rPr>
            </a:br>
            <a:r>
              <a:rPr lang="en-IN" sz="5300" b="1" dirty="0">
                <a:solidFill>
                  <a:srgbClr val="FF5050"/>
                </a:solidFill>
              </a:rPr>
              <a:t>   </a:t>
            </a:r>
            <a:r>
              <a:rPr lang="en-US" sz="2400" b="1" dirty="0">
                <a:latin typeface="Arial Black" panose="020B0A04020102020204" pitchFamily="34" charset="0"/>
              </a:rPr>
              <a:t>Project Implementation &amp; Execution (100%)</a:t>
            </a:r>
            <a:br>
              <a:rPr lang="en-US" sz="2400" b="1" dirty="0">
                <a:latin typeface="Arial Black" panose="020B0A04020102020204" pitchFamily="34" charset="0"/>
              </a:rPr>
            </a:br>
            <a:r>
              <a:rPr lang="en-US" sz="2400" b="1" dirty="0">
                <a:latin typeface="Arial Black" panose="020B0A04020102020204" pitchFamily="34" charset="0"/>
              </a:rPr>
              <a:t> </a:t>
            </a:r>
            <a:br>
              <a:rPr lang="en-US" sz="2400" b="1" dirty="0">
                <a:latin typeface="Arial Black" panose="020B0A04020102020204" pitchFamily="34" charset="0"/>
              </a:rPr>
            </a:br>
            <a:r>
              <a:rPr lang="en-US" sz="2400" b="1" dirty="0">
                <a:latin typeface="Arial Black" panose="020B0A04020102020204" pitchFamily="34" charset="0"/>
              </a:rPr>
              <a:t> </a:t>
            </a:r>
            <a:br>
              <a:rPr lang="en-IN" sz="5400" b="1" dirty="0">
                <a:latin typeface="Arial Black" panose="020B0A040201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Review-2</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02-06-2023</a:t>
            </a:fld>
            <a:endParaRPr lang="en-IN"/>
          </a:p>
        </p:txBody>
      </p:sp>
      <p:pic>
        <p:nvPicPr>
          <p:cNvPr id="23" name="Picture 22">
            <a:extLst>
              <a:ext uri="{FF2B5EF4-FFF2-40B4-BE49-F238E27FC236}">
                <a16:creationId xmlns:a16="http://schemas.microsoft.com/office/drawing/2014/main" id="{CDDC0EAC-D40C-1E2C-1886-7D9396F8D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9" y="3212354"/>
            <a:ext cx="7105650" cy="2193364"/>
          </a:xfrm>
          <a:prstGeom prst="rect">
            <a:avLst/>
          </a:prstGeom>
        </p:spPr>
      </p:pic>
    </p:spTree>
    <p:extLst>
      <p:ext uri="{BB962C8B-B14F-4D97-AF65-F5344CB8AC3E}">
        <p14:creationId xmlns:p14="http://schemas.microsoft.com/office/powerpoint/2010/main" val="208385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a:bodyPr>
          <a:lstStyle/>
          <a:p>
            <a:pPr algn="l"/>
            <a:r>
              <a:rPr lang="en-US" sz="2400" b="1" dirty="0">
                <a:latin typeface="Arial Black" panose="020B0A04020102020204" pitchFamily="34" charset="0"/>
              </a:rPr>
              <a:t>     </a:t>
            </a:r>
            <a:br>
              <a:rPr lang="en-US" sz="2400" b="1" dirty="0">
                <a:latin typeface="Arial Black" panose="020B0A04020102020204" pitchFamily="34" charset="0"/>
              </a:rPr>
            </a:br>
            <a:r>
              <a:rPr lang="en-US" sz="2400" b="1" dirty="0">
                <a:latin typeface="Arial Black" panose="020B0A04020102020204" pitchFamily="34" charset="0"/>
              </a:rPr>
              <a:t>   Project Implementation &amp; Execution</a:t>
            </a:r>
            <a:br>
              <a:rPr lang="en-US" sz="2400" b="1" dirty="0">
                <a:latin typeface="Arial Black" panose="020B0A04020102020204" pitchFamily="34" charset="0"/>
              </a:rPr>
            </a:br>
            <a:r>
              <a:rPr lang="en-US" sz="2400" b="1" dirty="0">
                <a:latin typeface="Arial Black" panose="020B0A04020102020204" pitchFamily="34" charset="0"/>
              </a:rPr>
              <a:t> </a:t>
            </a:r>
            <a:br>
              <a:rPr lang="en-US" sz="2400" b="1" dirty="0">
                <a:latin typeface="Arial Black" panose="020B0A04020102020204" pitchFamily="34" charset="0"/>
              </a:rPr>
            </a:br>
            <a:br>
              <a:rPr lang="en-IN" sz="5400" b="1" dirty="0">
                <a:latin typeface="Arial Black" panose="020B0A040201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Review-2</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02-06-2023</a:t>
            </a:fld>
            <a:endParaRPr lang="en-IN"/>
          </a:p>
        </p:txBody>
      </p:sp>
      <p:pic>
        <p:nvPicPr>
          <p:cNvPr id="5" name="Picture 4">
            <a:extLst>
              <a:ext uri="{FF2B5EF4-FFF2-40B4-BE49-F238E27FC236}">
                <a16:creationId xmlns:a16="http://schemas.microsoft.com/office/drawing/2014/main" id="{83DFAFEF-CF6A-0511-BE53-147B8CC1B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47" y="2932553"/>
            <a:ext cx="10163175" cy="3038475"/>
          </a:xfrm>
          <a:prstGeom prst="rect">
            <a:avLst/>
          </a:prstGeom>
        </p:spPr>
      </p:pic>
    </p:spTree>
    <p:extLst>
      <p:ext uri="{BB962C8B-B14F-4D97-AF65-F5344CB8AC3E}">
        <p14:creationId xmlns:p14="http://schemas.microsoft.com/office/powerpoint/2010/main" val="362617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a:bodyPr>
          <a:lstStyle/>
          <a:p>
            <a:pPr algn="l"/>
            <a:r>
              <a:rPr lang="en-US" sz="2400" b="1" dirty="0">
                <a:latin typeface="Arial Black" panose="020B0A04020102020204" pitchFamily="34" charset="0"/>
              </a:rPr>
              <a:t>         Project Implementation &amp; Execution </a:t>
            </a:r>
            <a:br>
              <a:rPr lang="en-US" sz="2400" b="1" dirty="0">
                <a:latin typeface="Arial Black" panose="020B0A04020102020204" pitchFamily="34" charset="0"/>
              </a:rPr>
            </a:br>
            <a:r>
              <a:rPr lang="en-US" sz="2400" b="1" dirty="0">
                <a:latin typeface="Arial Black" panose="020B0A04020102020204" pitchFamily="34" charset="0"/>
              </a:rPr>
              <a:t> </a:t>
            </a:r>
            <a:br>
              <a:rPr lang="en-US" sz="2400" b="1" dirty="0">
                <a:latin typeface="Arial Black" panose="020B0A04020102020204" pitchFamily="34" charset="0"/>
              </a:rPr>
            </a:br>
            <a:r>
              <a:rPr lang="en-US" sz="2400" b="1" dirty="0">
                <a:latin typeface="Arial Black" panose="020B0A04020102020204" pitchFamily="34" charset="0"/>
              </a:rPr>
              <a:t> </a:t>
            </a:r>
            <a:br>
              <a:rPr lang="en-US" sz="2400" b="1" dirty="0">
                <a:latin typeface="Arial Black" panose="020B0A04020102020204" pitchFamily="34" charset="0"/>
              </a:rPr>
            </a:br>
            <a:r>
              <a:rPr lang="en-US" sz="2400" b="1" dirty="0">
                <a:latin typeface="Arial Black" panose="020B0A04020102020204" pitchFamily="34" charset="0"/>
              </a:rPr>
              <a:t> </a:t>
            </a:r>
            <a:br>
              <a:rPr lang="en-IN" sz="5400" b="1" dirty="0">
                <a:latin typeface="Arial Black" panose="020B0A040201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Review-2</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02-06-2023</a:t>
            </a:fld>
            <a:endParaRPr lang="en-IN"/>
          </a:p>
        </p:txBody>
      </p:sp>
      <p:pic>
        <p:nvPicPr>
          <p:cNvPr id="5" name="Picture 4">
            <a:extLst>
              <a:ext uri="{FF2B5EF4-FFF2-40B4-BE49-F238E27FC236}">
                <a16:creationId xmlns:a16="http://schemas.microsoft.com/office/drawing/2014/main" id="{95A43FFF-2CAD-702F-99FA-46EA2B6A9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48" y="2393576"/>
            <a:ext cx="9220200" cy="4362209"/>
          </a:xfrm>
          <a:prstGeom prst="rect">
            <a:avLst/>
          </a:prstGeom>
        </p:spPr>
      </p:pic>
    </p:spTree>
    <p:extLst>
      <p:ext uri="{BB962C8B-B14F-4D97-AF65-F5344CB8AC3E}">
        <p14:creationId xmlns:p14="http://schemas.microsoft.com/office/powerpoint/2010/main" val="215988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a:bodyPr>
          <a:lstStyle/>
          <a:p>
            <a:pPr algn="l"/>
            <a:r>
              <a:rPr lang="en-US" sz="2400" b="1" dirty="0">
                <a:latin typeface="Arial Black" panose="020B0A04020102020204" pitchFamily="34" charset="0"/>
              </a:rPr>
              <a:t>             Project Implementation &amp; Execution (100%)</a:t>
            </a:r>
            <a:br>
              <a:rPr lang="en-US" sz="2400" b="1" dirty="0">
                <a:latin typeface="Arial Black" panose="020B0A04020102020204" pitchFamily="34" charset="0"/>
              </a:rPr>
            </a:br>
            <a:r>
              <a:rPr lang="en-US" sz="2400" b="1" dirty="0">
                <a:latin typeface="Arial Black" panose="020B0A04020102020204" pitchFamily="34" charset="0"/>
              </a:rPr>
              <a:t> </a:t>
            </a:r>
            <a:br>
              <a:rPr lang="en-US" sz="2400" b="1" dirty="0">
                <a:latin typeface="Arial Black" panose="020B0A04020102020204" pitchFamily="34" charset="0"/>
              </a:rPr>
            </a:br>
            <a:r>
              <a:rPr lang="en-US" sz="2400" b="1" dirty="0">
                <a:latin typeface="Arial Black" panose="020B0A04020102020204" pitchFamily="34" charset="0"/>
              </a:rPr>
              <a:t> </a:t>
            </a:r>
            <a:br>
              <a:rPr lang="en-IN" sz="5400" b="1" dirty="0">
                <a:latin typeface="Arial Black" panose="020B0A040201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Review-2</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02-06-2023</a:t>
            </a:fld>
            <a:endParaRPr lang="en-IN"/>
          </a:p>
        </p:txBody>
      </p:sp>
      <p:pic>
        <p:nvPicPr>
          <p:cNvPr id="5" name="Picture 4">
            <a:extLst>
              <a:ext uri="{FF2B5EF4-FFF2-40B4-BE49-F238E27FC236}">
                <a16:creationId xmlns:a16="http://schemas.microsoft.com/office/drawing/2014/main" id="{5756EEBE-7DDA-791D-3B08-66300C1AF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481" y="2207728"/>
            <a:ext cx="7358343" cy="3923152"/>
          </a:xfrm>
          <a:prstGeom prst="rect">
            <a:avLst/>
          </a:prstGeom>
        </p:spPr>
      </p:pic>
    </p:spTree>
    <p:extLst>
      <p:ext uri="{BB962C8B-B14F-4D97-AF65-F5344CB8AC3E}">
        <p14:creationId xmlns:p14="http://schemas.microsoft.com/office/powerpoint/2010/main" val="284931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a:bodyPr>
          <a:lstStyle/>
          <a:p>
            <a:pPr algn="l"/>
            <a:r>
              <a:rPr lang="en-US" sz="2400" b="1" dirty="0">
                <a:latin typeface="Arial Black" panose="020B0A04020102020204" pitchFamily="34" charset="0"/>
              </a:rPr>
              <a:t>  Project Implementation &amp; Execution (100%)</a:t>
            </a:r>
            <a:br>
              <a:rPr lang="en-US" sz="2400" b="1" dirty="0">
                <a:latin typeface="Arial Black" panose="020B0A04020102020204" pitchFamily="34" charset="0"/>
              </a:rPr>
            </a:br>
            <a:r>
              <a:rPr lang="en-US" sz="2400" b="1" dirty="0">
                <a:latin typeface="Arial Black" panose="020B0A04020102020204" pitchFamily="34" charset="0"/>
              </a:rPr>
              <a:t> </a:t>
            </a:r>
            <a:br>
              <a:rPr lang="en-US" sz="2400" b="1" dirty="0">
                <a:latin typeface="Arial Black" panose="020B0A04020102020204" pitchFamily="34" charset="0"/>
              </a:rPr>
            </a:br>
            <a:r>
              <a:rPr lang="en-US" sz="2400" b="1" dirty="0">
                <a:latin typeface="Arial Black" panose="020B0A04020102020204" pitchFamily="34" charset="0"/>
              </a:rPr>
              <a:t> </a:t>
            </a:r>
            <a:br>
              <a:rPr lang="en-IN" sz="5400" b="1" dirty="0">
                <a:latin typeface="Arial Black" panose="020B0A040201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Review-2</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02-06-2023</a:t>
            </a:fld>
            <a:endParaRPr lang="en-IN"/>
          </a:p>
        </p:txBody>
      </p:sp>
      <p:pic>
        <p:nvPicPr>
          <p:cNvPr id="5" name="Picture 4">
            <a:extLst>
              <a:ext uri="{FF2B5EF4-FFF2-40B4-BE49-F238E27FC236}">
                <a16:creationId xmlns:a16="http://schemas.microsoft.com/office/drawing/2014/main" id="{025B1CA6-7B10-157C-D1D9-1DC31ABD6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7" y="2128187"/>
            <a:ext cx="11515725" cy="3695513"/>
          </a:xfrm>
          <a:prstGeom prst="rect">
            <a:avLst/>
          </a:prstGeom>
        </p:spPr>
      </p:pic>
    </p:spTree>
    <p:extLst>
      <p:ext uri="{BB962C8B-B14F-4D97-AF65-F5344CB8AC3E}">
        <p14:creationId xmlns:p14="http://schemas.microsoft.com/office/powerpoint/2010/main" val="75958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66871" y="1595535"/>
            <a:ext cx="11969623" cy="4976715"/>
          </a:xfrm>
        </p:spPr>
        <p:txBody>
          <a:bodyPr anchor="t">
            <a:normAutofit/>
          </a:bodyPr>
          <a:lstStyle/>
          <a:p>
            <a:pPr algn="l"/>
            <a:r>
              <a:rPr lang="en-US" sz="2400" b="1" dirty="0">
                <a:latin typeface="Arial Black" panose="020B0A04020102020204" pitchFamily="34" charset="0"/>
              </a:rPr>
              <a:t>            Project Implementation &amp; Execution (100%)</a:t>
            </a:r>
            <a:br>
              <a:rPr lang="en-US" sz="2400" b="1" dirty="0">
                <a:latin typeface="Arial Black" panose="020B0A04020102020204" pitchFamily="34" charset="0"/>
              </a:rPr>
            </a:br>
            <a:r>
              <a:rPr lang="en-US" sz="2400" b="1" dirty="0">
                <a:latin typeface="Arial Black" panose="020B0A04020102020204" pitchFamily="34" charset="0"/>
              </a:rPr>
              <a:t> </a:t>
            </a:r>
            <a:br>
              <a:rPr lang="en-US" sz="2400" b="1" dirty="0">
                <a:latin typeface="Arial Black" panose="020B0A04020102020204" pitchFamily="34" charset="0"/>
              </a:rPr>
            </a:br>
            <a:r>
              <a:rPr lang="en-US" sz="2400" b="1" dirty="0">
                <a:latin typeface="Arial Black" panose="020B0A04020102020204" pitchFamily="34" charset="0"/>
              </a:rPr>
              <a:t> </a:t>
            </a:r>
            <a:br>
              <a:rPr lang="en-IN" sz="5400" b="1" dirty="0">
                <a:latin typeface="Arial Black" panose="020B0A04020102020204" pitchFamily="34" charset="0"/>
                <a:ea typeface="Calibri" panose="020F0502020204030204" pitchFamily="34" charset="0"/>
                <a:cs typeface="Times New Roman" panose="02020603050405020304" pitchFamily="18" charset="0"/>
              </a:rPr>
            </a:br>
            <a:br>
              <a:rPr lang="en-IN" sz="4000" b="1" dirty="0"/>
            </a:br>
            <a:endParaRPr lang="en-IN" sz="4000" b="1" dirty="0">
              <a:solidFill>
                <a:srgbClr val="00B0F0"/>
              </a:solidFill>
            </a:endParaRPr>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algn="ctr">
              <a:defRPr/>
            </a:pPr>
            <a:r>
              <a:rPr lang="en-US" altLang="en-US" sz="2200" dirty="0">
                <a:latin typeface="Arial Rounded MT Bold" panose="020F0704030504030204" pitchFamily="34" charset="0"/>
                <a:cs typeface="Times New Roman" pitchFamily="18" charset="0"/>
              </a:rPr>
              <a:t>GOKARAJU RANGARAJU INSTITUTE OF ENGINEERING AND TECHNOLOGY</a:t>
            </a:r>
            <a:endParaRPr lang="en-IN" altLang="en-US" sz="2200" dirty="0">
              <a:latin typeface="Arial Rounded MT Bold" panose="020F0704030504030204" pitchFamily="34" charset="0"/>
              <a:cs typeface="Times New Roman" pitchFamily="18" charset="0"/>
            </a:endParaRPr>
          </a:p>
          <a:p>
            <a:pPr algn="ctr">
              <a:defRPr/>
            </a:pPr>
            <a:r>
              <a:rPr lang="en-US" altLang="en-US" sz="2200" dirty="0">
                <a:latin typeface="Arial Rounded MT Bold" panose="020F0704030504030204" pitchFamily="34" charset="0"/>
                <a:cs typeface="Times New Roman" pitchFamily="18" charset="0"/>
              </a:rPr>
              <a:t>Department</a:t>
            </a:r>
            <a:r>
              <a:rPr lang="en-US" sz="2200" dirty="0">
                <a:latin typeface="Arial Rounded MT Bold" panose="020F0704030504030204" pitchFamily="34" charset="0"/>
              </a:rPr>
              <a:t> </a:t>
            </a:r>
            <a:r>
              <a:rPr lang="en-US" altLang="en-US" sz="2200" dirty="0">
                <a:latin typeface="Arial Rounded MT Bold" panose="020F0704030504030204" pitchFamily="34" charset="0"/>
                <a:cs typeface="Times New Roman" pitchFamily="18" charset="0"/>
              </a:rPr>
              <a:t>of Computer Science and Engineering</a:t>
            </a:r>
          </a:p>
          <a:p>
            <a:pPr algn="ctr">
              <a:defRPr/>
            </a:pPr>
            <a:r>
              <a:rPr lang="en-US" altLang="en-US" sz="2200" dirty="0">
                <a:highlight>
                  <a:srgbClr val="FF00FF"/>
                </a:highlight>
                <a:latin typeface="Arial Rounded MT Bold" panose="020F0704030504030204" pitchFamily="34" charset="0"/>
                <a:cs typeface="Times New Roman" pitchFamily="18" charset="0"/>
              </a:rPr>
              <a:t>MINI Project Review-2</a:t>
            </a:r>
          </a:p>
        </p:txBody>
      </p:sp>
      <p:sp>
        <p:nvSpPr>
          <p:cNvPr id="7" name="Date Placeholder 6">
            <a:extLst>
              <a:ext uri="{FF2B5EF4-FFF2-40B4-BE49-F238E27FC236}">
                <a16:creationId xmlns:a16="http://schemas.microsoft.com/office/drawing/2014/main" id="{95266E43-00C8-4BC2-ED6D-C00D2ADB4EF0}"/>
              </a:ext>
            </a:extLst>
          </p:cNvPr>
          <p:cNvSpPr>
            <a:spLocks noGrp="1"/>
          </p:cNvSpPr>
          <p:nvPr>
            <p:ph type="dt" sz="half" idx="10"/>
          </p:nvPr>
        </p:nvSpPr>
        <p:spPr/>
        <p:txBody>
          <a:bodyPr/>
          <a:lstStyle/>
          <a:p>
            <a:fld id="{E26A9072-0ECF-43B6-95D6-C6279895B916}" type="datetime1">
              <a:rPr lang="en-IN" smtClean="0"/>
              <a:t>02-06-2023</a:t>
            </a:fld>
            <a:endParaRPr lang="en-IN"/>
          </a:p>
        </p:txBody>
      </p:sp>
      <p:pic>
        <p:nvPicPr>
          <p:cNvPr id="5" name="Picture 4">
            <a:extLst>
              <a:ext uri="{FF2B5EF4-FFF2-40B4-BE49-F238E27FC236}">
                <a16:creationId xmlns:a16="http://schemas.microsoft.com/office/drawing/2014/main" id="{DCA3BD08-34EA-D73D-A670-07C5F049D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848" y="2274794"/>
            <a:ext cx="7372350" cy="2819400"/>
          </a:xfrm>
          <a:prstGeom prst="rect">
            <a:avLst/>
          </a:prstGeom>
        </p:spPr>
      </p:pic>
    </p:spTree>
    <p:extLst>
      <p:ext uri="{BB962C8B-B14F-4D97-AF65-F5344CB8AC3E}">
        <p14:creationId xmlns:p14="http://schemas.microsoft.com/office/powerpoint/2010/main" val="3634952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132</TotalTime>
  <Words>685</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Arial Rounded MT Bold</vt:lpstr>
      <vt:lpstr>Avenir Next LT Pro Light</vt:lpstr>
      <vt:lpstr>Bahnschrift Light</vt:lpstr>
      <vt:lpstr>Calibri</vt:lpstr>
      <vt:lpstr>Calibri Light</vt:lpstr>
      <vt:lpstr>Office Theme</vt:lpstr>
      <vt:lpstr>     Sentimental Analysis of Acoustic Waves -Dr. B  Sankara Babu</vt:lpstr>
      <vt:lpstr> ABSTRACT: Sentiment analysis of acoustic waves is a crucial aspect of modern audio processing, aimed at understand categorizing emotions conveyed through audio signals. This project focuses on developing a comprehensive solution for sentiment analysis of acoustic waves using machine learning algorithms. The methodology  involves extracting meaningful features from audio signals, and feeding them into classifiers such as Support Vector Machines (SVMs) and Artificial Neural Networks (ANNs) for sentiment prediction. The performance of these algorithms is evaluated on a large and diverse dataset of acoustic waves, and their results are compare  and analysed to determine the most effective model.    The results of this project are expected to provide new insights into the field of sentiment analysis, and pave the way for future research in the area of audio processing and emotional recognition.     </vt:lpstr>
      <vt:lpstr>Algorithm Used in the project</vt:lpstr>
      <vt:lpstr>    Project Implementation &amp; Execution (100%)      </vt:lpstr>
      <vt:lpstr>         Project Implementation &amp; Execution     </vt:lpstr>
      <vt:lpstr>         Project Implementation &amp; Execution         </vt:lpstr>
      <vt:lpstr>             Project Implementation &amp; Execution (100%)      </vt:lpstr>
      <vt:lpstr>  Project Implementation &amp; Execution (100%)      </vt:lpstr>
      <vt:lpstr>            Project Implementation &amp; Execution (100%)      </vt:lpstr>
      <vt:lpstr>     Project Implementation &amp; Execution (100%)      </vt:lpstr>
      <vt:lpstr>Results:</vt:lpstr>
      <vt:lpstr>Conclusion &amp; Further Scope:</vt:lpstr>
      <vt:lpstr>Thank You   ANY Queries Please?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propose project</dc:title>
  <dc:creator>susmita valli</dc:creator>
  <cp:lastModifiedBy>shravan pullaiahgari</cp:lastModifiedBy>
  <cp:revision>27</cp:revision>
  <dcterms:created xsi:type="dcterms:W3CDTF">2023-01-31T07:15:13Z</dcterms:created>
  <dcterms:modified xsi:type="dcterms:W3CDTF">2023-06-02T16:33:48Z</dcterms:modified>
</cp:coreProperties>
</file>