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EEF7B7-E5C8-4943-8FE7-3B5B7AA2189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03B6398-3A7F-684E-80B2-8BB001EA77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  <p:sldLayoutId id="2147483873" r:id="rId19"/>
    <p:sldLayoutId id="2147483874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Allstate Auto </a:t>
            </a:r>
            <a:r>
              <a:rPr lang="en-US" dirty="0"/>
              <a:t>I</a:t>
            </a:r>
            <a:r>
              <a:rPr lang="en-US" dirty="0" smtClean="0"/>
              <a:t>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Direct-mail Marketing </a:t>
            </a:r>
            <a:r>
              <a:rPr lang="en-US" sz="1800" dirty="0"/>
              <a:t>C</a:t>
            </a:r>
            <a:r>
              <a:rPr lang="en-US" sz="1800" dirty="0" smtClean="0"/>
              <a:t>ase </a:t>
            </a:r>
            <a:r>
              <a:rPr lang="en-US" sz="1800" dirty="0"/>
              <a:t>S</a:t>
            </a:r>
            <a:r>
              <a:rPr lang="en-US" sz="1800" dirty="0" smtClean="0"/>
              <a:t>tudy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7" y="210521"/>
            <a:ext cx="3111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7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Insurance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$200 billion in </a:t>
            </a:r>
            <a:r>
              <a:rPr lang="en-US" dirty="0" smtClean="0"/>
              <a:t>revenues</a:t>
            </a:r>
            <a:endParaRPr lang="en-US" dirty="0" smtClean="0"/>
          </a:p>
          <a:p>
            <a:pPr lvl="1"/>
            <a:r>
              <a:rPr lang="en-US" dirty="0" smtClean="0"/>
              <a:t>Large profit margins</a:t>
            </a:r>
          </a:p>
          <a:p>
            <a:r>
              <a:rPr lang="en-US" dirty="0" smtClean="0"/>
              <a:t>$4 billion industry marketing budget</a:t>
            </a:r>
          </a:p>
          <a:p>
            <a:r>
              <a:rPr lang="en-US" dirty="0" smtClean="0"/>
              <a:t>45% of shoppers switched to a new </a:t>
            </a:r>
            <a:r>
              <a:rPr lang="en-US" dirty="0" smtClean="0"/>
              <a:t>carrier!!!</a:t>
            </a:r>
          </a:p>
          <a:p>
            <a:pPr lvl="1"/>
            <a:r>
              <a:rPr lang="en-US" dirty="0" smtClean="0"/>
              <a:t>Enormous potential for poaching customers</a:t>
            </a:r>
            <a:endParaRPr lang="en-US" dirty="0" smtClean="0"/>
          </a:p>
          <a:p>
            <a:r>
              <a:rPr lang="en-US" dirty="0" smtClean="0"/>
              <a:t>Advertising is majority of marketing spend</a:t>
            </a:r>
          </a:p>
          <a:p>
            <a:pPr lvl="1"/>
            <a:r>
              <a:rPr lang="en-US" dirty="0" smtClean="0"/>
              <a:t>Television</a:t>
            </a:r>
          </a:p>
          <a:p>
            <a:pPr lvl="1"/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Direct-mail</a:t>
            </a:r>
          </a:p>
          <a:p>
            <a:r>
              <a:rPr lang="en-US" dirty="0" smtClean="0"/>
              <a:t>Allstate’s market share is ~10%</a:t>
            </a:r>
          </a:p>
          <a:p>
            <a:pPr lvl="1"/>
            <a:r>
              <a:rPr lang="en-US" dirty="0" smtClean="0"/>
              <a:t>Large marketing budget</a:t>
            </a:r>
          </a:p>
          <a:p>
            <a:pPr lvl="1"/>
            <a:r>
              <a:rPr lang="en-US" dirty="0" smtClean="0"/>
              <a:t>Opportunity cost if not targeting right customers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26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Allstate Marketing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Direct-mail advertising, sent to consumer homes</a:t>
            </a:r>
          </a:p>
          <a:p>
            <a:r>
              <a:rPr lang="en-US" dirty="0" smtClean="0"/>
              <a:t>Large profit margins on new or “converted” customers, however too much randomized targeting may add up to a loss.</a:t>
            </a:r>
          </a:p>
          <a:p>
            <a:r>
              <a:rPr lang="en-US" dirty="0" smtClean="0"/>
              <a:t>Data set of hundreds of thousands of previous customer profiles is available to the team</a:t>
            </a:r>
          </a:p>
          <a:p>
            <a:pPr lvl="1"/>
            <a:r>
              <a:rPr lang="en-US" dirty="0" smtClean="0"/>
              <a:t>We chose NY as the state for testing</a:t>
            </a:r>
          </a:p>
          <a:p>
            <a:r>
              <a:rPr lang="en-US" dirty="0" smtClean="0"/>
              <a:t>Use analytics and statistical modeling to narrow down target audience</a:t>
            </a:r>
          </a:p>
          <a:p>
            <a:pPr lvl="1"/>
            <a:r>
              <a:rPr lang="en-US" dirty="0" smtClean="0"/>
              <a:t>Limit is the given budget</a:t>
            </a:r>
          </a:p>
          <a:p>
            <a:pPr lvl="1"/>
            <a:r>
              <a:rPr lang="en-US" dirty="0" smtClean="0"/>
              <a:t>Evaluate lift compared to benchmark profit</a:t>
            </a:r>
          </a:p>
        </p:txBody>
      </p:sp>
    </p:spTree>
    <p:extLst>
      <p:ext uri="{BB962C8B-B14F-4D97-AF65-F5344CB8AC3E}">
        <p14:creationId xmlns:p14="http://schemas.microsoft.com/office/powerpoint/2010/main" val="288210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Variables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62165"/>
              </p:ext>
            </p:extLst>
          </p:nvPr>
        </p:nvGraphicFramePr>
        <p:xfrm>
          <a:off x="498474" y="1397000"/>
          <a:ext cx="74531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280"/>
                <a:gridCol w="4679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identifier for the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shopping_pt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hopping point for a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shopped</a:t>
                      </a:r>
                      <a:r>
                        <a:rPr lang="en-US" baseline="0" dirty="0" smtClean="0"/>
                        <a:t> but no buy,  1 = purchase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people</a:t>
                      </a:r>
                      <a:r>
                        <a:rPr lang="en-US" baseline="0" dirty="0" smtClean="0"/>
                        <a:t> covered by the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not a homeowner,  1 = homeowner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the person’s car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car when new (categorical)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risk_factor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risky the person is (ordinal)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age_oldest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oldest</a:t>
                      </a:r>
                      <a:r>
                        <a:rPr lang="en-US" baseline="0" dirty="0" smtClean="0"/>
                        <a:t> in person’s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age_youngest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youngest in person’s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married_couple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= not married,  1 = married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duration_previous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longest duration</a:t>
                      </a:r>
                      <a:r>
                        <a:rPr lang="en-US" baseline="0" dirty="0" smtClean="0"/>
                        <a:t> previous coverage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of person’s last coverage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40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Model + Profit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(show the benchmark model used in JMP and the profit)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261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(Talk about quantity of tuples used)</a:t>
            </a:r>
          </a:p>
          <a:p>
            <a:r>
              <a:rPr lang="en-US" i="1" dirty="0" smtClean="0"/>
              <a:t>(Talk about why we chose some variables as nominal/continuous/ordinal)</a:t>
            </a:r>
          </a:p>
          <a:p>
            <a:r>
              <a:rPr lang="en-US" i="1" dirty="0" smtClean="0"/>
              <a:t>(Show models tables, graphs, etc.)</a:t>
            </a:r>
          </a:p>
          <a:p>
            <a:r>
              <a:rPr lang="en-US" i="1" dirty="0" smtClean="0"/>
              <a:t>(Show calculations for profit – Excel??)</a:t>
            </a:r>
          </a:p>
        </p:txBody>
      </p:sp>
    </p:spTree>
    <p:extLst>
      <p:ext uri="{BB962C8B-B14F-4D97-AF65-F5344CB8AC3E}">
        <p14:creationId xmlns:p14="http://schemas.microsoft.com/office/powerpoint/2010/main" val="20184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</a:t>
            </a:r>
            <a:r>
              <a:rPr lang="en-US" dirty="0" err="1" smtClean="0"/>
              <a:t>vs</a:t>
            </a:r>
            <a:r>
              <a:rPr lang="en-US" dirty="0" smtClean="0"/>
              <a:t> Benchmark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68029"/>
              </p:ext>
            </p:extLst>
          </p:nvPr>
        </p:nvGraphicFramePr>
        <p:xfrm>
          <a:off x="819950" y="1714532"/>
          <a:ext cx="6745116" cy="373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372"/>
                <a:gridCol w="2248372"/>
                <a:gridCol w="2248372"/>
              </a:tblGrid>
              <a:tr h="747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</a:tr>
              <a:tr h="747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Gained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7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7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7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63541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161</TotalTime>
  <Words>331</Words>
  <Application>Microsoft Macintosh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Allstate Auto Insurance</vt:lpstr>
      <vt:lpstr>Car Insurance Industry</vt:lpstr>
      <vt:lpstr>Allstate Marketing Test Case</vt:lpstr>
      <vt:lpstr>Data Variables</vt:lpstr>
      <vt:lpstr>Benchmark Model + Profit Calculation</vt:lpstr>
      <vt:lpstr>Best Model</vt:lpstr>
      <vt:lpstr>Best Model vs Benchmark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Mail</dc:creator>
  <cp:lastModifiedBy>Gilad Mail</cp:lastModifiedBy>
  <cp:revision>13</cp:revision>
  <dcterms:created xsi:type="dcterms:W3CDTF">2014-12-01T19:18:54Z</dcterms:created>
  <dcterms:modified xsi:type="dcterms:W3CDTF">2014-12-01T22:02:00Z</dcterms:modified>
</cp:coreProperties>
</file>