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FE8236-E8EC-46F3-9340-290A9FAFD5F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D31C5E0-0051-421D-823B-A6EAFAA23115}">
      <dgm:prSet/>
      <dgm:spPr/>
      <dgm:t>
        <a:bodyPr/>
        <a:lstStyle/>
        <a:p>
          <a:r>
            <a:rPr lang="en-US"/>
            <a:t>Most number of users use the bike sharing program in Summer and Fall. So, these seasons are appropriate for any promotions/discounts to increase their customer base</a:t>
          </a:r>
        </a:p>
      </dgm:t>
    </dgm:pt>
    <dgm:pt modelId="{3A3446B6-E4C5-44A5-AB63-373B80F858B4}" type="parTrans" cxnId="{17D9A381-3545-4DA5-91D4-10CCBE797C7E}">
      <dgm:prSet/>
      <dgm:spPr/>
      <dgm:t>
        <a:bodyPr/>
        <a:lstStyle/>
        <a:p>
          <a:endParaRPr lang="en-US"/>
        </a:p>
      </dgm:t>
    </dgm:pt>
    <dgm:pt modelId="{7674E665-9538-430C-94FF-17201C4AF38B}" type="sibTrans" cxnId="{17D9A381-3545-4DA5-91D4-10CCBE797C7E}">
      <dgm:prSet/>
      <dgm:spPr/>
      <dgm:t>
        <a:bodyPr/>
        <a:lstStyle/>
        <a:p>
          <a:endParaRPr lang="en-US"/>
        </a:p>
      </dgm:t>
    </dgm:pt>
    <dgm:pt modelId="{C641C7F9-4B5F-4D70-9AD3-8E076C4E944A}">
      <dgm:prSet/>
      <dgm:spPr/>
      <dgm:t>
        <a:bodyPr/>
        <a:lstStyle/>
        <a:p>
          <a:r>
            <a:rPr lang="en-US"/>
            <a:t>Majority of the users are students/office workers who use the service to commute to office/school. So short term hourly promotions/discounts could be given to customers during the peak hours.</a:t>
          </a:r>
        </a:p>
      </dgm:t>
    </dgm:pt>
    <dgm:pt modelId="{C1936B9A-8AC2-4168-85B6-FA74A81C5AD1}" type="parTrans" cxnId="{5F4D17F7-51D4-4975-A8FA-DD9E2195312F}">
      <dgm:prSet/>
      <dgm:spPr/>
      <dgm:t>
        <a:bodyPr/>
        <a:lstStyle/>
        <a:p>
          <a:endParaRPr lang="en-US"/>
        </a:p>
      </dgm:t>
    </dgm:pt>
    <dgm:pt modelId="{0588C69B-F7A1-4480-BFAD-897BAEF90BAE}" type="sibTrans" cxnId="{5F4D17F7-51D4-4975-A8FA-DD9E2195312F}">
      <dgm:prSet/>
      <dgm:spPr/>
      <dgm:t>
        <a:bodyPr/>
        <a:lstStyle/>
        <a:p>
          <a:endParaRPr lang="en-US"/>
        </a:p>
      </dgm:t>
    </dgm:pt>
    <dgm:pt modelId="{776B29A0-20E3-4DBF-8747-507B66B88ADE}">
      <dgm:prSet/>
      <dgm:spPr/>
      <dgm:t>
        <a:bodyPr/>
        <a:lstStyle/>
        <a:p>
          <a:r>
            <a:rPr lang="en-US"/>
            <a:t>During summers, the proportion of non-members using the service is significantly higher than any other part of the year. So, special new membership discounts can be rolled out during this period to attract more new members.</a:t>
          </a:r>
        </a:p>
      </dgm:t>
    </dgm:pt>
    <dgm:pt modelId="{AE676B32-3FC8-4E3A-8C4C-E6112C437BF1}" type="parTrans" cxnId="{D336D5C1-6F36-46F0-99CD-96C809B48471}">
      <dgm:prSet/>
      <dgm:spPr/>
      <dgm:t>
        <a:bodyPr/>
        <a:lstStyle/>
        <a:p>
          <a:endParaRPr lang="en-US"/>
        </a:p>
      </dgm:t>
    </dgm:pt>
    <dgm:pt modelId="{AC2DE10D-169B-45C5-A549-990297863A17}" type="sibTrans" cxnId="{D336D5C1-6F36-46F0-99CD-96C809B48471}">
      <dgm:prSet/>
      <dgm:spPr/>
      <dgm:t>
        <a:bodyPr/>
        <a:lstStyle/>
        <a:p>
          <a:endParaRPr lang="en-US"/>
        </a:p>
      </dgm:t>
    </dgm:pt>
    <dgm:pt modelId="{663C5404-D5F9-4CD4-A6BB-29A3E766FCB6}">
      <dgm:prSet/>
      <dgm:spPr/>
      <dgm:t>
        <a:bodyPr/>
        <a:lstStyle/>
        <a:p>
          <a:r>
            <a:rPr lang="en-US"/>
            <a:t>Cost related data is required to surely tell whether the expansion plan will be profitable or not. The current data provided is insufficient</a:t>
          </a:r>
        </a:p>
      </dgm:t>
    </dgm:pt>
    <dgm:pt modelId="{47D70F4D-19C3-4960-BE74-F6AF79FC4A59}" type="parTrans" cxnId="{41175EEC-83B1-474D-B440-17338DBE6A1A}">
      <dgm:prSet/>
      <dgm:spPr/>
      <dgm:t>
        <a:bodyPr/>
        <a:lstStyle/>
        <a:p>
          <a:endParaRPr lang="en-US"/>
        </a:p>
      </dgm:t>
    </dgm:pt>
    <dgm:pt modelId="{3F34BA1D-F47B-4952-889A-0AD20524D02B}" type="sibTrans" cxnId="{41175EEC-83B1-474D-B440-17338DBE6A1A}">
      <dgm:prSet/>
      <dgm:spPr/>
      <dgm:t>
        <a:bodyPr/>
        <a:lstStyle/>
        <a:p>
          <a:endParaRPr lang="en-US"/>
        </a:p>
      </dgm:t>
    </dgm:pt>
    <dgm:pt modelId="{7901CF12-F622-4FA8-8516-3F67F36121FB}" type="pres">
      <dgm:prSet presAssocID="{D1FE8236-E8EC-46F3-9340-290A9FAFD5F7}" presName="linear" presStyleCnt="0">
        <dgm:presLayoutVars>
          <dgm:animLvl val="lvl"/>
          <dgm:resizeHandles val="exact"/>
        </dgm:presLayoutVars>
      </dgm:prSet>
      <dgm:spPr/>
    </dgm:pt>
    <dgm:pt modelId="{0BF65A18-FCFE-42D8-BD02-4491CB63D691}" type="pres">
      <dgm:prSet presAssocID="{AD31C5E0-0051-421D-823B-A6EAFAA23115}" presName="parentText" presStyleLbl="node1" presStyleIdx="0" presStyleCnt="4">
        <dgm:presLayoutVars>
          <dgm:chMax val="0"/>
          <dgm:bulletEnabled val="1"/>
        </dgm:presLayoutVars>
      </dgm:prSet>
      <dgm:spPr/>
    </dgm:pt>
    <dgm:pt modelId="{D704D1AA-1360-4BBD-8728-2B14BEC1A71D}" type="pres">
      <dgm:prSet presAssocID="{7674E665-9538-430C-94FF-17201C4AF38B}" presName="spacer" presStyleCnt="0"/>
      <dgm:spPr/>
    </dgm:pt>
    <dgm:pt modelId="{7D7878CB-1EE7-4026-BDAD-CB7DCBAE893C}" type="pres">
      <dgm:prSet presAssocID="{C641C7F9-4B5F-4D70-9AD3-8E076C4E944A}" presName="parentText" presStyleLbl="node1" presStyleIdx="1" presStyleCnt="4">
        <dgm:presLayoutVars>
          <dgm:chMax val="0"/>
          <dgm:bulletEnabled val="1"/>
        </dgm:presLayoutVars>
      </dgm:prSet>
      <dgm:spPr/>
    </dgm:pt>
    <dgm:pt modelId="{787B7D14-97B7-4171-AD67-FB8367FE3582}" type="pres">
      <dgm:prSet presAssocID="{0588C69B-F7A1-4480-BFAD-897BAEF90BAE}" presName="spacer" presStyleCnt="0"/>
      <dgm:spPr/>
    </dgm:pt>
    <dgm:pt modelId="{94AB237C-7E4B-437C-852D-8DADD7790A4F}" type="pres">
      <dgm:prSet presAssocID="{776B29A0-20E3-4DBF-8747-507B66B88ADE}" presName="parentText" presStyleLbl="node1" presStyleIdx="2" presStyleCnt="4">
        <dgm:presLayoutVars>
          <dgm:chMax val="0"/>
          <dgm:bulletEnabled val="1"/>
        </dgm:presLayoutVars>
      </dgm:prSet>
      <dgm:spPr/>
    </dgm:pt>
    <dgm:pt modelId="{0A70BD77-EDBE-46B7-9C1C-A550420FB0C5}" type="pres">
      <dgm:prSet presAssocID="{AC2DE10D-169B-45C5-A549-990297863A17}" presName="spacer" presStyleCnt="0"/>
      <dgm:spPr/>
    </dgm:pt>
    <dgm:pt modelId="{9C361144-049B-402C-9546-27EDD9606200}" type="pres">
      <dgm:prSet presAssocID="{663C5404-D5F9-4CD4-A6BB-29A3E766FCB6}" presName="parentText" presStyleLbl="node1" presStyleIdx="3" presStyleCnt="4">
        <dgm:presLayoutVars>
          <dgm:chMax val="0"/>
          <dgm:bulletEnabled val="1"/>
        </dgm:presLayoutVars>
      </dgm:prSet>
      <dgm:spPr/>
    </dgm:pt>
  </dgm:ptLst>
  <dgm:cxnLst>
    <dgm:cxn modelId="{6534C327-9A71-4277-97A0-140A6F8847D4}" type="presOf" srcId="{663C5404-D5F9-4CD4-A6BB-29A3E766FCB6}" destId="{9C361144-049B-402C-9546-27EDD9606200}" srcOrd="0" destOrd="0" presId="urn:microsoft.com/office/officeart/2005/8/layout/vList2"/>
    <dgm:cxn modelId="{C8C72F35-5302-47B9-9DFD-CFB68AB1A651}" type="presOf" srcId="{776B29A0-20E3-4DBF-8747-507B66B88ADE}" destId="{94AB237C-7E4B-437C-852D-8DADD7790A4F}" srcOrd="0" destOrd="0" presId="urn:microsoft.com/office/officeart/2005/8/layout/vList2"/>
    <dgm:cxn modelId="{AA81A463-7583-4B01-83AC-20BD9BDDD986}" type="presOf" srcId="{AD31C5E0-0051-421D-823B-A6EAFAA23115}" destId="{0BF65A18-FCFE-42D8-BD02-4491CB63D691}" srcOrd="0" destOrd="0" presId="urn:microsoft.com/office/officeart/2005/8/layout/vList2"/>
    <dgm:cxn modelId="{17D9A381-3545-4DA5-91D4-10CCBE797C7E}" srcId="{D1FE8236-E8EC-46F3-9340-290A9FAFD5F7}" destId="{AD31C5E0-0051-421D-823B-A6EAFAA23115}" srcOrd="0" destOrd="0" parTransId="{3A3446B6-E4C5-44A5-AB63-373B80F858B4}" sibTransId="{7674E665-9538-430C-94FF-17201C4AF38B}"/>
    <dgm:cxn modelId="{49D14A9A-8766-4038-8707-9702F7D709A8}" type="presOf" srcId="{D1FE8236-E8EC-46F3-9340-290A9FAFD5F7}" destId="{7901CF12-F622-4FA8-8516-3F67F36121FB}" srcOrd="0" destOrd="0" presId="urn:microsoft.com/office/officeart/2005/8/layout/vList2"/>
    <dgm:cxn modelId="{D336D5C1-6F36-46F0-99CD-96C809B48471}" srcId="{D1FE8236-E8EC-46F3-9340-290A9FAFD5F7}" destId="{776B29A0-20E3-4DBF-8747-507B66B88ADE}" srcOrd="2" destOrd="0" parTransId="{AE676B32-3FC8-4E3A-8C4C-E6112C437BF1}" sibTransId="{AC2DE10D-169B-45C5-A549-990297863A17}"/>
    <dgm:cxn modelId="{982E4EC5-4926-40F1-9DAA-BD4CF30BCEC0}" type="presOf" srcId="{C641C7F9-4B5F-4D70-9AD3-8E076C4E944A}" destId="{7D7878CB-1EE7-4026-BDAD-CB7DCBAE893C}" srcOrd="0" destOrd="0" presId="urn:microsoft.com/office/officeart/2005/8/layout/vList2"/>
    <dgm:cxn modelId="{41175EEC-83B1-474D-B440-17338DBE6A1A}" srcId="{D1FE8236-E8EC-46F3-9340-290A9FAFD5F7}" destId="{663C5404-D5F9-4CD4-A6BB-29A3E766FCB6}" srcOrd="3" destOrd="0" parTransId="{47D70F4D-19C3-4960-BE74-F6AF79FC4A59}" sibTransId="{3F34BA1D-F47B-4952-889A-0AD20524D02B}"/>
    <dgm:cxn modelId="{5F4D17F7-51D4-4975-A8FA-DD9E2195312F}" srcId="{D1FE8236-E8EC-46F3-9340-290A9FAFD5F7}" destId="{C641C7F9-4B5F-4D70-9AD3-8E076C4E944A}" srcOrd="1" destOrd="0" parTransId="{C1936B9A-8AC2-4168-85B6-FA74A81C5AD1}" sibTransId="{0588C69B-F7A1-4480-BFAD-897BAEF90BAE}"/>
    <dgm:cxn modelId="{1D0BDA9C-39E6-4E69-9B57-1EA9830C994D}" type="presParOf" srcId="{7901CF12-F622-4FA8-8516-3F67F36121FB}" destId="{0BF65A18-FCFE-42D8-BD02-4491CB63D691}" srcOrd="0" destOrd="0" presId="urn:microsoft.com/office/officeart/2005/8/layout/vList2"/>
    <dgm:cxn modelId="{9BB3BFFB-52BF-4C3D-B3E6-E671ECE54CFF}" type="presParOf" srcId="{7901CF12-F622-4FA8-8516-3F67F36121FB}" destId="{D704D1AA-1360-4BBD-8728-2B14BEC1A71D}" srcOrd="1" destOrd="0" presId="urn:microsoft.com/office/officeart/2005/8/layout/vList2"/>
    <dgm:cxn modelId="{FCDE5F38-8370-46DC-A141-44C458ADF0C3}" type="presParOf" srcId="{7901CF12-F622-4FA8-8516-3F67F36121FB}" destId="{7D7878CB-1EE7-4026-BDAD-CB7DCBAE893C}" srcOrd="2" destOrd="0" presId="urn:microsoft.com/office/officeart/2005/8/layout/vList2"/>
    <dgm:cxn modelId="{4FFD5F44-66A4-464F-AAA7-9C8BB05CE2C3}" type="presParOf" srcId="{7901CF12-F622-4FA8-8516-3F67F36121FB}" destId="{787B7D14-97B7-4171-AD67-FB8367FE3582}" srcOrd="3" destOrd="0" presId="urn:microsoft.com/office/officeart/2005/8/layout/vList2"/>
    <dgm:cxn modelId="{9C9CBBD4-65B9-4523-87A3-312452B0100E}" type="presParOf" srcId="{7901CF12-F622-4FA8-8516-3F67F36121FB}" destId="{94AB237C-7E4B-437C-852D-8DADD7790A4F}" srcOrd="4" destOrd="0" presId="urn:microsoft.com/office/officeart/2005/8/layout/vList2"/>
    <dgm:cxn modelId="{2C05A5AE-28F5-4848-B584-7FF58A131E45}" type="presParOf" srcId="{7901CF12-F622-4FA8-8516-3F67F36121FB}" destId="{0A70BD77-EDBE-46B7-9C1C-A550420FB0C5}" srcOrd="5" destOrd="0" presId="urn:microsoft.com/office/officeart/2005/8/layout/vList2"/>
    <dgm:cxn modelId="{3D9C00E4-55D4-49C4-9E29-9ACC32371B5A}" type="presParOf" srcId="{7901CF12-F622-4FA8-8516-3F67F36121FB}" destId="{9C361144-049B-402C-9546-27EDD960620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65A18-FCFE-42D8-BD02-4491CB63D691}">
      <dsp:nvSpPr>
        <dsp:cNvPr id="0" name=""/>
        <dsp:cNvSpPr/>
      </dsp:nvSpPr>
      <dsp:spPr>
        <a:xfrm>
          <a:off x="0" y="8664"/>
          <a:ext cx="6900512" cy="133866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Most number of users use the bike sharing program in Summer and Fall. So, these seasons are appropriate for any promotions/discounts to increase their customer base</a:t>
          </a:r>
        </a:p>
      </dsp:txBody>
      <dsp:txXfrm>
        <a:off x="65348" y="74012"/>
        <a:ext cx="6769816" cy="1207966"/>
      </dsp:txXfrm>
    </dsp:sp>
    <dsp:sp modelId="{7D7878CB-1EE7-4026-BDAD-CB7DCBAE893C}">
      <dsp:nvSpPr>
        <dsp:cNvPr id="0" name=""/>
        <dsp:cNvSpPr/>
      </dsp:nvSpPr>
      <dsp:spPr>
        <a:xfrm>
          <a:off x="0" y="1402047"/>
          <a:ext cx="6900512" cy="1338662"/>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Majority of the users are students/office workers who use the service to commute to office/school. So short term hourly promotions/discounts could be given to customers during the peak hours.</a:t>
          </a:r>
        </a:p>
      </dsp:txBody>
      <dsp:txXfrm>
        <a:off x="65348" y="1467395"/>
        <a:ext cx="6769816" cy="1207966"/>
      </dsp:txXfrm>
    </dsp:sp>
    <dsp:sp modelId="{94AB237C-7E4B-437C-852D-8DADD7790A4F}">
      <dsp:nvSpPr>
        <dsp:cNvPr id="0" name=""/>
        <dsp:cNvSpPr/>
      </dsp:nvSpPr>
      <dsp:spPr>
        <a:xfrm>
          <a:off x="0" y="2795430"/>
          <a:ext cx="6900512" cy="1338662"/>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During summers, the proportion of non-members using the service is significantly higher than any other part of the year. So, special new membership discounts can be rolled out during this period to attract more new members.</a:t>
          </a:r>
        </a:p>
      </dsp:txBody>
      <dsp:txXfrm>
        <a:off x="65348" y="2860778"/>
        <a:ext cx="6769816" cy="1207966"/>
      </dsp:txXfrm>
    </dsp:sp>
    <dsp:sp modelId="{9C361144-049B-402C-9546-27EDD9606200}">
      <dsp:nvSpPr>
        <dsp:cNvPr id="0" name=""/>
        <dsp:cNvSpPr/>
      </dsp:nvSpPr>
      <dsp:spPr>
        <a:xfrm>
          <a:off x="0" y="4188813"/>
          <a:ext cx="6900512" cy="133866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Cost related data is required to surely tell whether the expansion plan will be profitable or not. The current data provided is insufficient</a:t>
          </a:r>
        </a:p>
      </dsp:txBody>
      <dsp:txXfrm>
        <a:off x="65348" y="4254161"/>
        <a:ext cx="6769816" cy="12079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2:04:23.746"/>
    </inkml:context>
    <inkml:brush xml:id="br0">
      <inkml:brushProperty name="width" value="0.05" units="cm"/>
      <inkml:brushProperty name="height" value="0.05" units="cm"/>
      <inkml:brushProperty name="color" value="#E71224"/>
    </inkml:brush>
  </inkml:definitions>
  <inkml:trace contextRef="#ctx0" brushRef="#br0">552 1 24575,'2309'0'0,"-2271"2"0,1 2 0,-1 2 0,75 22 0,-70-16 0,0-2 0,70 7 0,32 2 0,-93-11 0,67 4 0,-31-13 0,-45 0 0,1 2 0,0 2 0,49 9 0,18 3 0,-86-13 0,-1 0 0,0 2 0,0 1 0,0 0 0,-1 2 0,36 15 0,-27-6 0,50 35 0,-71-42 0,1 0 0,-2 1 0,1 0 0,-1 1 0,-1 0 0,0 0 0,8 15 0,33 46 0,-38-58 0,-1 0 0,-1 1 0,-1 0 0,0 0 0,0 1 0,-2 0 0,0 1 0,-1 0 0,0 0 0,4 26 0,-4 64 0,-9 111 0,-1-51 0,3-46 0,3 151 0,7-200 0,21 91 0,-17-105 0,-2 0 0,6 110 0,-16-102 0,-2 79 0,0-129 0,-1 0 0,-1 0 0,0 0 0,-2 0 0,1 0 0,-11 22 0,-7 6 0,-2 2 0,-23 69 0,35-85 0,0-1 0,-2 0 0,-1-1 0,-1 0 0,-1-2 0,-2 0 0,0-1 0,-2 0 0,-34 30 0,31-33 0,-1 0 0,-1-2 0,0-1 0,-2-2 0,0 0 0,-1-2 0,-1-1 0,-56 18 0,-106 35 0,-109 32 0,240-82 0,-1-4 0,-1-2 0,-64 2 0,-110-12 0,143-3 0,1 4 0,-94 13 0,9 13 0,-341 8 0,450-37 0,0-2 0,1-4 0,-116-26 0,-20-4 0,135 28 0,-89-24 0,151 31 0,-178-60 0,161 52 0,0-2 0,2 0 0,-1-1 0,2-2 0,-32-25 0,-211-164 0,184 146 0,63 45 0,1-1 0,0-1 0,1-1 0,1 0 0,-13-19 0,-55-94 0,35 51 0,36 59 0,0 0 0,1-1 0,0 0 0,2 0 0,1-1 0,0-1 0,-5-35 0,-5-37 0,5-1 0,1-103 0,5-66-6670,-10 91 6556,4 63 738,4-149 6539,14 169-8166,-2 65 1003,1-1 0,2 1 0,18-47 0,4-15 0,-7 17 0,4 0 0,2 2 0,70-122 0,17 14 0,-93 145 0,56-96-1365,-59 102-5461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02:04:35.402"/>
    </inkml:context>
    <inkml:brush xml:id="br0">
      <inkml:brushProperty name="width" value="0.05" units="cm"/>
      <inkml:brushProperty name="height" value="0.05" units="cm"/>
      <inkml:brushProperty name="color" value="#E71224"/>
    </inkml:brush>
  </inkml:definitions>
  <inkml:trace contextRef="#ctx0" brushRef="#br0">595 122 24575,'4'-4'0,"1"1"0,-1 0 0,1 0 0,0 0 0,0 1 0,0 0 0,0 0 0,0 0 0,8-1 0,1-1 0,74-19 0,1 3 0,93-7 0,-146 23 0,115-9 0,241 9 0,-186 8 0,-152-5 0,-25-1 0,0 2 0,-1 1 0,1 1 0,0 2 0,30 7 0,-17-1 0,0-2 0,46 3 0,-48-7 0,0 1 0,68 19 0,211 55 0,-248-63 0,-44-9 0,-1-1 0,47 4 0,-62-10 0,0 1 0,1 0 0,-1 1 0,0 1 0,0-1 0,0 2 0,-1 0 0,19 8 0,-23-8 0,-1 0 0,1 0 0,-1 0 0,0 1 0,0-1 0,0 1 0,0 0 0,-1 1 0,0-1 0,0 1 0,0 0 0,-1 0 0,0 0 0,0 0 0,3 11 0,7 34 0,-2 0 0,-2 0 0,2 60 0,-10-105 0,15 110 0,-7-69 0,2 65 0,-11 344 0,-1-201 0,-3-204 0,-2 0 0,-2 0 0,-2-1 0,-20 55 0,6-14 0,20-76 0,0 0 0,0 0 0,-1-1 0,-1 1 0,-1-1 0,0-1 0,-1 1 0,0-1 0,-1 0 0,0-1 0,-1 0 0,-1-1 0,0 0 0,0 0 0,-1-1 0,-21 13 0,-8 3 0,-2-1 0,-56 23 0,75-39 0,-1 0 0,0-2 0,0-1 0,-1-1 0,1-1 0,-28 1 0,-172-7 0,-59 3 0,173 16 0,73-9 0,-54 3 0,-381-8 0,243-5 0,208 2 0,1-2 0,0 0 0,0-1 0,0-1 0,0-1 0,1-1 0,0-1 0,0-1 0,0 0 0,1-1 0,1-2 0,-1 0 0,-22-18 0,27 21 0,1 0 0,-1 1 0,0 1 0,-1 0 0,1 1 0,-1 1 0,0 0 0,-1 1 0,1 0 0,0 1 0,-23 1 0,16 0 0,-1-2 0,1 0 0,0-1 0,-36-12 0,29 4 0,0 0 0,1-3 0,1 0 0,0-1 0,2-2 0,-31-26 0,39 29 0,1-2 0,0 0 0,1-1 0,1-1 0,0 0 0,2-1 0,0 0 0,-17-44 0,-68-245 0,89 261 0,2 0 0,3 0 0,1 0 0,6-64 0,-1 3 0,-3 90 0,0 0 0,1 0 0,2 0 0,-1 0 0,2 0 0,1 1 0,0 0 0,1 0 0,1 0 0,1 0 0,17-28 0,57-69 0,-20 32 0,-30 36-113,-4 9-200,-2-1 0,-2-1 0,25-55 0,-37 64-6513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6511-4DDA-4532-87BA-8389C44A96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A46693-CD2F-40C0-9742-F79548F545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04EF68-A099-440F-AC65-3C59AB6C9A37}"/>
              </a:ext>
            </a:extLst>
          </p:cNvPr>
          <p:cNvSpPr>
            <a:spLocks noGrp="1"/>
          </p:cNvSpPr>
          <p:nvPr>
            <p:ph type="dt" sz="half" idx="10"/>
          </p:nvPr>
        </p:nvSpPr>
        <p:spPr/>
        <p:txBody>
          <a:bodyPr/>
          <a:lstStyle/>
          <a:p>
            <a:fld id="{D0FE500E-5061-4ADD-AB7F-C9DF830EEC88}" type="datetimeFigureOut">
              <a:rPr lang="en-US" smtClean="0"/>
              <a:t>10/6/2021</a:t>
            </a:fld>
            <a:endParaRPr lang="en-US"/>
          </a:p>
        </p:txBody>
      </p:sp>
      <p:sp>
        <p:nvSpPr>
          <p:cNvPr id="5" name="Footer Placeholder 4">
            <a:extLst>
              <a:ext uri="{FF2B5EF4-FFF2-40B4-BE49-F238E27FC236}">
                <a16:creationId xmlns:a16="http://schemas.microsoft.com/office/drawing/2014/main" id="{7A2B22E9-4476-44EE-9AF8-EA4A2E95D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3F342-90B0-40B9-B654-62BB858D9F05}"/>
              </a:ext>
            </a:extLst>
          </p:cNvPr>
          <p:cNvSpPr>
            <a:spLocks noGrp="1"/>
          </p:cNvSpPr>
          <p:nvPr>
            <p:ph type="sldNum" sz="quarter" idx="12"/>
          </p:nvPr>
        </p:nvSpPr>
        <p:spPr/>
        <p:txBody>
          <a:bodyPr/>
          <a:lstStyle/>
          <a:p>
            <a:fld id="{847EE35C-56C3-46CE-8EF8-5C7797DFA0DC}" type="slidenum">
              <a:rPr lang="en-US" smtClean="0"/>
              <a:t>‹#›</a:t>
            </a:fld>
            <a:endParaRPr lang="en-US"/>
          </a:p>
        </p:txBody>
      </p:sp>
    </p:spTree>
    <p:extLst>
      <p:ext uri="{BB962C8B-B14F-4D97-AF65-F5344CB8AC3E}">
        <p14:creationId xmlns:p14="http://schemas.microsoft.com/office/powerpoint/2010/main" val="112936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54E34-C83D-4E61-8B82-D73C988B95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6C7556-7742-47B9-A788-7785A1AC6A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0BC7FA-E5E3-41D4-A8DC-0A79C155DB00}"/>
              </a:ext>
            </a:extLst>
          </p:cNvPr>
          <p:cNvSpPr>
            <a:spLocks noGrp="1"/>
          </p:cNvSpPr>
          <p:nvPr>
            <p:ph type="dt" sz="half" idx="10"/>
          </p:nvPr>
        </p:nvSpPr>
        <p:spPr/>
        <p:txBody>
          <a:bodyPr/>
          <a:lstStyle/>
          <a:p>
            <a:fld id="{D0FE500E-5061-4ADD-AB7F-C9DF830EEC88}" type="datetimeFigureOut">
              <a:rPr lang="en-US" smtClean="0"/>
              <a:t>10/6/2021</a:t>
            </a:fld>
            <a:endParaRPr lang="en-US"/>
          </a:p>
        </p:txBody>
      </p:sp>
      <p:sp>
        <p:nvSpPr>
          <p:cNvPr id="5" name="Footer Placeholder 4">
            <a:extLst>
              <a:ext uri="{FF2B5EF4-FFF2-40B4-BE49-F238E27FC236}">
                <a16:creationId xmlns:a16="http://schemas.microsoft.com/office/drawing/2014/main" id="{0E94169C-F82B-4662-BF9D-9A60BCCA4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8E40C-D689-4645-8D90-3753B9758079}"/>
              </a:ext>
            </a:extLst>
          </p:cNvPr>
          <p:cNvSpPr>
            <a:spLocks noGrp="1"/>
          </p:cNvSpPr>
          <p:nvPr>
            <p:ph type="sldNum" sz="quarter" idx="12"/>
          </p:nvPr>
        </p:nvSpPr>
        <p:spPr/>
        <p:txBody>
          <a:bodyPr/>
          <a:lstStyle/>
          <a:p>
            <a:fld id="{847EE35C-56C3-46CE-8EF8-5C7797DFA0DC}" type="slidenum">
              <a:rPr lang="en-US" smtClean="0"/>
              <a:t>‹#›</a:t>
            </a:fld>
            <a:endParaRPr lang="en-US"/>
          </a:p>
        </p:txBody>
      </p:sp>
    </p:spTree>
    <p:extLst>
      <p:ext uri="{BB962C8B-B14F-4D97-AF65-F5344CB8AC3E}">
        <p14:creationId xmlns:p14="http://schemas.microsoft.com/office/powerpoint/2010/main" val="1655226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114BF4-E6DC-4790-9C5D-1D248AA166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A115BB-AFD9-4833-95DF-804B98AACD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E9E1F-1622-4FAF-BC66-0B3317F18907}"/>
              </a:ext>
            </a:extLst>
          </p:cNvPr>
          <p:cNvSpPr>
            <a:spLocks noGrp="1"/>
          </p:cNvSpPr>
          <p:nvPr>
            <p:ph type="dt" sz="half" idx="10"/>
          </p:nvPr>
        </p:nvSpPr>
        <p:spPr/>
        <p:txBody>
          <a:bodyPr/>
          <a:lstStyle/>
          <a:p>
            <a:fld id="{D0FE500E-5061-4ADD-AB7F-C9DF830EEC88}" type="datetimeFigureOut">
              <a:rPr lang="en-US" smtClean="0"/>
              <a:t>10/6/2021</a:t>
            </a:fld>
            <a:endParaRPr lang="en-US"/>
          </a:p>
        </p:txBody>
      </p:sp>
      <p:sp>
        <p:nvSpPr>
          <p:cNvPr id="5" name="Footer Placeholder 4">
            <a:extLst>
              <a:ext uri="{FF2B5EF4-FFF2-40B4-BE49-F238E27FC236}">
                <a16:creationId xmlns:a16="http://schemas.microsoft.com/office/drawing/2014/main" id="{17211878-1BFA-4CC1-80D7-25DF0F1835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7FD41-A45B-46D6-839D-D1862A26EE0D}"/>
              </a:ext>
            </a:extLst>
          </p:cNvPr>
          <p:cNvSpPr>
            <a:spLocks noGrp="1"/>
          </p:cNvSpPr>
          <p:nvPr>
            <p:ph type="sldNum" sz="quarter" idx="12"/>
          </p:nvPr>
        </p:nvSpPr>
        <p:spPr/>
        <p:txBody>
          <a:bodyPr/>
          <a:lstStyle/>
          <a:p>
            <a:fld id="{847EE35C-56C3-46CE-8EF8-5C7797DFA0DC}" type="slidenum">
              <a:rPr lang="en-US" smtClean="0"/>
              <a:t>‹#›</a:t>
            </a:fld>
            <a:endParaRPr lang="en-US"/>
          </a:p>
        </p:txBody>
      </p:sp>
    </p:spTree>
    <p:extLst>
      <p:ext uri="{BB962C8B-B14F-4D97-AF65-F5344CB8AC3E}">
        <p14:creationId xmlns:p14="http://schemas.microsoft.com/office/powerpoint/2010/main" val="214665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C2E64-000C-41CA-8D4B-69C7F688B5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F38B28-600E-41B1-829B-3F572B27DD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1BCCD-2FB7-436C-A0A9-2E6B38481408}"/>
              </a:ext>
            </a:extLst>
          </p:cNvPr>
          <p:cNvSpPr>
            <a:spLocks noGrp="1"/>
          </p:cNvSpPr>
          <p:nvPr>
            <p:ph type="dt" sz="half" idx="10"/>
          </p:nvPr>
        </p:nvSpPr>
        <p:spPr/>
        <p:txBody>
          <a:bodyPr/>
          <a:lstStyle/>
          <a:p>
            <a:fld id="{D0FE500E-5061-4ADD-AB7F-C9DF830EEC88}" type="datetimeFigureOut">
              <a:rPr lang="en-US" smtClean="0"/>
              <a:t>10/6/2021</a:t>
            </a:fld>
            <a:endParaRPr lang="en-US"/>
          </a:p>
        </p:txBody>
      </p:sp>
      <p:sp>
        <p:nvSpPr>
          <p:cNvPr id="5" name="Footer Placeholder 4">
            <a:extLst>
              <a:ext uri="{FF2B5EF4-FFF2-40B4-BE49-F238E27FC236}">
                <a16:creationId xmlns:a16="http://schemas.microsoft.com/office/drawing/2014/main" id="{E9050431-833C-4B86-9A86-5BCEF82069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0746C-3504-48C6-88A7-D9E6F10B7C47}"/>
              </a:ext>
            </a:extLst>
          </p:cNvPr>
          <p:cNvSpPr>
            <a:spLocks noGrp="1"/>
          </p:cNvSpPr>
          <p:nvPr>
            <p:ph type="sldNum" sz="quarter" idx="12"/>
          </p:nvPr>
        </p:nvSpPr>
        <p:spPr/>
        <p:txBody>
          <a:bodyPr/>
          <a:lstStyle/>
          <a:p>
            <a:fld id="{847EE35C-56C3-46CE-8EF8-5C7797DFA0DC}" type="slidenum">
              <a:rPr lang="en-US" smtClean="0"/>
              <a:t>‹#›</a:t>
            </a:fld>
            <a:endParaRPr lang="en-US"/>
          </a:p>
        </p:txBody>
      </p:sp>
    </p:spTree>
    <p:extLst>
      <p:ext uri="{BB962C8B-B14F-4D97-AF65-F5344CB8AC3E}">
        <p14:creationId xmlns:p14="http://schemas.microsoft.com/office/powerpoint/2010/main" val="2919653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40FB7-CA39-45BE-823B-BF7C16D38C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E5E17D-0663-447D-B7B6-3B5A540B3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6502E4-615A-46F7-9EDE-CAB3DBD63594}"/>
              </a:ext>
            </a:extLst>
          </p:cNvPr>
          <p:cNvSpPr>
            <a:spLocks noGrp="1"/>
          </p:cNvSpPr>
          <p:nvPr>
            <p:ph type="dt" sz="half" idx="10"/>
          </p:nvPr>
        </p:nvSpPr>
        <p:spPr/>
        <p:txBody>
          <a:bodyPr/>
          <a:lstStyle/>
          <a:p>
            <a:fld id="{D0FE500E-5061-4ADD-AB7F-C9DF830EEC88}" type="datetimeFigureOut">
              <a:rPr lang="en-US" smtClean="0"/>
              <a:t>10/6/2021</a:t>
            </a:fld>
            <a:endParaRPr lang="en-US"/>
          </a:p>
        </p:txBody>
      </p:sp>
      <p:sp>
        <p:nvSpPr>
          <p:cNvPr id="5" name="Footer Placeholder 4">
            <a:extLst>
              <a:ext uri="{FF2B5EF4-FFF2-40B4-BE49-F238E27FC236}">
                <a16:creationId xmlns:a16="http://schemas.microsoft.com/office/drawing/2014/main" id="{AF113271-E752-4A7F-8654-7B6DD11FA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53E38-184A-433F-814A-2D6E8007A331}"/>
              </a:ext>
            </a:extLst>
          </p:cNvPr>
          <p:cNvSpPr>
            <a:spLocks noGrp="1"/>
          </p:cNvSpPr>
          <p:nvPr>
            <p:ph type="sldNum" sz="quarter" idx="12"/>
          </p:nvPr>
        </p:nvSpPr>
        <p:spPr/>
        <p:txBody>
          <a:bodyPr/>
          <a:lstStyle/>
          <a:p>
            <a:fld id="{847EE35C-56C3-46CE-8EF8-5C7797DFA0DC}" type="slidenum">
              <a:rPr lang="en-US" smtClean="0"/>
              <a:t>‹#›</a:t>
            </a:fld>
            <a:endParaRPr lang="en-US"/>
          </a:p>
        </p:txBody>
      </p:sp>
    </p:spTree>
    <p:extLst>
      <p:ext uri="{BB962C8B-B14F-4D97-AF65-F5344CB8AC3E}">
        <p14:creationId xmlns:p14="http://schemas.microsoft.com/office/powerpoint/2010/main" val="416513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17BD-7781-4E33-A3ED-4CF647BA19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997496-EE17-4BC7-B630-45420638D8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CC1437-0C69-4B6B-9502-92298B18A8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A14400-8BC6-4866-A2C6-00C558DAE580}"/>
              </a:ext>
            </a:extLst>
          </p:cNvPr>
          <p:cNvSpPr>
            <a:spLocks noGrp="1"/>
          </p:cNvSpPr>
          <p:nvPr>
            <p:ph type="dt" sz="half" idx="10"/>
          </p:nvPr>
        </p:nvSpPr>
        <p:spPr/>
        <p:txBody>
          <a:bodyPr/>
          <a:lstStyle/>
          <a:p>
            <a:fld id="{D0FE500E-5061-4ADD-AB7F-C9DF830EEC88}" type="datetimeFigureOut">
              <a:rPr lang="en-US" smtClean="0"/>
              <a:t>10/6/2021</a:t>
            </a:fld>
            <a:endParaRPr lang="en-US"/>
          </a:p>
        </p:txBody>
      </p:sp>
      <p:sp>
        <p:nvSpPr>
          <p:cNvPr id="6" name="Footer Placeholder 5">
            <a:extLst>
              <a:ext uri="{FF2B5EF4-FFF2-40B4-BE49-F238E27FC236}">
                <a16:creationId xmlns:a16="http://schemas.microsoft.com/office/drawing/2014/main" id="{0758AF02-22FC-4E43-8284-FF66787211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00F6BA-EDE3-410F-833D-549DD57D1321}"/>
              </a:ext>
            </a:extLst>
          </p:cNvPr>
          <p:cNvSpPr>
            <a:spLocks noGrp="1"/>
          </p:cNvSpPr>
          <p:nvPr>
            <p:ph type="sldNum" sz="quarter" idx="12"/>
          </p:nvPr>
        </p:nvSpPr>
        <p:spPr/>
        <p:txBody>
          <a:bodyPr/>
          <a:lstStyle/>
          <a:p>
            <a:fld id="{847EE35C-56C3-46CE-8EF8-5C7797DFA0DC}" type="slidenum">
              <a:rPr lang="en-US" smtClean="0"/>
              <a:t>‹#›</a:t>
            </a:fld>
            <a:endParaRPr lang="en-US"/>
          </a:p>
        </p:txBody>
      </p:sp>
    </p:spTree>
    <p:extLst>
      <p:ext uri="{BB962C8B-B14F-4D97-AF65-F5344CB8AC3E}">
        <p14:creationId xmlns:p14="http://schemas.microsoft.com/office/powerpoint/2010/main" val="689509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1C61C-76AB-44A7-8830-762CE40575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BE4CE3-9668-4273-AE91-7097B71EC4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3AE665-7D68-48B9-9361-8EC218A508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DEA84B-213D-46B4-8ED9-10694898FC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4CF81B-3372-4480-8554-071D3F9C8D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E304F1-B131-479C-8FD4-2787B558AAA7}"/>
              </a:ext>
            </a:extLst>
          </p:cNvPr>
          <p:cNvSpPr>
            <a:spLocks noGrp="1"/>
          </p:cNvSpPr>
          <p:nvPr>
            <p:ph type="dt" sz="half" idx="10"/>
          </p:nvPr>
        </p:nvSpPr>
        <p:spPr/>
        <p:txBody>
          <a:bodyPr/>
          <a:lstStyle/>
          <a:p>
            <a:fld id="{D0FE500E-5061-4ADD-AB7F-C9DF830EEC88}" type="datetimeFigureOut">
              <a:rPr lang="en-US" smtClean="0"/>
              <a:t>10/6/2021</a:t>
            </a:fld>
            <a:endParaRPr lang="en-US"/>
          </a:p>
        </p:txBody>
      </p:sp>
      <p:sp>
        <p:nvSpPr>
          <p:cNvPr id="8" name="Footer Placeholder 7">
            <a:extLst>
              <a:ext uri="{FF2B5EF4-FFF2-40B4-BE49-F238E27FC236}">
                <a16:creationId xmlns:a16="http://schemas.microsoft.com/office/drawing/2014/main" id="{D5E906E5-F60A-415E-A2D2-254C89C617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D13635-5D3F-440E-88CC-E7FD51A59C2E}"/>
              </a:ext>
            </a:extLst>
          </p:cNvPr>
          <p:cNvSpPr>
            <a:spLocks noGrp="1"/>
          </p:cNvSpPr>
          <p:nvPr>
            <p:ph type="sldNum" sz="quarter" idx="12"/>
          </p:nvPr>
        </p:nvSpPr>
        <p:spPr/>
        <p:txBody>
          <a:bodyPr/>
          <a:lstStyle/>
          <a:p>
            <a:fld id="{847EE35C-56C3-46CE-8EF8-5C7797DFA0DC}" type="slidenum">
              <a:rPr lang="en-US" smtClean="0"/>
              <a:t>‹#›</a:t>
            </a:fld>
            <a:endParaRPr lang="en-US"/>
          </a:p>
        </p:txBody>
      </p:sp>
    </p:spTree>
    <p:extLst>
      <p:ext uri="{BB962C8B-B14F-4D97-AF65-F5344CB8AC3E}">
        <p14:creationId xmlns:p14="http://schemas.microsoft.com/office/powerpoint/2010/main" val="290997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7489-6C4F-4F2A-A36F-42D2448A0B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85449B-6059-45A6-9862-3B3244787C7C}"/>
              </a:ext>
            </a:extLst>
          </p:cNvPr>
          <p:cNvSpPr>
            <a:spLocks noGrp="1"/>
          </p:cNvSpPr>
          <p:nvPr>
            <p:ph type="dt" sz="half" idx="10"/>
          </p:nvPr>
        </p:nvSpPr>
        <p:spPr/>
        <p:txBody>
          <a:bodyPr/>
          <a:lstStyle/>
          <a:p>
            <a:fld id="{D0FE500E-5061-4ADD-AB7F-C9DF830EEC88}" type="datetimeFigureOut">
              <a:rPr lang="en-US" smtClean="0"/>
              <a:t>10/6/2021</a:t>
            </a:fld>
            <a:endParaRPr lang="en-US"/>
          </a:p>
        </p:txBody>
      </p:sp>
      <p:sp>
        <p:nvSpPr>
          <p:cNvPr id="4" name="Footer Placeholder 3">
            <a:extLst>
              <a:ext uri="{FF2B5EF4-FFF2-40B4-BE49-F238E27FC236}">
                <a16:creationId xmlns:a16="http://schemas.microsoft.com/office/drawing/2014/main" id="{B782DE97-73DA-4CAE-9E57-605F2ECD7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B732E0-8F09-4D8D-9C4A-14459EBD93A7}"/>
              </a:ext>
            </a:extLst>
          </p:cNvPr>
          <p:cNvSpPr>
            <a:spLocks noGrp="1"/>
          </p:cNvSpPr>
          <p:nvPr>
            <p:ph type="sldNum" sz="quarter" idx="12"/>
          </p:nvPr>
        </p:nvSpPr>
        <p:spPr/>
        <p:txBody>
          <a:bodyPr/>
          <a:lstStyle/>
          <a:p>
            <a:fld id="{847EE35C-56C3-46CE-8EF8-5C7797DFA0DC}" type="slidenum">
              <a:rPr lang="en-US" smtClean="0"/>
              <a:t>‹#›</a:t>
            </a:fld>
            <a:endParaRPr lang="en-US"/>
          </a:p>
        </p:txBody>
      </p:sp>
    </p:spTree>
    <p:extLst>
      <p:ext uri="{BB962C8B-B14F-4D97-AF65-F5344CB8AC3E}">
        <p14:creationId xmlns:p14="http://schemas.microsoft.com/office/powerpoint/2010/main" val="1767354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F415FB-49DB-4368-8829-A1EF5CD4055E}"/>
              </a:ext>
            </a:extLst>
          </p:cNvPr>
          <p:cNvSpPr>
            <a:spLocks noGrp="1"/>
          </p:cNvSpPr>
          <p:nvPr>
            <p:ph type="dt" sz="half" idx="10"/>
          </p:nvPr>
        </p:nvSpPr>
        <p:spPr/>
        <p:txBody>
          <a:bodyPr/>
          <a:lstStyle/>
          <a:p>
            <a:fld id="{D0FE500E-5061-4ADD-AB7F-C9DF830EEC88}" type="datetimeFigureOut">
              <a:rPr lang="en-US" smtClean="0"/>
              <a:t>10/6/2021</a:t>
            </a:fld>
            <a:endParaRPr lang="en-US"/>
          </a:p>
        </p:txBody>
      </p:sp>
      <p:sp>
        <p:nvSpPr>
          <p:cNvPr id="3" name="Footer Placeholder 2">
            <a:extLst>
              <a:ext uri="{FF2B5EF4-FFF2-40B4-BE49-F238E27FC236}">
                <a16:creationId xmlns:a16="http://schemas.microsoft.com/office/drawing/2014/main" id="{385E19D3-897C-48F2-8BDB-3258B09F3C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B69DB1-1D2A-41A6-9B40-930A46D69261}"/>
              </a:ext>
            </a:extLst>
          </p:cNvPr>
          <p:cNvSpPr>
            <a:spLocks noGrp="1"/>
          </p:cNvSpPr>
          <p:nvPr>
            <p:ph type="sldNum" sz="quarter" idx="12"/>
          </p:nvPr>
        </p:nvSpPr>
        <p:spPr/>
        <p:txBody>
          <a:bodyPr/>
          <a:lstStyle/>
          <a:p>
            <a:fld id="{847EE35C-56C3-46CE-8EF8-5C7797DFA0DC}" type="slidenum">
              <a:rPr lang="en-US" smtClean="0"/>
              <a:t>‹#›</a:t>
            </a:fld>
            <a:endParaRPr lang="en-US"/>
          </a:p>
        </p:txBody>
      </p:sp>
    </p:spTree>
    <p:extLst>
      <p:ext uri="{BB962C8B-B14F-4D97-AF65-F5344CB8AC3E}">
        <p14:creationId xmlns:p14="http://schemas.microsoft.com/office/powerpoint/2010/main" val="988837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73C3-DB74-4406-9EC3-CCC8E05124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135B30-2BF9-4480-B097-C2AF9EA513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6614EF-13F9-48CD-8E05-422D73FA65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4E9639-402B-4CE7-881B-BEF714065875}"/>
              </a:ext>
            </a:extLst>
          </p:cNvPr>
          <p:cNvSpPr>
            <a:spLocks noGrp="1"/>
          </p:cNvSpPr>
          <p:nvPr>
            <p:ph type="dt" sz="half" idx="10"/>
          </p:nvPr>
        </p:nvSpPr>
        <p:spPr/>
        <p:txBody>
          <a:bodyPr/>
          <a:lstStyle/>
          <a:p>
            <a:fld id="{D0FE500E-5061-4ADD-AB7F-C9DF830EEC88}" type="datetimeFigureOut">
              <a:rPr lang="en-US" smtClean="0"/>
              <a:t>10/6/2021</a:t>
            </a:fld>
            <a:endParaRPr lang="en-US"/>
          </a:p>
        </p:txBody>
      </p:sp>
      <p:sp>
        <p:nvSpPr>
          <p:cNvPr id="6" name="Footer Placeholder 5">
            <a:extLst>
              <a:ext uri="{FF2B5EF4-FFF2-40B4-BE49-F238E27FC236}">
                <a16:creationId xmlns:a16="http://schemas.microsoft.com/office/drawing/2014/main" id="{74EBCF65-0009-4BB8-8594-A526A5113A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E71D23-FB9A-4163-ADAB-D3AFD86CFED6}"/>
              </a:ext>
            </a:extLst>
          </p:cNvPr>
          <p:cNvSpPr>
            <a:spLocks noGrp="1"/>
          </p:cNvSpPr>
          <p:nvPr>
            <p:ph type="sldNum" sz="quarter" idx="12"/>
          </p:nvPr>
        </p:nvSpPr>
        <p:spPr/>
        <p:txBody>
          <a:bodyPr/>
          <a:lstStyle/>
          <a:p>
            <a:fld id="{847EE35C-56C3-46CE-8EF8-5C7797DFA0DC}" type="slidenum">
              <a:rPr lang="en-US" smtClean="0"/>
              <a:t>‹#›</a:t>
            </a:fld>
            <a:endParaRPr lang="en-US"/>
          </a:p>
        </p:txBody>
      </p:sp>
    </p:spTree>
    <p:extLst>
      <p:ext uri="{BB962C8B-B14F-4D97-AF65-F5344CB8AC3E}">
        <p14:creationId xmlns:p14="http://schemas.microsoft.com/office/powerpoint/2010/main" val="377188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82862-5BB7-4EF9-9663-290C63E851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D5C0FE-E9D8-4717-8FE6-6F767660D9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7BCA92-E207-462F-80C9-EDD947F160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88522A-5C30-4251-ABD4-C0CD025EA792}"/>
              </a:ext>
            </a:extLst>
          </p:cNvPr>
          <p:cNvSpPr>
            <a:spLocks noGrp="1"/>
          </p:cNvSpPr>
          <p:nvPr>
            <p:ph type="dt" sz="half" idx="10"/>
          </p:nvPr>
        </p:nvSpPr>
        <p:spPr/>
        <p:txBody>
          <a:bodyPr/>
          <a:lstStyle/>
          <a:p>
            <a:fld id="{D0FE500E-5061-4ADD-AB7F-C9DF830EEC88}" type="datetimeFigureOut">
              <a:rPr lang="en-US" smtClean="0"/>
              <a:t>10/6/2021</a:t>
            </a:fld>
            <a:endParaRPr lang="en-US"/>
          </a:p>
        </p:txBody>
      </p:sp>
      <p:sp>
        <p:nvSpPr>
          <p:cNvPr id="6" name="Footer Placeholder 5">
            <a:extLst>
              <a:ext uri="{FF2B5EF4-FFF2-40B4-BE49-F238E27FC236}">
                <a16:creationId xmlns:a16="http://schemas.microsoft.com/office/drawing/2014/main" id="{2049427F-952D-4D47-A1C9-2BBE5DC86B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16DB91-FA62-417F-8921-1C50F9B86CCF}"/>
              </a:ext>
            </a:extLst>
          </p:cNvPr>
          <p:cNvSpPr>
            <a:spLocks noGrp="1"/>
          </p:cNvSpPr>
          <p:nvPr>
            <p:ph type="sldNum" sz="quarter" idx="12"/>
          </p:nvPr>
        </p:nvSpPr>
        <p:spPr/>
        <p:txBody>
          <a:bodyPr/>
          <a:lstStyle/>
          <a:p>
            <a:fld id="{847EE35C-56C3-46CE-8EF8-5C7797DFA0DC}" type="slidenum">
              <a:rPr lang="en-US" smtClean="0"/>
              <a:t>‹#›</a:t>
            </a:fld>
            <a:endParaRPr lang="en-US"/>
          </a:p>
        </p:txBody>
      </p:sp>
    </p:spTree>
    <p:extLst>
      <p:ext uri="{BB962C8B-B14F-4D97-AF65-F5344CB8AC3E}">
        <p14:creationId xmlns:p14="http://schemas.microsoft.com/office/powerpoint/2010/main" val="1389852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1026FF-48A6-4FD5-97D0-0B80FF6FFA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2F5035-A9D9-497A-A4BD-EE14674828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3B5214-B209-4CE2-811C-39DF703A59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FE500E-5061-4ADD-AB7F-C9DF830EEC88}" type="datetimeFigureOut">
              <a:rPr lang="en-US" smtClean="0"/>
              <a:t>10/6/2021</a:t>
            </a:fld>
            <a:endParaRPr lang="en-US"/>
          </a:p>
        </p:txBody>
      </p:sp>
      <p:sp>
        <p:nvSpPr>
          <p:cNvPr id="5" name="Footer Placeholder 4">
            <a:extLst>
              <a:ext uri="{FF2B5EF4-FFF2-40B4-BE49-F238E27FC236}">
                <a16:creationId xmlns:a16="http://schemas.microsoft.com/office/drawing/2014/main" id="{33B96C2D-8956-4AD1-8FEC-BF18CA9420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565C1B-E01C-4D12-9482-D4B6CBA2FC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7EE35C-56C3-46CE-8EF8-5C7797DFA0DC}" type="slidenum">
              <a:rPr lang="en-US" smtClean="0"/>
              <a:t>‹#›</a:t>
            </a:fld>
            <a:endParaRPr lang="en-US"/>
          </a:p>
        </p:txBody>
      </p:sp>
    </p:spTree>
    <p:extLst>
      <p:ext uri="{BB962C8B-B14F-4D97-AF65-F5344CB8AC3E}">
        <p14:creationId xmlns:p14="http://schemas.microsoft.com/office/powerpoint/2010/main" val="638166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customXml" Target="../ink/ink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ubble sheet test paper and pencil">
            <a:extLst>
              <a:ext uri="{FF2B5EF4-FFF2-40B4-BE49-F238E27FC236}">
                <a16:creationId xmlns:a16="http://schemas.microsoft.com/office/drawing/2014/main" id="{D561FDB6-ABC0-4DD2-B460-B0E83775B956}"/>
              </a:ext>
            </a:extLst>
          </p:cNvPr>
          <p:cNvPicPr>
            <a:picLocks noChangeAspect="1"/>
          </p:cNvPicPr>
          <p:nvPr/>
        </p:nvPicPr>
        <p:blipFill rotWithShape="1">
          <a:blip r:embed="rId2"/>
          <a:srcRect l="59244" r="2346"/>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2"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BB670ED-A742-429B-A197-D80AD9AEBF2A}"/>
              </a:ext>
            </a:extLst>
          </p:cNvPr>
          <p:cNvSpPr txBox="1"/>
          <p:nvPr/>
        </p:nvSpPr>
        <p:spPr>
          <a:xfrm>
            <a:off x="4654296" y="2706624"/>
            <a:ext cx="6894576" cy="348386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3200" dirty="0"/>
              <a:t>Name : Shravan Tawri</a:t>
            </a:r>
          </a:p>
          <a:p>
            <a:pPr indent="-228600">
              <a:lnSpc>
                <a:spcPct val="90000"/>
              </a:lnSpc>
              <a:spcAft>
                <a:spcPts val="600"/>
              </a:spcAft>
              <a:buFont typeface="Arial" panose="020B0604020202020204" pitchFamily="34" charset="0"/>
              <a:buChar char="•"/>
            </a:pPr>
            <a:endParaRPr lang="en-US" sz="3200" dirty="0"/>
          </a:p>
          <a:p>
            <a:pPr indent="-228600">
              <a:lnSpc>
                <a:spcPct val="90000"/>
              </a:lnSpc>
              <a:spcAft>
                <a:spcPts val="600"/>
              </a:spcAft>
              <a:buFont typeface="Arial" panose="020B0604020202020204" pitchFamily="34" charset="0"/>
              <a:buChar char="•"/>
            </a:pPr>
            <a:r>
              <a:rPr lang="en-US" sz="3200" dirty="0"/>
              <a:t>Student ID: 40168996</a:t>
            </a:r>
          </a:p>
          <a:p>
            <a:pPr indent="-228600">
              <a:lnSpc>
                <a:spcPct val="90000"/>
              </a:lnSpc>
              <a:spcAft>
                <a:spcPts val="600"/>
              </a:spcAft>
              <a:buFont typeface="Arial" panose="020B0604020202020204" pitchFamily="34" charset="0"/>
              <a:buChar char="•"/>
            </a:pPr>
            <a:endParaRPr lang="en-US" sz="3200" dirty="0"/>
          </a:p>
          <a:p>
            <a:pPr indent="-228600">
              <a:lnSpc>
                <a:spcPct val="90000"/>
              </a:lnSpc>
              <a:spcAft>
                <a:spcPts val="600"/>
              </a:spcAft>
              <a:buFont typeface="Arial" panose="020B0604020202020204" pitchFamily="34" charset="0"/>
              <a:buChar char="•"/>
            </a:pPr>
            <a:r>
              <a:rPr lang="en-US" sz="3200" dirty="0"/>
              <a:t>Assignment 1 (Capital Rideshare case) Slides</a:t>
            </a:r>
          </a:p>
        </p:txBody>
      </p:sp>
    </p:spTree>
    <p:extLst>
      <p:ext uri="{BB962C8B-B14F-4D97-AF65-F5344CB8AC3E}">
        <p14:creationId xmlns:p14="http://schemas.microsoft.com/office/powerpoint/2010/main" val="1636126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75FABD10-F82F-4F9F-AE6A-53B96C5A06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5881"/>
            <a:ext cx="9791114" cy="647278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BFE9D23-A3E5-48CA-B9FC-FEC93325D95C}"/>
                  </a:ext>
                </a:extLst>
              </p14:cNvPr>
              <p14:cNvContentPartPr/>
              <p14:nvPr/>
            </p14:nvContentPartPr>
            <p14:xfrm>
              <a:off x="3542732" y="2292674"/>
              <a:ext cx="1677600" cy="1210680"/>
            </p14:xfrm>
          </p:contentPart>
        </mc:Choice>
        <mc:Fallback xmlns="">
          <p:pic>
            <p:nvPicPr>
              <p:cNvPr id="4" name="Ink 3">
                <a:extLst>
                  <a:ext uri="{FF2B5EF4-FFF2-40B4-BE49-F238E27FC236}">
                    <a16:creationId xmlns:a16="http://schemas.microsoft.com/office/drawing/2014/main" id="{8BFE9D23-A3E5-48CA-B9FC-FEC93325D95C}"/>
                  </a:ext>
                </a:extLst>
              </p:cNvPr>
              <p:cNvPicPr/>
              <p:nvPr/>
            </p:nvPicPr>
            <p:blipFill>
              <a:blip r:embed="rId4"/>
              <a:stretch>
                <a:fillRect/>
              </a:stretch>
            </p:blipFill>
            <p:spPr>
              <a:xfrm>
                <a:off x="3534092" y="2284034"/>
                <a:ext cx="1695240" cy="1228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FF8B8A96-92A4-4F85-B1AA-BD79825A2670}"/>
                  </a:ext>
                </a:extLst>
              </p14:cNvPr>
              <p14:cNvContentPartPr/>
              <p14:nvPr/>
            </p14:nvContentPartPr>
            <p14:xfrm>
              <a:off x="5005052" y="3290234"/>
              <a:ext cx="1156680" cy="860400"/>
            </p14:xfrm>
          </p:contentPart>
        </mc:Choice>
        <mc:Fallback xmlns="">
          <p:pic>
            <p:nvPicPr>
              <p:cNvPr id="5" name="Ink 4">
                <a:extLst>
                  <a:ext uri="{FF2B5EF4-FFF2-40B4-BE49-F238E27FC236}">
                    <a16:creationId xmlns:a16="http://schemas.microsoft.com/office/drawing/2014/main" id="{FF8B8A96-92A4-4F85-B1AA-BD79825A2670}"/>
                  </a:ext>
                </a:extLst>
              </p:cNvPr>
              <p:cNvPicPr/>
              <p:nvPr/>
            </p:nvPicPr>
            <p:blipFill>
              <a:blip r:embed="rId6"/>
              <a:stretch>
                <a:fillRect/>
              </a:stretch>
            </p:blipFill>
            <p:spPr>
              <a:xfrm>
                <a:off x="4996412" y="3281234"/>
                <a:ext cx="1174320" cy="878040"/>
              </a:xfrm>
              <a:prstGeom prst="rect">
                <a:avLst/>
              </a:prstGeom>
            </p:spPr>
          </p:pic>
        </mc:Fallback>
      </mc:AlternateContent>
      <p:sp>
        <p:nvSpPr>
          <p:cNvPr id="8" name="TextBox 7">
            <a:extLst>
              <a:ext uri="{FF2B5EF4-FFF2-40B4-BE49-F238E27FC236}">
                <a16:creationId xmlns:a16="http://schemas.microsoft.com/office/drawing/2014/main" id="{905329AD-5D7F-4E92-B6D8-05D7171B9243}"/>
              </a:ext>
            </a:extLst>
          </p:cNvPr>
          <p:cNvSpPr txBox="1"/>
          <p:nvPr/>
        </p:nvSpPr>
        <p:spPr>
          <a:xfrm>
            <a:off x="9678380" y="1842310"/>
            <a:ext cx="2663274" cy="2308324"/>
          </a:xfrm>
          <a:prstGeom prst="rect">
            <a:avLst/>
          </a:prstGeom>
          <a:noFill/>
        </p:spPr>
        <p:txBody>
          <a:bodyPr wrap="square">
            <a:spAutoFit/>
          </a:bodyPr>
          <a:lstStyle/>
          <a:p>
            <a:pPr algn="l"/>
            <a:r>
              <a:rPr lang="en-US" b="1" i="1" dirty="0">
                <a:solidFill>
                  <a:srgbClr val="000000"/>
                </a:solidFill>
                <a:effectLst/>
                <a:latin typeface="Helvetica Neue"/>
              </a:rPr>
              <a:t>From the correlation matrix/heatmap we can see that few of the input parameters are dependent on each other (</a:t>
            </a:r>
            <a:r>
              <a:rPr lang="en-US" b="1" i="1" dirty="0" err="1">
                <a:solidFill>
                  <a:srgbClr val="000000"/>
                </a:solidFill>
                <a:effectLst/>
                <a:latin typeface="Helvetica Neue"/>
              </a:rPr>
              <a:t>e.g</a:t>
            </a:r>
            <a:r>
              <a:rPr lang="en-US" b="1" i="1" dirty="0">
                <a:solidFill>
                  <a:srgbClr val="000000"/>
                </a:solidFill>
                <a:effectLst/>
                <a:latin typeface="Helvetica Neue"/>
              </a:rPr>
              <a:t> Temperature and dew point etc.)</a:t>
            </a:r>
          </a:p>
        </p:txBody>
      </p:sp>
    </p:spTree>
    <p:extLst>
      <p:ext uri="{BB962C8B-B14F-4D97-AF65-F5344CB8AC3E}">
        <p14:creationId xmlns:p14="http://schemas.microsoft.com/office/powerpoint/2010/main" val="635643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a:extLst>
              <a:ext uri="{FF2B5EF4-FFF2-40B4-BE49-F238E27FC236}">
                <a16:creationId xmlns:a16="http://schemas.microsoft.com/office/drawing/2014/main" id="{C13D5B5F-F7BE-43F1-964B-F796EFB4BF2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2597" y="355914"/>
            <a:ext cx="5857307" cy="5754803"/>
          </a:xfrm>
          <a:prstGeom prst="rect">
            <a:avLst/>
          </a:prstGeom>
          <a:noFill/>
          <a:extLst>
            <a:ext uri="{909E8E84-426E-40DD-AFC4-6F175D3DCCD1}">
              <a14:hiddenFill xmlns:a14="http://schemas.microsoft.com/office/drawing/2010/main">
                <a:solidFill>
                  <a:srgbClr val="FFFFFF"/>
                </a:solidFill>
              </a14:hiddenFill>
            </a:ext>
          </a:extLst>
        </p:spPr>
      </p:pic>
      <p:sp>
        <p:nvSpPr>
          <p:cNvPr id="73"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71CE2B4-5CF4-4410-9BAC-C75FCE3BACDF}"/>
              </a:ext>
            </a:extLst>
          </p:cNvPr>
          <p:cNvSpPr txBox="1"/>
          <p:nvPr/>
        </p:nvSpPr>
        <p:spPr>
          <a:xfrm>
            <a:off x="6739128" y="2664886"/>
            <a:ext cx="4818888" cy="3550789"/>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This graph shows the hourly pattern of the number of rides</a:t>
            </a:r>
            <a:br>
              <a:rPr lang="en-US" sz="2200"/>
            </a:br>
            <a:r>
              <a:rPr lang="en-US" sz="2200"/>
              <a:t>averaged over the entire dataset.</a:t>
            </a: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r>
              <a:rPr lang="en-US" sz="2200"/>
              <a:t>We can see that there are two visible peaks (at 9am and 4pm)</a:t>
            </a: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r>
              <a:rPr lang="en-US" sz="2200"/>
              <a:t>We can conclude that people use the bike sharing program</a:t>
            </a:r>
            <a:br>
              <a:rPr lang="en-US" sz="2200"/>
            </a:br>
            <a:r>
              <a:rPr lang="en-US" sz="2200"/>
              <a:t>to commute to schools/offices.</a:t>
            </a:r>
          </a:p>
        </p:txBody>
      </p:sp>
    </p:spTree>
    <p:extLst>
      <p:ext uri="{BB962C8B-B14F-4D97-AF65-F5344CB8AC3E}">
        <p14:creationId xmlns:p14="http://schemas.microsoft.com/office/powerpoint/2010/main" val="4208132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0" name="Rectangle 7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35DF210-C235-42C6-A774-3ED6FD32A319}"/>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900"/>
              <a:t>The previous conclusion can be strengthened by this graph.</a:t>
            </a:r>
          </a:p>
          <a:p>
            <a:pPr indent="-228600">
              <a:lnSpc>
                <a:spcPct val="90000"/>
              </a:lnSpc>
              <a:spcAft>
                <a:spcPts val="600"/>
              </a:spcAft>
              <a:buFont typeface="Arial" panose="020B0604020202020204" pitchFamily="34" charset="0"/>
              <a:buChar char="•"/>
            </a:pPr>
            <a:r>
              <a:rPr lang="en-US" sz="1900"/>
              <a:t>It shows the comparison between the number of rides on weekdays (blue) and number of rides on weekends (yellow). The average number of rides on weekends is considerably less than on weekdays. This can be attributed to the fact that most of the schools and offices are closed on weekends. </a:t>
            </a:r>
          </a:p>
        </p:txBody>
      </p:sp>
      <p:pic>
        <p:nvPicPr>
          <p:cNvPr id="9218" name="Picture 2">
            <a:extLst>
              <a:ext uri="{FF2B5EF4-FFF2-40B4-BE49-F238E27FC236}">
                <a16:creationId xmlns:a16="http://schemas.microsoft.com/office/drawing/2014/main" id="{63D84DAB-66A6-4FE4-A312-37B78539CB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07743" y="731520"/>
            <a:ext cx="8182251" cy="5257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822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extBox 1">
            <a:extLst>
              <a:ext uri="{FF2B5EF4-FFF2-40B4-BE49-F238E27FC236}">
                <a16:creationId xmlns:a16="http://schemas.microsoft.com/office/drawing/2014/main" id="{ACC7D809-4FE5-4E4B-87B4-4D77A53928A5}"/>
              </a:ext>
            </a:extLst>
          </p:cNvPr>
          <p:cNvSpPr txBox="1"/>
          <p:nvPr/>
        </p:nvSpPr>
        <p:spPr>
          <a:xfrm>
            <a:off x="841246" y="673770"/>
            <a:ext cx="3644489" cy="2414488"/>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200" kern="1200">
                <a:solidFill>
                  <a:srgbClr val="FFFFFF"/>
                </a:solidFill>
                <a:latin typeface="+mj-lt"/>
                <a:ea typeface="+mj-ea"/>
                <a:cs typeface="+mj-cs"/>
              </a:rPr>
              <a:t>Data preparation and model building</a:t>
            </a:r>
          </a:p>
        </p:txBody>
      </p:sp>
      <p:sp>
        <p:nvSpPr>
          <p:cNvPr id="3" name="TextBox 2">
            <a:extLst>
              <a:ext uri="{FF2B5EF4-FFF2-40B4-BE49-F238E27FC236}">
                <a16:creationId xmlns:a16="http://schemas.microsoft.com/office/drawing/2014/main" id="{A317420F-ADF3-427E-A476-B6597D9D35C9}"/>
              </a:ext>
            </a:extLst>
          </p:cNvPr>
          <p:cNvSpPr txBox="1"/>
          <p:nvPr/>
        </p:nvSpPr>
        <p:spPr>
          <a:xfrm>
            <a:off x="6095999" y="882315"/>
            <a:ext cx="5254754" cy="5294647"/>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Outlier removal </a:t>
            </a:r>
          </a:p>
          <a:p>
            <a:pPr marL="285750" indent="-228600">
              <a:lnSpc>
                <a:spcPct val="90000"/>
              </a:lnSpc>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Feature selection using the correlation heatmap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We select the “Hour”, “Weekend”, “Temperature”, “Humidity”, “Weather and “Season” data to be the most relevant ones</a:t>
            </a:r>
          </a:p>
          <a:p>
            <a:pPr marL="285750" indent="-228600">
              <a:lnSpc>
                <a:spcPct val="90000"/>
              </a:lnSpc>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One-hot encoding to convert the “Season” data (originally categorical) to numerical data.</a:t>
            </a:r>
          </a:p>
          <a:p>
            <a:pPr marL="285750" indent="-228600">
              <a:lnSpc>
                <a:spcPct val="90000"/>
              </a:lnSpc>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Dividing the entire dataset into training data (80%) and test data (20%)</a:t>
            </a:r>
          </a:p>
          <a:p>
            <a:pPr marL="285750" indent="-228600">
              <a:lnSpc>
                <a:spcPct val="90000"/>
              </a:lnSpc>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the regression models like Linear Regression, Ridge, Lasso and </a:t>
            </a:r>
            <a:r>
              <a:rPr lang="en-US" sz="2000" dirty="0" err="1">
                <a:latin typeface="Times New Roman" panose="02020603050405020304" pitchFamily="18" charset="0"/>
                <a:cs typeface="Times New Roman" panose="02020603050405020304" pitchFamily="18" charset="0"/>
              </a:rPr>
              <a:t>ElasticNet</a:t>
            </a:r>
            <a:r>
              <a:rPr lang="en-US" sz="2000" dirty="0">
                <a:latin typeface="Times New Roman" panose="02020603050405020304" pitchFamily="18" charset="0"/>
                <a:cs typeface="Times New Roman" panose="02020603050405020304" pitchFamily="18" charset="0"/>
              </a:rPr>
              <a:t> regression to predict the demand of bikes on any given particular day.</a:t>
            </a:r>
          </a:p>
        </p:txBody>
      </p:sp>
    </p:spTree>
    <p:extLst>
      <p:ext uri="{BB962C8B-B14F-4D97-AF65-F5344CB8AC3E}">
        <p14:creationId xmlns:p14="http://schemas.microsoft.com/office/powerpoint/2010/main" val="1424533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a:extLst>
              <a:ext uri="{FF2B5EF4-FFF2-40B4-BE49-F238E27FC236}">
                <a16:creationId xmlns:a16="http://schemas.microsoft.com/office/drawing/2014/main" id="{93DBBC93-18CF-4B66-9B1C-0A34E14EF0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p:blipFill>
        <p:spPr bwMode="auto">
          <a:xfrm>
            <a:off x="630936" y="767754"/>
            <a:ext cx="5458968" cy="5322492"/>
          </a:xfrm>
          <a:prstGeom prst="rect">
            <a:avLst/>
          </a:prstGeom>
          <a:noFill/>
          <a:extLst>
            <a:ext uri="{909E8E84-426E-40DD-AFC4-6F175D3DCCD1}">
              <a14:hiddenFill xmlns:a14="http://schemas.microsoft.com/office/drawing/2010/main">
                <a:solidFill>
                  <a:srgbClr val="FFFFFF"/>
                </a:solidFill>
              </a14:hiddenFill>
            </a:ext>
          </a:extLst>
        </p:spPr>
      </p:pic>
      <p:sp>
        <p:nvSpPr>
          <p:cNvPr id="76"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509D035-B7F3-45C4-8A2F-9B985D6BB598}"/>
              </a:ext>
            </a:extLst>
          </p:cNvPr>
          <p:cNvSpPr txBox="1"/>
          <p:nvPr/>
        </p:nvSpPr>
        <p:spPr>
          <a:xfrm>
            <a:off x="6739128" y="2664886"/>
            <a:ext cx="4818888" cy="3550789"/>
          </a:xfrm>
          <a:prstGeom prst="rect">
            <a:avLst/>
          </a:prstGeom>
        </p:spPr>
        <p:txBody>
          <a:bodyPr vert="horz" lIns="91440" tIns="45720" rIns="91440" bIns="45720" rtlCol="0" anchor="t">
            <a:normAutofit/>
          </a:bodyPr>
          <a:lstStyle/>
          <a:p>
            <a:pPr>
              <a:lnSpc>
                <a:spcPct val="90000"/>
              </a:lnSpc>
              <a:spcAft>
                <a:spcPts val="600"/>
              </a:spcAft>
            </a:pPr>
            <a:r>
              <a:rPr lang="en-US" sz="2200" dirty="0"/>
              <a:t>    Model – RMSE</a:t>
            </a:r>
          </a:p>
          <a:p>
            <a:pPr indent="-228600">
              <a:lnSpc>
                <a:spcPct val="90000"/>
              </a:lnSpc>
              <a:spcAft>
                <a:spcPts val="600"/>
              </a:spcAft>
              <a:buFont typeface="Arial" panose="020B0604020202020204" pitchFamily="34" charset="0"/>
              <a:buChar char="•"/>
            </a:pPr>
            <a:r>
              <a:rPr lang="en-US" sz="2200" dirty="0"/>
              <a:t>Linear – 321.84</a:t>
            </a:r>
          </a:p>
          <a:p>
            <a:pPr indent="-228600">
              <a:lnSpc>
                <a:spcPct val="90000"/>
              </a:lnSpc>
              <a:spcAft>
                <a:spcPts val="600"/>
              </a:spcAft>
              <a:buFont typeface="Arial" panose="020B0604020202020204" pitchFamily="34" charset="0"/>
              <a:buChar char="•"/>
            </a:pPr>
            <a:r>
              <a:rPr lang="en-US" sz="2200" dirty="0"/>
              <a:t>Ridge – 322.06</a:t>
            </a:r>
          </a:p>
          <a:p>
            <a:pPr indent="-228600">
              <a:lnSpc>
                <a:spcPct val="90000"/>
              </a:lnSpc>
              <a:spcAft>
                <a:spcPts val="600"/>
              </a:spcAft>
              <a:buFont typeface="Arial" panose="020B0604020202020204" pitchFamily="34" charset="0"/>
              <a:buChar char="•"/>
            </a:pPr>
            <a:r>
              <a:rPr lang="en-US" sz="2200" dirty="0"/>
              <a:t>Lasso – 321.84</a:t>
            </a:r>
          </a:p>
          <a:p>
            <a:pPr indent="-228600">
              <a:lnSpc>
                <a:spcPct val="90000"/>
              </a:lnSpc>
              <a:spcAft>
                <a:spcPts val="600"/>
              </a:spcAft>
              <a:buFont typeface="Arial" panose="020B0604020202020204" pitchFamily="34" charset="0"/>
              <a:buChar char="•"/>
            </a:pPr>
            <a:r>
              <a:rPr lang="en-US" sz="2200" dirty="0" err="1"/>
              <a:t>ElasticNet</a:t>
            </a:r>
            <a:r>
              <a:rPr lang="en-US" sz="2200" dirty="0"/>
              <a:t> – 321.83</a:t>
            </a:r>
          </a:p>
        </p:txBody>
      </p:sp>
    </p:spTree>
    <p:extLst>
      <p:ext uri="{BB962C8B-B14F-4D97-AF65-F5344CB8AC3E}">
        <p14:creationId xmlns:p14="http://schemas.microsoft.com/office/powerpoint/2010/main" val="1925177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D3FE119-0AFD-4691-B825-FD53005E7FF0}"/>
              </a:ext>
            </a:extLst>
          </p:cNvPr>
          <p:cNvSpPr txBox="1"/>
          <p:nvPr/>
        </p:nvSpPr>
        <p:spPr>
          <a:xfrm>
            <a:off x="36576" y="640823"/>
            <a:ext cx="4268542" cy="55831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dirty="0">
                <a:solidFill>
                  <a:schemeClr val="tx1"/>
                </a:solidFill>
                <a:latin typeface="+mj-lt"/>
                <a:ea typeface="+mj-ea"/>
                <a:cs typeface="+mj-cs"/>
              </a:rPr>
              <a:t>Recommendation</a:t>
            </a:r>
            <a:br>
              <a:rPr lang="en-US" sz="4400" kern="1200" dirty="0">
                <a:solidFill>
                  <a:schemeClr val="tx1"/>
                </a:solidFill>
                <a:latin typeface="+mj-lt"/>
                <a:ea typeface="+mj-ea"/>
                <a:cs typeface="+mj-cs"/>
              </a:rPr>
            </a:br>
            <a:endParaRPr lang="en-US" sz="4400" kern="1200" dirty="0">
              <a:solidFill>
                <a:schemeClr val="tx1"/>
              </a:solidFill>
              <a:latin typeface="+mj-lt"/>
              <a:ea typeface="+mj-ea"/>
              <a:cs typeface="+mj-cs"/>
            </a:endParaRPr>
          </a:p>
        </p:txBody>
      </p:sp>
      <p:sp>
        <p:nvSpPr>
          <p:cNvPr id="19"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extBox 3">
            <a:extLst>
              <a:ext uri="{FF2B5EF4-FFF2-40B4-BE49-F238E27FC236}">
                <a16:creationId xmlns:a16="http://schemas.microsoft.com/office/drawing/2014/main" id="{8349E7B2-EF69-4796-AA3E-1554C7B25029}"/>
              </a:ext>
            </a:extLst>
          </p:cNvPr>
          <p:cNvGraphicFramePr/>
          <p:nvPr>
            <p:extLst>
              <p:ext uri="{D42A27DB-BD31-4B8C-83A1-F6EECF244321}">
                <p14:modId xmlns:p14="http://schemas.microsoft.com/office/powerpoint/2010/main" val="102321576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710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5" name="TextBox 4">
            <a:extLst>
              <a:ext uri="{FF2B5EF4-FFF2-40B4-BE49-F238E27FC236}">
                <a16:creationId xmlns:a16="http://schemas.microsoft.com/office/drawing/2014/main" id="{FFEEE6F4-836A-4E85-AF9A-5BE64504AC9F}"/>
              </a:ext>
            </a:extLst>
          </p:cNvPr>
          <p:cNvSpPr txBox="1"/>
          <p:nvPr/>
        </p:nvSpPr>
        <p:spPr>
          <a:xfrm>
            <a:off x="8077824" y="2976216"/>
            <a:ext cx="3947162" cy="3074859"/>
          </a:xfrm>
          <a:prstGeom prst="rect">
            <a:avLst/>
          </a:prstGeom>
        </p:spPr>
        <p:txBody>
          <a:bodyPr vert="horz" lIns="91440" tIns="45720" rIns="91440" bIns="45720" rtlCol="0" anchor="b">
            <a:noAutofit/>
          </a:bodyPr>
          <a:lstStyle/>
          <a:p>
            <a:pPr>
              <a:lnSpc>
                <a:spcPct val="90000"/>
              </a:lnSpc>
              <a:spcBef>
                <a:spcPts val="1000"/>
              </a:spcBef>
            </a:pPr>
            <a:r>
              <a:rPr lang="en-US" sz="2000" kern="1200" dirty="0">
                <a:solidFill>
                  <a:schemeClr val="tx1"/>
                </a:solidFill>
                <a:latin typeface="+mn-lt"/>
                <a:ea typeface="+mn-ea"/>
                <a:cs typeface="+mn-cs"/>
              </a:rPr>
              <a:t>The concept of bike sharing rides was identified as a major step towards developing a eco-friendly and sustainable system for sharing vehicles. Capital Bikeshare is a Washington-based bike-sharing program in which their users could start a ride and drop off the bike once they have reached their destination at 8635 available bike docks. Their mission is to reform the community by building a highly efficient bicycle transit system that will improve connectivity to the places where they work, play and live in. This also enabled users to travel from one place to another in an eco-friendly way, at their own convenience and at affordable prices. </a:t>
            </a:r>
          </a:p>
          <a:p>
            <a:pPr>
              <a:lnSpc>
                <a:spcPct val="90000"/>
              </a:lnSpc>
              <a:spcBef>
                <a:spcPts val="1000"/>
              </a:spcBef>
            </a:pPr>
            <a:endParaRPr lang="en-US" sz="2000" kern="1200" dirty="0">
              <a:solidFill>
                <a:schemeClr val="tx1"/>
              </a:solidFill>
              <a:latin typeface="+mn-lt"/>
              <a:ea typeface="+mn-ea"/>
              <a:cs typeface="+mn-cs"/>
            </a:endParaRPr>
          </a:p>
        </p:txBody>
      </p:sp>
      <p:sp>
        <p:nvSpPr>
          <p:cNvPr id="14" name="sketch line 1">
            <a:extLst>
              <a:ext uri="{FF2B5EF4-FFF2-40B4-BE49-F238E27FC236}">
                <a16:creationId xmlns:a16="http://schemas.microsoft.com/office/drawing/2014/main" id="{32C5B66D-E390-4A14-AB60-69626CBF2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62635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ketch line">
            <a:extLst>
              <a:ext uri="{FF2B5EF4-FFF2-40B4-BE49-F238E27FC236}">
                <a16:creationId xmlns:a16="http://schemas.microsoft.com/office/drawing/2014/main" id="{646273DA-F933-4D17-A5FE-B1EF87FD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DA9F1D6-9ED3-4005-98F4-51DB93BF78C1}"/>
              </a:ext>
            </a:extLst>
          </p:cNvPr>
          <p:cNvSpPr txBox="1"/>
          <p:nvPr/>
        </p:nvSpPr>
        <p:spPr>
          <a:xfrm>
            <a:off x="515817" y="2454379"/>
            <a:ext cx="11676183" cy="15450383"/>
          </a:xfrm>
          <a:prstGeom prst="rect">
            <a:avLst/>
          </a:prstGeom>
          <a:noFill/>
        </p:spPr>
        <p:txBody>
          <a:bodyPr wrap="square" rtlCol="0">
            <a:spAutoFit/>
          </a:bodyPr>
          <a:lstStyle/>
          <a:p>
            <a:pPr>
              <a:spcAft>
                <a:spcPts val="600"/>
              </a:spcAft>
            </a:pPr>
            <a:r>
              <a:rPr lang="en-US" sz="5400" dirty="0"/>
              <a:t>Background</a:t>
            </a:r>
          </a:p>
          <a:p>
            <a:pPr>
              <a:spcAft>
                <a:spcPts val="600"/>
              </a:spcAft>
            </a:pPr>
            <a:endParaRPr lang="en-US" sz="5400" dirty="0"/>
          </a:p>
          <a:p>
            <a:pPr>
              <a:spcAft>
                <a:spcPts val="600"/>
              </a:spcAft>
            </a:pPr>
            <a:endParaRPr lang="en-US" sz="5400" dirty="0"/>
          </a:p>
          <a:p>
            <a:pPr>
              <a:spcAft>
                <a:spcPts val="600"/>
              </a:spcAft>
            </a:pPr>
            <a:endParaRPr lang="en-US" sz="5400" dirty="0"/>
          </a:p>
          <a:p>
            <a:pPr>
              <a:spcAft>
                <a:spcPts val="600"/>
              </a:spcAft>
            </a:pPr>
            <a:endParaRPr lang="en-US" sz="5400" dirty="0"/>
          </a:p>
          <a:p>
            <a:pPr>
              <a:spcAft>
                <a:spcPts val="600"/>
              </a:spcAft>
            </a:pPr>
            <a:endParaRPr lang="en-US" sz="5400" dirty="0"/>
          </a:p>
          <a:p>
            <a:pPr>
              <a:spcAft>
                <a:spcPts val="600"/>
              </a:spcAft>
            </a:pPr>
            <a:endParaRPr lang="en-US" sz="5400" dirty="0"/>
          </a:p>
          <a:p>
            <a:pPr>
              <a:spcAft>
                <a:spcPts val="600"/>
              </a:spcAft>
            </a:pPr>
            <a:endParaRPr lang="en-US" sz="5400" dirty="0"/>
          </a:p>
          <a:p>
            <a:pPr>
              <a:spcAft>
                <a:spcPts val="600"/>
              </a:spcAft>
            </a:pPr>
            <a:endParaRPr lang="en-US" sz="5400" dirty="0"/>
          </a:p>
          <a:p>
            <a:pPr>
              <a:spcAft>
                <a:spcPts val="600"/>
              </a:spcAft>
            </a:pPr>
            <a:endParaRPr lang="en-US" sz="5400" dirty="0"/>
          </a:p>
          <a:p>
            <a:pPr>
              <a:spcAft>
                <a:spcPts val="600"/>
              </a:spcAft>
            </a:pPr>
            <a:endParaRPr lang="en-US" sz="5400" dirty="0"/>
          </a:p>
          <a:p>
            <a:pPr>
              <a:spcAft>
                <a:spcPts val="600"/>
              </a:spcAft>
            </a:pPr>
            <a:endParaRPr lang="en-US" sz="5400" dirty="0"/>
          </a:p>
          <a:p>
            <a:pPr>
              <a:spcAft>
                <a:spcPts val="600"/>
              </a:spcAft>
            </a:pPr>
            <a:endParaRPr lang="en-US" sz="5400" dirty="0"/>
          </a:p>
          <a:p>
            <a:pPr>
              <a:spcAft>
                <a:spcPts val="600"/>
              </a:spcAft>
            </a:pPr>
            <a:endParaRPr lang="en-US" sz="5400" dirty="0"/>
          </a:p>
          <a:p>
            <a:pPr>
              <a:spcAft>
                <a:spcPts val="600"/>
              </a:spcAft>
            </a:pPr>
            <a:endParaRPr lang="en-US" sz="5400" dirty="0"/>
          </a:p>
          <a:p>
            <a:pPr>
              <a:spcAft>
                <a:spcPts val="600"/>
              </a:spcAft>
            </a:pPr>
            <a:endParaRPr lang="en-US" sz="5400" dirty="0"/>
          </a:p>
          <a:p>
            <a:pPr>
              <a:spcAft>
                <a:spcPts val="600"/>
              </a:spcAft>
            </a:pPr>
            <a:endParaRPr lang="en-US" sz="5400" dirty="0"/>
          </a:p>
        </p:txBody>
      </p:sp>
    </p:spTree>
    <p:extLst>
      <p:ext uri="{BB962C8B-B14F-4D97-AF65-F5344CB8AC3E}">
        <p14:creationId xmlns:p14="http://schemas.microsoft.com/office/powerpoint/2010/main" val="3146224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D8EE83C-8A6D-4AD0-8EA1-20D5DD73F49B}"/>
              </a:ext>
            </a:extLst>
          </p:cNvPr>
          <p:cNvSpPr txBox="1"/>
          <p:nvPr/>
        </p:nvSpPr>
        <p:spPr>
          <a:xfrm>
            <a:off x="640080" y="-196171"/>
            <a:ext cx="4368602" cy="195684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mj-lt"/>
                <a:ea typeface="+mj-ea"/>
                <a:cs typeface="+mj-cs"/>
              </a:rPr>
              <a:t>Problem Statement</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1F7BA02-E661-45D1-BD61-342D69EA744C}"/>
              </a:ext>
            </a:extLst>
          </p:cNvPr>
          <p:cNvSpPr txBox="1"/>
          <p:nvPr/>
        </p:nvSpPr>
        <p:spPr>
          <a:xfrm>
            <a:off x="469662" y="2056973"/>
            <a:ext cx="4243589" cy="3320668"/>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Main Questions to be answered:</a:t>
            </a:r>
          </a:p>
          <a:p>
            <a:pPr indent="-228600">
              <a:lnSpc>
                <a:spcPct val="90000"/>
              </a:lnSpc>
              <a:spcAft>
                <a:spcPts val="600"/>
              </a:spcAf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Who were the riders that used Capital Bikeshare (non-members or registered members) and what insights could be derived from this data?</a:t>
            </a:r>
          </a:p>
          <a:p>
            <a:pPr marL="57150">
              <a:lnSpc>
                <a:spcPct val="90000"/>
              </a:lnSpc>
              <a:spcAft>
                <a:spcPts val="600"/>
              </a:spcAft>
            </a:pPr>
            <a:endParaRPr lang="en-US" sz="1700"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How do different time frames (e.g., hourly, daily, weekly, annually, seasonally) affect the total number of rides ?</a:t>
            </a:r>
          </a:p>
          <a:p>
            <a:pPr marL="285750" indent="-228600">
              <a:lnSpc>
                <a:spcPct val="90000"/>
              </a:lnSpc>
              <a:spcAft>
                <a:spcPts val="600"/>
              </a:spcAft>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Analyzing how changes in different weather aspects (e.g., Temperature, Humidity, etc.) affect the ridership patterns</a:t>
            </a:r>
          </a:p>
          <a:p>
            <a:pPr marL="285750" indent="-228600">
              <a:lnSpc>
                <a:spcPct val="90000"/>
              </a:lnSpc>
              <a:spcAft>
                <a:spcPts val="600"/>
              </a:spcAft>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How could this data be used to review the expansion plan of adding 40 new bike rental stations?</a:t>
            </a:r>
          </a:p>
        </p:txBody>
      </p:sp>
      <p:pic>
        <p:nvPicPr>
          <p:cNvPr id="5" name="Picture 4" descr="Vintage bike parked on country road at sunset">
            <a:extLst>
              <a:ext uri="{FF2B5EF4-FFF2-40B4-BE49-F238E27FC236}">
                <a16:creationId xmlns:a16="http://schemas.microsoft.com/office/drawing/2014/main" id="{7C476774-E806-40B2-8528-AF5E97C25DAC}"/>
              </a:ext>
            </a:extLst>
          </p:cNvPr>
          <p:cNvPicPr>
            <a:picLocks noChangeAspect="1"/>
          </p:cNvPicPr>
          <p:nvPr/>
        </p:nvPicPr>
        <p:blipFill rotWithShape="1">
          <a:blip r:embed="rId2"/>
          <a:srcRect l="32543" r="504"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628109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20A34A-FFAB-486A-B75E-3208A8839381}"/>
              </a:ext>
            </a:extLst>
          </p:cNvPr>
          <p:cNvSpPr txBox="1"/>
          <p:nvPr/>
        </p:nvSpPr>
        <p:spPr>
          <a:xfrm>
            <a:off x="3826410" y="109263"/>
            <a:ext cx="5145017" cy="646331"/>
          </a:xfrm>
          <a:prstGeom prst="rect">
            <a:avLst/>
          </a:prstGeom>
          <a:noFill/>
        </p:spPr>
        <p:txBody>
          <a:bodyPr wrap="square" rtlCol="0">
            <a:spAutoFit/>
          </a:bodyPr>
          <a:lstStyle/>
          <a:p>
            <a:r>
              <a:rPr lang="en-US" sz="3600" dirty="0"/>
              <a:t>Exploratory data analysis</a:t>
            </a:r>
          </a:p>
        </p:txBody>
      </p:sp>
      <p:pic>
        <p:nvPicPr>
          <p:cNvPr id="1028" name="Picture 4">
            <a:extLst>
              <a:ext uri="{FF2B5EF4-FFF2-40B4-BE49-F238E27FC236}">
                <a16:creationId xmlns:a16="http://schemas.microsoft.com/office/drawing/2014/main" id="{17CD5A7F-AFEC-4C3D-8488-7A91245243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09330"/>
            <a:ext cx="6815943" cy="48206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DAC764C-75BF-4609-A2A9-6B2B1975D86B}"/>
              </a:ext>
            </a:extLst>
          </p:cNvPr>
          <p:cNvSpPr txBox="1"/>
          <p:nvPr/>
        </p:nvSpPr>
        <p:spPr>
          <a:xfrm>
            <a:off x="1525057" y="1114543"/>
            <a:ext cx="5304807"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Year vs Annual (total) rental trips</a:t>
            </a:r>
          </a:p>
        </p:txBody>
      </p:sp>
      <p:sp>
        <p:nvSpPr>
          <p:cNvPr id="8" name="TextBox 7">
            <a:extLst>
              <a:ext uri="{FF2B5EF4-FFF2-40B4-BE49-F238E27FC236}">
                <a16:creationId xmlns:a16="http://schemas.microsoft.com/office/drawing/2014/main" id="{2A23BF32-A485-4D22-ACD0-DC9A5F917916}"/>
              </a:ext>
            </a:extLst>
          </p:cNvPr>
          <p:cNvSpPr txBox="1"/>
          <p:nvPr/>
        </p:nvSpPr>
        <p:spPr>
          <a:xfrm>
            <a:off x="6829864" y="1951672"/>
            <a:ext cx="5145018" cy="1938992"/>
          </a:xfrm>
          <a:prstGeom prst="rect">
            <a:avLst/>
          </a:prstGeom>
          <a:noFill/>
        </p:spPr>
        <p:txBody>
          <a:bodyPr wrap="square">
            <a:spAutoFit/>
          </a:bodyPr>
          <a:lstStyle/>
          <a:p>
            <a:r>
              <a:rPr lang="en-US" sz="2000" dirty="0"/>
              <a:t>Here we can see that the number of rentals drastically increase from 2016 to 2017 but decrease later on. However, further analysis reveals that the number of data collection days for each year is different so this data cannot be directly compared on yearly basis</a:t>
            </a:r>
          </a:p>
        </p:txBody>
      </p:sp>
      <p:sp>
        <p:nvSpPr>
          <p:cNvPr id="5" name="Rectangle 5">
            <a:extLst>
              <a:ext uri="{FF2B5EF4-FFF2-40B4-BE49-F238E27FC236}">
                <a16:creationId xmlns:a16="http://schemas.microsoft.com/office/drawing/2014/main" id="{5BCB8F26-B179-44EB-A5D4-66041E1E6EE9}"/>
              </a:ext>
            </a:extLst>
          </p:cNvPr>
          <p:cNvSpPr>
            <a:spLocks noChangeArrowheads="1"/>
          </p:cNvSpPr>
          <p:nvPr/>
        </p:nvSpPr>
        <p:spPr bwMode="auto">
          <a:xfrm>
            <a:off x="7033823" y="4458901"/>
            <a:ext cx="4737100"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en-US" altLang="en-US" dirty="0"/>
              <a:t>Number of days of data collection in 2016 is = 92 Number of days of data collection in 2017 is = 365 Number of days of data collection in 2018 is = 273 </a:t>
            </a:r>
          </a:p>
        </p:txBody>
      </p:sp>
    </p:spTree>
    <p:extLst>
      <p:ext uri="{BB962C8B-B14F-4D97-AF65-F5344CB8AC3E}">
        <p14:creationId xmlns:p14="http://schemas.microsoft.com/office/powerpoint/2010/main" val="172705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794F30E-F5C9-4191-AD31-AD4CAC04A317}"/>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Therefore, we can try to compare the average daily bike rentals for the entire year which shows that the average daily rental increases with year</a:t>
            </a:r>
          </a:p>
        </p:txBody>
      </p:sp>
      <p:pic>
        <p:nvPicPr>
          <p:cNvPr id="2050" name="Picture 2">
            <a:extLst>
              <a:ext uri="{FF2B5EF4-FFF2-40B4-BE49-F238E27FC236}">
                <a16:creationId xmlns:a16="http://schemas.microsoft.com/office/drawing/2014/main" id="{703C1A2A-2D15-4814-AA64-0E9F6B9FF7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16025" y="640080"/>
            <a:ext cx="5780262"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723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CA36061-ED21-4720-BFB5-82B86F8687DE}"/>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Comparison of rental rides on a daily basis.</a:t>
            </a:r>
          </a:p>
          <a:p>
            <a:pPr indent="-228600">
              <a:lnSpc>
                <a:spcPct val="90000"/>
              </a:lnSpc>
              <a:spcAft>
                <a:spcPts val="600"/>
              </a:spcAft>
              <a:buFont typeface="Arial" panose="020B0604020202020204" pitchFamily="34" charset="0"/>
              <a:buChar char="•"/>
            </a:pPr>
            <a:r>
              <a:rPr lang="en-US" sz="2200"/>
              <a:t>We can observe here that there is a seasonality trend in the data. (Sinusoidal waveform with peaks)</a:t>
            </a:r>
          </a:p>
        </p:txBody>
      </p:sp>
      <p:pic>
        <p:nvPicPr>
          <p:cNvPr id="3074" name="Picture 2">
            <a:extLst>
              <a:ext uri="{FF2B5EF4-FFF2-40B4-BE49-F238E27FC236}">
                <a16:creationId xmlns:a16="http://schemas.microsoft.com/office/drawing/2014/main" id="{0AFDCECA-F859-4F58-BD2C-08436254AF6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07317" y="640080"/>
            <a:ext cx="5997677"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653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0" name="Rectangle 7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87AB8BC-0843-4D7A-AF1B-A700C6C74499}"/>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It is evident that the maximum rental usage of bikes by consumers is during the summer season. It decreases slightly during the Fall season, before declining sharply during the Winters. A general upward trend is observed after commencement of spring which peaks at Summer.</a:t>
            </a:r>
          </a:p>
          <a:p>
            <a:pPr indent="-228600">
              <a:lnSpc>
                <a:spcPct val="90000"/>
              </a:lnSpc>
              <a:spcAft>
                <a:spcPts val="600"/>
              </a:spcAft>
              <a:buFont typeface="Arial" panose="020B0604020202020204" pitchFamily="34" charset="0"/>
              <a:buChar char="•"/>
            </a:pPr>
            <a:r>
              <a:rPr lang="en-US" sz="2200" dirty="0"/>
              <a:t>Therefore, we can conclude that seasons play a major role in deciding the demand for the bikes.</a:t>
            </a:r>
          </a:p>
        </p:txBody>
      </p:sp>
      <p:pic>
        <p:nvPicPr>
          <p:cNvPr id="4098" name="Picture 2">
            <a:extLst>
              <a:ext uri="{FF2B5EF4-FFF2-40B4-BE49-F238E27FC236}">
                <a16:creationId xmlns:a16="http://schemas.microsoft.com/office/drawing/2014/main" id="{815FF902-31C9-4103-AE33-126BD27529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025193"/>
            <a:ext cx="5458968" cy="4807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689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4" name="Rectangle 7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50EA9B6B-CDFA-4EE8-A593-E97576A866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936" y="760929"/>
            <a:ext cx="5458968" cy="5336141"/>
          </a:xfrm>
          <a:prstGeom prst="rect">
            <a:avLst/>
          </a:prstGeom>
          <a:noFill/>
          <a:extLst>
            <a:ext uri="{909E8E84-426E-40DD-AFC4-6F175D3DCCD1}">
              <a14:hiddenFill xmlns:a14="http://schemas.microsoft.com/office/drawing/2010/main">
                <a:solidFill>
                  <a:srgbClr val="FFFFFF"/>
                </a:solidFill>
              </a14:hiddenFill>
            </a:ext>
          </a:extLst>
        </p:spPr>
      </p:pic>
      <p:sp>
        <p:nvSpPr>
          <p:cNvPr id="5125"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EFA249F-4F30-45FB-A081-8FAA0A5180CF}"/>
              </a:ext>
            </a:extLst>
          </p:cNvPr>
          <p:cNvSpPr txBox="1"/>
          <p:nvPr/>
        </p:nvSpPr>
        <p:spPr>
          <a:xfrm>
            <a:off x="6739128" y="2664886"/>
            <a:ext cx="4818888" cy="3550789"/>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This figure represents the relationship between average temperature of the month and the total number of rentals for that month. </a:t>
            </a: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r>
              <a:rPr lang="en-US" sz="2200"/>
              <a:t>There is a high correlation between the monthly average temperature and total bike rental. It shows that people avoid using bicycles in Winter (when temperature go below 5 degree Celsius)</a:t>
            </a:r>
          </a:p>
        </p:txBody>
      </p:sp>
    </p:spTree>
    <p:extLst>
      <p:ext uri="{BB962C8B-B14F-4D97-AF65-F5344CB8AC3E}">
        <p14:creationId xmlns:p14="http://schemas.microsoft.com/office/powerpoint/2010/main" val="2606679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C4CDE9C9-A133-4E15-A329-C06BF9B86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815330" y="863285"/>
            <a:ext cx="5090179" cy="5131429"/>
          </a:xfrm>
          <a:prstGeom prst="rect">
            <a:avLst/>
          </a:prstGeom>
          <a:noFill/>
          <a:extLst>
            <a:ext uri="{909E8E84-426E-40DD-AFC4-6F175D3DCCD1}">
              <a14:hiddenFill xmlns:a14="http://schemas.microsoft.com/office/drawing/2010/main">
                <a:solidFill>
                  <a:srgbClr val="FFFFFF"/>
                </a:solidFill>
              </a14:hiddenFill>
            </a:ext>
          </a:extLst>
        </p:spPr>
      </p:pic>
      <p:sp>
        <p:nvSpPr>
          <p:cNvPr id="73"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A086D5B-D928-4E35-9174-9266AB62EC2D}"/>
              </a:ext>
            </a:extLst>
          </p:cNvPr>
          <p:cNvSpPr txBox="1"/>
          <p:nvPr/>
        </p:nvSpPr>
        <p:spPr>
          <a:xfrm>
            <a:off x="6739128" y="2664886"/>
            <a:ext cx="4818888" cy="3550789"/>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The difference between the total monthly rental rides and only members monthly rental rides is not significant for the major part of the year. However, the difference increases during Summer season i.e. the proportion of rides used by non-members is high during this period.</a:t>
            </a:r>
          </a:p>
        </p:txBody>
      </p:sp>
    </p:spTree>
    <p:extLst>
      <p:ext uri="{BB962C8B-B14F-4D97-AF65-F5344CB8AC3E}">
        <p14:creationId xmlns:p14="http://schemas.microsoft.com/office/powerpoint/2010/main" val="1550846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931</TotalTime>
  <Words>942</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Helvetica Neue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Shravan Tawri</dc:creator>
  <cp:lastModifiedBy>Shravan Tawri</cp:lastModifiedBy>
  <cp:revision>25</cp:revision>
  <dcterms:created xsi:type="dcterms:W3CDTF">2021-10-05T12:44:33Z</dcterms:created>
  <dcterms:modified xsi:type="dcterms:W3CDTF">2021-10-06T16:09:32Z</dcterms:modified>
</cp:coreProperties>
</file>