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_rels/theme1.xml.rels" ContentType="application/vnd.openxmlformats-package.relationships+xml"/>
  <Override PartName="/ppt/theme/_rels/theme2.xml.rels" ContentType="application/vnd.openxmlformats-package.relationships+xml"/>
  <Override PartName="/ppt/theme/_rels/theme3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theme/_rels/theme12.xml.rels" ContentType="application/vnd.openxmlformats-package.relationships+xml"/>
  <Override PartName="/ppt/theme/_rels/theme13.xml.rels" ContentType="application/vnd.openxmlformats-package.relationships+xml"/>
  <Override PartName="/ppt/theme/_rels/theme14.xml.rels" ContentType="application/vnd.openxmlformats-package.relationships+xml"/>
  <Override PartName="/ppt/theme/_rels/theme15.xml.rels" ContentType="application/vnd.openxmlformats-package.relationships+xml"/>
  <Override PartName="/ppt/theme/_rels/theme16.xml.rels" ContentType="application/vnd.openxmlformats-package.relationships+xml"/>
  <Override PartName="/ppt/theme/_rels/theme17.xml.rels" ContentType="application/vnd.openxmlformats-package.relationships+xml"/>
  <Override PartName="/ppt/theme/_rels/theme18.xml.rels" ContentType="application/vnd.openxmlformats-package.relationships+xml"/>
  <Override PartName="/ppt/theme/_rels/theme19.xml.rels" ContentType="application/vnd.openxmlformats-package.relationships+xml"/>
  <Override PartName="/ppt/theme/_rels/theme20.xml.rels" ContentType="application/vnd.openxmlformats-package.relationships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jpeg" ContentType="image/jpeg"/>
  <Override PartName="/ppt/media/image3.png" ContentType="image/png"/>
  <Override PartName="/ppt/media/image2.jpeg" ContentType="image/jpeg"/>
  <Override PartName="/ppt/media/image8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70" r:id="rId12"/>
    <p:sldMasterId id="2147483672" r:id="rId13"/>
    <p:sldMasterId id="2147483674" r:id="rId14"/>
    <p:sldMasterId id="2147483677" r:id="rId15"/>
    <p:sldMasterId id="2147483679" r:id="rId16"/>
    <p:sldMasterId id="2147483681" r:id="rId17"/>
    <p:sldMasterId id="2147483683" r:id="rId18"/>
    <p:sldMasterId id="2147483685" r:id="rId19"/>
    <p:sldMasterId id="2147483687" r:id="rId20"/>
    <p:sldMasterId id="2147483689" r:id="rId21"/>
  </p:sldMasterIdLst>
  <p:notesMasterIdLst>
    <p:notesMasterId r:id="rId22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notesMaster" Target="notesMasters/notesMaster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5.xml"/><Relationship Id="rId28" Type="http://schemas.openxmlformats.org/officeDocument/2006/relationships/slide" Target="slides/slide6.xml"/><Relationship Id="rId29" Type="http://schemas.openxmlformats.org/officeDocument/2006/relationships/slide" Target="slides/slide7.xml"/><Relationship Id="rId30" Type="http://schemas.openxmlformats.org/officeDocument/2006/relationships/slide" Target="slides/slide8.xml"/><Relationship Id="rId31" Type="http://schemas.openxmlformats.org/officeDocument/2006/relationships/slide" Target="slides/slide9.xml"/><Relationship Id="rId32" Type="http://schemas.openxmlformats.org/officeDocument/2006/relationships/slide" Target="slides/slide10.xml"/><Relationship Id="rId33" Type="http://schemas.openxmlformats.org/officeDocument/2006/relationships/slide" Target="slides/slide11.xml"/><Relationship Id="rId34" Type="http://schemas.openxmlformats.org/officeDocument/2006/relationships/slide" Target="slides/slide12.xml"/><Relationship Id="rId35" Type="http://schemas.openxmlformats.org/officeDocument/2006/relationships/slide" Target="slides/slide13.xml"/><Relationship Id="rId3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dt" idx="6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ftr" idx="6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sldNum" idx="6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31C4D8B-278C-4BD4-9A32-2B5432DB254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720" cy="231336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040" cy="26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71"/>
          </p:nvPr>
        </p:nvSpPr>
        <p:spPr>
          <a:xfrm>
            <a:off x="6905520" y="6513480"/>
            <a:ext cx="5281920" cy="34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786484-7775-484B-A3B4-995E8734DA8F}" type="slidenum">
              <a:rPr b="0" lang="en-IN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E24950-0686-4718-A23D-6ABF652E2F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032E886-2FCC-418D-A184-03583F4DA9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22C0152-AF07-4275-A9F6-9ED097B2F0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dgm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C92E81C-4F5B-4E44-802B-BA29B30BC7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E44F962-C15F-431C-868C-CD75F9F6E1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61B865DC-0B13-4872-90BA-A8DE87BE17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E235053-94FB-451F-87E4-D0ADC8F0FD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B7CC02C-1714-4D57-B0FE-6E5D2B3026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C2CA1A8-1409-4C24-92AB-104A6E664A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E863DAC-7CFE-4F52-A811-6F29BEB248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AD65D70A-6EE0-4BC9-B16D-8FAE3263E8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63724-7C0E-4872-B106-1E80E3ECA4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F994A0C-9B2B-4670-A7D3-FA89B5EFC7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11B64C8E-F5A8-4895-9B24-34527E8561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B36A3A3-949C-4983-AB2C-A389CFDD90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3818E7A4-4359-4854-B6FB-65327F753D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B805A1-8D1A-48A2-A96A-4DC6E3EC57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FC9DF2-0C39-4EB8-892E-4E997C2C9C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2B1EB6-EA9E-477F-B31A-2AD1D9692B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22313EC-CCEA-4B8C-B708-094E058260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C103D76-DE9B-4462-B121-1DA93FF06B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71811CD-3601-4E88-948C-DF73D6121C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982A1F7-411A-4339-8146-BE76FFDE87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6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7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8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9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0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1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3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2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" name="Group 6"/>
          <p:cNvGrpSpPr/>
          <p:nvPr/>
        </p:nvGrpSpPr>
        <p:grpSpPr>
          <a:xfrm>
            <a:off x="-16920" y="0"/>
            <a:ext cx="12229920" cy="6855120"/>
            <a:chOff x="-16920" y="0"/>
            <a:chExt cx="12229920" cy="6855120"/>
          </a:xfrm>
        </p:grpSpPr>
        <p:pic>
          <p:nvPicPr>
            <p:cNvPr id="6" name="Picture 15" descr="HD-PanelTitleR1.png"/>
            <p:cNvPicPr/>
            <p:nvPr/>
          </p:nvPicPr>
          <p:blipFill>
            <a:blip r:embed="rId6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" name="Rectangle 25"/>
            <p:cNvSpPr/>
            <p:nvPr/>
          </p:nvSpPr>
          <p:spPr>
            <a:xfrm>
              <a:off x="2328480" y="1540800"/>
              <a:ext cx="7542720" cy="383436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" name="Picture 16" descr="HDRibbonTitle-UniformTrim.png"/>
            <p:cNvPicPr/>
            <p:nvPr/>
          </p:nvPicPr>
          <p:blipFill>
            <a:blip r:embed="rId7"/>
            <a:stretch/>
          </p:blipFill>
          <p:spPr>
            <a:xfrm>
              <a:off x="-16920" y="3147480"/>
              <a:ext cx="2476800" cy="61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" name="Picture 19" descr="HDRibbonTitle-UniformTrim.png"/>
            <p:cNvPicPr/>
            <p:nvPr/>
          </p:nvPicPr>
          <p:blipFill>
            <a:blip r:embed="rId8"/>
            <a:stretch/>
          </p:blipFill>
          <p:spPr>
            <a:xfrm>
              <a:off x="9736200" y="3147480"/>
              <a:ext cx="2476800" cy="61164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10" name="Straight Connector 14"/>
          <p:cNvCxnSpPr/>
          <p:nvPr/>
        </p:nvCxnSpPr>
        <p:spPr>
          <a:xfrm>
            <a:off x="2692080" y="3521880"/>
            <a:ext cx="681696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"/>
          </p:nvPr>
        </p:nvSpPr>
        <p:spPr>
          <a:xfrm>
            <a:off x="2692440" y="5037840"/>
            <a:ext cx="52135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956800" y="5037840"/>
            <a:ext cx="55008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AC221E-0DE4-48F1-AEB6-C07D8EC81FA0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3"/>
          </p:nvPr>
        </p:nvSpPr>
        <p:spPr>
          <a:xfrm>
            <a:off x="7983360" y="5037840"/>
            <a:ext cx="89640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95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6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7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ftr" idx="28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Garamond"/>
              </a:rPr>
              <a:t>&lt;footer&gt;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sldNum" idx="29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CF094A-247B-4343-8E15-83E1BC0D550D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dt" idx="30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6"/>
    <p:sldLayoutId id="2147483669" r:id="rId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109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0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1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ftr" idx="31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Garamond"/>
              </a:rPr>
              <a:t>&lt;footer&gt;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sldNum" idx="32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1785BC-2BBA-4B3F-861B-300BD9C93732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dt" idx="33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12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2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2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125" name="Straight Connector 6"/>
          <p:cNvCxnSpPr/>
          <p:nvPr/>
        </p:nvCxnSpPr>
        <p:spPr>
          <a:xfrm>
            <a:off x="1396080" y="2421360"/>
            <a:ext cx="94082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ftr" idx="34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sldNum" idx="35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68A5A8-4E63-4B2B-9806-4EE3A53D963C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dt" idx="36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134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5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36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37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dk1"/>
                </a:solidFill>
                <a:latin typeface="Garamond"/>
              </a:rPr>
              <a:t>&lt;footer&gt;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38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5B66CE-756F-468B-937C-40790A5A755F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 idx="39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150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1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52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154" name="Straight Connector 15"/>
          <p:cNvCxnSpPr/>
          <p:nvPr/>
        </p:nvCxnSpPr>
        <p:spPr>
          <a:xfrm>
            <a:off x="2012400" y="3710520"/>
            <a:ext cx="81644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155" name="PlaceHolder 1"/>
          <p:cNvSpPr>
            <a:spLocks noGrp="1"/>
          </p:cNvSpPr>
          <p:nvPr>
            <p:ph type="ftr" idx="40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 idx="41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1D1E38-5F82-4565-8F5F-AA58D02FB832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dt" idx="42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159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0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61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2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163" name="Straight Connector 7"/>
          <p:cNvCxnSpPr/>
          <p:nvPr/>
        </p:nvCxnSpPr>
        <p:spPr>
          <a:xfrm>
            <a:off x="1396080" y="2421360"/>
            <a:ext cx="94082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600" y="1604520"/>
            <a:ext cx="53535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 idx="43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44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B36030-9D1D-4A02-B62D-99B26C6FAD3D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dt" idx="45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174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5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76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7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178" name="Straight Connector 17"/>
          <p:cNvCxnSpPr/>
          <p:nvPr/>
        </p:nvCxnSpPr>
        <p:spPr>
          <a:xfrm>
            <a:off x="1396080" y="2421360"/>
            <a:ext cx="94082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179" name="PlaceHolder 1"/>
          <p:cNvSpPr>
            <a:spLocks noGrp="1"/>
          </p:cNvSpPr>
          <p:nvPr>
            <p:ph type="ftr" idx="46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47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9AE5BD-9B72-42FE-B5AA-C8D25667B901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dt" idx="48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183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4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85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6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187" name="Straight Connector 13"/>
          <p:cNvCxnSpPr/>
          <p:nvPr/>
        </p:nvCxnSpPr>
        <p:spPr>
          <a:xfrm>
            <a:off x="1396080" y="2421360"/>
            <a:ext cx="94082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ftr" idx="49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50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E0EC55-2069-4952-9307-4A117B392C34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dt" idx="51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194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5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96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7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8" name="PlaceHolder 1"/>
          <p:cNvSpPr>
            <a:spLocks noGrp="1"/>
          </p:cNvSpPr>
          <p:nvPr>
            <p:ph type="ftr" idx="52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Num" idx="53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38BFBF-E6B5-4BB0-AF22-F28E03C5BB0B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dt" idx="54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202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04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5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206" name="Straight Connector 15"/>
          <p:cNvCxnSpPr/>
          <p:nvPr/>
        </p:nvCxnSpPr>
        <p:spPr>
          <a:xfrm>
            <a:off x="1396080" y="2912400"/>
            <a:ext cx="351540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207" name="PlaceHolder 1"/>
          <p:cNvSpPr>
            <a:spLocks noGrp="1"/>
          </p:cNvSpPr>
          <p:nvPr>
            <p:ph type="ftr" idx="55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Num" idx="56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60887E-2013-48A9-B5D5-96E6FC4D4031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dt" idx="57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2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" name="PlaceHolder 1"/>
          <p:cNvSpPr>
            <a:spLocks noGrp="1"/>
          </p:cNvSpPr>
          <p:nvPr>
            <p:ph type="ftr" idx="4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5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1176C2-4B3E-4CD8-AE99-28A4635F7524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6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6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211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2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13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4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5" name="PlaceHolder 1"/>
          <p:cNvSpPr>
            <a:spLocks noGrp="1"/>
          </p:cNvSpPr>
          <p:nvPr>
            <p:ph type="ftr" idx="58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 idx="59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03103D-361C-49F8-ACB1-316AD4F0BB88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60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0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29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1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33" name="Straight Connector 14"/>
          <p:cNvCxnSpPr/>
          <p:nvPr/>
        </p:nvCxnSpPr>
        <p:spPr>
          <a:xfrm>
            <a:off x="1396080" y="4140000"/>
            <a:ext cx="94082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34" name="PlaceHolder 1"/>
          <p:cNvSpPr>
            <a:spLocks noGrp="1"/>
          </p:cNvSpPr>
          <p:nvPr>
            <p:ph type="ftr" idx="7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8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4905A7-0F70-44D7-91C6-0D7C082033AB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9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38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0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2" name="TextBox 13"/>
          <p:cNvSpPr/>
          <p:nvPr/>
        </p:nvSpPr>
        <p:spPr>
          <a:xfrm>
            <a:off x="861840" y="87984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Garamond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TextBox 14"/>
          <p:cNvSpPr/>
          <p:nvPr/>
        </p:nvSpPr>
        <p:spPr>
          <a:xfrm>
            <a:off x="10600200" y="28278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Garamond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4" name="Straight Connector 18"/>
          <p:cNvCxnSpPr/>
          <p:nvPr/>
        </p:nvCxnSpPr>
        <p:spPr>
          <a:xfrm>
            <a:off x="1396080" y="4140000"/>
            <a:ext cx="94082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ftr" idx="10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11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C534E5-7751-49E4-99CF-BA6B88B5C2E1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2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49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0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1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3" name="PlaceHolder 1"/>
          <p:cNvSpPr>
            <a:spLocks noGrp="1"/>
          </p:cNvSpPr>
          <p:nvPr>
            <p:ph type="ftr" idx="13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4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BBE915-6B22-43A1-9975-95B21A12E0DF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15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57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9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1" name="TextBox 11"/>
          <p:cNvSpPr/>
          <p:nvPr/>
        </p:nvSpPr>
        <p:spPr>
          <a:xfrm>
            <a:off x="861840" y="87984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Garamond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2"/>
          <p:cNvSpPr/>
          <p:nvPr/>
        </p:nvSpPr>
        <p:spPr>
          <a:xfrm>
            <a:off x="10600200" y="259920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8000" spc="-1" strike="noStrike">
                <a:solidFill>
                  <a:schemeClr val="dk1"/>
                </a:solidFill>
                <a:latin typeface="Garamond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" name="Straight Connector 25"/>
          <p:cNvCxnSpPr/>
          <p:nvPr/>
        </p:nvCxnSpPr>
        <p:spPr>
          <a:xfrm>
            <a:off x="1396080" y="3429000"/>
            <a:ext cx="94082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64" name="PlaceHolder 1"/>
          <p:cNvSpPr>
            <a:spLocks noGrp="1"/>
          </p:cNvSpPr>
          <p:nvPr>
            <p:ph type="ftr" idx="16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7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3F27DE-939F-4FC2-8577-CAE221AF911C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18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68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9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0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72" name="Straight Connector 14"/>
          <p:cNvCxnSpPr/>
          <p:nvPr/>
        </p:nvCxnSpPr>
        <p:spPr>
          <a:xfrm>
            <a:off x="1396080" y="3429000"/>
            <a:ext cx="94082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73" name="PlaceHolder 1"/>
          <p:cNvSpPr>
            <a:spLocks noGrp="1"/>
          </p:cNvSpPr>
          <p:nvPr>
            <p:ph type="ftr" idx="19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20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BA86CF-48AA-495E-B6F8-9DA55C2D9989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21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77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8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79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0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81" name="Straight Connector 13"/>
          <p:cNvCxnSpPr/>
          <p:nvPr/>
        </p:nvCxnSpPr>
        <p:spPr>
          <a:xfrm>
            <a:off x="1396080" y="2421360"/>
            <a:ext cx="9408240" cy="108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82" name="PlaceHolder 1"/>
          <p:cNvSpPr>
            <a:spLocks noGrp="1"/>
          </p:cNvSpPr>
          <p:nvPr>
            <p:ph type="ftr" idx="22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23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DCA37B-EB19-45A3-BB17-4BCD8CBEA585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24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6"/>
          <p:cNvGrpSpPr/>
          <p:nvPr/>
        </p:nvGrpSpPr>
        <p:grpSpPr>
          <a:xfrm>
            <a:off x="-15840" y="0"/>
            <a:ext cx="12228840" cy="6855120"/>
            <a:chOff x="-15840" y="0"/>
            <a:chExt cx="12228840" cy="6855120"/>
          </a:xfrm>
        </p:grpSpPr>
        <p:pic>
          <p:nvPicPr>
            <p:cNvPr id="86" name="Picture 7" descr="HD-PanelContent.png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12187800" cy="68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7" name="Rectangle 8"/>
            <p:cNvSpPr/>
            <p:nvPr/>
          </p:nvSpPr>
          <p:spPr>
            <a:xfrm>
              <a:off x="608040" y="609480"/>
              <a:ext cx="10971720" cy="5637600"/>
            </a:xfrm>
            <a:prstGeom prst="rect">
              <a:avLst/>
            </a:prstGeom>
            <a:noFill/>
            <a:ln w="15875">
              <a:solidFill>
                <a:srgbClr val="83992a"/>
              </a:solidFill>
              <a:miter/>
            </a:ln>
            <a:effectLst>
              <a:innerShdw blurRad="25400" dir="13500000" dist="12700">
                <a:srgbClr val="000000">
                  <a:alpha val="45000"/>
                </a:srgbClr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88" name="Picture 9" descr="HDRibbonContent-UniformTrim.png"/>
            <p:cNvPicPr/>
            <p:nvPr/>
          </p:nvPicPr>
          <p:blipFill>
            <a:blip r:embed="rId4"/>
            <a:stretch/>
          </p:blipFill>
          <p:spPr>
            <a:xfrm>
              <a:off x="-15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9" name="Picture 10" descr="HDRibbonContent-UniformTrim.png"/>
            <p:cNvPicPr/>
            <p:nvPr/>
          </p:nvPicPr>
          <p:blipFill>
            <a:blip r:embed="rId5"/>
            <a:stretch/>
          </p:blipFill>
          <p:spPr>
            <a:xfrm>
              <a:off x="11436840" y="3153960"/>
              <a:ext cx="776160" cy="60552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90" name="Straight Connector 13"/>
          <p:cNvCxnSpPr/>
          <p:nvPr/>
        </p:nvCxnSpPr>
        <p:spPr>
          <a:xfrm>
            <a:off x="8863560" y="990360"/>
            <a:ext cx="1080" cy="4878000"/>
          </a:xfrm>
          <a:prstGeom prst="straightConnector1">
            <a:avLst/>
          </a:prstGeom>
          <a:ln w="0">
            <a:solidFill>
              <a:srgbClr val="83992a"/>
            </a:solidFill>
          </a:ln>
        </p:spPr>
      </p:cxnSp>
      <p:sp>
        <p:nvSpPr>
          <p:cNvPr id="91" name="PlaceHolder 1"/>
          <p:cNvSpPr>
            <a:spLocks noGrp="1"/>
          </p:cNvSpPr>
          <p:nvPr>
            <p:ph type="ftr" idx="25"/>
          </p:nvPr>
        </p:nvSpPr>
        <p:spPr>
          <a:xfrm>
            <a:off x="1295280" y="5969160"/>
            <a:ext cx="730476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6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Garamon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F5FB3C-EC8C-4A5B-B485-A45D9360F30C}" type="slidenum">
              <a:rPr b="0" lang="en-US" sz="1000" spc="-1" strike="noStrike">
                <a:solidFill>
                  <a:schemeClr val="dk1"/>
                </a:solidFill>
                <a:latin typeface="Garamond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27"/>
          </p:nvPr>
        </p:nvSpPr>
        <p:spPr>
          <a:xfrm>
            <a:off x="8677440" y="5969160"/>
            <a:ext cx="1599120" cy="27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8.pn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28471f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object 2"/>
          <p:cNvGrpSpPr/>
          <p:nvPr/>
        </p:nvGrpSpPr>
        <p:grpSpPr>
          <a:xfrm>
            <a:off x="876240" y="990720"/>
            <a:ext cx="1741680" cy="1332000"/>
            <a:chOff x="876240" y="990720"/>
            <a:chExt cx="1741680" cy="1332000"/>
          </a:xfrm>
        </p:grpSpPr>
        <p:sp>
          <p:nvSpPr>
            <p:cNvPr id="225" name="object 3"/>
            <p:cNvSpPr/>
            <p:nvPr/>
          </p:nvSpPr>
          <p:spPr>
            <a:xfrm>
              <a:off x="876240" y="1266840"/>
              <a:ext cx="1227240" cy="1055880"/>
            </a:xfrm>
            <a:custGeom>
              <a:avLst/>
              <a:gdLst>
                <a:gd name="textAreaLeft" fmla="*/ 0 w 1227240"/>
                <a:gd name="textAreaRight" fmla="*/ 1228680 w 1227240"/>
                <a:gd name="textAreaTop" fmla="*/ 0 h 1055880"/>
                <a:gd name="textAreaBottom" fmla="*/ 1057320 h 1055880"/>
              </a:gdLst>
              <a:ah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26" name="object 4"/>
            <p:cNvSpPr/>
            <p:nvPr/>
          </p:nvSpPr>
          <p:spPr>
            <a:xfrm>
              <a:off x="1971720" y="990720"/>
              <a:ext cx="646200" cy="560520"/>
            </a:xfrm>
            <a:custGeom>
              <a:avLst/>
              <a:gdLst>
                <a:gd name="textAreaLeft" fmla="*/ 0 w 646200"/>
                <a:gd name="textAreaRight" fmla="*/ 647640 w 646200"/>
                <a:gd name="textAreaTop" fmla="*/ 0 h 560520"/>
                <a:gd name="textAreaBottom" fmla="*/ 561960 h 560520"/>
              </a:gdLst>
              <a:ah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27" name="object 5"/>
          <p:cNvSpPr/>
          <p:nvPr/>
        </p:nvSpPr>
        <p:spPr>
          <a:xfrm>
            <a:off x="3753000" y="1190520"/>
            <a:ext cx="1665360" cy="1436760"/>
          </a:xfrm>
          <a:custGeom>
            <a:avLst/>
            <a:gdLst>
              <a:gd name="textAreaLeft" fmla="*/ 0 w 1665360"/>
              <a:gd name="textAreaRight" fmla="*/ 1666800 w 1665360"/>
              <a:gd name="textAreaTop" fmla="*/ 0 h 1436760"/>
              <a:gd name="textAreaBottom" fmla="*/ 1438200 h 1436760"/>
            </a:gdLst>
            <a:ah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8" name="object 6"/>
          <p:cNvSpPr/>
          <p:nvPr/>
        </p:nvSpPr>
        <p:spPr>
          <a:xfrm>
            <a:off x="3800520" y="5229360"/>
            <a:ext cx="722520" cy="617760"/>
          </a:xfrm>
          <a:custGeom>
            <a:avLst/>
            <a:gdLst>
              <a:gd name="textAreaLeft" fmla="*/ 0 w 722520"/>
              <a:gd name="textAreaRight" fmla="*/ 723960 w 722520"/>
              <a:gd name="textAreaTop" fmla="*/ 0 h 617760"/>
              <a:gd name="textAreaBottom" fmla="*/ 619200 h 617760"/>
            </a:gdLst>
            <a:ah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-828720" y="862920"/>
            <a:ext cx="9980640" cy="11606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3213720" indent="0" algn="ctr" defTabSz="45720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sz="3200"/>
            </a:b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Num" idx="64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638A82E5-6501-4D98-9DB7-B751A5758729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31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 w="0">
            <a:noFill/>
          </a:ln>
        </p:spPr>
      </p:pic>
      <p:sp>
        <p:nvSpPr>
          <p:cNvPr id="232" name="TextBox 13"/>
          <p:cNvSpPr/>
          <p:nvPr/>
        </p:nvSpPr>
        <p:spPr>
          <a:xfrm>
            <a:off x="2554560" y="3314160"/>
            <a:ext cx="86090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STUDENT NAME: SHRAVANTI NANDA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REGISTER NO: 312209464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DEPARTMENT: B.COM (ACCOUNTING AND FINANCE)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COLLEGE: ANNA ADARSH COLLEGE FOR WOMEN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       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28471f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object 5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9" name="object 9"/>
          <p:cNvSpPr/>
          <p:nvPr/>
        </p:nvSpPr>
        <p:spPr>
          <a:xfrm>
            <a:off x="11277360" y="6473160"/>
            <a:ext cx="22716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259CBD90-9DA9-47FB-981A-3EF04F9F7555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object 8"/>
          <p:cNvSpPr/>
          <p:nvPr/>
        </p:nvSpPr>
        <p:spPr>
          <a:xfrm>
            <a:off x="4114800" y="685800"/>
            <a:ext cx="33026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US" sz="4800" spc="4" strike="noStrike">
                <a:solidFill>
                  <a:schemeClr val="dk1"/>
                </a:solidFill>
                <a:latin typeface="Trebuchet MS"/>
              </a:rPr>
              <a:t>M</a:t>
            </a: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4800" spc="-15" strike="noStrike">
                <a:solidFill>
                  <a:schemeClr val="dk1"/>
                </a:solidFill>
                <a:latin typeface="Trebuchet MS"/>
              </a:rPr>
              <a:t>D</a:t>
            </a:r>
            <a:r>
              <a:rPr b="1" lang="en-US" sz="4800" spc="-3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800" spc="-32" strike="noStrike">
                <a:solidFill>
                  <a:schemeClr val="dk1"/>
                </a:solidFill>
                <a:latin typeface="Trebuchet MS"/>
              </a:rPr>
              <a:t>LL</a:t>
            </a:r>
            <a:r>
              <a:rPr b="1" lang="en-US" sz="4800" spc="-7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4800" spc="21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G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object 3"/>
          <p:cNvSpPr/>
          <p:nvPr/>
        </p:nvSpPr>
        <p:spPr>
          <a:xfrm>
            <a:off x="10058400" y="52524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457200" y="17611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1.Data Collection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Employee data is downloaded from Kaggle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Analyzed the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114800" y="17611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2.Feature Collection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Gathered the required data points and noticed it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582120" y="388620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4.Performance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Performance level is calculated from the employee’s current rating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4468320" y="388620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5.Conditional Formatting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Used to highlight important columns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/>
          </p:nvPr>
        </p:nvSpPr>
        <p:spPr>
          <a:xfrm>
            <a:off x="7897320" y="17611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3.Data Cleaning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algn="ctr">
              <a:spcBef>
                <a:spcPts val="1417"/>
              </a:spcBef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Cleaned the data and highlighted it for better understanding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8522640" y="3886200"/>
            <a:ext cx="2907360" cy="71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6.Filter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To remove the blanks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28471f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21640" y="61488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111111"/>
                </a:solidFill>
                <a:latin typeface="Arial"/>
              </a:rPr>
              <a:t>Continued</a:t>
            </a:r>
            <a:endParaRPr b="0" lang="en-US" sz="4400" spc="-1" strike="noStrike">
              <a:solidFill>
                <a:srgbClr val="111111"/>
              </a:solidFill>
              <a:latin typeface="Arial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5715000" y="1828800"/>
            <a:ext cx="5257800" cy="165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8.Graph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Graph is used for data visualization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To show the performance of the employee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457200" y="1828800"/>
            <a:ext cx="5029200" cy="165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7.Pivot Table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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To summarize the data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algn="ctr">
              <a:buClr>
                <a:srgbClr val="ffffff"/>
              </a:buClr>
              <a:buSzPct val="45000"/>
              <a:buFont typeface="Wingdings" charset="2"/>
              <a:buChar char="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By using pivot table we can precise the data for better understanding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4188240" y="3699000"/>
            <a:ext cx="3584160" cy="20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28471f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object 3"/>
          <p:cNvSpPr/>
          <p:nvPr/>
        </p:nvSpPr>
        <p:spPr>
          <a:xfrm>
            <a:off x="9353520" y="536256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3" name="object 4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4" name="object 5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4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880" cy="176400"/>
          </a:xfrm>
          <a:prstGeom prst="rect">
            <a:avLst/>
          </a:prstGeom>
          <a:ln w="0">
            <a:noFill/>
          </a:ln>
        </p:spPr>
      </p:pic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0" y="810360"/>
            <a:ext cx="2435760" cy="147564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 algn="ctr" defTabSz="45720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4800" spc="-4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800" spc="4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4800" spc="-32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US" sz="4800" spc="-406" strike="noStrike">
                <a:solidFill>
                  <a:schemeClr val="dk1"/>
                </a:solidFill>
                <a:latin typeface="Trebuchet MS"/>
              </a:rPr>
              <a:t>L</a:t>
            </a: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T</a:t>
            </a:r>
            <a:br>
              <a:rPr sz="2100"/>
            </a:b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object 9"/>
          <p:cNvSpPr/>
          <p:nvPr/>
        </p:nvSpPr>
        <p:spPr>
          <a:xfrm>
            <a:off x="11277360" y="6473160"/>
            <a:ext cx="22716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3CEB3D04-7A3C-4FAD-B251-04D275D09F00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9144000" cy="410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28471f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94720" y="63900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chemeClr val="dk1"/>
                </a:solidFill>
                <a:latin typeface="Times New Roman"/>
              </a:rPr>
              <a:t>Conclusion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Rectangle: Rounded Corners 1"/>
          <p:cNvSpPr/>
          <p:nvPr/>
        </p:nvSpPr>
        <p:spPr>
          <a:xfrm>
            <a:off x="1374480" y="1592280"/>
            <a:ext cx="9441360" cy="424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792d2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“</a:t>
            </a: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Employee data analysis provides valuable insights into workforce performance, productivity, and development needs. By leveraging data-driven decision making, organizations can: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Enhance employee engagement and retention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Identify skill gaps and training opportunities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Inform strategic talent management decisions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Optimize performance management processes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Char char="✓"/>
            </a:pP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Improve overall business outcomes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Effective employee data analysis enables organizations to unlock the full potential of their workforce, drive business success, and maintain a competitive edge in the market.”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127622"/>
            </a:gs>
            <a:gs pos="100000">
              <a:srgbClr val="168253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"/>
          <p:cNvSpPr/>
          <p:nvPr/>
        </p:nvSpPr>
        <p:spPr>
          <a:xfrm>
            <a:off x="871560" y="2037240"/>
            <a:ext cx="8956440" cy="1971720"/>
          </a:xfrm>
          <a:prstGeom prst="rect">
            <a:avLst/>
          </a:prstGeom>
          <a:solidFill>
            <a:srgbClr val="83992a"/>
          </a:solidFill>
          <a:ln>
            <a:solidFill>
              <a:srgbClr val="6071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aramond"/>
            </a:endParaRPr>
          </a:p>
        </p:txBody>
      </p:sp>
      <p:sp>
        <p:nvSpPr>
          <p:cNvPr id="234" name="object 2"/>
          <p:cNvSpPr/>
          <p:nvPr/>
        </p:nvSpPr>
        <p:spPr>
          <a:xfrm>
            <a:off x="0" y="0"/>
            <a:ext cx="12190680" cy="6856560"/>
          </a:xfrm>
          <a:custGeom>
            <a:avLst/>
            <a:gdLst>
              <a:gd name="textAreaLeft" fmla="*/ 0 w 12190680"/>
              <a:gd name="textAreaRight" fmla="*/ 12192120 w 1219068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Times New Roman"/>
            </a:endParaRPr>
          </a:p>
        </p:txBody>
      </p:sp>
      <p:grpSp>
        <p:nvGrpSpPr>
          <p:cNvPr id="235" name="object 3"/>
          <p:cNvGrpSpPr/>
          <p:nvPr/>
        </p:nvGrpSpPr>
        <p:grpSpPr>
          <a:xfrm>
            <a:off x="7448760" y="0"/>
            <a:ext cx="4742280" cy="6857280"/>
            <a:chOff x="7448760" y="0"/>
            <a:chExt cx="4742280" cy="6857280"/>
          </a:xfrm>
        </p:grpSpPr>
        <p:sp>
          <p:nvSpPr>
            <p:cNvPr id="236" name="object 4"/>
            <p:cNvSpPr/>
            <p:nvPr/>
          </p:nvSpPr>
          <p:spPr>
            <a:xfrm>
              <a:off x="9377280" y="4680"/>
              <a:ext cx="1217160" cy="6852240"/>
            </a:xfrm>
            <a:custGeom>
              <a:avLst/>
              <a:gdLst>
                <a:gd name="textAreaLeft" fmla="*/ 0 w 1217160"/>
                <a:gd name="textAreaRight" fmla="*/ 1218600 w 1217160"/>
                <a:gd name="textAreaTop" fmla="*/ 0 h 6852240"/>
                <a:gd name="textAreaBottom" fmla="*/ 6853680 h 685224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37" name="object 5"/>
            <p:cNvSpPr/>
            <p:nvPr/>
          </p:nvSpPr>
          <p:spPr>
            <a:xfrm>
              <a:off x="7448760" y="3695040"/>
              <a:ext cx="4741920" cy="3162240"/>
            </a:xfrm>
            <a:custGeom>
              <a:avLst/>
              <a:gdLst>
                <a:gd name="textAreaLeft" fmla="*/ 0 w 4741920"/>
                <a:gd name="textAreaRight" fmla="*/ 4743360 w 4741920"/>
                <a:gd name="textAreaTop" fmla="*/ 0 h 3162240"/>
                <a:gd name="textAreaBottom" fmla="*/ 3163680 h 316224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38" name="object 6"/>
            <p:cNvSpPr/>
            <p:nvPr/>
          </p:nvSpPr>
          <p:spPr>
            <a:xfrm>
              <a:off x="9182160" y="0"/>
              <a:ext cx="3008520" cy="6856560"/>
            </a:xfrm>
            <a:custGeom>
              <a:avLst/>
              <a:gdLst>
                <a:gd name="textAreaLeft" fmla="*/ 0 w 3008520"/>
                <a:gd name="textAreaRight" fmla="*/ 3009960 w 300852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39" name="object 7"/>
            <p:cNvSpPr/>
            <p:nvPr/>
          </p:nvSpPr>
          <p:spPr>
            <a:xfrm>
              <a:off x="9603000" y="0"/>
              <a:ext cx="2588040" cy="6856560"/>
            </a:xfrm>
            <a:custGeom>
              <a:avLst/>
              <a:gdLst>
                <a:gd name="textAreaLeft" fmla="*/ 0 w 2588040"/>
                <a:gd name="textAreaRight" fmla="*/ 2589480 w 258804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0" name="object 8"/>
            <p:cNvSpPr/>
            <p:nvPr/>
          </p:nvSpPr>
          <p:spPr>
            <a:xfrm>
              <a:off x="8934480" y="3048120"/>
              <a:ext cx="3256200" cy="3808440"/>
            </a:xfrm>
            <a:custGeom>
              <a:avLst/>
              <a:gdLst>
                <a:gd name="textAreaLeft" fmla="*/ 0 w 3256200"/>
                <a:gd name="textAreaRight" fmla="*/ 3257640 w 3256200"/>
                <a:gd name="textAreaTop" fmla="*/ 0 h 3808440"/>
                <a:gd name="textAreaBottom" fmla="*/ 3809880 h 380844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1" name="object 9"/>
            <p:cNvSpPr/>
            <p:nvPr/>
          </p:nvSpPr>
          <p:spPr>
            <a:xfrm>
              <a:off x="9338040" y="0"/>
              <a:ext cx="2853000" cy="685656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2" name="object 10"/>
            <p:cNvSpPr/>
            <p:nvPr/>
          </p:nvSpPr>
          <p:spPr>
            <a:xfrm>
              <a:off x="10896480" y="0"/>
              <a:ext cx="1293840" cy="6856560"/>
            </a:xfrm>
            <a:custGeom>
              <a:avLst/>
              <a:gdLst>
                <a:gd name="textAreaLeft" fmla="*/ 0 w 1293840"/>
                <a:gd name="textAreaRight" fmla="*/ 1295280 w 129384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3" name="object 11"/>
            <p:cNvSpPr/>
            <p:nvPr/>
          </p:nvSpPr>
          <p:spPr>
            <a:xfrm>
              <a:off x="10936080" y="0"/>
              <a:ext cx="1254600" cy="6856560"/>
            </a:xfrm>
            <a:custGeom>
              <a:avLst/>
              <a:gdLst>
                <a:gd name="textAreaLeft" fmla="*/ 0 w 1254600"/>
                <a:gd name="textAreaRight" fmla="*/ 1256040 w 125460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44" name="object 12"/>
            <p:cNvSpPr/>
            <p:nvPr/>
          </p:nvSpPr>
          <p:spPr>
            <a:xfrm>
              <a:off x="10372680" y="3591000"/>
              <a:ext cx="1818000" cy="3265560"/>
            </a:xfrm>
            <a:custGeom>
              <a:avLst/>
              <a:gdLst>
                <a:gd name="textAreaLeft" fmla="*/ 0 w 1818000"/>
                <a:gd name="textAreaRight" fmla="*/ 1819440 w 1818000"/>
                <a:gd name="textAreaTop" fmla="*/ 0 h 3265560"/>
                <a:gd name="textAreaBottom" fmla="*/ 3267000 h 326556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45" name="object 13"/>
          <p:cNvSpPr/>
          <p:nvPr/>
        </p:nvSpPr>
        <p:spPr>
          <a:xfrm>
            <a:off x="0" y="4010040"/>
            <a:ext cx="446400" cy="2846520"/>
          </a:xfrm>
          <a:custGeom>
            <a:avLst/>
            <a:gdLst>
              <a:gd name="textAreaLeft" fmla="*/ 0 w 446400"/>
              <a:gd name="textAreaRight" fmla="*/ 447840 w 446400"/>
              <a:gd name="textAreaTop" fmla="*/ 0 h 2846520"/>
              <a:gd name="textAreaBottom" fmla="*/ 2847960 h 284652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object 14"/>
          <p:cNvSpPr/>
          <p:nvPr/>
        </p:nvSpPr>
        <p:spPr>
          <a:xfrm>
            <a:off x="9353520" y="536256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7" name="object 15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8" name="object 16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3908160" cy="11606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 algn="ctr" defTabSz="45720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4250" spc="-8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4250" spc="15" strike="noStrike">
                <a:solidFill>
                  <a:schemeClr val="dk1"/>
                </a:solidFill>
                <a:latin typeface="Trebuchet MS"/>
              </a:rPr>
              <a:t>TITLE</a:t>
            </a:r>
            <a:endParaRPr b="0" lang="en-US" sz="4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65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479B5733-1525-45B5-8E76-E9E124051568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251" name="object 18"/>
          <p:cNvGrpSpPr/>
          <p:nvPr/>
        </p:nvGrpSpPr>
        <p:grpSpPr>
          <a:xfrm>
            <a:off x="466560" y="6410160"/>
            <a:ext cx="3703680" cy="293760"/>
            <a:chOff x="466560" y="6410160"/>
            <a:chExt cx="3703680" cy="293760"/>
          </a:xfrm>
        </p:grpSpPr>
        <p:pic>
          <p:nvPicPr>
            <p:cNvPr id="252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1640" cy="198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3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680" cy="293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4" name="Rectangle 1"/>
          <p:cNvSpPr/>
          <p:nvPr/>
        </p:nvSpPr>
        <p:spPr>
          <a:xfrm>
            <a:off x="0" y="-720"/>
            <a:ext cx="12190320" cy="6852960"/>
          </a:xfrm>
          <a:prstGeom prst="rect">
            <a:avLst/>
          </a:prstGeom>
          <a:solidFill>
            <a:srgbClr val="1e6a39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aramond"/>
            </a:endParaRPr>
          </a:p>
        </p:txBody>
      </p:sp>
      <p:sp>
        <p:nvSpPr>
          <p:cNvPr id="255" name="TextBox 22"/>
          <p:cNvSpPr/>
          <p:nvPr/>
        </p:nvSpPr>
        <p:spPr>
          <a:xfrm>
            <a:off x="1217520" y="2123280"/>
            <a:ext cx="8805600" cy="1430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400" spc="-1" strike="noStrike">
                <a:solidFill>
                  <a:srgbClr val="0f0f0f"/>
                </a:solidFill>
                <a:latin typeface="Times New Roman"/>
              </a:rPr>
              <a:t>Employee Performance Analysis using Excel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Picture 4" descr=""/>
          <p:cNvPicPr/>
          <p:nvPr/>
        </p:nvPicPr>
        <p:blipFill>
          <a:blip r:embed="rId3"/>
          <a:stretch/>
        </p:blipFill>
        <p:spPr>
          <a:xfrm>
            <a:off x="8603280" y="4333680"/>
            <a:ext cx="3422520" cy="227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chemeClr val="accent5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bject 2"/>
          <p:cNvSpPr/>
          <p:nvPr/>
        </p:nvSpPr>
        <p:spPr>
          <a:xfrm>
            <a:off x="-76320" y="28440"/>
            <a:ext cx="12480120" cy="6856560"/>
          </a:xfrm>
          <a:custGeom>
            <a:avLst/>
            <a:gdLst>
              <a:gd name="textAreaLeft" fmla="*/ 0 w 12480120"/>
              <a:gd name="textAreaRight" fmla="*/ 12481560 w 1248012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258" name="object 3"/>
          <p:cNvGrpSpPr/>
          <p:nvPr/>
        </p:nvGrpSpPr>
        <p:grpSpPr>
          <a:xfrm>
            <a:off x="7448760" y="0"/>
            <a:ext cx="4742280" cy="6857280"/>
            <a:chOff x="7448760" y="0"/>
            <a:chExt cx="4742280" cy="6857280"/>
          </a:xfrm>
        </p:grpSpPr>
        <p:sp>
          <p:nvSpPr>
            <p:cNvPr id="259" name="object 4"/>
            <p:cNvSpPr/>
            <p:nvPr/>
          </p:nvSpPr>
          <p:spPr>
            <a:xfrm>
              <a:off x="9377280" y="4680"/>
              <a:ext cx="1217160" cy="6852240"/>
            </a:xfrm>
            <a:custGeom>
              <a:avLst/>
              <a:gdLst>
                <a:gd name="textAreaLeft" fmla="*/ 0 w 1217160"/>
                <a:gd name="textAreaRight" fmla="*/ 1218600 w 1217160"/>
                <a:gd name="textAreaTop" fmla="*/ 0 h 6852240"/>
                <a:gd name="textAreaBottom" fmla="*/ 6853680 h 685224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60" name="object 5"/>
            <p:cNvSpPr/>
            <p:nvPr/>
          </p:nvSpPr>
          <p:spPr>
            <a:xfrm>
              <a:off x="7448760" y="3695040"/>
              <a:ext cx="4741920" cy="3162240"/>
            </a:xfrm>
            <a:custGeom>
              <a:avLst/>
              <a:gdLst>
                <a:gd name="textAreaLeft" fmla="*/ 0 w 4741920"/>
                <a:gd name="textAreaRight" fmla="*/ 4743360 w 4741920"/>
                <a:gd name="textAreaTop" fmla="*/ 0 h 3162240"/>
                <a:gd name="textAreaBottom" fmla="*/ 3163680 h 316224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61" name="object 6"/>
            <p:cNvSpPr/>
            <p:nvPr/>
          </p:nvSpPr>
          <p:spPr>
            <a:xfrm>
              <a:off x="9182160" y="0"/>
              <a:ext cx="3008520" cy="6856560"/>
            </a:xfrm>
            <a:custGeom>
              <a:avLst/>
              <a:gdLst>
                <a:gd name="textAreaLeft" fmla="*/ 0 w 3008520"/>
                <a:gd name="textAreaRight" fmla="*/ 3009960 w 300852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62" name="object 7"/>
            <p:cNvSpPr/>
            <p:nvPr/>
          </p:nvSpPr>
          <p:spPr>
            <a:xfrm>
              <a:off x="9603000" y="0"/>
              <a:ext cx="2588040" cy="6856560"/>
            </a:xfrm>
            <a:custGeom>
              <a:avLst/>
              <a:gdLst>
                <a:gd name="textAreaLeft" fmla="*/ 0 w 2588040"/>
                <a:gd name="textAreaRight" fmla="*/ 2589480 w 258804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63" name="object 8"/>
            <p:cNvSpPr/>
            <p:nvPr/>
          </p:nvSpPr>
          <p:spPr>
            <a:xfrm>
              <a:off x="8934480" y="3048120"/>
              <a:ext cx="3256200" cy="3808440"/>
            </a:xfrm>
            <a:custGeom>
              <a:avLst/>
              <a:gdLst>
                <a:gd name="textAreaLeft" fmla="*/ 0 w 3256200"/>
                <a:gd name="textAreaRight" fmla="*/ 3257640 w 3256200"/>
                <a:gd name="textAreaTop" fmla="*/ 0 h 3808440"/>
                <a:gd name="textAreaBottom" fmla="*/ 3809880 h 380844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64" name="object 9"/>
            <p:cNvSpPr/>
            <p:nvPr/>
          </p:nvSpPr>
          <p:spPr>
            <a:xfrm>
              <a:off x="9338040" y="0"/>
              <a:ext cx="2853000" cy="685656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65" name="object 10"/>
            <p:cNvSpPr/>
            <p:nvPr/>
          </p:nvSpPr>
          <p:spPr>
            <a:xfrm>
              <a:off x="10896480" y="0"/>
              <a:ext cx="1293840" cy="6856560"/>
            </a:xfrm>
            <a:custGeom>
              <a:avLst/>
              <a:gdLst>
                <a:gd name="textAreaLeft" fmla="*/ 0 w 1293840"/>
                <a:gd name="textAreaRight" fmla="*/ 1295280 w 129384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66" name="object 11"/>
            <p:cNvSpPr/>
            <p:nvPr/>
          </p:nvSpPr>
          <p:spPr>
            <a:xfrm>
              <a:off x="10936080" y="0"/>
              <a:ext cx="1254600" cy="6856560"/>
            </a:xfrm>
            <a:custGeom>
              <a:avLst/>
              <a:gdLst>
                <a:gd name="textAreaLeft" fmla="*/ 0 w 1254600"/>
                <a:gd name="textAreaRight" fmla="*/ 1256040 w 1254600"/>
                <a:gd name="textAreaTop" fmla="*/ 0 h 6856560"/>
                <a:gd name="textAreaBottom" fmla="*/ 6858000 h 685656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67" name="object 12"/>
            <p:cNvSpPr/>
            <p:nvPr/>
          </p:nvSpPr>
          <p:spPr>
            <a:xfrm>
              <a:off x="10372680" y="3591000"/>
              <a:ext cx="1818000" cy="3265560"/>
            </a:xfrm>
            <a:custGeom>
              <a:avLst/>
              <a:gdLst>
                <a:gd name="textAreaLeft" fmla="*/ 0 w 1818000"/>
                <a:gd name="textAreaRight" fmla="*/ 1819440 w 1818000"/>
                <a:gd name="textAreaTop" fmla="*/ 0 h 3265560"/>
                <a:gd name="textAreaBottom" fmla="*/ 3267000 h 326556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68" name="object 13"/>
          <p:cNvSpPr/>
          <p:nvPr/>
        </p:nvSpPr>
        <p:spPr>
          <a:xfrm>
            <a:off x="0" y="4010040"/>
            <a:ext cx="446400" cy="2846520"/>
          </a:xfrm>
          <a:custGeom>
            <a:avLst/>
            <a:gdLst>
              <a:gd name="textAreaLeft" fmla="*/ 0 w 446400"/>
              <a:gd name="textAreaRight" fmla="*/ 447840 w 446400"/>
              <a:gd name="textAreaTop" fmla="*/ 0 h 2846520"/>
              <a:gd name="textAreaBottom" fmla="*/ 2847960 h 284652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9" name="object 14"/>
          <p:cNvSpPr/>
          <p:nvPr/>
        </p:nvSpPr>
        <p:spPr>
          <a:xfrm>
            <a:off x="752400" y="6486120"/>
            <a:ext cx="17722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1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1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1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24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0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24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object 15"/>
          <p:cNvSpPr/>
          <p:nvPr/>
        </p:nvSpPr>
        <p:spPr>
          <a:xfrm>
            <a:off x="7362720" y="447840"/>
            <a:ext cx="360360" cy="360360"/>
          </a:xfrm>
          <a:custGeom>
            <a:avLst/>
            <a:gdLst>
              <a:gd name="textAreaLeft" fmla="*/ 0 w 360360"/>
              <a:gd name="textAreaRight" fmla="*/ 361800 w 360360"/>
              <a:gd name="textAreaTop" fmla="*/ 0 h 360360"/>
              <a:gd name="textAreaBottom" fmla="*/ 361800 h 360360"/>
            </a:gdLst>
            <a:ah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object 16"/>
          <p:cNvSpPr/>
          <p:nvPr/>
        </p:nvSpPr>
        <p:spPr>
          <a:xfrm>
            <a:off x="11010960" y="5610240"/>
            <a:ext cx="646200" cy="646200"/>
          </a:xfrm>
          <a:custGeom>
            <a:avLst/>
            <a:gdLst>
              <a:gd name="textAreaLeft" fmla="*/ 0 w 646200"/>
              <a:gd name="textAreaRight" fmla="*/ 647640 w 646200"/>
              <a:gd name="textAreaTop" fmla="*/ 0 h 646200"/>
              <a:gd name="textAreaBottom" fmla="*/ 647640 h 646200"/>
            </a:gdLst>
            <a:ah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72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240" cy="246240"/>
          </a:xfrm>
          <a:prstGeom prst="rect">
            <a:avLst/>
          </a:prstGeom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58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 algn="ctr" defTabSz="45720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4800" spc="1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chemeClr val="dk1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800" spc="4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DA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4" name="object 18"/>
          <p:cNvGrpSpPr/>
          <p:nvPr/>
        </p:nvGrpSpPr>
        <p:grpSpPr>
          <a:xfrm>
            <a:off x="72720" y="3695040"/>
            <a:ext cx="4122720" cy="3008520"/>
            <a:chOff x="72720" y="3695040"/>
            <a:chExt cx="4122720" cy="3008520"/>
          </a:xfrm>
        </p:grpSpPr>
        <p:pic>
          <p:nvPicPr>
            <p:cNvPr id="275" name="object 19" descr=""/>
            <p:cNvPicPr/>
            <p:nvPr/>
          </p:nvPicPr>
          <p:blipFill>
            <a:blip r:embed="rId2"/>
            <a:stretch/>
          </p:blipFill>
          <p:spPr>
            <a:xfrm>
              <a:off x="491760" y="6285600"/>
              <a:ext cx="3703680" cy="293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6" name="object 20" descr=""/>
            <p:cNvPicPr/>
            <p:nvPr/>
          </p:nvPicPr>
          <p:blipFill>
            <a:blip r:embed="rId3"/>
            <a:stretch/>
          </p:blipFill>
          <p:spPr>
            <a:xfrm>
              <a:off x="72720" y="3695040"/>
              <a:ext cx="1731960" cy="30085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77" name="PlaceHolder 2"/>
          <p:cNvSpPr>
            <a:spLocks noGrp="1"/>
          </p:cNvSpPr>
          <p:nvPr>
            <p:ph type="sldNum" idx="66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2C31F2F4-19D3-405C-B54D-768B055DA151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Rectangle 2"/>
          <p:cNvSpPr/>
          <p:nvPr/>
        </p:nvSpPr>
        <p:spPr>
          <a:xfrm>
            <a:off x="228600" y="82080"/>
            <a:ext cx="12238920" cy="6775920"/>
          </a:xfrm>
          <a:prstGeom prst="rect">
            <a:avLst/>
          </a:prstGeom>
          <a:gradFill rotWithShape="0">
            <a:gsLst>
              <a:gs pos="0">
                <a:srgbClr val="1e6a39"/>
              </a:gs>
              <a:gs pos="100000">
                <a:srgbClr val="28471f"/>
              </a:gs>
            </a:gsLst>
            <a:lin ang="3600000"/>
          </a:gradFill>
          <a:ln>
            <a:solidFill>
              <a:srgbClr val="6071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aramond"/>
            </a:endParaRPr>
          </a:p>
        </p:txBody>
      </p:sp>
      <p:sp>
        <p:nvSpPr>
          <p:cNvPr id="279" name="TextBox 22"/>
          <p:cNvSpPr/>
          <p:nvPr/>
        </p:nvSpPr>
        <p:spPr>
          <a:xfrm>
            <a:off x="2509920" y="1041480"/>
            <a:ext cx="502776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6f9d4"/>
                </a:solidFill>
                <a:latin typeface="Times New Roman"/>
              </a:rPr>
              <a:t>1.Problem Statement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6f9d4"/>
                </a:solidFill>
                <a:latin typeface="Times New Roman"/>
              </a:rPr>
              <a:t>2.Project Overview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6f9d4"/>
                </a:solidFill>
                <a:latin typeface="Times New Roman"/>
              </a:rPr>
              <a:t>3.End Users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6f9d4"/>
                </a:solidFill>
                <a:latin typeface="Times New Roman"/>
              </a:rPr>
              <a:t>4.Our Solution and Proposition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6f9d4"/>
                </a:solidFill>
                <a:latin typeface="Times New Roman"/>
              </a:rPr>
              <a:t>5.Dataset Description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6f9d4"/>
                </a:solidFill>
                <a:latin typeface="Times New Roman"/>
              </a:rPr>
              <a:t>6.Modelling Approach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6f9d4"/>
                </a:solidFill>
                <a:latin typeface="Times New Roman"/>
              </a:rPr>
              <a:t>7.Results and Discussion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f6f9d4"/>
                </a:solidFill>
                <a:latin typeface="Times New Roman"/>
              </a:rPr>
              <a:t>8.Conclusion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Rectangle 3"/>
          <p:cNvSpPr/>
          <p:nvPr/>
        </p:nvSpPr>
        <p:spPr>
          <a:xfrm>
            <a:off x="492840" y="369000"/>
            <a:ext cx="3431520" cy="699120"/>
          </a:xfrm>
          <a:prstGeom prst="rect">
            <a:avLst/>
          </a:prstGeom>
          <a:solidFill>
            <a:schemeClr val="bg1"/>
          </a:solidFill>
          <a:ln>
            <a:solidFill>
              <a:srgbClr val="6071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3200" spc="-1" strike="noStrike">
                <a:solidFill>
                  <a:schemeClr val="dk1"/>
                </a:solidFill>
                <a:latin typeface="Garamond"/>
              </a:rPr>
              <a:t>AGENDA</a:t>
            </a:r>
            <a:r>
              <a:rPr b="0" lang="en-US" sz="1800" spc="-1" strike="noStrike">
                <a:solidFill>
                  <a:schemeClr val="dk1"/>
                </a:solidFill>
                <a:latin typeface="Garamond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Picture 5" descr=""/>
          <p:cNvPicPr/>
          <p:nvPr/>
        </p:nvPicPr>
        <p:blipFill>
          <a:blip r:embed="rId4"/>
          <a:stretch/>
        </p:blipFill>
        <p:spPr>
          <a:xfrm>
            <a:off x="9100080" y="3787920"/>
            <a:ext cx="2424600" cy="242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1e6a3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bject 6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3200400" y="685800"/>
            <a:ext cx="5635440" cy="13111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 algn="ctr" defTabSz="45720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P</a:t>
            </a: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ROB</a:t>
            </a:r>
            <a:r>
              <a:rPr b="1" lang="en-US" sz="4250" spc="43" strike="noStrike">
                <a:solidFill>
                  <a:schemeClr val="dk1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250" spc="9" strike="noStrike">
                <a:solidFill>
                  <a:schemeClr val="dk1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4250" spc="1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ME</a:t>
            </a:r>
            <a:r>
              <a:rPr b="1" lang="en-US" sz="4250" spc="1" strike="noStrike">
                <a:solidFill>
                  <a:schemeClr val="dk1"/>
                </a:solidFill>
                <a:latin typeface="Trebuchet MS"/>
              </a:rPr>
              <a:t>NT</a:t>
            </a:r>
            <a:endParaRPr b="0" lang="en-US" sz="4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ldNum" idx="67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3570ED0C-9ED9-4EF8-AD93-0D4DB1DB0B1A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85" name="object 8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 w="0">
            <a:noFill/>
          </a:ln>
        </p:spPr>
      </p:pic>
      <p:sp>
        <p:nvSpPr>
          <p:cNvPr id="286" name="Rectangle: Diagonal Corners Rounded 1"/>
          <p:cNvSpPr/>
          <p:nvPr/>
        </p:nvSpPr>
        <p:spPr>
          <a:xfrm>
            <a:off x="1888200" y="2086200"/>
            <a:ext cx="8169840" cy="385704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pc="-1" strike="noStrike">
                <a:solidFill>
                  <a:schemeClr val="dk1"/>
                </a:solidFill>
                <a:latin typeface="Google Sans"/>
              </a:rPr>
              <a:t>A problem statement for employee performance can be a clear and concise explanation of a challenge or issue that summarizes what needs to be changed. It can help stakeholders, team members, and you focus on the problem, who it impacts, and why it's important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1e6a3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object 2"/>
          <p:cNvGrpSpPr/>
          <p:nvPr/>
        </p:nvGrpSpPr>
        <p:grpSpPr>
          <a:xfrm>
            <a:off x="8658360" y="2647800"/>
            <a:ext cx="3532320" cy="3808440"/>
            <a:chOff x="8658360" y="2647800"/>
            <a:chExt cx="3532320" cy="3808440"/>
          </a:xfrm>
        </p:grpSpPr>
        <p:sp>
          <p:nvSpPr>
            <p:cNvPr id="288" name="object 3"/>
            <p:cNvSpPr/>
            <p:nvPr/>
          </p:nvSpPr>
          <p:spPr>
            <a:xfrm>
              <a:off x="9353520" y="5362560"/>
              <a:ext cx="455760" cy="455760"/>
            </a:xfrm>
            <a:custGeom>
              <a:avLst/>
              <a:gdLst>
                <a:gd name="textAreaLeft" fmla="*/ 0 w 455760"/>
                <a:gd name="textAreaRight" fmla="*/ 457200 w 455760"/>
                <a:gd name="textAreaTop" fmla="*/ 0 h 455760"/>
                <a:gd name="textAreaBottom" fmla="*/ 457200 h 45576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89" name="object 4"/>
            <p:cNvSpPr/>
            <p:nvPr/>
          </p:nvSpPr>
          <p:spPr>
            <a:xfrm>
              <a:off x="9353520" y="5896080"/>
              <a:ext cx="179640" cy="179640"/>
            </a:xfrm>
            <a:custGeom>
              <a:avLst/>
              <a:gdLst>
                <a:gd name="textAreaLeft" fmla="*/ 0 w 179640"/>
                <a:gd name="textAreaRight" fmla="*/ 181080 w 179640"/>
                <a:gd name="textAreaTop" fmla="*/ 0 h 179640"/>
                <a:gd name="textAreaBottom" fmla="*/ 181080 h 17964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290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320" cy="38084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91" name="object 6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3424320" y="829800"/>
            <a:ext cx="5262120" cy="11606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 algn="ctr" defTabSz="45720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OVERVIEW</a:t>
            </a:r>
            <a:endParaRPr b="0" lang="en-US" sz="4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ldNum" idx="68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DEC1E08C-363A-4227-BC17-B3F2435E8168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94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 w="0">
            <a:noFill/>
          </a:ln>
        </p:spPr>
      </p:pic>
      <p:sp>
        <p:nvSpPr>
          <p:cNvPr id="295" name="TextBox 10"/>
          <p:cNvSpPr/>
          <p:nvPr/>
        </p:nvSpPr>
        <p:spPr>
          <a:xfrm>
            <a:off x="990720" y="2133720"/>
            <a:ext cx="7923240" cy="40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Analysing the performance of employee by considering various factors like gender, performance level, ratings, achievents.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800" spc="-1" strike="noStrike">
                <a:solidFill>
                  <a:schemeClr val="dk1"/>
                </a:solidFill>
                <a:latin typeface="Calibri"/>
              </a:rPr>
              <a:t>The employee database contains various attributes such as employee ID,  Name, Department, Job title, Starting date , Employee type (full-time / part-time) , Employee status (voluntarily terminated , active , etc).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1e6a3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bject 2"/>
          <p:cNvSpPr/>
          <p:nvPr/>
        </p:nvSpPr>
        <p:spPr>
          <a:xfrm>
            <a:off x="9353520" y="536256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7" name="object 3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8" name="object 4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216240" y="845280"/>
            <a:ext cx="5013000" cy="9831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 algn="ctr" defTabSz="45720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pc="15" strike="noStrike">
                <a:solidFill>
                  <a:schemeClr val="dk1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200" spc="9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AR</a:t>
            </a:r>
            <a:r>
              <a:rPr b="1" lang="en-US" sz="3200" spc="4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200" spc="4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21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200" spc="4" strike="noStrike">
                <a:solidFill>
                  <a:schemeClr val="dk1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US" sz="3200" spc="1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200" spc="-26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S?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ldNum" idx="69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E0284B7C-517A-4CBE-BC70-32ACEA2B58AA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01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9800" cy="484200"/>
          </a:xfrm>
          <a:prstGeom prst="rect">
            <a:avLst/>
          </a:prstGeom>
          <a:ln w="0">
            <a:noFill/>
          </a:ln>
        </p:spPr>
      </p:pic>
      <p:sp>
        <p:nvSpPr>
          <p:cNvPr id="302" name=""/>
          <p:cNvSpPr/>
          <p:nvPr/>
        </p:nvSpPr>
        <p:spPr>
          <a:xfrm>
            <a:off x="1240560" y="2057400"/>
            <a:ext cx="1730880" cy="1502280"/>
          </a:xfrm>
          <a:prstGeom prst="flowChartProcess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Primary users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4965120" y="2057400"/>
            <a:ext cx="1730880" cy="1502280"/>
          </a:xfrm>
          <a:prstGeom prst="flowChartProcess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Secondary users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8686800" y="2057400"/>
            <a:ext cx="1730880" cy="1502280"/>
          </a:xfrm>
          <a:prstGeom prst="flowChartProcess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Tertiary users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8001000" y="3886200"/>
            <a:ext cx="3657240" cy="189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aramond"/>
              </a:rPr>
              <a:t>Succession Planning Teams</a:t>
            </a:r>
            <a:r>
              <a:rPr b="0" lang="en-US" sz="1600" spc="-1" strike="noStrike">
                <a:solidFill>
                  <a:schemeClr val="dk1"/>
                </a:solidFill>
                <a:latin typeface="Garamond"/>
              </a:rPr>
              <a:t> (identify and develop future leaders)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aramond"/>
              </a:rPr>
              <a:t>Compensation and Benefits Teams</a:t>
            </a:r>
            <a:r>
              <a:rPr b="0" lang="en-US" sz="1600" spc="-1" strike="noStrike">
                <a:solidFill>
                  <a:schemeClr val="dk1"/>
                </a:solidFill>
                <a:latin typeface="Garamond"/>
              </a:rPr>
              <a:t>(determine rewards and recognition)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aramond"/>
              </a:rPr>
              <a:t>Training and Development</a:t>
            </a:r>
            <a:r>
              <a:rPr b="0" lang="en-US" sz="1600" spc="-1" strike="noStrike">
                <a:solidFill>
                  <a:schemeClr val="dk1"/>
                </a:solidFill>
                <a:latin typeface="Garamond"/>
              </a:rPr>
              <a:t> Teams (design and deliver training program)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4319280" y="3886200"/>
            <a:ext cx="3224160" cy="16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aramond"/>
              </a:rPr>
              <a:t>HR Department </a:t>
            </a:r>
            <a:r>
              <a:rPr b="0" lang="en-US" sz="1600" spc="-1" strike="noStrike">
                <a:solidFill>
                  <a:schemeClr val="dk1"/>
                </a:solidFill>
                <a:latin typeface="Garamond"/>
              </a:rPr>
              <a:t>(monitor trends, identify training needs, and develop strategies)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aramond"/>
              </a:rPr>
              <a:t>Organizational Leadership</a:t>
            </a:r>
            <a:r>
              <a:rPr b="0" lang="en-US" sz="1600" spc="-1" strike="noStrike">
                <a:solidFill>
                  <a:schemeClr val="dk1"/>
                </a:solidFill>
                <a:latin typeface="Garamond"/>
              </a:rPr>
              <a:t> (evaluate performance management systeem and make strategic decisions.</a:t>
            </a:r>
            <a:r>
              <a:rPr b="0" lang="en-US" sz="1600" spc="-1" strike="noStrike">
                <a:solidFill>
                  <a:schemeClr val="lt1"/>
                </a:solidFill>
                <a:latin typeface="Garamond"/>
              </a:rPr>
              <a:t>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1230840" y="3886200"/>
            <a:ext cx="2426400" cy="14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Garamond"/>
              </a:rPr>
              <a:t> </a:t>
            </a:r>
            <a:r>
              <a:rPr b="1" lang="en-US" sz="1600" spc="-1" strike="noStrike">
                <a:solidFill>
                  <a:schemeClr val="dk1"/>
                </a:solidFill>
                <a:latin typeface="Garamond"/>
              </a:rPr>
              <a:t>Employees</a:t>
            </a:r>
            <a:r>
              <a:rPr b="0" lang="en-US" sz="1600" spc="-1" strike="noStrike">
                <a:solidFill>
                  <a:schemeClr val="dk1"/>
                </a:solidFill>
                <a:latin typeface="Garamond"/>
              </a:rPr>
              <a:t> (receive feedback and development plans)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dk1"/>
                </a:solidFill>
                <a:latin typeface="Garamond"/>
              </a:rPr>
              <a:t>Managers/Supervisors</a:t>
            </a:r>
            <a:r>
              <a:rPr b="0" lang="en-US" sz="1600" spc="-1" strike="noStrike">
                <a:solidFill>
                  <a:schemeClr val="dk1"/>
                </a:solidFill>
                <a:latin typeface="Garamond"/>
              </a:rPr>
              <a:t> (evaluate performance and make decisions)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371600" y="2514600"/>
            <a:ext cx="13712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1e6a3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bject 3"/>
          <p:cNvSpPr/>
          <p:nvPr/>
        </p:nvSpPr>
        <p:spPr>
          <a:xfrm>
            <a:off x="9353520" y="536256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0" name="object 4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1" name="object 5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617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 algn="ctr" defTabSz="45720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3600" spc="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15" strike="noStrike">
                <a:solidFill>
                  <a:schemeClr val="dk1"/>
                </a:solidFill>
                <a:latin typeface="Trebuchet MS"/>
              </a:rPr>
              <a:t>U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R </a:t>
            </a:r>
            <a:r>
              <a:rPr b="1" lang="en-US" sz="3600" spc="15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600" spc="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15" strike="noStrike">
                <a:solidFill>
                  <a:schemeClr val="dk1"/>
                </a:solidFill>
                <a:latin typeface="Trebuchet MS"/>
              </a:rPr>
              <a:t>LU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3600" spc="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600" spc="-347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3600" spc="-7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D</a:t>
            </a:r>
            <a:r>
              <a:rPr b="1" lang="en-US" sz="3600" spc="24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600" spc="49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600" spc="-296" strike="noStrike">
                <a:solidFill>
                  <a:schemeClr val="dk1"/>
                </a:solidFill>
                <a:latin typeface="Trebuchet MS"/>
              </a:rPr>
              <a:t>V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3600" spc="15" strike="noStrike">
                <a:solidFill>
                  <a:schemeClr val="dk1"/>
                </a:solidFill>
                <a:latin typeface="Trebuchet MS"/>
              </a:rPr>
              <a:t>LU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600" spc="-6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600" spc="-15" strike="noStrike">
                <a:solidFill>
                  <a:schemeClr val="dk1"/>
                </a:solidFill>
                <a:latin typeface="Trebuchet MS"/>
              </a:rPr>
              <a:t>P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3600" spc="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-15" strike="noStrike">
                <a:solidFill>
                  <a:schemeClr val="dk1"/>
                </a:solidFill>
                <a:latin typeface="Trebuchet MS"/>
              </a:rPr>
              <a:t>P</a:t>
            </a:r>
            <a:r>
              <a:rPr b="1" lang="en-US" sz="3600" spc="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15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3600" spc="-35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600" spc="-32" strike="noStrike">
                <a:solidFill>
                  <a:schemeClr val="dk1"/>
                </a:solidFill>
                <a:latin typeface="Trebuchet MS"/>
              </a:rPr>
              <a:t>I</a:t>
            </a:r>
            <a:r>
              <a:rPr b="1" lang="en-US" sz="3600" spc="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Trebuchet MS"/>
              </a:rPr>
              <a:t>N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ldNum" idx="70"/>
          </p:nvPr>
        </p:nvSpPr>
        <p:spPr>
          <a:xfrm>
            <a:off x="10353960" y="5969160"/>
            <a:ext cx="541440" cy="2782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algn="r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03A37166-9FD1-42B6-8A46-0E36C63236A0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14" name="object 7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 w="0">
            <a:noFill/>
          </a:ln>
        </p:spPr>
      </p:pic>
      <p:sp>
        <p:nvSpPr>
          <p:cNvPr id="315" name="Rectangle 1"/>
          <p:cNvSpPr/>
          <p:nvPr/>
        </p:nvSpPr>
        <p:spPr>
          <a:xfrm>
            <a:off x="2996640" y="1695600"/>
            <a:ext cx="6536520" cy="424800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accent3">
                    <a:lumMod val="75000"/>
                  </a:schemeClr>
                </a:solidFill>
                <a:latin typeface="Garamond"/>
              </a:rPr>
              <a:t>Conditional formatting</a:t>
            </a: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- Used to highlight the required columns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accent3">
                    <a:lumMod val="75000"/>
                  </a:schemeClr>
                </a:solidFill>
                <a:latin typeface="Garamond"/>
              </a:rPr>
              <a:t>Filter</a:t>
            </a:r>
            <a:r>
              <a:rPr b="0" lang="en-US" sz="2400" spc="-1" strike="noStrike">
                <a:solidFill>
                  <a:schemeClr val="accent3">
                    <a:lumMod val="75000"/>
                  </a:schemeClr>
                </a:solidFill>
                <a:latin typeface="Garamond"/>
              </a:rPr>
              <a:t>-</a:t>
            </a: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 To remove the blanks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accent3">
                    <a:lumMod val="75000"/>
                  </a:schemeClr>
                </a:solidFill>
                <a:latin typeface="Garamond"/>
              </a:rPr>
              <a:t>Formula</a:t>
            </a: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-To find the performance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accent3">
                    <a:lumMod val="75000"/>
                  </a:schemeClr>
                </a:solidFill>
                <a:latin typeface="Garamond"/>
              </a:rPr>
              <a:t>Pivot table</a:t>
            </a: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- To summarize the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accent3">
                    <a:lumMod val="75000"/>
                  </a:schemeClr>
                </a:solidFill>
                <a:latin typeface="Garamond"/>
              </a:rPr>
              <a:t>Graph-</a:t>
            </a: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 Data visualization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Arrow: Down 2"/>
          <p:cNvSpPr/>
          <p:nvPr/>
        </p:nvSpPr>
        <p:spPr>
          <a:xfrm>
            <a:off x="1814400" y="3927240"/>
            <a:ext cx="584280" cy="923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83992a"/>
          </a:solidFill>
          <a:ln>
            <a:solidFill>
              <a:srgbClr val="60711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aramon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1e6a3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76720" y="635760"/>
            <a:ext cx="10679760" cy="75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800" spc="-1" strike="noStrike">
                <a:solidFill>
                  <a:schemeClr val="dk1"/>
                </a:solidFill>
                <a:latin typeface="Trebuchet MS"/>
              </a:rPr>
              <a:t>Dataset Description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Rectangle: Rounded Corners 1"/>
          <p:cNvSpPr/>
          <p:nvPr/>
        </p:nvSpPr>
        <p:spPr>
          <a:xfrm>
            <a:off x="1828800" y="1569240"/>
            <a:ext cx="8458920" cy="4374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6d3c13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Employee data - from Kaggle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It has 26 features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I’ve taken 10 features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Employee ID - in number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Name -Text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Employee type - 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Performance level - 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Gender- Male or female - Selection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Garamond"/>
              </a:rPr>
              <a:t>Employee rating – Numerical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68253"/>
            </a:gs>
            <a:gs pos="100000">
              <a:srgbClr val="28471f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object 2"/>
          <p:cNvSpPr/>
          <p:nvPr/>
        </p:nvSpPr>
        <p:spPr>
          <a:xfrm>
            <a:off x="752400" y="6486120"/>
            <a:ext cx="1772280" cy="1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9" strike="noStrike">
                <a:solidFill>
                  <a:srgbClr val="2d83c3"/>
                </a:solidFill>
                <a:latin typeface="Trebuchet MS"/>
              </a:rPr>
              <a:t>3/21/202</a:t>
            </a:r>
            <a:r>
              <a:rPr b="0" lang="en-US" sz="1100" spc="1" strike="noStrike">
                <a:solidFill>
                  <a:srgbClr val="2d83c3"/>
                </a:solidFill>
                <a:latin typeface="Trebuchet MS"/>
              </a:rPr>
              <a:t>4</a:t>
            </a: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0" lang="en-US" sz="1100" spc="12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41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nnu</a:t>
            </a:r>
            <a:r>
              <a:rPr b="1" lang="en-US" sz="1100" spc="1" strike="noStrike">
                <a:solidFill>
                  <a:srgbClr val="2d83c3"/>
                </a:solidFill>
                <a:latin typeface="Trebuchet MS"/>
              </a:rPr>
              <a:t>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24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80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24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object 3"/>
          <p:cNvSpPr/>
          <p:nvPr/>
        </p:nvSpPr>
        <p:spPr>
          <a:xfrm>
            <a:off x="9353520" y="5362560"/>
            <a:ext cx="455760" cy="455760"/>
          </a:xfrm>
          <a:custGeom>
            <a:avLst/>
            <a:gdLst>
              <a:gd name="textAreaLeft" fmla="*/ 0 w 455760"/>
              <a:gd name="textAreaRight" fmla="*/ 457200 w 455760"/>
              <a:gd name="textAreaTop" fmla="*/ 0 h 455760"/>
              <a:gd name="textAreaBottom" fmla="*/ 457200 h 45576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1" name="object 4"/>
          <p:cNvSpPr/>
          <p:nvPr/>
        </p:nvSpPr>
        <p:spPr>
          <a:xfrm>
            <a:off x="6696000" y="1695600"/>
            <a:ext cx="312840" cy="322560"/>
          </a:xfrm>
          <a:custGeom>
            <a:avLst/>
            <a:gdLst>
              <a:gd name="textAreaLeft" fmla="*/ 0 w 312840"/>
              <a:gd name="textAreaRight" fmla="*/ 314280 w 312840"/>
              <a:gd name="textAreaTop" fmla="*/ 0 h 322560"/>
              <a:gd name="textAreaBottom" fmla="*/ 324000 h 32256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2" name="object 5"/>
          <p:cNvSpPr/>
          <p:nvPr/>
        </p:nvSpPr>
        <p:spPr>
          <a:xfrm>
            <a:off x="9353520" y="5896080"/>
            <a:ext cx="179640" cy="179640"/>
          </a:xfrm>
          <a:custGeom>
            <a:avLst/>
            <a:gdLst>
              <a:gd name="textAreaLeft" fmla="*/ 0 w 179640"/>
              <a:gd name="textAreaRight" fmla="*/ 181080 w 179640"/>
              <a:gd name="textAreaTop" fmla="*/ 0 h 179640"/>
              <a:gd name="textAreaBottom" fmla="*/ 181080 h 17964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23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5640" cy="3418200"/>
          </a:xfrm>
          <a:prstGeom prst="rect">
            <a:avLst/>
          </a:prstGeom>
          <a:ln w="0">
            <a:noFill/>
          </a:ln>
        </p:spPr>
      </p:pic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579320" y="685800"/>
            <a:ext cx="8479080" cy="11606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 algn="ctr" defTabSz="45720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THE</a:t>
            </a:r>
            <a:r>
              <a:rPr b="1" lang="en-US" sz="4250" spc="9" strike="noStrike">
                <a:solidFill>
                  <a:schemeClr val="dk1"/>
                </a:solidFill>
                <a:latin typeface="Trebuchet MS"/>
              </a:rPr>
              <a:t> "</a:t>
            </a:r>
            <a:r>
              <a:rPr b="1" lang="en-US" sz="4250" spc="1" strike="noStrike">
                <a:solidFill>
                  <a:schemeClr val="dk1"/>
                </a:solidFill>
                <a:latin typeface="Trebuchet MS"/>
              </a:rPr>
              <a:t>WOW"</a:t>
            </a:r>
            <a:r>
              <a:rPr b="1" lang="en-US" sz="4250" spc="7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4250" spc="1" strike="noStrike">
                <a:solidFill>
                  <a:schemeClr val="dk1"/>
                </a:solidFill>
                <a:latin typeface="Trebuchet MS"/>
              </a:rPr>
              <a:t>IN</a:t>
            </a:r>
            <a:r>
              <a:rPr b="1" lang="en-US" sz="4250" spc="-7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4250" spc="4" strike="noStrike">
                <a:solidFill>
                  <a:schemeClr val="dk1"/>
                </a:solidFill>
                <a:latin typeface="Trebuchet MS"/>
              </a:rPr>
              <a:t>OUR</a:t>
            </a:r>
            <a:r>
              <a:rPr b="1" lang="en-US" sz="4250" spc="-12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4250" spc="9" strike="noStrike">
                <a:solidFill>
                  <a:schemeClr val="dk1"/>
                </a:solidFill>
                <a:latin typeface="Trebuchet MS"/>
              </a:rPr>
              <a:t>SOLUTION</a:t>
            </a:r>
            <a:endParaRPr b="0" lang="en-US" sz="4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object 8"/>
          <p:cNvSpPr/>
          <p:nvPr/>
        </p:nvSpPr>
        <p:spPr>
          <a:xfrm>
            <a:off x="11277360" y="6473160"/>
            <a:ext cx="227160" cy="1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263115A2-85D9-4491-8C9A-1E7D3900F3DB}" type="slidenum">
              <a:rPr b="0" lang="en-US" sz="1100" spc="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TextBox 8"/>
          <p:cNvSpPr/>
          <p:nvPr/>
        </p:nvSpPr>
        <p:spPr>
          <a:xfrm>
            <a:off x="1525680" y="2057400"/>
            <a:ext cx="8532720" cy="9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7" name="TextBox 183"/>
          <p:cNvSpPr/>
          <p:nvPr/>
        </p:nvSpPr>
        <p:spPr>
          <a:xfrm>
            <a:off x="2057400" y="1816560"/>
            <a:ext cx="9218520" cy="275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rebuchet MS"/>
              </a:rPr>
              <a:t>PERFORMANCE LEVEL =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rebuchet MS"/>
              </a:rPr>
              <a:t>=IFS(Z2&gt;=5,"VERYHIGH",Z2&gt;=4,"HIGH",Z2&gt;=3,"MED",4TRUE,"LOW")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
</Relationships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 pitchFamily="0" charset="1"/>
        <a:ea typeface=""/>
        <a:cs typeface=""/>
      </a:majorFont>
      <a:minorFont>
        <a:latin typeface="Garamond" panose="020204040303010108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  <a:tileRect l="0" t="0" r="0" b="0"/>
        </a:gradFill>
        <a:blipFill rotWithShape="0">
          <a:blip r:embed="rId1"/>
          <a:srcRect l="0" t="0" r="0" b="0"/>
          <a:tile tx="0" ty="0" sx="100000" sy="100000" flip="none" algn="tl"/>
        </a:blip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  <a:tileRect l="0" t="0" r="0" b="0"/>
        </a:gradFill>
        <a:blipFill rotWithShape="0">
          <a:blip r:embed="rId2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LibreOffice/24.2.4.2$Windows_X86_64 LibreOffice_project/51a6219feb6075d9a4c46691dcfe0cd9c4fff3c2</Application>
  <AppVersion>15.0000</AppVersion>
  <Words>90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en-US</dc:language>
  <cp:lastModifiedBy/>
  <dcterms:modified xsi:type="dcterms:W3CDTF">2024-08-31T11:30:20Z</dcterms:modified>
  <cp:revision>19</cp:revision>
  <dc:subject/>
  <dc:title>Face Mask Detection using Convolutional Neural Network (CNN)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r8>1</vt:r8>
  </property>
  <property fmtid="{D5CDD505-2E9C-101B-9397-08002B2CF9AE}" pid="5" name="PresentationFormat">
    <vt:lpwstr>Widescreen</vt:lpwstr>
  </property>
  <property fmtid="{D5CDD505-2E9C-101B-9397-08002B2CF9AE}" pid="6" name="Slides">
    <vt:r8>13</vt:r8>
  </property>
</Properties>
</file>