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56.jpeg" ContentType="image/jpeg"/>
  <Override PartName="/ppt/media/image27.png" ContentType="image/png"/>
  <Override PartName="/ppt/media/image55.jpeg" ContentType="image/jpeg"/>
  <Override PartName="/ppt/media/image8.png" ContentType="image/png"/>
  <Override PartName="/ppt/media/image17.png" ContentType="image/png"/>
  <Override PartName="/ppt/media/image54.jpeg" ContentType="image/jpeg"/>
  <Override PartName="/ppt/media/image53.png" ContentType="image/png"/>
  <Override PartName="/ppt/media/image52.png" ContentType="image/png"/>
  <Override PartName="/ppt/media/image50.png" ContentType="image/png"/>
  <Override PartName="/ppt/media/image47.png" ContentType="image/png"/>
  <Override PartName="/ppt/media/image10.png" ContentType="image/png"/>
  <Override PartName="/ppt/media/image1.png" ContentType="image/png"/>
  <Override PartName="/ppt/media/image33.png" ContentType="image/png"/>
  <Override PartName="/ppt/media/image38.png" ContentType="image/png"/>
  <Override PartName="/ppt/media/image6.png" ContentType="image/png"/>
  <Override PartName="/ppt/media/image15.png" ContentType="image/png"/>
  <Override PartName="/ppt/media/image59.jpeg" ContentType="image/jpeg"/>
  <Override PartName="/ppt/media/image5.png" ContentType="image/png"/>
  <Override PartName="/ppt/media/image14.png" ContentType="image/png"/>
  <Override PartName="/ppt/media/image20.png" ContentType="image/png"/>
  <Override PartName="/ppt/media/image22.png" ContentType="image/png"/>
  <Override PartName="/ppt/media/image58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68.png" ContentType="image/png"/>
  <Override PartName="/ppt/media/image2.jpeg" ContentType="image/jpeg"/>
  <Override PartName="/ppt/media/image31.png" ContentType="image/png"/>
  <Override PartName="/ppt/media/image67.png" ContentType="image/png"/>
  <Override PartName="/ppt/media/image30.png" ContentType="image/png"/>
  <Override PartName="/ppt/media/image25.jpeg" ContentType="image/jpeg"/>
  <Override PartName="/ppt/media/image64.png" ContentType="image/png"/>
  <Override PartName="/ppt/media/image61.jpeg" ContentType="image/jpeg"/>
  <Override PartName="/ppt/media/image66.png" ContentType="image/png"/>
  <Override PartName="/ppt/media/image29.png" ContentType="image/png"/>
  <Override PartName="/ppt/media/image28.png" ContentType="image/png"/>
  <Override PartName="/ppt/media/image62.png" ContentType="image/png"/>
  <Override PartName="/ppt/media/image19.png" ContentType="image/png"/>
  <Override PartName="/ppt/media/image60.jpeg" ContentType="image/jpeg"/>
  <Override PartName="/ppt/media/image43.png" ContentType="image/png"/>
  <Override PartName="/ppt/media/image63.png" ContentType="image/png"/>
  <Override PartName="/ppt/media/image26.png" ContentType="image/png"/>
  <Override PartName="/ppt/media/image16.png" ContentType="image/png"/>
  <Override PartName="/ppt/media/image7.png" ContentType="image/png"/>
  <Override PartName="/ppt/media/image39.png" ContentType="image/png"/>
  <Override PartName="/ppt/media/image11.png" ContentType="image/png"/>
  <Override PartName="/ppt/media/image48.png" ContentType="image/png"/>
  <Override PartName="/ppt/media/image37.png" ContentType="image/png"/>
  <Override PartName="/ppt/media/image57.jpeg" ContentType="image/jpeg"/>
  <Override PartName="/ppt/media/image3.png" ContentType="image/png"/>
  <Override PartName="/ppt/media/image12.png" ContentType="image/png"/>
  <Override PartName="/ppt/media/image49.png" ContentType="image/png"/>
  <Override PartName="/ppt/media/image18.png" ContentType="image/png"/>
  <Override PartName="/ppt/media/image9.png" ContentType="image/png"/>
  <Override PartName="/ppt/media/image36.png" ContentType="image/png"/>
  <Override PartName="/ppt/media/image4.png" ContentType="image/png"/>
  <Override PartName="/ppt/media/image13.png" ContentType="image/png"/>
  <Override PartName="/ppt/media/image32.png" ContentType="image/png"/>
  <Override PartName="/ppt/media/image34.png" ContentType="image/png"/>
  <Override PartName="/ppt/media/image65.png" ContentType="image/png"/>
  <Override PartName="/ppt/media/image35.jpeg" ContentType="image/jpeg"/>
  <Override PartName="/ppt/media/image40.png" ContentType="image/png"/>
  <Override PartName="/ppt/media/image41.png" ContentType="image/png"/>
  <Override PartName="/ppt/media/image51.jpeg" ContentType="image/jpeg"/>
  <Override PartName="/ppt/media/image42.png" ContentType="image/png"/>
  <Override PartName="/ppt/media/image44.png" ContentType="image/png"/>
  <Override PartName="/ppt/media/image45.png" ContentType="image/png"/>
  <Override PartName="/ppt/media/image46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4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30.xml" ContentType="application/vnd.openxmlformats-officedocument.presentationml.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719640" y="899640"/>
            <a:ext cx="6119640" cy="344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5320" strike="noStrike" u="none">
                <a:solidFill>
                  <a:srgbClr val="000000"/>
                </a:solidFill>
                <a:uFillTx/>
                <a:latin typeface="Times New Roman"/>
              </a:rPr>
              <a:t>Click to move the slide</a:t>
            </a:r>
            <a:endParaRPr b="0" lang="en-US" sz="532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19640" y="4679640"/>
            <a:ext cx="611964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940" strike="noStrike" u="none">
                <a:solidFill>
                  <a:srgbClr val="000000"/>
                </a:solidFill>
                <a:uFillTx/>
                <a:latin typeface="Times New Roman"/>
              </a:rPr>
              <a:t>Click to edit the notes format</a:t>
            </a:r>
            <a:endParaRPr b="0" lang="en-US" sz="294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 idx="22"/>
          </p:nvPr>
        </p:nvSpPr>
        <p:spPr>
          <a:xfrm>
            <a:off x="427860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 idx="23"/>
          </p:nvPr>
        </p:nvSpPr>
        <p:spPr>
          <a:xfrm>
            <a:off x="0" y="1015704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 idx="24"/>
          </p:nvPr>
        </p:nvSpPr>
        <p:spPr>
          <a:xfrm>
            <a:off x="4278600" y="1015704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5688BB0-A71F-4106-8E45-BFC287269778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07240" y="1604160"/>
            <a:ext cx="6575040" cy="46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5486F0-28D5-4159-BB9B-8EDD6CF1AD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07240" y="1604160"/>
            <a:ext cx="6575040" cy="46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E0570F-5092-4305-8FF5-43C11894F3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07240" y="1604160"/>
            <a:ext cx="6575040" cy="46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DAA1BC-7CA6-4538-B8BE-93E03AB549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07240" y="1604160"/>
            <a:ext cx="6575040" cy="46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9B1A400-01D6-4637-A0AC-9A49D9C329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07240" y="1604160"/>
            <a:ext cx="6575040" cy="46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330862D-9D66-4919-9EEA-5FCC0BDB31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07240" y="1604160"/>
            <a:ext cx="6575040" cy="46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82BE709-E2D6-4CB4-AB83-C94216A9E4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Yellow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07240" y="1604160"/>
            <a:ext cx="6575040" cy="46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D297ABF-ED58-452C-89FF-69697CEFA0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Yellow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532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07240" y="1604160"/>
            <a:ext cx="6575040" cy="461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712"/>
              </a:spcBef>
              <a:buNone/>
            </a:pPr>
            <a:endParaRPr b="0" lang="en-US" sz="38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1A4D365-4014-4340-B4F9-34AD417FDB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6400800"/>
            <a:ext cx="12191400" cy="45648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0" y="6333840"/>
            <a:ext cx="12191400" cy="6660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080" cy="137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the title text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171440" y="1622520"/>
            <a:ext cx="9848160" cy="45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>
          <a:xfrm>
            <a:off x="10948320" y="6568560"/>
            <a:ext cx="212760" cy="15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E32DA61B-59F6-4252-A34E-52C07CBD3396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16"/>
          <p:cNvSpPr/>
          <p:nvPr/>
        </p:nvSpPr>
        <p:spPr>
          <a:xfrm>
            <a:off x="0" y="6400800"/>
            <a:ext cx="12191400" cy="45648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" name="bg object 17"/>
          <p:cNvSpPr/>
          <p:nvPr/>
        </p:nvSpPr>
        <p:spPr>
          <a:xfrm>
            <a:off x="0" y="6333840"/>
            <a:ext cx="12191400" cy="6660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080" cy="137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171440" y="1622520"/>
            <a:ext cx="9848160" cy="45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sldNum" idx="5"/>
          </p:nvPr>
        </p:nvSpPr>
        <p:spPr>
          <a:xfrm>
            <a:off x="10948320" y="6568560"/>
            <a:ext cx="212760" cy="15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74EFD89A-6202-4229-A549-610F3541D926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g object 16"/>
          <p:cNvSpPr/>
          <p:nvPr/>
        </p:nvSpPr>
        <p:spPr>
          <a:xfrm>
            <a:off x="0" y="6400800"/>
            <a:ext cx="12191400" cy="45648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bg object 17"/>
          <p:cNvSpPr/>
          <p:nvPr/>
        </p:nvSpPr>
        <p:spPr>
          <a:xfrm>
            <a:off x="0" y="6333840"/>
            <a:ext cx="12191400" cy="6660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080" cy="137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71440" y="1622520"/>
            <a:ext cx="9848160" cy="45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8"/>
          </p:nvPr>
        </p:nvSpPr>
        <p:spPr>
          <a:xfrm>
            <a:off x="10948320" y="6568560"/>
            <a:ext cx="212760" cy="15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3BF7B566-8906-43A7-B2F4-970BED16935B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g object 16"/>
          <p:cNvSpPr/>
          <p:nvPr/>
        </p:nvSpPr>
        <p:spPr>
          <a:xfrm>
            <a:off x="0" y="6400800"/>
            <a:ext cx="12191400" cy="45648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bg object 17"/>
          <p:cNvSpPr/>
          <p:nvPr/>
        </p:nvSpPr>
        <p:spPr>
          <a:xfrm>
            <a:off x="0" y="6333840"/>
            <a:ext cx="12191400" cy="6660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080" cy="137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71440" y="1622520"/>
            <a:ext cx="9848160" cy="45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sldNum" idx="11"/>
          </p:nvPr>
        </p:nvSpPr>
        <p:spPr>
          <a:xfrm>
            <a:off x="10948320" y="6568560"/>
            <a:ext cx="212760" cy="15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6C2D548A-7CEB-41C9-9C02-B38861DB688D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dt" idx="12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bg object 16" hidden="1"/>
          <p:cNvSpPr/>
          <p:nvPr/>
        </p:nvSpPr>
        <p:spPr>
          <a:xfrm>
            <a:off x="0" y="6400800"/>
            <a:ext cx="12191400" cy="45648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bg object 17" hidden="1"/>
          <p:cNvSpPr/>
          <p:nvPr/>
        </p:nvSpPr>
        <p:spPr>
          <a:xfrm>
            <a:off x="0" y="6333840"/>
            <a:ext cx="12191400" cy="6660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bg object 16"/>
          <p:cNvSpPr/>
          <p:nvPr/>
        </p:nvSpPr>
        <p:spPr>
          <a:xfrm>
            <a:off x="2880" y="6400800"/>
            <a:ext cx="12188160" cy="456480"/>
          </a:xfrm>
          <a:custGeom>
            <a:avLst/>
            <a:gdLst>
              <a:gd name="textAreaLeft" fmla="*/ 0 w 12188160"/>
              <a:gd name="textAreaRight" fmla="*/ 12188880 w 1218816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bg object 17"/>
          <p:cNvSpPr/>
          <p:nvPr/>
        </p:nvSpPr>
        <p:spPr>
          <a:xfrm>
            <a:off x="0" y="6333840"/>
            <a:ext cx="12188160" cy="63360"/>
          </a:xfrm>
          <a:custGeom>
            <a:avLst/>
            <a:gdLst>
              <a:gd name="textAreaLeft" fmla="*/ 0 w 12188160"/>
              <a:gd name="textAreaRight" fmla="*/ 12188880 w 121881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bg object 18"/>
          <p:cNvSpPr/>
          <p:nvPr/>
        </p:nvSpPr>
        <p:spPr>
          <a:xfrm>
            <a:off x="1207080" y="4343400"/>
            <a:ext cx="9874800" cy="360"/>
          </a:xfrm>
          <a:custGeom>
            <a:avLst/>
            <a:gdLst>
              <a:gd name="textAreaLeft" fmla="*/ 0 w 9874800"/>
              <a:gd name="textAreaRight" fmla="*/ 9875520 w 98748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080" cy="137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171440" y="1622520"/>
            <a:ext cx="9848160" cy="45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14"/>
          </p:nvPr>
        </p:nvSpPr>
        <p:spPr>
          <a:xfrm>
            <a:off x="10948320" y="6568560"/>
            <a:ext cx="212760" cy="15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5616D1AA-3829-4B52-8D52-48D0D45BC04F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15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g object 16" hidden="1"/>
          <p:cNvSpPr/>
          <p:nvPr/>
        </p:nvSpPr>
        <p:spPr>
          <a:xfrm>
            <a:off x="0" y="6400800"/>
            <a:ext cx="12191400" cy="45648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bg object 17" hidden="1"/>
          <p:cNvSpPr/>
          <p:nvPr/>
        </p:nvSpPr>
        <p:spPr>
          <a:xfrm>
            <a:off x="0" y="6333840"/>
            <a:ext cx="12191400" cy="6660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66600"/>
              <a:gd name="textAreaBottom" fmla="*/ 67320 h 66600"/>
            </a:gdLst>
            <a:ahLst/>
            <a:rect l="textAreaLeft" t="textAreaTop" r="textAreaRight" b="textAreaBottom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" name="bg object 16"/>
          <p:cNvSpPr/>
          <p:nvPr/>
        </p:nvSpPr>
        <p:spPr>
          <a:xfrm>
            <a:off x="2880" y="6400800"/>
            <a:ext cx="12188160" cy="456480"/>
          </a:xfrm>
          <a:custGeom>
            <a:avLst/>
            <a:gdLst>
              <a:gd name="textAreaLeft" fmla="*/ 0 w 12188160"/>
              <a:gd name="textAreaRight" fmla="*/ 12188880 w 1218816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" name="bg object 17"/>
          <p:cNvSpPr/>
          <p:nvPr/>
        </p:nvSpPr>
        <p:spPr>
          <a:xfrm>
            <a:off x="0" y="6333840"/>
            <a:ext cx="12188160" cy="63360"/>
          </a:xfrm>
          <a:custGeom>
            <a:avLst/>
            <a:gdLst>
              <a:gd name="textAreaLeft" fmla="*/ 0 w 12188160"/>
              <a:gd name="textAreaRight" fmla="*/ 12188880 w 12188160"/>
              <a:gd name="textAreaTop" fmla="*/ 0 h 63360"/>
              <a:gd name="textAreaBottom" fmla="*/ 64080 h 63360"/>
            </a:gdLst>
            <a:ahLst/>
            <a:rect l="textAreaLeft" t="textAreaTop" r="textAreaRight" b="textAreaBottom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" name="bg object 18"/>
          <p:cNvSpPr/>
          <p:nvPr/>
        </p:nvSpPr>
        <p:spPr>
          <a:xfrm>
            <a:off x="1207080" y="4343400"/>
            <a:ext cx="9874800" cy="360"/>
          </a:xfrm>
          <a:custGeom>
            <a:avLst/>
            <a:gdLst>
              <a:gd name="textAreaLeft" fmla="*/ 0 w 9874800"/>
              <a:gd name="textAreaRight" fmla="*/ 9875520 w 98748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080" cy="137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71440" y="1622520"/>
            <a:ext cx="9848160" cy="455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16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17"/>
          </p:nvPr>
        </p:nvSpPr>
        <p:spPr>
          <a:xfrm>
            <a:off x="10948320" y="6568560"/>
            <a:ext cx="212760" cy="15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BC1360F6-7E69-4A4D-929B-B7C052296E87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dt" idx="18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"/>
          <p:cNvGrpSpPr/>
          <p:nvPr/>
        </p:nvGrpSpPr>
        <p:grpSpPr>
          <a:xfrm>
            <a:off x="949680" y="1812600"/>
            <a:ext cx="3706560" cy="3577680"/>
            <a:chOff x="949680" y="1812600"/>
            <a:chExt cx="3706560" cy="3577680"/>
          </a:xfrm>
        </p:grpSpPr>
        <p:grpSp>
          <p:nvGrpSpPr>
            <p:cNvPr id="61" name=""/>
            <p:cNvGrpSpPr/>
            <p:nvPr/>
          </p:nvGrpSpPr>
          <p:grpSpPr>
            <a:xfrm>
              <a:off x="2017800" y="2683800"/>
              <a:ext cx="1883160" cy="2706480"/>
              <a:chOff x="2017800" y="2683800"/>
              <a:chExt cx="1883160" cy="2706480"/>
            </a:xfrm>
          </p:grpSpPr>
          <p:sp>
            <p:nvSpPr>
              <p:cNvPr id="62" name=""/>
              <p:cNvSpPr/>
              <p:nvPr/>
            </p:nvSpPr>
            <p:spPr>
              <a:xfrm>
                <a:off x="2017800" y="2683800"/>
                <a:ext cx="1883160" cy="2267280"/>
              </a:xfrm>
              <a:custGeom>
                <a:avLst/>
                <a:gdLst/>
                <a:ahLst/>
                <a:rect l="0" t="0" r="r" b="b"/>
                <a:pathLst>
                  <a:path w="5231" h="6298">
                    <a:moveTo>
                      <a:pt x="2615" y="0"/>
                    </a:moveTo>
                    <a:lnTo>
                      <a:pt x="2615" y="0"/>
                    </a:lnTo>
                    <a:lnTo>
                      <a:pt x="2615" y="0"/>
                    </a:lnTo>
                    <a:lnTo>
                      <a:pt x="2437" y="5"/>
                    </a:lnTo>
                    <a:lnTo>
                      <a:pt x="2266" y="21"/>
                    </a:lnTo>
                    <a:lnTo>
                      <a:pt x="2099" y="48"/>
                    </a:lnTo>
                    <a:lnTo>
                      <a:pt x="1937" y="85"/>
                    </a:lnTo>
                    <a:lnTo>
                      <a:pt x="1778" y="135"/>
                    </a:lnTo>
                    <a:lnTo>
                      <a:pt x="1619" y="195"/>
                    </a:lnTo>
                    <a:lnTo>
                      <a:pt x="1463" y="267"/>
                    </a:lnTo>
                    <a:lnTo>
                      <a:pt x="1307" y="351"/>
                    </a:lnTo>
                    <a:lnTo>
                      <a:pt x="1156" y="444"/>
                    </a:lnTo>
                    <a:lnTo>
                      <a:pt x="1016" y="544"/>
                    </a:lnTo>
                    <a:lnTo>
                      <a:pt x="884" y="650"/>
                    </a:lnTo>
                    <a:lnTo>
                      <a:pt x="762" y="764"/>
                    </a:lnTo>
                    <a:lnTo>
                      <a:pt x="648" y="886"/>
                    </a:lnTo>
                    <a:lnTo>
                      <a:pt x="542" y="1016"/>
                    </a:lnTo>
                    <a:lnTo>
                      <a:pt x="442" y="1157"/>
                    </a:lnTo>
                    <a:lnTo>
                      <a:pt x="349" y="1308"/>
                    </a:lnTo>
                    <a:lnTo>
                      <a:pt x="265" y="1464"/>
                    </a:lnTo>
                    <a:lnTo>
                      <a:pt x="193" y="1620"/>
                    </a:lnTo>
                    <a:lnTo>
                      <a:pt x="133" y="1778"/>
                    </a:lnTo>
                    <a:lnTo>
                      <a:pt x="84" y="1938"/>
                    </a:lnTo>
                    <a:lnTo>
                      <a:pt x="47" y="2100"/>
                    </a:lnTo>
                    <a:lnTo>
                      <a:pt x="20" y="2267"/>
                    </a:lnTo>
                    <a:lnTo>
                      <a:pt x="5" y="2438"/>
                    </a:lnTo>
                    <a:lnTo>
                      <a:pt x="0" y="2615"/>
                    </a:lnTo>
                    <a:lnTo>
                      <a:pt x="0" y="2615"/>
                    </a:lnTo>
                    <a:lnTo>
                      <a:pt x="0" y="2615"/>
                    </a:lnTo>
                    <a:lnTo>
                      <a:pt x="5" y="2792"/>
                    </a:lnTo>
                    <a:lnTo>
                      <a:pt x="20" y="2964"/>
                    </a:lnTo>
                    <a:lnTo>
                      <a:pt x="47" y="3130"/>
                    </a:lnTo>
                    <a:lnTo>
                      <a:pt x="84" y="3292"/>
                    </a:lnTo>
                    <a:lnTo>
                      <a:pt x="133" y="3451"/>
                    </a:lnTo>
                    <a:lnTo>
                      <a:pt x="193" y="3608"/>
                    </a:lnTo>
                    <a:lnTo>
                      <a:pt x="266" y="3765"/>
                    </a:lnTo>
                    <a:lnTo>
                      <a:pt x="349" y="3921"/>
                    </a:lnTo>
                    <a:lnTo>
                      <a:pt x="442" y="4072"/>
                    </a:lnTo>
                    <a:lnTo>
                      <a:pt x="542" y="4212"/>
                    </a:lnTo>
                    <a:lnTo>
                      <a:pt x="648" y="4343"/>
                    </a:lnTo>
                    <a:lnTo>
                      <a:pt x="762" y="4465"/>
                    </a:lnTo>
                    <a:lnTo>
                      <a:pt x="884" y="4579"/>
                    </a:lnTo>
                    <a:lnTo>
                      <a:pt x="1016" y="4685"/>
                    </a:lnTo>
                    <a:lnTo>
                      <a:pt x="1156" y="4784"/>
                    </a:lnTo>
                    <a:lnTo>
                      <a:pt x="1307" y="4877"/>
                    </a:lnTo>
                    <a:lnTo>
                      <a:pt x="1416" y="4937"/>
                    </a:lnTo>
                    <a:lnTo>
                      <a:pt x="1524" y="4990"/>
                    </a:lnTo>
                    <a:lnTo>
                      <a:pt x="1634" y="5037"/>
                    </a:lnTo>
                    <a:lnTo>
                      <a:pt x="1751" y="5082"/>
                    </a:lnTo>
                    <a:lnTo>
                      <a:pt x="1751" y="5084"/>
                    </a:lnTo>
                    <a:lnTo>
                      <a:pt x="1751" y="5992"/>
                    </a:lnTo>
                    <a:lnTo>
                      <a:pt x="1752" y="6024"/>
                    </a:lnTo>
                    <a:lnTo>
                      <a:pt x="1757" y="6054"/>
                    </a:lnTo>
                    <a:lnTo>
                      <a:pt x="1764" y="6083"/>
                    </a:lnTo>
                    <a:lnTo>
                      <a:pt x="1775" y="6111"/>
                    </a:lnTo>
                    <a:lnTo>
                      <a:pt x="1787" y="6138"/>
                    </a:lnTo>
                    <a:lnTo>
                      <a:pt x="1803" y="6163"/>
                    </a:lnTo>
                    <a:lnTo>
                      <a:pt x="1821" y="6187"/>
                    </a:lnTo>
                    <a:lnTo>
                      <a:pt x="1841" y="6209"/>
                    </a:lnTo>
                    <a:lnTo>
                      <a:pt x="1862" y="6228"/>
                    </a:lnTo>
                    <a:lnTo>
                      <a:pt x="1887" y="6246"/>
                    </a:lnTo>
                    <a:lnTo>
                      <a:pt x="1912" y="6261"/>
                    </a:lnTo>
                    <a:lnTo>
                      <a:pt x="1939" y="6274"/>
                    </a:lnTo>
                    <a:lnTo>
                      <a:pt x="1966" y="6284"/>
                    </a:lnTo>
                    <a:lnTo>
                      <a:pt x="1997" y="6292"/>
                    </a:lnTo>
                    <a:lnTo>
                      <a:pt x="2027" y="6296"/>
                    </a:lnTo>
                    <a:lnTo>
                      <a:pt x="2058" y="6298"/>
                    </a:lnTo>
                    <a:lnTo>
                      <a:pt x="3171" y="6298"/>
                    </a:lnTo>
                    <a:lnTo>
                      <a:pt x="3203" y="6296"/>
                    </a:lnTo>
                    <a:lnTo>
                      <a:pt x="3233" y="6292"/>
                    </a:lnTo>
                    <a:lnTo>
                      <a:pt x="3263" y="6284"/>
                    </a:lnTo>
                    <a:lnTo>
                      <a:pt x="3291" y="6274"/>
                    </a:lnTo>
                    <a:lnTo>
                      <a:pt x="3317" y="6261"/>
                    </a:lnTo>
                    <a:lnTo>
                      <a:pt x="3343" y="6246"/>
                    </a:lnTo>
                    <a:lnTo>
                      <a:pt x="3367" y="6228"/>
                    </a:lnTo>
                    <a:lnTo>
                      <a:pt x="3389" y="6209"/>
                    </a:lnTo>
                    <a:lnTo>
                      <a:pt x="3408" y="6187"/>
                    </a:lnTo>
                    <a:lnTo>
                      <a:pt x="3426" y="6163"/>
                    </a:lnTo>
                    <a:lnTo>
                      <a:pt x="3441" y="6138"/>
                    </a:lnTo>
                    <a:lnTo>
                      <a:pt x="3454" y="6111"/>
                    </a:lnTo>
                    <a:lnTo>
                      <a:pt x="3465" y="6083"/>
                    </a:lnTo>
                    <a:lnTo>
                      <a:pt x="3472" y="6054"/>
                    </a:lnTo>
                    <a:lnTo>
                      <a:pt x="3477" y="6024"/>
                    </a:lnTo>
                    <a:lnTo>
                      <a:pt x="3478" y="5992"/>
                    </a:lnTo>
                    <a:lnTo>
                      <a:pt x="3478" y="5084"/>
                    </a:lnTo>
                    <a:lnTo>
                      <a:pt x="3478" y="5082"/>
                    </a:lnTo>
                    <a:lnTo>
                      <a:pt x="3478" y="5082"/>
                    </a:lnTo>
                    <a:lnTo>
                      <a:pt x="3594" y="5038"/>
                    </a:lnTo>
                    <a:lnTo>
                      <a:pt x="3705" y="4990"/>
                    </a:lnTo>
                    <a:lnTo>
                      <a:pt x="3812" y="4938"/>
                    </a:lnTo>
                    <a:lnTo>
                      <a:pt x="3922" y="4877"/>
                    </a:lnTo>
                    <a:lnTo>
                      <a:pt x="4073" y="4784"/>
                    </a:lnTo>
                    <a:lnTo>
                      <a:pt x="4214" y="4684"/>
                    </a:lnTo>
                    <a:lnTo>
                      <a:pt x="4346" y="4579"/>
                    </a:lnTo>
                    <a:lnTo>
                      <a:pt x="4468" y="4465"/>
                    </a:lnTo>
                    <a:lnTo>
                      <a:pt x="4581" y="4343"/>
                    </a:lnTo>
                    <a:lnTo>
                      <a:pt x="4688" y="4212"/>
                    </a:lnTo>
                    <a:lnTo>
                      <a:pt x="4787" y="4072"/>
                    </a:lnTo>
                    <a:lnTo>
                      <a:pt x="4880" y="3921"/>
                    </a:lnTo>
                    <a:lnTo>
                      <a:pt x="4964" y="3765"/>
                    </a:lnTo>
                    <a:lnTo>
                      <a:pt x="5036" y="3608"/>
                    </a:lnTo>
                    <a:lnTo>
                      <a:pt x="5095" y="3451"/>
                    </a:lnTo>
                    <a:lnTo>
                      <a:pt x="5145" y="3292"/>
                    </a:lnTo>
                    <a:lnTo>
                      <a:pt x="5183" y="3130"/>
                    </a:lnTo>
                    <a:lnTo>
                      <a:pt x="5209" y="2964"/>
                    </a:lnTo>
                    <a:lnTo>
                      <a:pt x="5225" y="2792"/>
                    </a:lnTo>
                    <a:lnTo>
                      <a:pt x="5231" y="2615"/>
                    </a:lnTo>
                    <a:lnTo>
                      <a:pt x="5231" y="2615"/>
                    </a:lnTo>
                    <a:lnTo>
                      <a:pt x="5231" y="2615"/>
                    </a:lnTo>
                    <a:lnTo>
                      <a:pt x="5226" y="2438"/>
                    </a:lnTo>
                    <a:lnTo>
                      <a:pt x="5210" y="2267"/>
                    </a:lnTo>
                    <a:lnTo>
                      <a:pt x="5184" y="2100"/>
                    </a:lnTo>
                    <a:lnTo>
                      <a:pt x="5145" y="1938"/>
                    </a:lnTo>
                    <a:lnTo>
                      <a:pt x="5097" y="1778"/>
                    </a:lnTo>
                    <a:lnTo>
                      <a:pt x="5036" y="1620"/>
                    </a:lnTo>
                    <a:lnTo>
                      <a:pt x="4964" y="1464"/>
                    </a:lnTo>
                    <a:lnTo>
                      <a:pt x="4880" y="1308"/>
                    </a:lnTo>
                    <a:lnTo>
                      <a:pt x="4787" y="1157"/>
                    </a:lnTo>
                    <a:lnTo>
                      <a:pt x="4688" y="1016"/>
                    </a:lnTo>
                    <a:lnTo>
                      <a:pt x="4581" y="886"/>
                    </a:lnTo>
                    <a:lnTo>
                      <a:pt x="4467" y="764"/>
                    </a:lnTo>
                    <a:lnTo>
                      <a:pt x="4344" y="650"/>
                    </a:lnTo>
                    <a:lnTo>
                      <a:pt x="4214" y="544"/>
                    </a:lnTo>
                    <a:lnTo>
                      <a:pt x="4073" y="444"/>
                    </a:lnTo>
                    <a:lnTo>
                      <a:pt x="3922" y="351"/>
                    </a:lnTo>
                    <a:lnTo>
                      <a:pt x="3766" y="267"/>
                    </a:lnTo>
                    <a:lnTo>
                      <a:pt x="3610" y="195"/>
                    </a:lnTo>
                    <a:lnTo>
                      <a:pt x="3452" y="135"/>
                    </a:lnTo>
                    <a:lnTo>
                      <a:pt x="3292" y="85"/>
                    </a:lnTo>
                    <a:lnTo>
                      <a:pt x="3130" y="48"/>
                    </a:lnTo>
                    <a:lnTo>
                      <a:pt x="2963" y="21"/>
                    </a:lnTo>
                    <a:lnTo>
                      <a:pt x="2793" y="5"/>
                    </a:lnTo>
                    <a:lnTo>
                      <a:pt x="2615" y="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>
                <a:off x="2517120" y="4950720"/>
                <a:ext cx="883800" cy="221400"/>
              </a:xfrm>
              <a:custGeom>
                <a:avLst/>
                <a:gdLst/>
                <a:ahLst/>
                <a:rect l="0" t="0" r="r" b="b"/>
                <a:pathLst>
                  <a:path w="2455" h="615">
                    <a:moveTo>
                      <a:pt x="1228" y="615"/>
                    </a:moveTo>
                    <a:lnTo>
                      <a:pt x="2148" y="615"/>
                    </a:lnTo>
                    <a:lnTo>
                      <a:pt x="2180" y="613"/>
                    </a:lnTo>
                    <a:lnTo>
                      <a:pt x="2210" y="609"/>
                    </a:lnTo>
                    <a:lnTo>
                      <a:pt x="2240" y="601"/>
                    </a:lnTo>
                    <a:lnTo>
                      <a:pt x="2268" y="590"/>
                    </a:lnTo>
                    <a:lnTo>
                      <a:pt x="2295" y="577"/>
                    </a:lnTo>
                    <a:lnTo>
                      <a:pt x="2320" y="563"/>
                    </a:lnTo>
                    <a:lnTo>
                      <a:pt x="2344" y="545"/>
                    </a:lnTo>
                    <a:lnTo>
                      <a:pt x="2366" y="524"/>
                    </a:lnTo>
                    <a:lnTo>
                      <a:pt x="2385" y="502"/>
                    </a:lnTo>
                    <a:lnTo>
                      <a:pt x="2403" y="479"/>
                    </a:lnTo>
                    <a:lnTo>
                      <a:pt x="2418" y="454"/>
                    </a:lnTo>
                    <a:lnTo>
                      <a:pt x="2431" y="427"/>
                    </a:lnTo>
                    <a:lnTo>
                      <a:pt x="2442" y="398"/>
                    </a:lnTo>
                    <a:lnTo>
                      <a:pt x="2449" y="369"/>
                    </a:lnTo>
                    <a:lnTo>
                      <a:pt x="2454" y="339"/>
                    </a:lnTo>
                    <a:lnTo>
                      <a:pt x="2455" y="307"/>
                    </a:lnTo>
                    <a:lnTo>
                      <a:pt x="2454" y="276"/>
                    </a:lnTo>
                    <a:lnTo>
                      <a:pt x="2449" y="246"/>
                    </a:lnTo>
                    <a:lnTo>
                      <a:pt x="2442" y="217"/>
                    </a:lnTo>
                    <a:lnTo>
                      <a:pt x="2431" y="188"/>
                    </a:lnTo>
                    <a:lnTo>
                      <a:pt x="2418" y="161"/>
                    </a:lnTo>
                    <a:lnTo>
                      <a:pt x="2403" y="136"/>
                    </a:lnTo>
                    <a:lnTo>
                      <a:pt x="2385" y="113"/>
                    </a:lnTo>
                    <a:lnTo>
                      <a:pt x="2366" y="90"/>
                    </a:lnTo>
                    <a:lnTo>
                      <a:pt x="2344" y="70"/>
                    </a:lnTo>
                    <a:lnTo>
                      <a:pt x="2320" y="52"/>
                    </a:lnTo>
                    <a:lnTo>
                      <a:pt x="2295" y="38"/>
                    </a:lnTo>
                    <a:lnTo>
                      <a:pt x="2268" y="24"/>
                    </a:lnTo>
                    <a:lnTo>
                      <a:pt x="2240" y="14"/>
                    </a:lnTo>
                    <a:lnTo>
                      <a:pt x="2210" y="6"/>
                    </a:lnTo>
                    <a:lnTo>
                      <a:pt x="2180" y="1"/>
                    </a:lnTo>
                    <a:lnTo>
                      <a:pt x="2148" y="0"/>
                    </a:lnTo>
                    <a:lnTo>
                      <a:pt x="307" y="0"/>
                    </a:lnTo>
                    <a:lnTo>
                      <a:pt x="276" y="1"/>
                    </a:lnTo>
                    <a:lnTo>
                      <a:pt x="246" y="6"/>
                    </a:lnTo>
                    <a:lnTo>
                      <a:pt x="217" y="14"/>
                    </a:lnTo>
                    <a:lnTo>
                      <a:pt x="188" y="24"/>
                    </a:lnTo>
                    <a:lnTo>
                      <a:pt x="161" y="38"/>
                    </a:lnTo>
                    <a:lnTo>
                      <a:pt x="136" y="52"/>
                    </a:lnTo>
                    <a:lnTo>
                      <a:pt x="113" y="70"/>
                    </a:lnTo>
                    <a:lnTo>
                      <a:pt x="90" y="90"/>
                    </a:lnTo>
                    <a:lnTo>
                      <a:pt x="70" y="113"/>
                    </a:lnTo>
                    <a:lnTo>
                      <a:pt x="52" y="136"/>
                    </a:lnTo>
                    <a:lnTo>
                      <a:pt x="38" y="161"/>
                    </a:lnTo>
                    <a:lnTo>
                      <a:pt x="24" y="188"/>
                    </a:lnTo>
                    <a:lnTo>
                      <a:pt x="13" y="217"/>
                    </a:lnTo>
                    <a:lnTo>
                      <a:pt x="6" y="246"/>
                    </a:lnTo>
                    <a:lnTo>
                      <a:pt x="1" y="276"/>
                    </a:lnTo>
                    <a:lnTo>
                      <a:pt x="0" y="307"/>
                    </a:lnTo>
                    <a:lnTo>
                      <a:pt x="1" y="339"/>
                    </a:lnTo>
                    <a:lnTo>
                      <a:pt x="6" y="369"/>
                    </a:lnTo>
                    <a:lnTo>
                      <a:pt x="13" y="398"/>
                    </a:lnTo>
                    <a:lnTo>
                      <a:pt x="24" y="427"/>
                    </a:lnTo>
                    <a:lnTo>
                      <a:pt x="38" y="454"/>
                    </a:lnTo>
                    <a:lnTo>
                      <a:pt x="52" y="479"/>
                    </a:lnTo>
                    <a:lnTo>
                      <a:pt x="70" y="502"/>
                    </a:lnTo>
                    <a:lnTo>
                      <a:pt x="90" y="524"/>
                    </a:lnTo>
                    <a:lnTo>
                      <a:pt x="113" y="545"/>
                    </a:lnTo>
                    <a:lnTo>
                      <a:pt x="136" y="563"/>
                    </a:lnTo>
                    <a:lnTo>
                      <a:pt x="161" y="577"/>
                    </a:lnTo>
                    <a:lnTo>
                      <a:pt x="188" y="590"/>
                    </a:lnTo>
                    <a:lnTo>
                      <a:pt x="217" y="601"/>
                    </a:lnTo>
                    <a:lnTo>
                      <a:pt x="246" y="609"/>
                    </a:lnTo>
                    <a:lnTo>
                      <a:pt x="276" y="613"/>
                    </a:lnTo>
                    <a:lnTo>
                      <a:pt x="307" y="615"/>
                    </a:lnTo>
                    <a:lnTo>
                      <a:pt x="1228" y="615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>
                <a:off x="2602440" y="5168880"/>
                <a:ext cx="713160" cy="221400"/>
              </a:xfrm>
              <a:custGeom>
                <a:avLst/>
                <a:gdLst/>
                <a:ahLst/>
                <a:rect l="0" t="0" r="r" b="b"/>
                <a:pathLst>
                  <a:path w="1981" h="615">
                    <a:moveTo>
                      <a:pt x="991" y="615"/>
                    </a:moveTo>
                    <a:lnTo>
                      <a:pt x="1675" y="615"/>
                    </a:lnTo>
                    <a:lnTo>
                      <a:pt x="1707" y="613"/>
                    </a:lnTo>
                    <a:lnTo>
                      <a:pt x="1737" y="609"/>
                    </a:lnTo>
                    <a:lnTo>
                      <a:pt x="1766" y="601"/>
                    </a:lnTo>
                    <a:lnTo>
                      <a:pt x="1795" y="590"/>
                    </a:lnTo>
                    <a:lnTo>
                      <a:pt x="1822" y="577"/>
                    </a:lnTo>
                    <a:lnTo>
                      <a:pt x="1847" y="563"/>
                    </a:lnTo>
                    <a:lnTo>
                      <a:pt x="1870" y="545"/>
                    </a:lnTo>
                    <a:lnTo>
                      <a:pt x="1892" y="524"/>
                    </a:lnTo>
                    <a:lnTo>
                      <a:pt x="1911" y="502"/>
                    </a:lnTo>
                    <a:lnTo>
                      <a:pt x="1929" y="479"/>
                    </a:lnTo>
                    <a:lnTo>
                      <a:pt x="1944" y="454"/>
                    </a:lnTo>
                    <a:lnTo>
                      <a:pt x="1957" y="427"/>
                    </a:lnTo>
                    <a:lnTo>
                      <a:pt x="1968" y="398"/>
                    </a:lnTo>
                    <a:lnTo>
                      <a:pt x="1975" y="369"/>
                    </a:lnTo>
                    <a:lnTo>
                      <a:pt x="1980" y="339"/>
                    </a:lnTo>
                    <a:lnTo>
                      <a:pt x="1981" y="307"/>
                    </a:lnTo>
                    <a:lnTo>
                      <a:pt x="1981" y="307"/>
                    </a:lnTo>
                    <a:lnTo>
                      <a:pt x="1980" y="276"/>
                    </a:lnTo>
                    <a:lnTo>
                      <a:pt x="1975" y="246"/>
                    </a:lnTo>
                    <a:lnTo>
                      <a:pt x="1968" y="217"/>
                    </a:lnTo>
                    <a:lnTo>
                      <a:pt x="1957" y="188"/>
                    </a:lnTo>
                    <a:lnTo>
                      <a:pt x="1944" y="161"/>
                    </a:lnTo>
                    <a:lnTo>
                      <a:pt x="1929" y="136"/>
                    </a:lnTo>
                    <a:lnTo>
                      <a:pt x="1911" y="113"/>
                    </a:lnTo>
                    <a:lnTo>
                      <a:pt x="1892" y="90"/>
                    </a:lnTo>
                    <a:lnTo>
                      <a:pt x="1870" y="70"/>
                    </a:lnTo>
                    <a:lnTo>
                      <a:pt x="1847" y="52"/>
                    </a:lnTo>
                    <a:lnTo>
                      <a:pt x="1822" y="38"/>
                    </a:lnTo>
                    <a:lnTo>
                      <a:pt x="1795" y="24"/>
                    </a:lnTo>
                    <a:lnTo>
                      <a:pt x="1766" y="14"/>
                    </a:lnTo>
                    <a:lnTo>
                      <a:pt x="1737" y="6"/>
                    </a:lnTo>
                    <a:lnTo>
                      <a:pt x="1707" y="1"/>
                    </a:lnTo>
                    <a:lnTo>
                      <a:pt x="1675" y="0"/>
                    </a:lnTo>
                    <a:lnTo>
                      <a:pt x="307" y="0"/>
                    </a:lnTo>
                    <a:lnTo>
                      <a:pt x="276" y="1"/>
                    </a:lnTo>
                    <a:lnTo>
                      <a:pt x="246" y="6"/>
                    </a:lnTo>
                    <a:lnTo>
                      <a:pt x="217" y="14"/>
                    </a:lnTo>
                    <a:lnTo>
                      <a:pt x="188" y="24"/>
                    </a:lnTo>
                    <a:lnTo>
                      <a:pt x="161" y="38"/>
                    </a:lnTo>
                    <a:lnTo>
                      <a:pt x="136" y="52"/>
                    </a:lnTo>
                    <a:lnTo>
                      <a:pt x="113" y="70"/>
                    </a:lnTo>
                    <a:lnTo>
                      <a:pt x="90" y="90"/>
                    </a:lnTo>
                    <a:lnTo>
                      <a:pt x="70" y="113"/>
                    </a:lnTo>
                    <a:lnTo>
                      <a:pt x="52" y="136"/>
                    </a:lnTo>
                    <a:lnTo>
                      <a:pt x="38" y="161"/>
                    </a:lnTo>
                    <a:lnTo>
                      <a:pt x="24" y="188"/>
                    </a:lnTo>
                    <a:lnTo>
                      <a:pt x="13" y="217"/>
                    </a:lnTo>
                    <a:lnTo>
                      <a:pt x="6" y="246"/>
                    </a:lnTo>
                    <a:lnTo>
                      <a:pt x="1" y="276"/>
                    </a:lnTo>
                    <a:lnTo>
                      <a:pt x="0" y="307"/>
                    </a:lnTo>
                    <a:lnTo>
                      <a:pt x="0" y="307"/>
                    </a:lnTo>
                    <a:lnTo>
                      <a:pt x="1" y="339"/>
                    </a:lnTo>
                    <a:lnTo>
                      <a:pt x="6" y="369"/>
                    </a:lnTo>
                    <a:lnTo>
                      <a:pt x="13" y="398"/>
                    </a:lnTo>
                    <a:lnTo>
                      <a:pt x="24" y="427"/>
                    </a:lnTo>
                    <a:lnTo>
                      <a:pt x="38" y="454"/>
                    </a:lnTo>
                    <a:lnTo>
                      <a:pt x="52" y="479"/>
                    </a:lnTo>
                    <a:lnTo>
                      <a:pt x="70" y="502"/>
                    </a:lnTo>
                    <a:lnTo>
                      <a:pt x="90" y="524"/>
                    </a:lnTo>
                    <a:lnTo>
                      <a:pt x="113" y="545"/>
                    </a:lnTo>
                    <a:lnTo>
                      <a:pt x="136" y="563"/>
                    </a:lnTo>
                    <a:lnTo>
                      <a:pt x="161" y="577"/>
                    </a:lnTo>
                    <a:lnTo>
                      <a:pt x="188" y="590"/>
                    </a:lnTo>
                    <a:lnTo>
                      <a:pt x="217" y="601"/>
                    </a:lnTo>
                    <a:lnTo>
                      <a:pt x="246" y="609"/>
                    </a:lnTo>
                    <a:lnTo>
                      <a:pt x="276" y="613"/>
                    </a:lnTo>
                    <a:lnTo>
                      <a:pt x="307" y="615"/>
                    </a:lnTo>
                    <a:lnTo>
                      <a:pt x="991" y="615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>
                <a:off x="2532960" y="3309840"/>
                <a:ext cx="862560" cy="1640880"/>
              </a:xfrm>
              <a:custGeom>
                <a:avLst/>
                <a:gdLst/>
                <a:ahLst/>
                <a:rect l="0" t="0" r="r" b="b"/>
                <a:pathLst>
                  <a:path w="2396" h="4558">
                    <a:moveTo>
                      <a:pt x="869" y="4558"/>
                    </a:moveTo>
                    <a:lnTo>
                      <a:pt x="889" y="3408"/>
                    </a:lnTo>
                    <a:lnTo>
                      <a:pt x="899" y="2802"/>
                    </a:lnTo>
                    <a:lnTo>
                      <a:pt x="912" y="2409"/>
                    </a:lnTo>
                    <a:lnTo>
                      <a:pt x="920" y="2340"/>
                    </a:lnTo>
                    <a:lnTo>
                      <a:pt x="937" y="2273"/>
                    </a:lnTo>
                    <a:lnTo>
                      <a:pt x="961" y="2211"/>
                    </a:lnTo>
                    <a:lnTo>
                      <a:pt x="993" y="2151"/>
                    </a:lnTo>
                    <a:lnTo>
                      <a:pt x="1030" y="2096"/>
                    </a:lnTo>
                    <a:lnTo>
                      <a:pt x="1074" y="2042"/>
                    </a:lnTo>
                    <a:lnTo>
                      <a:pt x="1176" y="1942"/>
                    </a:lnTo>
                    <a:lnTo>
                      <a:pt x="1296" y="1849"/>
                    </a:lnTo>
                    <a:lnTo>
                      <a:pt x="1428" y="1762"/>
                    </a:lnTo>
                    <a:lnTo>
                      <a:pt x="1709" y="1595"/>
                    </a:lnTo>
                    <a:lnTo>
                      <a:pt x="1982" y="1422"/>
                    </a:lnTo>
                    <a:lnTo>
                      <a:pt x="2104" y="1329"/>
                    </a:lnTo>
                    <a:lnTo>
                      <a:pt x="2212" y="1226"/>
                    </a:lnTo>
                    <a:lnTo>
                      <a:pt x="2258" y="1172"/>
                    </a:lnTo>
                    <a:lnTo>
                      <a:pt x="2298" y="1115"/>
                    </a:lnTo>
                    <a:lnTo>
                      <a:pt x="2333" y="1054"/>
                    </a:lnTo>
                    <a:lnTo>
                      <a:pt x="2361" y="990"/>
                    </a:lnTo>
                    <a:lnTo>
                      <a:pt x="2380" y="922"/>
                    </a:lnTo>
                    <a:lnTo>
                      <a:pt x="2392" y="851"/>
                    </a:lnTo>
                    <a:lnTo>
                      <a:pt x="2396" y="775"/>
                    </a:lnTo>
                    <a:lnTo>
                      <a:pt x="2391" y="694"/>
                    </a:lnTo>
                    <a:lnTo>
                      <a:pt x="2379" y="630"/>
                    </a:lnTo>
                    <a:lnTo>
                      <a:pt x="2358" y="574"/>
                    </a:lnTo>
                    <a:lnTo>
                      <a:pt x="2332" y="524"/>
                    </a:lnTo>
                    <a:lnTo>
                      <a:pt x="2299" y="483"/>
                    </a:lnTo>
                    <a:lnTo>
                      <a:pt x="2260" y="448"/>
                    </a:lnTo>
                    <a:lnTo>
                      <a:pt x="2215" y="419"/>
                    </a:lnTo>
                    <a:lnTo>
                      <a:pt x="2167" y="397"/>
                    </a:lnTo>
                    <a:lnTo>
                      <a:pt x="2115" y="381"/>
                    </a:lnTo>
                    <a:lnTo>
                      <a:pt x="2058" y="371"/>
                    </a:lnTo>
                    <a:lnTo>
                      <a:pt x="2000" y="365"/>
                    </a:lnTo>
                    <a:lnTo>
                      <a:pt x="1876" y="370"/>
                    </a:lnTo>
                    <a:lnTo>
                      <a:pt x="1749" y="393"/>
                    </a:lnTo>
                    <a:lnTo>
                      <a:pt x="1620" y="430"/>
                    </a:lnTo>
                    <a:lnTo>
                      <a:pt x="1498" y="481"/>
                    </a:lnTo>
                    <a:lnTo>
                      <a:pt x="1385" y="543"/>
                    </a:lnTo>
                    <a:lnTo>
                      <a:pt x="1287" y="612"/>
                    </a:lnTo>
                    <a:lnTo>
                      <a:pt x="1243" y="649"/>
                    </a:lnTo>
                    <a:lnTo>
                      <a:pt x="1207" y="688"/>
                    </a:lnTo>
                    <a:lnTo>
                      <a:pt x="1175" y="726"/>
                    </a:lnTo>
                    <a:lnTo>
                      <a:pt x="1150" y="766"/>
                    </a:lnTo>
                    <a:lnTo>
                      <a:pt x="1133" y="808"/>
                    </a:lnTo>
                    <a:lnTo>
                      <a:pt x="1123" y="847"/>
                    </a:lnTo>
                    <a:lnTo>
                      <a:pt x="1121" y="887"/>
                    </a:lnTo>
                    <a:lnTo>
                      <a:pt x="1128" y="926"/>
                    </a:lnTo>
                    <a:lnTo>
                      <a:pt x="1145" y="965"/>
                    </a:lnTo>
                    <a:lnTo>
                      <a:pt x="1172" y="1001"/>
                    </a:lnTo>
                    <a:lnTo>
                      <a:pt x="1196" y="1026"/>
                    </a:lnTo>
                    <a:lnTo>
                      <a:pt x="1220" y="1046"/>
                    </a:lnTo>
                    <a:lnTo>
                      <a:pt x="1243" y="1059"/>
                    </a:lnTo>
                    <a:lnTo>
                      <a:pt x="1267" y="1068"/>
                    </a:lnTo>
                    <a:lnTo>
                      <a:pt x="1290" y="1071"/>
                    </a:lnTo>
                    <a:lnTo>
                      <a:pt x="1312" y="1069"/>
                    </a:lnTo>
                    <a:lnTo>
                      <a:pt x="1334" y="1064"/>
                    </a:lnTo>
                    <a:lnTo>
                      <a:pt x="1354" y="1053"/>
                    </a:lnTo>
                    <a:lnTo>
                      <a:pt x="1375" y="1040"/>
                    </a:lnTo>
                    <a:lnTo>
                      <a:pt x="1393" y="1023"/>
                    </a:lnTo>
                    <a:lnTo>
                      <a:pt x="1411" y="1001"/>
                    </a:lnTo>
                    <a:lnTo>
                      <a:pt x="1427" y="978"/>
                    </a:lnTo>
                    <a:lnTo>
                      <a:pt x="1456" y="921"/>
                    </a:lnTo>
                    <a:lnTo>
                      <a:pt x="1478" y="857"/>
                    </a:lnTo>
                    <a:lnTo>
                      <a:pt x="1493" y="785"/>
                    </a:lnTo>
                    <a:lnTo>
                      <a:pt x="1499" y="707"/>
                    </a:lnTo>
                    <a:lnTo>
                      <a:pt x="1497" y="629"/>
                    </a:lnTo>
                    <a:lnTo>
                      <a:pt x="1485" y="547"/>
                    </a:lnTo>
                    <a:lnTo>
                      <a:pt x="1462" y="469"/>
                    </a:lnTo>
                    <a:lnTo>
                      <a:pt x="1427" y="394"/>
                    </a:lnTo>
                    <a:lnTo>
                      <a:pt x="1404" y="359"/>
                    </a:lnTo>
                    <a:lnTo>
                      <a:pt x="1378" y="325"/>
                    </a:lnTo>
                    <a:lnTo>
                      <a:pt x="1351" y="293"/>
                    </a:lnTo>
                    <a:lnTo>
                      <a:pt x="1318" y="263"/>
                    </a:lnTo>
                    <a:lnTo>
                      <a:pt x="1274" y="232"/>
                    </a:lnTo>
                    <a:lnTo>
                      <a:pt x="1218" y="195"/>
                    </a:lnTo>
                    <a:lnTo>
                      <a:pt x="1150" y="158"/>
                    </a:lnTo>
                    <a:lnTo>
                      <a:pt x="1071" y="121"/>
                    </a:lnTo>
                    <a:lnTo>
                      <a:pt x="985" y="84"/>
                    </a:lnTo>
                    <a:lnTo>
                      <a:pt x="893" y="53"/>
                    </a:lnTo>
                    <a:lnTo>
                      <a:pt x="797" y="26"/>
                    </a:lnTo>
                    <a:lnTo>
                      <a:pt x="697" y="8"/>
                    </a:lnTo>
                    <a:lnTo>
                      <a:pt x="597" y="0"/>
                    </a:lnTo>
                    <a:lnTo>
                      <a:pt x="498" y="3"/>
                    </a:lnTo>
                    <a:lnTo>
                      <a:pt x="401" y="19"/>
                    </a:lnTo>
                    <a:lnTo>
                      <a:pt x="355" y="33"/>
                    </a:lnTo>
                    <a:lnTo>
                      <a:pt x="309" y="52"/>
                    </a:lnTo>
                    <a:lnTo>
                      <a:pt x="266" y="73"/>
                    </a:lnTo>
                    <a:lnTo>
                      <a:pt x="225" y="101"/>
                    </a:lnTo>
                    <a:lnTo>
                      <a:pt x="185" y="133"/>
                    </a:lnTo>
                    <a:lnTo>
                      <a:pt x="147" y="170"/>
                    </a:lnTo>
                    <a:lnTo>
                      <a:pt x="112" y="212"/>
                    </a:lnTo>
                    <a:lnTo>
                      <a:pt x="81" y="261"/>
                    </a:lnTo>
                    <a:lnTo>
                      <a:pt x="50" y="314"/>
                    </a:lnTo>
                    <a:lnTo>
                      <a:pt x="25" y="373"/>
                    </a:lnTo>
                    <a:lnTo>
                      <a:pt x="7" y="434"/>
                    </a:lnTo>
                    <a:lnTo>
                      <a:pt x="0" y="495"/>
                    </a:lnTo>
                    <a:lnTo>
                      <a:pt x="2" y="556"/>
                    </a:lnTo>
                    <a:lnTo>
                      <a:pt x="14" y="619"/>
                    </a:lnTo>
                    <a:lnTo>
                      <a:pt x="35" y="681"/>
                    </a:lnTo>
                    <a:lnTo>
                      <a:pt x="62" y="743"/>
                    </a:lnTo>
                    <a:lnTo>
                      <a:pt x="141" y="869"/>
                    </a:lnTo>
                    <a:lnTo>
                      <a:pt x="244" y="996"/>
                    </a:lnTo>
                    <a:lnTo>
                      <a:pt x="365" y="1123"/>
                    </a:lnTo>
                    <a:lnTo>
                      <a:pt x="643" y="1377"/>
                    </a:lnTo>
                    <a:lnTo>
                      <a:pt x="935" y="1628"/>
                    </a:lnTo>
                    <a:lnTo>
                      <a:pt x="1199" y="1873"/>
                    </a:lnTo>
                    <a:lnTo>
                      <a:pt x="1307" y="1993"/>
                    </a:lnTo>
                    <a:lnTo>
                      <a:pt x="1394" y="2110"/>
                    </a:lnTo>
                    <a:lnTo>
                      <a:pt x="1427" y="2167"/>
                    </a:lnTo>
                    <a:lnTo>
                      <a:pt x="1452" y="2224"/>
                    </a:lnTo>
                    <a:lnTo>
                      <a:pt x="1469" y="2280"/>
                    </a:lnTo>
                    <a:lnTo>
                      <a:pt x="1478" y="2334"/>
                    </a:lnTo>
                    <a:lnTo>
                      <a:pt x="1484" y="2546"/>
                    </a:lnTo>
                    <a:lnTo>
                      <a:pt x="1482" y="2852"/>
                    </a:lnTo>
                    <a:lnTo>
                      <a:pt x="1469" y="3598"/>
                    </a:lnTo>
                    <a:lnTo>
                      <a:pt x="1441" y="4558"/>
                    </a:lnTo>
                    <a:lnTo>
                      <a:pt x="869" y="4558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</p:grpSp>
        <p:grpSp>
          <p:nvGrpSpPr>
            <p:cNvPr id="66" name=""/>
            <p:cNvGrpSpPr/>
            <p:nvPr/>
          </p:nvGrpSpPr>
          <p:grpSpPr>
            <a:xfrm>
              <a:off x="1261800" y="1851120"/>
              <a:ext cx="3394440" cy="1717200"/>
              <a:chOff x="1261800" y="1851120"/>
              <a:chExt cx="3394440" cy="1717200"/>
            </a:xfrm>
          </p:grpSpPr>
          <p:sp>
            <p:nvSpPr>
              <p:cNvPr id="67" name=""/>
              <p:cNvSpPr/>
              <p:nvPr/>
            </p:nvSpPr>
            <p:spPr>
              <a:xfrm>
                <a:off x="2959200" y="1851120"/>
                <a:ext cx="0" cy="322560"/>
              </a:xfrm>
              <a:prstGeom prst="line">
                <a:avLst/>
              </a:prstGeom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68" name=""/>
              <p:cNvSpPr/>
              <p:nvPr/>
            </p:nvSpPr>
            <p:spPr>
              <a:xfrm flipH="1">
                <a:off x="4074120" y="2318760"/>
                <a:ext cx="228240" cy="227880"/>
              </a:xfrm>
              <a:prstGeom prst="line">
                <a:avLst/>
              </a:prstGeom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69" name=""/>
              <p:cNvSpPr/>
              <p:nvPr/>
            </p:nvSpPr>
            <p:spPr>
              <a:xfrm flipH="1">
                <a:off x="4333320" y="3568320"/>
                <a:ext cx="322920" cy="0"/>
              </a:xfrm>
              <a:prstGeom prst="line">
                <a:avLst/>
              </a:prstGeom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>
                <a:off x="1615680" y="2318760"/>
                <a:ext cx="228600" cy="227880"/>
              </a:xfrm>
              <a:prstGeom prst="line">
                <a:avLst/>
              </a:prstGeom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71" name=""/>
              <p:cNvSpPr/>
              <p:nvPr/>
            </p:nvSpPr>
            <p:spPr>
              <a:xfrm>
                <a:off x="1261800" y="3568320"/>
                <a:ext cx="322920" cy="0"/>
              </a:xfrm>
              <a:prstGeom prst="line">
                <a:avLst/>
              </a:prstGeom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</p:grpSp>
        <p:grpSp>
          <p:nvGrpSpPr>
            <p:cNvPr id="72" name=""/>
            <p:cNvGrpSpPr/>
            <p:nvPr/>
          </p:nvGrpSpPr>
          <p:grpSpPr>
            <a:xfrm>
              <a:off x="1982880" y="2646000"/>
              <a:ext cx="1883160" cy="2706120"/>
              <a:chOff x="1982880" y="2646000"/>
              <a:chExt cx="1883160" cy="2706120"/>
            </a:xfrm>
          </p:grpSpPr>
          <p:sp>
            <p:nvSpPr>
              <p:cNvPr id="73" name=""/>
              <p:cNvSpPr/>
              <p:nvPr/>
            </p:nvSpPr>
            <p:spPr>
              <a:xfrm>
                <a:off x="1982880" y="2646000"/>
                <a:ext cx="1883160" cy="2267280"/>
              </a:xfrm>
              <a:custGeom>
                <a:avLst/>
                <a:gdLst/>
                <a:ahLst/>
                <a:rect l="0" t="0" r="r" b="b"/>
                <a:pathLst>
                  <a:path w="5231" h="6298">
                    <a:moveTo>
                      <a:pt x="2616" y="0"/>
                    </a:moveTo>
                    <a:lnTo>
                      <a:pt x="2616" y="0"/>
                    </a:lnTo>
                    <a:lnTo>
                      <a:pt x="2616" y="0"/>
                    </a:lnTo>
                    <a:lnTo>
                      <a:pt x="2438" y="5"/>
                    </a:lnTo>
                    <a:lnTo>
                      <a:pt x="2268" y="21"/>
                    </a:lnTo>
                    <a:lnTo>
                      <a:pt x="2101" y="47"/>
                    </a:lnTo>
                    <a:lnTo>
                      <a:pt x="1938" y="85"/>
                    </a:lnTo>
                    <a:lnTo>
                      <a:pt x="1778" y="133"/>
                    </a:lnTo>
                    <a:lnTo>
                      <a:pt x="1621" y="194"/>
                    </a:lnTo>
                    <a:lnTo>
                      <a:pt x="1465" y="265"/>
                    </a:lnTo>
                    <a:lnTo>
                      <a:pt x="1309" y="350"/>
                    </a:lnTo>
                    <a:lnTo>
                      <a:pt x="1157" y="443"/>
                    </a:lnTo>
                    <a:lnTo>
                      <a:pt x="1017" y="542"/>
                    </a:lnTo>
                    <a:lnTo>
                      <a:pt x="885" y="649"/>
                    </a:lnTo>
                    <a:lnTo>
                      <a:pt x="763" y="762"/>
                    </a:lnTo>
                    <a:lnTo>
                      <a:pt x="649" y="884"/>
                    </a:lnTo>
                    <a:lnTo>
                      <a:pt x="543" y="1016"/>
                    </a:lnTo>
                    <a:lnTo>
                      <a:pt x="444" y="1157"/>
                    </a:lnTo>
                    <a:lnTo>
                      <a:pt x="351" y="1308"/>
                    </a:lnTo>
                    <a:lnTo>
                      <a:pt x="266" y="1464"/>
                    </a:lnTo>
                    <a:lnTo>
                      <a:pt x="195" y="1620"/>
                    </a:lnTo>
                    <a:lnTo>
                      <a:pt x="134" y="1778"/>
                    </a:lnTo>
                    <a:lnTo>
                      <a:pt x="85" y="1938"/>
                    </a:lnTo>
                    <a:lnTo>
                      <a:pt x="47" y="2100"/>
                    </a:lnTo>
                    <a:lnTo>
                      <a:pt x="21" y="2267"/>
                    </a:lnTo>
                    <a:lnTo>
                      <a:pt x="5" y="2437"/>
                    </a:lnTo>
                    <a:lnTo>
                      <a:pt x="0" y="2615"/>
                    </a:lnTo>
                    <a:lnTo>
                      <a:pt x="0" y="2615"/>
                    </a:lnTo>
                    <a:lnTo>
                      <a:pt x="0" y="2615"/>
                    </a:lnTo>
                    <a:lnTo>
                      <a:pt x="6" y="2792"/>
                    </a:lnTo>
                    <a:lnTo>
                      <a:pt x="22" y="2964"/>
                    </a:lnTo>
                    <a:lnTo>
                      <a:pt x="48" y="3129"/>
                    </a:lnTo>
                    <a:lnTo>
                      <a:pt x="86" y="3291"/>
                    </a:lnTo>
                    <a:lnTo>
                      <a:pt x="134" y="3451"/>
                    </a:lnTo>
                    <a:lnTo>
                      <a:pt x="195" y="3608"/>
                    </a:lnTo>
                    <a:lnTo>
                      <a:pt x="267" y="3764"/>
                    </a:lnTo>
                    <a:lnTo>
                      <a:pt x="351" y="3920"/>
                    </a:lnTo>
                    <a:lnTo>
                      <a:pt x="444" y="4070"/>
                    </a:lnTo>
                    <a:lnTo>
                      <a:pt x="543" y="4212"/>
                    </a:lnTo>
                    <a:lnTo>
                      <a:pt x="649" y="4342"/>
                    </a:lnTo>
                    <a:lnTo>
                      <a:pt x="763" y="4465"/>
                    </a:lnTo>
                    <a:lnTo>
                      <a:pt x="885" y="4578"/>
                    </a:lnTo>
                    <a:lnTo>
                      <a:pt x="1017" y="4685"/>
                    </a:lnTo>
                    <a:lnTo>
                      <a:pt x="1157" y="4784"/>
                    </a:lnTo>
                    <a:lnTo>
                      <a:pt x="1309" y="4877"/>
                    </a:lnTo>
                    <a:lnTo>
                      <a:pt x="1418" y="4936"/>
                    </a:lnTo>
                    <a:lnTo>
                      <a:pt x="1525" y="4990"/>
                    </a:lnTo>
                    <a:lnTo>
                      <a:pt x="1635" y="5037"/>
                    </a:lnTo>
                    <a:lnTo>
                      <a:pt x="1753" y="5081"/>
                    </a:lnTo>
                    <a:lnTo>
                      <a:pt x="1753" y="5084"/>
                    </a:lnTo>
                    <a:lnTo>
                      <a:pt x="1753" y="5991"/>
                    </a:lnTo>
                    <a:lnTo>
                      <a:pt x="1754" y="6022"/>
                    </a:lnTo>
                    <a:lnTo>
                      <a:pt x="1759" y="6053"/>
                    </a:lnTo>
                    <a:lnTo>
                      <a:pt x="1766" y="6082"/>
                    </a:lnTo>
                    <a:lnTo>
                      <a:pt x="1777" y="6111"/>
                    </a:lnTo>
                    <a:lnTo>
                      <a:pt x="1789" y="6137"/>
                    </a:lnTo>
                    <a:lnTo>
                      <a:pt x="1805" y="6163"/>
                    </a:lnTo>
                    <a:lnTo>
                      <a:pt x="1823" y="6187"/>
                    </a:lnTo>
                    <a:lnTo>
                      <a:pt x="1842" y="6209"/>
                    </a:lnTo>
                    <a:lnTo>
                      <a:pt x="1864" y="6228"/>
                    </a:lnTo>
                    <a:lnTo>
                      <a:pt x="1888" y="6245"/>
                    </a:lnTo>
                    <a:lnTo>
                      <a:pt x="1913" y="6261"/>
                    </a:lnTo>
                    <a:lnTo>
                      <a:pt x="1940" y="6274"/>
                    </a:lnTo>
                    <a:lnTo>
                      <a:pt x="1968" y="6284"/>
                    </a:lnTo>
                    <a:lnTo>
                      <a:pt x="1998" y="6292"/>
                    </a:lnTo>
                    <a:lnTo>
                      <a:pt x="2028" y="6296"/>
                    </a:lnTo>
                    <a:lnTo>
                      <a:pt x="2060" y="6298"/>
                    </a:lnTo>
                    <a:lnTo>
                      <a:pt x="3173" y="6298"/>
                    </a:lnTo>
                    <a:lnTo>
                      <a:pt x="3204" y="6296"/>
                    </a:lnTo>
                    <a:lnTo>
                      <a:pt x="3234" y="6292"/>
                    </a:lnTo>
                    <a:lnTo>
                      <a:pt x="3264" y="6284"/>
                    </a:lnTo>
                    <a:lnTo>
                      <a:pt x="3292" y="6274"/>
                    </a:lnTo>
                    <a:lnTo>
                      <a:pt x="3319" y="6261"/>
                    </a:lnTo>
                    <a:lnTo>
                      <a:pt x="3344" y="6245"/>
                    </a:lnTo>
                    <a:lnTo>
                      <a:pt x="3369" y="6228"/>
                    </a:lnTo>
                    <a:lnTo>
                      <a:pt x="3390" y="6209"/>
                    </a:lnTo>
                    <a:lnTo>
                      <a:pt x="3410" y="6187"/>
                    </a:lnTo>
                    <a:lnTo>
                      <a:pt x="3428" y="6163"/>
                    </a:lnTo>
                    <a:lnTo>
                      <a:pt x="3442" y="6137"/>
                    </a:lnTo>
                    <a:lnTo>
                      <a:pt x="3456" y="6111"/>
                    </a:lnTo>
                    <a:lnTo>
                      <a:pt x="3466" y="6082"/>
                    </a:lnTo>
                    <a:lnTo>
                      <a:pt x="3474" y="6053"/>
                    </a:lnTo>
                    <a:lnTo>
                      <a:pt x="3479" y="6022"/>
                    </a:lnTo>
                    <a:lnTo>
                      <a:pt x="3480" y="5991"/>
                    </a:lnTo>
                    <a:lnTo>
                      <a:pt x="3480" y="5084"/>
                    </a:lnTo>
                    <a:lnTo>
                      <a:pt x="3480" y="5081"/>
                    </a:lnTo>
                    <a:lnTo>
                      <a:pt x="3480" y="5081"/>
                    </a:lnTo>
                    <a:lnTo>
                      <a:pt x="3596" y="5037"/>
                    </a:lnTo>
                    <a:lnTo>
                      <a:pt x="3707" y="4990"/>
                    </a:lnTo>
                    <a:lnTo>
                      <a:pt x="3814" y="4936"/>
                    </a:lnTo>
                    <a:lnTo>
                      <a:pt x="3924" y="4877"/>
                    </a:lnTo>
                    <a:lnTo>
                      <a:pt x="4075" y="4784"/>
                    </a:lnTo>
                    <a:lnTo>
                      <a:pt x="4215" y="4685"/>
                    </a:lnTo>
                    <a:lnTo>
                      <a:pt x="4347" y="4578"/>
                    </a:lnTo>
                    <a:lnTo>
                      <a:pt x="4469" y="4465"/>
                    </a:lnTo>
                    <a:lnTo>
                      <a:pt x="4583" y="4342"/>
                    </a:lnTo>
                    <a:lnTo>
                      <a:pt x="4689" y="4212"/>
                    </a:lnTo>
                    <a:lnTo>
                      <a:pt x="4788" y="4071"/>
                    </a:lnTo>
                    <a:lnTo>
                      <a:pt x="4882" y="3920"/>
                    </a:lnTo>
                    <a:lnTo>
                      <a:pt x="4965" y="3764"/>
                    </a:lnTo>
                    <a:lnTo>
                      <a:pt x="5038" y="3608"/>
                    </a:lnTo>
                    <a:lnTo>
                      <a:pt x="5097" y="3451"/>
                    </a:lnTo>
                    <a:lnTo>
                      <a:pt x="5147" y="3291"/>
                    </a:lnTo>
                    <a:lnTo>
                      <a:pt x="5184" y="3129"/>
                    </a:lnTo>
                    <a:lnTo>
                      <a:pt x="5211" y="2964"/>
                    </a:lnTo>
                    <a:lnTo>
                      <a:pt x="5226" y="2792"/>
                    </a:lnTo>
                    <a:lnTo>
                      <a:pt x="5231" y="2615"/>
                    </a:lnTo>
                    <a:lnTo>
                      <a:pt x="5231" y="2615"/>
                    </a:lnTo>
                    <a:lnTo>
                      <a:pt x="5231" y="2615"/>
                    </a:lnTo>
                    <a:lnTo>
                      <a:pt x="5226" y="2437"/>
                    </a:lnTo>
                    <a:lnTo>
                      <a:pt x="5211" y="2267"/>
                    </a:lnTo>
                    <a:lnTo>
                      <a:pt x="5184" y="2100"/>
                    </a:lnTo>
                    <a:lnTo>
                      <a:pt x="5147" y="1938"/>
                    </a:lnTo>
                    <a:lnTo>
                      <a:pt x="5098" y="1778"/>
                    </a:lnTo>
                    <a:lnTo>
                      <a:pt x="5038" y="1620"/>
                    </a:lnTo>
                    <a:lnTo>
                      <a:pt x="4965" y="1464"/>
                    </a:lnTo>
                    <a:lnTo>
                      <a:pt x="4882" y="1308"/>
                    </a:lnTo>
                    <a:lnTo>
                      <a:pt x="4788" y="1157"/>
                    </a:lnTo>
                    <a:lnTo>
                      <a:pt x="4689" y="1016"/>
                    </a:lnTo>
                    <a:lnTo>
                      <a:pt x="4583" y="884"/>
                    </a:lnTo>
                    <a:lnTo>
                      <a:pt x="4469" y="762"/>
                    </a:lnTo>
                    <a:lnTo>
                      <a:pt x="4347" y="649"/>
                    </a:lnTo>
                    <a:lnTo>
                      <a:pt x="4215" y="542"/>
                    </a:lnTo>
                    <a:lnTo>
                      <a:pt x="4075" y="443"/>
                    </a:lnTo>
                    <a:lnTo>
                      <a:pt x="3924" y="350"/>
                    </a:lnTo>
                    <a:lnTo>
                      <a:pt x="3768" y="265"/>
                    </a:lnTo>
                    <a:lnTo>
                      <a:pt x="3610" y="194"/>
                    </a:lnTo>
                    <a:lnTo>
                      <a:pt x="3453" y="133"/>
                    </a:lnTo>
                    <a:lnTo>
                      <a:pt x="3294" y="85"/>
                    </a:lnTo>
                    <a:lnTo>
                      <a:pt x="3131" y="47"/>
                    </a:lnTo>
                    <a:lnTo>
                      <a:pt x="2965" y="21"/>
                    </a:lnTo>
                    <a:lnTo>
                      <a:pt x="2793" y="5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74" name=""/>
              <p:cNvSpPr/>
              <p:nvPr/>
            </p:nvSpPr>
            <p:spPr>
              <a:xfrm>
                <a:off x="2482560" y="4912920"/>
                <a:ext cx="884160" cy="221040"/>
              </a:xfrm>
              <a:custGeom>
                <a:avLst/>
                <a:gdLst/>
                <a:ahLst/>
                <a:rect l="0" t="0" r="r" b="b"/>
                <a:pathLst>
                  <a:path w="2456" h="614">
                    <a:moveTo>
                      <a:pt x="1228" y="614"/>
                    </a:moveTo>
                    <a:lnTo>
                      <a:pt x="2149" y="614"/>
                    </a:lnTo>
                    <a:lnTo>
                      <a:pt x="2180" y="613"/>
                    </a:lnTo>
                    <a:lnTo>
                      <a:pt x="2210" y="608"/>
                    </a:lnTo>
                    <a:lnTo>
                      <a:pt x="2239" y="601"/>
                    </a:lnTo>
                    <a:lnTo>
                      <a:pt x="2268" y="590"/>
                    </a:lnTo>
                    <a:lnTo>
                      <a:pt x="2295" y="577"/>
                    </a:lnTo>
                    <a:lnTo>
                      <a:pt x="2320" y="562"/>
                    </a:lnTo>
                    <a:lnTo>
                      <a:pt x="2343" y="544"/>
                    </a:lnTo>
                    <a:lnTo>
                      <a:pt x="2365" y="524"/>
                    </a:lnTo>
                    <a:lnTo>
                      <a:pt x="2386" y="502"/>
                    </a:lnTo>
                    <a:lnTo>
                      <a:pt x="2403" y="479"/>
                    </a:lnTo>
                    <a:lnTo>
                      <a:pt x="2418" y="454"/>
                    </a:lnTo>
                    <a:lnTo>
                      <a:pt x="2432" y="427"/>
                    </a:lnTo>
                    <a:lnTo>
                      <a:pt x="2441" y="398"/>
                    </a:lnTo>
                    <a:lnTo>
                      <a:pt x="2450" y="369"/>
                    </a:lnTo>
                    <a:lnTo>
                      <a:pt x="2455" y="339"/>
                    </a:lnTo>
                    <a:lnTo>
                      <a:pt x="2456" y="307"/>
                    </a:lnTo>
                    <a:lnTo>
                      <a:pt x="2455" y="276"/>
                    </a:lnTo>
                    <a:lnTo>
                      <a:pt x="2450" y="246"/>
                    </a:lnTo>
                    <a:lnTo>
                      <a:pt x="2441" y="217"/>
                    </a:lnTo>
                    <a:lnTo>
                      <a:pt x="2432" y="187"/>
                    </a:lnTo>
                    <a:lnTo>
                      <a:pt x="2418" y="161"/>
                    </a:lnTo>
                    <a:lnTo>
                      <a:pt x="2403" y="135"/>
                    </a:lnTo>
                    <a:lnTo>
                      <a:pt x="2386" y="113"/>
                    </a:lnTo>
                    <a:lnTo>
                      <a:pt x="2365" y="90"/>
                    </a:lnTo>
                    <a:lnTo>
                      <a:pt x="2343" y="70"/>
                    </a:lnTo>
                    <a:lnTo>
                      <a:pt x="2320" y="52"/>
                    </a:lnTo>
                    <a:lnTo>
                      <a:pt x="2295" y="38"/>
                    </a:lnTo>
                    <a:lnTo>
                      <a:pt x="2268" y="24"/>
                    </a:lnTo>
                    <a:lnTo>
                      <a:pt x="2239" y="13"/>
                    </a:lnTo>
                    <a:lnTo>
                      <a:pt x="2210" y="6"/>
                    </a:lnTo>
                    <a:lnTo>
                      <a:pt x="2180" y="1"/>
                    </a:lnTo>
                    <a:lnTo>
                      <a:pt x="2149" y="0"/>
                    </a:lnTo>
                    <a:lnTo>
                      <a:pt x="308" y="0"/>
                    </a:lnTo>
                    <a:lnTo>
                      <a:pt x="276" y="1"/>
                    </a:lnTo>
                    <a:lnTo>
                      <a:pt x="246" y="6"/>
                    </a:lnTo>
                    <a:lnTo>
                      <a:pt x="216" y="13"/>
                    </a:lnTo>
                    <a:lnTo>
                      <a:pt x="188" y="24"/>
                    </a:lnTo>
                    <a:lnTo>
                      <a:pt x="161" y="38"/>
                    </a:lnTo>
                    <a:lnTo>
                      <a:pt x="136" y="52"/>
                    </a:lnTo>
                    <a:lnTo>
                      <a:pt x="112" y="70"/>
                    </a:lnTo>
                    <a:lnTo>
                      <a:pt x="90" y="90"/>
                    </a:lnTo>
                    <a:lnTo>
                      <a:pt x="71" y="113"/>
                    </a:lnTo>
                    <a:lnTo>
                      <a:pt x="53" y="135"/>
                    </a:lnTo>
                    <a:lnTo>
                      <a:pt x="38" y="161"/>
                    </a:lnTo>
                    <a:lnTo>
                      <a:pt x="25" y="187"/>
                    </a:lnTo>
                    <a:lnTo>
                      <a:pt x="14" y="217"/>
                    </a:lnTo>
                    <a:lnTo>
                      <a:pt x="7" y="246"/>
                    </a:lnTo>
                    <a:lnTo>
                      <a:pt x="2" y="276"/>
                    </a:lnTo>
                    <a:lnTo>
                      <a:pt x="0" y="307"/>
                    </a:lnTo>
                    <a:lnTo>
                      <a:pt x="2" y="339"/>
                    </a:lnTo>
                    <a:lnTo>
                      <a:pt x="7" y="369"/>
                    </a:lnTo>
                    <a:lnTo>
                      <a:pt x="14" y="398"/>
                    </a:lnTo>
                    <a:lnTo>
                      <a:pt x="25" y="427"/>
                    </a:lnTo>
                    <a:lnTo>
                      <a:pt x="38" y="454"/>
                    </a:lnTo>
                    <a:lnTo>
                      <a:pt x="53" y="479"/>
                    </a:lnTo>
                    <a:lnTo>
                      <a:pt x="71" y="502"/>
                    </a:lnTo>
                    <a:lnTo>
                      <a:pt x="90" y="524"/>
                    </a:lnTo>
                    <a:lnTo>
                      <a:pt x="112" y="544"/>
                    </a:lnTo>
                    <a:lnTo>
                      <a:pt x="136" y="562"/>
                    </a:lnTo>
                    <a:lnTo>
                      <a:pt x="161" y="577"/>
                    </a:lnTo>
                    <a:lnTo>
                      <a:pt x="188" y="590"/>
                    </a:lnTo>
                    <a:lnTo>
                      <a:pt x="216" y="601"/>
                    </a:lnTo>
                    <a:lnTo>
                      <a:pt x="246" y="608"/>
                    </a:lnTo>
                    <a:lnTo>
                      <a:pt x="276" y="613"/>
                    </a:lnTo>
                    <a:lnTo>
                      <a:pt x="308" y="614"/>
                    </a:lnTo>
                    <a:lnTo>
                      <a:pt x="1228" y="614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75" name=""/>
              <p:cNvSpPr/>
              <p:nvPr/>
            </p:nvSpPr>
            <p:spPr>
              <a:xfrm>
                <a:off x="2568240" y="5131080"/>
                <a:ext cx="713160" cy="221040"/>
              </a:xfrm>
              <a:custGeom>
                <a:avLst/>
                <a:gdLst/>
                <a:ahLst/>
                <a:rect l="0" t="0" r="r" b="b"/>
                <a:pathLst>
                  <a:path w="1981" h="614">
                    <a:moveTo>
                      <a:pt x="990" y="614"/>
                    </a:moveTo>
                    <a:lnTo>
                      <a:pt x="1674" y="614"/>
                    </a:lnTo>
                    <a:lnTo>
                      <a:pt x="1705" y="613"/>
                    </a:lnTo>
                    <a:lnTo>
                      <a:pt x="1735" y="608"/>
                    </a:lnTo>
                    <a:lnTo>
                      <a:pt x="1764" y="601"/>
                    </a:lnTo>
                    <a:lnTo>
                      <a:pt x="1793" y="590"/>
                    </a:lnTo>
                    <a:lnTo>
                      <a:pt x="1820" y="577"/>
                    </a:lnTo>
                    <a:lnTo>
                      <a:pt x="1845" y="562"/>
                    </a:lnTo>
                    <a:lnTo>
                      <a:pt x="1868" y="544"/>
                    </a:lnTo>
                    <a:lnTo>
                      <a:pt x="1890" y="524"/>
                    </a:lnTo>
                    <a:lnTo>
                      <a:pt x="1911" y="502"/>
                    </a:lnTo>
                    <a:lnTo>
                      <a:pt x="1928" y="479"/>
                    </a:lnTo>
                    <a:lnTo>
                      <a:pt x="1943" y="454"/>
                    </a:lnTo>
                    <a:lnTo>
                      <a:pt x="1957" y="427"/>
                    </a:lnTo>
                    <a:lnTo>
                      <a:pt x="1966" y="398"/>
                    </a:lnTo>
                    <a:lnTo>
                      <a:pt x="1975" y="369"/>
                    </a:lnTo>
                    <a:lnTo>
                      <a:pt x="1980" y="339"/>
                    </a:lnTo>
                    <a:lnTo>
                      <a:pt x="1981" y="307"/>
                    </a:lnTo>
                    <a:lnTo>
                      <a:pt x="1981" y="307"/>
                    </a:lnTo>
                    <a:lnTo>
                      <a:pt x="1980" y="276"/>
                    </a:lnTo>
                    <a:lnTo>
                      <a:pt x="1975" y="246"/>
                    </a:lnTo>
                    <a:lnTo>
                      <a:pt x="1966" y="216"/>
                    </a:lnTo>
                    <a:lnTo>
                      <a:pt x="1957" y="187"/>
                    </a:lnTo>
                    <a:lnTo>
                      <a:pt x="1943" y="161"/>
                    </a:lnTo>
                    <a:lnTo>
                      <a:pt x="1928" y="135"/>
                    </a:lnTo>
                    <a:lnTo>
                      <a:pt x="1911" y="112"/>
                    </a:lnTo>
                    <a:lnTo>
                      <a:pt x="1890" y="89"/>
                    </a:lnTo>
                    <a:lnTo>
                      <a:pt x="1868" y="70"/>
                    </a:lnTo>
                    <a:lnTo>
                      <a:pt x="1845" y="52"/>
                    </a:lnTo>
                    <a:lnTo>
                      <a:pt x="1820" y="37"/>
                    </a:lnTo>
                    <a:lnTo>
                      <a:pt x="1793" y="24"/>
                    </a:lnTo>
                    <a:lnTo>
                      <a:pt x="1764" y="13"/>
                    </a:lnTo>
                    <a:lnTo>
                      <a:pt x="1735" y="6"/>
                    </a:lnTo>
                    <a:lnTo>
                      <a:pt x="1705" y="1"/>
                    </a:lnTo>
                    <a:lnTo>
                      <a:pt x="1674" y="0"/>
                    </a:lnTo>
                    <a:lnTo>
                      <a:pt x="306" y="0"/>
                    </a:lnTo>
                    <a:lnTo>
                      <a:pt x="274" y="1"/>
                    </a:lnTo>
                    <a:lnTo>
                      <a:pt x="244" y="6"/>
                    </a:lnTo>
                    <a:lnTo>
                      <a:pt x="215" y="13"/>
                    </a:lnTo>
                    <a:lnTo>
                      <a:pt x="186" y="24"/>
                    </a:lnTo>
                    <a:lnTo>
                      <a:pt x="159" y="37"/>
                    </a:lnTo>
                    <a:lnTo>
                      <a:pt x="134" y="52"/>
                    </a:lnTo>
                    <a:lnTo>
                      <a:pt x="111" y="70"/>
                    </a:lnTo>
                    <a:lnTo>
                      <a:pt x="89" y="89"/>
                    </a:lnTo>
                    <a:lnTo>
                      <a:pt x="70" y="112"/>
                    </a:lnTo>
                    <a:lnTo>
                      <a:pt x="52" y="135"/>
                    </a:lnTo>
                    <a:lnTo>
                      <a:pt x="36" y="161"/>
                    </a:lnTo>
                    <a:lnTo>
                      <a:pt x="24" y="187"/>
                    </a:lnTo>
                    <a:lnTo>
                      <a:pt x="13" y="216"/>
                    </a:lnTo>
                    <a:lnTo>
                      <a:pt x="6" y="246"/>
                    </a:lnTo>
                    <a:lnTo>
                      <a:pt x="1" y="276"/>
                    </a:lnTo>
                    <a:lnTo>
                      <a:pt x="0" y="307"/>
                    </a:lnTo>
                    <a:lnTo>
                      <a:pt x="0" y="307"/>
                    </a:lnTo>
                    <a:lnTo>
                      <a:pt x="1" y="339"/>
                    </a:lnTo>
                    <a:lnTo>
                      <a:pt x="6" y="369"/>
                    </a:lnTo>
                    <a:lnTo>
                      <a:pt x="13" y="398"/>
                    </a:lnTo>
                    <a:lnTo>
                      <a:pt x="24" y="427"/>
                    </a:lnTo>
                    <a:lnTo>
                      <a:pt x="36" y="454"/>
                    </a:lnTo>
                    <a:lnTo>
                      <a:pt x="52" y="479"/>
                    </a:lnTo>
                    <a:lnTo>
                      <a:pt x="70" y="502"/>
                    </a:lnTo>
                    <a:lnTo>
                      <a:pt x="89" y="524"/>
                    </a:lnTo>
                    <a:lnTo>
                      <a:pt x="111" y="544"/>
                    </a:lnTo>
                    <a:lnTo>
                      <a:pt x="134" y="562"/>
                    </a:lnTo>
                    <a:lnTo>
                      <a:pt x="159" y="577"/>
                    </a:lnTo>
                    <a:lnTo>
                      <a:pt x="186" y="590"/>
                    </a:lnTo>
                    <a:lnTo>
                      <a:pt x="215" y="601"/>
                    </a:lnTo>
                    <a:lnTo>
                      <a:pt x="244" y="608"/>
                    </a:lnTo>
                    <a:lnTo>
                      <a:pt x="274" y="613"/>
                    </a:lnTo>
                    <a:lnTo>
                      <a:pt x="306" y="614"/>
                    </a:lnTo>
                    <a:lnTo>
                      <a:pt x="990" y="614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76" name=""/>
              <p:cNvSpPr/>
              <p:nvPr/>
            </p:nvSpPr>
            <p:spPr>
              <a:xfrm>
                <a:off x="2498040" y="3271680"/>
                <a:ext cx="862920" cy="1641240"/>
              </a:xfrm>
              <a:custGeom>
                <a:avLst/>
                <a:gdLst/>
                <a:ahLst/>
                <a:rect l="0" t="0" r="r" b="b"/>
                <a:pathLst>
                  <a:path w="2397" h="4559">
                    <a:moveTo>
                      <a:pt x="871" y="4559"/>
                    </a:moveTo>
                    <a:lnTo>
                      <a:pt x="890" y="3409"/>
                    </a:lnTo>
                    <a:lnTo>
                      <a:pt x="900" y="2803"/>
                    </a:lnTo>
                    <a:lnTo>
                      <a:pt x="912" y="2410"/>
                    </a:lnTo>
                    <a:lnTo>
                      <a:pt x="920" y="2341"/>
                    </a:lnTo>
                    <a:lnTo>
                      <a:pt x="937" y="2274"/>
                    </a:lnTo>
                    <a:lnTo>
                      <a:pt x="961" y="2211"/>
                    </a:lnTo>
                    <a:lnTo>
                      <a:pt x="993" y="2152"/>
                    </a:lnTo>
                    <a:lnTo>
                      <a:pt x="1030" y="2096"/>
                    </a:lnTo>
                    <a:lnTo>
                      <a:pt x="1075" y="2043"/>
                    </a:lnTo>
                    <a:lnTo>
                      <a:pt x="1178" y="1943"/>
                    </a:lnTo>
                    <a:lnTo>
                      <a:pt x="1298" y="1850"/>
                    </a:lnTo>
                    <a:lnTo>
                      <a:pt x="1428" y="1763"/>
                    </a:lnTo>
                    <a:lnTo>
                      <a:pt x="1710" y="1596"/>
                    </a:lnTo>
                    <a:lnTo>
                      <a:pt x="1983" y="1423"/>
                    </a:lnTo>
                    <a:lnTo>
                      <a:pt x="2106" y="1330"/>
                    </a:lnTo>
                    <a:lnTo>
                      <a:pt x="2213" y="1227"/>
                    </a:lnTo>
                    <a:lnTo>
                      <a:pt x="2259" y="1172"/>
                    </a:lnTo>
                    <a:lnTo>
                      <a:pt x="2299" y="1116"/>
                    </a:lnTo>
                    <a:lnTo>
                      <a:pt x="2334" y="1055"/>
                    </a:lnTo>
                    <a:lnTo>
                      <a:pt x="2362" y="991"/>
                    </a:lnTo>
                    <a:lnTo>
                      <a:pt x="2381" y="923"/>
                    </a:lnTo>
                    <a:lnTo>
                      <a:pt x="2393" y="852"/>
                    </a:lnTo>
                    <a:lnTo>
                      <a:pt x="2397" y="776"/>
                    </a:lnTo>
                    <a:lnTo>
                      <a:pt x="2392" y="695"/>
                    </a:lnTo>
                    <a:lnTo>
                      <a:pt x="2379" y="630"/>
                    </a:lnTo>
                    <a:lnTo>
                      <a:pt x="2360" y="575"/>
                    </a:lnTo>
                    <a:lnTo>
                      <a:pt x="2333" y="525"/>
                    </a:lnTo>
                    <a:lnTo>
                      <a:pt x="2299" y="484"/>
                    </a:lnTo>
                    <a:lnTo>
                      <a:pt x="2260" y="449"/>
                    </a:lnTo>
                    <a:lnTo>
                      <a:pt x="2217" y="420"/>
                    </a:lnTo>
                    <a:lnTo>
                      <a:pt x="2169" y="398"/>
                    </a:lnTo>
                    <a:lnTo>
                      <a:pt x="2115" y="381"/>
                    </a:lnTo>
                    <a:lnTo>
                      <a:pt x="2060" y="372"/>
                    </a:lnTo>
                    <a:lnTo>
                      <a:pt x="2000" y="366"/>
                    </a:lnTo>
                    <a:lnTo>
                      <a:pt x="1877" y="370"/>
                    </a:lnTo>
                    <a:lnTo>
                      <a:pt x="1749" y="393"/>
                    </a:lnTo>
                    <a:lnTo>
                      <a:pt x="1622" y="431"/>
                    </a:lnTo>
                    <a:lnTo>
                      <a:pt x="1498" y="482"/>
                    </a:lnTo>
                    <a:lnTo>
                      <a:pt x="1386" y="543"/>
                    </a:lnTo>
                    <a:lnTo>
                      <a:pt x="1287" y="612"/>
                    </a:lnTo>
                    <a:lnTo>
                      <a:pt x="1244" y="650"/>
                    </a:lnTo>
                    <a:lnTo>
                      <a:pt x="1208" y="689"/>
                    </a:lnTo>
                    <a:lnTo>
                      <a:pt x="1177" y="727"/>
                    </a:lnTo>
                    <a:lnTo>
                      <a:pt x="1151" y="767"/>
                    </a:lnTo>
                    <a:lnTo>
                      <a:pt x="1134" y="808"/>
                    </a:lnTo>
                    <a:lnTo>
                      <a:pt x="1125" y="848"/>
                    </a:lnTo>
                    <a:lnTo>
                      <a:pt x="1122" y="888"/>
                    </a:lnTo>
                    <a:lnTo>
                      <a:pt x="1130" y="927"/>
                    </a:lnTo>
                    <a:lnTo>
                      <a:pt x="1146" y="966"/>
                    </a:lnTo>
                    <a:lnTo>
                      <a:pt x="1173" y="1002"/>
                    </a:lnTo>
                    <a:lnTo>
                      <a:pt x="1197" y="1027"/>
                    </a:lnTo>
                    <a:lnTo>
                      <a:pt x="1221" y="1047"/>
                    </a:lnTo>
                    <a:lnTo>
                      <a:pt x="1244" y="1060"/>
                    </a:lnTo>
                    <a:lnTo>
                      <a:pt x="1269" y="1067"/>
                    </a:lnTo>
                    <a:lnTo>
                      <a:pt x="1292" y="1071"/>
                    </a:lnTo>
                    <a:lnTo>
                      <a:pt x="1313" y="1070"/>
                    </a:lnTo>
                    <a:lnTo>
                      <a:pt x="1335" y="1063"/>
                    </a:lnTo>
                    <a:lnTo>
                      <a:pt x="1356" y="1054"/>
                    </a:lnTo>
                    <a:lnTo>
                      <a:pt x="1376" y="1041"/>
                    </a:lnTo>
                    <a:lnTo>
                      <a:pt x="1394" y="1022"/>
                    </a:lnTo>
                    <a:lnTo>
                      <a:pt x="1413" y="1002"/>
                    </a:lnTo>
                    <a:lnTo>
                      <a:pt x="1428" y="978"/>
                    </a:lnTo>
                    <a:lnTo>
                      <a:pt x="1457" y="922"/>
                    </a:lnTo>
                    <a:lnTo>
                      <a:pt x="1479" y="857"/>
                    </a:lnTo>
                    <a:lnTo>
                      <a:pt x="1495" y="785"/>
                    </a:lnTo>
                    <a:lnTo>
                      <a:pt x="1501" y="708"/>
                    </a:lnTo>
                    <a:lnTo>
                      <a:pt x="1498" y="628"/>
                    </a:lnTo>
                    <a:lnTo>
                      <a:pt x="1486" y="548"/>
                    </a:lnTo>
                    <a:lnTo>
                      <a:pt x="1463" y="470"/>
                    </a:lnTo>
                    <a:lnTo>
                      <a:pt x="1428" y="395"/>
                    </a:lnTo>
                    <a:lnTo>
                      <a:pt x="1405" y="360"/>
                    </a:lnTo>
                    <a:lnTo>
                      <a:pt x="1380" y="326"/>
                    </a:lnTo>
                    <a:lnTo>
                      <a:pt x="1352" y="294"/>
                    </a:lnTo>
                    <a:lnTo>
                      <a:pt x="1319" y="264"/>
                    </a:lnTo>
                    <a:lnTo>
                      <a:pt x="1276" y="233"/>
                    </a:lnTo>
                    <a:lnTo>
                      <a:pt x="1219" y="196"/>
                    </a:lnTo>
                    <a:lnTo>
                      <a:pt x="1151" y="159"/>
                    </a:lnTo>
                    <a:lnTo>
                      <a:pt x="1073" y="121"/>
                    </a:lnTo>
                    <a:lnTo>
                      <a:pt x="987" y="85"/>
                    </a:lnTo>
                    <a:lnTo>
                      <a:pt x="895" y="54"/>
                    </a:lnTo>
                    <a:lnTo>
                      <a:pt x="798" y="27"/>
                    </a:lnTo>
                    <a:lnTo>
                      <a:pt x="699" y="9"/>
                    </a:lnTo>
                    <a:lnTo>
                      <a:pt x="599" y="0"/>
                    </a:lnTo>
                    <a:lnTo>
                      <a:pt x="499" y="4"/>
                    </a:lnTo>
                    <a:lnTo>
                      <a:pt x="403" y="20"/>
                    </a:lnTo>
                    <a:lnTo>
                      <a:pt x="355" y="34"/>
                    </a:lnTo>
                    <a:lnTo>
                      <a:pt x="311" y="52"/>
                    </a:lnTo>
                    <a:lnTo>
                      <a:pt x="267" y="74"/>
                    </a:lnTo>
                    <a:lnTo>
                      <a:pt x="225" y="102"/>
                    </a:lnTo>
                    <a:lnTo>
                      <a:pt x="185" y="133"/>
                    </a:lnTo>
                    <a:lnTo>
                      <a:pt x="147" y="171"/>
                    </a:lnTo>
                    <a:lnTo>
                      <a:pt x="112" y="213"/>
                    </a:lnTo>
                    <a:lnTo>
                      <a:pt x="81" y="262"/>
                    </a:lnTo>
                    <a:lnTo>
                      <a:pt x="51" y="315"/>
                    </a:lnTo>
                    <a:lnTo>
                      <a:pt x="25" y="374"/>
                    </a:lnTo>
                    <a:lnTo>
                      <a:pt x="7" y="435"/>
                    </a:lnTo>
                    <a:lnTo>
                      <a:pt x="0" y="496"/>
                    </a:lnTo>
                    <a:lnTo>
                      <a:pt x="2" y="557"/>
                    </a:lnTo>
                    <a:lnTo>
                      <a:pt x="14" y="618"/>
                    </a:lnTo>
                    <a:lnTo>
                      <a:pt x="35" y="681"/>
                    </a:lnTo>
                    <a:lnTo>
                      <a:pt x="63" y="743"/>
                    </a:lnTo>
                    <a:lnTo>
                      <a:pt x="141" y="869"/>
                    </a:lnTo>
                    <a:lnTo>
                      <a:pt x="244" y="996"/>
                    </a:lnTo>
                    <a:lnTo>
                      <a:pt x="365" y="1123"/>
                    </a:lnTo>
                    <a:lnTo>
                      <a:pt x="643" y="1377"/>
                    </a:lnTo>
                    <a:lnTo>
                      <a:pt x="936" y="1628"/>
                    </a:lnTo>
                    <a:lnTo>
                      <a:pt x="1200" y="1874"/>
                    </a:lnTo>
                    <a:lnTo>
                      <a:pt x="1309" y="1994"/>
                    </a:lnTo>
                    <a:lnTo>
                      <a:pt x="1394" y="2111"/>
                    </a:lnTo>
                    <a:lnTo>
                      <a:pt x="1428" y="2168"/>
                    </a:lnTo>
                    <a:lnTo>
                      <a:pt x="1454" y="2225"/>
                    </a:lnTo>
                    <a:lnTo>
                      <a:pt x="1471" y="2280"/>
                    </a:lnTo>
                    <a:lnTo>
                      <a:pt x="1479" y="2335"/>
                    </a:lnTo>
                    <a:lnTo>
                      <a:pt x="1485" y="2546"/>
                    </a:lnTo>
                    <a:lnTo>
                      <a:pt x="1484" y="2852"/>
                    </a:lnTo>
                    <a:lnTo>
                      <a:pt x="1471" y="3599"/>
                    </a:lnTo>
                    <a:lnTo>
                      <a:pt x="1443" y="4559"/>
                    </a:lnTo>
                    <a:lnTo>
                      <a:pt x="871" y="4559"/>
                    </a:lnTo>
                    <a:close/>
                  </a:path>
                </a:pathLst>
              </a:cu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</p:grpSp>
        <p:grpSp>
          <p:nvGrpSpPr>
            <p:cNvPr id="77" name=""/>
            <p:cNvGrpSpPr/>
            <p:nvPr/>
          </p:nvGrpSpPr>
          <p:grpSpPr>
            <a:xfrm>
              <a:off x="1227240" y="1812600"/>
              <a:ext cx="3394800" cy="1717920"/>
              <a:chOff x="1227240" y="1812600"/>
              <a:chExt cx="3394800" cy="1717920"/>
            </a:xfrm>
          </p:grpSpPr>
          <p:sp>
            <p:nvSpPr>
              <p:cNvPr id="78" name=""/>
              <p:cNvSpPr/>
              <p:nvPr/>
            </p:nvSpPr>
            <p:spPr>
              <a:xfrm>
                <a:off x="2924640" y="1812600"/>
                <a:ext cx="0" cy="323280"/>
              </a:xfrm>
              <a:prstGeom prst="line">
                <a:avLst/>
              </a:prstGeom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79" name=""/>
              <p:cNvSpPr/>
              <p:nvPr/>
            </p:nvSpPr>
            <p:spPr>
              <a:xfrm flipH="1">
                <a:off x="4039920" y="2280600"/>
                <a:ext cx="228240" cy="228240"/>
              </a:xfrm>
              <a:prstGeom prst="line">
                <a:avLst/>
              </a:prstGeom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80" name=""/>
              <p:cNvSpPr/>
              <p:nvPr/>
            </p:nvSpPr>
            <p:spPr>
              <a:xfrm flipH="1">
                <a:off x="4298760" y="3530520"/>
                <a:ext cx="323280" cy="0"/>
              </a:xfrm>
              <a:prstGeom prst="line">
                <a:avLst/>
              </a:prstGeom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81" name=""/>
              <p:cNvSpPr/>
              <p:nvPr/>
            </p:nvSpPr>
            <p:spPr>
              <a:xfrm>
                <a:off x="1581480" y="2280600"/>
                <a:ext cx="228240" cy="228240"/>
              </a:xfrm>
              <a:prstGeom prst="line">
                <a:avLst/>
              </a:prstGeom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82" name=""/>
              <p:cNvSpPr/>
              <p:nvPr/>
            </p:nvSpPr>
            <p:spPr>
              <a:xfrm>
                <a:off x="1227240" y="3530520"/>
                <a:ext cx="323280" cy="0"/>
              </a:xfrm>
              <a:prstGeom prst="line">
                <a:avLst/>
              </a:prstGeom>
              <a:ln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endParaRPr b="0" lang="en-US" sz="2400" strike="noStrike" u="none">
                  <a:solidFill>
                    <a:srgbClr val="000000"/>
                  </a:solidFill>
                  <a:uFillTx/>
                  <a:latin typeface="Times New Roman"/>
                </a:endParaRPr>
              </a:p>
            </p:txBody>
          </p:sp>
        </p:grpSp>
        <p:grpSp>
          <p:nvGrpSpPr>
            <p:cNvPr id="83" name=""/>
            <p:cNvGrpSpPr/>
            <p:nvPr/>
          </p:nvGrpSpPr>
          <p:grpSpPr>
            <a:xfrm>
              <a:off x="949680" y="2485440"/>
              <a:ext cx="3695760" cy="2753640"/>
              <a:chOff x="949680" y="2485440"/>
              <a:chExt cx="3695760" cy="2753640"/>
            </a:xfrm>
          </p:grpSpPr>
          <p:sp>
            <p:nvSpPr>
              <p:cNvPr id="84" name=""/>
              <p:cNvSpPr/>
              <p:nvPr/>
            </p:nvSpPr>
            <p:spPr>
              <a:xfrm flipH="1">
                <a:off x="3608640" y="4649040"/>
                <a:ext cx="152640" cy="152280"/>
              </a:xfrm>
              <a:prstGeom prst="line">
                <a:avLst/>
              </a:prstGeom>
              <a:ln cap="rnd" w="54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 anchorCtr="1">
                <a:noAutofit/>
              </a:bodyPr>
              <a:p>
                <a:endParaRPr b="1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85" name=""/>
              <p:cNvSpPr/>
              <p:nvPr/>
            </p:nvSpPr>
            <p:spPr>
              <a:xfrm>
                <a:off x="3608640" y="4649040"/>
                <a:ext cx="152640" cy="152280"/>
              </a:xfrm>
              <a:prstGeom prst="line">
                <a:avLst/>
              </a:prstGeom>
              <a:ln cap="rnd" w="54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 anchorCtr="1">
                <a:noAutofit/>
              </a:bodyPr>
              <a:p>
                <a:endParaRPr b="1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86" name=""/>
              <p:cNvSpPr/>
              <p:nvPr/>
            </p:nvSpPr>
            <p:spPr>
              <a:xfrm flipH="1">
                <a:off x="2143080" y="2485440"/>
                <a:ext cx="152280" cy="152640"/>
              </a:xfrm>
              <a:prstGeom prst="line">
                <a:avLst/>
              </a:prstGeom>
              <a:ln cap="rnd" w="54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 anchorCtr="1">
                <a:noAutofit/>
              </a:bodyPr>
              <a:p>
                <a:endParaRPr b="1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87" name=""/>
              <p:cNvSpPr/>
              <p:nvPr/>
            </p:nvSpPr>
            <p:spPr>
              <a:xfrm>
                <a:off x="2143080" y="2485440"/>
                <a:ext cx="152280" cy="152640"/>
              </a:xfrm>
              <a:prstGeom prst="line">
                <a:avLst/>
              </a:prstGeom>
              <a:ln cap="rnd" w="54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 anchorCtr="1">
                <a:noAutofit/>
              </a:bodyPr>
              <a:p>
                <a:endParaRPr b="1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88" name=""/>
              <p:cNvSpPr/>
              <p:nvPr/>
            </p:nvSpPr>
            <p:spPr>
              <a:xfrm>
                <a:off x="1897560" y="4989960"/>
                <a:ext cx="223200" cy="249120"/>
              </a:xfrm>
              <a:custGeom>
                <a:avLst/>
                <a:gdLst/>
                <a:ahLst/>
                <a:rect l="0" t="0" r="r" b="b"/>
                <a:pathLst>
                  <a:path w="620" h="692">
                    <a:moveTo>
                      <a:pt x="0" y="692"/>
                    </a:moveTo>
                    <a:lnTo>
                      <a:pt x="620" y="472"/>
                    </a:lnTo>
                    <a:lnTo>
                      <a:pt x="124" y="0"/>
                    </a:lnTo>
                    <a:lnTo>
                      <a:pt x="0" y="692"/>
                    </a:lnTo>
                    <a:close/>
                  </a:path>
                </a:pathLst>
              </a:custGeom>
              <a:noFill/>
              <a:ln cap="rnd" w="54000">
                <a:solidFill>
                  <a:srgbClr val="000000"/>
                </a:solidFill>
                <a:round/>
              </a:ln>
            </p:spPr>
            <p:txBody>
              <a:bodyPr lIns="0" rIns="0" tIns="0" bIns="0" anchor="ctr" anchorCtr="1">
                <a:noAutofit/>
              </a:bodyPr>
              <a:p>
                <a:endParaRPr b="1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89" name=""/>
              <p:cNvSpPr/>
              <p:nvPr/>
            </p:nvSpPr>
            <p:spPr>
              <a:xfrm>
                <a:off x="4359960" y="3938040"/>
                <a:ext cx="226080" cy="245160"/>
              </a:xfrm>
              <a:custGeom>
                <a:avLst/>
                <a:gdLst/>
                <a:ahLst/>
                <a:rect l="0" t="0" r="r" b="b"/>
                <a:pathLst>
                  <a:path w="628" h="681">
                    <a:moveTo>
                      <a:pt x="0" y="317"/>
                    </a:moveTo>
                    <a:lnTo>
                      <a:pt x="550" y="681"/>
                    </a:lnTo>
                    <a:lnTo>
                      <a:pt x="628" y="0"/>
                    </a:lnTo>
                    <a:lnTo>
                      <a:pt x="0" y="317"/>
                    </a:lnTo>
                    <a:close/>
                  </a:path>
                </a:pathLst>
              </a:custGeom>
              <a:noFill/>
              <a:ln cap="rnd" w="54000">
                <a:solidFill>
                  <a:srgbClr val="000000"/>
                </a:solidFill>
                <a:round/>
              </a:ln>
            </p:spPr>
            <p:txBody>
              <a:bodyPr lIns="0" rIns="0" tIns="0" bIns="0" anchor="ctr" anchorCtr="1">
                <a:noAutofit/>
              </a:bodyPr>
              <a:p>
                <a:endParaRPr b="1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90" name=""/>
              <p:cNvSpPr/>
              <p:nvPr/>
            </p:nvSpPr>
            <p:spPr>
              <a:xfrm>
                <a:off x="949680" y="2566800"/>
                <a:ext cx="251280" cy="221760"/>
              </a:xfrm>
              <a:custGeom>
                <a:avLst/>
                <a:gdLst/>
                <a:ahLst/>
                <a:rect l="0" t="0" r="r" b="b"/>
                <a:pathLst>
                  <a:path w="698" h="616">
                    <a:moveTo>
                      <a:pt x="0" y="88"/>
                    </a:moveTo>
                    <a:lnTo>
                      <a:pt x="396" y="616"/>
                    </a:lnTo>
                    <a:lnTo>
                      <a:pt x="698" y="0"/>
                    </a:lnTo>
                    <a:lnTo>
                      <a:pt x="0" y="88"/>
                    </a:lnTo>
                    <a:close/>
                  </a:path>
                </a:pathLst>
              </a:custGeom>
              <a:noFill/>
              <a:ln cap="rnd" w="54000">
                <a:solidFill>
                  <a:srgbClr val="000000"/>
                </a:solidFill>
                <a:round/>
              </a:ln>
            </p:spPr>
            <p:txBody>
              <a:bodyPr lIns="0" rIns="0" tIns="0" bIns="0" anchor="ctr" anchorCtr="1">
                <a:noAutofit/>
              </a:bodyPr>
              <a:p>
                <a:endParaRPr b="1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91" name=""/>
              <p:cNvSpPr/>
              <p:nvPr/>
            </p:nvSpPr>
            <p:spPr>
              <a:xfrm>
                <a:off x="4383720" y="2570760"/>
                <a:ext cx="261720" cy="261360"/>
              </a:xfrm>
              <a:custGeom>
                <a:avLst/>
                <a:gdLst/>
                <a:ahLst/>
                <a:rect l="0" t="0" r="r" b="b"/>
                <a:pathLst>
                  <a:path w="727" h="726">
                    <a:moveTo>
                      <a:pt x="727" y="363"/>
                    </a:moveTo>
                    <a:lnTo>
                      <a:pt x="726" y="387"/>
                    </a:lnTo>
                    <a:lnTo>
                      <a:pt x="725" y="411"/>
                    </a:lnTo>
                    <a:lnTo>
                      <a:pt x="721" y="434"/>
                    </a:lnTo>
                    <a:lnTo>
                      <a:pt x="715" y="457"/>
                    </a:lnTo>
                    <a:lnTo>
                      <a:pt x="709" y="479"/>
                    </a:lnTo>
                    <a:lnTo>
                      <a:pt x="701" y="501"/>
                    </a:lnTo>
                    <a:lnTo>
                      <a:pt x="691" y="523"/>
                    </a:lnTo>
                    <a:lnTo>
                      <a:pt x="679" y="544"/>
                    </a:lnTo>
                    <a:lnTo>
                      <a:pt x="666" y="565"/>
                    </a:lnTo>
                    <a:lnTo>
                      <a:pt x="652" y="585"/>
                    </a:lnTo>
                    <a:lnTo>
                      <a:pt x="638" y="604"/>
                    </a:lnTo>
                    <a:lnTo>
                      <a:pt x="621" y="620"/>
                    </a:lnTo>
                    <a:lnTo>
                      <a:pt x="604" y="636"/>
                    </a:lnTo>
                    <a:lnTo>
                      <a:pt x="586" y="651"/>
                    </a:lnTo>
                    <a:lnTo>
                      <a:pt x="566" y="664"/>
                    </a:lnTo>
                    <a:lnTo>
                      <a:pt x="546" y="677"/>
                    </a:lnTo>
                    <a:lnTo>
                      <a:pt x="524" y="689"/>
                    </a:lnTo>
                    <a:lnTo>
                      <a:pt x="502" y="699"/>
                    </a:lnTo>
                    <a:lnTo>
                      <a:pt x="481" y="708"/>
                    </a:lnTo>
                    <a:lnTo>
                      <a:pt x="459" y="714"/>
                    </a:lnTo>
                    <a:lnTo>
                      <a:pt x="436" y="720"/>
                    </a:lnTo>
                    <a:lnTo>
                      <a:pt x="413" y="723"/>
                    </a:lnTo>
                    <a:lnTo>
                      <a:pt x="389" y="724"/>
                    </a:lnTo>
                    <a:lnTo>
                      <a:pt x="364" y="726"/>
                    </a:lnTo>
                    <a:lnTo>
                      <a:pt x="340" y="724"/>
                    </a:lnTo>
                    <a:lnTo>
                      <a:pt x="316" y="723"/>
                    </a:lnTo>
                    <a:lnTo>
                      <a:pt x="292" y="720"/>
                    </a:lnTo>
                    <a:lnTo>
                      <a:pt x="269" y="714"/>
                    </a:lnTo>
                    <a:lnTo>
                      <a:pt x="247" y="708"/>
                    </a:lnTo>
                    <a:lnTo>
                      <a:pt x="225" y="699"/>
                    </a:lnTo>
                    <a:lnTo>
                      <a:pt x="204" y="689"/>
                    </a:lnTo>
                    <a:lnTo>
                      <a:pt x="182" y="677"/>
                    </a:lnTo>
                    <a:lnTo>
                      <a:pt x="161" y="664"/>
                    </a:lnTo>
                    <a:lnTo>
                      <a:pt x="142" y="651"/>
                    </a:lnTo>
                    <a:lnTo>
                      <a:pt x="124" y="636"/>
                    </a:lnTo>
                    <a:lnTo>
                      <a:pt x="107" y="620"/>
                    </a:lnTo>
                    <a:lnTo>
                      <a:pt x="91" y="604"/>
                    </a:lnTo>
                    <a:lnTo>
                      <a:pt x="77" y="585"/>
                    </a:lnTo>
                    <a:lnTo>
                      <a:pt x="63" y="565"/>
                    </a:lnTo>
                    <a:lnTo>
                      <a:pt x="50" y="544"/>
                    </a:lnTo>
                    <a:lnTo>
                      <a:pt x="38" y="523"/>
                    </a:lnTo>
                    <a:lnTo>
                      <a:pt x="28" y="501"/>
                    </a:lnTo>
                    <a:lnTo>
                      <a:pt x="20" y="479"/>
                    </a:lnTo>
                    <a:lnTo>
                      <a:pt x="12" y="457"/>
                    </a:lnTo>
                    <a:lnTo>
                      <a:pt x="8" y="434"/>
                    </a:lnTo>
                    <a:lnTo>
                      <a:pt x="4" y="411"/>
                    </a:lnTo>
                    <a:lnTo>
                      <a:pt x="2" y="387"/>
                    </a:lnTo>
                    <a:lnTo>
                      <a:pt x="0" y="363"/>
                    </a:lnTo>
                    <a:lnTo>
                      <a:pt x="2" y="339"/>
                    </a:lnTo>
                    <a:lnTo>
                      <a:pt x="4" y="314"/>
                    </a:lnTo>
                    <a:lnTo>
                      <a:pt x="8" y="291"/>
                    </a:lnTo>
                    <a:lnTo>
                      <a:pt x="12" y="269"/>
                    </a:lnTo>
                    <a:lnTo>
                      <a:pt x="20" y="247"/>
                    </a:lnTo>
                    <a:lnTo>
                      <a:pt x="28" y="225"/>
                    </a:lnTo>
                    <a:lnTo>
                      <a:pt x="38" y="203"/>
                    </a:lnTo>
                    <a:lnTo>
                      <a:pt x="50" y="181"/>
                    </a:lnTo>
                    <a:lnTo>
                      <a:pt x="63" y="161"/>
                    </a:lnTo>
                    <a:lnTo>
                      <a:pt x="77" y="142"/>
                    </a:lnTo>
                    <a:lnTo>
                      <a:pt x="91" y="123"/>
                    </a:lnTo>
                    <a:lnTo>
                      <a:pt x="107" y="105"/>
                    </a:lnTo>
                    <a:lnTo>
                      <a:pt x="124" y="89"/>
                    </a:lnTo>
                    <a:lnTo>
                      <a:pt x="142" y="75"/>
                    </a:lnTo>
                    <a:lnTo>
                      <a:pt x="161" y="62"/>
                    </a:lnTo>
                    <a:lnTo>
                      <a:pt x="182" y="48"/>
                    </a:lnTo>
                    <a:lnTo>
                      <a:pt x="204" y="36"/>
                    </a:lnTo>
                    <a:lnTo>
                      <a:pt x="225" y="27"/>
                    </a:lnTo>
                    <a:lnTo>
                      <a:pt x="247" y="18"/>
                    </a:lnTo>
                    <a:lnTo>
                      <a:pt x="269" y="12"/>
                    </a:lnTo>
                    <a:lnTo>
                      <a:pt x="292" y="6"/>
                    </a:lnTo>
                    <a:lnTo>
                      <a:pt x="315" y="2"/>
                    </a:lnTo>
                    <a:lnTo>
                      <a:pt x="339" y="1"/>
                    </a:lnTo>
                    <a:lnTo>
                      <a:pt x="364" y="0"/>
                    </a:lnTo>
                    <a:lnTo>
                      <a:pt x="389" y="1"/>
                    </a:lnTo>
                    <a:lnTo>
                      <a:pt x="413" y="2"/>
                    </a:lnTo>
                    <a:lnTo>
                      <a:pt x="436" y="6"/>
                    </a:lnTo>
                    <a:lnTo>
                      <a:pt x="459" y="12"/>
                    </a:lnTo>
                    <a:lnTo>
                      <a:pt x="481" y="18"/>
                    </a:lnTo>
                    <a:lnTo>
                      <a:pt x="502" y="27"/>
                    </a:lnTo>
                    <a:lnTo>
                      <a:pt x="524" y="36"/>
                    </a:lnTo>
                    <a:lnTo>
                      <a:pt x="546" y="48"/>
                    </a:lnTo>
                    <a:lnTo>
                      <a:pt x="566" y="62"/>
                    </a:lnTo>
                    <a:lnTo>
                      <a:pt x="586" y="75"/>
                    </a:lnTo>
                    <a:lnTo>
                      <a:pt x="604" y="89"/>
                    </a:lnTo>
                    <a:lnTo>
                      <a:pt x="621" y="105"/>
                    </a:lnTo>
                    <a:lnTo>
                      <a:pt x="638" y="123"/>
                    </a:lnTo>
                    <a:lnTo>
                      <a:pt x="652" y="142"/>
                    </a:lnTo>
                    <a:lnTo>
                      <a:pt x="666" y="161"/>
                    </a:lnTo>
                    <a:lnTo>
                      <a:pt x="679" y="181"/>
                    </a:lnTo>
                    <a:lnTo>
                      <a:pt x="691" y="203"/>
                    </a:lnTo>
                    <a:lnTo>
                      <a:pt x="701" y="225"/>
                    </a:lnTo>
                    <a:lnTo>
                      <a:pt x="709" y="247"/>
                    </a:lnTo>
                    <a:lnTo>
                      <a:pt x="715" y="269"/>
                    </a:lnTo>
                    <a:lnTo>
                      <a:pt x="721" y="290"/>
                    </a:lnTo>
                    <a:lnTo>
                      <a:pt x="725" y="314"/>
                    </a:lnTo>
                    <a:lnTo>
                      <a:pt x="726" y="337"/>
                    </a:lnTo>
                    <a:lnTo>
                      <a:pt x="727" y="363"/>
                    </a:lnTo>
                    <a:close/>
                  </a:path>
                </a:pathLst>
              </a:custGeom>
              <a:noFill/>
              <a:ln cap="rnd" w="54000">
                <a:solidFill>
                  <a:srgbClr val="000000"/>
                </a:solidFill>
                <a:round/>
              </a:ln>
            </p:spPr>
            <p:txBody>
              <a:bodyPr lIns="0" rIns="0" tIns="0" bIns="0" anchor="ctr" anchorCtr="1">
                <a:noAutofit/>
              </a:bodyPr>
              <a:p>
                <a:endParaRPr b="1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</p:grpSp>
      <p:grpSp>
        <p:nvGrpSpPr>
          <p:cNvPr id="92" name=""/>
          <p:cNvGrpSpPr/>
          <p:nvPr/>
        </p:nvGrpSpPr>
        <p:grpSpPr>
          <a:xfrm>
            <a:off x="10015560" y="4958280"/>
            <a:ext cx="1883160" cy="1772280"/>
            <a:chOff x="10015560" y="4958280"/>
            <a:chExt cx="1883160" cy="1772280"/>
          </a:xfrm>
        </p:grpSpPr>
        <p:sp>
          <p:nvSpPr>
            <p:cNvPr id="93" name=""/>
            <p:cNvSpPr/>
            <p:nvPr/>
          </p:nvSpPr>
          <p:spPr>
            <a:xfrm>
              <a:off x="10449360" y="5281560"/>
              <a:ext cx="126360" cy="1458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2400" strike="noStrike" u="none">
                <a:solidFill>
                  <a:srgbClr val="000000"/>
                </a:solidFill>
                <a:uFillTx/>
                <a:latin typeface="Times New Roman"/>
              </a:endParaRPr>
            </a:p>
          </p:txBody>
        </p:sp>
        <p:sp>
          <p:nvSpPr>
            <p:cNvPr id="94" name=""/>
            <p:cNvSpPr/>
            <p:nvPr/>
          </p:nvSpPr>
          <p:spPr>
            <a:xfrm flipH="1">
              <a:off x="11232720" y="4958280"/>
              <a:ext cx="15120" cy="19368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2400" strike="noStrike" u="none">
                <a:solidFill>
                  <a:srgbClr val="000000"/>
                </a:solidFill>
                <a:uFillTx/>
                <a:latin typeface="Times New Roman"/>
              </a:endParaRPr>
            </a:p>
          </p:txBody>
        </p:sp>
        <p:sp>
          <p:nvSpPr>
            <p:cNvPr id="95" name=""/>
            <p:cNvSpPr/>
            <p:nvPr/>
          </p:nvSpPr>
          <p:spPr>
            <a:xfrm flipH="1">
              <a:off x="11750760" y="5381280"/>
              <a:ext cx="147960" cy="12816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2400" strike="noStrike" u="none">
                <a:solidFill>
                  <a:srgbClr val="000000"/>
                </a:solidFill>
                <a:uFillTx/>
                <a:latin typeface="Times New Roman"/>
              </a:endParaRPr>
            </a:p>
          </p:txBody>
        </p:sp>
        <p:sp>
          <p:nvSpPr>
            <p:cNvPr id="96" name=""/>
            <p:cNvSpPr/>
            <p:nvPr/>
          </p:nvSpPr>
          <p:spPr>
            <a:xfrm>
              <a:off x="10015560" y="6026400"/>
              <a:ext cx="194400" cy="1224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2400" strike="noStrike" u="none">
                <a:solidFill>
                  <a:srgbClr val="000000"/>
                </a:solidFill>
                <a:uFillTx/>
                <a:latin typeface="Times New Roman"/>
              </a:endParaRPr>
            </a:p>
          </p:txBody>
        </p:sp>
        <p:sp>
          <p:nvSpPr>
            <p:cNvPr id="97" name=""/>
            <p:cNvSpPr/>
            <p:nvPr/>
          </p:nvSpPr>
          <p:spPr>
            <a:xfrm flipV="1">
              <a:off x="10341720" y="6602040"/>
              <a:ext cx="148680" cy="12852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2400" strike="noStrike" u="none">
                <a:solidFill>
                  <a:srgbClr val="000000"/>
                </a:solidFill>
                <a:uFillTx/>
                <a:latin typeface="Times New Roman"/>
              </a:endParaRPr>
            </a:p>
          </p:txBody>
        </p:sp>
      </p:grpSp>
      <p:grpSp>
        <p:nvGrpSpPr>
          <p:cNvPr id="98" name=""/>
          <p:cNvGrpSpPr/>
          <p:nvPr/>
        </p:nvGrpSpPr>
        <p:grpSpPr>
          <a:xfrm>
            <a:off x="6058800" y="519120"/>
            <a:ext cx="5897520" cy="5967360"/>
            <a:chOff x="6058800" y="519120"/>
            <a:chExt cx="5897520" cy="5967360"/>
          </a:xfrm>
        </p:grpSpPr>
        <p:sp>
          <p:nvSpPr>
            <p:cNvPr id="99" name=""/>
            <p:cNvSpPr/>
            <p:nvPr/>
          </p:nvSpPr>
          <p:spPr>
            <a:xfrm>
              <a:off x="6058800" y="519120"/>
              <a:ext cx="251280" cy="221400"/>
            </a:xfrm>
            <a:custGeom>
              <a:avLst/>
              <a:gdLst/>
              <a:ahLst/>
              <a:rect l="0" t="0" r="r" b="b"/>
              <a:pathLst>
                <a:path w="698" h="615">
                  <a:moveTo>
                    <a:pt x="0" y="89"/>
                  </a:moveTo>
                  <a:lnTo>
                    <a:pt x="397" y="615"/>
                  </a:lnTo>
                  <a:lnTo>
                    <a:pt x="698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</a:ln>
          </p:spPr>
          <p:txBody>
            <a:bodyPr lIns="0" rIns="0" tIns="0" bIns="0" anchor="t">
              <a:noAutofit/>
            </a:bodyPr>
            <a:p>
              <a:endParaRPr b="0" lang="en-US" sz="2400" strike="noStrike" u="none">
                <a:solidFill>
                  <a:srgbClr val="000000"/>
                </a:solidFill>
                <a:uFillTx/>
                <a:latin typeface="Times New Roman"/>
              </a:endParaRPr>
            </a:p>
          </p:txBody>
        </p:sp>
        <p:sp>
          <p:nvSpPr>
            <p:cNvPr id="100" name=""/>
            <p:cNvSpPr/>
            <p:nvPr/>
          </p:nvSpPr>
          <p:spPr>
            <a:xfrm>
              <a:off x="7676640" y="6241320"/>
              <a:ext cx="225720" cy="245160"/>
            </a:xfrm>
            <a:custGeom>
              <a:avLst/>
              <a:gdLst/>
              <a:ahLst/>
              <a:rect l="0" t="0" r="r" b="b"/>
              <a:pathLst>
                <a:path w="627" h="681">
                  <a:moveTo>
                    <a:pt x="0" y="316"/>
                  </a:moveTo>
                  <a:lnTo>
                    <a:pt x="550" y="681"/>
                  </a:lnTo>
                  <a:lnTo>
                    <a:pt x="627" y="0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</a:ln>
          </p:spPr>
          <p:txBody>
            <a:bodyPr lIns="0" rIns="0" tIns="0" bIns="0" anchor="t">
              <a:noAutofit/>
            </a:bodyPr>
            <a:p>
              <a:endParaRPr b="0" lang="en-US" sz="2400" strike="noStrike" u="none">
                <a:solidFill>
                  <a:srgbClr val="000000"/>
                </a:solidFill>
                <a:uFillTx/>
                <a:latin typeface="Times New Roman"/>
              </a:endParaRPr>
            </a:p>
          </p:txBody>
        </p:sp>
        <p:sp>
          <p:nvSpPr>
            <p:cNvPr id="101" name=""/>
            <p:cNvSpPr/>
            <p:nvPr/>
          </p:nvSpPr>
          <p:spPr>
            <a:xfrm flipH="1">
              <a:off x="9823320" y="1418760"/>
              <a:ext cx="152640" cy="153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2400" strike="noStrike" u="none">
                <a:solidFill>
                  <a:srgbClr val="000000"/>
                </a:solidFill>
                <a:uFillTx/>
                <a:latin typeface="Times New Roman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9823320" y="1418760"/>
              <a:ext cx="152640" cy="153000"/>
            </a:xfrm>
            <a:prstGeom prst="line">
              <a:avLst/>
            </a:prstGeom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0" lang="en-US" sz="2400" strike="noStrike" u="none">
                <a:solidFill>
                  <a:srgbClr val="000000"/>
                </a:solidFill>
                <a:uFillTx/>
                <a:latin typeface="Times New Roman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11694600" y="2680920"/>
              <a:ext cx="261720" cy="261360"/>
            </a:xfrm>
            <a:custGeom>
              <a:avLst/>
              <a:gdLst/>
              <a:ahLst/>
              <a:rect l="0" t="0" r="r" b="b"/>
              <a:pathLst>
                <a:path w="727" h="726">
                  <a:moveTo>
                    <a:pt x="727" y="363"/>
                  </a:moveTo>
                  <a:lnTo>
                    <a:pt x="726" y="388"/>
                  </a:lnTo>
                  <a:lnTo>
                    <a:pt x="724" y="412"/>
                  </a:lnTo>
                  <a:lnTo>
                    <a:pt x="720" y="435"/>
                  </a:lnTo>
                  <a:lnTo>
                    <a:pt x="715" y="458"/>
                  </a:lnTo>
                  <a:lnTo>
                    <a:pt x="708" y="479"/>
                  </a:lnTo>
                  <a:lnTo>
                    <a:pt x="699" y="501"/>
                  </a:lnTo>
                  <a:lnTo>
                    <a:pt x="690" y="523"/>
                  </a:lnTo>
                  <a:lnTo>
                    <a:pt x="678" y="545"/>
                  </a:lnTo>
                  <a:lnTo>
                    <a:pt x="664" y="565"/>
                  </a:lnTo>
                  <a:lnTo>
                    <a:pt x="651" y="586"/>
                  </a:lnTo>
                  <a:lnTo>
                    <a:pt x="636" y="604"/>
                  </a:lnTo>
                  <a:lnTo>
                    <a:pt x="621" y="621"/>
                  </a:lnTo>
                  <a:lnTo>
                    <a:pt x="604" y="637"/>
                  </a:lnTo>
                  <a:lnTo>
                    <a:pt x="586" y="651"/>
                  </a:lnTo>
                  <a:lnTo>
                    <a:pt x="566" y="665"/>
                  </a:lnTo>
                  <a:lnTo>
                    <a:pt x="546" y="678"/>
                  </a:lnTo>
                  <a:lnTo>
                    <a:pt x="524" y="690"/>
                  </a:lnTo>
                  <a:lnTo>
                    <a:pt x="502" y="700"/>
                  </a:lnTo>
                  <a:lnTo>
                    <a:pt x="480" y="708"/>
                  </a:lnTo>
                  <a:lnTo>
                    <a:pt x="457" y="714"/>
                  </a:lnTo>
                  <a:lnTo>
                    <a:pt x="436" y="720"/>
                  </a:lnTo>
                  <a:lnTo>
                    <a:pt x="411" y="724"/>
                  </a:lnTo>
                  <a:lnTo>
                    <a:pt x="387" y="725"/>
                  </a:lnTo>
                  <a:lnTo>
                    <a:pt x="363" y="726"/>
                  </a:lnTo>
                  <a:lnTo>
                    <a:pt x="339" y="725"/>
                  </a:lnTo>
                  <a:lnTo>
                    <a:pt x="315" y="724"/>
                  </a:lnTo>
                  <a:lnTo>
                    <a:pt x="292" y="720"/>
                  </a:lnTo>
                  <a:lnTo>
                    <a:pt x="269" y="714"/>
                  </a:lnTo>
                  <a:lnTo>
                    <a:pt x="247" y="708"/>
                  </a:lnTo>
                  <a:lnTo>
                    <a:pt x="225" y="700"/>
                  </a:lnTo>
                  <a:lnTo>
                    <a:pt x="203" y="690"/>
                  </a:lnTo>
                  <a:lnTo>
                    <a:pt x="182" y="678"/>
                  </a:lnTo>
                  <a:lnTo>
                    <a:pt x="161" y="665"/>
                  </a:lnTo>
                  <a:lnTo>
                    <a:pt x="141" y="651"/>
                  </a:lnTo>
                  <a:lnTo>
                    <a:pt x="122" y="637"/>
                  </a:lnTo>
                  <a:lnTo>
                    <a:pt x="105" y="621"/>
                  </a:lnTo>
                  <a:lnTo>
                    <a:pt x="90" y="604"/>
                  </a:lnTo>
                  <a:lnTo>
                    <a:pt x="75" y="586"/>
                  </a:lnTo>
                  <a:lnTo>
                    <a:pt x="62" y="565"/>
                  </a:lnTo>
                  <a:lnTo>
                    <a:pt x="49" y="545"/>
                  </a:lnTo>
                  <a:lnTo>
                    <a:pt x="37" y="523"/>
                  </a:lnTo>
                  <a:lnTo>
                    <a:pt x="27" y="501"/>
                  </a:lnTo>
                  <a:lnTo>
                    <a:pt x="18" y="479"/>
                  </a:lnTo>
                  <a:lnTo>
                    <a:pt x="12" y="458"/>
                  </a:lnTo>
                  <a:lnTo>
                    <a:pt x="6" y="435"/>
                  </a:lnTo>
                  <a:lnTo>
                    <a:pt x="3" y="412"/>
                  </a:lnTo>
                  <a:lnTo>
                    <a:pt x="1" y="388"/>
                  </a:lnTo>
                  <a:lnTo>
                    <a:pt x="0" y="363"/>
                  </a:lnTo>
                  <a:lnTo>
                    <a:pt x="1" y="339"/>
                  </a:lnTo>
                  <a:lnTo>
                    <a:pt x="3" y="315"/>
                  </a:lnTo>
                  <a:lnTo>
                    <a:pt x="6" y="292"/>
                  </a:lnTo>
                  <a:lnTo>
                    <a:pt x="12" y="269"/>
                  </a:lnTo>
                  <a:lnTo>
                    <a:pt x="18" y="247"/>
                  </a:lnTo>
                  <a:lnTo>
                    <a:pt x="27" y="225"/>
                  </a:lnTo>
                  <a:lnTo>
                    <a:pt x="37" y="204"/>
                  </a:lnTo>
                  <a:lnTo>
                    <a:pt x="49" y="182"/>
                  </a:lnTo>
                  <a:lnTo>
                    <a:pt x="62" y="161"/>
                  </a:lnTo>
                  <a:lnTo>
                    <a:pt x="75" y="141"/>
                  </a:lnTo>
                  <a:lnTo>
                    <a:pt x="90" y="123"/>
                  </a:lnTo>
                  <a:lnTo>
                    <a:pt x="105" y="106"/>
                  </a:lnTo>
                  <a:lnTo>
                    <a:pt x="122" y="90"/>
                  </a:lnTo>
                  <a:lnTo>
                    <a:pt x="141" y="75"/>
                  </a:lnTo>
                  <a:lnTo>
                    <a:pt x="161" y="62"/>
                  </a:lnTo>
                  <a:lnTo>
                    <a:pt x="182" y="49"/>
                  </a:lnTo>
                  <a:lnTo>
                    <a:pt x="203" y="37"/>
                  </a:lnTo>
                  <a:lnTo>
                    <a:pt x="225" y="27"/>
                  </a:lnTo>
                  <a:lnTo>
                    <a:pt x="247" y="19"/>
                  </a:lnTo>
                  <a:lnTo>
                    <a:pt x="269" y="11"/>
                  </a:lnTo>
                  <a:lnTo>
                    <a:pt x="292" y="7"/>
                  </a:lnTo>
                  <a:lnTo>
                    <a:pt x="315" y="3"/>
                  </a:lnTo>
                  <a:lnTo>
                    <a:pt x="339" y="2"/>
                  </a:lnTo>
                  <a:lnTo>
                    <a:pt x="363" y="0"/>
                  </a:lnTo>
                  <a:lnTo>
                    <a:pt x="388" y="2"/>
                  </a:lnTo>
                  <a:lnTo>
                    <a:pt x="413" y="3"/>
                  </a:lnTo>
                  <a:lnTo>
                    <a:pt x="436" y="7"/>
                  </a:lnTo>
                  <a:lnTo>
                    <a:pt x="459" y="11"/>
                  </a:lnTo>
                  <a:lnTo>
                    <a:pt x="480" y="19"/>
                  </a:lnTo>
                  <a:lnTo>
                    <a:pt x="502" y="27"/>
                  </a:lnTo>
                  <a:lnTo>
                    <a:pt x="524" y="37"/>
                  </a:lnTo>
                  <a:lnTo>
                    <a:pt x="546" y="49"/>
                  </a:lnTo>
                  <a:lnTo>
                    <a:pt x="566" y="62"/>
                  </a:lnTo>
                  <a:lnTo>
                    <a:pt x="586" y="75"/>
                  </a:lnTo>
                  <a:lnTo>
                    <a:pt x="604" y="90"/>
                  </a:lnTo>
                  <a:lnTo>
                    <a:pt x="621" y="106"/>
                  </a:lnTo>
                  <a:lnTo>
                    <a:pt x="636" y="123"/>
                  </a:lnTo>
                  <a:lnTo>
                    <a:pt x="651" y="141"/>
                  </a:lnTo>
                  <a:lnTo>
                    <a:pt x="664" y="161"/>
                  </a:lnTo>
                  <a:lnTo>
                    <a:pt x="678" y="182"/>
                  </a:lnTo>
                  <a:lnTo>
                    <a:pt x="690" y="204"/>
                  </a:lnTo>
                  <a:lnTo>
                    <a:pt x="699" y="225"/>
                  </a:lnTo>
                  <a:lnTo>
                    <a:pt x="708" y="247"/>
                  </a:lnTo>
                  <a:lnTo>
                    <a:pt x="715" y="269"/>
                  </a:lnTo>
                  <a:lnTo>
                    <a:pt x="720" y="292"/>
                  </a:lnTo>
                  <a:lnTo>
                    <a:pt x="724" y="315"/>
                  </a:lnTo>
                  <a:lnTo>
                    <a:pt x="726" y="339"/>
                  </a:lnTo>
                  <a:lnTo>
                    <a:pt x="727" y="363"/>
                  </a:lnTo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</a:ln>
          </p:spPr>
          <p:txBody>
            <a:bodyPr lIns="0" rIns="0" tIns="0" bIns="0" anchor="t">
              <a:noAutofit/>
            </a:bodyPr>
            <a:p>
              <a:endParaRPr b="0" lang="en-US" sz="2400" strike="noStrike" u="none">
                <a:solidFill>
                  <a:srgbClr val="000000"/>
                </a:solidFill>
                <a:uFillTx/>
                <a:latin typeface="Times New Roman"/>
              </a:endParaRPr>
            </a:p>
          </p:txBody>
        </p:sp>
      </p:grpSp>
      <p:sp>
        <p:nvSpPr>
          <p:cNvPr id="104" name=""/>
          <p:cNvSpPr/>
          <p:nvPr/>
        </p:nvSpPr>
        <p:spPr>
          <a:xfrm>
            <a:off x="0" y="4462920"/>
            <a:ext cx="131040" cy="2399760"/>
          </a:xfrm>
          <a:custGeom>
            <a:avLst/>
            <a:gdLst/>
            <a:ahLst/>
            <a:rect l="0" t="0" r="r" b="b"/>
            <a:pathLst>
              <a:path w="364" h="6666">
                <a:moveTo>
                  <a:pt x="0" y="0"/>
                </a:moveTo>
                <a:lnTo>
                  <a:pt x="364" y="0"/>
                </a:lnTo>
                <a:lnTo>
                  <a:pt x="364" y="6666"/>
                </a:lnTo>
                <a:lnTo>
                  <a:pt x="0" y="666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1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2061440" y="0"/>
            <a:ext cx="131040" cy="2395440"/>
          </a:xfrm>
          <a:custGeom>
            <a:avLst/>
            <a:gdLst/>
            <a:ahLst/>
            <a:rect l="0" t="0" r="r" b="b"/>
            <a:pathLst>
              <a:path w="364" h="6654">
                <a:moveTo>
                  <a:pt x="0" y="0"/>
                </a:moveTo>
                <a:lnTo>
                  <a:pt x="364" y="0"/>
                </a:lnTo>
                <a:lnTo>
                  <a:pt x="364" y="6654"/>
                </a:lnTo>
                <a:lnTo>
                  <a:pt x="0" y="66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1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3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5320" strike="noStrike" u="none">
                <a:solidFill>
                  <a:srgbClr val="000000"/>
                </a:solidFill>
                <a:uFillTx/>
                <a:latin typeface="Times New Roman"/>
              </a:rPr>
              <a:t>Click to edit the title text format</a:t>
            </a:r>
            <a:endParaRPr b="0" lang="en-US" sz="532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07240" y="1604160"/>
            <a:ext cx="6575040" cy="4615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trike="noStrike" u="none">
                <a:solidFill>
                  <a:srgbClr val="000000"/>
                </a:solidFill>
                <a:uFillTx/>
                <a:latin typeface="Times New Roman"/>
              </a:rPr>
              <a:t>Click to edit the outline text format</a:t>
            </a:r>
            <a:endParaRPr b="0" lang="en-US" sz="387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90" strike="noStrike" u="none">
                <a:solidFill>
                  <a:srgbClr val="000000"/>
                </a:solidFill>
                <a:uFillTx/>
                <a:latin typeface="Times New Roman"/>
              </a:rPr>
              <a:t>Second Outline Level</a:t>
            </a:r>
            <a:endParaRPr b="0" lang="en-US" sz="339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trike="noStrike" u="none">
                <a:solidFill>
                  <a:srgbClr val="000000"/>
                </a:solidFill>
                <a:uFillTx/>
                <a:latin typeface="Times New Roman"/>
              </a:rPr>
              <a:t>Third Outline Level</a:t>
            </a:r>
            <a:endParaRPr b="0" lang="en-US" sz="29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trike="noStrike" u="none">
                <a:solidFill>
                  <a:srgbClr val="000000"/>
                </a:solidFill>
                <a:uFillTx/>
                <a:latin typeface="Times New Roman"/>
              </a:rPr>
              <a:t>Fourth Outline Level</a:t>
            </a:r>
            <a:endParaRPr b="0" lang="en-US" sz="242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20" strike="noStrike" u="none">
                <a:solidFill>
                  <a:srgbClr val="000000"/>
                </a:solidFill>
                <a:uFillTx/>
                <a:latin typeface="Times New Roman"/>
              </a:rPr>
              <a:t>Fifth Outline Level</a:t>
            </a:r>
            <a:endParaRPr b="0" lang="en-US" sz="292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lvl="5" marL="2592000" indent="-216000">
              <a:spcBef>
                <a:spcPts val="4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30" strike="noStrike" u="none">
                <a:solidFill>
                  <a:srgbClr val="000000"/>
                </a:solidFill>
                <a:uFillTx/>
                <a:latin typeface="Times New Roman"/>
              </a:rPr>
              <a:t>Sixth Outline Level</a:t>
            </a:r>
            <a:endParaRPr b="0" lang="en-US" sz="353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lvl="6" marL="3024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trike="noStrike" u="none">
                <a:solidFill>
                  <a:srgbClr val="000000"/>
                </a:solidFill>
                <a:uFillTx/>
                <a:latin typeface="Times New Roman"/>
              </a:rPr>
              <a:t>Seventh Outline Level</a:t>
            </a:r>
            <a:endParaRPr b="0" lang="en-US" sz="42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 idx="19"/>
          </p:nvPr>
        </p:nvSpPr>
        <p:spPr>
          <a:xfrm>
            <a:off x="609480" y="6444000"/>
            <a:ext cx="2838960" cy="26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ftr" idx="20"/>
          </p:nvPr>
        </p:nvSpPr>
        <p:spPr>
          <a:xfrm>
            <a:off x="4136400" y="6444000"/>
            <a:ext cx="3918960" cy="26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sldNum" idx="21"/>
          </p:nvPr>
        </p:nvSpPr>
        <p:spPr>
          <a:xfrm>
            <a:off x="8743320" y="6444000"/>
            <a:ext cx="2838960" cy="26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BDF9F38-E485-4F9B-8C53-618181E27932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jpeg"/><Relationship Id="rId3" Type="http://schemas.openxmlformats.org/officeDocument/2006/relationships/image" Target="../media/image60.jpe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9.png"/><Relationship Id="rId10" Type="http://schemas.openxmlformats.org/officeDocument/2006/relationships/image" Target="../media/image7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2.png"/><Relationship Id="rId19" Type="http://schemas.openxmlformats.org/officeDocument/2006/relationships/image" Target="../media/image17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5.png"/><Relationship Id="rId24" Type="http://schemas.openxmlformats.org/officeDocument/2006/relationships/image" Target="../media/image18.png"/><Relationship Id="rId25" Type="http://schemas.openxmlformats.org/officeDocument/2006/relationships/image" Target="../media/image7.png"/><Relationship Id="rId26" Type="http://schemas.openxmlformats.org/officeDocument/2006/relationships/image" Target="../media/image19.png"/><Relationship Id="rId27" Type="http://schemas.openxmlformats.org/officeDocument/2006/relationships/image" Target="../media/image20.png"/><Relationship Id="rId28" Type="http://schemas.openxmlformats.org/officeDocument/2006/relationships/image" Target="../media/image5.png"/><Relationship Id="rId29" Type="http://schemas.openxmlformats.org/officeDocument/2006/relationships/image" Target="../media/image21.png"/><Relationship Id="rId30" Type="http://schemas.openxmlformats.org/officeDocument/2006/relationships/image" Target="../media/image7.png"/><Relationship Id="rId31" Type="http://schemas.openxmlformats.org/officeDocument/2006/relationships/image" Target="../media/image5.png"/><Relationship Id="rId32" Type="http://schemas.openxmlformats.org/officeDocument/2006/relationships/image" Target="../media/image22.png"/><Relationship Id="rId33" Type="http://schemas.openxmlformats.org/officeDocument/2006/relationships/image" Target="../media/image23.png"/><Relationship Id="rId34" Type="http://schemas.openxmlformats.org/officeDocument/2006/relationships/slideLayout" Target="../slideLayouts/slideLayout8.xml"/><Relationship Id="rId3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25.jpeg"/><Relationship Id="rId8" Type="http://schemas.openxmlformats.org/officeDocument/2006/relationships/image" Target="../media/image26.png"/><Relationship Id="rId9" Type="http://schemas.openxmlformats.org/officeDocument/2006/relationships/image" Target="../media/image30.png"/><Relationship Id="rId10" Type="http://schemas.openxmlformats.org/officeDocument/2006/relationships/image" Target="../media/image28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26.png"/><Relationship Id="rId14" Type="http://schemas.openxmlformats.org/officeDocument/2006/relationships/image" Target="../media/image33.png"/><Relationship Id="rId15" Type="http://schemas.openxmlformats.org/officeDocument/2006/relationships/image" Target="../media/image28.png"/><Relationship Id="rId16" Type="http://schemas.openxmlformats.org/officeDocument/2006/relationships/image" Target="../media/image34.png"/><Relationship Id="rId17" Type="http://schemas.openxmlformats.org/officeDocument/2006/relationships/image" Target="../media/image35.jpeg"/><Relationship Id="rId18" Type="http://schemas.openxmlformats.org/officeDocument/2006/relationships/image" Target="../media/image26.png"/><Relationship Id="rId19" Type="http://schemas.openxmlformats.org/officeDocument/2006/relationships/image" Target="../media/image36.png"/><Relationship Id="rId20" Type="http://schemas.openxmlformats.org/officeDocument/2006/relationships/image" Target="../media/image28.png"/><Relationship Id="rId21" Type="http://schemas.openxmlformats.org/officeDocument/2006/relationships/image" Target="../media/image34.png"/><Relationship Id="rId22" Type="http://schemas.openxmlformats.org/officeDocument/2006/relationships/image" Target="../media/image35.jpeg"/><Relationship Id="rId23" Type="http://schemas.openxmlformats.org/officeDocument/2006/relationships/image" Target="../media/image26.png"/><Relationship Id="rId24" Type="http://schemas.openxmlformats.org/officeDocument/2006/relationships/image" Target="../media/image37.png"/><Relationship Id="rId25" Type="http://schemas.openxmlformats.org/officeDocument/2006/relationships/image" Target="../media/image28.png"/><Relationship Id="rId26" Type="http://schemas.openxmlformats.org/officeDocument/2006/relationships/image" Target="../media/image26.png"/><Relationship Id="rId27" Type="http://schemas.openxmlformats.org/officeDocument/2006/relationships/image" Target="../media/image38.png"/><Relationship Id="rId28" Type="http://schemas.openxmlformats.org/officeDocument/2006/relationships/image" Target="../media/image28.png"/><Relationship Id="rId29" Type="http://schemas.openxmlformats.org/officeDocument/2006/relationships/slideLayout" Target="../slideLayouts/slideLayout8.xml"/><Relationship Id="rId30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object 2"/>
          <p:cNvGrpSpPr/>
          <p:nvPr/>
        </p:nvGrpSpPr>
        <p:grpSpPr>
          <a:xfrm>
            <a:off x="0" y="6333840"/>
            <a:ext cx="12191040" cy="523440"/>
            <a:chOff x="0" y="6333840"/>
            <a:chExt cx="12191040" cy="523440"/>
          </a:xfrm>
        </p:grpSpPr>
        <p:sp>
          <p:nvSpPr>
            <p:cNvPr id="122" name="object 3"/>
            <p:cNvSpPr/>
            <p:nvPr/>
          </p:nvSpPr>
          <p:spPr>
            <a:xfrm>
              <a:off x="2880" y="6400800"/>
              <a:ext cx="12188160" cy="45648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456480"/>
                <a:gd name="textAreaBottom" fmla="*/ 457200 h 456480"/>
              </a:gdLst>
              <a:ahLst/>
              <a:rect l="textAreaLeft" t="textAreaTop" r="textAreaRight" b="textAreaBottom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23" name="object 4"/>
            <p:cNvSpPr/>
            <p:nvPr/>
          </p:nvSpPr>
          <p:spPr>
            <a:xfrm>
              <a:off x="0" y="6333840"/>
              <a:ext cx="12188160" cy="6336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63360"/>
                <a:gd name="textAreaBottom" fmla="*/ 64080 h 63360"/>
              </a:gdLst>
              <a:ahLst/>
              <a:rect l="textAreaLeft" t="textAreaTop" r="textAreaRight" b="textAreaBottom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124" name="object 5"/>
          <p:cNvSpPr/>
          <p:nvPr/>
        </p:nvSpPr>
        <p:spPr>
          <a:xfrm>
            <a:off x="1207080" y="4343400"/>
            <a:ext cx="9874800" cy="360"/>
          </a:xfrm>
          <a:custGeom>
            <a:avLst/>
            <a:gdLst>
              <a:gd name="textAreaLeft" fmla="*/ 0 w 9874800"/>
              <a:gd name="textAreaRight" fmla="*/ 9875520 w 98748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1171440" y="1622520"/>
            <a:ext cx="9848160" cy="2564640"/>
          </a:xfrm>
          <a:prstGeom prst="rect">
            <a:avLst/>
          </a:prstGeom>
          <a:noFill/>
          <a:ln w="0">
            <a:noFill/>
          </a:ln>
        </p:spPr>
        <p:txBody>
          <a:bodyPr lIns="0" rIns="0" tIns="481680" bIns="0" anchor="t">
            <a:noAutofit/>
          </a:bodyPr>
          <a:p>
            <a:pPr marL="16560" indent="0">
              <a:lnSpc>
                <a:spcPts val="8201"/>
              </a:lnSpc>
              <a:spcBef>
                <a:spcPts val="1539"/>
              </a:spcBef>
              <a:buNone/>
              <a:tabLst>
                <a:tab algn="l" pos="0"/>
              </a:tabLst>
            </a:pPr>
            <a:r>
              <a:rPr b="0" lang="en-US" sz="8800" spc="-536" strike="noStrike" u="none">
                <a:solidFill>
                  <a:srgbClr val="000000"/>
                </a:solidFill>
                <a:uFillTx/>
                <a:latin typeface="Bahnschrift Light SemiCondensed"/>
              </a:rPr>
              <a:t>Data </a:t>
            </a:r>
            <a:r>
              <a:rPr b="0" lang="en-US" sz="8800" spc="-629" strike="noStrike" u="none">
                <a:solidFill>
                  <a:srgbClr val="000000"/>
                </a:solidFill>
                <a:uFillTx/>
                <a:latin typeface="Bahnschrift Light SemiCondensed"/>
              </a:rPr>
              <a:t>Science</a:t>
            </a:r>
            <a:r>
              <a:rPr b="0" lang="en-US" sz="8800" spc="-870" strike="noStrike" u="none">
                <a:solidFill>
                  <a:srgbClr val="000000"/>
                </a:solidFill>
                <a:uFillTx/>
                <a:latin typeface="Bahnschrift Light SemiCondensed"/>
              </a:rPr>
              <a:t> </a:t>
            </a:r>
            <a:r>
              <a:rPr b="0" lang="en-US" sz="8800" spc="-564" strike="noStrike" u="none">
                <a:solidFill>
                  <a:srgbClr val="000000"/>
                </a:solidFill>
                <a:uFillTx/>
                <a:latin typeface="Bahnschrift Light SemiCondensed"/>
              </a:rPr>
              <a:t>Capstone  </a:t>
            </a:r>
            <a:r>
              <a:rPr b="0" lang="en-US" sz="8800" spc="-360" strike="noStrike" u="none">
                <a:solidFill>
                  <a:srgbClr val="000000"/>
                </a:solidFill>
                <a:uFillTx/>
                <a:latin typeface="Bahnschrift Light SemiCondensed"/>
              </a:rPr>
              <a:t>Project</a:t>
            </a:r>
            <a:endParaRPr b="0" lang="en-US" sz="8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object 2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653328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669" strike="noStrike" u="none">
                <a:solidFill>
                  <a:srgbClr val="404040"/>
                </a:solidFill>
                <a:uFillTx/>
                <a:latin typeface="Arial"/>
              </a:rPr>
              <a:t>EDA </a:t>
            </a:r>
            <a:r>
              <a:rPr b="0" lang="en-US" sz="4800" spc="-45" strike="noStrike" u="none">
                <a:solidFill>
                  <a:srgbClr val="404040"/>
                </a:solidFill>
                <a:uFillTx/>
                <a:latin typeface="Arial"/>
              </a:rPr>
              <a:t>with </a:t>
            </a:r>
            <a:r>
              <a:rPr b="0" lang="en-US" sz="4800" spc="-340" strike="noStrike" u="none">
                <a:solidFill>
                  <a:srgbClr val="404040"/>
                </a:solidFill>
                <a:uFillTx/>
                <a:latin typeface="Arial"/>
              </a:rPr>
              <a:t>Data</a:t>
            </a:r>
            <a:r>
              <a:rPr b="0" lang="en-US" sz="4800" spc="-649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800" spc="-269" strike="noStrike" u="none">
                <a:solidFill>
                  <a:srgbClr val="404040"/>
                </a:solidFill>
                <a:uFillTx/>
                <a:latin typeface="Arial"/>
              </a:rPr>
              <a:t>Visualization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ldNum" idx="26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4D5046D9-FDEE-44A0-BAFF-AE4985074126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2" name="object 4"/>
          <p:cNvSpPr/>
          <p:nvPr/>
        </p:nvSpPr>
        <p:spPr>
          <a:xfrm>
            <a:off x="1176120" y="1824480"/>
            <a:ext cx="9962280" cy="41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600" defTabSz="914400">
              <a:lnSpc>
                <a:spcPts val="2211"/>
              </a:lnSpc>
              <a:spcBef>
                <a:spcPts val="334"/>
              </a:spcBef>
            </a:pP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Exploratory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Data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Analysis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performed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on variables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Flight </a:t>
            </a:r>
            <a:r>
              <a:rPr b="0" lang="en-US" sz="2000" spc="-51" strike="noStrike" u="none">
                <a:solidFill>
                  <a:srgbClr val="404040"/>
                </a:solidFill>
                <a:uFillTx/>
                <a:latin typeface="Calibri"/>
              </a:rPr>
              <a:t>Number,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Payload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Mass,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Launch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Site, 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Orbit, Class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</a:t>
            </a:r>
            <a:r>
              <a:rPr b="0" lang="en-US" sz="2000" spc="-4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130" strike="noStrike" u="none">
                <a:solidFill>
                  <a:srgbClr val="404040"/>
                </a:solidFill>
                <a:uFillTx/>
                <a:latin typeface="Calibri"/>
              </a:rPr>
              <a:t>Year.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049"/>
              </a:spcBef>
            </a:pPr>
            <a:r>
              <a:rPr b="0" lang="en-US" sz="2000" spc="-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Plots</a:t>
            </a:r>
            <a:r>
              <a:rPr b="0" lang="en-US" sz="2000" spc="-54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Used: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11"/>
              </a:lnSpc>
              <a:spcBef>
                <a:spcPts val="1429"/>
              </a:spcBef>
            </a:pP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Flight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Number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vs.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Payload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Mass,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Flight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Number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vs.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Launch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Site,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Payload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Mass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vs.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Launch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Site, 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Orbit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vs.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Success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Rate,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Flight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Number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vs.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Orbit,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Payload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vs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Orbit,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Success </a:t>
            </a:r>
            <a:r>
              <a:rPr b="0" lang="en-US" sz="2000" spc="-60" strike="noStrike" u="none">
                <a:solidFill>
                  <a:srgbClr val="404040"/>
                </a:solidFill>
                <a:uFillTx/>
                <a:latin typeface="Calibri"/>
              </a:rPr>
              <a:t>Yearly</a:t>
            </a:r>
            <a:r>
              <a:rPr b="0" lang="en-US" sz="2000" spc="71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0" strike="noStrike" u="none">
                <a:solidFill>
                  <a:srgbClr val="404040"/>
                </a:solidFill>
                <a:uFillTx/>
                <a:latin typeface="Calibri"/>
              </a:rPr>
              <a:t>Trend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99"/>
              </a:lnSpc>
              <a:spcBef>
                <a:spcPts val="1159"/>
              </a:spcBef>
            </a:pP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Scatter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plots, line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charts, and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bar plots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were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used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compare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relationships between variables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 to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99"/>
              </a:lnSpc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decide if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relationship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exists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so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that they could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be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used in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training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machine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learning</a:t>
            </a:r>
            <a:r>
              <a:rPr b="0" lang="en-US" sz="2000" spc="-4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model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106"/>
              </a:spcBef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106"/>
              </a:spcBef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2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324468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669" strike="noStrike" u="none">
                <a:solidFill>
                  <a:srgbClr val="404040"/>
                </a:solidFill>
                <a:uFillTx/>
                <a:latin typeface="Arial"/>
              </a:rPr>
              <a:t>EDA </a:t>
            </a:r>
            <a:r>
              <a:rPr b="0" lang="en-US" sz="4800" spc="-45" strike="noStrike" u="none">
                <a:solidFill>
                  <a:srgbClr val="404040"/>
                </a:solidFill>
                <a:uFillTx/>
                <a:latin typeface="Arial"/>
              </a:rPr>
              <a:t>with</a:t>
            </a:r>
            <a:r>
              <a:rPr b="0" lang="en-US" sz="4800" spc="-281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800" spc="-771" strike="noStrike" u="none">
                <a:solidFill>
                  <a:srgbClr val="404040"/>
                </a:solidFill>
                <a:uFillTx/>
                <a:latin typeface="Arial"/>
              </a:rPr>
              <a:t>SQL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Num" idx="27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788B772B-B902-45A2-987F-644816069327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6" name="object 4"/>
          <p:cNvSpPr/>
          <p:nvPr/>
        </p:nvSpPr>
        <p:spPr>
          <a:xfrm>
            <a:off x="1176120" y="1622520"/>
            <a:ext cx="9686880" cy="29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27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281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Loaded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data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set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into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IBM DB2</a:t>
            </a:r>
            <a:r>
              <a:rPr b="0" lang="en-US" sz="2000" spc="-12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Database.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176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Queried using SQL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Python</a:t>
            </a:r>
            <a:r>
              <a:rPr b="0" lang="en-US" sz="2000" spc="-99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integration.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559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Queries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were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made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get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better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understanding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</a:t>
            </a:r>
            <a:r>
              <a:rPr b="0" lang="en-US" sz="2000" spc="26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dataset.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00"/>
              </a:lnSpc>
              <a:spcBef>
                <a:spcPts val="1440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Queried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information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about launch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site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names, mission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outcomes, various pay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load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sizes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 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customers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booster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versions,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landing</a:t>
            </a:r>
            <a:r>
              <a:rPr b="0" lang="en-US" sz="2000" spc="6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outcomes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31"/>
              </a:spcBef>
            </a:pPr>
            <a:endParaRPr b="0" lang="en-US" sz="24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49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bject 2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873324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244" strike="noStrike" u="none">
                <a:solidFill>
                  <a:srgbClr val="404040"/>
                </a:solidFill>
                <a:uFillTx/>
                <a:latin typeface="Arial"/>
              </a:rPr>
              <a:t>Build </a:t>
            </a:r>
            <a:r>
              <a:rPr b="0" lang="en-US" sz="4800" spc="-315" strike="noStrike" u="none">
                <a:solidFill>
                  <a:srgbClr val="404040"/>
                </a:solidFill>
                <a:uFillTx/>
                <a:latin typeface="Arial"/>
              </a:rPr>
              <a:t>an </a:t>
            </a:r>
            <a:r>
              <a:rPr b="0" lang="en-US" sz="4800" spc="-190" strike="noStrike" u="none">
                <a:solidFill>
                  <a:srgbClr val="404040"/>
                </a:solidFill>
                <a:uFillTx/>
                <a:latin typeface="Arial"/>
              </a:rPr>
              <a:t>interactive </a:t>
            </a:r>
            <a:r>
              <a:rPr b="0" lang="en-US" sz="4800" spc="-295" strike="noStrike" u="none">
                <a:solidFill>
                  <a:srgbClr val="404040"/>
                </a:solidFill>
                <a:uFillTx/>
                <a:latin typeface="Arial"/>
              </a:rPr>
              <a:t>map </a:t>
            </a:r>
            <a:r>
              <a:rPr b="0" lang="en-US" sz="4800" spc="-45" strike="noStrike" u="none">
                <a:solidFill>
                  <a:srgbClr val="404040"/>
                </a:solidFill>
                <a:uFillTx/>
                <a:latin typeface="Arial"/>
              </a:rPr>
              <a:t>with</a:t>
            </a:r>
            <a:r>
              <a:rPr b="0" lang="en-US" sz="4800" spc="-780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800" spc="-269" strike="noStrike" u="none">
                <a:solidFill>
                  <a:srgbClr val="404040"/>
                </a:solidFill>
                <a:uFillTx/>
                <a:latin typeface="Arial"/>
              </a:rPr>
              <a:t>Folium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28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15BD7624-00F0-4C1D-8232-54CA54DA61E2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object 4"/>
          <p:cNvSpPr/>
          <p:nvPr/>
        </p:nvSpPr>
        <p:spPr>
          <a:xfrm>
            <a:off x="1176120" y="1824480"/>
            <a:ext cx="9765000" cy="23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600" defTabSz="914400">
              <a:lnSpc>
                <a:spcPts val="2211"/>
              </a:lnSpc>
              <a:spcBef>
                <a:spcPts val="334"/>
              </a:spcBef>
            </a:pP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Folium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maps mark Launch Sites, successful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unsuccessful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landings, and a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proximity example 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0" lang="en-US" sz="2000" spc="-40" strike="noStrike" u="none">
                <a:solidFill>
                  <a:srgbClr val="404040"/>
                </a:solidFill>
                <a:uFillTx/>
                <a:latin typeface="Calibri"/>
              </a:rPr>
              <a:t>key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locations: </a:t>
            </a:r>
            <a:r>
              <a:rPr b="0" lang="en-US" sz="2000" spc="-60" strike="noStrike" u="none">
                <a:solidFill>
                  <a:srgbClr val="404040"/>
                </a:solidFill>
                <a:uFillTx/>
                <a:latin typeface="Calibri"/>
              </a:rPr>
              <a:t>Railway, Highway,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Coast,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</a:t>
            </a:r>
            <a:r>
              <a:rPr b="0" lang="en-US" sz="2000" spc="34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0" strike="noStrike" u="none">
                <a:solidFill>
                  <a:srgbClr val="404040"/>
                </a:solidFill>
                <a:uFillTx/>
                <a:latin typeface="Calibri"/>
              </a:rPr>
              <a:t>City.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99"/>
              </a:lnSpc>
              <a:spcBef>
                <a:spcPts val="1114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This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allows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us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understand why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launch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sites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may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be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located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where they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are.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Also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visualizes 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successful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landings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relative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location.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069"/>
              </a:spcBef>
            </a:pPr>
            <a:r>
              <a:rPr b="0" lang="en-US" sz="2000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GitHub</a:t>
            </a:r>
            <a:r>
              <a:rPr b="0" lang="en-US" sz="2000" spc="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url: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50000"/>
              </a:lnSpc>
              <a:spcBef>
                <a:spcPts val="300"/>
              </a:spcBef>
            </a:pPr>
            <a:r>
              <a:rPr b="0" lang="en-IN" sz="2000" spc="-11" strike="noStrike" u="heavy">
                <a:solidFill>
                  <a:srgbClr val="1d99f3"/>
                </a:solidFill>
                <a:uFill>
                  <a:solidFill>
                    <a:srgbClr val="404040"/>
                  </a:solidFill>
                </a:uFill>
                <a:latin typeface="Calibri"/>
                <a:hlinkClick r:id="rId1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object 2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832860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244" strike="noStrike" u="none">
                <a:solidFill>
                  <a:srgbClr val="404040"/>
                </a:solidFill>
                <a:uFillTx/>
                <a:latin typeface="Arial"/>
              </a:rPr>
              <a:t>Build </a:t>
            </a:r>
            <a:r>
              <a:rPr b="0" lang="en-US" sz="4800" spc="-414" strike="noStrike" u="none">
                <a:solidFill>
                  <a:srgbClr val="404040"/>
                </a:solidFill>
                <a:uFillTx/>
                <a:latin typeface="Arial"/>
              </a:rPr>
              <a:t>a </a:t>
            </a:r>
            <a:r>
              <a:rPr b="0" lang="en-US" sz="4800" spc="-340" strike="noStrike" u="none">
                <a:solidFill>
                  <a:srgbClr val="404040"/>
                </a:solidFill>
                <a:uFillTx/>
                <a:latin typeface="Arial"/>
              </a:rPr>
              <a:t>Dashboard </a:t>
            </a:r>
            <a:r>
              <a:rPr b="0" lang="en-US" sz="4800" spc="-45" strike="noStrike" u="none">
                <a:solidFill>
                  <a:srgbClr val="404040"/>
                </a:solidFill>
                <a:uFillTx/>
                <a:latin typeface="Arial"/>
              </a:rPr>
              <a:t>with </a:t>
            </a:r>
            <a:r>
              <a:rPr b="0" lang="en-US" sz="4800" spc="-210" strike="noStrike" u="none">
                <a:solidFill>
                  <a:srgbClr val="404040"/>
                </a:solidFill>
                <a:uFillTx/>
                <a:latin typeface="Arial"/>
              </a:rPr>
              <a:t>Plotly</a:t>
            </a:r>
            <a:r>
              <a:rPr b="0" lang="en-US" sz="4800" spc="-799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800" spc="-451" strike="noStrike" u="none">
                <a:solidFill>
                  <a:srgbClr val="404040"/>
                </a:solidFill>
                <a:uFillTx/>
                <a:latin typeface="Arial"/>
              </a:rPr>
              <a:t>Dash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ldNum" idx="29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7F672CD6-6E13-41C9-A2BC-88EFD2196211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4" name="object 4"/>
          <p:cNvSpPr/>
          <p:nvPr/>
        </p:nvSpPr>
        <p:spPr>
          <a:xfrm>
            <a:off x="609480" y="1676160"/>
            <a:ext cx="11429280" cy="399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9"/>
              </a:spcBef>
            </a:pP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Dashboard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includes a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pie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chart and a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scatter</a:t>
            </a:r>
            <a:r>
              <a:rPr b="0" lang="en-US" sz="2000" spc="-136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plot.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90"/>
              </a:lnSpc>
              <a:spcBef>
                <a:spcPts val="1276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Pie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chart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can be selected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show distribution of successful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across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all launch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sites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can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be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selected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show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individual launch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site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success</a:t>
            </a:r>
            <a:r>
              <a:rPr b="0" lang="en-US" sz="2000" spc="-111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31" strike="noStrike" u="none">
                <a:solidFill>
                  <a:srgbClr val="404040"/>
                </a:solidFill>
                <a:uFillTx/>
                <a:latin typeface="Calibri"/>
              </a:rPr>
              <a:t>rates.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11"/>
              </a:lnSpc>
              <a:spcBef>
                <a:spcPts val="1375"/>
              </a:spcBef>
            </a:pP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Scatter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plot </a:t>
            </a:r>
            <a:r>
              <a:rPr b="0" lang="en-US" sz="2000" spc="-40" strike="noStrike" u="none">
                <a:solidFill>
                  <a:srgbClr val="404040"/>
                </a:solidFill>
                <a:uFillTx/>
                <a:latin typeface="Calibri"/>
              </a:rPr>
              <a:t>takes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two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inputs: All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sites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or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individual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site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payload mass on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slider between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0  and 10000</a:t>
            </a:r>
            <a:r>
              <a:rPr b="0" lang="en-US" sz="2000" spc="-99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kg.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049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The pie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chart is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used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visualize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launch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site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success</a:t>
            </a:r>
            <a:r>
              <a:rPr b="0" lang="en-US" sz="2000" spc="20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40" strike="noStrike" u="none">
                <a:solidFill>
                  <a:srgbClr val="404040"/>
                </a:solidFill>
                <a:uFillTx/>
                <a:latin typeface="Calibri"/>
              </a:rPr>
              <a:t>rate.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350"/>
              </a:lnSpc>
              <a:spcBef>
                <a:spcPts val="1106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scatter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plot can help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us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see how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success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varies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across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launch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sites,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payload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mass,</a:t>
            </a:r>
            <a:r>
              <a:rPr b="0" lang="en-US" sz="2000" spc="14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350"/>
              </a:lnSpc>
            </a:pP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booster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version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45" strike="noStrike" u="none">
                <a:solidFill>
                  <a:srgbClr val="404040"/>
                </a:solidFill>
                <a:uFillTx/>
                <a:latin typeface="Calibri"/>
              </a:rPr>
              <a:t>category.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24"/>
              </a:spcBef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50000"/>
              </a:lnSpc>
              <a:spcBef>
                <a:spcPts val="96"/>
              </a:spcBef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object 56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791820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249" strike="noStrike" u="none">
                <a:solidFill>
                  <a:srgbClr val="404040"/>
                </a:solidFill>
                <a:uFillTx/>
                <a:latin typeface="Arial"/>
              </a:rPr>
              <a:t>Predictive </a:t>
            </a:r>
            <a:r>
              <a:rPr b="0" lang="en-US" sz="4800" spc="-354" strike="noStrike" u="none">
                <a:solidFill>
                  <a:srgbClr val="404040"/>
                </a:solidFill>
                <a:uFillTx/>
                <a:latin typeface="Arial"/>
              </a:rPr>
              <a:t>analysis</a:t>
            </a:r>
            <a:r>
              <a:rPr b="0" lang="en-US" sz="4800" spc="-556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800" spc="-281" strike="noStrike" u="none">
                <a:solidFill>
                  <a:srgbClr val="404040"/>
                </a:solidFill>
                <a:uFillTx/>
                <a:latin typeface="Arial"/>
              </a:rPr>
              <a:t>(Classification)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7" name="object 58"/>
          <p:cNvSpPr/>
          <p:nvPr/>
        </p:nvSpPr>
        <p:spPr>
          <a:xfrm>
            <a:off x="533520" y="2472480"/>
            <a:ext cx="306036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68" name="object 59"/>
          <p:cNvGrpSpPr/>
          <p:nvPr/>
        </p:nvGrpSpPr>
        <p:grpSpPr>
          <a:xfrm>
            <a:off x="3829680" y="1941480"/>
            <a:ext cx="1922760" cy="1719720"/>
            <a:chOff x="3829680" y="1941480"/>
            <a:chExt cx="1922760" cy="1719720"/>
          </a:xfrm>
        </p:grpSpPr>
        <p:sp>
          <p:nvSpPr>
            <p:cNvPr id="269" name="object 60"/>
            <p:cNvSpPr/>
            <p:nvPr/>
          </p:nvSpPr>
          <p:spPr>
            <a:xfrm>
              <a:off x="4133160" y="2229480"/>
              <a:ext cx="173160" cy="1431720"/>
            </a:xfrm>
            <a:custGeom>
              <a:avLst/>
              <a:gdLst>
                <a:gd name="textAreaLeft" fmla="*/ 0 w 173160"/>
                <a:gd name="textAreaRight" fmla="*/ 173880 w 173160"/>
                <a:gd name="textAreaTop" fmla="*/ 0 h 1431720"/>
                <a:gd name="textAreaBottom" fmla="*/ 1432440 h 1431720"/>
              </a:gdLst>
              <a:ahLst/>
              <a:rect l="textAreaLeft" t="textAreaTop" r="textAreaRight" b="textAreaBottom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70" name="object 61"/>
            <p:cNvSpPr/>
            <p:nvPr/>
          </p:nvSpPr>
          <p:spPr>
            <a:xfrm>
              <a:off x="3829680" y="1941480"/>
              <a:ext cx="1922760" cy="1153080"/>
            </a:xfrm>
            <a:custGeom>
              <a:avLst/>
              <a:gdLst>
                <a:gd name="textAreaLeft" fmla="*/ 0 w 1922760"/>
                <a:gd name="textAreaRight" fmla="*/ 1923480 w 1922760"/>
                <a:gd name="textAreaTop" fmla="*/ 0 h 1153080"/>
                <a:gd name="textAreaBottom" fmla="*/ 1153800 h 1153080"/>
              </a:gdLst>
              <a:ahLst/>
              <a:rect l="textAreaLeft" t="textAreaTop" r="textAreaRight" b="textAreaBottom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71" name="object 62"/>
            <p:cNvSpPr/>
            <p:nvPr/>
          </p:nvSpPr>
          <p:spPr>
            <a:xfrm>
              <a:off x="3829680" y="1941480"/>
              <a:ext cx="1922760" cy="1153080"/>
            </a:xfrm>
            <a:custGeom>
              <a:avLst/>
              <a:gdLst>
                <a:gd name="textAreaLeft" fmla="*/ 0 w 1922760"/>
                <a:gd name="textAreaRight" fmla="*/ 1923480 w 1922760"/>
                <a:gd name="textAreaTop" fmla="*/ 0 h 1153080"/>
                <a:gd name="textAreaBottom" fmla="*/ 1153800 h 1153080"/>
              </a:gdLst>
              <a:ahLst/>
              <a:rect l="textAreaLeft" t="textAreaTop" r="textAreaRight" b="textAreaBottom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272" name="object 63"/>
          <p:cNvSpPr/>
          <p:nvPr/>
        </p:nvSpPr>
        <p:spPr>
          <a:xfrm>
            <a:off x="3998880" y="2220120"/>
            <a:ext cx="156780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1700" spc="-6" strike="noStrike" u="none">
                <a:solidFill>
                  <a:srgbClr val="ffffff"/>
                </a:solidFill>
                <a:uFillTx/>
                <a:latin typeface="Calibri"/>
              </a:rPr>
              <a:t>Split </a:t>
            </a: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label</a:t>
            </a:r>
            <a:r>
              <a:rPr b="0" lang="en-US" sz="1700" spc="-196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700" spc="-6" strike="noStrike" u="none">
                <a:solidFill>
                  <a:srgbClr val="ffffff"/>
                </a:solidFill>
                <a:uFillTx/>
                <a:latin typeface="Calibri"/>
              </a:rPr>
              <a:t>column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object 64"/>
          <p:cNvSpPr/>
          <p:nvPr/>
        </p:nvSpPr>
        <p:spPr>
          <a:xfrm>
            <a:off x="3917880" y="2456280"/>
            <a:ext cx="172188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‘</a:t>
            </a: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Class’ </a:t>
            </a:r>
            <a:r>
              <a:rPr b="0" lang="en-US" sz="1700" spc="-14" strike="noStrike" u="none">
                <a:solidFill>
                  <a:srgbClr val="ffffff"/>
                </a:solidFill>
                <a:uFillTx/>
                <a:latin typeface="Calibri"/>
              </a:rPr>
              <a:t>from</a:t>
            </a:r>
            <a:r>
              <a:rPr b="0" lang="en-US" sz="1700" spc="-201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700" spc="-14" strike="noStrike" u="none">
                <a:solidFill>
                  <a:srgbClr val="ffffff"/>
                </a:solidFill>
                <a:uFillTx/>
                <a:latin typeface="Calibri"/>
              </a:rPr>
              <a:t>dataset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4" name="object 65"/>
          <p:cNvGrpSpPr/>
          <p:nvPr/>
        </p:nvGrpSpPr>
        <p:grpSpPr>
          <a:xfrm>
            <a:off x="3829680" y="3383280"/>
            <a:ext cx="1922760" cy="1721160"/>
            <a:chOff x="3829680" y="3383280"/>
            <a:chExt cx="1922760" cy="1721160"/>
          </a:xfrm>
        </p:grpSpPr>
        <p:sp>
          <p:nvSpPr>
            <p:cNvPr id="275" name="object 66"/>
            <p:cNvSpPr/>
            <p:nvPr/>
          </p:nvSpPr>
          <p:spPr>
            <a:xfrm>
              <a:off x="4133160" y="3672720"/>
              <a:ext cx="173160" cy="1431720"/>
            </a:xfrm>
            <a:custGeom>
              <a:avLst/>
              <a:gdLst>
                <a:gd name="textAreaLeft" fmla="*/ 0 w 173160"/>
                <a:gd name="textAreaRight" fmla="*/ 173880 w 173160"/>
                <a:gd name="textAreaTop" fmla="*/ 0 h 1431720"/>
                <a:gd name="textAreaBottom" fmla="*/ 1432440 h 1431720"/>
              </a:gdLst>
              <a:ahLst/>
              <a:rect l="textAreaLeft" t="textAreaTop" r="textAreaRight" b="textAreaBottom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76" name="object 67"/>
            <p:cNvSpPr/>
            <p:nvPr/>
          </p:nvSpPr>
          <p:spPr>
            <a:xfrm>
              <a:off x="3829680" y="3383280"/>
              <a:ext cx="1922760" cy="1154520"/>
            </a:xfrm>
            <a:custGeom>
              <a:avLst/>
              <a:gdLst>
                <a:gd name="textAreaLeft" fmla="*/ 0 w 1922760"/>
                <a:gd name="textAreaRight" fmla="*/ 1923480 w 1922760"/>
                <a:gd name="textAreaTop" fmla="*/ 0 h 1154520"/>
                <a:gd name="textAreaBottom" fmla="*/ 1155240 h 1154520"/>
              </a:gdLst>
              <a:ahLst/>
              <a:rect l="textAreaLeft" t="textAreaTop" r="textAreaRight" b="textAreaBottom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77" name="object 68"/>
            <p:cNvSpPr/>
            <p:nvPr/>
          </p:nvSpPr>
          <p:spPr>
            <a:xfrm>
              <a:off x="3829680" y="3383280"/>
              <a:ext cx="1922760" cy="1154520"/>
            </a:xfrm>
            <a:custGeom>
              <a:avLst/>
              <a:gdLst>
                <a:gd name="textAreaLeft" fmla="*/ 0 w 1922760"/>
                <a:gd name="textAreaRight" fmla="*/ 1923480 w 1922760"/>
                <a:gd name="textAreaTop" fmla="*/ 0 h 1154520"/>
                <a:gd name="textAreaBottom" fmla="*/ 1155240 h 1154520"/>
              </a:gdLst>
              <a:ahLst/>
              <a:rect l="textAreaLeft" t="textAreaTop" r="textAreaRight" b="textAreaBottom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278" name="object 69"/>
          <p:cNvSpPr/>
          <p:nvPr/>
        </p:nvSpPr>
        <p:spPr>
          <a:xfrm>
            <a:off x="4010760" y="3544200"/>
            <a:ext cx="152388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1700" spc="-6" strike="noStrike" u="none">
                <a:solidFill>
                  <a:srgbClr val="ffffff"/>
                </a:solidFill>
                <a:uFillTx/>
                <a:latin typeface="Calibri"/>
              </a:rPr>
              <a:t>Fit </a:t>
            </a: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and</a:t>
            </a:r>
            <a:r>
              <a:rPr b="0" lang="en-US" sz="1700" spc="-17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700" spc="-45" strike="noStrike" u="none">
                <a:solidFill>
                  <a:srgbClr val="ffffff"/>
                </a:solidFill>
                <a:uFillTx/>
                <a:latin typeface="Calibri"/>
              </a:rPr>
              <a:t>Transform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object 70"/>
          <p:cNvSpPr/>
          <p:nvPr/>
        </p:nvSpPr>
        <p:spPr>
          <a:xfrm>
            <a:off x="4145040" y="3780360"/>
            <a:ext cx="128088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en-US" sz="1700" spc="-14" strike="noStrike" u="none">
                <a:solidFill>
                  <a:srgbClr val="ffffff"/>
                </a:solidFill>
                <a:uFillTx/>
                <a:latin typeface="Calibri"/>
              </a:rPr>
              <a:t>Features</a:t>
            </a:r>
            <a:r>
              <a:rPr b="0" lang="en-US" sz="1700" spc="-136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using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object 71"/>
          <p:cNvSpPr/>
          <p:nvPr/>
        </p:nvSpPr>
        <p:spPr>
          <a:xfrm>
            <a:off x="4097880" y="4017960"/>
            <a:ext cx="136692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en-US" sz="1700" spc="-11" strike="noStrike" u="none">
                <a:solidFill>
                  <a:srgbClr val="ffffff"/>
                </a:solidFill>
                <a:uFillTx/>
                <a:latin typeface="Calibri"/>
              </a:rPr>
              <a:t>Standard</a:t>
            </a:r>
            <a:r>
              <a:rPr b="0" lang="en-US" sz="1700" spc="-201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700" spc="-6" strike="noStrike" u="none">
                <a:solidFill>
                  <a:srgbClr val="ffffff"/>
                </a:solidFill>
                <a:uFillTx/>
                <a:latin typeface="Calibri"/>
              </a:rPr>
              <a:t>Scaler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81" name="object 72"/>
          <p:cNvGrpSpPr/>
          <p:nvPr/>
        </p:nvGrpSpPr>
        <p:grpSpPr>
          <a:xfrm>
            <a:off x="3829680" y="4826520"/>
            <a:ext cx="2942280" cy="1153080"/>
            <a:chOff x="3829680" y="4826520"/>
            <a:chExt cx="2942280" cy="1153080"/>
          </a:xfrm>
        </p:grpSpPr>
        <p:sp>
          <p:nvSpPr>
            <p:cNvPr id="282" name="object 73"/>
            <p:cNvSpPr/>
            <p:nvPr/>
          </p:nvSpPr>
          <p:spPr>
            <a:xfrm>
              <a:off x="4224600" y="5023080"/>
              <a:ext cx="2547360" cy="173160"/>
            </a:xfrm>
            <a:custGeom>
              <a:avLst/>
              <a:gdLst>
                <a:gd name="textAreaLeft" fmla="*/ 0 w 2547360"/>
                <a:gd name="textAreaRight" fmla="*/ 2548080 w 2547360"/>
                <a:gd name="textAreaTop" fmla="*/ 0 h 173160"/>
                <a:gd name="textAreaBottom" fmla="*/ 173880 h 173160"/>
              </a:gdLst>
              <a:ahLst/>
              <a:rect l="textAreaLeft" t="textAreaTop" r="textAreaRight" b="textAreaBottom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83" name="object 74"/>
            <p:cNvSpPr/>
            <p:nvPr/>
          </p:nvSpPr>
          <p:spPr>
            <a:xfrm>
              <a:off x="3829680" y="4826520"/>
              <a:ext cx="1922760" cy="1153080"/>
            </a:xfrm>
            <a:custGeom>
              <a:avLst/>
              <a:gdLst>
                <a:gd name="textAreaLeft" fmla="*/ 0 w 1922760"/>
                <a:gd name="textAreaRight" fmla="*/ 1923480 w 1922760"/>
                <a:gd name="textAreaTop" fmla="*/ 0 h 1153080"/>
                <a:gd name="textAreaBottom" fmla="*/ 1153800 h 1153080"/>
              </a:gdLst>
              <a:ahLst/>
              <a:rect l="textAreaLeft" t="textAreaTop" r="textAreaRight" b="textAreaBottom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84" name="object 75"/>
            <p:cNvSpPr/>
            <p:nvPr/>
          </p:nvSpPr>
          <p:spPr>
            <a:xfrm>
              <a:off x="3829680" y="4826520"/>
              <a:ext cx="1922760" cy="1153080"/>
            </a:xfrm>
            <a:custGeom>
              <a:avLst/>
              <a:gdLst>
                <a:gd name="textAreaLeft" fmla="*/ 0 w 1922760"/>
                <a:gd name="textAreaRight" fmla="*/ 1923480 w 1922760"/>
                <a:gd name="textAreaTop" fmla="*/ 0 h 1153080"/>
                <a:gd name="textAreaBottom" fmla="*/ 1153800 h 1153080"/>
              </a:gdLst>
              <a:ahLst/>
              <a:rect l="textAreaLeft" t="textAreaTop" r="textAreaRight" b="textAreaBottom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285" name="object 76"/>
          <p:cNvSpPr/>
          <p:nvPr/>
        </p:nvSpPr>
        <p:spPr>
          <a:xfrm>
            <a:off x="4104000" y="5104800"/>
            <a:ext cx="134424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1700" spc="-31" strike="noStrike" u="none">
                <a:solidFill>
                  <a:srgbClr val="ffffff"/>
                </a:solidFill>
                <a:uFillTx/>
                <a:latin typeface="Calibri"/>
              </a:rPr>
              <a:t>Train_test_split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object 77"/>
          <p:cNvSpPr/>
          <p:nvPr/>
        </p:nvSpPr>
        <p:spPr>
          <a:xfrm>
            <a:off x="4583880" y="5341680"/>
            <a:ext cx="41076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d</a:t>
            </a:r>
            <a:r>
              <a:rPr b="0" lang="en-US" sz="1700" spc="-26" strike="noStrike" u="none">
                <a:solidFill>
                  <a:srgbClr val="ffffff"/>
                </a:solidFill>
                <a:uFillTx/>
                <a:latin typeface="Calibri"/>
              </a:rPr>
              <a:t>a</a:t>
            </a:r>
            <a:r>
              <a:rPr b="0" lang="en-US" sz="1700" spc="-45" strike="noStrike" u="none">
                <a:solidFill>
                  <a:srgbClr val="ffffff"/>
                </a:solidFill>
                <a:uFillTx/>
                <a:latin typeface="Calibri"/>
              </a:rPr>
              <a:t>t</a:t>
            </a: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a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87" name="object 78"/>
          <p:cNvGrpSpPr/>
          <p:nvPr/>
        </p:nvGrpSpPr>
        <p:grpSpPr>
          <a:xfrm>
            <a:off x="6388560" y="3672720"/>
            <a:ext cx="1922760" cy="2306880"/>
            <a:chOff x="6388560" y="3672720"/>
            <a:chExt cx="1922760" cy="2306880"/>
          </a:xfrm>
        </p:grpSpPr>
        <p:sp>
          <p:nvSpPr>
            <p:cNvPr id="288" name="object 79"/>
            <p:cNvSpPr/>
            <p:nvPr/>
          </p:nvSpPr>
          <p:spPr>
            <a:xfrm>
              <a:off x="6692040" y="3672720"/>
              <a:ext cx="171360" cy="1431720"/>
            </a:xfrm>
            <a:custGeom>
              <a:avLst/>
              <a:gdLst>
                <a:gd name="textAreaLeft" fmla="*/ 0 w 171360"/>
                <a:gd name="textAreaRight" fmla="*/ 172080 w 171360"/>
                <a:gd name="textAreaTop" fmla="*/ 0 h 1431720"/>
                <a:gd name="textAreaBottom" fmla="*/ 1432440 h 1431720"/>
              </a:gdLst>
              <a:ahLst/>
              <a:rect l="textAreaLeft" t="textAreaTop" r="textAreaRight" b="textAreaBottom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89" name="object 80"/>
            <p:cNvSpPr/>
            <p:nvPr/>
          </p:nvSpPr>
          <p:spPr>
            <a:xfrm>
              <a:off x="6388560" y="4826520"/>
              <a:ext cx="1922760" cy="1153080"/>
            </a:xfrm>
            <a:custGeom>
              <a:avLst/>
              <a:gdLst>
                <a:gd name="textAreaLeft" fmla="*/ 0 w 1922760"/>
                <a:gd name="textAreaRight" fmla="*/ 1923480 w 1922760"/>
                <a:gd name="textAreaTop" fmla="*/ 0 h 1153080"/>
                <a:gd name="textAreaBottom" fmla="*/ 1153800 h 1153080"/>
              </a:gdLst>
              <a:ahLst/>
              <a:rect l="textAreaLeft" t="textAreaTop" r="textAreaRight" b="textAreaBottom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90" name="object 81"/>
            <p:cNvSpPr/>
            <p:nvPr/>
          </p:nvSpPr>
          <p:spPr>
            <a:xfrm>
              <a:off x="6388560" y="4826520"/>
              <a:ext cx="1922760" cy="1153080"/>
            </a:xfrm>
            <a:custGeom>
              <a:avLst/>
              <a:gdLst>
                <a:gd name="textAreaLeft" fmla="*/ 0 w 1922760"/>
                <a:gd name="textAreaRight" fmla="*/ 1923480 w 1922760"/>
                <a:gd name="textAreaTop" fmla="*/ 0 h 1153080"/>
                <a:gd name="textAreaBottom" fmla="*/ 1153800 h 1153080"/>
              </a:gdLst>
              <a:ahLst/>
              <a:rect l="textAreaLeft" t="textAreaTop" r="textAreaRight" b="textAreaBottom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291" name="object 82"/>
          <p:cNvSpPr/>
          <p:nvPr/>
        </p:nvSpPr>
        <p:spPr>
          <a:xfrm>
            <a:off x="6735960" y="4987080"/>
            <a:ext cx="121896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en-US" sz="1700" spc="-11" strike="noStrike" u="none">
                <a:solidFill>
                  <a:srgbClr val="ffffff"/>
                </a:solidFill>
                <a:uFillTx/>
                <a:latin typeface="Calibri"/>
              </a:rPr>
              <a:t>GridSearchCV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2" name="object 83"/>
          <p:cNvSpPr/>
          <p:nvPr/>
        </p:nvSpPr>
        <p:spPr>
          <a:xfrm>
            <a:off x="6485760" y="5217120"/>
            <a:ext cx="1731600" cy="78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 anchor="t">
            <a:spAutoFit/>
          </a:bodyPr>
          <a:p>
            <a:pPr marL="12600" indent="223560" defTabSz="914400">
              <a:lnSpc>
                <a:spcPts val="2001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n-US" sz="1700" spc="-6" strike="noStrike" u="none">
                <a:solidFill>
                  <a:srgbClr val="ffffff"/>
                </a:solidFill>
                <a:uFillTx/>
                <a:latin typeface="Calibri"/>
              </a:rPr>
              <a:t>(cv=10) to find  optimal</a:t>
            </a:r>
            <a:r>
              <a:rPr b="0" lang="en-US" sz="1700" spc="-156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700" spc="-20" strike="noStrike" u="none">
                <a:solidFill>
                  <a:srgbClr val="ffffff"/>
                </a:solidFill>
                <a:uFillTx/>
                <a:latin typeface="Calibri"/>
              </a:rPr>
              <a:t>parameters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93" name="object 84"/>
          <p:cNvGrpSpPr/>
          <p:nvPr/>
        </p:nvGrpSpPr>
        <p:grpSpPr>
          <a:xfrm>
            <a:off x="6388560" y="2229480"/>
            <a:ext cx="1922760" cy="2308320"/>
            <a:chOff x="6388560" y="2229480"/>
            <a:chExt cx="1922760" cy="2308320"/>
          </a:xfrm>
        </p:grpSpPr>
        <p:sp>
          <p:nvSpPr>
            <p:cNvPr id="294" name="object 85"/>
            <p:cNvSpPr/>
            <p:nvPr/>
          </p:nvSpPr>
          <p:spPr>
            <a:xfrm>
              <a:off x="6692040" y="2229480"/>
              <a:ext cx="171360" cy="1431720"/>
            </a:xfrm>
            <a:custGeom>
              <a:avLst/>
              <a:gdLst>
                <a:gd name="textAreaLeft" fmla="*/ 0 w 171360"/>
                <a:gd name="textAreaRight" fmla="*/ 172080 w 171360"/>
                <a:gd name="textAreaTop" fmla="*/ 0 h 1431720"/>
                <a:gd name="textAreaBottom" fmla="*/ 1432440 h 1431720"/>
              </a:gdLst>
              <a:ahLst/>
              <a:rect l="textAreaLeft" t="textAreaTop" r="textAreaRight" b="textAreaBottom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95" name="object 86"/>
            <p:cNvSpPr/>
            <p:nvPr/>
          </p:nvSpPr>
          <p:spPr>
            <a:xfrm>
              <a:off x="6388560" y="3383280"/>
              <a:ext cx="1922760" cy="1154520"/>
            </a:xfrm>
            <a:custGeom>
              <a:avLst/>
              <a:gdLst>
                <a:gd name="textAreaLeft" fmla="*/ 0 w 1922760"/>
                <a:gd name="textAreaRight" fmla="*/ 1923480 w 1922760"/>
                <a:gd name="textAreaTop" fmla="*/ 0 h 1154520"/>
                <a:gd name="textAreaBottom" fmla="*/ 1155240 h 1154520"/>
              </a:gdLst>
              <a:ahLst/>
              <a:rect l="textAreaLeft" t="textAreaTop" r="textAreaRight" b="textAreaBottom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96" name="object 87"/>
            <p:cNvSpPr/>
            <p:nvPr/>
          </p:nvSpPr>
          <p:spPr>
            <a:xfrm>
              <a:off x="6388560" y="3383280"/>
              <a:ext cx="1922760" cy="1154520"/>
            </a:xfrm>
            <a:custGeom>
              <a:avLst/>
              <a:gdLst>
                <a:gd name="textAreaLeft" fmla="*/ 0 w 1922760"/>
                <a:gd name="textAreaRight" fmla="*/ 1923480 w 1922760"/>
                <a:gd name="textAreaTop" fmla="*/ 0 h 1154520"/>
                <a:gd name="textAreaBottom" fmla="*/ 1155240 h 1154520"/>
              </a:gdLst>
              <a:ahLst/>
              <a:rect l="textAreaLeft" t="textAreaTop" r="textAreaRight" b="textAreaBottom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297" name="object 88"/>
          <p:cNvSpPr/>
          <p:nvPr/>
        </p:nvSpPr>
        <p:spPr>
          <a:xfrm>
            <a:off x="6546600" y="3425400"/>
            <a:ext cx="159300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Use</a:t>
            </a:r>
            <a:r>
              <a:rPr b="0" lang="en-US" sz="1700" spc="-99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700" spc="-11" strike="noStrike" u="none">
                <a:solidFill>
                  <a:srgbClr val="ffffff"/>
                </a:solidFill>
                <a:uFillTx/>
                <a:latin typeface="Calibri"/>
              </a:rPr>
              <a:t>GridSearchCV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object 89"/>
          <p:cNvSpPr/>
          <p:nvPr/>
        </p:nvSpPr>
        <p:spPr>
          <a:xfrm>
            <a:off x="6603120" y="3661200"/>
            <a:ext cx="148320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on LogReg,</a:t>
            </a:r>
            <a:r>
              <a:rPr b="0" lang="en-US" sz="1700" spc="-201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700" spc="-6" strike="noStrike" u="none">
                <a:solidFill>
                  <a:srgbClr val="ffffff"/>
                </a:solidFill>
                <a:uFillTx/>
                <a:latin typeface="Calibri"/>
              </a:rPr>
              <a:t>SVM,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9" name="object 90"/>
          <p:cNvSpPr/>
          <p:nvPr/>
        </p:nvSpPr>
        <p:spPr>
          <a:xfrm>
            <a:off x="6535800" y="3899520"/>
            <a:ext cx="160200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Decision </a:t>
            </a:r>
            <a:r>
              <a:rPr b="0" lang="en-US" sz="1700" spc="-45" strike="noStrike" u="none">
                <a:solidFill>
                  <a:srgbClr val="ffffff"/>
                </a:solidFill>
                <a:uFillTx/>
                <a:latin typeface="Calibri"/>
              </a:rPr>
              <a:t>Tree,</a:t>
            </a:r>
            <a:r>
              <a:rPr b="0" lang="en-US" sz="1700" spc="-235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and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object 91"/>
          <p:cNvSpPr/>
          <p:nvPr/>
        </p:nvSpPr>
        <p:spPr>
          <a:xfrm>
            <a:off x="6795360" y="4135680"/>
            <a:ext cx="109980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KNN</a:t>
            </a:r>
            <a:r>
              <a:rPr b="0" lang="en-US" sz="1700" spc="-145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models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01" name="object 92"/>
          <p:cNvGrpSpPr/>
          <p:nvPr/>
        </p:nvGrpSpPr>
        <p:grpSpPr>
          <a:xfrm>
            <a:off x="6388560" y="1941480"/>
            <a:ext cx="2942280" cy="1153080"/>
            <a:chOff x="6388560" y="1941480"/>
            <a:chExt cx="2942280" cy="1153080"/>
          </a:xfrm>
        </p:grpSpPr>
        <p:sp>
          <p:nvSpPr>
            <p:cNvPr id="302" name="object 93"/>
            <p:cNvSpPr/>
            <p:nvPr/>
          </p:nvSpPr>
          <p:spPr>
            <a:xfrm>
              <a:off x="6783480" y="2138040"/>
              <a:ext cx="2547360" cy="173160"/>
            </a:xfrm>
            <a:custGeom>
              <a:avLst/>
              <a:gdLst>
                <a:gd name="textAreaLeft" fmla="*/ 0 w 2547360"/>
                <a:gd name="textAreaRight" fmla="*/ 2548080 w 2547360"/>
                <a:gd name="textAreaTop" fmla="*/ 0 h 173160"/>
                <a:gd name="textAreaBottom" fmla="*/ 173880 h 173160"/>
              </a:gdLst>
              <a:ahLst/>
              <a:rect l="textAreaLeft" t="textAreaTop" r="textAreaRight" b="textAreaBottom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303" name="object 94"/>
            <p:cNvSpPr/>
            <p:nvPr/>
          </p:nvSpPr>
          <p:spPr>
            <a:xfrm>
              <a:off x="6388560" y="1941480"/>
              <a:ext cx="1922760" cy="1153080"/>
            </a:xfrm>
            <a:custGeom>
              <a:avLst/>
              <a:gdLst>
                <a:gd name="textAreaLeft" fmla="*/ 0 w 1922760"/>
                <a:gd name="textAreaRight" fmla="*/ 1923480 w 1922760"/>
                <a:gd name="textAreaTop" fmla="*/ 0 h 1153080"/>
                <a:gd name="textAreaBottom" fmla="*/ 1153800 h 1153080"/>
              </a:gdLst>
              <a:ahLst/>
              <a:rect l="textAreaLeft" t="textAreaTop" r="textAreaRight" b="textAreaBottom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304" name="object 95"/>
            <p:cNvSpPr/>
            <p:nvPr/>
          </p:nvSpPr>
          <p:spPr>
            <a:xfrm>
              <a:off x="6388560" y="1941480"/>
              <a:ext cx="1922760" cy="1153080"/>
            </a:xfrm>
            <a:custGeom>
              <a:avLst/>
              <a:gdLst>
                <a:gd name="textAreaLeft" fmla="*/ 0 w 1922760"/>
                <a:gd name="textAreaRight" fmla="*/ 1923480 w 1922760"/>
                <a:gd name="textAreaTop" fmla="*/ 0 h 1153080"/>
                <a:gd name="textAreaBottom" fmla="*/ 1153800 h 1153080"/>
              </a:gdLst>
              <a:ahLst/>
              <a:rect l="textAreaLeft" t="textAreaTop" r="textAreaRight" b="textAreaBottom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305" name="object 96"/>
          <p:cNvSpPr/>
          <p:nvPr/>
        </p:nvSpPr>
        <p:spPr>
          <a:xfrm>
            <a:off x="6613920" y="2220120"/>
            <a:ext cx="14547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1700" spc="-20" strike="noStrike" u="none">
                <a:solidFill>
                  <a:srgbClr val="ffffff"/>
                </a:solidFill>
                <a:uFillTx/>
                <a:latin typeface="Calibri"/>
              </a:rPr>
              <a:t>Score </a:t>
            </a: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models</a:t>
            </a:r>
            <a:r>
              <a:rPr b="0" lang="en-US" sz="1700" spc="-184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on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object 97"/>
          <p:cNvSpPr/>
          <p:nvPr/>
        </p:nvSpPr>
        <p:spPr>
          <a:xfrm>
            <a:off x="6805800" y="2456280"/>
            <a:ext cx="107100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split </a:t>
            </a:r>
            <a:r>
              <a:rPr b="0" lang="en-US" sz="1700" spc="-20" strike="noStrike" u="none">
                <a:solidFill>
                  <a:srgbClr val="ffffff"/>
                </a:solidFill>
                <a:uFillTx/>
                <a:latin typeface="Calibri"/>
              </a:rPr>
              <a:t>test</a:t>
            </a:r>
            <a:r>
              <a:rPr b="0" lang="en-US" sz="1700" spc="-19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700" spc="-6" strike="noStrike" u="none">
                <a:solidFill>
                  <a:srgbClr val="ffffff"/>
                </a:solidFill>
                <a:uFillTx/>
                <a:latin typeface="Calibri"/>
              </a:rPr>
              <a:t>set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07" name="object 98"/>
          <p:cNvGrpSpPr/>
          <p:nvPr/>
        </p:nvGrpSpPr>
        <p:grpSpPr>
          <a:xfrm>
            <a:off x="8946000" y="1941480"/>
            <a:ext cx="1922760" cy="1719720"/>
            <a:chOff x="8946000" y="1941480"/>
            <a:chExt cx="1922760" cy="1719720"/>
          </a:xfrm>
        </p:grpSpPr>
        <p:sp>
          <p:nvSpPr>
            <p:cNvPr id="308" name="object 99"/>
            <p:cNvSpPr/>
            <p:nvPr/>
          </p:nvSpPr>
          <p:spPr>
            <a:xfrm>
              <a:off x="9249120" y="2229480"/>
              <a:ext cx="173160" cy="1431720"/>
            </a:xfrm>
            <a:custGeom>
              <a:avLst/>
              <a:gdLst>
                <a:gd name="textAreaLeft" fmla="*/ 0 w 173160"/>
                <a:gd name="textAreaRight" fmla="*/ 173880 w 173160"/>
                <a:gd name="textAreaTop" fmla="*/ 0 h 1431720"/>
                <a:gd name="textAreaBottom" fmla="*/ 1432440 h 1431720"/>
              </a:gdLst>
              <a:ahLst/>
              <a:rect l="textAreaLeft" t="textAreaTop" r="textAreaRight" b="textAreaBottom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309" name="object 100"/>
            <p:cNvSpPr/>
            <p:nvPr/>
          </p:nvSpPr>
          <p:spPr>
            <a:xfrm>
              <a:off x="8946000" y="1941480"/>
              <a:ext cx="1922760" cy="1153080"/>
            </a:xfrm>
            <a:custGeom>
              <a:avLst/>
              <a:gdLst>
                <a:gd name="textAreaLeft" fmla="*/ 0 w 1922760"/>
                <a:gd name="textAreaRight" fmla="*/ 1923480 w 1922760"/>
                <a:gd name="textAreaTop" fmla="*/ 0 h 1153080"/>
                <a:gd name="textAreaBottom" fmla="*/ 1153800 h 1153080"/>
              </a:gdLst>
              <a:ahLst/>
              <a:rect l="textAreaLeft" t="textAreaTop" r="textAreaRight" b="textAreaBottom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310" name="object 101"/>
            <p:cNvSpPr/>
            <p:nvPr/>
          </p:nvSpPr>
          <p:spPr>
            <a:xfrm>
              <a:off x="8946000" y="1941480"/>
              <a:ext cx="1922760" cy="1153080"/>
            </a:xfrm>
            <a:custGeom>
              <a:avLst/>
              <a:gdLst>
                <a:gd name="textAreaLeft" fmla="*/ 0 w 1922760"/>
                <a:gd name="textAreaRight" fmla="*/ 1923480 w 1922760"/>
                <a:gd name="textAreaTop" fmla="*/ 0 h 1153080"/>
                <a:gd name="textAreaBottom" fmla="*/ 1153800 h 1153080"/>
              </a:gdLst>
              <a:ahLst/>
              <a:rect l="textAreaLeft" t="textAreaTop" r="textAreaRight" b="textAreaBottom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noFill/>
            <a:ln w="15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311" name="object 102"/>
          <p:cNvSpPr/>
          <p:nvPr/>
        </p:nvSpPr>
        <p:spPr>
          <a:xfrm>
            <a:off x="9140760" y="2220120"/>
            <a:ext cx="151884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1700" spc="-6" strike="noStrike" u="none">
                <a:solidFill>
                  <a:srgbClr val="ffffff"/>
                </a:solidFill>
                <a:uFillTx/>
                <a:latin typeface="Calibri"/>
              </a:rPr>
              <a:t>Confusion</a:t>
            </a:r>
            <a:r>
              <a:rPr b="0" lang="en-US" sz="1700" spc="-17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700" spc="-6" strike="noStrike" u="none">
                <a:solidFill>
                  <a:srgbClr val="ffffff"/>
                </a:solidFill>
                <a:uFillTx/>
                <a:latin typeface="Calibri"/>
              </a:rPr>
              <a:t>Matrix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object 103"/>
          <p:cNvSpPr/>
          <p:nvPr/>
        </p:nvSpPr>
        <p:spPr>
          <a:xfrm>
            <a:off x="9299160" y="2456280"/>
            <a:ext cx="120204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en-US" sz="1700" spc="-26" strike="noStrike" u="none">
                <a:solidFill>
                  <a:srgbClr val="ffffff"/>
                </a:solidFill>
                <a:uFillTx/>
                <a:latin typeface="Calibri"/>
              </a:rPr>
              <a:t>for </a:t>
            </a: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all</a:t>
            </a:r>
            <a:r>
              <a:rPr b="0" lang="en-US" sz="1700" spc="-164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models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13" name="object 104"/>
          <p:cNvGrpSpPr/>
          <p:nvPr/>
        </p:nvGrpSpPr>
        <p:grpSpPr>
          <a:xfrm>
            <a:off x="8946000" y="3383280"/>
            <a:ext cx="1922760" cy="1154520"/>
            <a:chOff x="8946000" y="3383280"/>
            <a:chExt cx="1922760" cy="1154520"/>
          </a:xfrm>
        </p:grpSpPr>
        <p:sp>
          <p:nvSpPr>
            <p:cNvPr id="314" name="object 105"/>
            <p:cNvSpPr/>
            <p:nvPr/>
          </p:nvSpPr>
          <p:spPr>
            <a:xfrm>
              <a:off x="8946000" y="3383280"/>
              <a:ext cx="1922760" cy="1154520"/>
            </a:xfrm>
            <a:custGeom>
              <a:avLst/>
              <a:gdLst>
                <a:gd name="textAreaLeft" fmla="*/ 0 w 1922760"/>
                <a:gd name="textAreaRight" fmla="*/ 1923480 w 1922760"/>
                <a:gd name="textAreaTop" fmla="*/ 0 h 1154520"/>
                <a:gd name="textAreaBottom" fmla="*/ 1155240 h 1154520"/>
              </a:gdLst>
              <a:ahLst/>
              <a:rect l="textAreaLeft" t="textAreaTop" r="textAreaRight" b="textAreaBottom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315" name="object 106"/>
            <p:cNvSpPr/>
            <p:nvPr/>
          </p:nvSpPr>
          <p:spPr>
            <a:xfrm>
              <a:off x="8946000" y="3383280"/>
              <a:ext cx="1922760" cy="1154520"/>
            </a:xfrm>
            <a:custGeom>
              <a:avLst/>
              <a:gdLst>
                <a:gd name="textAreaLeft" fmla="*/ 0 w 1922760"/>
                <a:gd name="textAreaRight" fmla="*/ 1923480 w 1922760"/>
                <a:gd name="textAreaTop" fmla="*/ 0 h 1154520"/>
                <a:gd name="textAreaBottom" fmla="*/ 1155240 h 1154520"/>
              </a:gdLst>
              <a:ahLst/>
              <a:rect l="textAreaLeft" t="textAreaTop" r="textAreaRight" b="textAreaBottom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noFill/>
            <a:ln w="15239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316" name="object 107"/>
          <p:cNvSpPr/>
          <p:nvPr/>
        </p:nvSpPr>
        <p:spPr>
          <a:xfrm>
            <a:off x="9055440" y="3656520"/>
            <a:ext cx="1708560" cy="104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5560" bIns="0" anchor="t">
            <a:spAutoFit/>
          </a:bodyPr>
          <a:p>
            <a:pPr marL="123840" indent="-111600" defTabSz="914400">
              <a:lnSpc>
                <a:spcPts val="2001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Barplot </a:t>
            </a:r>
            <a:r>
              <a:rPr b="0" lang="en-US" sz="1700" spc="-6" strike="noStrike" u="none">
                <a:solidFill>
                  <a:srgbClr val="ffffff"/>
                </a:solidFill>
                <a:uFillTx/>
                <a:latin typeface="Calibri"/>
              </a:rPr>
              <a:t>to</a:t>
            </a:r>
            <a:r>
              <a:rPr b="0" lang="en-US" sz="1700" spc="-156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700" spc="-20" strike="noStrike" u="none">
                <a:solidFill>
                  <a:srgbClr val="ffffff"/>
                </a:solidFill>
                <a:uFillTx/>
                <a:latin typeface="Calibri"/>
              </a:rPr>
              <a:t>compare  </a:t>
            </a:r>
            <a:r>
              <a:rPr b="0" lang="en-US" sz="1700" spc="-11" strike="noStrike" u="none">
                <a:solidFill>
                  <a:srgbClr val="ffffff"/>
                </a:solidFill>
                <a:uFillTx/>
                <a:latin typeface="Calibri"/>
              </a:rPr>
              <a:t>scores </a:t>
            </a: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of</a:t>
            </a:r>
            <a:r>
              <a:rPr b="0" lang="en-US" sz="1700" spc="-15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700" strike="noStrike" u="none">
                <a:solidFill>
                  <a:srgbClr val="ffffff"/>
                </a:solidFill>
                <a:uFillTx/>
                <a:latin typeface="Calibri"/>
              </a:rPr>
              <a:t>models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ldNum" idx="30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CEBABDF8-2BD8-462A-8A8E-AF8FEC984D67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08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374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Results</a:t>
            </a:r>
            <a:r>
              <a:rPr b="0" lang="en-US" sz="4800" spc="-374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9" name="object 4"/>
          <p:cNvSpPr/>
          <p:nvPr/>
        </p:nvSpPr>
        <p:spPr>
          <a:xfrm>
            <a:off x="1328040" y="5183640"/>
            <a:ext cx="904248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This is </a:t>
            </a:r>
            <a:r>
              <a:rPr b="0" lang="en-US" sz="1800" strike="noStrike" u="none">
                <a:solidFill>
                  <a:srgbClr val="bb562c"/>
                </a:solidFill>
                <a:uFillTx/>
                <a:latin typeface="Calibri"/>
              </a:rPr>
              <a:t>a </a:t>
            </a:r>
            <a:r>
              <a:rPr b="0" lang="en-US" sz="1800" spc="-20" strike="noStrike" u="none">
                <a:solidFill>
                  <a:srgbClr val="bb562c"/>
                </a:solidFill>
                <a:uFillTx/>
                <a:latin typeface="Calibri"/>
              </a:rPr>
              <a:t>preview </a:t>
            </a: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of </a:t>
            </a:r>
            <a:r>
              <a:rPr b="0" lang="en-US" sz="1800" strike="noStrike" u="none">
                <a:solidFill>
                  <a:srgbClr val="bb562c"/>
                </a:solidFill>
                <a:uFillTx/>
                <a:latin typeface="Calibri"/>
              </a:rPr>
              <a:t>the </a:t>
            </a:r>
            <a:r>
              <a:rPr b="0" lang="en-US" sz="1800" spc="-14" strike="noStrike" u="none">
                <a:solidFill>
                  <a:srgbClr val="bb562c"/>
                </a:solidFill>
                <a:uFillTx/>
                <a:latin typeface="Calibri"/>
              </a:rPr>
              <a:t>Plotly dashboard. </a:t>
            </a: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The </a:t>
            </a:r>
            <a:r>
              <a:rPr b="0" lang="en-US" sz="1800" spc="-20" strike="noStrike" u="none">
                <a:solidFill>
                  <a:srgbClr val="bb562c"/>
                </a:solidFill>
                <a:uFillTx/>
                <a:latin typeface="Calibri"/>
              </a:rPr>
              <a:t>following </a:t>
            </a: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sides will show </a:t>
            </a:r>
            <a:r>
              <a:rPr b="0" lang="en-US" sz="1800" strike="noStrike" u="none">
                <a:solidFill>
                  <a:srgbClr val="bb562c"/>
                </a:solidFill>
                <a:uFillTx/>
                <a:latin typeface="Calibri"/>
              </a:rPr>
              <a:t>the </a:t>
            </a:r>
            <a:r>
              <a:rPr b="0" lang="en-US" sz="1800" spc="-14" strike="noStrike" u="none">
                <a:solidFill>
                  <a:srgbClr val="bb562c"/>
                </a:solidFill>
                <a:uFillTx/>
                <a:latin typeface="Calibri"/>
              </a:rPr>
              <a:t>results </a:t>
            </a: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of </a:t>
            </a:r>
            <a:r>
              <a:rPr b="0" lang="en-US" sz="1800" spc="-20" strike="noStrike" u="none">
                <a:solidFill>
                  <a:srgbClr val="bb562c"/>
                </a:solidFill>
                <a:uFillTx/>
                <a:latin typeface="Calibri"/>
              </a:rPr>
              <a:t>EDA </a:t>
            </a: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with  </a:t>
            </a:r>
            <a:r>
              <a:rPr b="0" lang="en-US" sz="1800" spc="-20" strike="noStrike" u="none">
                <a:solidFill>
                  <a:srgbClr val="bb562c"/>
                </a:solidFill>
                <a:uFillTx/>
                <a:latin typeface="Calibri"/>
              </a:rPr>
              <a:t>visualization, EDA </a:t>
            </a: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with </a:t>
            </a:r>
            <a:r>
              <a:rPr b="0" lang="en-US" sz="1800" strike="noStrike" u="none">
                <a:solidFill>
                  <a:srgbClr val="bb562c"/>
                </a:solidFill>
                <a:uFillTx/>
                <a:latin typeface="Calibri"/>
              </a:rPr>
              <a:t>SQL, </a:t>
            </a:r>
            <a:r>
              <a:rPr b="0" lang="en-US" sz="1800" spc="-26" strike="noStrike" u="none">
                <a:solidFill>
                  <a:srgbClr val="bb562c"/>
                </a:solidFill>
                <a:uFillTx/>
                <a:latin typeface="Calibri"/>
              </a:rPr>
              <a:t>Interactive </a:t>
            </a:r>
            <a:r>
              <a:rPr b="0" lang="en-US" sz="1800" strike="noStrike" u="none">
                <a:solidFill>
                  <a:srgbClr val="bb562c"/>
                </a:solidFill>
                <a:uFillTx/>
                <a:latin typeface="Calibri"/>
              </a:rPr>
              <a:t>Map </a:t>
            </a: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with </a:t>
            </a:r>
            <a:r>
              <a:rPr b="0" lang="en-US" sz="1800" spc="-20" strike="noStrike" u="none">
                <a:solidFill>
                  <a:srgbClr val="bb562c"/>
                </a:solidFill>
                <a:uFillTx/>
                <a:latin typeface="Calibri"/>
              </a:rPr>
              <a:t>Folium, </a:t>
            </a:r>
            <a:r>
              <a:rPr b="0" lang="en-US" sz="1800" strike="noStrike" u="none">
                <a:solidFill>
                  <a:srgbClr val="bb562c"/>
                </a:solidFill>
                <a:uFillTx/>
                <a:latin typeface="Calibri"/>
              </a:rPr>
              <a:t>and </a:t>
            </a:r>
            <a:r>
              <a:rPr b="0" lang="en-US" sz="1800" spc="-11" strike="noStrike" u="none">
                <a:solidFill>
                  <a:srgbClr val="bb562c"/>
                </a:solidFill>
                <a:uFillTx/>
                <a:latin typeface="Calibri"/>
              </a:rPr>
              <a:t>finally </a:t>
            </a:r>
            <a:r>
              <a:rPr b="0" lang="en-US" sz="1800" strike="noStrike" u="none">
                <a:solidFill>
                  <a:srgbClr val="bb562c"/>
                </a:solidFill>
                <a:uFillTx/>
                <a:latin typeface="Calibri"/>
              </a:rPr>
              <a:t>the </a:t>
            </a:r>
            <a:r>
              <a:rPr b="0" lang="en-US" sz="1800" spc="-14" strike="noStrike" u="none">
                <a:solidFill>
                  <a:srgbClr val="bb562c"/>
                </a:solidFill>
                <a:uFillTx/>
                <a:latin typeface="Calibri"/>
              </a:rPr>
              <a:t>results </a:t>
            </a: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of our </a:t>
            </a:r>
            <a:r>
              <a:rPr b="0" lang="en-US" sz="1800" strike="noStrike" u="none">
                <a:solidFill>
                  <a:srgbClr val="bb562c"/>
                </a:solidFill>
                <a:uFillTx/>
                <a:latin typeface="Calibri"/>
              </a:rPr>
              <a:t>model </a:t>
            </a: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with  </a:t>
            </a:r>
            <a:r>
              <a:rPr b="0" lang="en-US" sz="1800" strike="noStrike" u="none">
                <a:solidFill>
                  <a:srgbClr val="bb562c"/>
                </a:solidFill>
                <a:uFillTx/>
                <a:latin typeface="Calibri"/>
              </a:rPr>
              <a:t>about 83%</a:t>
            </a: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1800" spc="-45" strike="noStrike" u="none">
                <a:solidFill>
                  <a:srgbClr val="bb562c"/>
                </a:solidFill>
                <a:uFillTx/>
                <a:latin typeface="Calibri"/>
              </a:rPr>
              <a:t>accuracy.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ldNum" idx="31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870FA2B1-C725-47F9-9EE5-345BB420F14A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321" name="Picture 6" descr=""/>
          <p:cNvPicPr/>
          <p:nvPr/>
        </p:nvPicPr>
        <p:blipFill>
          <a:blip r:embed="rId1"/>
          <a:stretch/>
        </p:blipFill>
        <p:spPr>
          <a:xfrm>
            <a:off x="2971800" y="1735200"/>
            <a:ext cx="5963040" cy="3354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object 2"/>
          <p:cNvGrpSpPr/>
          <p:nvPr/>
        </p:nvGrpSpPr>
        <p:grpSpPr>
          <a:xfrm>
            <a:off x="0" y="4915080"/>
            <a:ext cx="12188160" cy="1941840"/>
            <a:chOff x="0" y="4915080"/>
            <a:chExt cx="12188160" cy="1941840"/>
          </a:xfrm>
        </p:grpSpPr>
        <p:sp>
          <p:nvSpPr>
            <p:cNvPr id="323" name="object 3"/>
            <p:cNvSpPr/>
            <p:nvPr/>
          </p:nvSpPr>
          <p:spPr>
            <a:xfrm>
              <a:off x="0" y="4978800"/>
              <a:ext cx="12188160" cy="187812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1878120"/>
                <a:gd name="textAreaBottom" fmla="*/ 1878840 h 1878120"/>
              </a:gdLst>
              <a:ahLst/>
              <a:rect l="textAreaLeft" t="textAreaTop" r="textAreaRight" b="textAreaBottom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324" name="object 4"/>
            <p:cNvSpPr/>
            <p:nvPr/>
          </p:nvSpPr>
          <p:spPr>
            <a:xfrm>
              <a:off x="0" y="4915080"/>
              <a:ext cx="12188160" cy="6336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63360"/>
                <a:gd name="textAreaBottom" fmla="*/ 64080 h 63360"/>
              </a:gdLst>
              <a:ahLst/>
              <a:rect l="textAreaLeft" t="textAreaTop" r="textAreaRight" b="textAreaBottom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806760" y="456480"/>
            <a:ext cx="5161680" cy="110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3600" spc="-204" strike="noStrike" u="none">
                <a:solidFill>
                  <a:srgbClr val="bb562c"/>
                </a:solidFill>
                <a:uFillTx/>
                <a:latin typeface="Arial"/>
              </a:rPr>
              <a:t>Flight </a:t>
            </a:r>
            <a:r>
              <a:rPr b="0" lang="en-US" sz="3600" spc="-230" strike="noStrike" u="none">
                <a:solidFill>
                  <a:srgbClr val="bb562c"/>
                </a:solidFill>
                <a:uFillTx/>
                <a:latin typeface="Arial"/>
              </a:rPr>
              <a:t>Number </a:t>
            </a:r>
            <a:r>
              <a:rPr b="0" lang="en-US" sz="3600" spc="-300" strike="noStrike" u="none">
                <a:solidFill>
                  <a:srgbClr val="bb562c"/>
                </a:solidFill>
                <a:uFillTx/>
                <a:latin typeface="Arial"/>
              </a:rPr>
              <a:t>vs. </a:t>
            </a:r>
            <a:r>
              <a:rPr b="0" lang="en-US" sz="3600" spc="-309" strike="noStrike" u="none">
                <a:solidFill>
                  <a:srgbClr val="bb562c"/>
                </a:solidFill>
                <a:uFillTx/>
                <a:latin typeface="Arial"/>
              </a:rPr>
              <a:t>Launch</a:t>
            </a:r>
            <a:r>
              <a:rPr b="0" lang="en-US" sz="3600" spc="-765" strike="noStrike" u="none">
                <a:solidFill>
                  <a:srgbClr val="bb562c"/>
                </a:solidFill>
                <a:uFillTx/>
                <a:latin typeface="Arial"/>
              </a:rPr>
              <a:t> </a:t>
            </a:r>
            <a:r>
              <a:rPr b="0" lang="en-US" sz="3600" spc="-264" strike="noStrike" u="none">
                <a:solidFill>
                  <a:srgbClr val="bb562c"/>
                </a:solidFill>
                <a:uFillTx/>
                <a:latin typeface="Arial"/>
              </a:rPr>
              <a:t>Site</a:t>
            </a:r>
            <a:endParaRPr b="0" lang="en-U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6" name="object 6"/>
          <p:cNvSpPr/>
          <p:nvPr/>
        </p:nvSpPr>
        <p:spPr>
          <a:xfrm>
            <a:off x="806760" y="5146920"/>
            <a:ext cx="6849720" cy="11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algn="just" defTabSz="914400">
              <a:lnSpc>
                <a:spcPct val="120000"/>
              </a:lnSpc>
              <a:spcBef>
                <a:spcPts val="105"/>
              </a:spcBef>
            </a:pP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Graphic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suggests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an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increase 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alibri"/>
              </a:rPr>
              <a:t>in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success </a:t>
            </a:r>
            <a:r>
              <a:rPr b="0" lang="en-US" sz="1600" spc="-40" strike="noStrike" u="none">
                <a:solidFill>
                  <a:srgbClr val="ffffff"/>
                </a:solidFill>
                <a:uFillTx/>
                <a:latin typeface="Calibri"/>
              </a:rPr>
              <a:t>rate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over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time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(indicated 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alibri"/>
              </a:rPr>
              <a:t>in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Flight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Number). 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Likely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a big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breakthrough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around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flight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20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which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significantly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increased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success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rate. 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CCAFS appears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to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be the main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launch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site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as it has the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most</a:t>
            </a:r>
            <a:r>
              <a:rPr b="0" lang="en-US" sz="1600" spc="-91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volume.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object 7"/>
          <p:cNvSpPr/>
          <p:nvPr/>
        </p:nvSpPr>
        <p:spPr>
          <a:xfrm>
            <a:off x="39600" y="1632240"/>
            <a:ext cx="12099960" cy="23767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8" name="object 8"/>
          <p:cNvSpPr/>
          <p:nvPr/>
        </p:nvSpPr>
        <p:spPr>
          <a:xfrm>
            <a:off x="977760" y="4346280"/>
            <a:ext cx="5861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0" lang="en-US" sz="1600" spc="-20" strike="noStrike" u="none">
                <a:solidFill>
                  <a:schemeClr val="dk1"/>
                </a:solidFill>
                <a:uFillTx/>
                <a:latin typeface="Calibri"/>
              </a:rPr>
              <a:t>Green indicates successful </a:t>
            </a:r>
            <a:r>
              <a:rPr b="0" lang="en-US" sz="1600" spc="-11" strike="noStrike" u="none">
                <a:solidFill>
                  <a:schemeClr val="dk1"/>
                </a:solidFill>
                <a:uFillTx/>
                <a:latin typeface="Calibri"/>
              </a:rPr>
              <a:t>launch; </a:t>
            </a:r>
            <a:r>
              <a:rPr b="0" lang="en-US" sz="1600" spc="-14" strike="noStrike" u="none">
                <a:solidFill>
                  <a:schemeClr val="dk1"/>
                </a:solidFill>
                <a:uFillTx/>
                <a:latin typeface="Calibri"/>
              </a:rPr>
              <a:t>Purple </a:t>
            </a:r>
            <a:r>
              <a:rPr b="0" lang="en-US" sz="1600" spc="-20" strike="noStrike" u="none">
                <a:solidFill>
                  <a:schemeClr val="dk1"/>
                </a:solidFill>
                <a:uFillTx/>
                <a:latin typeface="Calibri"/>
              </a:rPr>
              <a:t>indicates unsuccessful</a:t>
            </a:r>
            <a:r>
              <a:rPr b="0" lang="en-US" sz="1600" spc="181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1600" spc="-11" strike="noStrike" u="none">
                <a:solidFill>
                  <a:schemeClr val="dk1"/>
                </a:solidFill>
                <a:uFillTx/>
                <a:latin typeface="Calibri"/>
              </a:rPr>
              <a:t>launch.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ldNum" idx="32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C45F3755-E07D-4479-A55D-27649041612C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object 2"/>
          <p:cNvGrpSpPr/>
          <p:nvPr/>
        </p:nvGrpSpPr>
        <p:grpSpPr>
          <a:xfrm>
            <a:off x="0" y="4915080"/>
            <a:ext cx="12188160" cy="1941840"/>
            <a:chOff x="0" y="4915080"/>
            <a:chExt cx="12188160" cy="1941840"/>
          </a:xfrm>
        </p:grpSpPr>
        <p:sp>
          <p:nvSpPr>
            <p:cNvPr id="331" name="object 3"/>
            <p:cNvSpPr/>
            <p:nvPr/>
          </p:nvSpPr>
          <p:spPr>
            <a:xfrm>
              <a:off x="0" y="4978800"/>
              <a:ext cx="12188160" cy="187812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1878120"/>
                <a:gd name="textAreaBottom" fmla="*/ 1878840 h 1878120"/>
              </a:gdLst>
              <a:ahLst/>
              <a:rect l="textAreaLeft" t="textAreaTop" r="textAreaRight" b="textAreaBottom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332" name="object 4"/>
            <p:cNvSpPr/>
            <p:nvPr/>
          </p:nvSpPr>
          <p:spPr>
            <a:xfrm>
              <a:off x="0" y="4915080"/>
              <a:ext cx="12188160" cy="6336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63360"/>
                <a:gd name="textAreaBottom" fmla="*/ 64080 h 63360"/>
              </a:gdLst>
              <a:ahLst/>
              <a:rect l="textAreaLeft" t="textAreaTop" r="textAreaRight" b="textAreaBottom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902520" y="506160"/>
            <a:ext cx="4024440" cy="110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3600" spc="-334" strike="noStrike" u="none">
                <a:solidFill>
                  <a:srgbClr val="bb562c"/>
                </a:solidFill>
                <a:uFillTx/>
                <a:latin typeface="Arial"/>
              </a:rPr>
              <a:t>Payload </a:t>
            </a:r>
            <a:r>
              <a:rPr b="0" lang="en-US" sz="3600" spc="-300" strike="noStrike" u="none">
                <a:solidFill>
                  <a:srgbClr val="bb562c"/>
                </a:solidFill>
                <a:uFillTx/>
                <a:latin typeface="Arial"/>
              </a:rPr>
              <a:t>vs. </a:t>
            </a:r>
            <a:r>
              <a:rPr b="0" lang="en-US" sz="3600" spc="-309" strike="noStrike" u="none">
                <a:solidFill>
                  <a:srgbClr val="bb562c"/>
                </a:solidFill>
                <a:uFillTx/>
                <a:latin typeface="Arial"/>
              </a:rPr>
              <a:t>Launch</a:t>
            </a:r>
            <a:r>
              <a:rPr b="0" lang="en-US" sz="3600" spc="-496" strike="noStrike" u="none">
                <a:solidFill>
                  <a:srgbClr val="bb562c"/>
                </a:solidFill>
                <a:uFillTx/>
                <a:latin typeface="Arial"/>
              </a:rPr>
              <a:t> </a:t>
            </a:r>
            <a:r>
              <a:rPr b="0" lang="en-US" sz="3600" spc="-261" strike="noStrike" u="none">
                <a:solidFill>
                  <a:srgbClr val="bb562c"/>
                </a:solidFill>
                <a:uFillTx/>
                <a:latin typeface="Arial"/>
              </a:rPr>
              <a:t>Site</a:t>
            </a:r>
            <a:endParaRPr b="0" lang="en-U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4" name="object 6"/>
          <p:cNvSpPr/>
          <p:nvPr/>
        </p:nvSpPr>
        <p:spPr>
          <a:xfrm>
            <a:off x="902520" y="5103720"/>
            <a:ext cx="509832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21000"/>
              </a:lnSpc>
              <a:spcBef>
                <a:spcPts val="99"/>
              </a:spcBef>
            </a:pP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Payload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mass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appears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to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fall mostly between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0-6000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kg. 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Different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launch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sites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also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seem to use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different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payload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mass.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5" name="object 7"/>
          <p:cNvSpPr/>
          <p:nvPr/>
        </p:nvSpPr>
        <p:spPr>
          <a:xfrm>
            <a:off x="39600" y="1653480"/>
            <a:ext cx="12099960" cy="23767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6" name="object 8"/>
          <p:cNvSpPr/>
          <p:nvPr/>
        </p:nvSpPr>
        <p:spPr>
          <a:xfrm>
            <a:off x="902520" y="4346280"/>
            <a:ext cx="5861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0" lang="en-US" sz="1600" spc="-20" strike="noStrike" u="none">
                <a:solidFill>
                  <a:schemeClr val="dk1"/>
                </a:solidFill>
                <a:uFillTx/>
                <a:latin typeface="Calibri"/>
              </a:rPr>
              <a:t>Green indicates successful </a:t>
            </a:r>
            <a:r>
              <a:rPr b="0" lang="en-US" sz="1600" spc="-11" strike="noStrike" u="none">
                <a:solidFill>
                  <a:schemeClr val="dk1"/>
                </a:solidFill>
                <a:uFillTx/>
                <a:latin typeface="Calibri"/>
              </a:rPr>
              <a:t>launch; </a:t>
            </a:r>
            <a:r>
              <a:rPr b="0" lang="en-US" sz="1600" spc="-14" strike="noStrike" u="none">
                <a:solidFill>
                  <a:schemeClr val="dk1"/>
                </a:solidFill>
                <a:uFillTx/>
                <a:latin typeface="Calibri"/>
              </a:rPr>
              <a:t>Purple </a:t>
            </a:r>
            <a:r>
              <a:rPr b="0" lang="en-US" sz="1600" spc="-20" strike="noStrike" u="none">
                <a:solidFill>
                  <a:schemeClr val="dk1"/>
                </a:solidFill>
                <a:uFillTx/>
                <a:latin typeface="Calibri"/>
              </a:rPr>
              <a:t>indicates unsuccessful</a:t>
            </a:r>
            <a:r>
              <a:rPr b="0" lang="en-US" sz="1600" spc="184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1600" spc="-11" strike="noStrike" u="none">
                <a:solidFill>
                  <a:schemeClr val="dk1"/>
                </a:solidFill>
                <a:uFillTx/>
                <a:latin typeface="Calibri"/>
              </a:rPr>
              <a:t>launch.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ldNum" idx="33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C8FB6A16-0FBF-4F2D-B965-5628814AD08F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object 2"/>
          <p:cNvGrpSpPr/>
          <p:nvPr/>
        </p:nvGrpSpPr>
        <p:grpSpPr>
          <a:xfrm>
            <a:off x="0" y="4915080"/>
            <a:ext cx="12188160" cy="1941840"/>
            <a:chOff x="0" y="4915080"/>
            <a:chExt cx="12188160" cy="1941840"/>
          </a:xfrm>
        </p:grpSpPr>
        <p:sp>
          <p:nvSpPr>
            <p:cNvPr id="339" name="object 3"/>
            <p:cNvSpPr/>
            <p:nvPr/>
          </p:nvSpPr>
          <p:spPr>
            <a:xfrm>
              <a:off x="0" y="4978800"/>
              <a:ext cx="12188160" cy="187812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1878120"/>
                <a:gd name="textAreaBottom" fmla="*/ 1878840 h 1878120"/>
              </a:gdLst>
              <a:ahLst/>
              <a:rect l="textAreaLeft" t="textAreaTop" r="textAreaRight" b="textAreaBottom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340" name="object 4"/>
            <p:cNvSpPr/>
            <p:nvPr/>
          </p:nvSpPr>
          <p:spPr>
            <a:xfrm>
              <a:off x="0" y="4915080"/>
              <a:ext cx="12188160" cy="6336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63360"/>
                <a:gd name="textAreaBottom" fmla="*/ 64080 h 63360"/>
              </a:gdLst>
              <a:ahLst/>
              <a:rect l="textAreaLeft" t="textAreaTop" r="textAreaRight" b="textAreaBottom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23240" y="488520"/>
            <a:ext cx="4573080" cy="110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3600" spc="-425" strike="noStrike" u="none">
                <a:solidFill>
                  <a:srgbClr val="bb562c"/>
                </a:solidFill>
                <a:uFillTx/>
                <a:latin typeface="Arial"/>
              </a:rPr>
              <a:t>Success </a:t>
            </a:r>
            <a:r>
              <a:rPr b="0" lang="en-US" sz="3600" spc="-164" strike="noStrike" u="none">
                <a:solidFill>
                  <a:srgbClr val="bb562c"/>
                </a:solidFill>
                <a:uFillTx/>
                <a:latin typeface="Arial"/>
              </a:rPr>
              <a:t>rate </a:t>
            </a:r>
            <a:r>
              <a:rPr b="0" lang="en-US" sz="3600" spc="-300" strike="noStrike" u="none">
                <a:solidFill>
                  <a:srgbClr val="bb562c"/>
                </a:solidFill>
                <a:uFillTx/>
                <a:latin typeface="Arial"/>
              </a:rPr>
              <a:t>vs. </a:t>
            </a:r>
            <a:r>
              <a:rPr b="0" lang="en-US" sz="3600" spc="-136" strike="noStrike" u="none">
                <a:solidFill>
                  <a:srgbClr val="bb562c"/>
                </a:solidFill>
                <a:uFillTx/>
                <a:latin typeface="Arial"/>
              </a:rPr>
              <a:t>Orbit</a:t>
            </a:r>
            <a:r>
              <a:rPr b="0" lang="en-US" sz="3600" spc="-669" strike="noStrike" u="none">
                <a:solidFill>
                  <a:srgbClr val="bb562c"/>
                </a:solidFill>
                <a:uFillTx/>
                <a:latin typeface="Arial"/>
              </a:rPr>
              <a:t> </a:t>
            </a:r>
            <a:r>
              <a:rPr b="0" lang="en-US" sz="3600" spc="-145" strike="noStrike" u="none">
                <a:solidFill>
                  <a:srgbClr val="bb562c"/>
                </a:solidFill>
                <a:uFillTx/>
                <a:latin typeface="Arial"/>
              </a:rPr>
              <a:t>type</a:t>
            </a:r>
            <a:endParaRPr b="0" lang="en-U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2" name="object 6"/>
          <p:cNvSpPr/>
          <p:nvPr/>
        </p:nvSpPr>
        <p:spPr>
          <a:xfrm>
            <a:off x="1177920" y="4915080"/>
            <a:ext cx="6501600" cy="14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20000"/>
              </a:lnSpc>
              <a:spcBef>
                <a:spcPts val="99"/>
              </a:spcBef>
            </a:pP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ES-L1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(1),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GEO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(1), HEO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(1)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have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100%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success </a:t>
            </a:r>
            <a:r>
              <a:rPr b="0" lang="en-US" sz="1600" spc="-40" strike="noStrike" u="none">
                <a:solidFill>
                  <a:srgbClr val="ffffff"/>
                </a:solidFill>
                <a:uFillTx/>
                <a:latin typeface="Calibri"/>
              </a:rPr>
              <a:t>rate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(sample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sizes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in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parenthesis) 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SSO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(5)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has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100%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success</a:t>
            </a:r>
            <a:r>
              <a:rPr b="0" lang="en-US" sz="1600" spc="45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40" strike="noStrike" u="none">
                <a:solidFill>
                  <a:srgbClr val="ffffff"/>
                </a:solidFill>
                <a:uFillTx/>
                <a:latin typeface="Calibri"/>
              </a:rPr>
              <a:t>rate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249"/>
              </a:spcBef>
            </a:pP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VLEO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(14)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has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decent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success </a:t>
            </a:r>
            <a:r>
              <a:rPr b="0" lang="en-US" sz="1600" spc="-40" strike="noStrike" u="none">
                <a:solidFill>
                  <a:srgbClr val="ffffff"/>
                </a:solidFill>
                <a:uFillTx/>
                <a:latin typeface="Calibri"/>
              </a:rPr>
              <a:t>rate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and</a:t>
            </a:r>
            <a:r>
              <a:rPr b="0" lang="en-US" sz="1600" spc="15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attempts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394"/>
              </a:spcBef>
            </a:pP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SO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(1)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has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0% success</a:t>
            </a:r>
            <a:r>
              <a:rPr b="0" lang="en-US" sz="1600" spc="85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40" strike="noStrike" u="none">
                <a:solidFill>
                  <a:srgbClr val="ffffff"/>
                </a:solidFill>
                <a:uFillTx/>
                <a:latin typeface="Calibri"/>
              </a:rPr>
              <a:t>rate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564"/>
              </a:spcBef>
            </a:pPr>
            <a:r>
              <a:rPr b="0" lang="en-US" sz="1600" spc="-40" strike="noStrike" u="none">
                <a:solidFill>
                  <a:srgbClr val="ffffff"/>
                </a:solidFill>
                <a:uFillTx/>
                <a:latin typeface="Calibri"/>
              </a:rPr>
              <a:t>GTO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(27)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has the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around 50%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success </a:t>
            </a:r>
            <a:r>
              <a:rPr b="0" lang="en-US" sz="1600" spc="-40" strike="noStrike" u="none">
                <a:solidFill>
                  <a:srgbClr val="ffffff"/>
                </a:solidFill>
                <a:uFillTx/>
                <a:latin typeface="Calibri"/>
              </a:rPr>
              <a:t>rate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but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largest</a:t>
            </a:r>
            <a:r>
              <a:rPr b="0" lang="en-US" sz="1600" spc="224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sample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object 7"/>
          <p:cNvSpPr/>
          <p:nvPr/>
        </p:nvSpPr>
        <p:spPr>
          <a:xfrm>
            <a:off x="2320920" y="1185840"/>
            <a:ext cx="5429160" cy="35136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4" name="object 8"/>
          <p:cNvSpPr/>
          <p:nvPr/>
        </p:nvSpPr>
        <p:spPr>
          <a:xfrm>
            <a:off x="8403480" y="3387600"/>
            <a:ext cx="217872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en-US" sz="1800" spc="-6" strike="noStrike" u="none">
                <a:solidFill>
                  <a:schemeClr val="dk1"/>
                </a:solidFill>
                <a:uFillTx/>
                <a:latin typeface="Calibri"/>
              </a:rPr>
              <a:t>Success </a:t>
            </a:r>
            <a:r>
              <a:rPr b="0" lang="en-US" sz="1800" spc="-26" strike="noStrike" u="none">
                <a:solidFill>
                  <a:schemeClr val="dk1"/>
                </a:solidFill>
                <a:uFillTx/>
                <a:latin typeface="Calibri"/>
              </a:rPr>
              <a:t>Rate </a:t>
            </a:r>
            <a:r>
              <a:rPr b="0" lang="en-US" sz="1800" spc="-20" strike="noStrike" u="none">
                <a:solidFill>
                  <a:schemeClr val="dk1"/>
                </a:solidFill>
                <a:uFillTx/>
                <a:latin typeface="Calibri"/>
              </a:rPr>
              <a:t>Scale</a:t>
            </a:r>
            <a:r>
              <a:rPr b="0" lang="en-US" sz="1800" spc="-65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1800" spc="-6" strike="noStrike" u="none">
                <a:solidFill>
                  <a:schemeClr val="dk1"/>
                </a:solidFill>
                <a:uFillTx/>
                <a:latin typeface="Calibri"/>
              </a:rPr>
              <a:t>with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0 as</a:t>
            </a:r>
            <a:r>
              <a:rPr b="0" lang="en-US" sz="1800" spc="-71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1800" spc="-6" strike="noStrike" u="none">
                <a:solidFill>
                  <a:schemeClr val="dk1"/>
                </a:solidFill>
                <a:uFillTx/>
                <a:latin typeface="Calibri"/>
              </a:rPr>
              <a:t>0%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0.6 as</a:t>
            </a:r>
            <a:r>
              <a:rPr b="0" lang="en-US" sz="1800" spc="-196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60%  1 as</a:t>
            </a:r>
            <a:r>
              <a:rPr b="0" lang="en-US" sz="1800" spc="-125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1800" spc="-6" strike="noStrike" u="none">
                <a:solidFill>
                  <a:schemeClr val="dk1"/>
                </a:solidFill>
                <a:uFillTx/>
                <a:latin typeface="Calibri"/>
              </a:rPr>
              <a:t>100%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ldNum" idx="34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2173F1C2-AD0C-4792-8DEE-627B19A0DD3A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object 2"/>
          <p:cNvGrpSpPr/>
          <p:nvPr/>
        </p:nvGrpSpPr>
        <p:grpSpPr>
          <a:xfrm>
            <a:off x="0" y="4915080"/>
            <a:ext cx="12188160" cy="1941840"/>
            <a:chOff x="0" y="4915080"/>
            <a:chExt cx="12188160" cy="1941840"/>
          </a:xfrm>
        </p:grpSpPr>
        <p:sp>
          <p:nvSpPr>
            <p:cNvPr id="347" name="object 3"/>
            <p:cNvSpPr/>
            <p:nvPr/>
          </p:nvSpPr>
          <p:spPr>
            <a:xfrm>
              <a:off x="0" y="4978800"/>
              <a:ext cx="12188160" cy="187812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1878120"/>
                <a:gd name="textAreaBottom" fmla="*/ 1878840 h 1878120"/>
              </a:gdLst>
              <a:ahLst/>
              <a:rect l="textAreaLeft" t="textAreaTop" r="textAreaRight" b="textAreaBottom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348" name="object 4"/>
            <p:cNvSpPr/>
            <p:nvPr/>
          </p:nvSpPr>
          <p:spPr>
            <a:xfrm>
              <a:off x="0" y="4915080"/>
              <a:ext cx="12188160" cy="6336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63360"/>
                <a:gd name="textAreaBottom" fmla="*/ 64080 h 63360"/>
              </a:gdLst>
              <a:ahLst/>
              <a:rect l="textAreaLeft" t="textAreaTop" r="textAreaRight" b="textAreaBottom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902520" y="642600"/>
            <a:ext cx="4941000" cy="110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3600" spc="-204" strike="noStrike" u="none">
                <a:solidFill>
                  <a:srgbClr val="bb562c"/>
                </a:solidFill>
                <a:uFillTx/>
                <a:latin typeface="Arial"/>
              </a:rPr>
              <a:t>Flight </a:t>
            </a:r>
            <a:r>
              <a:rPr b="0" lang="en-US" sz="3600" spc="-230" strike="noStrike" u="none">
                <a:solidFill>
                  <a:srgbClr val="bb562c"/>
                </a:solidFill>
                <a:uFillTx/>
                <a:latin typeface="Arial"/>
              </a:rPr>
              <a:t>Number </a:t>
            </a:r>
            <a:r>
              <a:rPr b="0" lang="en-US" sz="3600" spc="-300" strike="noStrike" u="none">
                <a:solidFill>
                  <a:srgbClr val="bb562c"/>
                </a:solidFill>
                <a:uFillTx/>
                <a:latin typeface="Arial"/>
              </a:rPr>
              <a:t>vs. </a:t>
            </a:r>
            <a:r>
              <a:rPr b="0" lang="en-US" sz="3600" spc="-136" strike="noStrike" u="none">
                <a:solidFill>
                  <a:srgbClr val="bb562c"/>
                </a:solidFill>
                <a:uFillTx/>
                <a:latin typeface="Arial"/>
              </a:rPr>
              <a:t>Orbit</a:t>
            </a:r>
            <a:r>
              <a:rPr b="0" lang="en-US" sz="3600" spc="-760" strike="noStrike" u="none">
                <a:solidFill>
                  <a:srgbClr val="bb562c"/>
                </a:solidFill>
                <a:uFillTx/>
                <a:latin typeface="Arial"/>
              </a:rPr>
              <a:t> </a:t>
            </a:r>
            <a:r>
              <a:rPr b="0" lang="en-US" sz="3600" spc="-145" strike="noStrike" u="none">
                <a:solidFill>
                  <a:srgbClr val="bb562c"/>
                </a:solidFill>
                <a:uFillTx/>
                <a:latin typeface="Arial"/>
              </a:rPr>
              <a:t>type</a:t>
            </a:r>
            <a:endParaRPr b="0" lang="en-U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0" name="object 6"/>
          <p:cNvSpPr/>
          <p:nvPr/>
        </p:nvSpPr>
        <p:spPr>
          <a:xfrm>
            <a:off x="1118160" y="5004000"/>
            <a:ext cx="8639640" cy="15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21000"/>
              </a:lnSpc>
              <a:spcBef>
                <a:spcPts val="99"/>
              </a:spcBef>
            </a:pP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Launch Orbit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preferences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changed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over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Flight </a:t>
            </a:r>
            <a:r>
              <a:rPr b="0" lang="en-US" sz="1600" spc="-51" strike="noStrike" u="none">
                <a:solidFill>
                  <a:srgbClr val="ffffff"/>
                </a:solidFill>
                <a:uFillTx/>
                <a:latin typeface="Calibri"/>
              </a:rPr>
              <a:t>Number. 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Launch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Outcome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seems to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correlate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with this</a:t>
            </a:r>
            <a:r>
              <a:rPr b="0" lang="en-US" sz="1600" spc="119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preference.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330"/>
              </a:lnSpc>
              <a:spcBef>
                <a:spcPts val="136"/>
              </a:spcBef>
            </a:pP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SpaceX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started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with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LEO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orbits which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saw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moderate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success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LEO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and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returned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to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VLEO 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alibri"/>
              </a:rPr>
              <a:t>in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recent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launches 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SpaceX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appears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to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perform better 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alibri"/>
              </a:rPr>
              <a:t>in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lower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orbits or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Sun-synchronous</a:t>
            </a:r>
            <a:r>
              <a:rPr b="0" lang="en-US" sz="1600" spc="275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orbits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1" name="object 7"/>
          <p:cNvSpPr/>
          <p:nvPr/>
        </p:nvSpPr>
        <p:spPr>
          <a:xfrm>
            <a:off x="45720" y="1644480"/>
            <a:ext cx="12093840" cy="23752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2" name="object 8"/>
          <p:cNvSpPr/>
          <p:nvPr/>
        </p:nvSpPr>
        <p:spPr>
          <a:xfrm>
            <a:off x="902520" y="4346280"/>
            <a:ext cx="5861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0" lang="en-US" sz="1600" spc="-20" strike="noStrike" u="none">
                <a:solidFill>
                  <a:schemeClr val="dk1"/>
                </a:solidFill>
                <a:uFillTx/>
                <a:latin typeface="Calibri"/>
              </a:rPr>
              <a:t>Green indicates successful </a:t>
            </a:r>
            <a:r>
              <a:rPr b="0" lang="en-US" sz="1600" spc="-11" strike="noStrike" u="none">
                <a:solidFill>
                  <a:schemeClr val="dk1"/>
                </a:solidFill>
                <a:uFillTx/>
                <a:latin typeface="Calibri"/>
              </a:rPr>
              <a:t>launch; </a:t>
            </a:r>
            <a:r>
              <a:rPr b="0" lang="en-US" sz="1600" spc="-14" strike="noStrike" u="none">
                <a:solidFill>
                  <a:schemeClr val="dk1"/>
                </a:solidFill>
                <a:uFillTx/>
                <a:latin typeface="Calibri"/>
              </a:rPr>
              <a:t>Purple </a:t>
            </a:r>
            <a:r>
              <a:rPr b="0" lang="en-US" sz="1600" spc="-20" strike="noStrike" u="none">
                <a:solidFill>
                  <a:schemeClr val="dk1"/>
                </a:solidFill>
                <a:uFillTx/>
                <a:latin typeface="Calibri"/>
              </a:rPr>
              <a:t>indicates unsuccessful</a:t>
            </a:r>
            <a:r>
              <a:rPr b="0" lang="en-US" sz="1600" spc="184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1600" spc="-11" strike="noStrike" u="none">
                <a:solidFill>
                  <a:schemeClr val="dk1"/>
                </a:solidFill>
                <a:uFillTx/>
                <a:latin typeface="Calibri"/>
              </a:rPr>
              <a:t>launch.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sldNum" idx="35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8D45AB40-A886-4BA9-ACBF-B4DC188F7C57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08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19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Outline</a:t>
            </a:r>
            <a:r>
              <a:rPr b="0" lang="en-US" sz="4800" spc="-19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object 3"/>
          <p:cNvSpPr/>
          <p:nvPr/>
        </p:nvSpPr>
        <p:spPr>
          <a:xfrm>
            <a:off x="1566720" y="2470320"/>
            <a:ext cx="2968200" cy="2303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8" name="object 4"/>
          <p:cNvSpPr/>
          <p:nvPr/>
        </p:nvSpPr>
        <p:spPr>
          <a:xfrm>
            <a:off x="6288480" y="2168280"/>
            <a:ext cx="2813760" cy="28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0" bIns="0" anchor="t">
            <a:spAutoFit/>
          </a:bodyPr>
          <a:p>
            <a:pPr marL="241200" indent="-228600" defTabSz="914400">
              <a:lnSpc>
                <a:spcPct val="100000"/>
              </a:lnSpc>
              <a:spcBef>
                <a:spcPts val="79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31" strike="noStrike" u="none">
                <a:solidFill>
                  <a:srgbClr val="bb562c"/>
                </a:solidFill>
                <a:uFillTx/>
                <a:latin typeface="Calibri"/>
              </a:rPr>
              <a:t>Executive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Summary</a:t>
            </a:r>
            <a:r>
              <a:rPr b="0" lang="en-US" sz="2200" spc="-11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(3)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 defTabSz="914400">
              <a:lnSpc>
                <a:spcPct val="100000"/>
              </a:lnSpc>
              <a:spcBef>
                <a:spcPts val="69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Introduction</a:t>
            </a:r>
            <a:r>
              <a:rPr b="0" lang="en-US" sz="2200" spc="-40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11" strike="noStrike" u="none">
                <a:solidFill>
                  <a:srgbClr val="bb562c"/>
                </a:solidFill>
                <a:uFillTx/>
                <a:latin typeface="Calibri"/>
              </a:rPr>
              <a:t>(4)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 defTabSz="914400">
              <a:lnSpc>
                <a:spcPct val="100000"/>
              </a:lnSpc>
              <a:spcBef>
                <a:spcPts val="700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Methodology</a:t>
            </a:r>
            <a:r>
              <a:rPr b="0" lang="en-US" sz="2200" spc="-60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(6)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 defTabSz="914400">
              <a:lnSpc>
                <a:spcPct val="100000"/>
              </a:lnSpc>
              <a:spcBef>
                <a:spcPts val="709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Results</a:t>
            </a:r>
            <a:r>
              <a:rPr b="0" lang="en-US" sz="2200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(16)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 defTabSz="914400">
              <a:lnSpc>
                <a:spcPct val="100000"/>
              </a:lnSpc>
              <a:spcBef>
                <a:spcPts val="69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11" strike="noStrike" u="none">
                <a:solidFill>
                  <a:srgbClr val="bb562c"/>
                </a:solidFill>
                <a:uFillTx/>
                <a:latin typeface="Calibri"/>
              </a:rPr>
              <a:t>Conclusion</a:t>
            </a:r>
            <a:r>
              <a:rPr b="0" lang="en-US" sz="2200" spc="-79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(46)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 defTabSz="914400">
              <a:lnSpc>
                <a:spcPct val="100000"/>
              </a:lnSpc>
              <a:spcBef>
                <a:spcPts val="69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Appendix</a:t>
            </a:r>
            <a:r>
              <a:rPr b="0" lang="en-US" sz="2200" spc="-91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(47)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object 5"/>
          <p:cNvSpPr/>
          <p:nvPr/>
        </p:nvSpPr>
        <p:spPr>
          <a:xfrm>
            <a:off x="10948320" y="6568560"/>
            <a:ext cx="144000" cy="1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 defTabSz="914400">
              <a:lnSpc>
                <a:spcPts val="1100"/>
              </a:lnSpc>
            </a:pPr>
            <a:fld id="{27C20281-5997-4E3F-BDF9-D589208A8445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object 2"/>
          <p:cNvGrpSpPr/>
          <p:nvPr/>
        </p:nvGrpSpPr>
        <p:grpSpPr>
          <a:xfrm>
            <a:off x="0" y="4915080"/>
            <a:ext cx="12188160" cy="1941840"/>
            <a:chOff x="0" y="4915080"/>
            <a:chExt cx="12188160" cy="1941840"/>
          </a:xfrm>
        </p:grpSpPr>
        <p:sp>
          <p:nvSpPr>
            <p:cNvPr id="355" name="object 3"/>
            <p:cNvSpPr/>
            <p:nvPr/>
          </p:nvSpPr>
          <p:spPr>
            <a:xfrm>
              <a:off x="0" y="4978800"/>
              <a:ext cx="12188160" cy="187812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1878120"/>
                <a:gd name="textAreaBottom" fmla="*/ 1878840 h 1878120"/>
              </a:gdLst>
              <a:ahLst/>
              <a:rect l="textAreaLeft" t="textAreaTop" r="textAreaRight" b="textAreaBottom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356" name="object 4"/>
            <p:cNvSpPr/>
            <p:nvPr/>
          </p:nvSpPr>
          <p:spPr>
            <a:xfrm>
              <a:off x="0" y="4915080"/>
              <a:ext cx="12188160" cy="6336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63360"/>
                <a:gd name="textAreaBottom" fmla="*/ 64080 h 63360"/>
              </a:gdLst>
              <a:ahLst/>
              <a:rect l="textAreaLeft" t="textAreaTop" r="textAreaRight" b="textAreaBottom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118160" y="808920"/>
            <a:ext cx="3803400" cy="110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3600" spc="-334" strike="noStrike" u="none">
                <a:solidFill>
                  <a:srgbClr val="bb562c"/>
                </a:solidFill>
                <a:uFillTx/>
                <a:latin typeface="Arial"/>
              </a:rPr>
              <a:t>Payload </a:t>
            </a:r>
            <a:r>
              <a:rPr b="0" lang="en-US" sz="3600" spc="-300" strike="noStrike" u="none">
                <a:solidFill>
                  <a:srgbClr val="bb562c"/>
                </a:solidFill>
                <a:uFillTx/>
                <a:latin typeface="Arial"/>
              </a:rPr>
              <a:t>vs. </a:t>
            </a:r>
            <a:r>
              <a:rPr b="0" lang="en-US" sz="3600" spc="-136" strike="noStrike" u="none">
                <a:solidFill>
                  <a:srgbClr val="bb562c"/>
                </a:solidFill>
                <a:uFillTx/>
                <a:latin typeface="Arial"/>
              </a:rPr>
              <a:t>Orbit</a:t>
            </a:r>
            <a:r>
              <a:rPr b="0" lang="en-US" sz="3600" spc="-465" strike="noStrike" u="none">
                <a:solidFill>
                  <a:srgbClr val="bb562c"/>
                </a:solidFill>
                <a:uFillTx/>
                <a:latin typeface="Arial"/>
              </a:rPr>
              <a:t> </a:t>
            </a:r>
            <a:r>
              <a:rPr b="0" lang="en-US" sz="3600" spc="-145" strike="noStrike" u="none">
                <a:solidFill>
                  <a:srgbClr val="bb562c"/>
                </a:solidFill>
                <a:uFillTx/>
                <a:latin typeface="Arial"/>
              </a:rPr>
              <a:t>type</a:t>
            </a:r>
            <a:endParaRPr b="0" lang="en-U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8" name="object 6"/>
          <p:cNvSpPr/>
          <p:nvPr/>
        </p:nvSpPr>
        <p:spPr>
          <a:xfrm>
            <a:off x="1118160" y="5044320"/>
            <a:ext cx="7988760" cy="11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30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496"/>
              </a:spcBef>
            </a:pP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Payload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mass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seems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to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correlate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with</a:t>
            </a:r>
            <a:r>
              <a:rPr b="0" lang="en-US" sz="1600" spc="4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orbit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394"/>
              </a:spcBef>
            </a:pP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LEO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and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SSO seem to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have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relatively low payload</a:t>
            </a:r>
            <a:r>
              <a:rPr b="0" lang="en-US" sz="1600" spc="136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mass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408"/>
              </a:spcBef>
            </a:pP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The other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most successful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orbit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VLEO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only has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payload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mass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values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in the higher end of the</a:t>
            </a:r>
            <a:r>
              <a:rPr b="0" lang="en-US" sz="1600" spc="85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range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9" name="object 7"/>
          <p:cNvSpPr/>
          <p:nvPr/>
        </p:nvSpPr>
        <p:spPr>
          <a:xfrm>
            <a:off x="45720" y="1615320"/>
            <a:ext cx="12093840" cy="23752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0" name="object 8"/>
          <p:cNvSpPr/>
          <p:nvPr/>
        </p:nvSpPr>
        <p:spPr>
          <a:xfrm>
            <a:off x="902520" y="4346280"/>
            <a:ext cx="5861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0" lang="en-US" sz="1600" spc="-20" strike="noStrike" u="none">
                <a:solidFill>
                  <a:schemeClr val="dk1"/>
                </a:solidFill>
                <a:uFillTx/>
                <a:latin typeface="Calibri"/>
              </a:rPr>
              <a:t>Green indicates successful </a:t>
            </a:r>
            <a:r>
              <a:rPr b="0" lang="en-US" sz="1600" spc="-11" strike="noStrike" u="none">
                <a:solidFill>
                  <a:schemeClr val="dk1"/>
                </a:solidFill>
                <a:uFillTx/>
                <a:latin typeface="Calibri"/>
              </a:rPr>
              <a:t>launch; </a:t>
            </a:r>
            <a:r>
              <a:rPr b="0" lang="en-US" sz="1600" spc="-14" strike="noStrike" u="none">
                <a:solidFill>
                  <a:schemeClr val="dk1"/>
                </a:solidFill>
                <a:uFillTx/>
                <a:latin typeface="Calibri"/>
              </a:rPr>
              <a:t>Purple </a:t>
            </a:r>
            <a:r>
              <a:rPr b="0" lang="en-US" sz="1600" spc="-20" strike="noStrike" u="none">
                <a:solidFill>
                  <a:schemeClr val="dk1"/>
                </a:solidFill>
                <a:uFillTx/>
                <a:latin typeface="Calibri"/>
              </a:rPr>
              <a:t>indicates unsuccessful</a:t>
            </a:r>
            <a:r>
              <a:rPr b="0" lang="en-US" sz="1600" spc="184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1600" spc="-11" strike="noStrike" u="none">
                <a:solidFill>
                  <a:schemeClr val="dk1"/>
                </a:solidFill>
                <a:uFillTx/>
                <a:latin typeface="Calibri"/>
              </a:rPr>
              <a:t>launch.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sldNum" idx="36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E474D766-DAAA-4F19-B9A2-41080D0CE94C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object 2"/>
          <p:cNvGrpSpPr/>
          <p:nvPr/>
        </p:nvGrpSpPr>
        <p:grpSpPr>
          <a:xfrm>
            <a:off x="0" y="4915080"/>
            <a:ext cx="12188160" cy="1941840"/>
            <a:chOff x="0" y="4915080"/>
            <a:chExt cx="12188160" cy="1941840"/>
          </a:xfrm>
        </p:grpSpPr>
        <p:sp>
          <p:nvSpPr>
            <p:cNvPr id="363" name="object 3"/>
            <p:cNvSpPr/>
            <p:nvPr/>
          </p:nvSpPr>
          <p:spPr>
            <a:xfrm>
              <a:off x="0" y="4978800"/>
              <a:ext cx="12188160" cy="187812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1878120"/>
                <a:gd name="textAreaBottom" fmla="*/ 1878840 h 1878120"/>
              </a:gdLst>
              <a:ahLst/>
              <a:rect l="textAreaLeft" t="textAreaTop" r="textAreaRight" b="textAreaBottom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364" name="object 4"/>
            <p:cNvSpPr/>
            <p:nvPr/>
          </p:nvSpPr>
          <p:spPr>
            <a:xfrm>
              <a:off x="0" y="4915080"/>
              <a:ext cx="12188160" cy="6336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63360"/>
                <a:gd name="textAreaBottom" fmla="*/ 64080 h 63360"/>
              </a:gdLst>
              <a:ahLst/>
              <a:rect l="textAreaLeft" t="textAreaTop" r="textAreaRight" b="textAreaBottom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176120" y="503640"/>
            <a:ext cx="4926960" cy="110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3600" spc="-309" strike="noStrike" u="none">
                <a:solidFill>
                  <a:srgbClr val="bb562c"/>
                </a:solidFill>
                <a:uFillTx/>
                <a:latin typeface="Arial"/>
              </a:rPr>
              <a:t>Launch </a:t>
            </a:r>
            <a:r>
              <a:rPr b="0" lang="en-US" sz="3600" spc="-425" strike="noStrike" u="none">
                <a:solidFill>
                  <a:srgbClr val="bb562c"/>
                </a:solidFill>
                <a:uFillTx/>
                <a:latin typeface="Arial"/>
              </a:rPr>
              <a:t>Success </a:t>
            </a:r>
            <a:r>
              <a:rPr b="0" lang="en-US" sz="3600" spc="-334" strike="noStrike" u="none">
                <a:solidFill>
                  <a:srgbClr val="bb562c"/>
                </a:solidFill>
                <a:uFillTx/>
                <a:latin typeface="Arial"/>
              </a:rPr>
              <a:t>Yearly</a:t>
            </a:r>
            <a:r>
              <a:rPr b="0" lang="en-US" sz="3600" spc="-471" strike="noStrike" u="none">
                <a:solidFill>
                  <a:srgbClr val="bb562c"/>
                </a:solidFill>
                <a:uFillTx/>
                <a:latin typeface="Arial"/>
              </a:rPr>
              <a:t> </a:t>
            </a:r>
            <a:r>
              <a:rPr b="0" lang="en-US" sz="3600" spc="-306" strike="noStrike" u="none">
                <a:solidFill>
                  <a:srgbClr val="bb562c"/>
                </a:solidFill>
                <a:uFillTx/>
                <a:latin typeface="Arial"/>
              </a:rPr>
              <a:t>Trend</a:t>
            </a:r>
            <a:endParaRPr b="0" lang="en-U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6" name="object 6"/>
          <p:cNvSpPr/>
          <p:nvPr/>
        </p:nvSpPr>
        <p:spPr>
          <a:xfrm>
            <a:off x="1176120" y="5031360"/>
            <a:ext cx="5977080" cy="84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08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505"/>
              </a:spcBef>
            </a:pP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Success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generally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increases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over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time since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2013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with a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slight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dip 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alibri"/>
              </a:rPr>
              <a:t>in</a:t>
            </a:r>
            <a:r>
              <a:rPr b="0" lang="en-US" sz="1600" spc="54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2018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405"/>
              </a:spcBef>
            </a:pP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Success 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alibri"/>
              </a:rPr>
              <a:t>in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recent years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at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around</a:t>
            </a:r>
            <a:r>
              <a:rPr b="0" lang="en-US" sz="1600" spc="91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80%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object 7"/>
          <p:cNvSpPr/>
          <p:nvPr/>
        </p:nvSpPr>
        <p:spPr>
          <a:xfrm>
            <a:off x="2565000" y="1484280"/>
            <a:ext cx="4565160" cy="3048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8" name="object 8"/>
          <p:cNvSpPr/>
          <p:nvPr/>
        </p:nvSpPr>
        <p:spPr>
          <a:xfrm>
            <a:off x="7418520" y="2750040"/>
            <a:ext cx="197352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0" lang="en-US" sz="1600" spc="-20" strike="noStrike" u="none">
                <a:solidFill>
                  <a:schemeClr val="dk1"/>
                </a:solidFill>
                <a:uFillTx/>
                <a:latin typeface="Calibri"/>
              </a:rPr>
              <a:t>95% confidence interval  </a:t>
            </a:r>
            <a:r>
              <a:rPr b="0" lang="en-US" sz="1600" spc="-11" strike="noStrike" u="none">
                <a:solidFill>
                  <a:schemeClr val="dk1"/>
                </a:solidFill>
                <a:uFillTx/>
                <a:latin typeface="Calibri"/>
              </a:rPr>
              <a:t>(light blue</a:t>
            </a:r>
            <a:r>
              <a:rPr b="0" lang="en-US" sz="1600" spc="-99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1600" spc="-11" strike="noStrike" u="none">
                <a:solidFill>
                  <a:schemeClr val="dk1"/>
                </a:solidFill>
                <a:uFillTx/>
                <a:latin typeface="Calibri"/>
              </a:rPr>
              <a:t>shading)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ldNum" idx="37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9619498C-CD62-45F7-B9D3-BABA0DB79E9B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object 2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518076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235" strike="noStrike" u="none">
                <a:solidFill>
                  <a:srgbClr val="404040"/>
                </a:solidFill>
                <a:uFillTx/>
                <a:latin typeface="Arial"/>
              </a:rPr>
              <a:t>All </a:t>
            </a:r>
            <a:r>
              <a:rPr b="0" lang="en-US" sz="4800" spc="-400" strike="noStrike" u="none">
                <a:solidFill>
                  <a:srgbClr val="404040"/>
                </a:solidFill>
                <a:uFillTx/>
                <a:latin typeface="Arial"/>
              </a:rPr>
              <a:t>Launch </a:t>
            </a:r>
            <a:r>
              <a:rPr b="0" lang="en-US" sz="4800" spc="-340" strike="noStrike" u="none">
                <a:solidFill>
                  <a:srgbClr val="404040"/>
                </a:solidFill>
                <a:uFillTx/>
                <a:latin typeface="Arial"/>
              </a:rPr>
              <a:t>Site</a:t>
            </a:r>
            <a:r>
              <a:rPr b="0" lang="en-US" sz="4800" spc="-700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800" spc="-459" strike="noStrike" u="none">
                <a:solidFill>
                  <a:srgbClr val="404040"/>
                </a:solidFill>
                <a:uFillTx/>
                <a:latin typeface="Arial"/>
              </a:rPr>
              <a:t>Names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2" name="object 4"/>
          <p:cNvSpPr/>
          <p:nvPr/>
        </p:nvSpPr>
        <p:spPr>
          <a:xfrm>
            <a:off x="4725360" y="1810800"/>
            <a:ext cx="6174000" cy="280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301"/>
              </a:spcBef>
            </a:pP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Query unique launch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site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names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from</a:t>
            </a:r>
            <a:r>
              <a:rPr b="0" lang="en-US" sz="2000" spc="-79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database.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99"/>
              </a:lnSpc>
              <a:spcBef>
                <a:spcPts val="1199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CCAFS SLC-40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CCAFSSLC-40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likely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all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represent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</a:t>
            </a:r>
            <a:r>
              <a:rPr b="0" lang="en-US" sz="2000" spc="-113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same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99"/>
              </a:lnSpc>
            </a:pP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launch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site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with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data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entry</a:t>
            </a:r>
            <a:r>
              <a:rPr b="0" lang="en-US" sz="2000" spc="-34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errors.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41000"/>
              </a:lnSpc>
              <a:spcBef>
                <a:spcPts val="111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CCAFS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LC-40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was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previous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name. 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Likely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only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3 unique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launch_site values:  CCAFS SLC-40, KSC LC-39A,</a:t>
            </a:r>
            <a:r>
              <a:rPr b="0" lang="en-US" sz="2000" spc="-309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40" strike="noStrike" u="none">
                <a:solidFill>
                  <a:srgbClr val="404040"/>
                </a:solidFill>
                <a:uFillTx/>
                <a:latin typeface="Calibri"/>
              </a:rPr>
              <a:t>VAFB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SLC-4E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object 5"/>
          <p:cNvSpPr/>
          <p:nvPr/>
        </p:nvSpPr>
        <p:spPr>
          <a:xfrm>
            <a:off x="1182600" y="2010240"/>
            <a:ext cx="3219480" cy="27622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ldNum" idx="38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E3D05F31-AF62-4C62-8DD4-F35393AA74D7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object 2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011960" y="838800"/>
            <a:ext cx="949572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400" strike="noStrike" u="none">
                <a:solidFill>
                  <a:srgbClr val="404040"/>
                </a:solidFill>
                <a:uFillTx/>
                <a:latin typeface="Arial"/>
              </a:rPr>
              <a:t>Launch </a:t>
            </a:r>
            <a:r>
              <a:rPr b="0" lang="en-US" sz="4800" spc="-346" strike="noStrike" u="none">
                <a:solidFill>
                  <a:srgbClr val="404040"/>
                </a:solidFill>
                <a:uFillTx/>
                <a:latin typeface="Arial"/>
              </a:rPr>
              <a:t>Site </a:t>
            </a:r>
            <a:r>
              <a:rPr b="0" lang="en-US" sz="4800" spc="-456" strike="noStrike" u="none">
                <a:solidFill>
                  <a:srgbClr val="404040"/>
                </a:solidFill>
                <a:uFillTx/>
                <a:latin typeface="Arial"/>
              </a:rPr>
              <a:t>Names </a:t>
            </a:r>
            <a:r>
              <a:rPr b="0" lang="en-US" sz="4800" spc="-340" strike="noStrike" u="none">
                <a:solidFill>
                  <a:srgbClr val="404040"/>
                </a:solidFill>
                <a:uFillTx/>
                <a:latin typeface="Arial"/>
              </a:rPr>
              <a:t>Beginning </a:t>
            </a:r>
            <a:r>
              <a:rPr b="0" lang="en-US" sz="4800" spc="-79" strike="noStrike" u="none">
                <a:solidFill>
                  <a:srgbClr val="404040"/>
                </a:solidFill>
                <a:uFillTx/>
                <a:latin typeface="Arial"/>
              </a:rPr>
              <a:t>with</a:t>
            </a:r>
            <a:r>
              <a:rPr b="0" lang="en-US" sz="4800" spc="-590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800" spc="-629" strike="noStrike" u="none">
                <a:solidFill>
                  <a:srgbClr val="404040"/>
                </a:solidFill>
                <a:uFillTx/>
                <a:latin typeface="Arial"/>
              </a:rPr>
              <a:t>`CCA`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7" name="object 4"/>
          <p:cNvSpPr/>
          <p:nvPr/>
        </p:nvSpPr>
        <p:spPr>
          <a:xfrm>
            <a:off x="9341640" y="2468880"/>
            <a:ext cx="1837080" cy="19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 anchor="t">
            <a:spAutoFit/>
          </a:bodyPr>
          <a:p>
            <a:pPr marL="12600" defTabSz="914400">
              <a:lnSpc>
                <a:spcPts val="2160"/>
              </a:lnSpc>
              <a:spcBef>
                <a:spcPts val="374"/>
              </a:spcBef>
            </a:pPr>
            <a:r>
              <a:rPr b="0" lang="en-US" sz="2000" spc="-34" strike="noStrike" u="none">
                <a:solidFill>
                  <a:srgbClr val="404040"/>
                </a:solidFill>
                <a:uFillTx/>
                <a:latin typeface="Calibri"/>
              </a:rPr>
              <a:t>First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five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entries 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in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database with  Launch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Site</a:t>
            </a:r>
            <a:r>
              <a:rPr b="0" lang="en-US" sz="2000" spc="-99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name 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beginning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with 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CCA.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object 5"/>
          <p:cNvSpPr/>
          <p:nvPr/>
        </p:nvSpPr>
        <p:spPr>
          <a:xfrm>
            <a:off x="873360" y="1853280"/>
            <a:ext cx="8271720" cy="33307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ldNum" idx="39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4589015D-7EE5-47A8-9E3C-2A103555BF69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object 2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713736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366" strike="noStrike" u="none">
                <a:solidFill>
                  <a:srgbClr val="404040"/>
                </a:solidFill>
                <a:uFillTx/>
                <a:latin typeface="Arial"/>
              </a:rPr>
              <a:t>Total </a:t>
            </a:r>
            <a:r>
              <a:rPr b="0" lang="en-US" sz="4800" spc="-425" strike="noStrike" u="none">
                <a:solidFill>
                  <a:srgbClr val="404040"/>
                </a:solidFill>
                <a:uFillTx/>
                <a:latin typeface="Arial"/>
              </a:rPr>
              <a:t>Payload </a:t>
            </a:r>
            <a:r>
              <a:rPr b="0" lang="en-US" sz="4800" spc="-434" strike="noStrike" u="none">
                <a:solidFill>
                  <a:srgbClr val="404040"/>
                </a:solidFill>
                <a:uFillTx/>
                <a:latin typeface="Arial"/>
              </a:rPr>
              <a:t>Mass </a:t>
            </a:r>
            <a:r>
              <a:rPr b="0" lang="en-US" sz="4800" spc="-136" strike="noStrike" u="none">
                <a:solidFill>
                  <a:srgbClr val="404040"/>
                </a:solidFill>
                <a:uFillTx/>
                <a:latin typeface="Arial"/>
              </a:rPr>
              <a:t>from</a:t>
            </a:r>
            <a:r>
              <a:rPr b="0" lang="en-US" sz="4800" spc="-581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800" spc="-689" strike="noStrike" u="none">
                <a:solidFill>
                  <a:srgbClr val="404040"/>
                </a:solidFill>
                <a:uFillTx/>
                <a:latin typeface="Arial"/>
              </a:rPr>
              <a:t>NASA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2" name="object 4"/>
          <p:cNvSpPr/>
          <p:nvPr/>
        </p:nvSpPr>
        <p:spPr>
          <a:xfrm>
            <a:off x="7737480" y="2220120"/>
            <a:ext cx="3488760" cy="26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0" anchor="t">
            <a:spAutoFit/>
          </a:bodyPr>
          <a:p>
            <a:pPr marL="12600" defTabSz="914400">
              <a:lnSpc>
                <a:spcPts val="2160"/>
              </a:lnSpc>
              <a:spcBef>
                <a:spcPts val="374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This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query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sums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total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payload 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mass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in kg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where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NASA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was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 </a:t>
            </a:r>
            <a:r>
              <a:rPr b="0" lang="en-US" sz="2000" spc="-60" strike="noStrike" u="none">
                <a:solidFill>
                  <a:srgbClr val="404040"/>
                </a:solidFill>
                <a:uFillTx/>
                <a:latin typeface="Calibri"/>
              </a:rPr>
              <a:t>customer.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90000"/>
              </a:lnSpc>
              <a:spcBef>
                <a:spcPts val="1369"/>
              </a:spcBef>
            </a:pP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CRS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stands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for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Commercial 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Resupply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Services which</a:t>
            </a:r>
            <a:r>
              <a:rPr b="0" lang="en-US" sz="2000" spc="-91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indicates 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that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these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payloads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were sent to 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International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Space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Station 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(ISS).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3" name="object 5"/>
          <p:cNvSpPr/>
          <p:nvPr/>
        </p:nvSpPr>
        <p:spPr>
          <a:xfrm>
            <a:off x="1274040" y="2262960"/>
            <a:ext cx="5686920" cy="2553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ldNum" idx="40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F4291202-DF4B-4A5F-A59A-98F4AC00175A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object 2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772164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425" strike="noStrike" u="none">
                <a:solidFill>
                  <a:srgbClr val="404040"/>
                </a:solidFill>
                <a:uFillTx/>
                <a:latin typeface="Arial"/>
              </a:rPr>
              <a:t>Average Payload </a:t>
            </a:r>
            <a:r>
              <a:rPr b="0" lang="en-US" sz="4800" spc="-434" strike="noStrike" u="none">
                <a:solidFill>
                  <a:srgbClr val="404040"/>
                </a:solidFill>
                <a:uFillTx/>
                <a:latin typeface="Arial"/>
              </a:rPr>
              <a:t>Mass </a:t>
            </a:r>
            <a:r>
              <a:rPr b="0" lang="en-US" sz="4800" spc="-286" strike="noStrike" u="none">
                <a:solidFill>
                  <a:srgbClr val="404040"/>
                </a:solidFill>
                <a:uFillTx/>
                <a:latin typeface="Arial"/>
              </a:rPr>
              <a:t>by </a:t>
            </a:r>
            <a:r>
              <a:rPr b="0" lang="en-US" sz="4800" spc="-519" strike="noStrike" u="none">
                <a:solidFill>
                  <a:srgbClr val="404040"/>
                </a:solidFill>
                <a:uFillTx/>
                <a:latin typeface="Arial"/>
              </a:rPr>
              <a:t>F9</a:t>
            </a:r>
            <a:r>
              <a:rPr b="0" lang="en-US" sz="4800" spc="-646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800" spc="-289" strike="noStrike" u="none">
                <a:solidFill>
                  <a:srgbClr val="404040"/>
                </a:solidFill>
                <a:uFillTx/>
                <a:latin typeface="Arial"/>
              </a:rPr>
              <a:t>v1.1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7" name="object 4"/>
          <p:cNvSpPr/>
          <p:nvPr/>
        </p:nvSpPr>
        <p:spPr>
          <a:xfrm>
            <a:off x="8291880" y="2060640"/>
            <a:ext cx="2722680" cy="27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 defTabSz="914400">
              <a:lnSpc>
                <a:spcPct val="91000"/>
              </a:lnSpc>
              <a:spcBef>
                <a:spcPts val="300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This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query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calculates</a:t>
            </a:r>
            <a:r>
              <a:rPr b="0" lang="en-US" sz="2000" spc="-204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 </a:t>
            </a:r>
            <a:r>
              <a:rPr b="0" lang="en-US" sz="2000" spc="-40" strike="noStrike" u="none">
                <a:solidFill>
                  <a:srgbClr val="404040"/>
                </a:solidFill>
                <a:uFillTx/>
                <a:latin typeface="Calibri"/>
              </a:rPr>
              <a:t>average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payload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mass or 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launches which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used 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booster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version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F9</a:t>
            </a:r>
            <a:r>
              <a:rPr b="0" lang="en-US" sz="2000" spc="-34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v1.1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91000"/>
              </a:lnSpc>
              <a:spcBef>
                <a:spcPts val="1400"/>
              </a:spcBef>
            </a:pPr>
            <a:r>
              <a:rPr b="0" lang="en-US" sz="2000" spc="-40" strike="noStrike" u="none">
                <a:solidFill>
                  <a:srgbClr val="404040"/>
                </a:solidFill>
                <a:uFillTx/>
                <a:latin typeface="Calibri"/>
              </a:rPr>
              <a:t>Average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payload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mass of 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F9 1.1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is on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low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end</a:t>
            </a:r>
            <a:r>
              <a:rPr b="0" lang="en-US" sz="2000" spc="-23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  our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payload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mass</a:t>
            </a:r>
            <a:r>
              <a:rPr b="0" lang="en-US" sz="2000" spc="-113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range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object 5"/>
          <p:cNvSpPr/>
          <p:nvPr/>
        </p:nvSpPr>
        <p:spPr>
          <a:xfrm>
            <a:off x="1208520" y="2127600"/>
            <a:ext cx="6363360" cy="2868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sldNum" idx="41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5142CDBA-0591-4E6E-9F44-3A19E0C8260C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object 2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916560" y="543600"/>
            <a:ext cx="965448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289" strike="noStrike" u="none">
                <a:solidFill>
                  <a:srgbClr val="404040"/>
                </a:solidFill>
                <a:uFillTx/>
                <a:latin typeface="Arial"/>
              </a:rPr>
              <a:t>First </a:t>
            </a:r>
            <a:r>
              <a:rPr b="0" lang="en-US" sz="4800" spc="-425" strike="noStrike" u="none">
                <a:solidFill>
                  <a:srgbClr val="404040"/>
                </a:solidFill>
                <a:uFillTx/>
                <a:latin typeface="Arial"/>
              </a:rPr>
              <a:t>Successful </a:t>
            </a:r>
            <a:r>
              <a:rPr b="0" lang="en-US" sz="4800" spc="-320" strike="noStrike" u="none">
                <a:solidFill>
                  <a:srgbClr val="404040"/>
                </a:solidFill>
                <a:uFillTx/>
                <a:latin typeface="Arial"/>
              </a:rPr>
              <a:t>Ground </a:t>
            </a:r>
            <a:r>
              <a:rPr b="0" lang="en-US" sz="4800" spc="-544" strike="noStrike" u="none">
                <a:solidFill>
                  <a:srgbClr val="404040"/>
                </a:solidFill>
                <a:uFillTx/>
                <a:latin typeface="Arial"/>
              </a:rPr>
              <a:t>Pad </a:t>
            </a:r>
            <a:r>
              <a:rPr b="0" lang="en-US" sz="4800" spc="-371" strike="noStrike" u="none">
                <a:solidFill>
                  <a:srgbClr val="404040"/>
                </a:solidFill>
                <a:uFillTx/>
                <a:latin typeface="Arial"/>
              </a:rPr>
              <a:t>Landing</a:t>
            </a:r>
            <a:r>
              <a:rPr b="0" lang="en-US" sz="4800" spc="-570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800" spc="-340" strike="noStrike" u="none">
                <a:solidFill>
                  <a:srgbClr val="404040"/>
                </a:solidFill>
                <a:uFillTx/>
                <a:latin typeface="Arial"/>
              </a:rPr>
              <a:t>Date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2" name="object 4"/>
          <p:cNvSpPr/>
          <p:nvPr/>
        </p:nvSpPr>
        <p:spPr>
          <a:xfrm>
            <a:off x="7521120" y="2172600"/>
            <a:ext cx="3238920" cy="29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 defTabSz="914400">
              <a:lnSpc>
                <a:spcPct val="91000"/>
              </a:lnSpc>
              <a:spcBef>
                <a:spcPts val="300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This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query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returns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34" strike="noStrike" u="none">
                <a:solidFill>
                  <a:srgbClr val="404040"/>
                </a:solidFill>
                <a:uFillTx/>
                <a:latin typeface="Calibri"/>
              </a:rPr>
              <a:t>first 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successful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ground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pad</a:t>
            </a:r>
            <a:r>
              <a:rPr b="0" lang="en-US" sz="2000" spc="-14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 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date.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99"/>
              </a:lnSpc>
              <a:spcBef>
                <a:spcPts val="1199"/>
              </a:spcBef>
            </a:pPr>
            <a:r>
              <a:rPr b="0" lang="en-US" sz="2000" spc="-34" strike="noStrike" u="none">
                <a:solidFill>
                  <a:srgbClr val="404040"/>
                </a:solidFill>
                <a:uFillTx/>
                <a:latin typeface="Calibri"/>
              </a:rPr>
              <a:t>First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ground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pad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</a:t>
            </a:r>
            <a:r>
              <a:rPr b="0" lang="en-US" sz="2000" spc="-74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wasn’t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99"/>
              </a:lnSpc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until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end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</a:t>
            </a:r>
            <a:r>
              <a:rPr b="0" lang="en-US" sz="2000" spc="-10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2015.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305"/>
              </a:lnSpc>
              <a:spcBef>
                <a:spcPts val="1199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Successful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landings in</a:t>
            </a:r>
            <a:r>
              <a:rPr b="0" lang="en-US" sz="2000" spc="-71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general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305"/>
              </a:lnSpc>
            </a:pP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appear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starting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2014.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object 5"/>
          <p:cNvSpPr/>
          <p:nvPr/>
        </p:nvSpPr>
        <p:spPr>
          <a:xfrm>
            <a:off x="1153800" y="2223360"/>
            <a:ext cx="5779800" cy="2859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ldNum" idx="42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D6E3C14A-D045-4BE7-AD0D-DB9E6710CC0C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object 2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916560" y="369000"/>
            <a:ext cx="910440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111240" bIns="0" anchor="t">
            <a:noAutofit/>
          </a:bodyPr>
          <a:p>
            <a:pPr marL="12600" indent="0">
              <a:lnSpc>
                <a:spcPts val="4399"/>
              </a:lnSpc>
              <a:spcBef>
                <a:spcPts val="876"/>
              </a:spcBef>
              <a:buNone/>
              <a:tabLst>
                <a:tab algn="l" pos="0"/>
              </a:tabLst>
            </a:pPr>
            <a:r>
              <a:rPr b="0" lang="en-US" sz="4300" spc="-391" strike="noStrike" u="none">
                <a:solidFill>
                  <a:srgbClr val="404040"/>
                </a:solidFill>
                <a:uFillTx/>
                <a:latin typeface="Arial"/>
              </a:rPr>
              <a:t>Successful </a:t>
            </a:r>
            <a:r>
              <a:rPr b="0" lang="en-US" sz="4300" spc="-300" strike="noStrike" u="none">
                <a:solidFill>
                  <a:srgbClr val="404040"/>
                </a:solidFill>
                <a:uFillTx/>
                <a:latin typeface="Arial"/>
              </a:rPr>
              <a:t>Drone </a:t>
            </a:r>
            <a:r>
              <a:rPr b="0" lang="en-US" sz="4300" spc="-374" strike="noStrike" u="none">
                <a:solidFill>
                  <a:srgbClr val="404040"/>
                </a:solidFill>
                <a:uFillTx/>
                <a:latin typeface="Arial"/>
              </a:rPr>
              <a:t>Ship </a:t>
            </a:r>
            <a:r>
              <a:rPr b="0" lang="en-US" sz="4300" spc="-340" strike="noStrike" u="none">
                <a:solidFill>
                  <a:srgbClr val="404040"/>
                </a:solidFill>
                <a:uFillTx/>
                <a:latin typeface="Arial"/>
              </a:rPr>
              <a:t>Landing </a:t>
            </a:r>
            <a:r>
              <a:rPr b="0" lang="en-US" sz="4300" spc="-74" strike="noStrike" u="none">
                <a:solidFill>
                  <a:srgbClr val="404040"/>
                </a:solidFill>
                <a:uFillTx/>
                <a:latin typeface="Arial"/>
              </a:rPr>
              <a:t>with</a:t>
            </a:r>
            <a:r>
              <a:rPr b="0" lang="en-US" sz="4300" spc="-601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300" spc="-386" strike="noStrike" u="none">
                <a:solidFill>
                  <a:srgbClr val="404040"/>
                </a:solidFill>
                <a:uFillTx/>
                <a:latin typeface="Arial"/>
              </a:rPr>
              <a:t>Payload  </a:t>
            </a:r>
            <a:r>
              <a:rPr b="0" lang="en-US" sz="4300" spc="-289" strike="noStrike" u="none">
                <a:solidFill>
                  <a:srgbClr val="404040"/>
                </a:solidFill>
                <a:uFillTx/>
                <a:latin typeface="Arial"/>
              </a:rPr>
              <a:t>Between </a:t>
            </a:r>
            <a:r>
              <a:rPr b="0" lang="en-US" sz="4300" spc="-286" strike="noStrike" u="none">
                <a:solidFill>
                  <a:srgbClr val="404040"/>
                </a:solidFill>
                <a:uFillTx/>
                <a:latin typeface="Arial"/>
              </a:rPr>
              <a:t>4000 and</a:t>
            </a:r>
            <a:r>
              <a:rPr b="0" lang="en-US" sz="4300" spc="-706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300" spc="-286" strike="noStrike" u="none">
                <a:solidFill>
                  <a:srgbClr val="404040"/>
                </a:solidFill>
                <a:uFillTx/>
                <a:latin typeface="Arial"/>
              </a:rPr>
              <a:t>6000</a:t>
            </a:r>
            <a:endParaRPr b="0" lang="en-US" sz="4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7" name="object 4"/>
          <p:cNvSpPr/>
          <p:nvPr/>
        </p:nvSpPr>
        <p:spPr>
          <a:xfrm>
            <a:off x="7904160" y="2630160"/>
            <a:ext cx="312048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 defTabSz="914400">
              <a:lnSpc>
                <a:spcPct val="91000"/>
              </a:lnSpc>
              <a:spcBef>
                <a:spcPts val="300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This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query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returns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four  booster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versions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that had  successful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drone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ship</a:t>
            </a:r>
            <a:r>
              <a:rPr b="0" lang="en-US" sz="2000" spc="-99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landings  and a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payload mass between 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4000 and 6000</a:t>
            </a:r>
            <a:r>
              <a:rPr b="0" lang="en-US" sz="2000" spc="-164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noninclusively.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object 5"/>
          <p:cNvSpPr/>
          <p:nvPr/>
        </p:nvSpPr>
        <p:spPr>
          <a:xfrm>
            <a:off x="838080" y="2183760"/>
            <a:ext cx="6886080" cy="2637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ldNum" idx="43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16625CC8-A80E-4C9B-9A20-4CCD6BC9CED5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object 2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952920" y="751320"/>
            <a:ext cx="930960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366" strike="noStrike" u="none">
                <a:solidFill>
                  <a:srgbClr val="404040"/>
                </a:solidFill>
                <a:uFillTx/>
                <a:latin typeface="Arial"/>
              </a:rPr>
              <a:t>Total </a:t>
            </a:r>
            <a:r>
              <a:rPr b="0" lang="en-US" sz="4800" spc="-286" strike="noStrike" u="none">
                <a:solidFill>
                  <a:srgbClr val="404040"/>
                </a:solidFill>
                <a:uFillTx/>
                <a:latin typeface="Arial"/>
              </a:rPr>
              <a:t>Number </a:t>
            </a:r>
            <a:r>
              <a:rPr b="0" lang="en-US" sz="4800" spc="-74" strike="noStrike" u="none">
                <a:solidFill>
                  <a:srgbClr val="404040"/>
                </a:solidFill>
                <a:uFillTx/>
                <a:latin typeface="Arial"/>
              </a:rPr>
              <a:t>of </a:t>
            </a:r>
            <a:r>
              <a:rPr b="0" lang="en-US" sz="4800" spc="-541" strike="noStrike" u="none">
                <a:solidFill>
                  <a:srgbClr val="404040"/>
                </a:solidFill>
                <a:uFillTx/>
                <a:latin typeface="Arial"/>
              </a:rPr>
              <a:t>Each </a:t>
            </a:r>
            <a:r>
              <a:rPr b="0" lang="en-US" sz="4800" spc="-275" strike="noStrike" u="none">
                <a:solidFill>
                  <a:srgbClr val="404040"/>
                </a:solidFill>
                <a:uFillTx/>
                <a:latin typeface="Arial"/>
              </a:rPr>
              <a:t>Mission</a:t>
            </a:r>
            <a:r>
              <a:rPr b="0" lang="en-US" sz="4800" spc="-893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800" spc="-320" strike="noStrike" u="none">
                <a:solidFill>
                  <a:srgbClr val="404040"/>
                </a:solidFill>
                <a:uFillTx/>
                <a:latin typeface="Arial"/>
              </a:rPr>
              <a:t>Outcome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2" name="object 4"/>
          <p:cNvSpPr/>
          <p:nvPr/>
        </p:nvSpPr>
        <p:spPr>
          <a:xfrm>
            <a:off x="7211520" y="2031120"/>
            <a:ext cx="3715200" cy="42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ts val="2305"/>
              </a:lnSpc>
              <a:spcBef>
                <a:spcPts val="105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This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query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returns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count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</a:t>
            </a:r>
            <a:r>
              <a:rPr b="0" lang="en-US" sz="2000" spc="-139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each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305"/>
              </a:lnSpc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mission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outcome.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00"/>
              </a:lnSpc>
              <a:spcBef>
                <a:spcPts val="1440"/>
              </a:spcBef>
            </a:pP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SpaceX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appears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achieve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its 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mission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outcome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nearly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99%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</a:t>
            </a:r>
            <a:r>
              <a:rPr b="0" lang="en-US" sz="2000" spc="-99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time.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305"/>
              </a:lnSpc>
              <a:spcBef>
                <a:spcPts val="1151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This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means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that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most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of the</a:t>
            </a:r>
            <a:r>
              <a:rPr b="0" lang="en-US" sz="2000" spc="-8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landing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305"/>
              </a:lnSpc>
            </a:pP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failures are</a:t>
            </a:r>
            <a:r>
              <a:rPr b="0" lang="en-US" sz="2000" spc="40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intended.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00"/>
              </a:lnSpc>
              <a:spcBef>
                <a:spcPts val="1440"/>
              </a:spcBef>
            </a:pPr>
            <a:r>
              <a:rPr b="0" lang="en-US" sz="2000" spc="-40" strike="noStrike" u="none">
                <a:solidFill>
                  <a:srgbClr val="404040"/>
                </a:solidFill>
                <a:uFillTx/>
                <a:latin typeface="Calibri"/>
              </a:rPr>
              <a:t>Interestingly,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one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launch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has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  unclear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payload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status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unfortunately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one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failed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in</a:t>
            </a:r>
            <a:r>
              <a:rPr b="0" lang="en-US" sz="2000" spc="-40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flight.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object 5"/>
          <p:cNvSpPr/>
          <p:nvPr/>
        </p:nvSpPr>
        <p:spPr>
          <a:xfrm>
            <a:off x="1289160" y="2026800"/>
            <a:ext cx="5138280" cy="3440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ldNum" idx="44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3DCADE7A-9069-451D-AC2A-2757FEB61633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object 2"/>
          <p:cNvSpPr/>
          <p:nvPr/>
        </p:nvSpPr>
        <p:spPr>
          <a:xfrm>
            <a:off x="838080" y="1755720"/>
            <a:ext cx="5810400" cy="48852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6" name="object 3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916560" y="823680"/>
            <a:ext cx="943776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360" strike="noStrike" u="none">
                <a:solidFill>
                  <a:srgbClr val="404040"/>
                </a:solidFill>
                <a:uFillTx/>
                <a:latin typeface="Arial"/>
              </a:rPr>
              <a:t>Boosters </a:t>
            </a:r>
            <a:r>
              <a:rPr b="0" lang="en-US" sz="4800" spc="-105" strike="noStrike" u="none">
                <a:solidFill>
                  <a:srgbClr val="404040"/>
                </a:solidFill>
                <a:uFillTx/>
                <a:latin typeface="Arial"/>
              </a:rPr>
              <a:t>that </a:t>
            </a:r>
            <a:r>
              <a:rPr b="0" lang="en-US" sz="4800" spc="-315" strike="noStrike" u="none">
                <a:solidFill>
                  <a:srgbClr val="404040"/>
                </a:solidFill>
                <a:uFillTx/>
                <a:latin typeface="Arial"/>
              </a:rPr>
              <a:t>Carried </a:t>
            </a:r>
            <a:r>
              <a:rPr b="0" lang="en-US" sz="4800" spc="-286" strike="noStrike" u="none">
                <a:solidFill>
                  <a:srgbClr val="404040"/>
                </a:solidFill>
                <a:uFillTx/>
                <a:latin typeface="Arial"/>
              </a:rPr>
              <a:t>Maximum</a:t>
            </a:r>
            <a:r>
              <a:rPr b="0" lang="en-US" sz="4800" spc="-918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800" spc="-434" strike="noStrike" u="none">
                <a:solidFill>
                  <a:srgbClr val="404040"/>
                </a:solidFill>
                <a:uFillTx/>
                <a:latin typeface="Arial"/>
              </a:rPr>
              <a:t>Payload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ldNum" idx="45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F531474B-24B6-4B76-950E-1492CF31ECBF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9" name="object 5"/>
          <p:cNvSpPr/>
          <p:nvPr/>
        </p:nvSpPr>
        <p:spPr>
          <a:xfrm>
            <a:off x="6986880" y="2105640"/>
            <a:ext cx="4515480" cy="29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 defTabSz="914400">
              <a:lnSpc>
                <a:spcPct val="90000"/>
              </a:lnSpc>
              <a:spcBef>
                <a:spcPts val="340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This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query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returns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booster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versions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that  carried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highest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payload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mass of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15600  kg.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00"/>
              </a:lnSpc>
              <a:spcBef>
                <a:spcPts val="1440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These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booster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versions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are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very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similar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 all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are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F9 B5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B10xx.x</a:t>
            </a:r>
            <a:r>
              <a:rPr b="0" lang="en-US" sz="2000" spc="-139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45" strike="noStrike" u="none">
                <a:solidFill>
                  <a:srgbClr val="404040"/>
                </a:solidFill>
                <a:uFillTx/>
                <a:latin typeface="Calibri"/>
              </a:rPr>
              <a:t>variety.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11"/>
              </a:lnSpc>
              <a:spcBef>
                <a:spcPts val="1395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This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likely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indicates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payload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mass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correlates 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with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booster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version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that is</a:t>
            </a:r>
            <a:r>
              <a:rPr b="0" lang="en-US" sz="2000" spc="14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used.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08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329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Executive</a:t>
            </a:r>
            <a:r>
              <a:rPr b="0" lang="en-US" sz="4800" spc="-496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7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Summary</a:t>
            </a:r>
            <a:r>
              <a:rPr b="0" lang="en-US" sz="4800" spc="-37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object 4"/>
          <p:cNvSpPr/>
          <p:nvPr/>
        </p:nvSpPr>
        <p:spPr>
          <a:xfrm>
            <a:off x="10948320" y="6568560"/>
            <a:ext cx="144000" cy="1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 defTabSz="914400">
              <a:lnSpc>
                <a:spcPts val="1100"/>
              </a:lnSpc>
            </a:pPr>
            <a:fld id="{F7ED93DD-8418-4583-8375-A7C6900843CE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object 3"/>
          <p:cNvSpPr/>
          <p:nvPr/>
        </p:nvSpPr>
        <p:spPr>
          <a:xfrm>
            <a:off x="1020240" y="2220120"/>
            <a:ext cx="10163880" cy="42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241200" indent="-228600" defTabSz="914400">
              <a:lnSpc>
                <a:spcPct val="90000"/>
              </a:lnSpc>
              <a:spcBef>
                <a:spcPts val="360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Collected </a:t>
            </a:r>
            <a:r>
              <a:rPr b="0" lang="en-US" sz="2200" spc="-34" strike="noStrike" u="none">
                <a:solidFill>
                  <a:srgbClr val="bb562c"/>
                </a:solidFill>
                <a:uFillTx/>
                <a:latin typeface="Calibri"/>
              </a:rPr>
              <a:t>data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from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public SpaceX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API and </a:t>
            </a:r>
            <a:r>
              <a:rPr b="0" lang="en-US" sz="2200" spc="-11" strike="noStrike" u="none">
                <a:solidFill>
                  <a:srgbClr val="bb562c"/>
                </a:solidFill>
                <a:uFillTx/>
                <a:latin typeface="Calibri"/>
              </a:rPr>
              <a:t>SpaceX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Wikipedia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page.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Created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labels 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column </a:t>
            </a:r>
            <a:r>
              <a:rPr b="0" lang="en-US" sz="2200" spc="-34" strike="noStrike" u="none">
                <a:solidFill>
                  <a:srgbClr val="bb562c"/>
                </a:solidFill>
                <a:uFillTx/>
                <a:latin typeface="Calibri"/>
              </a:rPr>
              <a:t>‘class’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which classifies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successful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landings.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Explored </a:t>
            </a:r>
            <a:r>
              <a:rPr b="0" lang="en-US" sz="2200" spc="-34" strike="noStrike" u="none">
                <a:solidFill>
                  <a:srgbClr val="bb562c"/>
                </a:solidFill>
                <a:uFillTx/>
                <a:latin typeface="Calibri"/>
              </a:rPr>
              <a:t>data </a:t>
            </a:r>
            <a:r>
              <a:rPr b="0" lang="en-US" sz="2200" spc="-11" strike="noStrike" u="none">
                <a:solidFill>
                  <a:srgbClr val="bb562c"/>
                </a:solidFill>
                <a:uFillTx/>
                <a:latin typeface="Calibri"/>
              </a:rPr>
              <a:t>using </a:t>
            </a:r>
            <a:r>
              <a:rPr b="0" lang="en-US" sz="2200" strike="noStrike" u="none">
                <a:solidFill>
                  <a:srgbClr val="bb562c"/>
                </a:solidFill>
                <a:uFillTx/>
                <a:latin typeface="Calibri"/>
              </a:rPr>
              <a:t>SQL, 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visualization,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folium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maps,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and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dashboards.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Gathered </a:t>
            </a:r>
            <a:r>
              <a:rPr b="0" lang="en-US" sz="2200" spc="-31" strike="noStrike" u="none">
                <a:solidFill>
                  <a:srgbClr val="bb562c"/>
                </a:solidFill>
                <a:uFillTx/>
                <a:latin typeface="Calibri"/>
              </a:rPr>
              <a:t>relevant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columns </a:t>
            </a:r>
            <a:r>
              <a:rPr b="0" lang="en-US" sz="2200" spc="-31" strike="noStrike" u="none">
                <a:solidFill>
                  <a:srgbClr val="bb562c"/>
                </a:solidFill>
                <a:uFillTx/>
                <a:latin typeface="Calibri"/>
              </a:rPr>
              <a:t>to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be </a:t>
            </a:r>
            <a:r>
              <a:rPr b="0" lang="en-US" sz="2200" spc="-11" strike="noStrike" u="none">
                <a:solidFill>
                  <a:srgbClr val="bb562c"/>
                </a:solidFill>
                <a:uFillTx/>
                <a:latin typeface="Calibri"/>
              </a:rPr>
              <a:t>used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as  </a:t>
            </a:r>
            <a:r>
              <a:rPr b="0" lang="en-US" sz="2200" spc="-31" strike="noStrike" u="none">
                <a:solidFill>
                  <a:srgbClr val="bb562c"/>
                </a:solidFill>
                <a:uFillTx/>
                <a:latin typeface="Calibri"/>
              </a:rPr>
              <a:t>features.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Changed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all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categorical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variables </a:t>
            </a:r>
            <a:r>
              <a:rPr b="0" lang="en-US" sz="2200" spc="-31" strike="noStrike" u="none">
                <a:solidFill>
                  <a:srgbClr val="bb562c"/>
                </a:solidFill>
                <a:uFillTx/>
                <a:latin typeface="Calibri"/>
              </a:rPr>
              <a:t>to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binary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using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one hot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encoding. 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Standardized </a:t>
            </a:r>
            <a:r>
              <a:rPr b="0" lang="en-US" sz="2200" spc="-34" strike="noStrike" u="none">
                <a:solidFill>
                  <a:srgbClr val="bb562c"/>
                </a:solidFill>
                <a:uFillTx/>
                <a:latin typeface="Calibri"/>
              </a:rPr>
              <a:t>data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and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used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GridSearchCV </a:t>
            </a:r>
            <a:r>
              <a:rPr b="0" lang="en-US" sz="2200" spc="-31" strike="noStrike" u="none">
                <a:solidFill>
                  <a:srgbClr val="bb562c"/>
                </a:solidFill>
                <a:uFillTx/>
                <a:latin typeface="Calibri"/>
              </a:rPr>
              <a:t>to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find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best </a:t>
            </a:r>
            <a:r>
              <a:rPr b="0" lang="en-US" sz="2200" spc="-40" strike="noStrike" u="none">
                <a:solidFill>
                  <a:srgbClr val="bb562c"/>
                </a:solidFill>
                <a:uFillTx/>
                <a:latin typeface="Calibri"/>
              </a:rPr>
              <a:t>parameters </a:t>
            </a:r>
            <a:r>
              <a:rPr b="0" lang="en-US" sz="2200" spc="-34" strike="noStrike" u="none">
                <a:solidFill>
                  <a:srgbClr val="bb562c"/>
                </a:solidFill>
                <a:uFillTx/>
                <a:latin typeface="Calibri"/>
              </a:rPr>
              <a:t>for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machine learning  models.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Visualize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accuracy score </a:t>
            </a:r>
            <a:r>
              <a:rPr b="0" lang="en-US" sz="2200" strike="noStrike" u="none">
                <a:solidFill>
                  <a:srgbClr val="bb562c"/>
                </a:solidFill>
                <a:uFillTx/>
                <a:latin typeface="Calibri"/>
              </a:rPr>
              <a:t>of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all</a:t>
            </a:r>
            <a:r>
              <a:rPr b="0" lang="en-US" sz="2200" spc="-40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models.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240840"/>
                <a:tab algn="l" pos="24120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8600" defTabSz="914400">
              <a:lnSpc>
                <a:spcPct val="90000"/>
              </a:lnSpc>
              <a:spcBef>
                <a:spcPts val="1644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Four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machine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learning models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were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produced: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Logistic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Regression,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Support </a:t>
            </a:r>
            <a:r>
              <a:rPr b="0" lang="en-US" sz="2200" spc="-51" strike="noStrike" u="none">
                <a:solidFill>
                  <a:srgbClr val="bb562c"/>
                </a:solidFill>
                <a:uFillTx/>
                <a:latin typeface="Calibri"/>
              </a:rPr>
              <a:t>Vector 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Machine,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Decision </a:t>
            </a:r>
            <a:r>
              <a:rPr b="0" lang="en-US" sz="2200" spc="-79" strike="noStrike" u="none">
                <a:solidFill>
                  <a:srgbClr val="bb562c"/>
                </a:solidFill>
                <a:uFillTx/>
                <a:latin typeface="Calibri"/>
              </a:rPr>
              <a:t>Tree </a:t>
            </a:r>
            <a:r>
              <a:rPr b="0" lang="en-US" sz="2200" spc="-45" strike="noStrike" u="none">
                <a:solidFill>
                  <a:srgbClr val="bb562c"/>
                </a:solidFill>
                <a:uFillTx/>
                <a:latin typeface="Calibri"/>
              </a:rPr>
              <a:t>Classifier,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and K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Nearest Neighbors.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All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produced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similar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results 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with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accuracy </a:t>
            </a:r>
            <a:r>
              <a:rPr b="0" lang="en-US" sz="2200" spc="-45" strike="noStrike" u="none">
                <a:solidFill>
                  <a:srgbClr val="bb562c"/>
                </a:solidFill>
                <a:uFillTx/>
                <a:latin typeface="Calibri"/>
              </a:rPr>
              <a:t>rate </a:t>
            </a:r>
            <a:r>
              <a:rPr b="0" lang="en-US" sz="2200" strike="noStrike" u="none">
                <a:solidFill>
                  <a:srgbClr val="bb562c"/>
                </a:solidFill>
                <a:uFillTx/>
                <a:latin typeface="Calibri"/>
              </a:rPr>
              <a:t>of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about 83.33%. All models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over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predicted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successful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landings.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More  </a:t>
            </a:r>
            <a:r>
              <a:rPr b="0" lang="en-US" sz="2200" spc="-34" strike="noStrike" u="none">
                <a:solidFill>
                  <a:srgbClr val="bb562c"/>
                </a:solidFill>
                <a:uFillTx/>
                <a:latin typeface="Calibri"/>
              </a:rPr>
              <a:t>data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is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needed </a:t>
            </a:r>
            <a:r>
              <a:rPr b="0" lang="en-US" sz="2200" spc="-34" strike="noStrike" u="none">
                <a:solidFill>
                  <a:srgbClr val="bb562c"/>
                </a:solidFill>
                <a:uFillTx/>
                <a:latin typeface="Calibri"/>
              </a:rPr>
              <a:t>for </a:t>
            </a:r>
            <a:r>
              <a:rPr b="0" lang="en-US" sz="2200" spc="-40" strike="noStrike" u="none">
                <a:solidFill>
                  <a:srgbClr val="bb562c"/>
                </a:solidFill>
                <a:uFillTx/>
                <a:latin typeface="Calibri"/>
              </a:rPr>
              <a:t>better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model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determination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and</a:t>
            </a:r>
            <a:r>
              <a:rPr b="0" lang="en-US" sz="2200" spc="204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51" strike="noStrike" u="none">
                <a:solidFill>
                  <a:srgbClr val="bb562c"/>
                </a:solidFill>
                <a:uFillTx/>
                <a:latin typeface="Calibri"/>
              </a:rPr>
              <a:t>accuracy.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object 2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934920" y="751680"/>
            <a:ext cx="938340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306" strike="noStrike" u="none">
                <a:solidFill>
                  <a:srgbClr val="404040"/>
                </a:solidFill>
                <a:uFillTx/>
                <a:latin typeface="Arial"/>
              </a:rPr>
              <a:t>2015 </a:t>
            </a:r>
            <a:r>
              <a:rPr b="0" lang="en-US" sz="4800" spc="-371" strike="noStrike" u="none">
                <a:solidFill>
                  <a:srgbClr val="404040"/>
                </a:solidFill>
                <a:uFillTx/>
                <a:latin typeface="Arial"/>
              </a:rPr>
              <a:t>Failed </a:t>
            </a:r>
            <a:r>
              <a:rPr b="0" lang="en-US" sz="4800" spc="-320" strike="noStrike" u="none">
                <a:solidFill>
                  <a:srgbClr val="404040"/>
                </a:solidFill>
                <a:uFillTx/>
                <a:latin typeface="Arial"/>
              </a:rPr>
              <a:t>Drone </a:t>
            </a:r>
            <a:r>
              <a:rPr b="0" lang="en-US" sz="4800" spc="-408" strike="noStrike" u="none">
                <a:solidFill>
                  <a:srgbClr val="404040"/>
                </a:solidFill>
                <a:uFillTx/>
                <a:latin typeface="Arial"/>
              </a:rPr>
              <a:t>Ship </a:t>
            </a:r>
            <a:r>
              <a:rPr b="0" lang="en-US" sz="4800" spc="-371" strike="noStrike" u="none">
                <a:solidFill>
                  <a:srgbClr val="404040"/>
                </a:solidFill>
                <a:uFillTx/>
                <a:latin typeface="Arial"/>
              </a:rPr>
              <a:t>Landing</a:t>
            </a:r>
            <a:r>
              <a:rPr b="0" lang="en-US" sz="4800" spc="-694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800" spc="-456" strike="noStrike" u="none">
                <a:solidFill>
                  <a:srgbClr val="404040"/>
                </a:solidFill>
                <a:uFillTx/>
                <a:latin typeface="Arial"/>
              </a:rPr>
              <a:t>Records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2" name="object 4"/>
          <p:cNvSpPr/>
          <p:nvPr/>
        </p:nvSpPr>
        <p:spPr>
          <a:xfrm>
            <a:off x="7584840" y="2591640"/>
            <a:ext cx="3982680" cy="245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 defTabSz="914400">
              <a:lnSpc>
                <a:spcPct val="90000"/>
              </a:lnSpc>
              <a:spcBef>
                <a:spcPts val="340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This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query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returns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Month,</a:t>
            </a:r>
            <a:r>
              <a:rPr b="0" lang="en-US" sz="2000" spc="-14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Landing 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Outcome, Booster </a:t>
            </a:r>
            <a:r>
              <a:rPr b="0" lang="en-US" sz="2000" spc="-40" strike="noStrike" u="none">
                <a:solidFill>
                  <a:srgbClr val="404040"/>
                </a:solidFill>
                <a:uFillTx/>
                <a:latin typeface="Calibri"/>
              </a:rPr>
              <a:t>Version,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Payload 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Mass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(kg),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Launch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site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2015  launches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where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stage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1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failed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land  on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drone</a:t>
            </a:r>
            <a:r>
              <a:rPr b="0" lang="en-US" sz="2000" spc="-79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ship.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199"/>
              </a:spcBef>
            </a:pP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There were two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such</a:t>
            </a:r>
            <a:r>
              <a:rPr b="0" lang="en-US" sz="2000" spc="-51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occurrences.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3" name="object 5"/>
          <p:cNvSpPr/>
          <p:nvPr/>
        </p:nvSpPr>
        <p:spPr>
          <a:xfrm>
            <a:off x="135720" y="2630520"/>
            <a:ext cx="7305480" cy="2076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sldNum" idx="46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FBC37CA1-C012-4060-8FD7-852CFCC6C637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object 2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916560" y="341280"/>
            <a:ext cx="8011080" cy="1787400"/>
          </a:xfrm>
          <a:prstGeom prst="rect">
            <a:avLst/>
          </a:prstGeom>
          <a:noFill/>
          <a:ln w="0">
            <a:noFill/>
          </a:ln>
        </p:spPr>
        <p:txBody>
          <a:bodyPr lIns="0" rIns="0" tIns="111240" bIns="0" anchor="t">
            <a:noAutofit/>
          </a:bodyPr>
          <a:p>
            <a:pPr marL="12600" indent="0">
              <a:lnSpc>
                <a:spcPts val="4399"/>
              </a:lnSpc>
              <a:spcBef>
                <a:spcPts val="876"/>
              </a:spcBef>
              <a:buNone/>
              <a:tabLst>
                <a:tab algn="l" pos="0"/>
              </a:tabLst>
            </a:pPr>
            <a:r>
              <a:rPr b="0" lang="en-US" sz="4300" spc="-380" strike="noStrike" u="none">
                <a:solidFill>
                  <a:srgbClr val="404040"/>
                </a:solidFill>
                <a:uFillTx/>
                <a:latin typeface="Arial"/>
              </a:rPr>
              <a:t>Ranking </a:t>
            </a:r>
            <a:r>
              <a:rPr b="0" lang="en-US" sz="4300" spc="-334" strike="noStrike" u="none">
                <a:solidFill>
                  <a:srgbClr val="404040"/>
                </a:solidFill>
                <a:uFillTx/>
                <a:latin typeface="Arial"/>
              </a:rPr>
              <a:t>Counts </a:t>
            </a:r>
            <a:r>
              <a:rPr b="0" lang="en-US" sz="4300" spc="-74" strike="noStrike" u="none">
                <a:solidFill>
                  <a:srgbClr val="404040"/>
                </a:solidFill>
                <a:uFillTx/>
                <a:latin typeface="Arial"/>
              </a:rPr>
              <a:t>of </a:t>
            </a:r>
            <a:r>
              <a:rPr b="0" lang="en-US" sz="4300" spc="-391" strike="noStrike" u="none">
                <a:solidFill>
                  <a:srgbClr val="404040"/>
                </a:solidFill>
                <a:uFillTx/>
                <a:latin typeface="Arial"/>
              </a:rPr>
              <a:t>Successful</a:t>
            </a:r>
            <a:r>
              <a:rPr b="0" lang="en-US" sz="4300" spc="-845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300" spc="-371" strike="noStrike" u="none">
                <a:solidFill>
                  <a:srgbClr val="404040"/>
                </a:solidFill>
                <a:uFillTx/>
                <a:latin typeface="Arial"/>
              </a:rPr>
              <a:t>Landings  </a:t>
            </a:r>
            <a:r>
              <a:rPr b="0" lang="en-US" sz="4300" spc="-289" strike="noStrike" u="none">
                <a:solidFill>
                  <a:srgbClr val="404040"/>
                </a:solidFill>
                <a:uFillTx/>
                <a:latin typeface="Arial"/>
              </a:rPr>
              <a:t>Between </a:t>
            </a:r>
            <a:r>
              <a:rPr b="0" lang="en-US" sz="4300" spc="-281" strike="noStrike" u="none">
                <a:solidFill>
                  <a:srgbClr val="404040"/>
                </a:solidFill>
                <a:uFillTx/>
                <a:latin typeface="Arial"/>
              </a:rPr>
              <a:t>2010-06-04 </a:t>
            </a:r>
            <a:r>
              <a:rPr b="0" lang="en-US" sz="4300" spc="-286" strike="noStrike" u="none">
                <a:solidFill>
                  <a:srgbClr val="404040"/>
                </a:solidFill>
                <a:uFillTx/>
                <a:latin typeface="Arial"/>
              </a:rPr>
              <a:t>and</a:t>
            </a:r>
            <a:r>
              <a:rPr b="0" lang="en-US" sz="4300" spc="-746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300" spc="-295" strike="noStrike" u="none">
                <a:solidFill>
                  <a:srgbClr val="404040"/>
                </a:solidFill>
                <a:uFillTx/>
                <a:latin typeface="Arial"/>
              </a:rPr>
              <a:t>2017-03-20</a:t>
            </a:r>
            <a:endParaRPr b="0" lang="en-US" sz="4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7" name="object 4"/>
          <p:cNvSpPr/>
          <p:nvPr/>
        </p:nvSpPr>
        <p:spPr>
          <a:xfrm>
            <a:off x="6923160" y="2256840"/>
            <a:ext cx="4707000" cy="261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 defTabSz="914400">
              <a:lnSpc>
                <a:spcPct val="91000"/>
              </a:lnSpc>
              <a:spcBef>
                <a:spcPts val="300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This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query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returns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list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 successful</a:t>
            </a:r>
            <a:r>
              <a:rPr b="0" lang="en-US" sz="2000" spc="-12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landings  and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between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2010-06-04 and 2017-03-20 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inclusively.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91000"/>
              </a:lnSpc>
              <a:spcBef>
                <a:spcPts val="1395"/>
              </a:spcBef>
            </a:pP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There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are two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types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 successful</a:t>
            </a:r>
            <a:r>
              <a:rPr b="0" lang="en-US" sz="2000" spc="-96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 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outcomes: drone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ship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ground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pad 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99"/>
              </a:lnSpc>
              <a:spcBef>
                <a:spcPts val="1159"/>
              </a:spcBef>
            </a:pP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There were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8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successful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landings in</a:t>
            </a:r>
            <a:r>
              <a:rPr b="0" lang="en-US" sz="2000" spc="-136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total 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during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this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time</a:t>
            </a:r>
            <a:r>
              <a:rPr b="0" lang="en-US" sz="2000" spc="-8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period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8" name="object 5"/>
          <p:cNvSpPr/>
          <p:nvPr/>
        </p:nvSpPr>
        <p:spPr>
          <a:xfrm>
            <a:off x="478440" y="2307240"/>
            <a:ext cx="6256800" cy="2397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sldNum" idx="47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1D647BFD-321B-4191-A478-4FD80204EBCE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176120" y="1908360"/>
            <a:ext cx="8346240" cy="2286360"/>
          </a:xfrm>
          <a:prstGeom prst="rect">
            <a:avLst/>
          </a:prstGeom>
          <a:noFill/>
          <a:ln w="0">
            <a:noFill/>
          </a:ln>
        </p:spPr>
        <p:txBody>
          <a:bodyPr lIns="0" rIns="0" tIns="195480" bIns="0" anchor="t">
            <a:noAutofit/>
          </a:bodyPr>
          <a:p>
            <a:pPr marL="12600" indent="0">
              <a:lnSpc>
                <a:spcPts val="8201"/>
              </a:lnSpc>
              <a:spcBef>
                <a:spcPts val="1539"/>
              </a:spcBef>
              <a:buNone/>
              <a:tabLst>
                <a:tab algn="l" pos="0"/>
              </a:tabLst>
            </a:pPr>
            <a:r>
              <a:rPr b="0" lang="en-US" sz="8000" spc="-300" strike="noStrike" u="none">
                <a:solidFill>
                  <a:srgbClr val="242424"/>
                </a:solidFill>
                <a:uFillTx/>
                <a:latin typeface="Arial"/>
              </a:rPr>
              <a:t>Interactive </a:t>
            </a:r>
            <a:r>
              <a:rPr b="0" lang="en-US" sz="8000" spc="-320" strike="noStrike" u="none">
                <a:solidFill>
                  <a:srgbClr val="242424"/>
                </a:solidFill>
                <a:uFillTx/>
                <a:latin typeface="Arial"/>
              </a:rPr>
              <a:t>Map</a:t>
            </a:r>
            <a:r>
              <a:rPr b="0" lang="en-US" sz="8000" spc="-1009" strike="noStrike" u="none">
                <a:solidFill>
                  <a:srgbClr val="242424"/>
                </a:solidFill>
                <a:uFillTx/>
                <a:latin typeface="Arial"/>
              </a:rPr>
              <a:t> </a:t>
            </a:r>
            <a:r>
              <a:rPr b="0" lang="en-US" sz="8000" spc="-51" strike="noStrike" u="none">
                <a:solidFill>
                  <a:srgbClr val="242424"/>
                </a:solidFill>
                <a:uFillTx/>
                <a:latin typeface="Arial"/>
              </a:rPr>
              <a:t>with  </a:t>
            </a:r>
            <a:r>
              <a:rPr b="0" lang="en-US" sz="8000" spc="-405" strike="noStrike" u="none">
                <a:solidFill>
                  <a:srgbClr val="242424"/>
                </a:solidFill>
                <a:uFillTx/>
                <a:latin typeface="Arial"/>
              </a:rPr>
              <a:t>Folium</a:t>
            </a:r>
            <a:endParaRPr b="0" lang="en-US" sz="8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ldNum" idx="48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2CD9A9EC-9F8B-4E1E-963E-54F36548CEAF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08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37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 </a:t>
            </a:r>
            <a:r>
              <a:rPr b="0" lang="en-US" sz="4800" spc="-326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Site</a:t>
            </a:r>
            <a:r>
              <a:rPr b="0" lang="en-US" sz="4800" spc="-45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06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Locations</a:t>
            </a:r>
            <a:r>
              <a:rPr b="0" lang="en-US" sz="4800" spc="-306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3" name="object 3"/>
          <p:cNvSpPr/>
          <p:nvPr/>
        </p:nvSpPr>
        <p:spPr>
          <a:xfrm>
            <a:off x="820080" y="5535720"/>
            <a:ext cx="9881640" cy="90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" bIns="0" anchor="t">
            <a:spAutoFit/>
          </a:bodyPr>
          <a:p>
            <a:pPr marL="12600" defTabSz="914400">
              <a:lnSpc>
                <a:spcPts val="2290"/>
              </a:lnSpc>
              <a:spcBef>
                <a:spcPts val="269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The left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map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shows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all launch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sites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relative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US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map.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The right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map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shows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two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Florida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launch 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sites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since they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are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very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close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each </a:t>
            </a:r>
            <a:r>
              <a:rPr b="0" lang="en-US" sz="2000" spc="-65" strike="noStrike" u="none">
                <a:solidFill>
                  <a:srgbClr val="404040"/>
                </a:solidFill>
                <a:uFillTx/>
                <a:latin typeface="Calibri"/>
              </a:rPr>
              <a:t>other.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All launch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sites are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near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</a:t>
            </a:r>
            <a:r>
              <a:rPr b="0" lang="en-US" sz="2000" spc="12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ocean.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object 4"/>
          <p:cNvSpPr/>
          <p:nvPr/>
        </p:nvSpPr>
        <p:spPr>
          <a:xfrm>
            <a:off x="855000" y="1796760"/>
            <a:ext cx="10278720" cy="36140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ldNum" idx="49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936DF875-25CB-47A7-861D-5016FA99F541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08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32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Color-Coded </a:t>
            </a:r>
            <a:r>
              <a:rPr b="0" lang="en-US" sz="4800" spc="-37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b="0" lang="en-US" sz="4800" spc="-53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269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Markers</a:t>
            </a:r>
            <a:r>
              <a:rPr b="0" lang="en-US" sz="4800" spc="-269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7" name="object 3"/>
          <p:cNvSpPr/>
          <p:nvPr/>
        </p:nvSpPr>
        <p:spPr>
          <a:xfrm>
            <a:off x="1232640" y="5356800"/>
            <a:ext cx="10075320" cy="11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ts val="2305"/>
              </a:lnSpc>
              <a:spcBef>
                <a:spcPts val="99"/>
              </a:spcBef>
            </a:pP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Clusters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on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Folium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map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can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be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clicked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on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display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each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successful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(green icon)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</a:t>
            </a:r>
            <a:r>
              <a:rPr b="0" lang="en-US" sz="2000" spc="6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failed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305"/>
              </a:lnSpc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landing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(red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icon).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In this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example </a:t>
            </a:r>
            <a:r>
              <a:rPr b="0" lang="en-US" sz="2000" spc="-40" strike="noStrike" u="none">
                <a:solidFill>
                  <a:srgbClr val="404040"/>
                </a:solidFill>
                <a:uFillTx/>
                <a:latin typeface="Calibri"/>
              </a:rPr>
              <a:t>VAFB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SLC-4E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shows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4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successful landings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6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failed</a:t>
            </a:r>
            <a:r>
              <a:rPr b="0" lang="en-US" sz="2000" spc="-6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landings.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8" name="object 4"/>
          <p:cNvSpPr/>
          <p:nvPr/>
        </p:nvSpPr>
        <p:spPr>
          <a:xfrm>
            <a:off x="2889360" y="1801440"/>
            <a:ext cx="5619960" cy="35107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ldNum" idx="50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5A05606C-727A-42D6-A2CF-3A8BFCCC1EA5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08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50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Key </a:t>
            </a:r>
            <a:r>
              <a:rPr b="0" lang="en-US" sz="4800" spc="-269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Location</a:t>
            </a:r>
            <a:r>
              <a:rPr b="0" lang="en-US" sz="4800" spc="-445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26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Proximities</a:t>
            </a:r>
            <a:r>
              <a:rPr b="0" lang="en-US" sz="4800" spc="-26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1" name="object 3"/>
          <p:cNvSpPr/>
          <p:nvPr/>
        </p:nvSpPr>
        <p:spPr>
          <a:xfrm>
            <a:off x="1084320" y="5141160"/>
            <a:ext cx="993312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160" bIns="0" anchor="t">
            <a:spAutoFit/>
          </a:bodyPr>
          <a:p>
            <a:pPr marL="12600" algn="just" defTabSz="914400">
              <a:lnSpc>
                <a:spcPct val="80000"/>
              </a:lnSpc>
              <a:spcBef>
                <a:spcPts val="584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Using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KSC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LC-39A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as an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example,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launch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sites are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very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close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0" lang="en-US" sz="2000" spc="-34" strike="noStrike" u="none">
                <a:solidFill>
                  <a:srgbClr val="404040"/>
                </a:solidFill>
                <a:uFillTx/>
                <a:latin typeface="Calibri"/>
              </a:rPr>
              <a:t>railways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for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large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part and supply 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transportation.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Launch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sites are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close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highways </a:t>
            </a:r>
            <a:r>
              <a:rPr b="0" lang="en-US" sz="2000" spc="-31" strike="noStrike" u="none">
                <a:solidFill>
                  <a:srgbClr val="404040"/>
                </a:solidFill>
                <a:uFillTx/>
                <a:latin typeface="Calibri"/>
              </a:rPr>
              <a:t>for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human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supply transport. Launch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sites 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are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also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close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coasts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and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relatively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far from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cities so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that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launch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failures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can land in the sea </a:t>
            </a:r>
            <a:r>
              <a:rPr b="0" lang="en-US" sz="2000" spc="-40" strike="noStrike" u="none">
                <a:solidFill>
                  <a:srgbClr val="404040"/>
                </a:solidFill>
                <a:uFillTx/>
                <a:latin typeface="Calibri"/>
              </a:rPr>
              <a:t>to 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avoid </a:t>
            </a:r>
            <a:r>
              <a:rPr b="0" lang="en-US" sz="2000" spc="-40" strike="noStrike" u="none">
                <a:solidFill>
                  <a:srgbClr val="404040"/>
                </a:solidFill>
                <a:uFillTx/>
                <a:latin typeface="Calibri"/>
              </a:rPr>
              <a:t>rockets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falling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on densely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populated</a:t>
            </a:r>
            <a:r>
              <a:rPr b="0" lang="en-US" sz="2000" spc="-31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areas.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object 4"/>
          <p:cNvSpPr/>
          <p:nvPr/>
        </p:nvSpPr>
        <p:spPr>
          <a:xfrm>
            <a:off x="1097280" y="1837800"/>
            <a:ext cx="8389080" cy="1722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grpSp>
        <p:nvGrpSpPr>
          <p:cNvPr id="433" name="object 5"/>
          <p:cNvGrpSpPr/>
          <p:nvPr/>
        </p:nvGrpSpPr>
        <p:grpSpPr>
          <a:xfrm>
            <a:off x="2802600" y="3552480"/>
            <a:ext cx="7504920" cy="1561320"/>
            <a:chOff x="2802600" y="3552480"/>
            <a:chExt cx="7504920" cy="1561320"/>
          </a:xfrm>
        </p:grpSpPr>
        <p:sp>
          <p:nvSpPr>
            <p:cNvPr id="434" name="object 6"/>
            <p:cNvSpPr/>
            <p:nvPr/>
          </p:nvSpPr>
          <p:spPr>
            <a:xfrm>
              <a:off x="2802600" y="3552480"/>
              <a:ext cx="3408480" cy="151416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435" name="object 7"/>
            <p:cNvSpPr/>
            <p:nvPr/>
          </p:nvSpPr>
          <p:spPr>
            <a:xfrm>
              <a:off x="6211800" y="3552480"/>
              <a:ext cx="4095720" cy="156132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436" name="PlaceHolder 2"/>
          <p:cNvSpPr>
            <a:spLocks noGrp="1"/>
          </p:cNvSpPr>
          <p:nvPr>
            <p:ph type="sldNum" idx="51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74CAB885-AD20-4762-9588-2BB3E30C6FB4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176120" y="1908360"/>
            <a:ext cx="9320400" cy="2286360"/>
          </a:xfrm>
          <a:prstGeom prst="rect">
            <a:avLst/>
          </a:prstGeom>
          <a:noFill/>
          <a:ln w="0">
            <a:noFill/>
          </a:ln>
        </p:spPr>
        <p:txBody>
          <a:bodyPr lIns="0" rIns="0" tIns="195480" bIns="0" anchor="t">
            <a:noAutofit/>
          </a:bodyPr>
          <a:p>
            <a:pPr marL="12600" indent="0">
              <a:lnSpc>
                <a:spcPts val="8201"/>
              </a:lnSpc>
              <a:spcBef>
                <a:spcPts val="1539"/>
              </a:spcBef>
              <a:buNone/>
              <a:tabLst>
                <a:tab algn="l" pos="0"/>
              </a:tabLst>
            </a:pPr>
            <a:r>
              <a:rPr b="0" lang="en-US" sz="8000" spc="-366" strike="noStrike" u="none">
                <a:solidFill>
                  <a:srgbClr val="242424"/>
                </a:solidFill>
                <a:uFillTx/>
                <a:latin typeface="Arial"/>
              </a:rPr>
              <a:t>Build </a:t>
            </a:r>
            <a:r>
              <a:rPr b="0" lang="en-US" sz="8000" spc="-686" strike="noStrike" u="none">
                <a:solidFill>
                  <a:srgbClr val="242424"/>
                </a:solidFill>
                <a:uFillTx/>
                <a:latin typeface="Arial"/>
              </a:rPr>
              <a:t>a </a:t>
            </a:r>
            <a:r>
              <a:rPr b="0" lang="en-US" sz="8000" spc="-530" strike="noStrike" u="none">
                <a:solidFill>
                  <a:srgbClr val="242424"/>
                </a:solidFill>
                <a:uFillTx/>
                <a:latin typeface="Arial"/>
              </a:rPr>
              <a:t>Dashboard</a:t>
            </a:r>
            <a:r>
              <a:rPr b="0" lang="en-US" sz="8000" spc="-700" strike="noStrike" u="none">
                <a:solidFill>
                  <a:srgbClr val="242424"/>
                </a:solidFill>
                <a:uFillTx/>
                <a:latin typeface="Arial"/>
              </a:rPr>
              <a:t> </a:t>
            </a:r>
            <a:r>
              <a:rPr b="0" lang="en-US" sz="8000" spc="-51" strike="noStrike" u="none">
                <a:solidFill>
                  <a:srgbClr val="242424"/>
                </a:solidFill>
                <a:uFillTx/>
                <a:latin typeface="Arial"/>
              </a:rPr>
              <a:t>with  </a:t>
            </a:r>
            <a:r>
              <a:rPr b="0" lang="en-US" sz="8000" spc="-315" strike="noStrike" u="none">
                <a:solidFill>
                  <a:srgbClr val="242424"/>
                </a:solidFill>
                <a:uFillTx/>
                <a:latin typeface="Arial"/>
              </a:rPr>
              <a:t>Plotly</a:t>
            </a:r>
            <a:r>
              <a:rPr b="0" lang="en-US" sz="8000" spc="-581" strike="noStrike" u="none">
                <a:solidFill>
                  <a:srgbClr val="242424"/>
                </a:solidFill>
                <a:uFillTx/>
                <a:latin typeface="Arial"/>
              </a:rPr>
              <a:t> </a:t>
            </a:r>
            <a:r>
              <a:rPr b="0" lang="en-US" sz="8000" spc="-731" strike="noStrike" u="none">
                <a:solidFill>
                  <a:srgbClr val="242424"/>
                </a:solidFill>
                <a:uFillTx/>
                <a:latin typeface="Arial"/>
              </a:rPr>
              <a:t>Dash</a:t>
            </a:r>
            <a:endParaRPr b="0" lang="en-US" sz="8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sldNum" idx="52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F340954D-A1C4-4AF0-97BF-4BC7204DC78E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08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386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Successful </a:t>
            </a:r>
            <a:r>
              <a:rPr b="0" lang="en-US" sz="4800" spc="-394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Launches Across </a:t>
            </a:r>
            <a:r>
              <a:rPr b="0" lang="en-US" sz="4800" spc="-37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b="0" lang="en-US" sz="4800" spc="-42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8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Sites</a:t>
            </a:r>
            <a:r>
              <a:rPr b="0" lang="en-US" sz="4800" spc="-38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0" name="object 3"/>
          <p:cNvSpPr/>
          <p:nvPr/>
        </p:nvSpPr>
        <p:spPr>
          <a:xfrm>
            <a:off x="848160" y="4796280"/>
            <a:ext cx="10751040" cy="14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 anchor="t">
            <a:spAutoFit/>
          </a:bodyPr>
          <a:p>
            <a:pPr marL="12600" defTabSz="914400">
              <a:lnSpc>
                <a:spcPct val="90000"/>
              </a:lnSpc>
              <a:spcBef>
                <a:spcPts val="340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This is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distribution of successful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across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all launch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sites.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CCAFS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LC-40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is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old name of  CCAFS SLC-40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so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CCAFS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KSC </a:t>
            </a:r>
            <a:r>
              <a:rPr b="0" lang="en-US" sz="2000" spc="-34" strike="noStrike" u="none">
                <a:solidFill>
                  <a:srgbClr val="404040"/>
                </a:solidFill>
                <a:uFillTx/>
                <a:latin typeface="Calibri"/>
              </a:rPr>
              <a:t>have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same amount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of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successful landings, but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majority of the 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successful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where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performed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before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name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change. </a:t>
            </a:r>
            <a:r>
              <a:rPr b="0" lang="en-US" sz="2000" spc="-40" strike="noStrike" u="none">
                <a:solidFill>
                  <a:srgbClr val="404040"/>
                </a:solidFill>
                <a:uFillTx/>
                <a:latin typeface="Calibri"/>
              </a:rPr>
              <a:t>VAFB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has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smallest share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 successful 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landings.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This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may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be due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smaller sample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increase in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difficulty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launching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in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west</a:t>
            </a:r>
            <a:r>
              <a:rPr b="0" lang="en-US" sz="2000" spc="-6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coast.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1" name="object 4"/>
          <p:cNvSpPr/>
          <p:nvPr/>
        </p:nvSpPr>
        <p:spPr>
          <a:xfrm>
            <a:off x="4355640" y="1923120"/>
            <a:ext cx="2570400" cy="2580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2" name="object 5"/>
          <p:cNvSpPr/>
          <p:nvPr/>
        </p:nvSpPr>
        <p:spPr>
          <a:xfrm>
            <a:off x="7970400" y="2189880"/>
            <a:ext cx="1084320" cy="665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sldNum" idx="53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A4410A15-3003-4024-AA2E-B40188DFECCB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08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286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Highest </a:t>
            </a:r>
            <a:r>
              <a:rPr b="0" lang="en-US" sz="4800" spc="-519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Success </a:t>
            </a:r>
            <a:r>
              <a:rPr b="0" lang="en-US" sz="4800" spc="-394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Rate </a:t>
            </a:r>
            <a:r>
              <a:rPr b="0" lang="en-US" sz="4800" spc="-371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Launch</a:t>
            </a:r>
            <a:r>
              <a:rPr b="0" lang="en-US" sz="4800" spc="-40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26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Site</a:t>
            </a:r>
            <a:r>
              <a:rPr b="0" lang="en-US" sz="4800" spc="-326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5" name="object 3"/>
          <p:cNvSpPr/>
          <p:nvPr/>
        </p:nvSpPr>
        <p:spPr>
          <a:xfrm>
            <a:off x="1176120" y="5068080"/>
            <a:ext cx="91666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KSC LC-39A has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highest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success </a:t>
            </a:r>
            <a:r>
              <a:rPr b="0" lang="en-US" sz="2000" spc="-40" strike="noStrike" u="none">
                <a:solidFill>
                  <a:srgbClr val="404040"/>
                </a:solidFill>
                <a:uFillTx/>
                <a:latin typeface="Calibri"/>
              </a:rPr>
              <a:t>rate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with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10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successful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landings and 3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failed</a:t>
            </a:r>
            <a:r>
              <a:rPr b="0" lang="en-US" sz="2000" spc="-10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6" name="object 4"/>
          <p:cNvSpPr/>
          <p:nvPr/>
        </p:nvSpPr>
        <p:spPr>
          <a:xfrm>
            <a:off x="4811400" y="2243160"/>
            <a:ext cx="2570400" cy="2570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7" name="object 5"/>
          <p:cNvSpPr/>
          <p:nvPr/>
        </p:nvSpPr>
        <p:spPr>
          <a:xfrm>
            <a:off x="1248120" y="2309040"/>
            <a:ext cx="3400920" cy="151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8" name="object 6"/>
          <p:cNvSpPr/>
          <p:nvPr/>
        </p:nvSpPr>
        <p:spPr>
          <a:xfrm>
            <a:off x="8031600" y="2429280"/>
            <a:ext cx="324000" cy="3042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ldNum" idx="54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2BE01A86-B7ED-475D-BF27-2AF33F7C6AA7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08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123120" bIns="0" anchor="t">
            <a:noAutofit/>
          </a:bodyPr>
          <a:p>
            <a:pPr marL="168840" indent="0">
              <a:lnSpc>
                <a:spcPts val="4910"/>
              </a:lnSpc>
              <a:spcBef>
                <a:spcPts val="969"/>
              </a:spcBef>
              <a:buNone/>
              <a:tabLst>
                <a:tab algn="l" pos="0"/>
              </a:tabLst>
            </a:pPr>
            <a:r>
              <a:rPr b="0" lang="en-US" sz="4800" spc="-386" strike="noStrike" u="none">
                <a:solidFill>
                  <a:srgbClr val="404040"/>
                </a:solidFill>
                <a:uFillTx/>
                <a:latin typeface="Arial"/>
              </a:rPr>
              <a:t>Payload </a:t>
            </a:r>
            <a:r>
              <a:rPr b="0" lang="en-US" sz="4800" spc="-391" strike="noStrike" u="none">
                <a:solidFill>
                  <a:srgbClr val="404040"/>
                </a:solidFill>
                <a:uFillTx/>
                <a:latin typeface="Arial"/>
              </a:rPr>
              <a:t>Mass </a:t>
            </a:r>
            <a:r>
              <a:rPr b="0" lang="en-US" sz="4800" spc="-366" strike="noStrike" u="none">
                <a:solidFill>
                  <a:srgbClr val="404040"/>
                </a:solidFill>
                <a:uFillTx/>
                <a:latin typeface="Arial"/>
              </a:rPr>
              <a:t>vs. </a:t>
            </a:r>
            <a:r>
              <a:rPr b="0" lang="en-US" sz="4800" spc="-519" strike="noStrike" u="none">
                <a:solidFill>
                  <a:srgbClr val="404040"/>
                </a:solidFill>
                <a:uFillTx/>
                <a:latin typeface="Arial"/>
              </a:rPr>
              <a:t>Success </a:t>
            </a:r>
            <a:r>
              <a:rPr b="0" lang="en-US" sz="4800" spc="-366" strike="noStrike" u="none">
                <a:solidFill>
                  <a:srgbClr val="404040"/>
                </a:solidFill>
                <a:uFillTx/>
                <a:latin typeface="Arial"/>
              </a:rPr>
              <a:t>vs. </a:t>
            </a:r>
            <a:r>
              <a:rPr b="0" lang="en-US" sz="4800" spc="-269" strike="noStrike" u="none">
                <a:solidFill>
                  <a:srgbClr val="404040"/>
                </a:solidFill>
                <a:uFillTx/>
                <a:latin typeface="Arial"/>
              </a:rPr>
              <a:t>Booster  </a:t>
            </a:r>
            <a:r>
              <a:rPr b="0" lang="en-US" sz="4800" spc="-329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Version</a:t>
            </a:r>
            <a:r>
              <a:rPr b="0" lang="en-US" sz="4800" spc="-408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 </a:t>
            </a:r>
            <a:r>
              <a:rPr b="0" lang="en-US" sz="4800" spc="-329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Category</a:t>
            </a:r>
            <a:r>
              <a:rPr b="0" lang="en-US" sz="4800" spc="-329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1" name="object 3"/>
          <p:cNvSpPr/>
          <p:nvPr/>
        </p:nvSpPr>
        <p:spPr>
          <a:xfrm>
            <a:off x="1084320" y="4869000"/>
            <a:ext cx="9766800" cy="14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 defTabSz="914400">
              <a:lnSpc>
                <a:spcPct val="91000"/>
              </a:lnSpc>
              <a:spcBef>
                <a:spcPts val="300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Plotly dashboard has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Payload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range </a:t>
            </a:r>
            <a:r>
              <a:rPr b="0" lang="en-US" sz="2000" spc="-60" strike="noStrike" u="none">
                <a:solidFill>
                  <a:srgbClr val="404040"/>
                </a:solidFill>
                <a:uFillTx/>
                <a:latin typeface="Calibri"/>
              </a:rPr>
              <a:t>selector. </a:t>
            </a:r>
            <a:r>
              <a:rPr b="0" lang="en-US" sz="2000" spc="-65" strike="noStrike" u="none">
                <a:solidFill>
                  <a:srgbClr val="404040"/>
                </a:solidFill>
                <a:uFillTx/>
                <a:latin typeface="Calibri"/>
              </a:rPr>
              <a:t>However,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this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is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set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from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0-10000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instead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max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Payload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15600.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Class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indicates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1 </a:t>
            </a:r>
            <a:r>
              <a:rPr b="0" lang="en-US" sz="2000" spc="-31" strike="noStrike" u="none">
                <a:solidFill>
                  <a:srgbClr val="404040"/>
                </a:solidFill>
                <a:uFillTx/>
                <a:latin typeface="Calibri"/>
              </a:rPr>
              <a:t>for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successful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 and 0 </a:t>
            </a:r>
            <a:r>
              <a:rPr b="0" lang="en-US" sz="2000" spc="-31" strike="noStrike" u="none">
                <a:solidFill>
                  <a:srgbClr val="404040"/>
                </a:solidFill>
                <a:uFillTx/>
                <a:latin typeface="Calibri"/>
              </a:rPr>
              <a:t>for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failure.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Scatter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plot also  accounts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for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booster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version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category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in color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number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launches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in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point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size.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In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this 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particular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range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0-6000,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interestingly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there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are two failed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with payloads of </a:t>
            </a:r>
            <a:r>
              <a:rPr b="0" lang="en-US" sz="2000" spc="-45" strike="noStrike" u="none">
                <a:solidFill>
                  <a:srgbClr val="404040"/>
                </a:solidFill>
                <a:uFillTx/>
                <a:latin typeface="Calibri"/>
              </a:rPr>
              <a:t>zero</a:t>
            </a:r>
            <a:r>
              <a:rPr b="0" lang="en-US" sz="2000" spc="-31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kg.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2" name="object 4"/>
          <p:cNvSpPr/>
          <p:nvPr/>
        </p:nvSpPr>
        <p:spPr>
          <a:xfrm>
            <a:off x="417960" y="1774440"/>
            <a:ext cx="11567160" cy="29808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sldNum" idx="55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DAEB83AE-9016-4177-99DE-5665A31EE93D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object 2"/>
          <p:cNvGrpSpPr/>
          <p:nvPr/>
        </p:nvGrpSpPr>
        <p:grpSpPr>
          <a:xfrm>
            <a:off x="0" y="6333840"/>
            <a:ext cx="12191040" cy="523440"/>
            <a:chOff x="0" y="6333840"/>
            <a:chExt cx="12191040" cy="523440"/>
          </a:xfrm>
        </p:grpSpPr>
        <p:sp>
          <p:nvSpPr>
            <p:cNvPr id="134" name="object 3"/>
            <p:cNvSpPr/>
            <p:nvPr/>
          </p:nvSpPr>
          <p:spPr>
            <a:xfrm>
              <a:off x="2880" y="6400800"/>
              <a:ext cx="12188160" cy="45648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456480"/>
                <a:gd name="textAreaBottom" fmla="*/ 457200 h 456480"/>
              </a:gdLst>
              <a:ahLst/>
              <a:rect l="textAreaLeft" t="textAreaTop" r="textAreaRight" b="textAreaBottom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35" name="object 4"/>
            <p:cNvSpPr/>
            <p:nvPr/>
          </p:nvSpPr>
          <p:spPr>
            <a:xfrm>
              <a:off x="0" y="6333840"/>
              <a:ext cx="12188160" cy="6336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63360"/>
                <a:gd name="textAreaBottom" fmla="*/ 64080 h 63360"/>
              </a:gdLst>
              <a:ahLst/>
              <a:rect l="textAreaLeft" t="textAreaTop" r="textAreaRight" b="textAreaBottom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054080" y="171720"/>
            <a:ext cx="299700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145" strike="noStrike" u="none">
                <a:solidFill>
                  <a:srgbClr val="404040"/>
                </a:solidFill>
                <a:uFillTx/>
                <a:latin typeface="Arial"/>
              </a:rPr>
              <a:t>Introduction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object 6"/>
          <p:cNvSpPr/>
          <p:nvPr/>
        </p:nvSpPr>
        <p:spPr>
          <a:xfrm>
            <a:off x="4399200" y="456120"/>
            <a:ext cx="6792480" cy="51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1280" bIns="0" anchor="t">
            <a:spAutoFit/>
          </a:bodyPr>
          <a:p>
            <a:pPr marL="2499840" defTabSz="914400">
              <a:lnSpc>
                <a:spcPct val="100000"/>
              </a:lnSpc>
              <a:spcBef>
                <a:spcPts val="1270"/>
              </a:spcBef>
            </a:pPr>
            <a:r>
              <a:rPr b="0" lang="en-US" sz="3000" spc="-20" strike="noStrike" u="heavy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libri"/>
              </a:rPr>
              <a:t>Background: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53440" indent="-229320" defTabSz="914400">
              <a:lnSpc>
                <a:spcPct val="100000"/>
              </a:lnSpc>
              <a:spcBef>
                <a:spcPts val="850"/>
              </a:spcBef>
              <a:buClr>
                <a:srgbClr val="bb562c"/>
              </a:buClr>
              <a:buFont typeface="Arial"/>
              <a:buChar char="•"/>
              <a:tabLst>
                <a:tab algn="l" pos="253440"/>
                <a:tab algn="l" pos="254160"/>
              </a:tabLst>
            </a:pP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Commercial </a:t>
            </a:r>
            <a:r>
              <a:rPr b="0" lang="en-US" sz="2200" spc="-11" strike="noStrike" u="none">
                <a:solidFill>
                  <a:srgbClr val="bb562c"/>
                </a:solidFill>
                <a:uFillTx/>
                <a:latin typeface="Calibri"/>
              </a:rPr>
              <a:t>Space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Age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is</a:t>
            </a:r>
            <a:r>
              <a:rPr b="0" lang="en-US" sz="2200" spc="51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Here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53440" indent="-229320" defTabSz="914400">
              <a:lnSpc>
                <a:spcPct val="100000"/>
              </a:lnSpc>
              <a:spcBef>
                <a:spcPts val="706"/>
              </a:spcBef>
              <a:buClr>
                <a:srgbClr val="bb562c"/>
              </a:buClr>
              <a:buFont typeface="Arial"/>
              <a:buChar char="•"/>
              <a:tabLst>
                <a:tab algn="l" pos="253440"/>
                <a:tab algn="l" pos="254160"/>
              </a:tabLst>
            </a:pP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Space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X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has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best pricing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($62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million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vs.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$165 million</a:t>
            </a:r>
            <a:r>
              <a:rPr b="0" lang="en-US" sz="2200" spc="26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USD)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53440" indent="-229320" defTabSz="914400">
              <a:lnSpc>
                <a:spcPct val="100000"/>
              </a:lnSpc>
              <a:spcBef>
                <a:spcPts val="694"/>
              </a:spcBef>
              <a:buClr>
                <a:srgbClr val="bb562c"/>
              </a:buClr>
              <a:buFont typeface="Arial"/>
              <a:buChar char="•"/>
              <a:tabLst>
                <a:tab algn="l" pos="253440"/>
                <a:tab algn="l" pos="254160"/>
              </a:tabLst>
            </a:pP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Largely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due </a:t>
            </a:r>
            <a:r>
              <a:rPr b="0" lang="en-US" sz="2200" spc="-31" strike="noStrike" u="none">
                <a:solidFill>
                  <a:srgbClr val="bb562c"/>
                </a:solidFill>
                <a:uFillTx/>
                <a:latin typeface="Calibri"/>
              </a:rPr>
              <a:t>to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ability </a:t>
            </a:r>
            <a:r>
              <a:rPr b="0" lang="en-US" sz="2200" spc="-31" strike="noStrike" u="none">
                <a:solidFill>
                  <a:srgbClr val="bb562c"/>
                </a:solidFill>
                <a:uFillTx/>
                <a:latin typeface="Calibri"/>
              </a:rPr>
              <a:t>to recover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part </a:t>
            </a:r>
            <a:r>
              <a:rPr b="0" lang="en-US" sz="2200" strike="noStrike" u="none">
                <a:solidFill>
                  <a:srgbClr val="bb562c"/>
                </a:solidFill>
                <a:uFillTx/>
                <a:latin typeface="Calibri"/>
              </a:rPr>
              <a:t>of </a:t>
            </a:r>
            <a:r>
              <a:rPr b="0" lang="en-US" sz="2200" spc="-45" strike="noStrike" u="none">
                <a:solidFill>
                  <a:srgbClr val="bb562c"/>
                </a:solidFill>
                <a:uFillTx/>
                <a:latin typeface="Calibri"/>
              </a:rPr>
              <a:t>rocket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(Stage</a:t>
            </a:r>
            <a:r>
              <a:rPr b="0" lang="en-US" sz="2200" spc="136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1)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53440" indent="-229320" defTabSz="914400">
              <a:lnSpc>
                <a:spcPct val="100000"/>
              </a:lnSpc>
              <a:spcBef>
                <a:spcPts val="700"/>
              </a:spcBef>
              <a:buClr>
                <a:srgbClr val="bb562c"/>
              </a:buClr>
              <a:buFont typeface="Arial"/>
              <a:buChar char="•"/>
              <a:tabLst>
                <a:tab algn="l" pos="253440"/>
                <a:tab algn="l" pos="254160"/>
              </a:tabLst>
            </a:pP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Space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Y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wants </a:t>
            </a:r>
            <a:r>
              <a:rPr b="0" lang="en-US" sz="2200" spc="-31" strike="noStrike" u="none">
                <a:solidFill>
                  <a:srgbClr val="bb562c"/>
                </a:solidFill>
                <a:uFillTx/>
                <a:latin typeface="Calibri"/>
              </a:rPr>
              <a:t>to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compete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with </a:t>
            </a:r>
            <a:r>
              <a:rPr b="0" lang="en-US" sz="2200" spc="-11" strike="noStrike" u="none">
                <a:solidFill>
                  <a:srgbClr val="bb562c"/>
                </a:solidFill>
                <a:uFillTx/>
                <a:latin typeface="Calibri"/>
              </a:rPr>
              <a:t>Space</a:t>
            </a:r>
            <a:r>
              <a:rPr b="0" lang="en-US" sz="2200" spc="60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X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253440"/>
                <a:tab algn="l" pos="254160"/>
              </a:tabLst>
            </a:pPr>
            <a:endParaRPr b="0" lang="en-US" sz="2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"/>
              </a:spcBef>
              <a:tabLst>
                <a:tab algn="l" pos="253440"/>
                <a:tab algn="l" pos="254160"/>
              </a:tabLst>
            </a:pPr>
            <a:endParaRPr b="0" lang="en-US" sz="3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44720" algn="ctr" defTabSz="914400">
              <a:lnSpc>
                <a:spcPct val="100000"/>
              </a:lnSpc>
              <a:tabLst>
                <a:tab algn="l" pos="253440"/>
                <a:tab algn="l" pos="254160"/>
              </a:tabLst>
            </a:pPr>
            <a:r>
              <a:rPr b="0" lang="en-US" sz="3000" spc="-20" strike="noStrike" u="heavy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libri"/>
              </a:rPr>
              <a:t>Problem: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0840" indent="-240840" defTabSz="914400">
              <a:lnSpc>
                <a:spcPts val="2509"/>
              </a:lnSpc>
              <a:spcBef>
                <a:spcPts val="901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200"/>
              </a:tabLst>
            </a:pPr>
            <a:r>
              <a:rPr b="0" lang="en-US" sz="2200" spc="-11" strike="noStrike" u="none">
                <a:solidFill>
                  <a:srgbClr val="bb562c"/>
                </a:solidFill>
                <a:uFillTx/>
                <a:latin typeface="Calibri"/>
              </a:rPr>
              <a:t>Space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Y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tasks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us </a:t>
            </a:r>
            <a:r>
              <a:rPr b="0" lang="en-US" sz="2200" spc="-31" strike="noStrike" u="none">
                <a:solidFill>
                  <a:srgbClr val="bb562c"/>
                </a:solidFill>
                <a:uFillTx/>
                <a:latin typeface="Calibri"/>
              </a:rPr>
              <a:t>to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train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a machine learning model </a:t>
            </a:r>
            <a:r>
              <a:rPr b="0" lang="en-US" sz="2200" spc="-60" strike="noStrike" u="none">
                <a:solidFill>
                  <a:srgbClr val="bb562c"/>
                </a:solidFill>
                <a:uFillTx/>
                <a:latin typeface="Calibri"/>
              </a:rPr>
              <a:t>to 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predict successful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Stage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1</a:t>
            </a:r>
            <a:r>
              <a:rPr b="0" lang="en-US" sz="2200" spc="45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recovery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object 7"/>
          <p:cNvSpPr/>
          <p:nvPr/>
        </p:nvSpPr>
        <p:spPr>
          <a:xfrm>
            <a:off x="210240" y="1177920"/>
            <a:ext cx="4042440" cy="40438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9" name="object 9"/>
          <p:cNvSpPr/>
          <p:nvPr/>
        </p:nvSpPr>
        <p:spPr>
          <a:xfrm>
            <a:off x="10948320" y="6568560"/>
            <a:ext cx="144000" cy="1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 defTabSz="914400">
              <a:lnSpc>
                <a:spcPts val="1100"/>
              </a:lnSpc>
            </a:pPr>
            <a:fld id="{055E6736-AB5B-4F2B-A197-9FC3B5CE933B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object 2"/>
          <p:cNvGrpSpPr/>
          <p:nvPr/>
        </p:nvGrpSpPr>
        <p:grpSpPr>
          <a:xfrm>
            <a:off x="0" y="4915080"/>
            <a:ext cx="12188160" cy="1941840"/>
            <a:chOff x="0" y="4915080"/>
            <a:chExt cx="12188160" cy="1941840"/>
          </a:xfrm>
        </p:grpSpPr>
        <p:sp>
          <p:nvSpPr>
            <p:cNvPr id="455" name="object 3"/>
            <p:cNvSpPr/>
            <p:nvPr/>
          </p:nvSpPr>
          <p:spPr>
            <a:xfrm>
              <a:off x="0" y="4978800"/>
              <a:ext cx="12188160" cy="187812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1878120"/>
                <a:gd name="textAreaBottom" fmla="*/ 1878840 h 1878120"/>
              </a:gdLst>
              <a:ahLst/>
              <a:rect l="textAreaLeft" t="textAreaTop" r="textAreaRight" b="textAreaBottom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456" name="object 4"/>
            <p:cNvSpPr/>
            <p:nvPr/>
          </p:nvSpPr>
          <p:spPr>
            <a:xfrm>
              <a:off x="0" y="4915080"/>
              <a:ext cx="12188160" cy="6336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63360"/>
                <a:gd name="textAreaBottom" fmla="*/ 64080 h 63360"/>
              </a:gdLst>
              <a:ahLst/>
              <a:rect l="textAreaLeft" t="textAreaTop" r="textAreaRight" b="textAreaBottom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1176120" y="321480"/>
            <a:ext cx="4007880" cy="110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3600" spc="-230" strike="noStrike" u="none">
                <a:solidFill>
                  <a:srgbClr val="bb562c"/>
                </a:solidFill>
                <a:uFillTx/>
                <a:latin typeface="Arial"/>
              </a:rPr>
              <a:t>Classification</a:t>
            </a:r>
            <a:r>
              <a:rPr b="0" lang="en-US" sz="3600" spc="-340" strike="noStrike" u="none">
                <a:solidFill>
                  <a:srgbClr val="bb562c"/>
                </a:solidFill>
                <a:uFillTx/>
                <a:latin typeface="Arial"/>
              </a:rPr>
              <a:t> </a:t>
            </a:r>
            <a:r>
              <a:rPr b="0" lang="en-US" sz="3600" spc="-281" strike="noStrike" u="none">
                <a:solidFill>
                  <a:srgbClr val="bb562c"/>
                </a:solidFill>
                <a:uFillTx/>
                <a:latin typeface="Arial"/>
              </a:rPr>
              <a:t>Accuracy</a:t>
            </a:r>
            <a:endParaRPr b="0" lang="en-U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8" name="object 6"/>
          <p:cNvSpPr/>
          <p:nvPr/>
        </p:nvSpPr>
        <p:spPr>
          <a:xfrm>
            <a:off x="1176120" y="5000400"/>
            <a:ext cx="9212400" cy="14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20000"/>
              </a:lnSpc>
              <a:spcBef>
                <a:spcPts val="99"/>
              </a:spcBef>
            </a:pP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All models had virtually the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same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accuracy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on the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test set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at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83.33% </a:t>
            </a:r>
            <a:r>
              <a:rPr b="0" lang="en-US" sz="1600" spc="-45" strike="noStrike" u="none">
                <a:solidFill>
                  <a:srgbClr val="ffffff"/>
                </a:solidFill>
                <a:uFillTx/>
                <a:latin typeface="Calibri"/>
              </a:rPr>
              <a:t>accuracy.  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alibri"/>
              </a:rPr>
              <a:t>It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should be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noted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that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test size 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alibri"/>
              </a:rPr>
              <a:t>is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small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at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only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sample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size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of</a:t>
            </a:r>
            <a:r>
              <a:rPr b="0" lang="en-US" sz="1600" spc="-204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18.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249"/>
              </a:spcBef>
            </a:pP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This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can cause large variance 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alibri"/>
              </a:rPr>
              <a:t>in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accuracy results,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such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as those in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Decision </a:t>
            </a:r>
            <a:r>
              <a:rPr b="0" lang="en-US" sz="1600" spc="-65" strike="noStrike" u="none">
                <a:solidFill>
                  <a:srgbClr val="ffffff"/>
                </a:solidFill>
                <a:uFillTx/>
                <a:latin typeface="Calibri"/>
              </a:rPr>
              <a:t>Tree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Classifier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model in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repeated</a:t>
            </a:r>
            <a:r>
              <a:rPr b="0" lang="en-US" sz="1600" spc="6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runs.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400"/>
              </a:spcBef>
            </a:pPr>
            <a:r>
              <a:rPr b="0" lang="en-US" sz="1600" spc="-54" strike="noStrike" u="none">
                <a:solidFill>
                  <a:srgbClr val="ffffff"/>
                </a:solidFill>
                <a:uFillTx/>
                <a:latin typeface="Calibri"/>
              </a:rPr>
              <a:t>We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likely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need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more data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to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determine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the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best</a:t>
            </a:r>
            <a:r>
              <a:rPr b="0" lang="en-US" sz="1600" spc="113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model.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9" name="object 7"/>
          <p:cNvSpPr/>
          <p:nvPr/>
        </p:nvSpPr>
        <p:spPr>
          <a:xfrm>
            <a:off x="3086280" y="1207080"/>
            <a:ext cx="5075640" cy="3336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ldNum" idx="56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83B6A8E0-CFF8-4C5A-A145-1D5E302FD9D4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object 2"/>
          <p:cNvGrpSpPr/>
          <p:nvPr/>
        </p:nvGrpSpPr>
        <p:grpSpPr>
          <a:xfrm>
            <a:off x="0" y="4915080"/>
            <a:ext cx="12188160" cy="1941840"/>
            <a:chOff x="0" y="4915080"/>
            <a:chExt cx="12188160" cy="1941840"/>
          </a:xfrm>
        </p:grpSpPr>
        <p:sp>
          <p:nvSpPr>
            <p:cNvPr id="462" name="object 3"/>
            <p:cNvSpPr/>
            <p:nvPr/>
          </p:nvSpPr>
          <p:spPr>
            <a:xfrm>
              <a:off x="0" y="4978800"/>
              <a:ext cx="12188160" cy="187812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1878120"/>
                <a:gd name="textAreaBottom" fmla="*/ 1878840 h 1878120"/>
              </a:gdLst>
              <a:ahLst/>
              <a:rect l="textAreaLeft" t="textAreaTop" r="textAreaRight" b="textAreaBottom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463" name="object 4"/>
            <p:cNvSpPr/>
            <p:nvPr/>
          </p:nvSpPr>
          <p:spPr>
            <a:xfrm>
              <a:off x="0" y="4915080"/>
              <a:ext cx="12188160" cy="63360"/>
            </a:xfrm>
            <a:custGeom>
              <a:avLst/>
              <a:gdLst>
                <a:gd name="textAreaLeft" fmla="*/ 0 w 12188160"/>
                <a:gd name="textAreaRight" fmla="*/ 12188880 w 12188160"/>
                <a:gd name="textAreaTop" fmla="*/ 0 h 63360"/>
                <a:gd name="textAreaBottom" fmla="*/ 64080 h 63360"/>
              </a:gdLst>
              <a:ahLst/>
              <a:rect l="textAreaLeft" t="textAreaTop" r="textAreaRight" b="textAreaBottom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176120" y="415440"/>
            <a:ext cx="3072600" cy="110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3600" spc="-235" strike="noStrike" u="none">
                <a:solidFill>
                  <a:srgbClr val="bb562c"/>
                </a:solidFill>
                <a:uFillTx/>
                <a:latin typeface="Arial"/>
              </a:rPr>
              <a:t>Confusion</a:t>
            </a:r>
            <a:r>
              <a:rPr b="0" lang="en-US" sz="3600" spc="-329" strike="noStrike" u="none">
                <a:solidFill>
                  <a:srgbClr val="bb562c"/>
                </a:solidFill>
                <a:uFillTx/>
                <a:latin typeface="Arial"/>
              </a:rPr>
              <a:t> </a:t>
            </a:r>
            <a:r>
              <a:rPr b="0" lang="en-US" sz="3600" spc="-113" strike="noStrike" u="none">
                <a:solidFill>
                  <a:srgbClr val="bb562c"/>
                </a:solidFill>
                <a:uFillTx/>
                <a:latin typeface="Arial"/>
              </a:rPr>
              <a:t>Matrix</a:t>
            </a:r>
            <a:endParaRPr b="0" lang="en-US" sz="3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5" name="object 6"/>
          <p:cNvSpPr/>
          <p:nvPr/>
        </p:nvSpPr>
        <p:spPr>
          <a:xfrm>
            <a:off x="1049400" y="5054760"/>
            <a:ext cx="870768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12000"/>
              </a:lnSpc>
              <a:spcBef>
                <a:spcPts val="99"/>
              </a:spcBef>
            </a:pP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Since 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alibri"/>
              </a:rPr>
              <a:t>all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models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performed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the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same </a:t>
            </a:r>
            <a:r>
              <a:rPr b="0" lang="en-US" sz="1600" spc="-26" strike="noStrike" u="none">
                <a:solidFill>
                  <a:srgbClr val="ffffff"/>
                </a:solidFill>
                <a:uFillTx/>
                <a:latin typeface="Calibri"/>
              </a:rPr>
              <a:t>for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the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test set,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the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confusion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matrix is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the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same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across </a:t>
            </a:r>
            <a:r>
              <a:rPr b="0" lang="en-US" sz="1600" strike="noStrike" u="none">
                <a:solidFill>
                  <a:srgbClr val="ffffff"/>
                </a:solidFill>
                <a:uFillTx/>
                <a:latin typeface="Calibri"/>
              </a:rPr>
              <a:t>all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models.  The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models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predicted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12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successful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landings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when the true label</a:t>
            </a:r>
            <a:r>
              <a:rPr b="0" lang="en-US" sz="1600" spc="275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was successful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landing.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405"/>
              </a:spcBef>
            </a:pP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The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models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predicted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3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unsuccessful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landings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when the true label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was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unsuccessful</a:t>
            </a:r>
            <a:r>
              <a:rPr b="0" lang="en-US" sz="1600" spc="139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landing.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330"/>
              </a:lnSpc>
              <a:spcBef>
                <a:spcPts val="136"/>
              </a:spcBef>
            </a:pP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The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models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predicted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3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successful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landings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when the true label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was unsuccessful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landings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(false positives).  </a:t>
            </a:r>
            <a:r>
              <a:rPr b="0" lang="en-US" sz="1600" spc="-14" strike="noStrike" u="none">
                <a:solidFill>
                  <a:srgbClr val="ffffff"/>
                </a:solidFill>
                <a:uFillTx/>
                <a:latin typeface="Calibri"/>
              </a:rPr>
              <a:t>Our </a:t>
            </a:r>
            <a:r>
              <a:rPr b="0" lang="en-US" sz="1600" spc="-6" strike="noStrike" u="none">
                <a:solidFill>
                  <a:srgbClr val="ffffff"/>
                </a:solidFill>
                <a:uFillTx/>
                <a:latin typeface="Calibri"/>
              </a:rPr>
              <a:t>models </a:t>
            </a:r>
            <a:r>
              <a:rPr b="0" lang="en-US" sz="1600" spc="-20" strike="noStrike" u="none">
                <a:solidFill>
                  <a:srgbClr val="ffffff"/>
                </a:solidFill>
                <a:uFillTx/>
                <a:latin typeface="Calibri"/>
              </a:rPr>
              <a:t>over predict successful</a:t>
            </a:r>
            <a:r>
              <a:rPr b="0" lang="en-US" sz="1600" spc="13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600" spc="-11" strike="noStrike" u="none">
                <a:solidFill>
                  <a:srgbClr val="ffffff"/>
                </a:solidFill>
                <a:uFillTx/>
                <a:latin typeface="Calibri"/>
              </a:rPr>
              <a:t>landings.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6" name="object 7"/>
          <p:cNvSpPr/>
          <p:nvPr/>
        </p:nvSpPr>
        <p:spPr>
          <a:xfrm>
            <a:off x="3075480" y="1219320"/>
            <a:ext cx="4540680" cy="3452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7" name="object 8"/>
          <p:cNvSpPr/>
          <p:nvPr/>
        </p:nvSpPr>
        <p:spPr>
          <a:xfrm>
            <a:off x="8382240" y="2363760"/>
            <a:ext cx="216144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 defTabSz="914400">
              <a:lnSpc>
                <a:spcPct val="100000"/>
              </a:lnSpc>
              <a:spcBef>
                <a:spcPts val="99"/>
              </a:spcBef>
            </a:pPr>
            <a:r>
              <a:rPr b="0" lang="en-US" sz="1800" spc="-14" strike="noStrike" u="none">
                <a:solidFill>
                  <a:schemeClr val="dk1"/>
                </a:solidFill>
                <a:uFillTx/>
                <a:latin typeface="Calibri"/>
              </a:rPr>
              <a:t>Correct predictions are  </a:t>
            </a:r>
            <a:r>
              <a:rPr b="0" lang="en-US" sz="1800" spc="-6" strike="noStrike" u="none">
                <a:solidFill>
                  <a:schemeClr val="dk1"/>
                </a:solidFill>
                <a:uFillTx/>
                <a:latin typeface="Calibri"/>
              </a:rPr>
              <a:t>on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a </a:t>
            </a:r>
            <a:r>
              <a:rPr b="0" lang="en-US" sz="1800" spc="-11" strike="noStrike" u="none">
                <a:solidFill>
                  <a:schemeClr val="dk1"/>
                </a:solidFill>
                <a:uFillTx/>
                <a:latin typeface="Calibri"/>
              </a:rPr>
              <a:t>diagonal </a:t>
            </a:r>
            <a:r>
              <a:rPr b="0" lang="en-US" sz="1800" spc="-20" strike="noStrike" u="none">
                <a:solidFill>
                  <a:schemeClr val="dk1"/>
                </a:solidFill>
                <a:uFillTx/>
                <a:latin typeface="Calibri"/>
              </a:rPr>
              <a:t>from </a:t>
            </a:r>
            <a:r>
              <a:rPr b="0" lang="en-US" sz="1800" spc="-14" strike="noStrike" u="none">
                <a:solidFill>
                  <a:schemeClr val="dk1"/>
                </a:solidFill>
                <a:uFillTx/>
                <a:latin typeface="Calibri"/>
              </a:rPr>
              <a:t>top  </a:t>
            </a:r>
            <a:r>
              <a:rPr b="0" lang="en-US" sz="1800" spc="-6" strike="noStrike" u="none">
                <a:solidFill>
                  <a:schemeClr val="dk1"/>
                </a:solidFill>
                <a:uFillTx/>
                <a:latin typeface="Calibri"/>
              </a:rPr>
              <a:t>left </a:t>
            </a:r>
            <a:r>
              <a:rPr b="0" lang="en-US" sz="1800" spc="-14" strike="noStrike" u="none">
                <a:solidFill>
                  <a:schemeClr val="dk1"/>
                </a:solidFill>
                <a:uFillTx/>
                <a:latin typeface="Calibri"/>
              </a:rPr>
              <a:t>to </a:t>
            </a:r>
            <a:r>
              <a:rPr b="0" lang="en-US" sz="1800" spc="-20" strike="noStrike" u="none">
                <a:solidFill>
                  <a:schemeClr val="dk1"/>
                </a:solidFill>
                <a:uFillTx/>
                <a:latin typeface="Calibri"/>
              </a:rPr>
              <a:t>bottom</a:t>
            </a:r>
            <a:r>
              <a:rPr b="0" lang="en-US" sz="1800" spc="-79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1800" spc="-6" strike="noStrike" u="none">
                <a:solidFill>
                  <a:schemeClr val="dk1"/>
                </a:solidFill>
                <a:uFillTx/>
                <a:latin typeface="Calibri"/>
              </a:rPr>
              <a:t>right.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sldNum" idx="57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9DD9DFB2-0BF6-48E3-B4B4-B88C97C1DBF2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object 2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1176120" y="506160"/>
            <a:ext cx="324396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669" strike="noStrike" u="none">
                <a:solidFill>
                  <a:srgbClr val="404040"/>
                </a:solidFill>
                <a:uFillTx/>
                <a:latin typeface="Arial"/>
              </a:rPr>
              <a:t>CONCLUSION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sldNum" idx="58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D7FF3DAF-D69E-4091-BB4F-B0B2648C58A3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2" name="object 4"/>
          <p:cNvSpPr/>
          <p:nvPr/>
        </p:nvSpPr>
        <p:spPr>
          <a:xfrm>
            <a:off x="1184400" y="1746720"/>
            <a:ext cx="9956160" cy="429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 anchor="t">
            <a:spAutoFit/>
          </a:bodyPr>
          <a:p>
            <a:pPr marL="195480" indent="-183600" defTabSz="914400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Font typeface="OpenSymbol"/>
              <a:buChar char="◦"/>
              <a:tabLst>
                <a:tab algn="l" pos="196200"/>
              </a:tabLst>
            </a:pP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Our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task: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develop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machine learning model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for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Space Y who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wants to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bid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against</a:t>
            </a:r>
            <a:r>
              <a:rPr b="0" lang="en-US" sz="2000" spc="-71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SpaceX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480" indent="-183600" defTabSz="914400">
              <a:lnSpc>
                <a:spcPct val="100000"/>
              </a:lnSpc>
              <a:spcBef>
                <a:spcPts val="394"/>
              </a:spcBef>
              <a:buClr>
                <a:srgbClr val="e28312"/>
              </a:buClr>
              <a:buFont typeface="OpenSymbol"/>
              <a:buChar char="◦"/>
              <a:tabLst>
                <a:tab algn="l" pos="196200"/>
              </a:tabLst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The goal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of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model is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predict when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Stage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1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will successfully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0" lang="en-US" sz="2000" spc="-34" strike="noStrike" u="none">
                <a:solidFill>
                  <a:srgbClr val="404040"/>
                </a:solidFill>
                <a:uFillTx/>
                <a:latin typeface="Calibri"/>
              </a:rPr>
              <a:t>save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~$100 million</a:t>
            </a:r>
            <a:r>
              <a:rPr b="0" lang="en-US" sz="2000" spc="-111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USD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480" indent="-183600" defTabSz="914400">
              <a:lnSpc>
                <a:spcPct val="100000"/>
              </a:lnSpc>
              <a:spcBef>
                <a:spcPts val="408"/>
              </a:spcBef>
              <a:buClr>
                <a:srgbClr val="e28312"/>
              </a:buClr>
              <a:buFont typeface="OpenSymbol"/>
              <a:buChar char="◦"/>
              <a:tabLst>
                <a:tab algn="l" pos="196200"/>
              </a:tabLst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Used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data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from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public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SpaceX API and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web scraping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SpaceX Wikipedia</a:t>
            </a:r>
            <a:r>
              <a:rPr b="0" lang="en-US" sz="2000" spc="-196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page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480" indent="-183600" defTabSz="914400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Font typeface="OpenSymbol"/>
              <a:buChar char="◦"/>
              <a:tabLst>
                <a:tab algn="l" pos="196200"/>
              </a:tabLst>
            </a:pP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Created data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labels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stored data into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DB2 SQL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database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480" indent="-183600" defTabSz="914400">
              <a:lnSpc>
                <a:spcPct val="100000"/>
              </a:lnSpc>
              <a:spcBef>
                <a:spcPts val="394"/>
              </a:spcBef>
              <a:buClr>
                <a:srgbClr val="e28312"/>
              </a:buClr>
              <a:buFont typeface="OpenSymbol"/>
              <a:buChar char="◦"/>
              <a:tabLst>
                <a:tab algn="l" pos="196200"/>
              </a:tabLst>
            </a:pP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Created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dashboard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for</a:t>
            </a:r>
            <a:r>
              <a:rPr b="0" lang="en-US" sz="2000" spc="-12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visualization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480" indent="-183600" defTabSz="914400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Font typeface="OpenSymbol"/>
              <a:buChar char="◦"/>
              <a:tabLst>
                <a:tab algn="l" pos="196200"/>
              </a:tabLst>
            </a:pPr>
            <a:r>
              <a:rPr b="0" lang="en-US" sz="2000" spc="-51" strike="noStrike" u="none">
                <a:solidFill>
                  <a:srgbClr val="404040"/>
                </a:solidFill>
                <a:uFillTx/>
                <a:latin typeface="Calibri"/>
              </a:rPr>
              <a:t>We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created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machine learning model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with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accuracy of</a:t>
            </a:r>
            <a:r>
              <a:rPr b="0" lang="en-US" sz="2000" spc="-10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83%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480" indent="-183600" defTabSz="914400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Font typeface="OpenSymbol"/>
              <a:buChar char="◦"/>
              <a:tabLst>
                <a:tab algn="l" pos="196200"/>
              </a:tabLst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Allon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Mask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SpaceY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can use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this model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predict with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relatively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high accuracy whether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 launch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will </a:t>
            </a:r>
            <a:r>
              <a:rPr b="0" lang="en-US" sz="2000" spc="-34" strike="noStrike" u="none">
                <a:solidFill>
                  <a:srgbClr val="404040"/>
                </a:solidFill>
                <a:uFillTx/>
                <a:latin typeface="Calibri"/>
              </a:rPr>
              <a:t>have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successful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Stage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1 landing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before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launch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determine whether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launch 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should be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made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or</a:t>
            </a:r>
            <a:r>
              <a:rPr b="0" lang="en-US" sz="2000" spc="-10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not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95480" indent="-183600" defTabSz="914400">
              <a:lnSpc>
                <a:spcPts val="2200"/>
              </a:lnSpc>
              <a:spcBef>
                <a:spcPts val="604"/>
              </a:spcBef>
              <a:buClr>
                <a:srgbClr val="e28312"/>
              </a:buClr>
              <a:buFont typeface="OpenSymbol"/>
              <a:buChar char="◦"/>
              <a:tabLst>
                <a:tab algn="l" pos="196200"/>
              </a:tabLst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If possible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more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data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should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be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collected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to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better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determine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best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machine learning model  and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improve</a:t>
            </a:r>
            <a:r>
              <a:rPr b="0" lang="en-US" sz="2000" spc="-31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accuracy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019160" y="261000"/>
            <a:ext cx="10153080" cy="1380240"/>
          </a:xfrm>
          <a:prstGeom prst="rect">
            <a:avLst/>
          </a:prstGeom>
          <a:noFill/>
          <a:ln w="0">
            <a:noFill/>
          </a:ln>
        </p:spPr>
        <p:txBody>
          <a:bodyPr lIns="0" rIns="0" tIns="626760" bIns="0" anchor="t">
            <a:noAutofit/>
          </a:bodyPr>
          <a:p>
            <a:pPr marL="16884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19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Methodology</a:t>
            </a:r>
            <a:r>
              <a:rPr b="0" lang="en-US" sz="4800" spc="-190" strike="noStrike" u="heavy">
                <a:solidFill>
                  <a:srgbClr val="404040"/>
                </a:solidFill>
                <a:uFill>
                  <a:solidFill>
                    <a:srgbClr val="7d7d7d"/>
                  </a:solidFill>
                </a:uFill>
                <a:latin typeface="Arial"/>
              </a:rPr>
              <a:t>	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object 4"/>
          <p:cNvSpPr/>
          <p:nvPr/>
        </p:nvSpPr>
        <p:spPr>
          <a:xfrm>
            <a:off x="10948320" y="6568560"/>
            <a:ext cx="144000" cy="1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 defTabSz="914400">
              <a:lnSpc>
                <a:spcPts val="1100"/>
              </a:lnSpc>
            </a:pPr>
            <a:fld id="{ACEB24E1-E3F1-4170-B0AC-3B025A0CDACF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object 3"/>
          <p:cNvSpPr/>
          <p:nvPr/>
        </p:nvSpPr>
        <p:spPr>
          <a:xfrm>
            <a:off x="1083600" y="1742040"/>
            <a:ext cx="7760160" cy="43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560" bIns="0" anchor="t">
            <a:spAutoFit/>
          </a:bodyPr>
          <a:p>
            <a:pPr marL="241200" indent="-229320" defTabSz="914400">
              <a:lnSpc>
                <a:spcPct val="100000"/>
              </a:lnSpc>
              <a:spcBef>
                <a:spcPts val="485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34" strike="noStrike" u="none">
                <a:solidFill>
                  <a:srgbClr val="bb562c"/>
                </a:solidFill>
                <a:uFillTx/>
                <a:latin typeface="Calibri"/>
              </a:rPr>
              <a:t>Data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collection</a:t>
            </a:r>
            <a:r>
              <a:rPr b="0" lang="en-US" sz="2200" spc="14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methodology: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98400" indent="-229320" defTabSz="914400">
              <a:lnSpc>
                <a:spcPct val="100000"/>
              </a:lnSpc>
              <a:spcBef>
                <a:spcPts val="315"/>
              </a:spcBef>
              <a:buClr>
                <a:srgbClr val="bb562c"/>
              </a:buClr>
              <a:buFont typeface="Arial"/>
              <a:buChar char="•"/>
              <a:tabLst>
                <a:tab algn="l" pos="698040"/>
                <a:tab algn="l" pos="699120"/>
              </a:tabLst>
            </a:pP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Combined </a:t>
            </a:r>
            <a:r>
              <a:rPr b="0" lang="en-US" sz="1800" spc="-20" strike="noStrike" u="none">
                <a:solidFill>
                  <a:srgbClr val="bb562c"/>
                </a:solidFill>
                <a:uFillTx/>
                <a:latin typeface="Calibri"/>
              </a:rPr>
              <a:t>data from </a:t>
            </a: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SpaceX public </a:t>
            </a:r>
            <a:r>
              <a:rPr b="0" lang="en-US" sz="1800" strike="noStrike" u="none">
                <a:solidFill>
                  <a:srgbClr val="bb562c"/>
                </a:solidFill>
                <a:uFillTx/>
                <a:latin typeface="Calibri"/>
              </a:rPr>
              <a:t>API and </a:t>
            </a: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SpaceX Wikipedia</a:t>
            </a:r>
            <a:r>
              <a:rPr b="0" lang="en-US" sz="1800" spc="14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page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9320" defTabSz="914400">
              <a:lnSpc>
                <a:spcPct val="100000"/>
              </a:lnSpc>
              <a:spcBef>
                <a:spcPts val="1485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40" strike="noStrike" u="none">
                <a:solidFill>
                  <a:srgbClr val="bb562c"/>
                </a:solidFill>
                <a:uFillTx/>
                <a:latin typeface="Calibri"/>
              </a:rPr>
              <a:t>Perform </a:t>
            </a:r>
            <a:r>
              <a:rPr b="0" lang="en-US" sz="2200" spc="-34" strike="noStrike" u="none">
                <a:solidFill>
                  <a:srgbClr val="bb562c"/>
                </a:solidFill>
                <a:uFillTx/>
                <a:latin typeface="Calibri"/>
              </a:rPr>
              <a:t>data</a:t>
            </a:r>
            <a:r>
              <a:rPr b="0" lang="en-US" sz="2200" spc="34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wrangling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98400" indent="-229320" defTabSz="914400">
              <a:lnSpc>
                <a:spcPct val="100000"/>
              </a:lnSpc>
              <a:spcBef>
                <a:spcPts val="315"/>
              </a:spcBef>
              <a:buClr>
                <a:srgbClr val="bb562c"/>
              </a:buClr>
              <a:buFont typeface="Arial"/>
              <a:buChar char="•"/>
              <a:tabLst>
                <a:tab algn="l" pos="698040"/>
                <a:tab algn="l" pos="699120"/>
              </a:tabLst>
            </a:pP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Classifying true landings </a:t>
            </a:r>
            <a:r>
              <a:rPr b="0" lang="en-US" sz="1800" strike="noStrike" u="none">
                <a:solidFill>
                  <a:srgbClr val="bb562c"/>
                </a:solidFill>
                <a:uFillTx/>
                <a:latin typeface="Calibri"/>
              </a:rPr>
              <a:t>as </a:t>
            </a: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successful </a:t>
            </a:r>
            <a:r>
              <a:rPr b="0" lang="en-US" sz="1800" strike="noStrike" u="none">
                <a:solidFill>
                  <a:srgbClr val="bb562c"/>
                </a:solidFill>
                <a:uFillTx/>
                <a:latin typeface="Calibri"/>
              </a:rPr>
              <a:t>and </a:t>
            </a:r>
            <a:r>
              <a:rPr b="0" lang="en-US" sz="1800" spc="-11" strike="noStrike" u="none">
                <a:solidFill>
                  <a:srgbClr val="bb562c"/>
                </a:solidFill>
                <a:uFillTx/>
                <a:latin typeface="Calibri"/>
              </a:rPr>
              <a:t>unsuccessful</a:t>
            </a:r>
            <a:r>
              <a:rPr b="0" lang="en-US" sz="1800" spc="-51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otherwise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9320" defTabSz="914400">
              <a:lnSpc>
                <a:spcPct val="100000"/>
              </a:lnSpc>
              <a:spcBef>
                <a:spcPts val="680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40" strike="noStrike" u="none">
                <a:solidFill>
                  <a:srgbClr val="bb562c"/>
                </a:solidFill>
                <a:uFillTx/>
                <a:latin typeface="Calibri"/>
              </a:rPr>
              <a:t>Perform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exploratory </a:t>
            </a:r>
            <a:r>
              <a:rPr b="0" lang="en-US" sz="2200" spc="-34" strike="noStrike" u="none">
                <a:solidFill>
                  <a:srgbClr val="bb562c"/>
                </a:solidFill>
                <a:uFillTx/>
                <a:latin typeface="Calibri"/>
              </a:rPr>
              <a:t>data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analysis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(EDA)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using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visualization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and</a:t>
            </a:r>
            <a:r>
              <a:rPr b="0" lang="en-US" sz="2200" spc="156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SQL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9320" defTabSz="914400">
              <a:lnSpc>
                <a:spcPct val="100000"/>
              </a:lnSpc>
              <a:spcBef>
                <a:spcPts val="6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40" strike="noStrike" u="none">
                <a:solidFill>
                  <a:srgbClr val="bb562c"/>
                </a:solidFill>
                <a:uFillTx/>
                <a:latin typeface="Calibri"/>
              </a:rPr>
              <a:t>Perform </a:t>
            </a:r>
            <a:r>
              <a:rPr b="0" lang="en-US" sz="2200" spc="-31" strike="noStrike" u="none">
                <a:solidFill>
                  <a:srgbClr val="bb562c"/>
                </a:solidFill>
                <a:uFillTx/>
                <a:latin typeface="Calibri"/>
              </a:rPr>
              <a:t>interactive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visual analytics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using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Folium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and Plotly</a:t>
            </a:r>
            <a:r>
              <a:rPr b="0" lang="en-US" sz="2200" spc="11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Dash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1200" indent="-229320" defTabSz="914400">
              <a:lnSpc>
                <a:spcPct val="100000"/>
              </a:lnSpc>
              <a:spcBef>
                <a:spcPts val="1440"/>
              </a:spcBef>
              <a:buClr>
                <a:srgbClr val="bb562c"/>
              </a:buClr>
              <a:buFont typeface="Arial"/>
              <a:buChar char="•"/>
              <a:tabLst>
                <a:tab algn="l" pos="240840"/>
                <a:tab algn="l" pos="241920"/>
              </a:tabLst>
            </a:pPr>
            <a:r>
              <a:rPr b="0" lang="en-US" sz="2200" spc="-40" strike="noStrike" u="none">
                <a:solidFill>
                  <a:srgbClr val="bb562c"/>
                </a:solidFill>
                <a:uFillTx/>
                <a:latin typeface="Calibri"/>
              </a:rPr>
              <a:t>Perform </a:t>
            </a:r>
            <a:r>
              <a:rPr b="0" lang="en-US" sz="2200" spc="-26" strike="noStrike" u="none">
                <a:solidFill>
                  <a:srgbClr val="bb562c"/>
                </a:solidFill>
                <a:uFillTx/>
                <a:latin typeface="Calibri"/>
              </a:rPr>
              <a:t>predictive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analysis </a:t>
            </a:r>
            <a:r>
              <a:rPr b="0" lang="en-US" sz="2200" spc="-14" strike="noStrike" u="none">
                <a:solidFill>
                  <a:srgbClr val="bb562c"/>
                </a:solidFill>
                <a:uFillTx/>
                <a:latin typeface="Calibri"/>
              </a:rPr>
              <a:t>using </a:t>
            </a:r>
            <a:r>
              <a:rPr b="0" lang="en-US" sz="2200" spc="-20" strike="noStrike" u="none">
                <a:solidFill>
                  <a:srgbClr val="bb562c"/>
                </a:solidFill>
                <a:uFillTx/>
                <a:latin typeface="Calibri"/>
              </a:rPr>
              <a:t>classification</a:t>
            </a:r>
            <a:r>
              <a:rPr b="0" lang="en-US" sz="2200" spc="170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2200" spc="-6" strike="noStrike" u="none">
                <a:solidFill>
                  <a:srgbClr val="bb562c"/>
                </a:solidFill>
                <a:uFillTx/>
                <a:latin typeface="Calibri"/>
              </a:rPr>
              <a:t>models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98400" indent="-229320" defTabSz="914400">
              <a:lnSpc>
                <a:spcPct val="100000"/>
              </a:lnSpc>
              <a:spcBef>
                <a:spcPts val="326"/>
              </a:spcBef>
              <a:buClr>
                <a:srgbClr val="bb562c"/>
              </a:buClr>
              <a:buFont typeface="Arial"/>
              <a:buChar char="•"/>
              <a:tabLst>
                <a:tab algn="l" pos="698040"/>
                <a:tab algn="l" pos="699120"/>
              </a:tabLst>
            </a:pPr>
            <a:r>
              <a:rPr b="0" lang="en-US" sz="1800" spc="-45" strike="noStrike" u="none">
                <a:solidFill>
                  <a:srgbClr val="bb562c"/>
                </a:solidFill>
                <a:uFillTx/>
                <a:latin typeface="Calibri"/>
              </a:rPr>
              <a:t>Tuned </a:t>
            </a:r>
            <a:r>
              <a:rPr b="0" lang="en-US" sz="1800" strike="noStrike" u="none">
                <a:solidFill>
                  <a:srgbClr val="bb562c"/>
                </a:solidFill>
                <a:uFillTx/>
                <a:latin typeface="Calibri"/>
              </a:rPr>
              <a:t>models </a:t>
            </a:r>
            <a:r>
              <a:rPr b="0" lang="en-US" sz="1800" spc="-6" strike="noStrike" u="none">
                <a:solidFill>
                  <a:srgbClr val="bb562c"/>
                </a:solidFill>
                <a:uFillTx/>
                <a:latin typeface="Calibri"/>
              </a:rPr>
              <a:t>using</a:t>
            </a:r>
            <a:r>
              <a:rPr b="0" lang="en-US" sz="1800" spc="11" strike="noStrike" u="none">
                <a:solidFill>
                  <a:srgbClr val="bb562c"/>
                </a:solidFill>
                <a:uFillTx/>
                <a:latin typeface="Calibri"/>
              </a:rPr>
              <a:t> </a:t>
            </a:r>
            <a:r>
              <a:rPr b="0" lang="en-US" sz="1800" spc="-20" strike="noStrike" u="none">
                <a:solidFill>
                  <a:srgbClr val="bb562c"/>
                </a:solidFill>
                <a:uFillTx/>
                <a:latin typeface="Calibri"/>
              </a:rPr>
              <a:t>GridSearchCV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object 2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47160" y="352800"/>
            <a:ext cx="603036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340" strike="noStrike" u="none">
                <a:solidFill>
                  <a:srgbClr val="404040"/>
                </a:solidFill>
                <a:uFillTx/>
                <a:latin typeface="Arial"/>
              </a:rPr>
              <a:t>Data </a:t>
            </a:r>
            <a:r>
              <a:rPr b="0" lang="en-US" sz="4800" spc="-235" strike="noStrike" u="none">
                <a:solidFill>
                  <a:srgbClr val="404040"/>
                </a:solidFill>
                <a:uFillTx/>
                <a:latin typeface="Arial"/>
              </a:rPr>
              <a:t>Collection</a:t>
            </a:r>
            <a:r>
              <a:rPr b="0" lang="en-US" sz="4800" spc="-505" strike="noStrike" u="none">
                <a:solidFill>
                  <a:srgbClr val="404040"/>
                </a:solidFill>
                <a:uFillTx/>
                <a:latin typeface="Arial"/>
              </a:rPr>
              <a:t> </a:t>
            </a:r>
            <a:r>
              <a:rPr b="0" lang="en-US" sz="4800" spc="-275" strike="noStrike" u="none">
                <a:solidFill>
                  <a:srgbClr val="404040"/>
                </a:solidFill>
                <a:uFillTx/>
                <a:latin typeface="Arial"/>
              </a:rPr>
              <a:t>Overview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object 5"/>
          <p:cNvSpPr/>
          <p:nvPr/>
        </p:nvSpPr>
        <p:spPr>
          <a:xfrm>
            <a:off x="10948320" y="6568560"/>
            <a:ext cx="144000" cy="1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 defTabSz="914400">
              <a:lnSpc>
                <a:spcPts val="1100"/>
              </a:lnSpc>
            </a:pPr>
            <a:fld id="{A0867A29-C0D7-46E0-86C8-83C0D052D864}" type="slidenum">
              <a:rPr b="0" lang="en-US" sz="1050" strike="noStrike" u="none">
                <a:solidFill>
                  <a:srgbClr val="ffffff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object 4"/>
          <p:cNvSpPr/>
          <p:nvPr/>
        </p:nvSpPr>
        <p:spPr>
          <a:xfrm>
            <a:off x="1176120" y="1824480"/>
            <a:ext cx="9898920" cy="39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2600" defTabSz="914400">
              <a:lnSpc>
                <a:spcPts val="2211"/>
              </a:lnSpc>
              <a:spcBef>
                <a:spcPts val="334"/>
              </a:spcBef>
            </a:pP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Data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collection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process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involved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combination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of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API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requests from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Space X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public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API and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web  scraping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data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from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table in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Space </a:t>
            </a:r>
            <a:r>
              <a:rPr b="0" lang="en-US" sz="2000" spc="-74" strike="noStrike" u="none">
                <a:solidFill>
                  <a:srgbClr val="404040"/>
                </a:solidFill>
                <a:uFillTx/>
                <a:latin typeface="Calibri"/>
              </a:rPr>
              <a:t>X’s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Wikipedia</a:t>
            </a:r>
            <a:r>
              <a:rPr b="0" lang="en-US" sz="2000" spc="-99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45" strike="noStrike" u="none">
                <a:solidFill>
                  <a:srgbClr val="404040"/>
                </a:solidFill>
                <a:uFillTx/>
                <a:latin typeface="Calibri"/>
              </a:rPr>
              <a:t>entry.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99"/>
              </a:lnSpc>
              <a:spcBef>
                <a:spcPts val="1114"/>
              </a:spcBef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next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slide will show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flowchart of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data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collection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from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API and the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one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after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will show 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the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flowchart of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data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collection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from</a:t>
            </a:r>
            <a:r>
              <a:rPr b="0" lang="en-US" sz="2000" spc="-111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webscraping.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145"/>
              </a:spcBef>
            </a:pPr>
            <a:r>
              <a:rPr b="0" lang="en-US" sz="2000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Space X API </a:t>
            </a:r>
            <a:r>
              <a:rPr b="0" lang="en-US" sz="2000" spc="-2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Data</a:t>
            </a:r>
            <a:r>
              <a:rPr b="0" lang="en-US" sz="2000" spc="-9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Columns: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99"/>
              </a:lnSpc>
              <a:spcBef>
                <a:spcPts val="1199"/>
              </a:spcBef>
            </a:pPr>
            <a:r>
              <a:rPr b="0" lang="en-US" sz="2000" spc="-31" strike="noStrike" u="none">
                <a:solidFill>
                  <a:srgbClr val="404040"/>
                </a:solidFill>
                <a:uFillTx/>
                <a:latin typeface="Calibri"/>
              </a:rPr>
              <a:t>FlightNumber,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Date,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BoosterVersion,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PayloadMass,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Orbit, LaunchSite,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Outcome,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Flights,</a:t>
            </a:r>
            <a:r>
              <a:rPr b="0" lang="en-US" sz="2000" spc="54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GridFins,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99"/>
              </a:lnSpc>
            </a:pP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Reused, Legs,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LandingPad,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Block,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ReusedCount,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Serial, Longitude,</a:t>
            </a:r>
            <a:r>
              <a:rPr b="0" lang="en-US" sz="2000" spc="-230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Latitude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106"/>
              </a:spcBef>
            </a:pPr>
            <a:r>
              <a:rPr b="0" lang="en-US" sz="2000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Wikipedia </a:t>
            </a:r>
            <a:r>
              <a:rPr b="0" lang="en-US" sz="2000" spc="-2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Webscrape Data</a:t>
            </a:r>
            <a:r>
              <a:rPr b="0" lang="en-US" sz="2000" spc="-125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 </a:t>
            </a:r>
            <a:r>
              <a:rPr b="0" lang="en-US" sz="2000" spc="-6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Columns: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00"/>
              </a:lnSpc>
              <a:spcBef>
                <a:spcPts val="1440"/>
              </a:spcBef>
            </a:pP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Flight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No.,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Launch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site, 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Payload,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PayloadMass,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Orbit, </a:t>
            </a:r>
            <a:r>
              <a:rPr b="0" lang="en-US" sz="2000" spc="-60" strike="noStrike" u="none">
                <a:solidFill>
                  <a:srgbClr val="404040"/>
                </a:solidFill>
                <a:uFillTx/>
                <a:latin typeface="Calibri"/>
              </a:rPr>
              <a:t>Customer,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Launch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outcome, </a:t>
            </a:r>
            <a:r>
              <a:rPr b="0" lang="en-US" sz="2000" spc="-45" strike="noStrike" u="none">
                <a:solidFill>
                  <a:srgbClr val="404040"/>
                </a:solidFill>
                <a:uFillTx/>
                <a:latin typeface="Calibri"/>
              </a:rPr>
              <a:t>Version  </a:t>
            </a:r>
            <a:r>
              <a:rPr b="0" lang="en-US" sz="2000" spc="-60" strike="noStrike" u="none">
                <a:solidFill>
                  <a:srgbClr val="404040"/>
                </a:solidFill>
                <a:uFillTx/>
                <a:latin typeface="Calibri"/>
              </a:rPr>
              <a:t>Booster,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Booster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landing, </a:t>
            </a:r>
            <a:r>
              <a:rPr b="0" lang="en-US" sz="2000" spc="-20" strike="noStrike" u="none">
                <a:solidFill>
                  <a:srgbClr val="404040"/>
                </a:solidFill>
                <a:uFillTx/>
                <a:latin typeface="Calibri"/>
              </a:rPr>
              <a:t>Date,</a:t>
            </a:r>
            <a:r>
              <a:rPr b="0" lang="en-US" sz="2000" spc="40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Time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object 2"/>
          <p:cNvGrpSpPr/>
          <p:nvPr/>
        </p:nvGrpSpPr>
        <p:grpSpPr>
          <a:xfrm>
            <a:off x="0" y="0"/>
            <a:ext cx="4103640" cy="6857280"/>
            <a:chOff x="0" y="0"/>
            <a:chExt cx="4103640" cy="6857280"/>
          </a:xfrm>
        </p:grpSpPr>
        <p:sp>
          <p:nvSpPr>
            <p:cNvPr id="148" name="object 3"/>
            <p:cNvSpPr/>
            <p:nvPr/>
          </p:nvSpPr>
          <p:spPr>
            <a:xfrm>
              <a:off x="0" y="0"/>
              <a:ext cx="4050000" cy="6857280"/>
            </a:xfrm>
            <a:custGeom>
              <a:avLst/>
              <a:gdLst>
                <a:gd name="textAreaLeft" fmla="*/ 0 w 4050000"/>
                <a:gd name="textAreaRight" fmla="*/ 4050720 w 405000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49" name="object 4"/>
            <p:cNvSpPr/>
            <p:nvPr/>
          </p:nvSpPr>
          <p:spPr>
            <a:xfrm>
              <a:off x="4040280" y="0"/>
              <a:ext cx="63360" cy="6857280"/>
            </a:xfrm>
            <a:custGeom>
              <a:avLst/>
              <a:gdLst>
                <a:gd name="textAreaLeft" fmla="*/ 0 w 63360"/>
                <a:gd name="textAreaRight" fmla="*/ 64080 w 6336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150" name="object 5"/>
          <p:cNvSpPr/>
          <p:nvPr/>
        </p:nvSpPr>
        <p:spPr>
          <a:xfrm>
            <a:off x="535680" y="1761120"/>
            <a:ext cx="3016080" cy="15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ts val="4014"/>
              </a:lnSpc>
              <a:spcBef>
                <a:spcPts val="99"/>
              </a:spcBef>
            </a:pPr>
            <a:r>
              <a:rPr b="0" lang="en-US" sz="3600" spc="-281" strike="noStrike" u="none">
                <a:solidFill>
                  <a:srgbClr val="ffffff"/>
                </a:solidFill>
                <a:uFillTx/>
                <a:latin typeface="Arial"/>
              </a:rPr>
              <a:t>Data </a:t>
            </a:r>
            <a:r>
              <a:rPr b="0" lang="en-US" sz="3600" spc="-184" strike="noStrike" u="none">
                <a:solidFill>
                  <a:srgbClr val="ffffff"/>
                </a:solidFill>
                <a:uFillTx/>
                <a:latin typeface="Arial"/>
              </a:rPr>
              <a:t>Collection</a:t>
            </a:r>
            <a:r>
              <a:rPr b="0" lang="en-US" sz="3600" spc="-524" strike="noStrike" u="none">
                <a:solidFill>
                  <a:srgbClr val="ffffff"/>
                </a:solidFill>
                <a:uFillTx/>
                <a:latin typeface="Arial"/>
              </a:rPr>
              <a:t> </a:t>
            </a:r>
            <a:r>
              <a:rPr b="0" lang="en-US" sz="3600" spc="-210" strike="noStrike" u="none">
                <a:solidFill>
                  <a:srgbClr val="ffffff"/>
                </a:solidFill>
                <a:uFillTx/>
                <a:latin typeface="Arial"/>
              </a:rPr>
              <a:t>–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4014"/>
              </a:lnSpc>
            </a:pPr>
            <a:r>
              <a:rPr b="0" lang="en-US" sz="3600" spc="-425" strike="noStrike" u="none">
                <a:solidFill>
                  <a:srgbClr val="ffffff"/>
                </a:solidFill>
                <a:uFillTx/>
                <a:latin typeface="Arial"/>
              </a:rPr>
              <a:t>SpaceX</a:t>
            </a:r>
            <a:r>
              <a:rPr b="0" lang="en-US" sz="3600" spc="-386" strike="noStrike" u="none">
                <a:solidFill>
                  <a:srgbClr val="ffffff"/>
                </a:solidFill>
                <a:uFillTx/>
                <a:latin typeface="Arial"/>
              </a:rPr>
              <a:t> API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object 6"/>
          <p:cNvSpPr/>
          <p:nvPr/>
        </p:nvSpPr>
        <p:spPr>
          <a:xfrm>
            <a:off x="5062680" y="1754280"/>
            <a:ext cx="236880" cy="13892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grpSp>
        <p:nvGrpSpPr>
          <p:cNvPr id="152" name="object 7"/>
          <p:cNvGrpSpPr/>
          <p:nvPr/>
        </p:nvGrpSpPr>
        <p:grpSpPr>
          <a:xfrm>
            <a:off x="4782240" y="1478160"/>
            <a:ext cx="1851120" cy="1607040"/>
            <a:chOff x="4782240" y="1478160"/>
            <a:chExt cx="1851120" cy="1607040"/>
          </a:xfrm>
        </p:grpSpPr>
        <p:sp>
          <p:nvSpPr>
            <p:cNvPr id="153" name="object 8"/>
            <p:cNvSpPr/>
            <p:nvPr/>
          </p:nvSpPr>
          <p:spPr>
            <a:xfrm>
              <a:off x="5083920" y="1766160"/>
              <a:ext cx="157680" cy="13190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54" name="object 9"/>
            <p:cNvSpPr/>
            <p:nvPr/>
          </p:nvSpPr>
          <p:spPr>
            <a:xfrm>
              <a:off x="4782240" y="1478160"/>
              <a:ext cx="1851120" cy="114228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55" name="object 10"/>
            <p:cNvSpPr/>
            <p:nvPr/>
          </p:nvSpPr>
          <p:spPr>
            <a:xfrm>
              <a:off x="4889160" y="1719000"/>
              <a:ext cx="1677240" cy="69588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56" name="object 11"/>
            <p:cNvSpPr/>
            <p:nvPr/>
          </p:nvSpPr>
          <p:spPr>
            <a:xfrm>
              <a:off x="4803480" y="1499760"/>
              <a:ext cx="1771560" cy="106308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157" name="object 12"/>
          <p:cNvSpPr/>
          <p:nvPr/>
        </p:nvSpPr>
        <p:spPr>
          <a:xfrm>
            <a:off x="5015880" y="1766160"/>
            <a:ext cx="1326600" cy="6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479520" indent="-466560" defTabSz="914400">
              <a:lnSpc>
                <a:spcPts val="1638"/>
              </a:lnSpc>
              <a:spcBef>
                <a:spcPts val="286"/>
              </a:spcBef>
              <a:tabLst>
                <a:tab algn="l" pos="0"/>
              </a:tabLst>
            </a:pPr>
            <a:r>
              <a:rPr b="0" lang="en-US" sz="1500" spc="-6" strike="noStrike" u="none">
                <a:solidFill>
                  <a:srgbClr val="ffffff"/>
                </a:solidFill>
                <a:uFillTx/>
                <a:latin typeface="Calibri"/>
              </a:rPr>
              <a:t>Request </a:t>
            </a:r>
            <a:r>
              <a:rPr b="0" lang="en-US" sz="1500" spc="-11" strike="noStrike" u="none">
                <a:solidFill>
                  <a:srgbClr val="ffffff"/>
                </a:solidFill>
                <a:uFillTx/>
                <a:latin typeface="Calibri"/>
              </a:rPr>
              <a:t>(Space</a:t>
            </a:r>
            <a:r>
              <a:rPr b="0" lang="en-US" sz="1500" spc="-241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500" strike="noStrike" u="none">
                <a:solidFill>
                  <a:srgbClr val="ffffff"/>
                </a:solidFill>
                <a:uFillTx/>
                <a:latin typeface="Calibri"/>
              </a:rPr>
              <a:t>X  APIs)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8" name="object 13"/>
          <p:cNvGrpSpPr/>
          <p:nvPr/>
        </p:nvGrpSpPr>
        <p:grpSpPr>
          <a:xfrm>
            <a:off x="4782240" y="2807280"/>
            <a:ext cx="1851120" cy="1665000"/>
            <a:chOff x="4782240" y="2807280"/>
            <a:chExt cx="1851120" cy="1665000"/>
          </a:xfrm>
        </p:grpSpPr>
        <p:sp>
          <p:nvSpPr>
            <p:cNvPr id="159" name="object 14"/>
            <p:cNvSpPr/>
            <p:nvPr/>
          </p:nvSpPr>
          <p:spPr>
            <a:xfrm>
              <a:off x="5062680" y="3074040"/>
              <a:ext cx="236880" cy="139824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60" name="object 15"/>
            <p:cNvSpPr/>
            <p:nvPr/>
          </p:nvSpPr>
          <p:spPr>
            <a:xfrm>
              <a:off x="5083920" y="3095280"/>
              <a:ext cx="157680" cy="1319040"/>
            </a:xfrm>
            <a:prstGeom prst="rect">
              <a:avLst/>
            </a:pr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61" name="object 16"/>
            <p:cNvSpPr/>
            <p:nvPr/>
          </p:nvSpPr>
          <p:spPr>
            <a:xfrm>
              <a:off x="4782240" y="2807280"/>
              <a:ext cx="1851120" cy="1142280"/>
            </a:xfrm>
            <a:prstGeom prst="rect">
              <a:avLst/>
            </a:prstGeom>
            <a:blipFill rotWithShape="0">
              <a:blip r:embed="rId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62" name="object 17"/>
            <p:cNvSpPr/>
            <p:nvPr/>
          </p:nvSpPr>
          <p:spPr>
            <a:xfrm>
              <a:off x="4889160" y="2839320"/>
              <a:ext cx="1677240" cy="1114920"/>
            </a:xfrm>
            <a:prstGeom prst="rect">
              <a:avLst/>
            </a:prstGeom>
            <a:blipFill rotWithShape="0">
              <a:blip r:embed="rId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63" name="object 18"/>
            <p:cNvSpPr/>
            <p:nvPr/>
          </p:nvSpPr>
          <p:spPr>
            <a:xfrm>
              <a:off x="4803480" y="2828520"/>
              <a:ext cx="1771560" cy="1063080"/>
            </a:xfrm>
            <a:prstGeom prst="rect">
              <a:avLst/>
            </a:prstGeom>
            <a:blipFill rotWithShape="0">
              <a:blip r:embed="rId1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164" name="object 19"/>
          <p:cNvSpPr/>
          <p:nvPr/>
        </p:nvSpPr>
        <p:spPr>
          <a:xfrm>
            <a:off x="5015880" y="2886480"/>
            <a:ext cx="1332000" cy="10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t">
            <a:spAutoFit/>
          </a:bodyPr>
          <a:p>
            <a:pPr marL="12600" indent="4320" algn="ctr" defTabSz="914400">
              <a:lnSpc>
                <a:spcPct val="91000"/>
              </a:lnSpc>
              <a:spcBef>
                <a:spcPts val="249"/>
              </a:spcBef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Calibri"/>
              </a:rPr>
              <a:t>.JSON </a:t>
            </a:r>
            <a:r>
              <a:rPr b="0" lang="en-US" sz="1500" spc="-6" strike="noStrike" u="none">
                <a:solidFill>
                  <a:srgbClr val="ffffff"/>
                </a:solidFill>
                <a:uFillTx/>
                <a:latin typeface="Calibri"/>
              </a:rPr>
              <a:t>file </a:t>
            </a:r>
            <a:r>
              <a:rPr b="0" lang="en-US" sz="1500" strike="noStrike" u="none">
                <a:solidFill>
                  <a:srgbClr val="ffffff"/>
                </a:solidFill>
                <a:uFillTx/>
                <a:latin typeface="Calibri"/>
              </a:rPr>
              <a:t>+  </a:t>
            </a:r>
            <a:r>
              <a:rPr b="0" lang="en-US" sz="1500" spc="-11" strike="noStrike" u="none">
                <a:solidFill>
                  <a:srgbClr val="ffffff"/>
                </a:solidFill>
                <a:uFillTx/>
                <a:latin typeface="Calibri"/>
              </a:rPr>
              <a:t>Lists(Launch</a:t>
            </a:r>
            <a:r>
              <a:rPr b="0" lang="en-US" sz="1500" spc="-125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500" spc="-11" strike="noStrike" u="none">
                <a:solidFill>
                  <a:srgbClr val="ffffff"/>
                </a:solidFill>
                <a:uFillTx/>
                <a:latin typeface="Calibri"/>
              </a:rPr>
              <a:t>Site,  </a:t>
            </a:r>
            <a:r>
              <a:rPr b="0" lang="en-US" sz="1500" spc="-6" strike="noStrike" u="none">
                <a:solidFill>
                  <a:srgbClr val="ffffff"/>
                </a:solidFill>
                <a:uFillTx/>
                <a:latin typeface="Calibri"/>
              </a:rPr>
              <a:t>Booster </a:t>
            </a:r>
            <a:r>
              <a:rPr b="0" lang="en-US" sz="1500" spc="-26" strike="noStrike" u="none">
                <a:solidFill>
                  <a:srgbClr val="ffffff"/>
                </a:solidFill>
                <a:uFillTx/>
                <a:latin typeface="Calibri"/>
              </a:rPr>
              <a:t>Version,  </a:t>
            </a:r>
            <a:r>
              <a:rPr b="0" lang="en-US" sz="1500" spc="-20" strike="noStrike" u="none">
                <a:solidFill>
                  <a:srgbClr val="ffffff"/>
                </a:solidFill>
                <a:uFillTx/>
                <a:latin typeface="Calibri"/>
              </a:rPr>
              <a:t>Payload</a:t>
            </a:r>
            <a:r>
              <a:rPr b="0" lang="en-US" sz="1500" spc="-74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500" spc="-14" strike="noStrike" u="none">
                <a:solidFill>
                  <a:srgbClr val="ffffff"/>
                </a:solidFill>
                <a:uFillTx/>
                <a:latin typeface="Calibri"/>
              </a:rPr>
              <a:t>Data)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65" name="object 20"/>
          <p:cNvGrpSpPr/>
          <p:nvPr/>
        </p:nvGrpSpPr>
        <p:grpSpPr>
          <a:xfrm>
            <a:off x="4782240" y="4137480"/>
            <a:ext cx="2789640" cy="1140840"/>
            <a:chOff x="4782240" y="4137480"/>
            <a:chExt cx="2789640" cy="1140840"/>
          </a:xfrm>
        </p:grpSpPr>
        <p:sp>
          <p:nvSpPr>
            <p:cNvPr id="166" name="object 21"/>
            <p:cNvSpPr/>
            <p:nvPr/>
          </p:nvSpPr>
          <p:spPr>
            <a:xfrm>
              <a:off x="5146560" y="4318920"/>
              <a:ext cx="2425320" cy="238680"/>
            </a:xfrm>
            <a:prstGeom prst="rect">
              <a:avLst/>
            </a:prstGeom>
            <a:blipFill rotWithShape="0">
              <a:blip r:embed="rId1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67" name="object 22"/>
            <p:cNvSpPr/>
            <p:nvPr/>
          </p:nvSpPr>
          <p:spPr>
            <a:xfrm>
              <a:off x="5167800" y="4340520"/>
              <a:ext cx="2346120" cy="159120"/>
            </a:xfrm>
            <a:prstGeom prst="rect">
              <a:avLst/>
            </a:prstGeom>
            <a:blipFill rotWithShape="0">
              <a:blip r:embed="rId1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68" name="object 23"/>
            <p:cNvSpPr/>
            <p:nvPr/>
          </p:nvSpPr>
          <p:spPr>
            <a:xfrm>
              <a:off x="4782240" y="4137480"/>
              <a:ext cx="1851120" cy="1140840"/>
            </a:xfrm>
            <a:prstGeom prst="rect">
              <a:avLst/>
            </a:prstGeom>
            <a:blipFill rotWithShape="0">
              <a:blip r:embed="rId1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69" name="object 24"/>
            <p:cNvSpPr/>
            <p:nvPr/>
          </p:nvSpPr>
          <p:spPr>
            <a:xfrm>
              <a:off x="4851000" y="4273200"/>
              <a:ext cx="1755000" cy="904680"/>
            </a:xfrm>
            <a:prstGeom prst="rect">
              <a:avLst/>
            </a:prstGeom>
            <a:blipFill rotWithShape="0">
              <a:blip r:embed="rId1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70" name="object 25"/>
            <p:cNvSpPr/>
            <p:nvPr/>
          </p:nvSpPr>
          <p:spPr>
            <a:xfrm>
              <a:off x="4803480" y="4159080"/>
              <a:ext cx="1771560" cy="1061640"/>
            </a:xfrm>
            <a:prstGeom prst="rect">
              <a:avLst/>
            </a:prstGeom>
            <a:blipFill rotWithShape="0">
              <a:blip r:embed="rId1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171" name="object 26"/>
          <p:cNvSpPr/>
          <p:nvPr/>
        </p:nvSpPr>
        <p:spPr>
          <a:xfrm>
            <a:off x="4977720" y="4321080"/>
            <a:ext cx="1403280" cy="84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marL="12600" algn="ctr" defTabSz="914400">
              <a:lnSpc>
                <a:spcPct val="89000"/>
              </a:lnSpc>
              <a:spcBef>
                <a:spcPts val="281"/>
              </a:spcBef>
            </a:pPr>
            <a:r>
              <a:rPr b="0" lang="en-US" sz="1500" spc="-11" strike="noStrike" u="none">
                <a:solidFill>
                  <a:srgbClr val="ffffff"/>
                </a:solidFill>
                <a:uFillTx/>
                <a:latin typeface="Calibri"/>
              </a:rPr>
              <a:t>Json_normalize</a:t>
            </a:r>
            <a:r>
              <a:rPr b="0" lang="en-US" sz="1500" spc="-17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500" spc="-26" strike="noStrike" u="none">
                <a:solidFill>
                  <a:srgbClr val="ffffff"/>
                </a:solidFill>
                <a:uFillTx/>
                <a:latin typeface="Calibri"/>
              </a:rPr>
              <a:t>to  </a:t>
            </a:r>
            <a:r>
              <a:rPr b="0" lang="en-US" sz="1500" spc="-20" strike="noStrike" u="none">
                <a:solidFill>
                  <a:srgbClr val="ffffff"/>
                </a:solidFill>
                <a:uFillTx/>
                <a:latin typeface="Calibri"/>
              </a:rPr>
              <a:t>DataFrame data  from</a:t>
            </a:r>
            <a:r>
              <a:rPr b="0" lang="en-US" sz="1500" spc="-45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500" strike="noStrike" u="none">
                <a:solidFill>
                  <a:srgbClr val="ffffff"/>
                </a:solidFill>
                <a:uFillTx/>
                <a:latin typeface="Calibri"/>
              </a:rPr>
              <a:t>JSON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72" name="object 27"/>
          <p:cNvGrpSpPr/>
          <p:nvPr/>
        </p:nvGrpSpPr>
        <p:grpSpPr>
          <a:xfrm>
            <a:off x="7139880" y="3074040"/>
            <a:ext cx="1858680" cy="2204280"/>
            <a:chOff x="7139880" y="3074040"/>
            <a:chExt cx="1858680" cy="2204280"/>
          </a:xfrm>
        </p:grpSpPr>
        <p:sp>
          <p:nvSpPr>
            <p:cNvPr id="173" name="object 28"/>
            <p:cNvSpPr/>
            <p:nvPr/>
          </p:nvSpPr>
          <p:spPr>
            <a:xfrm>
              <a:off x="7418880" y="3074040"/>
              <a:ext cx="238680" cy="1398240"/>
            </a:xfrm>
            <a:prstGeom prst="rect">
              <a:avLst/>
            </a:prstGeom>
            <a:blipFill rotWithShape="0">
              <a:blip r:embed="rId1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74" name="object 29"/>
            <p:cNvSpPr/>
            <p:nvPr/>
          </p:nvSpPr>
          <p:spPr>
            <a:xfrm>
              <a:off x="7440120" y="3095280"/>
              <a:ext cx="159480" cy="1319040"/>
            </a:xfrm>
            <a:prstGeom prst="rect">
              <a:avLst/>
            </a:prstGeom>
            <a:blipFill rotWithShape="0">
              <a:blip r:embed="rId1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75" name="object 30"/>
            <p:cNvSpPr/>
            <p:nvPr/>
          </p:nvSpPr>
          <p:spPr>
            <a:xfrm>
              <a:off x="7139880" y="4137480"/>
              <a:ext cx="1850760" cy="1140840"/>
            </a:xfrm>
            <a:prstGeom prst="rect">
              <a:avLst/>
            </a:prstGeom>
            <a:blipFill rotWithShape="0">
              <a:blip r:embed="rId1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76" name="object 31"/>
            <p:cNvSpPr/>
            <p:nvPr/>
          </p:nvSpPr>
          <p:spPr>
            <a:xfrm>
              <a:off x="7173360" y="4378320"/>
              <a:ext cx="1825200" cy="694080"/>
            </a:xfrm>
            <a:prstGeom prst="rect">
              <a:avLst/>
            </a:prstGeom>
            <a:blipFill rotWithShape="0">
              <a:blip r:embed="rId1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77" name="object 32"/>
            <p:cNvSpPr/>
            <p:nvPr/>
          </p:nvSpPr>
          <p:spPr>
            <a:xfrm>
              <a:off x="7161120" y="4159080"/>
              <a:ext cx="1771560" cy="1061640"/>
            </a:xfrm>
            <a:prstGeom prst="rect">
              <a:avLst/>
            </a:prstGeom>
            <a:blipFill rotWithShape="0">
              <a:blip r:embed="rId2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178" name="object 33"/>
          <p:cNvSpPr/>
          <p:nvPr/>
        </p:nvSpPr>
        <p:spPr>
          <a:xfrm>
            <a:off x="7300800" y="4425480"/>
            <a:ext cx="1483200" cy="6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576000" indent="-563760" defTabSz="914400">
              <a:lnSpc>
                <a:spcPts val="1638"/>
              </a:lnSpc>
              <a:spcBef>
                <a:spcPts val="286"/>
              </a:spcBef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Calibri"/>
              </a:rPr>
              <a:t>Dictionary</a:t>
            </a:r>
            <a:r>
              <a:rPr b="0" lang="en-US" sz="1500" spc="-96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500" spc="-26" strike="noStrike" u="none">
                <a:solidFill>
                  <a:srgbClr val="ffffff"/>
                </a:solidFill>
                <a:uFillTx/>
                <a:latin typeface="Calibri"/>
              </a:rPr>
              <a:t>relevant  </a:t>
            </a:r>
            <a:r>
              <a:rPr b="0" lang="en-US" sz="1500" spc="-20" strike="noStrike" u="none">
                <a:solidFill>
                  <a:srgbClr val="ffffff"/>
                </a:solidFill>
                <a:uFillTx/>
                <a:latin typeface="Calibri"/>
              </a:rPr>
              <a:t>data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79" name="object 34"/>
          <p:cNvGrpSpPr/>
          <p:nvPr/>
        </p:nvGrpSpPr>
        <p:grpSpPr>
          <a:xfrm>
            <a:off x="7139880" y="1744920"/>
            <a:ext cx="1867680" cy="2204640"/>
            <a:chOff x="7139880" y="1744920"/>
            <a:chExt cx="1867680" cy="2204640"/>
          </a:xfrm>
        </p:grpSpPr>
        <p:sp>
          <p:nvSpPr>
            <p:cNvPr id="180" name="object 35"/>
            <p:cNvSpPr/>
            <p:nvPr/>
          </p:nvSpPr>
          <p:spPr>
            <a:xfrm>
              <a:off x="7418880" y="1744920"/>
              <a:ext cx="238680" cy="1398240"/>
            </a:xfrm>
            <a:prstGeom prst="rect">
              <a:avLst/>
            </a:prstGeom>
            <a:blipFill rotWithShape="0">
              <a:blip r:embed="rId2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81" name="object 36"/>
            <p:cNvSpPr/>
            <p:nvPr/>
          </p:nvSpPr>
          <p:spPr>
            <a:xfrm>
              <a:off x="7440120" y="1766160"/>
              <a:ext cx="159480" cy="1319040"/>
            </a:xfrm>
            <a:prstGeom prst="rect">
              <a:avLst/>
            </a:prstGeom>
            <a:blipFill rotWithShape="0">
              <a:blip r:embed="rId2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82" name="object 37"/>
            <p:cNvSpPr/>
            <p:nvPr/>
          </p:nvSpPr>
          <p:spPr>
            <a:xfrm>
              <a:off x="7139880" y="2807280"/>
              <a:ext cx="1850760" cy="1142280"/>
            </a:xfrm>
            <a:prstGeom prst="rect">
              <a:avLst/>
            </a:prstGeom>
            <a:blipFill rotWithShape="0">
              <a:blip r:embed="rId2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83" name="object 38"/>
            <p:cNvSpPr/>
            <p:nvPr/>
          </p:nvSpPr>
          <p:spPr>
            <a:xfrm>
              <a:off x="7164360" y="3048120"/>
              <a:ext cx="1843200" cy="695880"/>
            </a:xfrm>
            <a:prstGeom prst="rect">
              <a:avLst/>
            </a:prstGeom>
            <a:blipFill rotWithShape="0">
              <a:blip r:embed="rId2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84" name="object 39"/>
            <p:cNvSpPr/>
            <p:nvPr/>
          </p:nvSpPr>
          <p:spPr>
            <a:xfrm>
              <a:off x="7161120" y="2828520"/>
              <a:ext cx="1771560" cy="1063080"/>
            </a:xfrm>
            <a:prstGeom prst="rect">
              <a:avLst/>
            </a:prstGeom>
            <a:blipFill rotWithShape="0">
              <a:blip r:embed="rId2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185" name="object 40"/>
          <p:cNvSpPr/>
          <p:nvPr/>
        </p:nvSpPr>
        <p:spPr>
          <a:xfrm>
            <a:off x="7291440" y="3096000"/>
            <a:ext cx="1492200" cy="6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 anchor="t">
            <a:spAutoFit/>
          </a:bodyPr>
          <a:p>
            <a:pPr marL="332640" indent="-320040" defTabSz="914400">
              <a:lnSpc>
                <a:spcPts val="1638"/>
              </a:lnSpc>
              <a:spcBef>
                <a:spcPts val="286"/>
              </a:spcBef>
              <a:tabLst>
                <a:tab algn="l" pos="0"/>
              </a:tabLst>
            </a:pPr>
            <a:r>
              <a:rPr b="0" lang="en-US" sz="1500" spc="-6" strike="noStrike" u="none">
                <a:solidFill>
                  <a:srgbClr val="ffffff"/>
                </a:solidFill>
                <a:uFillTx/>
                <a:latin typeface="Calibri"/>
              </a:rPr>
              <a:t>Cast </a:t>
            </a:r>
            <a:r>
              <a:rPr b="0" lang="en-US" sz="1500" strike="noStrike" u="none">
                <a:solidFill>
                  <a:srgbClr val="ffffff"/>
                </a:solidFill>
                <a:uFillTx/>
                <a:latin typeface="Calibri"/>
              </a:rPr>
              <a:t>dictionary</a:t>
            </a:r>
            <a:r>
              <a:rPr b="0" lang="en-US" sz="1500" spc="-249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500" spc="-14" strike="noStrike" u="none">
                <a:solidFill>
                  <a:srgbClr val="ffffff"/>
                </a:solidFill>
                <a:uFillTx/>
                <a:latin typeface="Calibri"/>
              </a:rPr>
              <a:t>to </a:t>
            </a:r>
            <a:r>
              <a:rPr b="0" lang="en-US" sz="1500" strike="noStrike" u="none">
                <a:solidFill>
                  <a:srgbClr val="ffffff"/>
                </a:solidFill>
                <a:uFillTx/>
                <a:latin typeface="Calibri"/>
              </a:rPr>
              <a:t>a  </a:t>
            </a:r>
            <a:r>
              <a:rPr b="0" lang="en-US" sz="1500" spc="-20" strike="noStrike" u="none">
                <a:solidFill>
                  <a:srgbClr val="ffffff"/>
                </a:solidFill>
                <a:uFillTx/>
                <a:latin typeface="Calibri"/>
              </a:rPr>
              <a:t>DataFrame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86" name="object 41"/>
          <p:cNvGrpSpPr/>
          <p:nvPr/>
        </p:nvGrpSpPr>
        <p:grpSpPr>
          <a:xfrm>
            <a:off x="7139880" y="1478160"/>
            <a:ext cx="2789640" cy="1142280"/>
            <a:chOff x="7139880" y="1478160"/>
            <a:chExt cx="2789640" cy="1142280"/>
          </a:xfrm>
        </p:grpSpPr>
        <p:sp>
          <p:nvSpPr>
            <p:cNvPr id="187" name="object 42"/>
            <p:cNvSpPr/>
            <p:nvPr/>
          </p:nvSpPr>
          <p:spPr>
            <a:xfrm>
              <a:off x="7504200" y="1661040"/>
              <a:ext cx="2425320" cy="236880"/>
            </a:xfrm>
            <a:prstGeom prst="rect">
              <a:avLst/>
            </a:prstGeom>
            <a:blipFill rotWithShape="0">
              <a:blip r:embed="rId2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88" name="object 43"/>
            <p:cNvSpPr/>
            <p:nvPr/>
          </p:nvSpPr>
          <p:spPr>
            <a:xfrm>
              <a:off x="7525440" y="1682640"/>
              <a:ext cx="2346120" cy="157680"/>
            </a:xfrm>
            <a:prstGeom prst="rect">
              <a:avLst/>
            </a:prstGeom>
            <a:blipFill rotWithShape="0">
              <a:blip r:embed="rId2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89" name="object 44"/>
            <p:cNvSpPr/>
            <p:nvPr/>
          </p:nvSpPr>
          <p:spPr>
            <a:xfrm>
              <a:off x="7139880" y="1478160"/>
              <a:ext cx="1850760" cy="1142280"/>
            </a:xfrm>
            <a:prstGeom prst="rect">
              <a:avLst/>
            </a:prstGeom>
            <a:blipFill rotWithShape="0">
              <a:blip r:embed="rId2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90" name="object 45"/>
            <p:cNvSpPr/>
            <p:nvPr/>
          </p:nvSpPr>
          <p:spPr>
            <a:xfrm>
              <a:off x="7226640" y="1615320"/>
              <a:ext cx="1716840" cy="902880"/>
            </a:xfrm>
            <a:prstGeom prst="rect">
              <a:avLst/>
            </a:prstGeom>
            <a:blipFill rotWithShape="0">
              <a:blip r:embed="rId2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91" name="object 46"/>
            <p:cNvSpPr/>
            <p:nvPr/>
          </p:nvSpPr>
          <p:spPr>
            <a:xfrm>
              <a:off x="7161120" y="1499760"/>
              <a:ext cx="1771560" cy="1063080"/>
            </a:xfrm>
            <a:prstGeom prst="rect">
              <a:avLst/>
            </a:prstGeom>
            <a:blipFill rotWithShape="0">
              <a:blip r:embed="rId3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354080" y="1661040"/>
            <a:ext cx="1372680" cy="873720"/>
          </a:xfrm>
          <a:prstGeom prst="rect">
            <a:avLst/>
          </a:prstGeom>
          <a:noFill/>
          <a:ln w="0">
            <a:noFill/>
          </a:ln>
        </p:spPr>
        <p:txBody>
          <a:bodyPr lIns="0" rIns="0" tIns="35640" bIns="0" anchor="t">
            <a:noAutofit/>
          </a:bodyPr>
          <a:p>
            <a:pPr marL="12600" indent="0" algn="ctr">
              <a:lnSpc>
                <a:spcPts val="165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500" spc="-6" strike="noStrike" u="none">
                <a:solidFill>
                  <a:srgbClr val="ffffff"/>
                </a:solidFill>
                <a:uFillTx/>
                <a:latin typeface="Calibri"/>
              </a:rPr>
              <a:t>Filter </a:t>
            </a:r>
            <a:r>
              <a:rPr b="0" lang="en-US" sz="1500" spc="-11" strike="noStrike" u="none">
                <a:solidFill>
                  <a:srgbClr val="ffffff"/>
                </a:solidFill>
                <a:uFillTx/>
                <a:latin typeface="Calibri"/>
              </a:rPr>
              <a:t>data to</a:t>
            </a:r>
            <a:r>
              <a:rPr b="0" lang="en-US" sz="1500" spc="-204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500" spc="-6" strike="noStrike" u="none">
                <a:solidFill>
                  <a:srgbClr val="ffffff"/>
                </a:solidFill>
                <a:uFillTx/>
                <a:latin typeface="Calibri"/>
              </a:rPr>
              <a:t>only  </a:t>
            </a:r>
            <a:r>
              <a:rPr b="0" lang="en-US" sz="1500" strike="noStrike" u="none">
                <a:solidFill>
                  <a:srgbClr val="ffffff"/>
                </a:solidFill>
                <a:uFillTx/>
                <a:latin typeface="Calibri"/>
              </a:rPr>
              <a:t>include </a:t>
            </a:r>
            <a:r>
              <a:rPr b="0" lang="en-US" sz="1500" spc="-20" strike="noStrike" u="none">
                <a:solidFill>
                  <a:srgbClr val="ffffff"/>
                </a:solidFill>
                <a:uFillTx/>
                <a:latin typeface="Calibri"/>
              </a:rPr>
              <a:t>Falcon </a:t>
            </a:r>
            <a:r>
              <a:rPr b="0" lang="en-US" sz="1500" strike="noStrike" u="none">
                <a:solidFill>
                  <a:srgbClr val="ffffff"/>
                </a:solidFill>
                <a:uFillTx/>
                <a:latin typeface="Calibri"/>
              </a:rPr>
              <a:t>9  launches</a:t>
            </a:r>
            <a:endParaRPr b="0" lang="en-US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grpSp>
        <p:nvGrpSpPr>
          <p:cNvPr id="193" name="object 48"/>
          <p:cNvGrpSpPr/>
          <p:nvPr/>
        </p:nvGrpSpPr>
        <p:grpSpPr>
          <a:xfrm>
            <a:off x="9496080" y="1478160"/>
            <a:ext cx="1893600" cy="1142280"/>
            <a:chOff x="9496080" y="1478160"/>
            <a:chExt cx="1893600" cy="1142280"/>
          </a:xfrm>
        </p:grpSpPr>
        <p:sp>
          <p:nvSpPr>
            <p:cNvPr id="194" name="object 49"/>
            <p:cNvSpPr/>
            <p:nvPr/>
          </p:nvSpPr>
          <p:spPr>
            <a:xfrm>
              <a:off x="9496080" y="1478160"/>
              <a:ext cx="1850760" cy="1142280"/>
            </a:xfrm>
            <a:prstGeom prst="rect">
              <a:avLst/>
            </a:prstGeom>
            <a:blipFill rotWithShape="0">
              <a:blip r:embed="rId3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95" name="object 50"/>
            <p:cNvSpPr/>
            <p:nvPr/>
          </p:nvSpPr>
          <p:spPr>
            <a:xfrm>
              <a:off x="9497520" y="1615320"/>
              <a:ext cx="1892160" cy="902880"/>
            </a:xfrm>
            <a:prstGeom prst="rect">
              <a:avLst/>
            </a:prstGeom>
            <a:blipFill rotWithShape="0">
              <a:blip r:embed="rId3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196" name="object 51"/>
            <p:cNvSpPr/>
            <p:nvPr/>
          </p:nvSpPr>
          <p:spPr>
            <a:xfrm>
              <a:off x="9517320" y="1499760"/>
              <a:ext cx="1771560" cy="1063080"/>
            </a:xfrm>
            <a:prstGeom prst="rect">
              <a:avLst/>
            </a:prstGeom>
            <a:blipFill rotWithShape="0">
              <a:blip r:embed="rId3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197" name="object 52"/>
          <p:cNvSpPr/>
          <p:nvPr/>
        </p:nvSpPr>
        <p:spPr>
          <a:xfrm>
            <a:off x="9640440" y="1661040"/>
            <a:ext cx="1538640" cy="10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t">
            <a:spAutoFit/>
          </a:bodyPr>
          <a:p>
            <a:pPr marL="12600" indent="-1440" algn="ctr" defTabSz="914400">
              <a:lnSpc>
                <a:spcPct val="91000"/>
              </a:lnSpc>
              <a:spcBef>
                <a:spcPts val="261"/>
              </a:spcBef>
              <a:tabLst>
                <a:tab algn="l" pos="0"/>
              </a:tabLst>
            </a:pPr>
            <a:r>
              <a:rPr b="0" lang="en-US" sz="1500" spc="-20" strike="noStrike" u="none">
                <a:solidFill>
                  <a:srgbClr val="ffffff"/>
                </a:solidFill>
                <a:uFillTx/>
                <a:latin typeface="Calibri"/>
              </a:rPr>
              <a:t>Imputate </a:t>
            </a:r>
            <a:r>
              <a:rPr b="0" lang="en-US" sz="1500" spc="-6" strike="noStrike" u="none">
                <a:solidFill>
                  <a:srgbClr val="ffffff"/>
                </a:solidFill>
                <a:uFillTx/>
                <a:latin typeface="Calibri"/>
              </a:rPr>
              <a:t>missing  </a:t>
            </a:r>
            <a:r>
              <a:rPr b="0" lang="en-US" sz="1500" spc="-20" strike="noStrike" u="none">
                <a:solidFill>
                  <a:srgbClr val="ffffff"/>
                </a:solidFill>
                <a:uFillTx/>
                <a:latin typeface="Calibri"/>
              </a:rPr>
              <a:t>PayloadMass</a:t>
            </a:r>
            <a:r>
              <a:rPr b="0" lang="en-US" sz="1500" spc="-159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500" spc="-6" strike="noStrike" u="none">
                <a:solidFill>
                  <a:srgbClr val="ffffff"/>
                </a:solidFill>
                <a:uFillTx/>
                <a:latin typeface="Calibri"/>
              </a:rPr>
              <a:t>values  with</a:t>
            </a:r>
            <a:r>
              <a:rPr b="0" lang="en-US" sz="1500" spc="-34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500" strike="noStrike" u="none">
                <a:solidFill>
                  <a:srgbClr val="ffffff"/>
                </a:solidFill>
                <a:uFillTx/>
                <a:latin typeface="Calibri"/>
              </a:rPr>
              <a:t>mean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object 54"/>
          <p:cNvSpPr/>
          <p:nvPr/>
        </p:nvSpPr>
        <p:spPr>
          <a:xfrm>
            <a:off x="535680" y="5215680"/>
            <a:ext cx="298836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marL="12600" defTabSz="914400">
              <a:lnSpc>
                <a:spcPct val="88000"/>
              </a:lnSpc>
              <a:spcBef>
                <a:spcPts val="300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object 2"/>
          <p:cNvGrpSpPr/>
          <p:nvPr/>
        </p:nvGrpSpPr>
        <p:grpSpPr>
          <a:xfrm>
            <a:off x="0" y="0"/>
            <a:ext cx="4103640" cy="6857280"/>
            <a:chOff x="0" y="0"/>
            <a:chExt cx="4103640" cy="6857280"/>
          </a:xfrm>
        </p:grpSpPr>
        <p:sp>
          <p:nvSpPr>
            <p:cNvPr id="200" name="object 3"/>
            <p:cNvSpPr/>
            <p:nvPr/>
          </p:nvSpPr>
          <p:spPr>
            <a:xfrm>
              <a:off x="0" y="0"/>
              <a:ext cx="4050000" cy="6857280"/>
            </a:xfrm>
            <a:custGeom>
              <a:avLst/>
              <a:gdLst>
                <a:gd name="textAreaLeft" fmla="*/ 0 w 4050000"/>
                <a:gd name="textAreaRight" fmla="*/ 4050720 w 405000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01" name="object 4"/>
            <p:cNvSpPr/>
            <p:nvPr/>
          </p:nvSpPr>
          <p:spPr>
            <a:xfrm>
              <a:off x="4040280" y="0"/>
              <a:ext cx="63360" cy="6857280"/>
            </a:xfrm>
            <a:custGeom>
              <a:avLst/>
              <a:gdLst>
                <a:gd name="textAreaLeft" fmla="*/ 0 w 63360"/>
                <a:gd name="textAreaRight" fmla="*/ 64080 w 63360"/>
                <a:gd name="textAreaTop" fmla="*/ 0 h 6857280"/>
                <a:gd name="textAreaBottom" fmla="*/ 6858000 h 6857280"/>
              </a:gdLst>
              <a:ahLst/>
              <a:rect l="textAreaLeft" t="textAreaTop" r="textAreaRight" b="textAreaBottom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202" name="object 5"/>
          <p:cNvSpPr/>
          <p:nvPr/>
        </p:nvSpPr>
        <p:spPr>
          <a:xfrm>
            <a:off x="535680" y="1761120"/>
            <a:ext cx="3016080" cy="15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ts val="4014"/>
              </a:lnSpc>
              <a:spcBef>
                <a:spcPts val="99"/>
              </a:spcBef>
            </a:pPr>
            <a:r>
              <a:rPr b="0" lang="en-US" sz="3600" spc="-281" strike="noStrike" u="none">
                <a:solidFill>
                  <a:srgbClr val="ffffff"/>
                </a:solidFill>
                <a:uFillTx/>
                <a:latin typeface="Arial"/>
              </a:rPr>
              <a:t>Data </a:t>
            </a:r>
            <a:r>
              <a:rPr b="0" lang="en-US" sz="3600" spc="-184" strike="noStrike" u="none">
                <a:solidFill>
                  <a:srgbClr val="ffffff"/>
                </a:solidFill>
                <a:uFillTx/>
                <a:latin typeface="Arial"/>
              </a:rPr>
              <a:t>Collection</a:t>
            </a:r>
            <a:r>
              <a:rPr b="0" lang="en-US" sz="3600" spc="-524" strike="noStrike" u="none">
                <a:solidFill>
                  <a:srgbClr val="ffffff"/>
                </a:solidFill>
                <a:uFillTx/>
                <a:latin typeface="Arial"/>
              </a:rPr>
              <a:t> </a:t>
            </a:r>
            <a:r>
              <a:rPr b="0" lang="en-US" sz="3600" spc="-210" strike="noStrike" u="none">
                <a:solidFill>
                  <a:srgbClr val="ffffff"/>
                </a:solidFill>
                <a:uFillTx/>
                <a:latin typeface="Arial"/>
              </a:rPr>
              <a:t>–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4014"/>
              </a:lnSpc>
            </a:pPr>
            <a:r>
              <a:rPr b="0" lang="en-US" sz="3600" spc="-300" strike="noStrike" u="none">
                <a:solidFill>
                  <a:srgbClr val="ffffff"/>
                </a:solidFill>
                <a:uFillTx/>
                <a:latin typeface="Arial"/>
              </a:rPr>
              <a:t>Web</a:t>
            </a:r>
            <a:r>
              <a:rPr b="0" lang="en-US" sz="3600" spc="-380" strike="noStrike" u="none">
                <a:solidFill>
                  <a:srgbClr val="ffffff"/>
                </a:solidFill>
                <a:uFillTx/>
                <a:latin typeface="Arial"/>
              </a:rPr>
              <a:t> </a:t>
            </a:r>
            <a:r>
              <a:rPr b="0" lang="en-US" sz="3600" spc="-300" strike="noStrike" u="none">
                <a:solidFill>
                  <a:srgbClr val="ffffff"/>
                </a:solidFill>
                <a:uFillTx/>
                <a:latin typeface="Arial"/>
              </a:rPr>
              <a:t>Scraping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3" name="object 6"/>
          <p:cNvGrpSpPr/>
          <p:nvPr/>
        </p:nvGrpSpPr>
        <p:grpSpPr>
          <a:xfrm>
            <a:off x="5111640" y="713160"/>
            <a:ext cx="2620440" cy="2317320"/>
            <a:chOff x="5111640" y="713160"/>
            <a:chExt cx="2620440" cy="2317320"/>
          </a:xfrm>
        </p:grpSpPr>
        <p:sp>
          <p:nvSpPr>
            <p:cNvPr id="204" name="object 7"/>
            <p:cNvSpPr/>
            <p:nvPr/>
          </p:nvSpPr>
          <p:spPr>
            <a:xfrm>
              <a:off x="5506200" y="1098720"/>
              <a:ext cx="304200" cy="193176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05" name="object 8"/>
            <p:cNvSpPr/>
            <p:nvPr/>
          </p:nvSpPr>
          <p:spPr>
            <a:xfrm>
              <a:off x="5527440" y="1110960"/>
              <a:ext cx="225000" cy="186156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06" name="object 9"/>
            <p:cNvSpPr/>
            <p:nvPr/>
          </p:nvSpPr>
          <p:spPr>
            <a:xfrm>
              <a:off x="5111640" y="713160"/>
              <a:ext cx="2579400" cy="157968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07" name="object 10"/>
            <p:cNvSpPr/>
            <p:nvPr/>
          </p:nvSpPr>
          <p:spPr>
            <a:xfrm>
              <a:off x="5134320" y="1037880"/>
              <a:ext cx="2597760" cy="98064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08" name="object 11"/>
            <p:cNvSpPr/>
            <p:nvPr/>
          </p:nvSpPr>
          <p:spPr>
            <a:xfrm>
              <a:off x="5132880" y="734400"/>
              <a:ext cx="2500200" cy="150048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209" name="object 12"/>
          <p:cNvSpPr/>
          <p:nvPr/>
        </p:nvSpPr>
        <p:spPr>
          <a:xfrm>
            <a:off x="5314680" y="1104120"/>
            <a:ext cx="2120760" cy="97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algn="ctr" defTabSz="914400">
              <a:lnSpc>
                <a:spcPts val="2520"/>
              </a:lnSpc>
              <a:spcBef>
                <a:spcPts val="96"/>
              </a:spcBef>
            </a:pPr>
            <a:r>
              <a:rPr b="0" lang="en-US" sz="2200" spc="-26" strike="noStrike" u="none">
                <a:solidFill>
                  <a:srgbClr val="ffffff"/>
                </a:solidFill>
                <a:uFillTx/>
                <a:latin typeface="Calibri"/>
              </a:rPr>
              <a:t>Request</a:t>
            </a:r>
            <a:r>
              <a:rPr b="0" lang="en-US" sz="2200" spc="-113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2200" spc="-6" strike="noStrike" u="none">
                <a:solidFill>
                  <a:srgbClr val="ffffff"/>
                </a:solidFill>
                <a:uFillTx/>
                <a:latin typeface="Calibri"/>
              </a:rPr>
              <a:t>Wikipedia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20" algn="ctr" defTabSz="914400">
              <a:lnSpc>
                <a:spcPts val="2520"/>
              </a:lnSpc>
            </a:pPr>
            <a:r>
              <a:rPr b="0" lang="en-US" sz="2200" spc="-26" strike="noStrike" u="none">
                <a:solidFill>
                  <a:srgbClr val="ffffff"/>
                </a:solidFill>
                <a:uFillTx/>
                <a:latin typeface="Calibri"/>
              </a:rPr>
              <a:t>html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0" name="object 13"/>
          <p:cNvGrpSpPr/>
          <p:nvPr/>
        </p:nvGrpSpPr>
        <p:grpSpPr>
          <a:xfrm>
            <a:off x="5111640" y="2589120"/>
            <a:ext cx="2579400" cy="2317320"/>
            <a:chOff x="5111640" y="2589120"/>
            <a:chExt cx="2579400" cy="2317320"/>
          </a:xfrm>
        </p:grpSpPr>
        <p:sp>
          <p:nvSpPr>
            <p:cNvPr id="211" name="object 14"/>
            <p:cNvSpPr/>
            <p:nvPr/>
          </p:nvSpPr>
          <p:spPr>
            <a:xfrm>
              <a:off x="5506200" y="2965680"/>
              <a:ext cx="304200" cy="194076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12" name="object 15"/>
            <p:cNvSpPr/>
            <p:nvPr/>
          </p:nvSpPr>
          <p:spPr>
            <a:xfrm>
              <a:off x="5527440" y="2986920"/>
              <a:ext cx="225000" cy="1861560"/>
            </a:xfrm>
            <a:prstGeom prst="rect">
              <a:avLst/>
            </a:pr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13" name="object 16"/>
            <p:cNvSpPr/>
            <p:nvPr/>
          </p:nvSpPr>
          <p:spPr>
            <a:xfrm>
              <a:off x="5111640" y="2589120"/>
              <a:ext cx="2579400" cy="1579680"/>
            </a:xfrm>
            <a:prstGeom prst="rect">
              <a:avLst/>
            </a:prstGeom>
            <a:blipFill rotWithShape="0">
              <a:blip r:embed="rId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14" name="object 17"/>
            <p:cNvSpPr/>
            <p:nvPr/>
          </p:nvSpPr>
          <p:spPr>
            <a:xfrm>
              <a:off x="5334120" y="2913840"/>
              <a:ext cx="2134440" cy="980640"/>
            </a:xfrm>
            <a:prstGeom prst="rect">
              <a:avLst/>
            </a:prstGeom>
            <a:blipFill rotWithShape="0">
              <a:blip r:embed="rId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15" name="object 18"/>
            <p:cNvSpPr/>
            <p:nvPr/>
          </p:nvSpPr>
          <p:spPr>
            <a:xfrm>
              <a:off x="5132880" y="2610720"/>
              <a:ext cx="2500200" cy="1500480"/>
            </a:xfrm>
            <a:prstGeom prst="rect">
              <a:avLst/>
            </a:prstGeom>
            <a:blipFill rotWithShape="0">
              <a:blip r:embed="rId1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216" name="object 19"/>
          <p:cNvSpPr/>
          <p:nvPr/>
        </p:nvSpPr>
        <p:spPr>
          <a:xfrm>
            <a:off x="5514480" y="2980800"/>
            <a:ext cx="1708560" cy="12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73080" defTabSz="914400">
              <a:lnSpc>
                <a:spcPts val="2520"/>
              </a:lnSpc>
              <a:spcBef>
                <a:spcPts val="96"/>
              </a:spcBef>
            </a:pPr>
            <a:r>
              <a:rPr b="0" lang="en-US" sz="2200" spc="-14" strike="noStrike" u="none">
                <a:solidFill>
                  <a:srgbClr val="ffffff"/>
                </a:solidFill>
                <a:uFillTx/>
                <a:latin typeface="Calibri"/>
              </a:rPr>
              <a:t>BeautifulSoup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520"/>
              </a:lnSpc>
            </a:pPr>
            <a:r>
              <a:rPr b="0" lang="en-US" sz="2200" spc="-20" strike="noStrike" u="none">
                <a:solidFill>
                  <a:srgbClr val="ffffff"/>
                </a:solidFill>
                <a:uFillTx/>
                <a:latin typeface="Calibri"/>
              </a:rPr>
              <a:t>html5lib</a:t>
            </a:r>
            <a:r>
              <a:rPr b="0" lang="en-US" sz="2200" spc="-105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2200" spc="-34" strike="noStrike" u="none">
                <a:solidFill>
                  <a:srgbClr val="ffffff"/>
                </a:solidFill>
                <a:uFillTx/>
                <a:latin typeface="Calibri"/>
              </a:rPr>
              <a:t>Parser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7" name="object 20"/>
          <p:cNvGrpSpPr/>
          <p:nvPr/>
        </p:nvGrpSpPr>
        <p:grpSpPr>
          <a:xfrm>
            <a:off x="5111640" y="4465440"/>
            <a:ext cx="3904920" cy="1579680"/>
            <a:chOff x="5111640" y="4465440"/>
            <a:chExt cx="3904920" cy="1579680"/>
          </a:xfrm>
        </p:grpSpPr>
        <p:sp>
          <p:nvSpPr>
            <p:cNvPr id="218" name="object 21"/>
            <p:cNvSpPr/>
            <p:nvPr/>
          </p:nvSpPr>
          <p:spPr>
            <a:xfrm>
              <a:off x="5625000" y="4721400"/>
              <a:ext cx="3391560" cy="304200"/>
            </a:xfrm>
            <a:prstGeom prst="rect">
              <a:avLst/>
            </a:prstGeom>
            <a:blipFill rotWithShape="0">
              <a:blip r:embed="rId1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19" name="object 22"/>
            <p:cNvSpPr/>
            <p:nvPr/>
          </p:nvSpPr>
          <p:spPr>
            <a:xfrm>
              <a:off x="5646600" y="4742640"/>
              <a:ext cx="3312360" cy="225000"/>
            </a:xfrm>
            <a:prstGeom prst="rect">
              <a:avLst/>
            </a:prstGeom>
            <a:blipFill rotWithShape="0">
              <a:blip r:embed="rId1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20" name="object 23"/>
            <p:cNvSpPr/>
            <p:nvPr/>
          </p:nvSpPr>
          <p:spPr>
            <a:xfrm>
              <a:off x="5111640" y="4465440"/>
              <a:ext cx="2579400" cy="1579680"/>
            </a:xfrm>
            <a:prstGeom prst="rect">
              <a:avLst/>
            </a:prstGeom>
            <a:blipFill rotWithShape="0">
              <a:blip r:embed="rId1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21" name="object 24"/>
            <p:cNvSpPr/>
            <p:nvPr/>
          </p:nvSpPr>
          <p:spPr>
            <a:xfrm>
              <a:off x="5289840" y="4789800"/>
              <a:ext cx="2286720" cy="980640"/>
            </a:xfrm>
            <a:prstGeom prst="rect">
              <a:avLst/>
            </a:prstGeom>
            <a:blipFill rotWithShape="0">
              <a:blip r:embed="rId1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22" name="object 25"/>
            <p:cNvSpPr/>
            <p:nvPr/>
          </p:nvSpPr>
          <p:spPr>
            <a:xfrm>
              <a:off x="5132880" y="4486680"/>
              <a:ext cx="2500200" cy="1500480"/>
            </a:xfrm>
            <a:prstGeom prst="rect">
              <a:avLst/>
            </a:prstGeom>
            <a:blipFill rotWithShape="0">
              <a:blip r:embed="rId1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223" name="object 26"/>
          <p:cNvSpPr/>
          <p:nvPr/>
        </p:nvSpPr>
        <p:spPr>
          <a:xfrm>
            <a:off x="5469840" y="4854240"/>
            <a:ext cx="1801440" cy="96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4280" bIns="0" anchor="t">
            <a:spAutoFit/>
          </a:bodyPr>
          <a:p>
            <a:pPr marL="334080" indent="-321840" defTabSz="914400">
              <a:lnSpc>
                <a:spcPts val="2429"/>
              </a:lnSpc>
              <a:spcBef>
                <a:spcPts val="349"/>
              </a:spcBef>
              <a:tabLst>
                <a:tab algn="l" pos="0"/>
              </a:tabLst>
            </a:pPr>
            <a:r>
              <a:rPr b="0" lang="en-US" sz="2200" spc="-14" strike="noStrike" u="none">
                <a:solidFill>
                  <a:srgbClr val="ffffff"/>
                </a:solidFill>
                <a:uFillTx/>
                <a:latin typeface="Calibri"/>
              </a:rPr>
              <a:t>Find </a:t>
            </a:r>
            <a:r>
              <a:rPr b="0" lang="en-US" sz="2200" spc="-6" strike="noStrike" u="none">
                <a:solidFill>
                  <a:srgbClr val="ffffff"/>
                </a:solidFill>
                <a:uFillTx/>
                <a:latin typeface="Calibri"/>
              </a:rPr>
              <a:t>launch</a:t>
            </a:r>
            <a:r>
              <a:rPr b="0" lang="en-US" sz="2200" spc="-145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2200" spc="-40" strike="noStrike" u="none">
                <a:solidFill>
                  <a:srgbClr val="ffffff"/>
                </a:solidFill>
                <a:uFillTx/>
                <a:latin typeface="Calibri"/>
              </a:rPr>
              <a:t>info  </a:t>
            </a:r>
            <a:r>
              <a:rPr b="0" lang="en-US" sz="2200" spc="-26" strike="noStrike" u="none">
                <a:solidFill>
                  <a:srgbClr val="ffffff"/>
                </a:solidFill>
                <a:uFillTx/>
                <a:latin typeface="Calibri"/>
              </a:rPr>
              <a:t>html</a:t>
            </a:r>
            <a:r>
              <a:rPr b="0" lang="en-US" sz="2200" spc="-71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2200" spc="-20" strike="noStrike" u="none">
                <a:solidFill>
                  <a:srgbClr val="ffffff"/>
                </a:solidFill>
                <a:uFillTx/>
                <a:latin typeface="Calibri"/>
              </a:rPr>
              <a:t>table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4" name="object 27"/>
          <p:cNvGrpSpPr/>
          <p:nvPr/>
        </p:nvGrpSpPr>
        <p:grpSpPr>
          <a:xfrm>
            <a:off x="8438400" y="2965680"/>
            <a:ext cx="2579400" cy="3079440"/>
            <a:chOff x="8438400" y="2965680"/>
            <a:chExt cx="2579400" cy="3079440"/>
          </a:xfrm>
        </p:grpSpPr>
        <p:sp>
          <p:nvSpPr>
            <p:cNvPr id="225" name="object 28"/>
            <p:cNvSpPr/>
            <p:nvPr/>
          </p:nvSpPr>
          <p:spPr>
            <a:xfrm>
              <a:off x="8832960" y="2965680"/>
              <a:ext cx="304200" cy="1940760"/>
            </a:xfrm>
            <a:prstGeom prst="rect">
              <a:avLst/>
            </a:prstGeom>
            <a:blipFill rotWithShape="0">
              <a:blip r:embed="rId1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26" name="object 29"/>
            <p:cNvSpPr/>
            <p:nvPr/>
          </p:nvSpPr>
          <p:spPr>
            <a:xfrm>
              <a:off x="8854560" y="2986920"/>
              <a:ext cx="225000" cy="1861560"/>
            </a:xfrm>
            <a:prstGeom prst="rect">
              <a:avLst/>
            </a:prstGeom>
            <a:blipFill rotWithShape="0">
              <a:blip r:embed="rId1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27" name="object 30"/>
            <p:cNvSpPr/>
            <p:nvPr/>
          </p:nvSpPr>
          <p:spPr>
            <a:xfrm>
              <a:off x="8438400" y="4465440"/>
              <a:ext cx="2579400" cy="1579680"/>
            </a:xfrm>
            <a:prstGeom prst="rect">
              <a:avLst/>
            </a:prstGeom>
            <a:blipFill rotWithShape="0">
              <a:blip r:embed="rId1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28" name="object 31"/>
            <p:cNvSpPr/>
            <p:nvPr/>
          </p:nvSpPr>
          <p:spPr>
            <a:xfrm>
              <a:off x="8546760" y="4943880"/>
              <a:ext cx="2363040" cy="672840"/>
            </a:xfrm>
            <a:prstGeom prst="rect">
              <a:avLst/>
            </a:prstGeom>
            <a:blipFill rotWithShape="0">
              <a:blip r:embed="rId19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29" name="object 32"/>
            <p:cNvSpPr/>
            <p:nvPr/>
          </p:nvSpPr>
          <p:spPr>
            <a:xfrm>
              <a:off x="8459640" y="4486680"/>
              <a:ext cx="2500200" cy="1500480"/>
            </a:xfrm>
            <a:prstGeom prst="rect">
              <a:avLst/>
            </a:prstGeom>
            <a:blipFill rotWithShape="0">
              <a:blip r:embed="rId2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230" name="object 33"/>
          <p:cNvSpPr/>
          <p:nvPr/>
        </p:nvSpPr>
        <p:spPr>
          <a:xfrm>
            <a:off x="8727480" y="5007960"/>
            <a:ext cx="194292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0" lang="en-US" sz="2200" spc="-40" strike="noStrike" u="none">
                <a:solidFill>
                  <a:srgbClr val="ffffff"/>
                </a:solidFill>
                <a:uFillTx/>
                <a:latin typeface="Calibri"/>
              </a:rPr>
              <a:t>Create</a:t>
            </a:r>
            <a:r>
              <a:rPr b="0" lang="en-US" sz="2200" spc="-71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2200" spc="-11" strike="noStrike" u="none">
                <a:solidFill>
                  <a:srgbClr val="ffffff"/>
                </a:solidFill>
                <a:uFillTx/>
                <a:latin typeface="Calibri"/>
              </a:rPr>
              <a:t>dictionary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31" name="object 34"/>
          <p:cNvGrpSpPr/>
          <p:nvPr/>
        </p:nvGrpSpPr>
        <p:grpSpPr>
          <a:xfrm>
            <a:off x="8438400" y="1089720"/>
            <a:ext cx="2579400" cy="3111120"/>
            <a:chOff x="8438400" y="1089720"/>
            <a:chExt cx="2579400" cy="3111120"/>
          </a:xfrm>
        </p:grpSpPr>
        <p:sp>
          <p:nvSpPr>
            <p:cNvPr id="232" name="object 35"/>
            <p:cNvSpPr/>
            <p:nvPr/>
          </p:nvSpPr>
          <p:spPr>
            <a:xfrm>
              <a:off x="8832960" y="1089720"/>
              <a:ext cx="304200" cy="1940760"/>
            </a:xfrm>
            <a:prstGeom prst="rect">
              <a:avLst/>
            </a:prstGeom>
            <a:blipFill rotWithShape="0">
              <a:blip r:embed="rId2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33" name="object 36"/>
            <p:cNvSpPr/>
            <p:nvPr/>
          </p:nvSpPr>
          <p:spPr>
            <a:xfrm>
              <a:off x="8854560" y="1110960"/>
              <a:ext cx="225000" cy="1861560"/>
            </a:xfrm>
            <a:prstGeom prst="rect">
              <a:avLst/>
            </a:prstGeom>
            <a:blipFill rotWithShape="0">
              <a:blip r:embed="rId2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34" name="object 37"/>
            <p:cNvSpPr/>
            <p:nvPr/>
          </p:nvSpPr>
          <p:spPr>
            <a:xfrm>
              <a:off x="8438400" y="2589120"/>
              <a:ext cx="2579400" cy="1579680"/>
            </a:xfrm>
            <a:prstGeom prst="rect">
              <a:avLst/>
            </a:prstGeom>
            <a:blipFill rotWithShape="0">
              <a:blip r:embed="rId2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35" name="object 38"/>
            <p:cNvSpPr/>
            <p:nvPr/>
          </p:nvSpPr>
          <p:spPr>
            <a:xfrm>
              <a:off x="8659440" y="2606040"/>
              <a:ext cx="2202840" cy="1594800"/>
            </a:xfrm>
            <a:prstGeom prst="rect">
              <a:avLst/>
            </a:prstGeom>
            <a:blipFill rotWithShape="0">
              <a:blip r:embed="rId2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36" name="object 39"/>
            <p:cNvSpPr/>
            <p:nvPr/>
          </p:nvSpPr>
          <p:spPr>
            <a:xfrm>
              <a:off x="8459640" y="2610720"/>
              <a:ext cx="2500200" cy="1500480"/>
            </a:xfrm>
            <a:prstGeom prst="rect">
              <a:avLst/>
            </a:prstGeom>
            <a:blipFill rotWithShape="0">
              <a:blip r:embed="rId2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237" name="object 40"/>
          <p:cNvSpPr/>
          <p:nvPr/>
        </p:nvSpPr>
        <p:spPr>
          <a:xfrm>
            <a:off x="8840160" y="2670840"/>
            <a:ext cx="1707480" cy="156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12600" algn="ctr" defTabSz="914400">
              <a:lnSpc>
                <a:spcPct val="91000"/>
              </a:lnSpc>
              <a:spcBef>
                <a:spcPts val="315"/>
              </a:spcBef>
            </a:pPr>
            <a:r>
              <a:rPr b="0" lang="en-US" sz="2200" spc="-45" strike="noStrike" u="none">
                <a:solidFill>
                  <a:srgbClr val="ffffff"/>
                </a:solidFill>
                <a:uFillTx/>
                <a:latin typeface="Calibri"/>
              </a:rPr>
              <a:t>Iterate</a:t>
            </a:r>
            <a:r>
              <a:rPr b="0" lang="en-US" sz="2200" spc="-136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2200" spc="-20" strike="noStrike" u="none">
                <a:solidFill>
                  <a:srgbClr val="ffffff"/>
                </a:solidFill>
                <a:uFillTx/>
                <a:latin typeface="Calibri"/>
              </a:rPr>
              <a:t>through  table </a:t>
            </a:r>
            <a:r>
              <a:rPr b="0" lang="en-US" sz="2200" spc="-6" strike="noStrike" u="none">
                <a:solidFill>
                  <a:srgbClr val="ffffff"/>
                </a:solidFill>
                <a:uFillTx/>
                <a:latin typeface="Calibri"/>
              </a:rPr>
              <a:t>cells </a:t>
            </a:r>
            <a:r>
              <a:rPr b="0" lang="en-US" sz="2200" spc="-31" strike="noStrike" u="none">
                <a:solidFill>
                  <a:srgbClr val="ffffff"/>
                </a:solidFill>
                <a:uFillTx/>
                <a:latin typeface="Calibri"/>
              </a:rPr>
              <a:t>to  extract </a:t>
            </a:r>
            <a:r>
              <a:rPr b="0" lang="en-US" sz="2200" spc="-34" strike="noStrike" u="none">
                <a:solidFill>
                  <a:srgbClr val="ffffff"/>
                </a:solidFill>
                <a:uFillTx/>
                <a:latin typeface="Calibri"/>
              </a:rPr>
              <a:t>data </a:t>
            </a:r>
            <a:r>
              <a:rPr b="0" lang="en-US" sz="2200" spc="-31" strike="noStrike" u="none">
                <a:solidFill>
                  <a:srgbClr val="ffffff"/>
                </a:solidFill>
                <a:uFillTx/>
                <a:latin typeface="Calibri"/>
              </a:rPr>
              <a:t>to  </a:t>
            </a:r>
            <a:r>
              <a:rPr b="0" lang="en-US" sz="2200" spc="-11" strike="noStrike" u="none">
                <a:solidFill>
                  <a:srgbClr val="ffffff"/>
                </a:solidFill>
                <a:uFillTx/>
                <a:latin typeface="Calibri"/>
              </a:rPr>
              <a:t>dictionary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38" name="object 41"/>
          <p:cNvGrpSpPr/>
          <p:nvPr/>
        </p:nvGrpSpPr>
        <p:grpSpPr>
          <a:xfrm>
            <a:off x="8438400" y="713160"/>
            <a:ext cx="2579400" cy="1579680"/>
            <a:chOff x="8438400" y="713160"/>
            <a:chExt cx="2579400" cy="1579680"/>
          </a:xfrm>
        </p:grpSpPr>
        <p:sp>
          <p:nvSpPr>
            <p:cNvPr id="239" name="object 42"/>
            <p:cNvSpPr/>
            <p:nvPr/>
          </p:nvSpPr>
          <p:spPr>
            <a:xfrm>
              <a:off x="8438400" y="713160"/>
              <a:ext cx="2579400" cy="1579680"/>
            </a:xfrm>
            <a:prstGeom prst="rect">
              <a:avLst/>
            </a:prstGeom>
            <a:blipFill rotWithShape="0">
              <a:blip r:embed="rId2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40" name="object 43"/>
            <p:cNvSpPr/>
            <p:nvPr/>
          </p:nvSpPr>
          <p:spPr>
            <a:xfrm>
              <a:off x="8525160" y="1037880"/>
              <a:ext cx="2468160" cy="980640"/>
            </a:xfrm>
            <a:prstGeom prst="rect">
              <a:avLst/>
            </a:prstGeom>
            <a:blipFill rotWithShape="0">
              <a:blip r:embed="rId2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  <p:sp>
          <p:nvSpPr>
            <p:cNvPr id="241" name="object 44"/>
            <p:cNvSpPr/>
            <p:nvPr/>
          </p:nvSpPr>
          <p:spPr>
            <a:xfrm>
              <a:off x="8459640" y="734400"/>
              <a:ext cx="2500200" cy="1500480"/>
            </a:xfrm>
            <a:prstGeom prst="rect">
              <a:avLst/>
            </a:prstGeom>
            <a:blipFill rotWithShape="0">
              <a:blip r:embed="rId2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  <a:ea typeface="Noto Sans CJK SC"/>
              </a:endParaRPr>
            </a:p>
          </p:txBody>
        </p:sp>
      </p:grpSp>
      <p:sp>
        <p:nvSpPr>
          <p:cNvPr id="242" name="object 45"/>
          <p:cNvSpPr/>
          <p:nvPr/>
        </p:nvSpPr>
        <p:spPr>
          <a:xfrm>
            <a:off x="8706240" y="1101240"/>
            <a:ext cx="1982520" cy="96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384120" indent="-372240" defTabSz="914400">
              <a:lnSpc>
                <a:spcPts val="2421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2200" spc="-20" strike="noStrike" u="none">
                <a:solidFill>
                  <a:srgbClr val="ffffff"/>
                </a:solidFill>
                <a:uFillTx/>
                <a:latin typeface="Calibri"/>
              </a:rPr>
              <a:t>Cast </a:t>
            </a:r>
            <a:r>
              <a:rPr b="0" lang="en-US" sz="2200" spc="-6" strike="noStrike" u="none">
                <a:solidFill>
                  <a:srgbClr val="ffffff"/>
                </a:solidFill>
                <a:uFillTx/>
                <a:latin typeface="Calibri"/>
              </a:rPr>
              <a:t>dictionary</a:t>
            </a:r>
            <a:r>
              <a:rPr b="0" lang="en-US" sz="2200" spc="-136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2200" spc="-60" strike="noStrike" u="none">
                <a:solidFill>
                  <a:srgbClr val="ffffff"/>
                </a:solidFill>
                <a:uFillTx/>
                <a:latin typeface="Calibri"/>
              </a:rPr>
              <a:t>to  </a:t>
            </a:r>
            <a:r>
              <a:rPr b="0" lang="en-US" sz="2200" spc="-31" strike="noStrike" u="none">
                <a:solidFill>
                  <a:srgbClr val="ffffff"/>
                </a:solidFill>
                <a:uFillTx/>
                <a:latin typeface="Calibri"/>
              </a:rPr>
              <a:t>DataFrame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object 46"/>
          <p:cNvSpPr/>
          <p:nvPr/>
        </p:nvSpPr>
        <p:spPr>
          <a:xfrm>
            <a:off x="535680" y="4448160"/>
            <a:ext cx="864720" cy="2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object 47"/>
          <p:cNvSpPr/>
          <p:nvPr/>
        </p:nvSpPr>
        <p:spPr>
          <a:xfrm>
            <a:off x="535680" y="4830840"/>
            <a:ext cx="29883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t">
            <a:spAutoFit/>
          </a:bodyPr>
          <a:p>
            <a:pPr marL="12600" defTabSz="914400">
              <a:lnSpc>
                <a:spcPct val="90000"/>
              </a:lnSpc>
              <a:spcBef>
                <a:spcPts val="281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object 2"/>
          <p:cNvSpPr/>
          <p:nvPr/>
        </p:nvSpPr>
        <p:spPr>
          <a:xfrm>
            <a:off x="1193400" y="1737360"/>
            <a:ext cx="9966240" cy="360"/>
          </a:xfrm>
          <a:custGeom>
            <a:avLst/>
            <a:gdLst>
              <a:gd name="textAreaLeft" fmla="*/ 0 w 9966240"/>
              <a:gd name="textAreaRight" fmla="*/ 9966960 w 99662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noFill/>
          <a:ln w="6096">
            <a:solidFill>
              <a:srgbClr val="7d7d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916560" y="615960"/>
            <a:ext cx="368784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4800" spc="-340" strike="noStrike" u="none">
                <a:solidFill>
                  <a:srgbClr val="404040"/>
                </a:solidFill>
                <a:uFillTx/>
                <a:latin typeface="Arial"/>
              </a:rPr>
              <a:t>Data</a:t>
            </a:r>
            <a:r>
              <a:rPr b="0" lang="en-US" sz="4800" spc="-275" strike="noStrike" u="none">
                <a:solidFill>
                  <a:srgbClr val="404040"/>
                </a:solidFill>
                <a:uFillTx/>
                <a:latin typeface="Arial"/>
              </a:rPr>
              <a:t>Wrangling</a:t>
            </a:r>
            <a:endParaRPr b="0" lang="en-US" sz="4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Num" idx="25"/>
          </p:nvPr>
        </p:nvSpPr>
        <p:spPr>
          <a:xfrm>
            <a:off x="10948320" y="6568560"/>
            <a:ext cx="212760" cy="15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ts val="11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uFillTx/>
                <a:latin typeface="Calibri"/>
              </a:defRPr>
            </a:lvl1pPr>
          </a:lstStyle>
          <a:p>
            <a:pPr marL="38160" indent="0" defTabSz="914400">
              <a:lnSpc>
                <a:spcPts val="1100"/>
              </a:lnSpc>
              <a:buNone/>
              <a:tabLst>
                <a:tab algn="l" pos="0"/>
              </a:tabLst>
            </a:pPr>
            <a:fld id="{5ECBF820-B4A5-494B-B110-11CBF51D03A5}" type="slidenum">
              <a:rPr b="0" lang="en-US" sz="1050" strike="noStrike" u="none">
                <a:solidFill>
                  <a:schemeClr val="lt1"/>
                </a:solidFill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280" y="2091960"/>
            <a:ext cx="11734200" cy="3992040"/>
          </a:xfrm>
          <a:prstGeom prst="rect">
            <a:avLst/>
          </a:prstGeom>
          <a:noFill/>
          <a:ln w="0">
            <a:noFill/>
          </a:ln>
        </p:spPr>
        <p:txBody>
          <a:bodyPr lIns="0" rIns="0" tIns="162720" bIns="0" anchor="t">
            <a:noAutofit/>
          </a:bodyPr>
          <a:p>
            <a:pPr marL="16560" indent="0">
              <a:lnSpc>
                <a:spcPct val="100000"/>
              </a:lnSpc>
              <a:spcBef>
                <a:spcPts val="1281"/>
              </a:spcBef>
              <a:buNone/>
              <a:tabLst>
                <a:tab algn="l" pos="0"/>
              </a:tabLst>
            </a:pP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Create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training label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with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landing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outcomes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where successful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= 1 &amp;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failure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=</a:t>
            </a:r>
            <a:r>
              <a:rPr b="0" lang="en-US" sz="2000" spc="-8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0.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16560" indent="0">
              <a:lnSpc>
                <a:spcPct val="100000"/>
              </a:lnSpc>
              <a:spcBef>
                <a:spcPts val="1176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Outcome</a:t>
            </a:r>
            <a:r>
              <a:rPr b="0" lang="en-US" sz="2000" spc="-74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column</a:t>
            </a:r>
            <a:r>
              <a:rPr b="0" lang="en-US" sz="2000" spc="-4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has</a:t>
            </a:r>
            <a:r>
              <a:rPr b="0" lang="en-US" sz="2000" spc="-40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two</a:t>
            </a:r>
            <a:r>
              <a:rPr b="0" lang="en-US" sz="2000" spc="-26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components:</a:t>
            </a:r>
            <a:r>
              <a:rPr b="0" lang="en-US" sz="2000" spc="-74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‘Mission</a:t>
            </a:r>
            <a:r>
              <a:rPr b="0" lang="en-US" sz="2000" spc="6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Outcome’</a:t>
            </a:r>
            <a:r>
              <a:rPr b="0" lang="en-US" sz="2000" spc="-6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‘Landing</a:t>
            </a:r>
            <a:r>
              <a:rPr b="0" lang="en-US" sz="2000" spc="-51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Location’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16560" indent="0">
              <a:lnSpc>
                <a:spcPct val="150000"/>
              </a:lnSpc>
              <a:spcBef>
                <a:spcPts val="28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New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training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label column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‘class’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with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value of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1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if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‘Mission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Outcome’ is </a:t>
            </a:r>
            <a:r>
              <a:rPr b="0" lang="en-US" sz="2000" spc="-31" strike="noStrike" u="none">
                <a:solidFill>
                  <a:srgbClr val="404040"/>
                </a:solidFill>
                <a:uFillTx/>
                <a:latin typeface="Calibri"/>
              </a:rPr>
              <a:t>True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and 0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otherwise.  </a:t>
            </a:r>
            <a:r>
              <a:rPr b="0" lang="en-US" sz="2000" spc="-20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Value </a:t>
            </a:r>
            <a:r>
              <a:rPr b="0" lang="en-US" sz="2000" strike="noStrike" u="heavy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</a:rPr>
              <a:t>Mapping: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16560" indent="0">
              <a:lnSpc>
                <a:spcPct val="100000"/>
              </a:lnSpc>
              <a:spcBef>
                <a:spcPts val="1276"/>
              </a:spcBef>
              <a:buNone/>
              <a:tabLst>
                <a:tab algn="l" pos="0"/>
              </a:tabLst>
            </a:pPr>
            <a:r>
              <a:rPr b="0" lang="en-US" sz="2000" spc="-31" strike="noStrike" u="none">
                <a:solidFill>
                  <a:srgbClr val="404040"/>
                </a:solidFill>
                <a:uFillTx/>
                <a:latin typeface="Calibri"/>
              </a:rPr>
              <a:t>True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ASDS, </a:t>
            </a:r>
            <a:r>
              <a:rPr b="0" lang="en-US" sz="2000" spc="-31" strike="noStrike" u="none">
                <a:solidFill>
                  <a:srgbClr val="404040"/>
                </a:solidFill>
                <a:uFillTx/>
                <a:latin typeface="Calibri"/>
              </a:rPr>
              <a:t>True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RTLS,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&amp; </a:t>
            </a:r>
            <a:r>
              <a:rPr b="0" lang="en-US" sz="2000" spc="-31" strike="noStrike" u="none">
                <a:solidFill>
                  <a:srgbClr val="404040"/>
                </a:solidFill>
                <a:uFillTx/>
                <a:latin typeface="Calibri"/>
              </a:rPr>
              <a:t>True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Ocean –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set to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-&gt;</a:t>
            </a:r>
            <a:r>
              <a:rPr b="0" lang="en-US" sz="2000" spc="-79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1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1656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None None,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False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ASDS, None ASDS,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False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Ocean, </a:t>
            </a:r>
            <a:r>
              <a:rPr b="0" lang="en-US" sz="2000" spc="-14" strike="noStrike" u="none">
                <a:solidFill>
                  <a:srgbClr val="404040"/>
                </a:solidFill>
                <a:uFillTx/>
                <a:latin typeface="Calibri"/>
              </a:rPr>
              <a:t>False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RTLS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– </a:t>
            </a:r>
            <a:r>
              <a:rPr b="0" lang="en-US" sz="2000" spc="-11" strike="noStrike" u="none">
                <a:solidFill>
                  <a:srgbClr val="404040"/>
                </a:solidFill>
                <a:uFillTx/>
                <a:latin typeface="Calibri"/>
              </a:rPr>
              <a:t>set to </a:t>
            </a:r>
            <a:r>
              <a:rPr b="0" lang="en-US" sz="2000" spc="-6" strike="noStrike" u="none">
                <a:solidFill>
                  <a:srgbClr val="404040"/>
                </a:solidFill>
                <a:uFillTx/>
                <a:latin typeface="Calibri"/>
              </a:rPr>
              <a:t>-&gt;</a:t>
            </a:r>
            <a:r>
              <a:rPr b="0" lang="en-US" sz="2000" spc="-105" strike="noStrike" u="none">
                <a:solidFill>
                  <a:srgbClr val="404040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rgbClr val="404040"/>
                </a:solidFill>
                <a:uFillTx/>
                <a:latin typeface="Calibri"/>
              </a:rPr>
              <a:t>0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reeze_1">
      <a:dk1>
        <a:srgbClr val="232629"/>
      </a:dk1>
      <a:lt1>
        <a:srgbClr val="fcfcfc"/>
      </a:lt1>
      <a:dk2>
        <a:srgbClr val="31363b"/>
      </a:dk2>
      <a:lt2>
        <a:srgbClr val="eff0f1"/>
      </a:lt2>
      <a:accent1>
        <a:srgbClr val="da4453"/>
      </a:accent1>
      <a:accent2>
        <a:srgbClr val="f47750"/>
      </a:accent2>
      <a:accent3>
        <a:srgbClr val="fdbc4b"/>
      </a:accent3>
      <a:accent4>
        <a:srgbClr val="c9ce3b"/>
      </a:accent4>
      <a:accent5>
        <a:srgbClr val="1cdc9a"/>
      </a:accent5>
      <a:accent6>
        <a:srgbClr val="2ecc71"/>
      </a:accent6>
      <a:hlink>
        <a:srgbClr val="1d99f3"/>
      </a:hlink>
      <a:folHlink>
        <a:srgbClr val="3daee9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reeze_1">
      <a:dk1>
        <a:srgbClr val="232629"/>
      </a:dk1>
      <a:lt1>
        <a:srgbClr val="fcfcfc"/>
      </a:lt1>
      <a:dk2>
        <a:srgbClr val="31363b"/>
      </a:dk2>
      <a:lt2>
        <a:srgbClr val="eff0f1"/>
      </a:lt2>
      <a:accent1>
        <a:srgbClr val="da4453"/>
      </a:accent1>
      <a:accent2>
        <a:srgbClr val="f47750"/>
      </a:accent2>
      <a:accent3>
        <a:srgbClr val="fdbc4b"/>
      </a:accent3>
      <a:accent4>
        <a:srgbClr val="c9ce3b"/>
      </a:accent4>
      <a:accent5>
        <a:srgbClr val="1cdc9a"/>
      </a:accent5>
      <a:accent6>
        <a:srgbClr val="2ecc71"/>
      </a:accent6>
      <a:hlink>
        <a:srgbClr val="1d99f3"/>
      </a:hlink>
      <a:folHlink>
        <a:srgbClr val="3daee9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reeze_1">
      <a:dk1>
        <a:srgbClr val="232629"/>
      </a:dk1>
      <a:lt1>
        <a:srgbClr val="fcfcfc"/>
      </a:lt1>
      <a:dk2>
        <a:srgbClr val="31363b"/>
      </a:dk2>
      <a:lt2>
        <a:srgbClr val="eff0f1"/>
      </a:lt2>
      <a:accent1>
        <a:srgbClr val="da4453"/>
      </a:accent1>
      <a:accent2>
        <a:srgbClr val="f47750"/>
      </a:accent2>
      <a:accent3>
        <a:srgbClr val="fdbc4b"/>
      </a:accent3>
      <a:accent4>
        <a:srgbClr val="c9ce3b"/>
      </a:accent4>
      <a:accent5>
        <a:srgbClr val="1cdc9a"/>
      </a:accent5>
      <a:accent6>
        <a:srgbClr val="2ecc71"/>
      </a:accent6>
      <a:hlink>
        <a:srgbClr val="1d99f3"/>
      </a:hlink>
      <a:folHlink>
        <a:srgbClr val="3daee9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Breeze_1">
      <a:dk1>
        <a:srgbClr val="232629"/>
      </a:dk1>
      <a:lt1>
        <a:srgbClr val="fcfcfc"/>
      </a:lt1>
      <a:dk2>
        <a:srgbClr val="31363b"/>
      </a:dk2>
      <a:lt2>
        <a:srgbClr val="eff0f1"/>
      </a:lt2>
      <a:accent1>
        <a:srgbClr val="da4453"/>
      </a:accent1>
      <a:accent2>
        <a:srgbClr val="f47750"/>
      </a:accent2>
      <a:accent3>
        <a:srgbClr val="fdbc4b"/>
      </a:accent3>
      <a:accent4>
        <a:srgbClr val="c9ce3b"/>
      </a:accent4>
      <a:accent5>
        <a:srgbClr val="1cdc9a"/>
      </a:accent5>
      <a:accent6>
        <a:srgbClr val="2ecc71"/>
      </a:accent6>
      <a:hlink>
        <a:srgbClr val="1d99f3"/>
      </a:hlink>
      <a:folHlink>
        <a:srgbClr val="3daee9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Breeze_1">
      <a:dk1>
        <a:srgbClr val="232629"/>
      </a:dk1>
      <a:lt1>
        <a:srgbClr val="fcfcfc"/>
      </a:lt1>
      <a:dk2>
        <a:srgbClr val="31363b"/>
      </a:dk2>
      <a:lt2>
        <a:srgbClr val="eff0f1"/>
      </a:lt2>
      <a:accent1>
        <a:srgbClr val="da4453"/>
      </a:accent1>
      <a:accent2>
        <a:srgbClr val="f47750"/>
      </a:accent2>
      <a:accent3>
        <a:srgbClr val="fdbc4b"/>
      </a:accent3>
      <a:accent4>
        <a:srgbClr val="c9ce3b"/>
      </a:accent4>
      <a:accent5>
        <a:srgbClr val="1cdc9a"/>
      </a:accent5>
      <a:accent6>
        <a:srgbClr val="2ecc71"/>
      </a:accent6>
      <a:hlink>
        <a:srgbClr val="1d99f3"/>
      </a:hlink>
      <a:folHlink>
        <a:srgbClr val="3daee9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Breeze_1">
      <a:dk1>
        <a:srgbClr val="232629"/>
      </a:dk1>
      <a:lt1>
        <a:srgbClr val="fcfcfc"/>
      </a:lt1>
      <a:dk2>
        <a:srgbClr val="31363b"/>
      </a:dk2>
      <a:lt2>
        <a:srgbClr val="eff0f1"/>
      </a:lt2>
      <a:accent1>
        <a:srgbClr val="da4453"/>
      </a:accent1>
      <a:accent2>
        <a:srgbClr val="f47750"/>
      </a:accent2>
      <a:accent3>
        <a:srgbClr val="fdbc4b"/>
      </a:accent3>
      <a:accent4>
        <a:srgbClr val="c9ce3b"/>
      </a:accent4>
      <a:accent5>
        <a:srgbClr val="1cdc9a"/>
      </a:accent5>
      <a:accent6>
        <a:srgbClr val="2ecc71"/>
      </a:accent6>
      <a:hlink>
        <a:srgbClr val="1d99f3"/>
      </a:hlink>
      <a:folHlink>
        <a:srgbClr val="3daee9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LibreOffice/24.8.7.2$Linux_X86_64 LibreOffice_project/f4f281f562fb585d46b0af5755dfe1eb6adc047f</Application>
  <AppVersion>15.0000</AppVersion>
  <Words>3022</Words>
  <Paragraphs>288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2021-08-26T16:53:12Z</dcterms:created>
  <dc:creator>YAN Luo</dc:creator>
  <dc:description/>
  <dc:language>en-US</dc:language>
  <cp:lastModifiedBy/>
  <dcterms:modified xsi:type="dcterms:W3CDTF">2025-05-21T08:20:25Z</dcterms:modified>
  <cp:revision>3</cp:revision>
  <dc:subject/>
  <dc:title>&lt;Title&gt;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  <property fmtid="{D5CDD505-2E9C-101B-9397-08002B2CF9AE}" pid="5" name="PresentationFormat">
    <vt:lpwstr>Widescreen</vt:lpwstr>
  </property>
  <property fmtid="{D5CDD505-2E9C-101B-9397-08002B2CF9AE}" pid="6" name="Slides">
    <vt:i4>47</vt:i4>
  </property>
</Properties>
</file>