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400480" y="1602720"/>
            <a:ext cx="3071160" cy="300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400480" y="1602720"/>
            <a:ext cx="3071160" cy="300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400480" y="1602720"/>
            <a:ext cx="3071160" cy="300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2400480" y="1602720"/>
            <a:ext cx="3071160" cy="300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400480" y="1602720"/>
            <a:ext cx="3071160" cy="300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0120" y="1878480"/>
            <a:ext cx="3071160" cy="245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40048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300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974400" y="317088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974400" y="1602720"/>
            <a:ext cx="149868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400480" y="3170880"/>
            <a:ext cx="3071160" cy="143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prstGeom prst="straightConnector1">
            <a:avLst/>
          </a:prstGeom>
          <a:noFill/>
          <a:ln w="38160">
            <a:solidFill>
              <a:srgbClr val="ffffff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prstGeom prst="straightConnector1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prstGeom prst="straightConnector1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p>
            <a:r>
              <a:rPr lang="en-IN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EB13435-B09C-424F-9A1E-E0FA0193AA13}" type="slidenum">
              <a:rPr lang="en-IN" sz="1400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0" y="0"/>
            <a:ext cx="4571640" cy="5142960"/>
          </a:xfrm>
          <a:prstGeom prst="rect">
            <a:avLst/>
          </a:prstGeom>
          <a:solidFill>
            <a:srgbClr val="f46524"/>
          </a:solidFill>
          <a:ln>
            <a:noFill/>
          </a:ln>
        </p:spPr>
      </p:sp>
      <p:sp>
        <p:nvSpPr>
          <p:cNvPr id="41" name="CustomShape 2"/>
          <p:cNvSpPr/>
          <p:nvPr/>
        </p:nvSpPr>
        <p:spPr>
          <a:xfrm>
            <a:off x="5029560" y="4495680"/>
            <a:ext cx="468000" cy="360"/>
          </a:xfrm>
          <a:prstGeom prst="straightConnector1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</p:spPr>
        <p:txBody>
          <a:bodyPr tIns="91440" bIns="91440" anchor="b"/>
          <a:p>
            <a:r>
              <a:rPr lang="en-IN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0ECF89C-E04A-41B0-9F72-099B7F719EAF}" type="slidenum">
              <a:rPr lang="en-IN" sz="1400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477880" y="415800"/>
            <a:ext cx="624384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80" name="CustomShape 2"/>
          <p:cNvSpPr/>
          <p:nvPr/>
        </p:nvSpPr>
        <p:spPr>
          <a:xfrm>
            <a:off x="2477880" y="4740120"/>
            <a:ext cx="624384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81" name="CustomShape 3"/>
          <p:cNvSpPr/>
          <p:nvPr/>
        </p:nvSpPr>
        <p:spPr>
          <a:xfrm>
            <a:off x="425160" y="415800"/>
            <a:ext cx="1828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tIns="91440" bIns="91440"/>
          <a:p>
            <a:r>
              <a:rPr lang="en-IN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Seventh Outline Level</a:t>
            </a:r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650560" y="1602720"/>
            <a:ext cx="3071160" cy="3002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Seventh Outline Level</a:t>
            </a:r>
            <a:endParaRPr/>
          </a:p>
        </p:txBody>
      </p:sp>
      <p:sp>
        <p:nvSpPr>
          <p:cNvPr id="85" name="PlaceHolder 7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F4B3A87-DD53-4B56-B2D0-92184AB8E596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5160" y="415800"/>
            <a:ext cx="8296560" cy="360"/>
          </a:xfrm>
          <a:prstGeom prst="straightConnector1">
            <a:avLst/>
          </a:prstGeom>
          <a:noFill/>
          <a:ln w="38160">
            <a:solidFill>
              <a:srgbClr val="ffffff"/>
            </a:solidFill>
            <a:round/>
          </a:ln>
        </p:spPr>
      </p:sp>
      <p:sp>
        <p:nvSpPr>
          <p:cNvPr id="121" name="CustomShape 2"/>
          <p:cNvSpPr/>
          <p:nvPr/>
        </p:nvSpPr>
        <p:spPr>
          <a:xfrm>
            <a:off x="425160" y="4740120"/>
            <a:ext cx="8296560" cy="360"/>
          </a:xfrm>
          <a:prstGeom prst="straightConnector1">
            <a:avLst/>
          </a:prstGeom>
          <a:noFill/>
          <a:ln w="19080">
            <a:solidFill>
              <a:srgbClr val="ffffff"/>
            </a:solidFill>
            <a:round/>
          </a:ln>
        </p:spPr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tIns="91440" bIns="91440" anchor="ctr"/>
          <a:p>
            <a:r>
              <a:rPr lang="en-IN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983DB08-96B3-4FD2-84B7-6B23CD3232DD}" type="slidenum">
              <a:rPr lang="en-IN" sz="1400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6FE48B6-7B3F-41E7-B0CC-24481018CC47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ffffff"/>
                </a:solidFill>
                <a:latin typeface="Raleway"/>
                <a:ea typeface="Raleway"/>
              </a:rPr>
              <a:t>Samavan (</a:t>
            </a:r>
            <a:r>
              <a:rPr b="1" lang="en-IN" sz="4800">
                <a:solidFill>
                  <a:srgbClr val="ffffff"/>
                </a:solidFill>
                <a:latin typeface="Raleway"/>
                <a:ea typeface="Raleway"/>
              </a:rPr>
              <a:t>समवन</a:t>
            </a:r>
            <a:r>
              <a:rPr b="1" lang="en-IN" sz="4800">
                <a:solidFill>
                  <a:srgbClr val="ffffff"/>
                </a:solidFill>
                <a:latin typeface="Raleway"/>
                <a:ea typeface="Raleway"/>
              </a:rPr>
              <a:t>)</a:t>
            </a:r>
            <a:r>
              <a:rPr b="1" lang="en-IN" sz="4800">
                <a:solidFill>
                  <a:srgbClr val="ffffff"/>
                </a:solidFill>
                <a:latin typeface="Raleway"/>
                <a:ea typeface="Raleway"/>
              </a:rPr>
              <a:t>
</a:t>
            </a:r>
            <a:r>
              <a:rPr b="1" lang="en-IN" sz="2400">
                <a:solidFill>
                  <a:srgbClr val="ffffff"/>
                </a:solidFill>
                <a:latin typeface="Raleway"/>
                <a:ea typeface="Raleway"/>
              </a:rPr>
              <a:t>A friendly browser for the differently abled users of the Internet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2390400" y="3238560"/>
            <a:ext cx="6331320" cy="124128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Lato"/>
                <a:ea typeface="Lato"/>
              </a:rPr>
              <a:t>Ambuj Tiwari &amp; Shravya Kanchi • 23.09.2016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2461320" y="2797920"/>
            <a:ext cx="6241320" cy="86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i="1" lang="en-IN" sz="1200">
                <a:solidFill>
                  <a:srgbClr val="ffffff"/>
                </a:solidFill>
                <a:latin typeface="Lato"/>
                <a:ea typeface="Lato"/>
              </a:rPr>
              <a:t>Etymology : Samavan stems from the Sanskrit word 'samavan' (</a:t>
            </a:r>
            <a:r>
              <a:rPr b="1" i="1" lang="en-IN" sz="1200">
                <a:solidFill>
                  <a:srgbClr val="ffffff"/>
                </a:solidFill>
                <a:latin typeface="Lato"/>
                <a:ea typeface="Lato"/>
              </a:rPr>
              <a:t>समवन</a:t>
            </a:r>
            <a:r>
              <a:rPr b="1" i="1" lang="en-IN" sz="1200">
                <a:solidFill>
                  <a:srgbClr val="ffffff"/>
                </a:solidFill>
                <a:latin typeface="Lato"/>
                <a:ea typeface="Lato"/>
              </a:rPr>
              <a:t>) meaning 'help' or 'protect'. Also, we want to connect with it the English word 'someone'. </a:t>
            </a:r>
            <a:r>
              <a:rPr b="1" i="1" lang="en-IN" sz="1200">
                <a:solidFill>
                  <a:srgbClr val="ffffff"/>
                </a:solidFill>
                <a:latin typeface="Lato"/>
                <a:ea typeface="Lato"/>
              </a:rPr>
              <a:t>
</a:t>
            </a:r>
            <a:r>
              <a:rPr b="1" i="1" lang="en-IN" sz="1200">
                <a:solidFill>
                  <a:srgbClr val="ffffff"/>
                </a:solidFill>
                <a:latin typeface="Lato"/>
                <a:ea typeface="Lato"/>
              </a:rPr>
              <a:t>Thus, we want to help someone. :)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65680" y="1912680"/>
            <a:ext cx="4044960" cy="131796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46524"/>
                </a:solidFill>
                <a:latin typeface="Raleway"/>
                <a:ea typeface="Raleway"/>
              </a:rPr>
              <a:t>Overview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ffffff"/>
                </a:solidFill>
                <a:latin typeface="Lato"/>
                <a:ea typeface="Lato"/>
              </a:rPr>
              <a:t>PURPOSE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Lato"/>
                <a:ea typeface="Lato"/>
              </a:rPr>
              <a:t>A Customized user friendly browser which implements extensions curated based on users’ capabilities.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9360" y="160920"/>
            <a:ext cx="8225280" cy="473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000000"/>
                </a:solidFill>
                <a:latin typeface="Raleway"/>
                <a:ea typeface="Raleway"/>
              </a:rPr>
              <a:t>Decisions &amp; Rationale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2400120" y="1296000"/>
            <a:ext cx="6321240" cy="3002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Lato"/>
              <a:buChar char="➔"/>
            </a:pPr>
            <a:r>
              <a:rPr lang="en-IN" sz="1400">
                <a:solidFill>
                  <a:srgbClr val="000000"/>
                </a:solidFill>
                <a:latin typeface="Lato"/>
                <a:ea typeface="Lato"/>
              </a:rPr>
              <a:t>Use of python as a language of development of the browser.</a:t>
            </a:r>
            <a:endParaRPr/>
          </a:p>
          <a:p>
            <a:pPr lvl="1">
              <a:lnSpc>
                <a:spcPct val="100000"/>
              </a:lnSpc>
              <a:buFont typeface="Lato"/>
              <a:buChar char="◆"/>
            </a:pPr>
            <a:r>
              <a:rPr lang="en-IN" sz="1400">
                <a:solidFill>
                  <a:srgbClr val="000000"/>
                </a:solidFill>
                <a:latin typeface="Lato"/>
                <a:ea typeface="Lato"/>
              </a:rPr>
              <a:t>Can be deployed on all types of systems and machines.</a:t>
            </a:r>
            <a:endParaRPr/>
          </a:p>
          <a:p>
            <a:pPr lvl="1">
              <a:lnSpc>
                <a:spcPct val="100000"/>
              </a:lnSpc>
              <a:buFont typeface="Lato"/>
              <a:buChar char="◆"/>
            </a:pPr>
            <a:r>
              <a:rPr lang="en-IN" sz="1400">
                <a:solidFill>
                  <a:srgbClr val="000000"/>
                </a:solidFill>
                <a:latin typeface="Lato"/>
                <a:ea typeface="Lato"/>
              </a:rPr>
              <a:t>Has the largest support(libraries and developers) base.</a:t>
            </a:r>
            <a:endParaRPr/>
          </a:p>
          <a:p>
            <a:pPr lvl="1">
              <a:lnSpc>
                <a:spcPct val="100000"/>
              </a:lnSpc>
              <a:buFont typeface="Lato"/>
              <a:buChar char="◆"/>
            </a:pPr>
            <a:r>
              <a:rPr lang="en-IN" sz="1400">
                <a:solidFill>
                  <a:srgbClr val="000000"/>
                </a:solidFill>
                <a:latin typeface="Lato"/>
                <a:ea typeface="Lato"/>
              </a:rPr>
              <a:t>It is simple to code.</a:t>
            </a:r>
            <a:endParaRPr/>
          </a:p>
          <a:p>
            <a:pPr lvl="1">
              <a:lnSpc>
                <a:spcPct val="100000"/>
              </a:lnSpc>
              <a:buFont typeface="Lato"/>
              <a:buChar char="◆"/>
            </a:pPr>
            <a:r>
              <a:rPr lang="en-IN" sz="1400">
                <a:solidFill>
                  <a:srgbClr val="000000"/>
                </a:solidFill>
                <a:latin typeface="Lato"/>
                <a:ea typeface="Lato"/>
              </a:rPr>
              <a:t>Time is not a constraint in the current project.</a:t>
            </a:r>
            <a:endParaRPr/>
          </a:p>
          <a:p>
            <a:pPr>
              <a:lnSpc>
                <a:spcPct val="100000"/>
              </a:lnSpc>
              <a:buFont typeface="Lato"/>
              <a:buChar char="➔"/>
            </a:pPr>
            <a:r>
              <a:rPr lang="en-IN" sz="1400">
                <a:solidFill>
                  <a:srgbClr val="000000"/>
                </a:solidFill>
                <a:latin typeface="Lato"/>
                <a:ea typeface="Lato"/>
              </a:rPr>
              <a:t>Use of QT designer as a GUI constructor.</a:t>
            </a:r>
            <a:endParaRPr/>
          </a:p>
          <a:p>
            <a:pPr lvl="1">
              <a:lnSpc>
                <a:spcPct val="100000"/>
              </a:lnSpc>
              <a:buFont typeface="Lato"/>
              <a:buChar char="◆"/>
            </a:pPr>
            <a:r>
              <a:rPr lang="en-IN" sz="1400">
                <a:solidFill>
                  <a:srgbClr val="000000"/>
                </a:solidFill>
                <a:latin typeface="Lato"/>
                <a:ea typeface="Lato"/>
              </a:rPr>
              <a:t>Converts GUI elements directly into python code.</a:t>
            </a:r>
            <a:endParaRPr/>
          </a:p>
          <a:p>
            <a:pPr lvl="1">
              <a:lnSpc>
                <a:spcPct val="100000"/>
              </a:lnSpc>
              <a:buFont typeface="Lato"/>
              <a:buChar char="◆"/>
            </a:pPr>
            <a:r>
              <a:rPr lang="en-IN" sz="1400">
                <a:solidFill>
                  <a:srgbClr val="000000"/>
                </a:solidFill>
                <a:latin typeface="Lato"/>
                <a:ea typeface="Lato"/>
              </a:rPr>
              <a:t>Has in-built rendering engine and display functionalities like QWebView.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4800">
                <a:solidFill>
                  <a:srgbClr val="ffffff"/>
                </a:solidFill>
                <a:latin typeface="Raleway"/>
                <a:ea typeface="Raleway"/>
              </a:rPr>
              <a:t>Schedule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40920" y="2198880"/>
            <a:ext cx="1872000" cy="745200"/>
          </a:xfrm>
          <a:prstGeom prst="homePlate">
            <a:avLst>
              <a:gd name="adj" fmla="val 50000"/>
            </a:avLst>
          </a:prstGeom>
          <a:solidFill>
            <a:srgbClr val="f46524"/>
          </a:solidFill>
          <a:ln w="9360">
            <a:solidFill>
              <a:srgbClr val="ffffff"/>
            </a:solidFill>
            <a:round/>
          </a:ln>
        </p:spPr>
      </p:sp>
      <p:sp>
        <p:nvSpPr>
          <p:cNvPr id="206" name="TextShape 2"/>
          <p:cNvSpPr txBox="1"/>
          <p:nvPr/>
        </p:nvSpPr>
        <p:spPr>
          <a:xfrm>
            <a:off x="340920" y="2336400"/>
            <a:ext cx="1455120" cy="47016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600">
                <a:solidFill>
                  <a:srgbClr val="ffffff"/>
                </a:solidFill>
                <a:latin typeface="Lato"/>
                <a:ea typeface="Lato"/>
              </a:rPr>
              <a:t>23.09.16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1068840" y="1649160"/>
            <a:ext cx="360" cy="5544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08" name="CustomShape 4"/>
          <p:cNvSpPr/>
          <p:nvPr/>
        </p:nvSpPr>
        <p:spPr>
          <a:xfrm>
            <a:off x="969120" y="1610280"/>
            <a:ext cx="198360" cy="198360"/>
          </a:xfrm>
          <a:prstGeom prst="ellipse">
            <a:avLst/>
          </a:prstGeom>
          <a:solidFill>
            <a:srgbClr val="f46524"/>
          </a:solidFill>
          <a:ln>
            <a:noFill/>
          </a:ln>
        </p:spPr>
      </p:sp>
      <p:sp>
        <p:nvSpPr>
          <p:cNvPr id="209" name="TextShape 5"/>
          <p:cNvSpPr txBox="1"/>
          <p:nvPr/>
        </p:nvSpPr>
        <p:spPr>
          <a:xfrm>
            <a:off x="318240" y="385560"/>
            <a:ext cx="2242440" cy="906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Lato"/>
                <a:ea typeface="Lato"/>
              </a:rPr>
              <a:t>Basic browser with features like navigation, history and bookmarks.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>
            <a:off x="181692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rgbClr val="f46524"/>
          </a:solidFill>
          <a:ln w="9360">
            <a:solidFill>
              <a:srgbClr val="ffffff"/>
            </a:solidFill>
            <a:round/>
          </a:ln>
        </p:spPr>
      </p:sp>
      <p:sp>
        <p:nvSpPr>
          <p:cNvPr id="211" name="TextShape 7"/>
          <p:cNvSpPr txBox="1"/>
          <p:nvPr/>
        </p:nvSpPr>
        <p:spPr>
          <a:xfrm>
            <a:off x="2266560" y="2336400"/>
            <a:ext cx="1315080" cy="470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ffffff"/>
                </a:solidFill>
                <a:latin typeface="Lato"/>
                <a:ea typeface="Lato"/>
              </a:rPr>
              <a:t>Version 2</a:t>
            </a:r>
            <a:endParaRPr/>
          </a:p>
        </p:txBody>
      </p:sp>
      <p:sp>
        <p:nvSpPr>
          <p:cNvPr id="212" name="CustomShape 8"/>
          <p:cNvSpPr/>
          <p:nvPr/>
        </p:nvSpPr>
        <p:spPr>
          <a:xfrm rot="10800000">
            <a:off x="2783880" y="2939400"/>
            <a:ext cx="360" cy="5544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13" name="CustomShape 9"/>
          <p:cNvSpPr/>
          <p:nvPr/>
        </p:nvSpPr>
        <p:spPr>
          <a:xfrm flipH="1" rot="10800000">
            <a:off x="2684520" y="3334320"/>
            <a:ext cx="198360" cy="198360"/>
          </a:xfrm>
          <a:prstGeom prst="ellipse">
            <a:avLst/>
          </a:prstGeom>
          <a:solidFill>
            <a:srgbClr val="f46524"/>
          </a:solidFill>
          <a:ln>
            <a:noFill/>
          </a:ln>
        </p:spPr>
      </p:sp>
      <p:sp>
        <p:nvSpPr>
          <p:cNvPr id="214" name="TextShape 10"/>
          <p:cNvSpPr txBox="1"/>
          <p:nvPr/>
        </p:nvSpPr>
        <p:spPr>
          <a:xfrm>
            <a:off x="1725480" y="3532680"/>
            <a:ext cx="2242440" cy="1131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Lato"/>
                <a:ea typeface="Lato"/>
              </a:rPr>
              <a:t>Extensions added- speech to text, text to speech, zoom in/out, font resize along with accessibility test.</a:t>
            </a:r>
            <a:endParaRPr/>
          </a:p>
        </p:txBody>
      </p:sp>
      <p:sp>
        <p:nvSpPr>
          <p:cNvPr id="215" name="CustomShape 11"/>
          <p:cNvSpPr/>
          <p:nvPr/>
        </p:nvSpPr>
        <p:spPr>
          <a:xfrm>
            <a:off x="347184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rgbClr val="f46524"/>
          </a:solidFill>
          <a:ln w="9360">
            <a:solidFill>
              <a:srgbClr val="ffffff"/>
            </a:solidFill>
            <a:round/>
          </a:ln>
        </p:spPr>
      </p:sp>
      <p:sp>
        <p:nvSpPr>
          <p:cNvPr id="216" name="TextShape 12"/>
          <p:cNvSpPr txBox="1"/>
          <p:nvPr/>
        </p:nvSpPr>
        <p:spPr>
          <a:xfrm>
            <a:off x="3767760" y="2336400"/>
            <a:ext cx="1315080" cy="47016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600">
                <a:solidFill>
                  <a:srgbClr val="ffffff"/>
                </a:solidFill>
                <a:latin typeface="Lato"/>
                <a:ea typeface="Lato"/>
              </a:rPr>
              <a:t>Version 3</a:t>
            </a:r>
            <a:endParaRPr/>
          </a:p>
        </p:txBody>
      </p:sp>
      <p:sp>
        <p:nvSpPr>
          <p:cNvPr id="217" name="CustomShape 13"/>
          <p:cNvSpPr/>
          <p:nvPr/>
        </p:nvSpPr>
        <p:spPr>
          <a:xfrm>
            <a:off x="4419000" y="1649160"/>
            <a:ext cx="360" cy="5544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18" name="CustomShape 14"/>
          <p:cNvSpPr/>
          <p:nvPr/>
        </p:nvSpPr>
        <p:spPr>
          <a:xfrm>
            <a:off x="4319640" y="1610280"/>
            <a:ext cx="198360" cy="198360"/>
          </a:xfrm>
          <a:prstGeom prst="ellipse">
            <a:avLst/>
          </a:prstGeom>
          <a:solidFill>
            <a:srgbClr val="f46524"/>
          </a:solidFill>
          <a:ln>
            <a:noFill/>
          </a:ln>
        </p:spPr>
      </p:sp>
      <p:sp>
        <p:nvSpPr>
          <p:cNvPr id="219" name="TextShape 15"/>
          <p:cNvSpPr txBox="1"/>
          <p:nvPr/>
        </p:nvSpPr>
        <p:spPr>
          <a:xfrm>
            <a:off x="3304080" y="571320"/>
            <a:ext cx="2242440" cy="906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Lato"/>
                <a:ea typeface="Lato"/>
              </a:rPr>
              <a:t>Extensions like multimedia captions, media player controls, screen brightness adjustment.</a:t>
            </a:r>
            <a:endParaRPr/>
          </a:p>
        </p:txBody>
      </p:sp>
      <p:sp>
        <p:nvSpPr>
          <p:cNvPr id="220" name="CustomShape 16"/>
          <p:cNvSpPr/>
          <p:nvPr/>
        </p:nvSpPr>
        <p:spPr>
          <a:xfrm>
            <a:off x="512676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rgbClr val="f46524"/>
          </a:solidFill>
          <a:ln w="9360">
            <a:solidFill>
              <a:srgbClr val="ffffff"/>
            </a:solidFill>
            <a:round/>
          </a:ln>
        </p:spPr>
      </p:sp>
      <p:sp>
        <p:nvSpPr>
          <p:cNvPr id="221" name="TextShape 17"/>
          <p:cNvSpPr txBox="1"/>
          <p:nvPr/>
        </p:nvSpPr>
        <p:spPr>
          <a:xfrm>
            <a:off x="5416560" y="2336400"/>
            <a:ext cx="1315080" cy="47016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600">
                <a:solidFill>
                  <a:srgbClr val="ffffff"/>
                </a:solidFill>
                <a:latin typeface="Lato"/>
                <a:ea typeface="Lato"/>
              </a:rPr>
              <a:t>Version 4</a:t>
            </a:r>
            <a:endParaRPr/>
          </a:p>
        </p:txBody>
      </p:sp>
      <p:sp>
        <p:nvSpPr>
          <p:cNvPr id="222" name="CustomShape 18"/>
          <p:cNvSpPr/>
          <p:nvPr/>
        </p:nvSpPr>
        <p:spPr>
          <a:xfrm rot="10800000">
            <a:off x="6072120" y="2939400"/>
            <a:ext cx="360" cy="5544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23" name="CustomShape 19"/>
          <p:cNvSpPr/>
          <p:nvPr/>
        </p:nvSpPr>
        <p:spPr>
          <a:xfrm flipH="1" rot="10800000">
            <a:off x="5972760" y="3334320"/>
            <a:ext cx="198360" cy="198360"/>
          </a:xfrm>
          <a:prstGeom prst="ellipse">
            <a:avLst/>
          </a:prstGeom>
          <a:solidFill>
            <a:srgbClr val="f46524"/>
          </a:solidFill>
          <a:ln>
            <a:noFill/>
          </a:ln>
        </p:spPr>
      </p:sp>
      <p:sp>
        <p:nvSpPr>
          <p:cNvPr id="224" name="TextShape 20"/>
          <p:cNvSpPr txBox="1"/>
          <p:nvPr/>
        </p:nvSpPr>
        <p:spPr>
          <a:xfrm>
            <a:off x="5126760" y="3587040"/>
            <a:ext cx="2242440" cy="855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Lato"/>
                <a:ea typeface="Lato"/>
              </a:rPr>
              <a:t>Extensions like word prediction, eye gaze tracking.</a:t>
            </a:r>
            <a:endParaRPr/>
          </a:p>
        </p:txBody>
      </p:sp>
      <p:sp>
        <p:nvSpPr>
          <p:cNvPr id="225" name="CustomShape 21"/>
          <p:cNvSpPr/>
          <p:nvPr/>
        </p:nvSpPr>
        <p:spPr>
          <a:xfrm>
            <a:off x="678168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rgbClr val="f46524"/>
          </a:solidFill>
          <a:ln w="9360">
            <a:solidFill>
              <a:srgbClr val="ffffff"/>
            </a:solidFill>
            <a:round/>
          </a:ln>
        </p:spPr>
      </p:sp>
      <p:sp>
        <p:nvSpPr>
          <p:cNvPr id="226" name="TextShape 22"/>
          <p:cNvSpPr txBox="1"/>
          <p:nvPr/>
        </p:nvSpPr>
        <p:spPr>
          <a:xfrm>
            <a:off x="7111440" y="2336400"/>
            <a:ext cx="1315080" cy="47016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600">
                <a:solidFill>
                  <a:srgbClr val="ffffff"/>
                </a:solidFill>
                <a:latin typeface="Lato"/>
                <a:ea typeface="Lato"/>
              </a:rPr>
              <a:t>Final Version</a:t>
            </a:r>
            <a:endParaRPr/>
          </a:p>
        </p:txBody>
      </p:sp>
      <p:sp>
        <p:nvSpPr>
          <p:cNvPr id="227" name="CustomShape 23"/>
          <p:cNvSpPr/>
          <p:nvPr/>
        </p:nvSpPr>
        <p:spPr>
          <a:xfrm>
            <a:off x="7769160" y="1649160"/>
            <a:ext cx="360" cy="5544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28" name="CustomShape 24"/>
          <p:cNvSpPr/>
          <p:nvPr/>
        </p:nvSpPr>
        <p:spPr>
          <a:xfrm>
            <a:off x="7669800" y="1610280"/>
            <a:ext cx="198360" cy="198360"/>
          </a:xfrm>
          <a:prstGeom prst="ellipse">
            <a:avLst/>
          </a:prstGeom>
          <a:solidFill>
            <a:srgbClr val="f46524"/>
          </a:solidFill>
          <a:ln>
            <a:noFill/>
          </a:ln>
        </p:spPr>
      </p:sp>
      <p:sp>
        <p:nvSpPr>
          <p:cNvPr id="229" name="TextShape 25"/>
          <p:cNvSpPr txBox="1"/>
          <p:nvPr/>
        </p:nvSpPr>
        <p:spPr>
          <a:xfrm>
            <a:off x="6877800" y="821520"/>
            <a:ext cx="2050920" cy="470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Lato"/>
                <a:ea typeface="Lato"/>
              </a:rPr>
              <a:t>Final Product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000000"/>
                </a:solidFill>
                <a:latin typeface="Raleway"/>
                <a:ea typeface="Raleway"/>
              </a:rPr>
              <a:t>Attention areas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200680" y="1569960"/>
            <a:ext cx="3055320" cy="3002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2100">
                <a:solidFill>
                  <a:srgbClr val="f46524"/>
                </a:solidFill>
                <a:latin typeface="Lato"/>
                <a:ea typeface="Lato"/>
              </a:rPr>
              <a:t>     </a:t>
            </a:r>
            <a:r>
              <a:rPr b="1" lang="en-IN" sz="2100">
                <a:solidFill>
                  <a:srgbClr val="f46524"/>
                </a:solidFill>
                <a:latin typeface="Lato"/>
                <a:ea typeface="Lato"/>
              </a:rPr>
              <a:t>Challenge 1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Lato"/>
                <a:ea typeface="Lato"/>
              </a:rPr>
              <a:t>     </a:t>
            </a:r>
            <a:r>
              <a:rPr lang="en-IN" sz="1600">
                <a:solidFill>
                  <a:srgbClr val="000000"/>
                </a:solidFill>
                <a:latin typeface="Lato"/>
                <a:ea typeface="Lato"/>
              </a:rPr>
              <a:t>The best points of tests to conduct to exactly know the disability(ies) of the users. 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5352840" y="1566720"/>
            <a:ext cx="3071160" cy="3002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2100">
                <a:solidFill>
                  <a:srgbClr val="f46524"/>
                </a:solidFill>
                <a:latin typeface="Lato"/>
                <a:ea typeface="Lato"/>
              </a:rPr>
              <a:t>     </a:t>
            </a:r>
            <a:r>
              <a:rPr b="1" lang="en-IN" sz="2100">
                <a:solidFill>
                  <a:srgbClr val="f46524"/>
                </a:solidFill>
                <a:latin typeface="Lato"/>
                <a:ea typeface="Lato"/>
              </a:rPr>
              <a:t>Challenge 2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Lato"/>
                <a:ea typeface="Lato"/>
              </a:rPr>
              <a:t>     </a:t>
            </a:r>
            <a:r>
              <a:rPr lang="en-IN" sz="1600">
                <a:solidFill>
                  <a:srgbClr val="000000"/>
                </a:solidFill>
                <a:latin typeface="Lato"/>
                <a:ea typeface="Lato"/>
              </a:rPr>
              <a:t>Selecting the right solution/extension for a user with a particular disability.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