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58" r:id="rId5"/>
    <p:sldId id="260" r:id="rId6"/>
    <p:sldId id="261" r:id="rId7"/>
    <p:sldId id="262" r:id="rId8"/>
    <p:sldId id="263"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5" d="100"/>
          <a:sy n="95" d="100"/>
        </p:scale>
        <p:origin x="-58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1B0919F-CBE7-4ECF-B78E-B03151FAD3ED}" type="datetimeFigureOut">
              <a:rPr lang="en-US" smtClean="0"/>
              <a:t>3/27/2021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85C8EF3-99B5-416D-B729-4EDDA46F6BC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B0919F-CBE7-4ECF-B78E-B03151FAD3E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8EF3-99B5-416D-B729-4EDDA46F6B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B0919F-CBE7-4ECF-B78E-B03151FAD3E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8EF3-99B5-416D-B729-4EDDA46F6B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B0919F-CBE7-4ECF-B78E-B03151FAD3E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8EF3-99B5-416D-B729-4EDDA46F6B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1B0919F-CBE7-4ECF-B78E-B03151FAD3ED}"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8EF3-99B5-416D-B729-4EDDA46F6BC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B0919F-CBE7-4ECF-B78E-B03151FAD3ED}"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C8EF3-99B5-416D-B729-4EDDA46F6B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B0919F-CBE7-4ECF-B78E-B03151FAD3ED}" type="datetimeFigureOut">
              <a:rPr lang="en-US" smtClean="0"/>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5C8EF3-99B5-416D-B729-4EDDA46F6B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1B0919F-CBE7-4ECF-B78E-B03151FAD3ED}" type="datetimeFigureOut">
              <a:rPr lang="en-US" smtClean="0"/>
              <a:t>3/27/2021</a:t>
            </a:fld>
            <a:endParaRPr lang="en-US"/>
          </a:p>
        </p:txBody>
      </p:sp>
      <p:sp>
        <p:nvSpPr>
          <p:cNvPr id="8" name="Slide Number Placeholder 7"/>
          <p:cNvSpPr>
            <a:spLocks noGrp="1"/>
          </p:cNvSpPr>
          <p:nvPr>
            <p:ph type="sldNum" sz="quarter" idx="11"/>
          </p:nvPr>
        </p:nvSpPr>
        <p:spPr/>
        <p:txBody>
          <a:bodyPr/>
          <a:lstStyle/>
          <a:p>
            <a:fld id="{585C8EF3-99B5-416D-B729-4EDDA46F6BC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0919F-CBE7-4ECF-B78E-B03151FAD3ED}" type="datetimeFigureOut">
              <a:rPr lang="en-US" smtClean="0"/>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5C8EF3-99B5-416D-B729-4EDDA46F6B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B0919F-CBE7-4ECF-B78E-B03151FAD3ED}"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585C8EF3-99B5-416D-B729-4EDDA46F6B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1B0919F-CBE7-4ECF-B78E-B03151FAD3ED}"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C8EF3-99B5-416D-B729-4EDDA46F6B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1B0919F-CBE7-4ECF-B78E-B03151FAD3ED}" type="datetimeFigureOut">
              <a:rPr lang="en-US" smtClean="0"/>
              <a:t>3/27/2021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85C8EF3-99B5-416D-B729-4EDDA46F6BC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86322"/>
            <a:ext cx="4857316" cy="1428760"/>
          </a:xfrm>
        </p:spPr>
        <p:txBody>
          <a:bodyPr>
            <a:normAutofit fontScale="90000"/>
          </a:bodyPr>
          <a:lstStyle/>
          <a:p>
            <a:r>
              <a:rPr lang="en-US" dirty="0" smtClean="0">
                <a:solidFill>
                  <a:schemeClr val="accent4">
                    <a:lumMod val="75000"/>
                  </a:schemeClr>
                </a:solidFill>
              </a:rPr>
              <a:t>U</a:t>
            </a:r>
            <a:r>
              <a:rPr smtClean="0">
                <a:solidFill>
                  <a:schemeClr val="accent4">
                    <a:lumMod val="75000"/>
                  </a:schemeClr>
                </a:solidFill>
              </a:rPr>
              <a:t>rk18cs204</a:t>
            </a:r>
            <a:br>
              <a:rPr smtClean="0">
                <a:solidFill>
                  <a:schemeClr val="accent4">
                    <a:lumMod val="75000"/>
                  </a:schemeClr>
                </a:solidFill>
              </a:rPr>
            </a:br>
            <a:r>
              <a:rPr smtClean="0">
                <a:solidFill>
                  <a:schemeClr val="accent4">
                    <a:lumMod val="75000"/>
                  </a:schemeClr>
                </a:solidFill>
              </a:rPr>
              <a:t>k.shravan kumar</a:t>
            </a:r>
            <a:endParaRPr lang="en-US" dirty="0">
              <a:solidFill>
                <a:schemeClr val="accent4">
                  <a:lumMod val="75000"/>
                </a:schemeClr>
              </a:solidFill>
            </a:endParaRPr>
          </a:p>
        </p:txBody>
      </p:sp>
      <p:sp>
        <p:nvSpPr>
          <p:cNvPr id="5" name="Rectangle 4"/>
          <p:cNvSpPr/>
          <p:nvPr/>
        </p:nvSpPr>
        <p:spPr>
          <a:xfrm>
            <a:off x="-1" y="1500174"/>
            <a:ext cx="8643967" cy="1754326"/>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Light Monitoring for Plants using Bolt</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IMPLEMENTATION</a:t>
            </a:r>
            <a:r>
              <a:rPr lang="en-US" dirty="0" smtClean="0"/>
              <a:t> </a:t>
            </a:r>
            <a:r>
              <a:rPr lang="en-US" dirty="0" smtClean="0">
                <a:solidFill>
                  <a:srgbClr val="FFC000"/>
                </a:solidFill>
              </a:rPr>
              <a:t>DETAILS</a:t>
            </a:r>
            <a:endParaRPr lang="en-US" dirty="0"/>
          </a:p>
        </p:txBody>
      </p:sp>
      <p:pic>
        <p:nvPicPr>
          <p:cNvPr id="4" name="Content Placeholder 3" descr="1.jpeg"/>
          <p:cNvPicPr>
            <a:picLocks noGrp="1" noChangeAspect="1"/>
          </p:cNvPicPr>
          <p:nvPr>
            <p:ph idx="1"/>
          </p:nvPr>
        </p:nvPicPr>
        <p:blipFill>
          <a:blip r:embed="rId2"/>
          <a:stretch>
            <a:fillRect/>
          </a:stretch>
        </p:blipFill>
        <p:spPr>
          <a:xfrm>
            <a:off x="1173691" y="1600201"/>
            <a:ext cx="6034617" cy="368618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OUTPUT</a:t>
            </a:r>
            <a:r>
              <a:rPr lang="en-US" b="1" dirty="0" smtClean="0"/>
              <a:t> </a:t>
            </a:r>
            <a:r>
              <a:rPr lang="en-US" b="1" dirty="0" smtClean="0">
                <a:solidFill>
                  <a:srgbClr val="FFFF00"/>
                </a:solidFill>
              </a:rPr>
              <a:t>SCREENSHOT</a:t>
            </a:r>
            <a:r>
              <a:rPr lang="en-US" b="1" dirty="0" smtClean="0"/>
              <a:t>:</a:t>
            </a:r>
            <a:endParaRPr lang="en-US" b="1" dirty="0"/>
          </a:p>
        </p:txBody>
      </p:sp>
      <p:pic>
        <p:nvPicPr>
          <p:cNvPr id="4" name="Content Placeholder 3" descr="2.jpeg"/>
          <p:cNvPicPr>
            <a:picLocks noGrp="1" noChangeAspect="1"/>
          </p:cNvPicPr>
          <p:nvPr>
            <p:ph idx="1"/>
          </p:nvPr>
        </p:nvPicPr>
        <p:blipFill>
          <a:blip r:embed="rId2"/>
          <a:stretch>
            <a:fillRect/>
          </a:stretch>
        </p:blipFill>
        <p:spPr>
          <a:xfrm>
            <a:off x="457200" y="2210426"/>
            <a:ext cx="7186634" cy="330551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CONCLUSION</a:t>
            </a:r>
            <a:r>
              <a:rPr lang="en-US" dirty="0" smtClean="0"/>
              <a:t>:</a:t>
            </a:r>
            <a:endParaRPr lang="en-US" dirty="0"/>
          </a:p>
        </p:txBody>
      </p:sp>
      <p:sp>
        <p:nvSpPr>
          <p:cNvPr id="3" name="Content Placeholder 2"/>
          <p:cNvSpPr>
            <a:spLocks noGrp="1"/>
          </p:cNvSpPr>
          <p:nvPr>
            <p:ph idx="1"/>
          </p:nvPr>
        </p:nvSpPr>
        <p:spPr/>
        <p:txBody>
          <a:bodyPr/>
          <a:lstStyle/>
          <a:p>
            <a:r>
              <a:rPr lang="en-US" dirty="0" smtClean="0"/>
              <a:t>Bolt  cloud ,this tool generated the data from the monitored plant </a:t>
            </a:r>
          </a:p>
          <a:p>
            <a:r>
              <a:rPr lang="en-US" dirty="0" smtClean="0"/>
              <a:t>B</a:t>
            </a:r>
            <a:r>
              <a:rPr lang="en-US" dirty="0" smtClean="0"/>
              <a:t>y collecting  the values indicating intensity by the  bolt cloud that plot over  a  line graph</a:t>
            </a:r>
          </a:p>
          <a:p>
            <a:r>
              <a:rPr lang="en-US" dirty="0" smtClean="0"/>
              <a:t>The owner of the plant can know the weather  the  sunlight is  sufficient   for  his the gardening plants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0373" y="2428868"/>
            <a:ext cx="6132023" cy="1015663"/>
          </a:xfrm>
          <a:prstGeom prst="rect">
            <a:avLst/>
          </a:prstGeom>
          <a:noFill/>
        </p:spPr>
        <p:txBody>
          <a:bodyPr wrap="square" lIns="91440" tIns="45720" rIns="91440" bIns="45720">
            <a:spAutoFit/>
          </a:bodyPr>
          <a:lstStyle/>
          <a:p>
            <a:pPr algn="ctr"/>
            <a:r>
              <a:rPr lang="en-US" sz="6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3">
                    <a:lumMod val="60000"/>
                    <a:lumOff val="40000"/>
                  </a:schemeClr>
                </a:solidFill>
              </a:rPr>
              <a:t>INTRODUCTION</a:t>
            </a:r>
            <a:r>
              <a:rPr lang="en-US" b="1" dirty="0" smtClean="0"/>
              <a:t/>
            </a:r>
            <a:br>
              <a:rPr lang="en-US" b="1" dirty="0" smtClean="0"/>
            </a:br>
            <a:endParaRPr lang="en-US" dirty="0"/>
          </a:p>
        </p:txBody>
      </p:sp>
      <p:sp>
        <p:nvSpPr>
          <p:cNvPr id="3" name="Content Placeholder 2"/>
          <p:cNvSpPr>
            <a:spLocks noGrp="1"/>
          </p:cNvSpPr>
          <p:nvPr>
            <p:ph idx="1"/>
          </p:nvPr>
        </p:nvSpPr>
        <p:spPr>
          <a:xfrm>
            <a:off x="1000100" y="1600200"/>
            <a:ext cx="7215238" cy="4525963"/>
          </a:xfrm>
        </p:spPr>
        <p:txBody>
          <a:bodyPr>
            <a:normAutofit/>
          </a:bodyPr>
          <a:lstStyle/>
          <a:p>
            <a:r>
              <a:rPr lang="en-US" dirty="0" smtClean="0"/>
              <a:t>Light Monitoring for Plants using bolt </a:t>
            </a:r>
            <a:r>
              <a:rPr lang="en-US" dirty="0" err="1" smtClean="0"/>
              <a:t>iot</a:t>
            </a:r>
            <a:r>
              <a:rPr lang="en-US" dirty="0" smtClean="0"/>
              <a:t>.</a:t>
            </a:r>
            <a:endParaRPr lang="en-US" dirty="0" smtClean="0"/>
          </a:p>
          <a:p>
            <a:r>
              <a:rPr lang="en-US" dirty="0" smtClean="0"/>
              <a:t>we will build a system so that we could monitor the light our plants get and send the data to Bolt Cloud. In fact, this product is commercially available </a:t>
            </a:r>
            <a:endParaRPr lang="en-US" dirty="0" smtClean="0"/>
          </a:p>
          <a:p>
            <a:r>
              <a:rPr lang="en-US" dirty="0" smtClean="0"/>
              <a:t>we will be able to collect the values indicating intensity the of the light and plot them over a line graph.</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6116" y="1214422"/>
            <a:ext cx="4857784" cy="4911741"/>
          </a:xfrm>
        </p:spPr>
        <p:txBody>
          <a:bodyPr>
            <a:normAutofit fontScale="70000" lnSpcReduction="20000"/>
          </a:bodyPr>
          <a:lstStyle/>
          <a:p>
            <a:r>
              <a:rPr lang="en-US" dirty="0" smtClean="0"/>
              <a:t>The Internet of Things (</a:t>
            </a:r>
            <a:r>
              <a:rPr lang="en-US" dirty="0" err="1" smtClean="0"/>
              <a:t>IoT</a:t>
            </a:r>
            <a:r>
              <a:rPr lang="en-US" dirty="0" smtClean="0"/>
              <a:t>) is nothing new, it has been with us for over a decade, but in this time we have seen the price of devices fall from hundreds of dollars to less than $10! The ESP8266 (and the newer ESP32) have really shaken the world of </a:t>
            </a:r>
            <a:r>
              <a:rPr lang="en-US" dirty="0" err="1" smtClean="0"/>
              <a:t>IoT</a:t>
            </a:r>
            <a:r>
              <a:rPr lang="en-US" dirty="0" smtClean="0"/>
              <a:t> from being pretty much a novelty industry (we all remember fridges that tweet and ovens that force us to accept an end user </a:t>
            </a:r>
            <a:r>
              <a:rPr lang="en-US" dirty="0" err="1" smtClean="0"/>
              <a:t>licence</a:t>
            </a:r>
            <a:r>
              <a:rPr lang="en-US" dirty="0" smtClean="0"/>
              <a:t> agreement) into a citizen science revolution where sensors across the world are monitoring climate change, animal migration patterns and much more.</a:t>
            </a:r>
            <a:endParaRPr lang="en-US" dirty="0"/>
          </a:p>
        </p:txBody>
      </p:sp>
      <p:pic>
        <p:nvPicPr>
          <p:cNvPr id="2053" name="Picture 5" descr="C:\Users\HP\AppData\Local\Microsoft\Windows\INetCache\IE\60FH0LSS\835px-History_Logo_2008-2015.svg[1].png"/>
          <p:cNvPicPr>
            <a:picLocks noChangeAspect="1" noChangeArrowheads="1"/>
          </p:cNvPicPr>
          <p:nvPr/>
        </p:nvPicPr>
        <p:blipFill>
          <a:blip r:embed="rId2"/>
          <a:srcRect/>
          <a:stretch>
            <a:fillRect/>
          </a:stretch>
        </p:blipFill>
        <p:spPr bwMode="auto">
          <a:xfrm>
            <a:off x="0" y="1000108"/>
            <a:ext cx="3286116" cy="421484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OBJECTIVES</a:t>
            </a:r>
            <a:r>
              <a:rPr lang="en-US" dirty="0" smtClean="0"/>
              <a:t>:</a:t>
            </a:r>
            <a:endParaRPr lang="en-US" dirty="0"/>
          </a:p>
        </p:txBody>
      </p:sp>
      <p:sp>
        <p:nvSpPr>
          <p:cNvPr id="3" name="Content Placeholder 2"/>
          <p:cNvSpPr>
            <a:spLocks noGrp="1"/>
          </p:cNvSpPr>
          <p:nvPr>
            <p:ph idx="1"/>
          </p:nvPr>
        </p:nvSpPr>
        <p:spPr>
          <a:xfrm>
            <a:off x="571472" y="1600200"/>
            <a:ext cx="7353328" cy="4525963"/>
          </a:xfrm>
        </p:spPr>
        <p:txBody>
          <a:bodyPr/>
          <a:lstStyle/>
          <a:p>
            <a:r>
              <a:rPr lang="en-US" dirty="0" smtClean="0"/>
              <a:t>Our objective is to read the data of the light  required of monitoring plant by using  sensor.</a:t>
            </a:r>
          </a:p>
          <a:p>
            <a:r>
              <a:rPr lang="en-US" dirty="0" smtClean="0"/>
              <a:t>To control the parameter based on the data  by using bolt </a:t>
            </a:r>
            <a:r>
              <a:rPr lang="en-US" dirty="0" err="1" smtClean="0"/>
              <a:t>Iot</a:t>
            </a:r>
            <a:r>
              <a:rPr lang="en-US" dirty="0" smtClean="0"/>
              <a:t> bolt </a:t>
            </a:r>
            <a:r>
              <a:rPr lang="en-US" dirty="0" err="1" smtClean="0"/>
              <a:t>wifi</a:t>
            </a:r>
            <a:r>
              <a:rPr lang="en-US" dirty="0" smtClean="0"/>
              <a:t> Module.</a:t>
            </a:r>
          </a:p>
          <a:p>
            <a:r>
              <a:rPr lang="en-US" dirty="0" smtClean="0"/>
              <a:t>Ensure that the minimum amount of light that required for plant from environment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lumMod val="60000"/>
                    <a:lumOff val="40000"/>
                  </a:schemeClr>
                </a:solidFill>
              </a:rPr>
              <a:t>PROBLEM</a:t>
            </a:r>
            <a:r>
              <a:rPr lang="en-US" dirty="0" smtClean="0"/>
              <a:t> </a:t>
            </a:r>
            <a:r>
              <a:rPr lang="en-US" dirty="0" smtClean="0">
                <a:solidFill>
                  <a:schemeClr val="accent5">
                    <a:lumMod val="60000"/>
                    <a:lumOff val="40000"/>
                  </a:schemeClr>
                </a:solidFill>
              </a:rPr>
              <a:t>STATEMENT</a:t>
            </a:r>
            <a:endParaRPr lang="en-US" dirty="0">
              <a:solidFill>
                <a:schemeClr val="accent5">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We all know that plants require sunlight for their healthy growth. However, at times we may not be able to keep a track of it or maybe we are not sure if our plants are getting enough sunlight.</a:t>
            </a:r>
          </a:p>
          <a:p>
            <a:r>
              <a:rPr lang="en-US" dirty="0" smtClean="0"/>
              <a:t>If the plant get’s the insufficient  light ,there will be problem in </a:t>
            </a:r>
            <a:r>
              <a:rPr lang="en-US" dirty="0" err="1" smtClean="0"/>
              <a:t>photosysthesis</a:t>
            </a:r>
            <a:r>
              <a:rPr lang="en-US" dirty="0" smtClean="0"/>
              <a:t> </a:t>
            </a:r>
            <a:r>
              <a:rPr lang="en-US" dirty="0" smtClean="0"/>
              <a:t>reaction</a:t>
            </a:r>
          </a:p>
          <a:p>
            <a:r>
              <a:rPr lang="en-US" dirty="0" smtClean="0"/>
              <a:t>we will build a system so that we could monitor the light our plants get and send the data to Bolt Cloud.</a:t>
            </a:r>
            <a:r>
              <a:rPr lang="en-US" dirty="0" smtClean="0"/>
              <a:t> </a:t>
            </a:r>
          </a:p>
          <a:p>
            <a:r>
              <a:rPr lang="en-US" dirty="0" smtClean="0"/>
              <a:t>we will be able to collect the values indicating intensity the of the light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PROJECT</a:t>
            </a:r>
            <a:r>
              <a:rPr lang="en-US" dirty="0" smtClean="0"/>
              <a:t> </a:t>
            </a:r>
            <a:r>
              <a:rPr lang="en-US" dirty="0" smtClean="0">
                <a:solidFill>
                  <a:schemeClr val="accent4">
                    <a:lumMod val="75000"/>
                  </a:schemeClr>
                </a:solidFill>
              </a:rPr>
              <a:t>MODULE</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solidFill>
                  <a:schemeClr val="accent3"/>
                </a:solidFill>
              </a:rPr>
              <a:t>INPUT</a:t>
            </a:r>
            <a:r>
              <a:rPr lang="en-US" dirty="0" smtClean="0"/>
              <a:t> : Hardware Components</a:t>
            </a:r>
          </a:p>
          <a:p>
            <a:r>
              <a:rPr lang="en-US" dirty="0" smtClean="0"/>
              <a:t>Bolt </a:t>
            </a:r>
            <a:r>
              <a:rPr lang="en-US" dirty="0" err="1" smtClean="0"/>
              <a:t>IoT</a:t>
            </a:r>
            <a:r>
              <a:rPr lang="en-US" dirty="0" smtClean="0"/>
              <a:t> Bolt </a:t>
            </a:r>
            <a:r>
              <a:rPr lang="en-US" dirty="0" err="1" smtClean="0"/>
              <a:t>WiFi</a:t>
            </a:r>
            <a:r>
              <a:rPr lang="en-US" dirty="0" smtClean="0"/>
              <a:t> Module</a:t>
            </a:r>
          </a:p>
          <a:p>
            <a:r>
              <a:rPr lang="en-US" dirty="0" smtClean="0"/>
              <a:t>Light Dependent  Resistor</a:t>
            </a:r>
          </a:p>
          <a:p>
            <a:r>
              <a:rPr lang="en-US" dirty="0" smtClean="0"/>
              <a:t>Resistor 10k ohm </a:t>
            </a:r>
          </a:p>
          <a:p>
            <a:r>
              <a:rPr lang="en-US" dirty="0" smtClean="0"/>
              <a:t>Bolt </a:t>
            </a:r>
            <a:r>
              <a:rPr lang="en-US" dirty="0" err="1" smtClean="0"/>
              <a:t>IoT</a:t>
            </a:r>
            <a:r>
              <a:rPr lang="en-US" dirty="0" smtClean="0"/>
              <a:t> Bolt Cloud(online service)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PROJECT</a:t>
            </a:r>
            <a:r>
              <a:rPr lang="en-US" dirty="0" smtClean="0"/>
              <a:t> </a:t>
            </a:r>
            <a:r>
              <a:rPr lang="en-US" dirty="0" smtClean="0">
                <a:solidFill>
                  <a:schemeClr val="accent3"/>
                </a:solidFill>
              </a:rPr>
              <a:t>MODULES</a:t>
            </a:r>
            <a:endParaRPr lang="en-US" dirty="0">
              <a:solidFill>
                <a:schemeClr val="accent3"/>
              </a:solidFill>
            </a:endParaRPr>
          </a:p>
        </p:txBody>
      </p:sp>
      <p:pic>
        <p:nvPicPr>
          <p:cNvPr id="4" name="Content Placeholder 3" descr="bolt.jpeg"/>
          <p:cNvPicPr>
            <a:picLocks noGrp="1" noChangeAspect="1"/>
          </p:cNvPicPr>
          <p:nvPr>
            <p:ph idx="1"/>
          </p:nvPr>
        </p:nvPicPr>
        <p:blipFill>
          <a:blip r:embed="rId2"/>
          <a:stretch>
            <a:fillRect/>
          </a:stretch>
        </p:blipFill>
        <p:spPr>
          <a:xfrm>
            <a:off x="4786314" y="1357298"/>
            <a:ext cx="2286016" cy="1428760"/>
          </a:xfrm>
        </p:spPr>
      </p:pic>
      <p:pic>
        <p:nvPicPr>
          <p:cNvPr id="5" name="Picture 4" descr="LDR.jpeg"/>
          <p:cNvPicPr>
            <a:picLocks noChangeAspect="1"/>
          </p:cNvPicPr>
          <p:nvPr/>
        </p:nvPicPr>
        <p:blipFill>
          <a:blip r:embed="rId3"/>
          <a:stretch>
            <a:fillRect/>
          </a:stretch>
        </p:blipFill>
        <p:spPr>
          <a:xfrm>
            <a:off x="2500298" y="3143248"/>
            <a:ext cx="2714644" cy="1428760"/>
          </a:xfrm>
          <a:prstGeom prst="rect">
            <a:avLst/>
          </a:prstGeom>
        </p:spPr>
      </p:pic>
      <p:pic>
        <p:nvPicPr>
          <p:cNvPr id="6" name="Picture 5" descr="res.jpeg"/>
          <p:cNvPicPr>
            <a:picLocks noChangeAspect="1"/>
          </p:cNvPicPr>
          <p:nvPr/>
        </p:nvPicPr>
        <p:blipFill>
          <a:blip r:embed="rId4"/>
          <a:stretch>
            <a:fillRect/>
          </a:stretch>
        </p:blipFill>
        <p:spPr>
          <a:xfrm>
            <a:off x="3786182" y="5072074"/>
            <a:ext cx="2071702" cy="1500198"/>
          </a:xfrm>
          <a:prstGeom prst="rect">
            <a:avLst/>
          </a:prstGeom>
        </p:spPr>
      </p:pic>
      <p:sp>
        <p:nvSpPr>
          <p:cNvPr id="9" name="Rectangle 8"/>
          <p:cNvSpPr/>
          <p:nvPr/>
        </p:nvSpPr>
        <p:spPr>
          <a:xfrm>
            <a:off x="-357222" y="1643050"/>
            <a:ext cx="5477435"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Bolt </a:t>
            </a: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wifi</a:t>
            </a: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module</a:t>
            </a: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Wingdings" pitchFamily="2" charset="2"/>
              </a:rPr>
              <a: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Rectangle 9"/>
          <p:cNvSpPr/>
          <p:nvPr/>
        </p:nvSpPr>
        <p:spPr>
          <a:xfrm>
            <a:off x="1214414" y="3357562"/>
            <a:ext cx="1027845" cy="584775"/>
          </a:xfrm>
          <a:prstGeom prst="rect">
            <a:avLst/>
          </a:prstGeom>
          <a:noFill/>
        </p:spPr>
        <p:txBody>
          <a:bodyPr wrap="non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ldr</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Rectangle 10"/>
          <p:cNvSpPr/>
          <p:nvPr/>
        </p:nvSpPr>
        <p:spPr>
          <a:xfrm>
            <a:off x="357158" y="5429264"/>
            <a:ext cx="3286132" cy="461665"/>
          </a:xfrm>
          <a:prstGeom prst="rect">
            <a:avLst/>
          </a:prstGeom>
        </p:spPr>
        <p:txBody>
          <a:bodyPr wrap="square">
            <a:spAutoFit/>
          </a:bodyPr>
          <a:lstStyle/>
          <a:p>
            <a:pPr lvl="0" algn="ctr"/>
            <a:r>
              <a:rPr lang="en-US" sz="2400" b="1" cap="all" dirty="0" smtClean="0">
                <a:ln w="9000" cmpd="sng">
                  <a:solidFill>
                    <a:srgbClr val="FADA7A">
                      <a:shade val="50000"/>
                      <a:satMod val="120000"/>
                    </a:srgbClr>
                  </a:solidFill>
                  <a:prstDash val="solid"/>
                </a:ln>
                <a:gradFill>
                  <a:gsLst>
                    <a:gs pos="0">
                      <a:srgbClr val="FADA7A">
                        <a:shade val="20000"/>
                        <a:satMod val="245000"/>
                      </a:srgbClr>
                    </a:gs>
                    <a:gs pos="43000">
                      <a:srgbClr val="FADA7A">
                        <a:satMod val="255000"/>
                      </a:srgbClr>
                    </a:gs>
                    <a:gs pos="48000">
                      <a:srgbClr val="FADA7A">
                        <a:shade val="85000"/>
                        <a:satMod val="255000"/>
                      </a:srgbClr>
                    </a:gs>
                    <a:gs pos="100000">
                      <a:srgbClr val="FADA7A">
                        <a:shade val="20000"/>
                        <a:satMod val="245000"/>
                      </a:srgbClr>
                    </a:gs>
                  </a:gsLst>
                  <a:lin ang="5400000"/>
                </a:gradFill>
                <a:effectLst>
                  <a:reflection blurRad="12700" stA="28000" endPos="45000" dist="1000" dir="5400000" sy="-100000" algn="bl" rotWithShape="0"/>
                </a:effectLst>
              </a:rPr>
              <a:t>Resistor 10k ohm</a:t>
            </a:r>
            <a:endParaRPr lang="en-US" sz="2400" b="1" cap="all" dirty="0">
              <a:ln w="9000" cmpd="sng">
                <a:solidFill>
                  <a:srgbClr val="FADA7A">
                    <a:shade val="50000"/>
                    <a:satMod val="120000"/>
                  </a:srgbClr>
                </a:solidFill>
                <a:prstDash val="solid"/>
              </a:ln>
              <a:gradFill>
                <a:gsLst>
                  <a:gs pos="0">
                    <a:srgbClr val="FADA7A">
                      <a:shade val="20000"/>
                      <a:satMod val="245000"/>
                    </a:srgbClr>
                  </a:gs>
                  <a:gs pos="43000">
                    <a:srgbClr val="FADA7A">
                      <a:satMod val="255000"/>
                    </a:srgbClr>
                  </a:gs>
                  <a:gs pos="48000">
                    <a:srgbClr val="FADA7A">
                      <a:shade val="85000"/>
                      <a:satMod val="255000"/>
                    </a:srgbClr>
                  </a:gs>
                  <a:gs pos="100000">
                    <a:srgbClr val="FADA7A">
                      <a:shade val="20000"/>
                      <a:satMod val="245000"/>
                    </a:srgb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PROJECT</a:t>
            </a:r>
            <a:r>
              <a:rPr lang="en-US" dirty="0" smtClean="0"/>
              <a:t> </a:t>
            </a:r>
            <a:r>
              <a:rPr lang="en-US" dirty="0" smtClean="0">
                <a:solidFill>
                  <a:schemeClr val="accent4"/>
                </a:solidFill>
              </a:rPr>
              <a:t>MODULES</a:t>
            </a:r>
            <a:endParaRPr lang="en-US" dirty="0">
              <a:solidFill>
                <a:schemeClr val="accent4"/>
              </a:solidFill>
            </a:endParaRPr>
          </a:p>
        </p:txBody>
      </p:sp>
      <p:sp>
        <p:nvSpPr>
          <p:cNvPr id="3" name="Content Placeholder 2"/>
          <p:cNvSpPr>
            <a:spLocks noGrp="1"/>
          </p:cNvSpPr>
          <p:nvPr>
            <p:ph idx="1"/>
          </p:nvPr>
        </p:nvSpPr>
        <p:spPr/>
        <p:txBody>
          <a:bodyPr>
            <a:normAutofit fontScale="70000" lnSpcReduction="20000"/>
          </a:bodyPr>
          <a:lstStyle/>
          <a:p>
            <a:r>
              <a:rPr lang="en-US" dirty="0" smtClean="0">
                <a:solidFill>
                  <a:srgbClr val="00B050"/>
                </a:solidFill>
              </a:rPr>
              <a:t>Building</a:t>
            </a:r>
            <a:r>
              <a:rPr lang="en-US" dirty="0" smtClean="0"/>
              <a:t> </a:t>
            </a:r>
            <a:r>
              <a:rPr lang="en-US" dirty="0" smtClean="0">
                <a:solidFill>
                  <a:srgbClr val="00B050"/>
                </a:solidFill>
              </a:rPr>
              <a:t>the</a:t>
            </a:r>
            <a:r>
              <a:rPr lang="en-US" dirty="0" smtClean="0"/>
              <a:t> </a:t>
            </a:r>
            <a:r>
              <a:rPr lang="en-US" dirty="0" smtClean="0">
                <a:solidFill>
                  <a:srgbClr val="00B050"/>
                </a:solidFill>
              </a:rPr>
              <a:t>circuit</a:t>
            </a:r>
          </a:p>
          <a:p>
            <a:r>
              <a:rPr lang="en-US" dirty="0" smtClean="0"/>
              <a:t>Make sure you have not powered on your Bolt Module while connecting the circuit. This will ensure that in case we make any mistake, it will not short circuit your device. Switch off the power if it is connected.</a:t>
            </a:r>
          </a:p>
          <a:p>
            <a:r>
              <a:rPr lang="en-US" dirty="0" smtClean="0"/>
              <a:t>Connect one end of the LDR to the A0 (analog) pin of the Bolt device and other ends of the LDR to the 5V pin of the Bolt as shown in the image below.</a:t>
            </a:r>
          </a:p>
          <a:p>
            <a:r>
              <a:rPr lang="en-US" dirty="0" smtClean="0"/>
              <a:t>Connect the 10K ohm resistor between the GND and A0 pin of the Bolt so that LDR and the resistor form a series connection. To see the image for this, click on the &gt; arrow on the image below.</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IMPLEMENTATION</a:t>
            </a:r>
            <a:r>
              <a:rPr lang="en-US" dirty="0" smtClean="0"/>
              <a:t> </a:t>
            </a:r>
            <a:r>
              <a:rPr lang="en-US" dirty="0" smtClean="0">
                <a:solidFill>
                  <a:srgbClr val="FFC000"/>
                </a:solidFill>
              </a:rPr>
              <a:t>DETAILS</a:t>
            </a:r>
            <a:endParaRPr lang="en-US" dirty="0">
              <a:solidFill>
                <a:srgbClr val="FFC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t>This project is based on the principle that whenever the light falling on the sensor changes, the resistance of sensor changes which is then converted into a change in voltage. The ADC pin on Bolt </a:t>
            </a:r>
            <a:r>
              <a:rPr lang="en-US" dirty="0" err="1" smtClean="0"/>
              <a:t>WiFi</a:t>
            </a:r>
            <a:r>
              <a:rPr lang="en-US" dirty="0" smtClean="0"/>
              <a:t> Module converted this analog voltage level into digital values which are shown on the graphs.</a:t>
            </a:r>
          </a:p>
          <a:p>
            <a:r>
              <a:rPr lang="en-US" dirty="0" smtClean="0"/>
              <a:t>We connect the LDR between 5v pin and the analog input pin (A0), so that when light intensity increases, the resistance of LDR decreases so the voltage across the LDR decreases and as a result, the voltage on the analog input pin increases.</a:t>
            </a:r>
          </a:p>
          <a:p>
            <a:r>
              <a:rPr lang="en-US" dirty="0" smtClean="0"/>
              <a:t>This means that as the </a:t>
            </a:r>
            <a:r>
              <a:rPr lang="en-US" b="1" dirty="0" smtClean="0"/>
              <a:t>light intensity increases, the voltage on the analog input pin also increases</a:t>
            </a:r>
            <a:r>
              <a:rPr lang="en-US" dirty="0" smtClean="0"/>
              <a:t>. The Bolt then converts that the voltage a 10 bit (10 places in binary number system) digital value that varies from 0-1024 (0 to 2 raised to 10</a:t>
            </a:r>
            <a:r>
              <a:rPr lang="en-US" dirty="0" smtClean="0"/>
              <a:t>).</a:t>
            </a:r>
          </a:p>
          <a:p>
            <a:r>
              <a:rPr lang="en-US" dirty="0" smtClean="0"/>
              <a:t>Image in pg.10 </a:t>
            </a:r>
            <a:r>
              <a:rPr lang="en-US" dirty="0" err="1" smtClean="0"/>
              <a:t>showes</a:t>
            </a:r>
            <a:r>
              <a:rPr lang="en-US" dirty="0" smtClean="0"/>
              <a:t> briefly….</a:t>
            </a:r>
            <a:endParaRPr lang="en-US" dirty="0" smtClean="0"/>
          </a:p>
          <a:p>
            <a:endParaRPr lang="en-US" dirty="0"/>
          </a:p>
        </p:txBody>
      </p:sp>
    </p:spTree>
  </p:cSld>
  <p:clrMapOvr>
    <a:masterClrMapping/>
  </p:clrMapOvr>
</p:sld>
</file>

<file path=ppt/theme/theme1.xml><?xml version="1.0" encoding="utf-8"?>
<a:theme xmlns:a="http://schemas.openxmlformats.org/drawingml/2006/main" name="Technic">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207</TotalTime>
  <Words>625</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Technic</vt:lpstr>
      <vt:lpstr>Urk18cs204 k.shravan kumar</vt:lpstr>
      <vt:lpstr>INTRODUCTION </vt:lpstr>
      <vt:lpstr>Slide 3</vt:lpstr>
      <vt:lpstr>OBJECTIVES:</vt:lpstr>
      <vt:lpstr>PROBLEM STATEMENT</vt:lpstr>
      <vt:lpstr>PROJECT MODULE</vt:lpstr>
      <vt:lpstr>PROJECT MODULES</vt:lpstr>
      <vt:lpstr>PROJECT MODULES</vt:lpstr>
      <vt:lpstr>IMPLEMENTATION DETAILS</vt:lpstr>
      <vt:lpstr>IMPLEMENTATION DETAILS</vt:lpstr>
      <vt:lpstr>OUTPUT SCREENSHOT:</vt:lpstr>
      <vt:lpstr>CONCLUSION:</vt:lpstr>
      <vt:lpstr>Slide 13</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urk18cs204</dc:title>
  <dc:creator>HP</dc:creator>
  <cp:lastModifiedBy>HP</cp:lastModifiedBy>
  <cp:revision>21</cp:revision>
  <dcterms:created xsi:type="dcterms:W3CDTF">2021-03-27T04:31:11Z</dcterms:created>
  <dcterms:modified xsi:type="dcterms:W3CDTF">2021-03-27T07:59:04Z</dcterms:modified>
</cp:coreProperties>
</file>