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6/21/2024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105-FF85-027D-9D6C-00E257B3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55" y="1636071"/>
            <a:ext cx="9572090" cy="2802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spc="600" dirty="0">
                <a:solidFill>
                  <a:schemeClr val="accent3">
                    <a:lumMod val="20000"/>
                    <a:lumOff val="80000"/>
                  </a:schemeClr>
                </a:solidFill>
                <a:latin typeface="DM Sans" pitchFamily="2" charset="0"/>
              </a:rPr>
              <a:t>OPERATORS,CONDITIONS </a:t>
            </a:r>
            <a:br>
              <a:rPr lang="en-US" sz="3200" spc="600" dirty="0">
                <a:solidFill>
                  <a:schemeClr val="accent3">
                    <a:lumMod val="20000"/>
                    <a:lumOff val="80000"/>
                  </a:schemeClr>
                </a:solidFill>
                <a:latin typeface="DM Sans" pitchFamily="2" charset="0"/>
              </a:rPr>
            </a:br>
            <a:r>
              <a:rPr lang="en-US" sz="3200" spc="600" dirty="0">
                <a:solidFill>
                  <a:schemeClr val="accent3">
                    <a:lumMod val="20000"/>
                    <a:lumOff val="80000"/>
                  </a:schemeClr>
                </a:solidFill>
                <a:latin typeface="DM Sans" pitchFamily="2" charset="0"/>
              </a:rPr>
              <a:t>&amp;</a:t>
            </a:r>
            <a:br>
              <a:rPr lang="en-US" sz="3200" spc="600" dirty="0">
                <a:solidFill>
                  <a:schemeClr val="accent3">
                    <a:lumMod val="20000"/>
                    <a:lumOff val="80000"/>
                  </a:schemeClr>
                </a:solidFill>
                <a:latin typeface="DM Sans" pitchFamily="2" charset="0"/>
              </a:rPr>
            </a:br>
            <a:r>
              <a:rPr lang="en-US" sz="3200" spc="600" dirty="0">
                <a:solidFill>
                  <a:schemeClr val="accent3">
                    <a:lumMod val="20000"/>
                    <a:lumOff val="80000"/>
                  </a:schemeClr>
                </a:solidFill>
                <a:latin typeface="DM Sans" pitchFamily="2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729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7D00C-83DB-0725-044D-77D0CB488EB7}"/>
              </a:ext>
            </a:extLst>
          </p:cNvPr>
          <p:cNvSpPr txBox="1"/>
          <p:nvPr/>
        </p:nvSpPr>
        <p:spPr>
          <a:xfrm>
            <a:off x="698642" y="148247"/>
            <a:ext cx="11024171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algn="ctr"/>
            <a:endParaRPr lang="en-US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operators are special symbols used to perform operations on variables and values. There are several types of operators in Python, each serving a unique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Addition, - Subtraction,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Multiplication,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Division (float),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**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Exponentiation (power),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Floor division,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Modulus (remainder)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Equal to,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Not equal to,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Less than,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Greater than,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&lt;=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Less than or equal to,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bs-font-monospace)"/>
              </a:rPr>
              <a:t>&gt;=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 Greater than or equal to.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  <a:r>
              <a:rPr lang="en-US" b="0" dirty="0">
                <a:effectLst/>
                <a:latin typeface="DM Sans" pitchFamily="2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  <a:cs typeface="Times New Roman" panose="02020603050405020304" pitchFamily="18" charset="0"/>
              </a:rPr>
              <a:t>and Returns True if both conditions are true, or Returns True if at least one of the conditions is true, not Reverses the truth value of the condition.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Operators : </a:t>
            </a:r>
            <a:r>
              <a:rPr lang="en-US" dirty="0">
                <a:latin typeface="DM Sans" pitchFamily="2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s (checks if both variables refer to the same object), </a:t>
            </a:r>
            <a:r>
              <a:rPr lang="en-US" altLang="en-US" dirty="0">
                <a:latin typeface="DM Sans" pitchFamily="2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s not (checks if both variables do not refer to the same object)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Membership Operators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in Checks if a value exists in a sequence, not in: Checks if a value does not exist in a sequence.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&amp; Bitwise AND, | Bitwise OR, ^ Bitwise XOR, ~ Bitwise NOT, &lt;&lt; Left shift, &gt;&gt; Right shift</a:t>
            </a:r>
          </a:p>
        </p:txBody>
      </p:sp>
    </p:spTree>
    <p:extLst>
      <p:ext uri="{BB962C8B-B14F-4D97-AF65-F5344CB8AC3E}">
        <p14:creationId xmlns:p14="http://schemas.microsoft.com/office/powerpoint/2010/main" val="23972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5C9B0-864D-AD37-FC4C-3EFC9656A55A}"/>
              </a:ext>
            </a:extLst>
          </p:cNvPr>
          <p:cNvSpPr txBox="1"/>
          <p:nvPr/>
        </p:nvSpPr>
        <p:spPr>
          <a:xfrm>
            <a:off x="2576244" y="200682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21C46B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CONDITIONS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21C46B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BFCC6-24C1-3BDE-3AC7-BB4B2D59B875}"/>
              </a:ext>
            </a:extLst>
          </p:cNvPr>
          <p:cNvSpPr txBox="1"/>
          <p:nvPr/>
        </p:nvSpPr>
        <p:spPr>
          <a:xfrm>
            <a:off x="626724" y="1058911"/>
            <a:ext cx="11085816" cy="524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DM Sans" pitchFamily="2" charset="0"/>
              </a:rPr>
              <a:t>Conditions are used to decide the flow of execution of the program.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DM Sans" pitchFamily="2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DM Sans" pitchFamily="2" charset="0"/>
              </a:rPr>
              <a:t>They allow the program to make decisions based on certain criteria</a:t>
            </a:r>
            <a:r>
              <a:rPr lang="en-US" sz="2000" dirty="0">
                <a:latin typeface="DM Sans" pitchFamily="2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DM Sans" pitchFamily="2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Python supports several types of conditional statements, including if,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M Sans" pitchFamily="2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, else, and the ternary operator (also known as conditional expressions) .</a:t>
            </a:r>
            <a:endParaRPr lang="en-US" dirty="0"/>
          </a:p>
          <a:p>
            <a:endParaRPr lang="en-US" sz="2400" b="1" dirty="0">
              <a:latin typeface="DM Sans" pitchFamily="2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Basic Syntax of Conditional Statements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DM Sans" pitchFamily="2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if: Executes a block of code if the condition is true.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M Sans" pitchFamily="2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: Executes a block of code if the condition is true and none of the preceding conditions were true.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else: Executes a block of code if all the preceding conditions were false.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DM Sans" pitchFamily="2" charset="0"/>
              </a:rPr>
              <a:t>Ternary operator: </a:t>
            </a:r>
            <a:r>
              <a:rPr lang="en-US" sz="2000" b="0" i="0" dirty="0">
                <a:effectLst/>
                <a:latin typeface="DM Sans" pitchFamily="2" charset="0"/>
              </a:rPr>
              <a:t>&lt;expr1&gt; if &lt;</a:t>
            </a:r>
            <a:r>
              <a:rPr lang="en-US" sz="2000" b="0" i="0" dirty="0" err="1">
                <a:effectLst/>
                <a:latin typeface="DM Sans" pitchFamily="2" charset="0"/>
              </a:rPr>
              <a:t>conditional_expr</a:t>
            </a:r>
            <a:r>
              <a:rPr lang="en-US" sz="2000" b="0" i="0" dirty="0">
                <a:effectLst/>
                <a:latin typeface="DM Sans" pitchFamily="2" charset="0"/>
              </a:rPr>
              <a:t>&gt; else &lt;expr2&gt;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5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BC39D-15F4-6C66-C407-597055ED0088}"/>
              </a:ext>
            </a:extLst>
          </p:cNvPr>
          <p:cNvSpPr txBox="1"/>
          <p:nvPr/>
        </p:nvSpPr>
        <p:spPr>
          <a:xfrm>
            <a:off x="2863922" y="0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 dirty="0">
                <a:solidFill>
                  <a:srgbClr val="21C46B">
                    <a:lumMod val="20000"/>
                    <a:lumOff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21C46B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21C46B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8F2E-039A-ADA1-41A2-E43D86A819EC}"/>
              </a:ext>
            </a:extLst>
          </p:cNvPr>
          <p:cNvSpPr txBox="1"/>
          <p:nvPr/>
        </p:nvSpPr>
        <p:spPr>
          <a:xfrm>
            <a:off x="973474" y="584775"/>
            <a:ext cx="106979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M Sans" pitchFamily="2" charset="0"/>
              </a:rPr>
              <a:t>Python offers several types of loops to perform repetitive operations within your code</a:t>
            </a:r>
          </a:p>
          <a:p>
            <a:pPr algn="l"/>
            <a:endParaRPr lang="en-US" b="0" i="0" dirty="0">
              <a:effectLst/>
              <a:latin typeface="DM Sans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DM Sans" pitchFamily="2" charset="0"/>
              </a:rPr>
              <a:t>For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M Sans" pitchFamily="2" charset="0"/>
              </a:rPr>
              <a:t>Purpose: Used for iterating over sequences (like lists, tuples, dictionaries, sets, and strings).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M Sans" pitchFamily="2" charset="0"/>
              </a:rPr>
              <a:t>Syntax:</a:t>
            </a:r>
            <a:endParaRPr lang="en-US" dirty="0">
              <a:latin typeface="DM Sans" pitchFamily="2" charset="0"/>
            </a:endParaRPr>
          </a:p>
          <a:p>
            <a:pPr lvl="1"/>
            <a:r>
              <a:rPr lang="en-US" dirty="0">
                <a:latin typeface="DM Sans" pitchFamily="2" charset="0"/>
              </a:rPr>
              <a:t>for </a:t>
            </a:r>
            <a:r>
              <a:rPr lang="en-US" dirty="0" err="1">
                <a:latin typeface="DM Sans" pitchFamily="2" charset="0"/>
              </a:rPr>
              <a:t>iterator_var</a:t>
            </a:r>
            <a:r>
              <a:rPr lang="en-US" dirty="0">
                <a:latin typeface="DM Sans" pitchFamily="2" charset="0"/>
              </a:rPr>
              <a:t> in sequence:</a:t>
            </a:r>
          </a:p>
          <a:p>
            <a:pPr lvl="1"/>
            <a:r>
              <a:rPr lang="en-US" dirty="0">
                <a:latin typeface="DM Sans" pitchFamily="2" charset="0"/>
              </a:rPr>
              <a:t>    # statements</a:t>
            </a:r>
          </a:p>
          <a:p>
            <a:pPr lvl="1"/>
            <a:endParaRPr lang="en-US" dirty="0">
              <a:latin typeface="DM Sans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DM Sans" pitchFamily="2" charset="0"/>
              </a:rPr>
              <a:t>While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M Sans" pitchFamily="2" charset="0"/>
              </a:rPr>
              <a:t>Purpose: Executes a block of code as long as a specified condition is true.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M Sans" pitchFamily="2" charset="0"/>
              </a:rPr>
              <a:t>Syntax:</a:t>
            </a:r>
            <a:endParaRPr lang="en-US" dirty="0">
              <a:latin typeface="DM Sans" pitchFamily="2" charset="0"/>
            </a:endParaRPr>
          </a:p>
          <a:p>
            <a:pPr lvl="1"/>
            <a:r>
              <a:rPr lang="en-US" dirty="0">
                <a:latin typeface="DM Sans" pitchFamily="2" charset="0"/>
              </a:rPr>
              <a:t>while condition:</a:t>
            </a:r>
          </a:p>
          <a:p>
            <a:pPr lvl="1"/>
            <a:r>
              <a:rPr lang="en-US" dirty="0">
                <a:latin typeface="DM Sans" pitchFamily="2" charset="0"/>
              </a:rPr>
              <a:t>    # statements</a:t>
            </a:r>
          </a:p>
          <a:p>
            <a:pPr lvl="1"/>
            <a:endParaRPr lang="en-US" dirty="0"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Nested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Purpose: A loop inside another loop. Can be any combination of for and while loops.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Example: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i="0" dirty="0">
                <a:solidFill>
                  <a:srgbClr val="6272A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# Outer loop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</a:b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8F8F2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6272A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# Inner loop</a:t>
            </a:r>
            <a:endParaRPr lang="en-US" b="0" i="0" dirty="0">
              <a:solidFill>
                <a:srgbClr val="F8F8F2"/>
              </a:solidFill>
              <a:effectLst/>
              <a:highlight>
                <a:srgbClr val="282A36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8F8F2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j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272A4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        statement</a:t>
            </a:r>
            <a:endParaRPr lang="en-US" dirty="0"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5F97B-AB93-B249-9C21-E90CA00A6802}"/>
              </a:ext>
            </a:extLst>
          </p:cNvPr>
          <p:cNvSpPr txBox="1"/>
          <p:nvPr/>
        </p:nvSpPr>
        <p:spPr>
          <a:xfrm>
            <a:off x="4456415" y="70401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C46B">
                    <a:lumMod val="20000"/>
                    <a:lumOff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2B3E-38FD-499B-6496-046911D15117}"/>
              </a:ext>
            </a:extLst>
          </p:cNvPr>
          <p:cNvSpPr txBox="1"/>
          <p:nvPr/>
        </p:nvSpPr>
        <p:spPr>
          <a:xfrm>
            <a:off x="1193942" y="439733"/>
            <a:ext cx="98041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DM Sans" pitchFamily="2" charset="0"/>
              </a:rPr>
              <a:t>Purpose: Provide a concise way to create lists, dictionaries, and other collections.</a:t>
            </a:r>
          </a:p>
          <a:p>
            <a:pPr algn="l"/>
            <a:endParaRPr lang="en-US" b="0" i="0" dirty="0">
              <a:effectLst/>
              <a:latin typeface="DM Sans" pitchFamily="2" charset="0"/>
            </a:endParaRPr>
          </a:p>
          <a:p>
            <a:pPr algn="l"/>
            <a:r>
              <a:rPr lang="en-US" b="0" i="0" dirty="0">
                <a:effectLst/>
                <a:latin typeface="DM Sans" pitchFamily="2" charset="0"/>
              </a:rPr>
              <a:t>Examples: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</a:endParaRPr>
          </a:p>
          <a:p>
            <a:pPr algn="l"/>
            <a:r>
              <a:rPr lang="en-US" b="0" i="0" dirty="0">
                <a:effectLst/>
                <a:latin typeface="DM Sans" pitchFamily="2" charset="0"/>
              </a:rPr>
              <a:t>List comprehension:</a:t>
            </a:r>
          </a:p>
          <a:p>
            <a:pPr algn="l"/>
            <a:endParaRPr lang="en-US" b="0" i="0" dirty="0">
              <a:solidFill>
                <a:srgbClr val="1B1642"/>
              </a:solidFill>
              <a:effectLst/>
              <a:highlight>
                <a:srgbClr val="FFFFFF"/>
              </a:highlight>
              <a:latin typeface="DM Sans" pitchFamily="2" charset="0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squares = [x**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x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)]</a:t>
            </a:r>
            <a:endParaRPr lang="en-US" b="0" i="0" dirty="0">
              <a:solidFill>
                <a:srgbClr val="1B1642"/>
              </a:solidFill>
              <a:effectLst/>
              <a:highlight>
                <a:srgbClr val="FFFFFF"/>
              </a:highlight>
              <a:latin typeface="DM Sans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B1642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n-US" b="0" i="0" dirty="0">
                <a:effectLst/>
                <a:latin typeface="DM Sans" pitchFamily="2" charset="0"/>
              </a:rPr>
              <a:t>Dictionary comprehension:</a:t>
            </a:r>
          </a:p>
          <a:p>
            <a:endParaRPr lang="en-US" b="0" i="0" dirty="0">
              <a:solidFill>
                <a:srgbClr val="1B1642"/>
              </a:solidFill>
              <a:effectLst/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squares_dict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= {x: x**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x </a:t>
            </a:r>
            <a:r>
              <a:rPr lang="en-US" b="0" i="0" dirty="0">
                <a:solidFill>
                  <a:srgbClr val="8BE9FD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0FA7B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D93F9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07A19-00F9-685C-1830-E759315AAEE2}"/>
              </a:ext>
            </a:extLst>
          </p:cNvPr>
          <p:cNvSpPr txBox="1"/>
          <p:nvPr/>
        </p:nvSpPr>
        <p:spPr>
          <a:xfrm>
            <a:off x="1193942" y="3736740"/>
            <a:ext cx="1029256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21C46B">
                    <a:lumMod val="20000"/>
                    <a:lumOff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INBUILT FUNCTIONS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numbers = [1, 2, 3, 4, 5]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effectLst/>
                <a:latin typeface="Courier New" panose="02070309020205020404" pitchFamily="49" charset="0"/>
              </a:rPr>
              <a:t> = lambda x: x * 2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doubled = list(map(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effectLst/>
                <a:latin typeface="Courier New" panose="02070309020205020404" pitchFamily="49" charset="0"/>
              </a:rPr>
              <a:t>, numbers))  # Doubles each number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print(doubled) </a:t>
            </a:r>
          </a:p>
          <a:p>
            <a:br>
              <a:rPr lang="en-US" b="0" dirty="0">
                <a:effectLst/>
                <a:latin typeface="Courier New" panose="02070309020205020404" pitchFamily="49" charset="0"/>
              </a:rPr>
            </a:br>
            <a:r>
              <a:rPr lang="en-US" b="0" dirty="0">
                <a:effectLst/>
                <a:latin typeface="Courier New" panose="02070309020205020404" pitchFamily="49" charset="0"/>
              </a:rPr>
              <a:t>numbers = [1, 2, 3, 4, 5]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evens = list(filter(lambda x: x % 2 == 0, numbers))#Filters even numbers.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print(evens)  # Output: [2, 4]</a:t>
            </a:r>
          </a:p>
        </p:txBody>
      </p:sp>
    </p:spTree>
    <p:extLst>
      <p:ext uri="{BB962C8B-B14F-4D97-AF65-F5344CB8AC3E}">
        <p14:creationId xmlns:p14="http://schemas.microsoft.com/office/powerpoint/2010/main" val="264731775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160</TotalTime>
  <Words>607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Consolas</vt:lpstr>
      <vt:lpstr>Courier New</vt:lpstr>
      <vt:lpstr>DM Sans</vt:lpstr>
      <vt:lpstr>Source Sans Pro</vt:lpstr>
      <vt:lpstr>Times New Roman</vt:lpstr>
      <vt:lpstr>var(--bs-font-monospace)</vt:lpstr>
      <vt:lpstr>Wingdings</vt:lpstr>
      <vt:lpstr>FunkyShapesDarkVTI</vt:lpstr>
      <vt:lpstr>OPERATORS,CONDITIONS  &amp;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Shravya Shetty</dc:creator>
  <cp:lastModifiedBy>Shravya Shetty</cp:lastModifiedBy>
  <cp:revision>3</cp:revision>
  <dcterms:created xsi:type="dcterms:W3CDTF">2024-06-19T06:26:13Z</dcterms:created>
  <dcterms:modified xsi:type="dcterms:W3CDTF">2024-06-21T08:38:54Z</dcterms:modified>
</cp:coreProperties>
</file>