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29" r:id="rId8"/>
    <p:sldId id="330" r:id="rId9"/>
    <p:sldId id="326" r:id="rId10"/>
    <p:sldId id="331" r:id="rId11"/>
    <p:sldId id="327" r:id="rId12"/>
    <p:sldId id="332" r:id="rId13"/>
    <p:sldId id="328" r:id="rId14"/>
    <p:sldId id="333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5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083" y="2773681"/>
            <a:ext cx="7907277" cy="3200400"/>
          </a:xfrm>
        </p:spPr>
        <p:txBody>
          <a:bodyPr/>
          <a:lstStyle/>
          <a:p>
            <a:r>
              <a:rPr lang="en-US" dirty="0"/>
              <a:t>Collection data types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55" y="214765"/>
            <a:ext cx="5181600" cy="583799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11CA6-E19F-7405-54A9-21F45A28DB05}"/>
              </a:ext>
            </a:extLst>
          </p:cNvPr>
          <p:cNvSpPr txBox="1"/>
          <p:nvPr/>
        </p:nvSpPr>
        <p:spPr>
          <a:xfrm>
            <a:off x="1664415" y="856357"/>
            <a:ext cx="80718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collections of Key-Value pairs, allowing for quick access to values based on their keys.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 3.7 onwards, dictionaries maintain the insertion order of their keys.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mutable, enabling modification of their contents.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declared using curly braces {}, with key-value pairs separated by colons and items separated by commas.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Ideal for mapping data, where each item is associated with a unique key, facilitating rapid lookup and update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CCD55-2E04-E445-5FDF-4FCDEA07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784" y="4745483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CB5-DBD6-4D8B-2B97-8BE70B7D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132" y="243612"/>
            <a:ext cx="10354052" cy="708918"/>
          </a:xfrm>
        </p:spPr>
        <p:txBody>
          <a:bodyPr>
            <a:normAutofit/>
          </a:bodyPr>
          <a:lstStyle/>
          <a:p>
            <a:r>
              <a:rPr lang="en-US" dirty="0"/>
              <a:t>DICTIONARY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33A3-8A00-4676-F1B9-6AC58912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03B30-EB6B-84C1-FF97-971B42C44693}"/>
              </a:ext>
            </a:extLst>
          </p:cNvPr>
          <p:cNvSpPr txBox="1"/>
          <p:nvPr/>
        </p:nvSpPr>
        <p:spPr>
          <a:xfrm>
            <a:off x="3965825" y="1165283"/>
            <a:ext cx="59418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curly braces </a:t>
            </a: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{1:”Ram”,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:”Shyam”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3:”Pranjal”, 5:”Riya”}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 constructor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ist_to_dict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([(1, 'Geeks'), (2, 'For')])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my_dict.items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),</a:t>
            </a: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my_dict.keys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my_dict.values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Assign Value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y_dict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 = “Priya”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dictionary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my_dict</a:t>
            </a:r>
          </a:p>
        </p:txBody>
      </p:sp>
    </p:spTree>
    <p:extLst>
      <p:ext uri="{BB962C8B-B14F-4D97-AF65-F5344CB8AC3E}">
        <p14:creationId xmlns:p14="http://schemas.microsoft.com/office/powerpoint/2010/main" val="133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614277"/>
          </a:xfrm>
        </p:spPr>
        <p:txBody>
          <a:bodyPr/>
          <a:lstStyle/>
          <a:p>
            <a:r>
              <a:rPr lang="en-US" b="1" dirty="0"/>
              <a:t>COLLECTION DATA TYPE DIFFERENCES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92310997"/>
              </p:ext>
            </p:extLst>
          </p:nvPr>
        </p:nvGraphicFramePr>
        <p:xfrm>
          <a:off x="593624" y="1958404"/>
          <a:ext cx="11004752" cy="35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1304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441512068"/>
                    </a:ext>
                  </a:extLst>
                </a:gridCol>
                <a:gridCol w="1766007">
                  <a:extLst>
                    <a:ext uri="{9D8B030D-6E8A-4147-A177-3AD203B41FA5}">
                      <a16:colId xmlns:a16="http://schemas.microsoft.com/office/drawing/2014/main" val="2084208377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Collection Data Types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Frozenset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Ordered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Mutable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Keys: NO, Values: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Hetrogeneous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Data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Duplicates Values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Keys:NO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Values:YES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Declaration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{}, set()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5191"/>
            <a:ext cx="5181600" cy="485851"/>
          </a:xfrm>
        </p:spPr>
        <p:txBody>
          <a:bodyPr>
            <a:noAutofit/>
          </a:bodyPr>
          <a:lstStyle/>
          <a:p>
            <a:r>
              <a:rPr lang="en-US" b="1" dirty="0"/>
              <a:t>COLLECTION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611342"/>
            <a:ext cx="5938464" cy="4020162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Collection data types refer to built-in data structures designed to hold collections of objects.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B164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ata types are essential for organizing and managing groups of data efficiently.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1B164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four primary collection data types in Python are Lists, Tuples, Sets, and Dictionaries.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397" y="272104"/>
            <a:ext cx="5181600" cy="583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961D4-4233-C11B-D779-825C4288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298" y="5287485"/>
            <a:ext cx="2424702" cy="1570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713F9-6EBC-3D20-9B5D-323F42BBE402}"/>
              </a:ext>
            </a:extLst>
          </p:cNvPr>
          <p:cNvSpPr txBox="1"/>
          <p:nvPr/>
        </p:nvSpPr>
        <p:spPr>
          <a:xfrm>
            <a:off x="1892159" y="1133759"/>
            <a:ext cx="76850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are ordered and mutable, meaning they can be changed after creation by adding, removing, or altering elements.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are declared using square brackets [].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 are possible in list.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 are allowed.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scenarios where the order of elements matters and modifications are expected over time.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CB5-DBD6-4D8B-2B97-8BE70B7D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98" y="315532"/>
            <a:ext cx="10354052" cy="708918"/>
          </a:xfrm>
        </p:spPr>
        <p:txBody>
          <a:bodyPr>
            <a:normAutofit/>
          </a:bodyPr>
          <a:lstStyle/>
          <a:p>
            <a:r>
              <a:rPr lang="en-US" dirty="0"/>
              <a:t>LISTS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33A3-8A00-4676-F1B9-6AC58912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563A-F9B2-0455-66DE-18A2EB8CD1B3}"/>
              </a:ext>
            </a:extLst>
          </p:cNvPr>
          <p:cNvSpPr txBox="1"/>
          <p:nvPr/>
        </p:nvSpPr>
        <p:spPr>
          <a:xfrm>
            <a:off x="666691" y="1207625"/>
            <a:ext cx="43573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new_list = [ ] </a:t>
            </a:r>
            <a:endParaRPr lang="nb-N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OR </a:t>
            </a:r>
          </a:p>
          <a:p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new_list = list( )</a:t>
            </a:r>
          </a:p>
          <a:p>
            <a:endParaRPr lang="nb-N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 = ["apple", "banana", "cherry"]</a:t>
            </a:r>
          </a:p>
          <a:p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print(mylist)</a:t>
            </a:r>
          </a:p>
          <a:p>
            <a:endParaRPr lang="nb-NO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print(type(mylist))</a:t>
            </a:r>
            <a:b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print(len(mylist))</a:t>
            </a:r>
          </a:p>
          <a:p>
            <a:endParaRPr lang="nb-N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nb-NO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or Minimum value from list</a:t>
            </a:r>
          </a:p>
          <a:p>
            <a:endParaRPr lang="nb-NO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print(max(mylist))</a:t>
            </a:r>
          </a:p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print(min(mylist))</a:t>
            </a:r>
          </a:p>
          <a:p>
            <a:endParaRPr lang="nb-NO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CADCB-8912-B354-5D86-35841C06888C}"/>
              </a:ext>
            </a:extLst>
          </p:cNvPr>
          <p:cNvSpPr txBox="1"/>
          <p:nvPr/>
        </p:nvSpPr>
        <p:spPr>
          <a:xfrm>
            <a:off x="5455577" y="1024450"/>
            <a:ext cx="51319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Accessing list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mylist = ["apple", "banana", "cherry"]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print(mylist[2])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[2:7])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Modifying</a:t>
            </a: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b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 = "blackcurrant"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[2:7] = [“mango”]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sz="2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 thislist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 thislist[1]</a:t>
            </a:r>
          </a:p>
        </p:txBody>
      </p:sp>
    </p:spTree>
    <p:extLst>
      <p:ext uri="{BB962C8B-B14F-4D97-AF65-F5344CB8AC3E}">
        <p14:creationId xmlns:p14="http://schemas.microsoft.com/office/powerpoint/2010/main" val="24233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CB5-DBD6-4D8B-2B97-8BE70B7D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98" y="315532"/>
            <a:ext cx="10354052" cy="708918"/>
          </a:xfrm>
        </p:spPr>
        <p:txBody>
          <a:bodyPr>
            <a:normAutofit/>
          </a:bodyPr>
          <a:lstStyle/>
          <a:p>
            <a:r>
              <a:rPr lang="en-US" dirty="0"/>
              <a:t>LISTS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33A3-8A00-4676-F1B9-6AC58912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563A-F9B2-0455-66DE-18A2EB8CD1B3}"/>
              </a:ext>
            </a:extLst>
          </p:cNvPr>
          <p:cNvSpPr txBox="1"/>
          <p:nvPr/>
        </p:nvSpPr>
        <p:spPr>
          <a:xfrm>
            <a:off x="666692" y="1207625"/>
            <a:ext cx="97513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sort(): Sorts the list in ascending order.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sorted(): Returns sorted list.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append(item): Adds a single element to the end of the list.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Adds multiple elements to the list.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index(value): Returns the first appearance of the specified value.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count(value): Returns the number of times a specified value occurs in the list.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insert(index, value): Inserts an element at the specified position.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remove(value): Removes the first occurrence of the specified value.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pop(index=-1): Removes and returns the element at the specified position.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no index is specified, removes and returns the last element.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clear(): Removes all elements from the list.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reverse(): Reverses the order of the list in place.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copy(): Returns a shallow copy of the list.</a:t>
            </a:r>
          </a:p>
        </p:txBody>
      </p:sp>
    </p:spTree>
    <p:extLst>
      <p:ext uri="{BB962C8B-B14F-4D97-AF65-F5344CB8AC3E}">
        <p14:creationId xmlns:p14="http://schemas.microsoft.com/office/powerpoint/2010/main" val="405229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397" y="272104"/>
            <a:ext cx="5181600" cy="583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TUPLE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713F9-6EBC-3D20-9B5D-323F42BBE402}"/>
              </a:ext>
            </a:extLst>
          </p:cNvPr>
          <p:cNvSpPr txBox="1"/>
          <p:nvPr/>
        </p:nvSpPr>
        <p:spPr>
          <a:xfrm>
            <a:off x="1892159" y="1133759"/>
            <a:ext cx="76850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Tuples are ordered and immutable, meaning that once created their content cannot be altered.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are declared using </a:t>
            </a:r>
            <a:r>
              <a:rPr lang="en-US" alt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parantheses</a:t>
            </a: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 are possible in list.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 are allowed.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holding fixed sets of data where immutability is desired, such as defining coordinates or small constant groups of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CB5-DBD6-4D8B-2B97-8BE70B7D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98" y="315532"/>
            <a:ext cx="10354052" cy="708918"/>
          </a:xfrm>
        </p:spPr>
        <p:txBody>
          <a:bodyPr>
            <a:normAutofit/>
          </a:bodyPr>
          <a:lstStyle/>
          <a:p>
            <a:r>
              <a:rPr lang="en-US" dirty="0"/>
              <a:t>TUPLE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33A3-8A00-4676-F1B9-6AC58912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03B30-EB6B-84C1-FF97-971B42C44693}"/>
              </a:ext>
            </a:extLst>
          </p:cNvPr>
          <p:cNvSpPr txBox="1"/>
          <p:nvPr/>
        </p:nvSpPr>
        <p:spPr>
          <a:xfrm>
            <a:off x="584498" y="1240925"/>
            <a:ext cx="52204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nb-N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OR </a:t>
            </a:r>
          </a:p>
          <a:p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endParaRPr lang="nb-N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 = ("apple", "banana", "cherry")</a:t>
            </a:r>
          </a:p>
          <a:p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print(mytuple)</a:t>
            </a:r>
          </a:p>
          <a:p>
            <a:endParaRPr lang="nb-NO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print(type(mytuple))</a:t>
            </a:r>
            <a:b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print(len(mytuple))</a:t>
            </a:r>
          </a:p>
          <a:p>
            <a:endParaRPr lang="nb-N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or Minimum value from tuple</a:t>
            </a:r>
          </a:p>
          <a:p>
            <a:endParaRPr lang="nb-NO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print(max(</a:t>
            </a: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nb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nb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print(min(</a:t>
            </a:r>
            <a:r>
              <a:rPr lang="nb-NO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nb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num_tuple = (0, 1, 2)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print(sum(num_tuple))</a:t>
            </a:r>
          </a:p>
          <a:p>
            <a:endParaRPr lang="nb-N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91619-C1D4-B4BC-1991-D441F5F441EB}"/>
              </a:ext>
            </a:extLst>
          </p:cNvPr>
          <p:cNvSpPr txBox="1"/>
          <p:nvPr/>
        </p:nvSpPr>
        <p:spPr>
          <a:xfrm>
            <a:off x="5928189" y="1217933"/>
            <a:ext cx="501036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any() and all() </a:t>
            </a:r>
          </a:p>
          <a:p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sorted()</a:t>
            </a:r>
            <a:r>
              <a:rPr lang="en-US" sz="2000" dirty="0">
                <a:solidFill>
                  <a:schemeClr val="bg1"/>
                </a:solidFill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  <a:r>
              <a:rPr lang="en-US" sz="2000" dirty="0">
                <a:solidFill>
                  <a:schemeClr val="bg1"/>
                </a:solidFill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my_tuple.count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index() </a:t>
            </a:r>
            <a:r>
              <a:rPr lang="en-US" sz="2000" dirty="0">
                <a:solidFill>
                  <a:schemeClr val="bg1"/>
                </a:solidFill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my_tuple.index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Concatenation </a:t>
            </a:r>
          </a:p>
          <a:p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another_tuple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combined_tuple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another_tuple</a:t>
            </a:r>
            <a:endParaRPr lang="en-US" sz="2000" b="0" i="0" dirty="0">
              <a:solidFill>
                <a:srgbClr val="F8F8F2"/>
              </a:solidFill>
              <a:effectLst/>
              <a:highlight>
                <a:srgbClr val="282A3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replicated_tuple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replicated_tuple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9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397" y="272104"/>
            <a:ext cx="5181600" cy="583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713F9-6EBC-3D20-9B5D-323F42BBE402}"/>
              </a:ext>
            </a:extLst>
          </p:cNvPr>
          <p:cNvSpPr txBox="1"/>
          <p:nvPr/>
        </p:nvSpPr>
        <p:spPr>
          <a:xfrm>
            <a:off x="1684963" y="953585"/>
            <a:ext cx="81232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are unordered collections of unique elements, meaning they do not support duplicates and the order of elements is not guaranteed.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are declared using </a:t>
            </a: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{} or set() constructor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 are possible in set.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 are not allowed.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support mathematical operations like union, intersection, difference, and symmetric difference.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performing set operations and ensuring uniqueness among a group of elements.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7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8CB5-DBD6-4D8B-2B97-8BE70B7D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98" y="315532"/>
            <a:ext cx="10354052" cy="708918"/>
          </a:xfrm>
        </p:spPr>
        <p:txBody>
          <a:bodyPr>
            <a:normAutofit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33A3-8A00-4676-F1B9-6AC589122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03B30-EB6B-84C1-FF97-971B42C44693}"/>
              </a:ext>
            </a:extLst>
          </p:cNvPr>
          <p:cNvSpPr txBox="1"/>
          <p:nvPr/>
        </p:nvSpPr>
        <p:spPr>
          <a:xfrm>
            <a:off x="584498" y="1217933"/>
            <a:ext cx="50662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curly braces </a:t>
            </a: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{1, 2, 3, 4, 5}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set() function </a:t>
            </a: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set([1, 2, 3, 4, 5])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union_set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set1 | set2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intersection_set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set1 &amp; set2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difference_set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set1 - set2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symmetric_difference_set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set1 ^ set2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91619-C1D4-B4BC-1991-D441F5F441EB}"/>
              </a:ext>
            </a:extLst>
          </p:cNvPr>
          <p:cNvSpPr txBox="1"/>
          <p:nvPr/>
        </p:nvSpPr>
        <p:spPr>
          <a:xfrm>
            <a:off x="5917915" y="1217933"/>
            <a:ext cx="50103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my_set.add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 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my_set.update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([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7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8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9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])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my_set.remove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 </a:t>
            </a:r>
          </a:p>
          <a:p>
            <a:endParaRPr lang="en-US" sz="2000" dirty="0">
              <a:solidFill>
                <a:srgbClr val="F8F8F2"/>
              </a:solidFill>
              <a:highlight>
                <a:srgbClr val="282A36"/>
              </a:highligh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my_set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F8F8F2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"5 is in the set"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F8F8F2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"5 is not in the set"</a:t>
            </a:r>
            <a:r>
              <a:rPr lang="en-US" sz="2000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03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819</TotalTime>
  <Words>1090</Words>
  <Application>Microsoft Office PowerPoint</Application>
  <PresentationFormat>Widescreen</PresentationFormat>
  <Paragraphs>215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Tenorite</vt:lpstr>
      <vt:lpstr>Times New Roman</vt:lpstr>
      <vt:lpstr>Wingdings</vt:lpstr>
      <vt:lpstr>Custom</vt:lpstr>
      <vt:lpstr>Collection data types</vt:lpstr>
      <vt:lpstr>COLLECTION DATA TYPES</vt:lpstr>
      <vt:lpstr>LIST</vt:lpstr>
      <vt:lpstr>LISTS OPERATIONS</vt:lpstr>
      <vt:lpstr>LISTS OPERATIONS</vt:lpstr>
      <vt:lpstr>TUPLE</vt:lpstr>
      <vt:lpstr>TUPLE OPERATIONS</vt:lpstr>
      <vt:lpstr>SET</vt:lpstr>
      <vt:lpstr>SET OPERATIONS</vt:lpstr>
      <vt:lpstr>DICTIONARIES</vt:lpstr>
      <vt:lpstr>DICTIONARY OPERATIONS</vt:lpstr>
      <vt:lpstr>COLLECTION DATA TYPE DIFFERENCES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Shravya Shetty</dc:creator>
  <cp:lastModifiedBy>Shravya Shetty</cp:lastModifiedBy>
  <cp:revision>7</cp:revision>
  <dcterms:created xsi:type="dcterms:W3CDTF">2024-06-05T03:15:22Z</dcterms:created>
  <dcterms:modified xsi:type="dcterms:W3CDTF">2024-06-20T10:38:32Z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