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314" r:id="rId5"/>
    <p:sldId id="316" r:id="rId6"/>
    <p:sldId id="323" r:id="rId7"/>
    <p:sldId id="324" r:id="rId8"/>
    <p:sldId id="315" r:id="rId9"/>
    <p:sldId id="317" r:id="rId10"/>
    <p:sldId id="318" r:id="rId11"/>
    <p:sldId id="330" r:id="rId12"/>
    <p:sldId id="325" r:id="rId13"/>
    <p:sldId id="326" r:id="rId14"/>
    <p:sldId id="329" r:id="rId15"/>
    <p:sldId id="327"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CC33"/>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39" autoAdjust="0"/>
  </p:normalViewPr>
  <p:slideViewPr>
    <p:cSldViewPr snapToGrid="0">
      <p:cViewPr varScale="1">
        <p:scale>
          <a:sx n="57" d="100"/>
          <a:sy n="57" d="100"/>
        </p:scale>
        <p:origin x="1016" y="4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407736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python-string-method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7099610" y="4572500"/>
            <a:ext cx="3795131" cy="754809"/>
          </a:xfrm>
        </p:spPr>
        <p:txBody>
          <a:bodyPr/>
          <a:lstStyle/>
          <a:p>
            <a:r>
              <a:rPr lang="en-US" dirty="0"/>
              <a:t>DATA TYPES</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4B91-14F9-8356-C1B3-94DFFC1E45AE}"/>
              </a:ext>
            </a:extLst>
          </p:cNvPr>
          <p:cNvSpPr>
            <a:spLocks noGrp="1"/>
          </p:cNvSpPr>
          <p:nvPr>
            <p:ph type="title"/>
          </p:nvPr>
        </p:nvSpPr>
        <p:spPr>
          <a:xfrm>
            <a:off x="5698273" y="125183"/>
            <a:ext cx="5057636" cy="741032"/>
          </a:xfrm>
        </p:spPr>
        <p:txBody>
          <a:bodyPr>
            <a:normAutofit fontScale="90000"/>
          </a:bodyPr>
          <a:lstStyle/>
          <a:p>
            <a:pPr algn="ctr"/>
            <a:r>
              <a:rPr lang="en-US" dirty="0"/>
              <a:t>string </a:t>
            </a:r>
          </a:p>
        </p:txBody>
      </p:sp>
      <p:sp>
        <p:nvSpPr>
          <p:cNvPr id="9" name="TextBox 8">
            <a:extLst>
              <a:ext uri="{FF2B5EF4-FFF2-40B4-BE49-F238E27FC236}">
                <a16:creationId xmlns:a16="http://schemas.microsoft.com/office/drawing/2014/main" id="{070B978D-2C51-527B-996B-6A38350B8777}"/>
              </a:ext>
            </a:extLst>
          </p:cNvPr>
          <p:cNvSpPr txBox="1"/>
          <p:nvPr/>
        </p:nvSpPr>
        <p:spPr>
          <a:xfrm>
            <a:off x="4831545" y="1078088"/>
            <a:ext cx="7081024" cy="5509200"/>
          </a:xfrm>
          <a:prstGeom prst="rect">
            <a:avLst/>
          </a:prstGeom>
          <a:noFill/>
        </p:spPr>
        <p:txBody>
          <a:bodyPr wrap="square">
            <a:spAutoFit/>
          </a:bodyPr>
          <a:lstStyle/>
          <a:p>
            <a:pPr algn="just" fontAlgn="base"/>
            <a:r>
              <a:rPr lang="en-US" sz="2400" b="1" i="0" dirty="0">
                <a:solidFill>
                  <a:schemeClr val="bg1"/>
                </a:solidFill>
                <a:effectLst/>
                <a:latin typeface="Times New Roman" panose="02020603050405020304" pitchFamily="18" charset="0"/>
                <a:cs typeface="Times New Roman" panose="02020603050405020304" pitchFamily="18" charset="0"/>
              </a:rPr>
              <a:t>Python slicing is about obtaining a sub-string from the given string by slicing it respectively from start to end. </a:t>
            </a:r>
          </a:p>
          <a:p>
            <a:pPr algn="just" fontAlgn="base"/>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fontAlgn="base"/>
            <a:r>
              <a:rPr lang="en-US" sz="2400" b="1" i="0" dirty="0">
                <a:solidFill>
                  <a:schemeClr val="bg1"/>
                </a:solidFill>
                <a:effectLst/>
                <a:latin typeface="Times New Roman" panose="02020603050405020304" pitchFamily="18" charset="0"/>
                <a:cs typeface="Times New Roman" panose="02020603050405020304" pitchFamily="18" charset="0"/>
              </a:rPr>
              <a:t>Python Slicing can be done in two ways:</a:t>
            </a:r>
          </a:p>
          <a:p>
            <a:pPr algn="l" fontAlgn="base"/>
            <a:endParaRPr lang="en-US" sz="2400" b="1" dirty="0">
              <a:solidFill>
                <a:schemeClr val="bg1"/>
              </a:solidFill>
              <a:latin typeface="Times New Roman" panose="02020603050405020304" pitchFamily="18" charset="0"/>
              <a:cs typeface="Times New Roman" panose="02020603050405020304" pitchFamily="18" charset="0"/>
            </a:endParaRPr>
          </a:p>
          <a:p>
            <a:pPr fontAlgn="base"/>
            <a:r>
              <a:rPr lang="en-US" sz="2400" dirty="0">
                <a:solidFill>
                  <a:schemeClr val="bg1"/>
                </a:solidFill>
                <a:latin typeface="Times New Roman" panose="02020603050405020304" pitchFamily="18" charset="0"/>
                <a:cs typeface="Times New Roman" panose="02020603050405020304" pitchFamily="18" charset="0"/>
              </a:rPr>
              <a:t>String</a:t>
            </a:r>
            <a:r>
              <a:rPr lang="en-US" sz="2400" b="0" i="0" dirty="0">
                <a:solidFill>
                  <a:schemeClr val="bg1"/>
                </a:solidFill>
                <a:effectLst/>
                <a:latin typeface="Times New Roman" panose="02020603050405020304" pitchFamily="18" charset="0"/>
                <a:cs typeface="Times New Roman" panose="02020603050405020304" pitchFamily="18" charset="0"/>
              </a:rPr>
              <a:t> = “</a:t>
            </a:r>
            <a:r>
              <a:rPr lang="en-US" sz="2400" b="0" i="0" dirty="0" err="1">
                <a:solidFill>
                  <a:schemeClr val="bg1"/>
                </a:solidFill>
                <a:effectLst/>
                <a:latin typeface="Times New Roman" panose="02020603050405020304" pitchFamily="18" charset="0"/>
                <a:cs typeface="Times New Roman" panose="02020603050405020304" pitchFamily="18" charset="0"/>
              </a:rPr>
              <a:t>ITTraining</a:t>
            </a:r>
            <a:r>
              <a:rPr lang="en-US" sz="2400" b="0" i="0" dirty="0">
                <a:solidFill>
                  <a:schemeClr val="bg1"/>
                </a:solidFill>
                <a:effectLst/>
                <a:latin typeface="Times New Roman" panose="02020603050405020304" pitchFamily="18" charset="0"/>
                <a:cs typeface="Times New Roman" panose="02020603050405020304" pitchFamily="18" charset="0"/>
              </a:rPr>
              <a:t>” </a:t>
            </a:r>
            <a:endParaRPr lang="en-US" sz="2400" b="1" i="0" dirty="0">
              <a:solidFill>
                <a:schemeClr val="bg1"/>
              </a:solidFill>
              <a:effectLst/>
              <a:latin typeface="Times New Roman" panose="02020603050405020304" pitchFamily="18" charset="0"/>
              <a:cs typeface="Times New Roman" panose="02020603050405020304" pitchFamily="18" charset="0"/>
            </a:endParaRPr>
          </a:p>
          <a:p>
            <a:pPr algn="l" fontAlgn="base"/>
            <a:endParaRPr lang="en-US" sz="2400" b="1" i="0" dirty="0">
              <a:solidFill>
                <a:schemeClr val="bg1"/>
              </a:solidFill>
              <a:effectLst/>
              <a:latin typeface="Times New Roman" panose="02020603050405020304" pitchFamily="18" charset="0"/>
              <a:cs typeface="Times New Roman" panose="02020603050405020304" pitchFamily="18" charset="0"/>
            </a:endParaRPr>
          </a:p>
          <a:p>
            <a:pPr marL="342900" indent="-342900" algn="l" fontAlgn="base">
              <a:buFont typeface="Courier New" panose="02070309020205020404" pitchFamily="49" charset="0"/>
              <a:buChar char="o"/>
            </a:pPr>
            <a:r>
              <a:rPr lang="en-US" sz="2000" b="0" i="0" dirty="0">
                <a:solidFill>
                  <a:schemeClr val="bg1"/>
                </a:solidFill>
                <a:effectLst/>
                <a:latin typeface="Times New Roman" panose="02020603050405020304" pitchFamily="18" charset="0"/>
                <a:cs typeface="Times New Roman" panose="02020603050405020304" pitchFamily="18" charset="0"/>
              </a:rPr>
              <a:t>Using a slice() method –</a:t>
            </a:r>
          </a:p>
          <a:p>
            <a:pPr algn="l" fontAlgn="base"/>
            <a:endParaRPr lang="en-US" sz="2000" dirty="0">
              <a:solidFill>
                <a:schemeClr val="bg1"/>
              </a:solidFill>
              <a:latin typeface="Times New Roman" panose="02020603050405020304" pitchFamily="18" charset="0"/>
              <a:cs typeface="Times New Roman" panose="02020603050405020304" pitchFamily="18" charset="0"/>
            </a:endParaRPr>
          </a:p>
          <a:p>
            <a:pPr lvl="1" fontAlgn="base"/>
            <a:r>
              <a:rPr lang="en-US" sz="2000" b="0" i="0" dirty="0">
                <a:solidFill>
                  <a:srgbClr val="F8F8F2"/>
                </a:solidFill>
                <a:effectLst/>
                <a:highlight>
                  <a:srgbClr val="282A36"/>
                </a:highlight>
                <a:latin typeface="Consolas" panose="020B0609020204030204" pitchFamily="49" charset="0"/>
              </a:rPr>
              <a:t>s1 = </a:t>
            </a:r>
            <a:r>
              <a:rPr lang="en-US" sz="2000" b="0" i="0" dirty="0">
                <a:solidFill>
                  <a:srgbClr val="50FA7B"/>
                </a:solidFill>
                <a:effectLst/>
                <a:highlight>
                  <a:srgbClr val="282A36"/>
                </a:highlight>
                <a:latin typeface="Consolas" panose="020B0609020204030204" pitchFamily="49" charset="0"/>
              </a:rPr>
              <a:t>slice</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BD93F9"/>
                </a:solidFill>
                <a:effectLst/>
                <a:highlight>
                  <a:srgbClr val="282A36"/>
                </a:highlight>
                <a:latin typeface="Consolas" panose="020B0609020204030204" pitchFamily="49" charset="0"/>
              </a:rPr>
              <a:t>3</a:t>
            </a:r>
            <a:r>
              <a:rPr lang="en-US" sz="2000" b="0" i="0" dirty="0">
                <a:solidFill>
                  <a:srgbClr val="F8F8F2"/>
                </a:solidFill>
                <a:effectLst/>
                <a:highlight>
                  <a:srgbClr val="282A36"/>
                </a:highlight>
                <a:latin typeface="Consolas" panose="020B0609020204030204" pitchFamily="49" charset="0"/>
              </a:rPr>
              <a:t>) </a:t>
            </a:r>
          </a:p>
          <a:p>
            <a:pPr lvl="1" fontAlgn="base"/>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(String[s1]) </a:t>
            </a:r>
            <a:r>
              <a:rPr lang="en-US" sz="2000" b="0" i="0" dirty="0">
                <a:solidFill>
                  <a:srgbClr val="6272A4"/>
                </a:solidFill>
                <a:effectLst/>
                <a:highlight>
                  <a:srgbClr val="282A36"/>
                </a:highlight>
                <a:latin typeface="Consolas" panose="020B0609020204030204" pitchFamily="49" charset="0"/>
              </a:rPr>
              <a:t># Output: ITT</a:t>
            </a:r>
            <a:r>
              <a:rPr lang="en-US" sz="2000" b="0" i="0" dirty="0">
                <a:solidFill>
                  <a:srgbClr val="F8F8F2"/>
                </a:solidFill>
                <a:effectLst/>
                <a:highlight>
                  <a:srgbClr val="282A36"/>
                </a:highlight>
                <a:latin typeface="Consolas" panose="020B0609020204030204" pitchFamily="49" charset="0"/>
              </a:rPr>
              <a:t> </a:t>
            </a:r>
          </a:p>
          <a:p>
            <a:pPr lvl="1" fontAlgn="base"/>
            <a:endParaRPr lang="en-US" sz="2000" b="0" i="0" dirty="0">
              <a:solidFill>
                <a:schemeClr val="bg1"/>
              </a:solidFill>
              <a:effectLst/>
              <a:latin typeface="Times New Roman" panose="02020603050405020304" pitchFamily="18" charset="0"/>
              <a:cs typeface="Times New Roman" panose="02020603050405020304" pitchFamily="18" charset="0"/>
            </a:endParaRPr>
          </a:p>
          <a:p>
            <a:pPr marL="342900" indent="-342900" algn="l" fontAlgn="base">
              <a:buFont typeface="Courier New" panose="02070309020205020404" pitchFamily="49" charset="0"/>
              <a:buChar char="o"/>
            </a:pPr>
            <a:r>
              <a:rPr lang="en-US" sz="2000" b="0" i="0" dirty="0">
                <a:solidFill>
                  <a:schemeClr val="bg1"/>
                </a:solidFill>
                <a:effectLst/>
                <a:latin typeface="Times New Roman" panose="02020603050405020304" pitchFamily="18" charset="0"/>
                <a:cs typeface="Times New Roman" panose="02020603050405020304" pitchFamily="18" charset="0"/>
              </a:rPr>
              <a:t>Using the array slicing  [:: ] method</a:t>
            </a:r>
          </a:p>
          <a:p>
            <a:pPr algn="l" fontAlgn="base"/>
            <a:r>
              <a:rPr lang="en-US" sz="2000" b="0" i="0" dirty="0">
                <a:solidFill>
                  <a:srgbClr val="8BE9FD"/>
                </a:solidFill>
                <a:effectLst/>
                <a:latin typeface="Consolas" panose="020B0609020204030204" pitchFamily="49" charset="0"/>
              </a:rPr>
              <a:t>   </a:t>
            </a:r>
          </a:p>
          <a:p>
            <a:pPr lvl="1" fontAlgn="base"/>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(String[</a:t>
            </a:r>
            <a:r>
              <a:rPr lang="en-US" sz="2000" b="0" i="0" dirty="0">
                <a:solidFill>
                  <a:srgbClr val="BD93F9"/>
                </a:solidFill>
                <a:effectLst/>
                <a:highlight>
                  <a:srgbClr val="282A36"/>
                </a:highlight>
                <a:latin typeface="Consolas" panose="020B0609020204030204" pitchFamily="49" charset="0"/>
              </a:rPr>
              <a:t>1</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BD93F9"/>
                </a:solidFill>
                <a:effectLst/>
                <a:highlight>
                  <a:srgbClr val="282A36"/>
                </a:highlight>
                <a:latin typeface="Consolas" panose="020B0609020204030204" pitchFamily="49" charset="0"/>
              </a:rPr>
              <a:t>5</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BD93F9"/>
                </a:solidFill>
                <a:effectLst/>
                <a:highlight>
                  <a:srgbClr val="282A36"/>
                </a:highlight>
                <a:latin typeface="Consolas" panose="020B0609020204030204" pitchFamily="49" charset="0"/>
              </a:rPr>
              <a:t>2</a:t>
            </a:r>
            <a:r>
              <a:rPr lang="en-US" sz="2000" b="0" i="0" dirty="0">
                <a:solidFill>
                  <a:srgbClr val="F8F8F2"/>
                </a:solidFill>
                <a:effectLst/>
                <a:highlight>
                  <a:srgbClr val="282A36"/>
                </a:highlight>
                <a:latin typeface="Consolas" panose="020B0609020204030204" pitchFamily="49" charset="0"/>
              </a:rPr>
              <a:t>]) </a:t>
            </a:r>
            <a:r>
              <a:rPr lang="en-US" sz="2000" b="0" i="0" dirty="0">
                <a:solidFill>
                  <a:srgbClr val="6272A4"/>
                </a:solidFill>
                <a:effectLst/>
                <a:highlight>
                  <a:srgbClr val="282A36"/>
                </a:highlight>
                <a:latin typeface="Consolas" panose="020B0609020204030204" pitchFamily="49" charset="0"/>
              </a:rPr>
              <a:t># Output: TR</a:t>
            </a:r>
            <a:r>
              <a:rPr lang="en-US" sz="2000" b="0" i="0" dirty="0">
                <a:solidFill>
                  <a:srgbClr val="F8F8F2"/>
                </a:solidFill>
                <a:effectLst/>
                <a:highlight>
                  <a:srgbClr val="282A36"/>
                </a:highlight>
                <a:latin typeface="Consolas" panose="020B0609020204030204" pitchFamily="49" charset="0"/>
              </a:rPr>
              <a:t> </a:t>
            </a: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90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5EA-30F9-689A-0EA3-0FB53BAE4F64}"/>
              </a:ext>
            </a:extLst>
          </p:cNvPr>
          <p:cNvSpPr>
            <a:spLocks noGrp="1"/>
          </p:cNvSpPr>
          <p:nvPr>
            <p:ph type="title"/>
          </p:nvPr>
        </p:nvSpPr>
        <p:spPr>
          <a:xfrm>
            <a:off x="4880517" y="127373"/>
            <a:ext cx="5334000" cy="530549"/>
          </a:xfrm>
        </p:spPr>
        <p:txBody>
          <a:bodyPr>
            <a:noAutofit/>
          </a:bodyPr>
          <a:lstStyle/>
          <a:p>
            <a:r>
              <a:rPr lang="en-US" sz="2800" b="1" dirty="0"/>
              <a:t>STRING OPERATIONS</a:t>
            </a:r>
          </a:p>
        </p:txBody>
      </p:sp>
      <p:sp>
        <p:nvSpPr>
          <p:cNvPr id="4" name="TextBox 3">
            <a:extLst>
              <a:ext uri="{FF2B5EF4-FFF2-40B4-BE49-F238E27FC236}">
                <a16:creationId xmlns:a16="http://schemas.microsoft.com/office/drawing/2014/main" id="{F9B1E9C9-FC78-824C-BCA4-A34B2859BAA4}"/>
              </a:ext>
            </a:extLst>
          </p:cNvPr>
          <p:cNvSpPr txBox="1"/>
          <p:nvPr/>
        </p:nvSpPr>
        <p:spPr>
          <a:xfrm>
            <a:off x="2378926" y="657922"/>
            <a:ext cx="8040029" cy="6186309"/>
          </a:xfrm>
          <a:prstGeom prst="rect">
            <a:avLst/>
          </a:prstGeom>
          <a:noFill/>
        </p:spPr>
        <p:txBody>
          <a:bodyPr wrap="square">
            <a:spAutoFit/>
          </a:bodyPr>
          <a:lstStyle/>
          <a:p>
            <a:pPr algn="l"/>
            <a:r>
              <a:rPr lang="en-US" b="0" i="0" dirty="0">
                <a:solidFill>
                  <a:srgbClr val="1B1642"/>
                </a:solidFill>
                <a:effectLst/>
                <a:highlight>
                  <a:srgbClr val="FFFFFF"/>
                </a:highlight>
                <a:latin typeface="DM Sans" pitchFamily="2" charset="0"/>
              </a:rPr>
              <a:t>Concatenation (+)    </a:t>
            </a:r>
            <a:endParaRPr lang="en-US" dirty="0">
              <a:solidFill>
                <a:srgbClr val="1B1642"/>
              </a:solidFill>
              <a:highlight>
                <a:srgbClr val="FFFFFF"/>
              </a:highlight>
              <a:latin typeface="DM Sans" pitchFamily="2" charset="0"/>
            </a:endParaRPr>
          </a:p>
          <a:p>
            <a:pPr algn="l"/>
            <a:r>
              <a:rPr lang="en-US" b="0" i="0" dirty="0">
                <a:solidFill>
                  <a:srgbClr val="F8F8F2"/>
                </a:solidFill>
                <a:effectLst/>
                <a:highlight>
                  <a:srgbClr val="282A36"/>
                </a:highlight>
                <a:latin typeface="Consolas" panose="020B0609020204030204" pitchFamily="49" charset="0"/>
              </a:rPr>
              <a:t>greeting = </a:t>
            </a:r>
            <a:r>
              <a:rPr lang="en-US" b="0" i="0" dirty="0">
                <a:solidFill>
                  <a:srgbClr val="50FA7B"/>
                </a:solidFill>
                <a:effectLst/>
                <a:highlight>
                  <a:srgbClr val="282A36"/>
                </a:highlight>
                <a:latin typeface="Consolas" panose="020B0609020204030204" pitchFamily="49" charset="0"/>
              </a:rPr>
              <a:t>"Hello "</a:t>
            </a:r>
            <a:r>
              <a:rPr lang="en-US" b="0" i="0" dirty="0">
                <a:solidFill>
                  <a:srgbClr val="F8F8F2"/>
                </a:solidFill>
                <a:effectLst/>
                <a:highlight>
                  <a:srgbClr val="282A36"/>
                </a:highlight>
                <a:latin typeface="Consolas" panose="020B0609020204030204" pitchFamily="49" charset="0"/>
              </a:rPr>
              <a:t> </a:t>
            </a:r>
          </a:p>
          <a:p>
            <a:pPr algn="l"/>
            <a:r>
              <a:rPr lang="en-US" b="0" i="0" dirty="0">
                <a:solidFill>
                  <a:srgbClr val="F8F8F2"/>
                </a:solidFill>
                <a:effectLst/>
                <a:highlight>
                  <a:srgbClr val="282A36"/>
                </a:highlight>
                <a:latin typeface="Consolas" panose="020B0609020204030204" pitchFamily="49" charset="0"/>
              </a:rPr>
              <a:t>name = </a:t>
            </a:r>
            <a:r>
              <a:rPr lang="en-US" b="0" i="0" dirty="0">
                <a:solidFill>
                  <a:srgbClr val="50FA7B"/>
                </a:solidFill>
                <a:effectLst/>
                <a:highlight>
                  <a:srgbClr val="282A36"/>
                </a:highlight>
                <a:latin typeface="Consolas" panose="020B0609020204030204" pitchFamily="49" charset="0"/>
              </a:rPr>
              <a:t>"World"</a:t>
            </a:r>
            <a:r>
              <a:rPr lang="en-US" b="0" i="0" dirty="0">
                <a:solidFill>
                  <a:srgbClr val="F8F8F2"/>
                </a:solidFill>
                <a:effectLst/>
                <a:highlight>
                  <a:srgbClr val="282A36"/>
                </a:highlight>
                <a:latin typeface="Consolas" panose="020B0609020204030204" pitchFamily="49" charset="0"/>
              </a:rPr>
              <a:t> </a:t>
            </a:r>
          </a:p>
          <a:p>
            <a:pPr algn="l"/>
            <a:r>
              <a:rPr lang="en-US" b="0" i="0" dirty="0">
                <a:solidFill>
                  <a:srgbClr val="F8F8F2"/>
                </a:solidFill>
                <a:effectLst/>
                <a:highlight>
                  <a:srgbClr val="282A36"/>
                </a:highlight>
                <a:latin typeface="Consolas" panose="020B0609020204030204" pitchFamily="49" charset="0"/>
              </a:rPr>
              <a:t>message = greeting + name </a:t>
            </a:r>
            <a:r>
              <a:rPr lang="en-US" b="0" i="0" dirty="0">
                <a:solidFill>
                  <a:srgbClr val="8BE9FD"/>
                </a:solidFill>
                <a:effectLst/>
                <a:highlight>
                  <a:srgbClr val="282A36"/>
                </a:highlight>
                <a:latin typeface="Consolas" panose="020B0609020204030204" pitchFamily="49" charset="0"/>
              </a:rPr>
              <a:t>print</a:t>
            </a:r>
            <a:r>
              <a:rPr lang="en-US" b="0" i="0" dirty="0">
                <a:solidFill>
                  <a:srgbClr val="F8F8F2"/>
                </a:solidFill>
                <a:effectLst/>
                <a:highlight>
                  <a:srgbClr val="282A36"/>
                </a:highlight>
                <a:latin typeface="Consolas" panose="020B0609020204030204" pitchFamily="49" charset="0"/>
              </a:rPr>
              <a:t>(message) </a:t>
            </a:r>
            <a:r>
              <a:rPr lang="en-US" b="0" i="0" dirty="0">
                <a:solidFill>
                  <a:srgbClr val="6272A4"/>
                </a:solidFill>
                <a:effectLst/>
                <a:highlight>
                  <a:srgbClr val="282A36"/>
                </a:highlight>
                <a:latin typeface="Consolas" panose="020B0609020204030204" pitchFamily="49" charset="0"/>
              </a:rPr>
              <a:t># Output: Hello World</a:t>
            </a:r>
          </a:p>
          <a:p>
            <a:pPr algn="l"/>
            <a:endParaRPr lang="en-US" dirty="0">
              <a:solidFill>
                <a:srgbClr val="6272A4"/>
              </a:solidFill>
              <a:highlight>
                <a:srgbClr val="282A36"/>
              </a:highlight>
              <a:latin typeface="Consolas" panose="020B0609020204030204" pitchFamily="49" charset="0"/>
            </a:endParaRPr>
          </a:p>
          <a:p>
            <a:pPr algn="l"/>
            <a:endParaRPr lang="en-US" b="0" i="0" dirty="0">
              <a:solidFill>
                <a:srgbClr val="6272A4"/>
              </a:solidFill>
              <a:effectLst/>
              <a:highlight>
                <a:srgbClr val="282A36"/>
              </a:highlight>
              <a:latin typeface="Consolas" panose="020B0609020204030204" pitchFamily="49" charset="0"/>
            </a:endParaRPr>
          </a:p>
          <a:p>
            <a:r>
              <a:rPr lang="en-US" b="0" i="0" dirty="0">
                <a:solidFill>
                  <a:srgbClr val="1B1642"/>
                </a:solidFill>
                <a:effectLst/>
                <a:highlight>
                  <a:srgbClr val="FFFFFF"/>
                </a:highlight>
                <a:latin typeface="DM Sans" pitchFamily="2" charset="0"/>
              </a:rPr>
              <a:t>Repetition (*)</a:t>
            </a:r>
            <a:endParaRPr lang="en-US" dirty="0">
              <a:solidFill>
                <a:srgbClr val="6272A4"/>
              </a:solidFill>
              <a:highlight>
                <a:srgbClr val="282A36"/>
              </a:highlight>
              <a:latin typeface="Consolas" panose="020B0609020204030204" pitchFamily="49" charset="0"/>
            </a:endParaRPr>
          </a:p>
          <a:p>
            <a:pPr algn="l"/>
            <a:r>
              <a:rPr lang="en-US" b="0" i="0" dirty="0">
                <a:solidFill>
                  <a:srgbClr val="8BE9FD"/>
                </a:solidFill>
                <a:effectLst/>
                <a:highlight>
                  <a:srgbClr val="282A36"/>
                </a:highlight>
                <a:latin typeface="Consolas" panose="020B0609020204030204" pitchFamily="49" charset="0"/>
              </a:rPr>
              <a:t>print</a:t>
            </a:r>
            <a:r>
              <a:rPr lang="en-US" b="0" i="0" dirty="0">
                <a:solidFill>
                  <a:srgbClr val="F8F8F2"/>
                </a:solidFill>
                <a:effectLst/>
                <a:highlight>
                  <a:srgbClr val="282A36"/>
                </a:highlight>
                <a:latin typeface="Consolas" panose="020B0609020204030204" pitchFamily="49" charset="0"/>
              </a:rPr>
              <a:t>(</a:t>
            </a:r>
            <a:r>
              <a:rPr lang="en-US" b="0" i="0" dirty="0">
                <a:solidFill>
                  <a:srgbClr val="50FA7B"/>
                </a:solidFill>
                <a:effectLst/>
                <a:highlight>
                  <a:srgbClr val="282A36"/>
                </a:highlight>
                <a:latin typeface="Consolas" panose="020B0609020204030204" pitchFamily="49" charset="0"/>
              </a:rPr>
              <a:t>"Python"</a:t>
            </a:r>
            <a:r>
              <a:rPr lang="en-US" b="0" i="0" dirty="0">
                <a:solidFill>
                  <a:srgbClr val="F8F8F2"/>
                </a:solidFill>
                <a:effectLst/>
                <a:highlight>
                  <a:srgbClr val="282A36"/>
                </a:highlight>
                <a:latin typeface="Consolas" panose="020B0609020204030204" pitchFamily="49" charset="0"/>
              </a:rPr>
              <a:t> * </a:t>
            </a:r>
            <a:r>
              <a:rPr lang="en-US" b="0" i="0" dirty="0">
                <a:solidFill>
                  <a:srgbClr val="BD93F9"/>
                </a:solidFill>
                <a:effectLst/>
                <a:highlight>
                  <a:srgbClr val="282A36"/>
                </a:highlight>
                <a:latin typeface="Consolas" panose="020B0609020204030204" pitchFamily="49" charset="0"/>
              </a:rPr>
              <a:t>3</a:t>
            </a:r>
            <a:r>
              <a:rPr lang="en-US" b="0" i="0" dirty="0">
                <a:solidFill>
                  <a:srgbClr val="F8F8F2"/>
                </a:solidFill>
                <a:effectLst/>
                <a:highlight>
                  <a:srgbClr val="282A36"/>
                </a:highlight>
                <a:latin typeface="Consolas" panose="020B0609020204030204" pitchFamily="49" charset="0"/>
              </a:rPr>
              <a:t>) </a:t>
            </a:r>
            <a:r>
              <a:rPr lang="en-US" b="0" i="0" dirty="0">
                <a:solidFill>
                  <a:srgbClr val="6272A4"/>
                </a:solidFill>
                <a:effectLst/>
                <a:highlight>
                  <a:srgbClr val="282A36"/>
                </a:highlight>
                <a:latin typeface="Consolas" panose="020B0609020204030204" pitchFamily="49" charset="0"/>
              </a:rPr>
              <a:t># Output: </a:t>
            </a:r>
            <a:r>
              <a:rPr lang="en-US" b="0" i="0" dirty="0" err="1">
                <a:solidFill>
                  <a:srgbClr val="6272A4"/>
                </a:solidFill>
                <a:effectLst/>
                <a:highlight>
                  <a:srgbClr val="282A36"/>
                </a:highlight>
                <a:latin typeface="Consolas" panose="020B0609020204030204" pitchFamily="49" charset="0"/>
              </a:rPr>
              <a:t>PythonPythonPython</a:t>
            </a:r>
            <a:endParaRPr lang="en-US" b="0" i="0" dirty="0">
              <a:solidFill>
                <a:srgbClr val="6272A4"/>
              </a:solidFill>
              <a:effectLst/>
              <a:highlight>
                <a:srgbClr val="282A36"/>
              </a:highlight>
              <a:latin typeface="Consolas" panose="020B0609020204030204" pitchFamily="49" charset="0"/>
            </a:endParaRPr>
          </a:p>
          <a:p>
            <a:pPr algn="l"/>
            <a:endParaRPr lang="en-US" dirty="0">
              <a:solidFill>
                <a:srgbClr val="6272A4"/>
              </a:solidFill>
              <a:highlight>
                <a:srgbClr val="282A36"/>
              </a:highlight>
              <a:latin typeface="Consolas" panose="020B0609020204030204" pitchFamily="49" charset="0"/>
            </a:endParaRPr>
          </a:p>
          <a:p>
            <a:r>
              <a:rPr lang="en-US" b="0" i="0" dirty="0">
                <a:solidFill>
                  <a:srgbClr val="1B1642"/>
                </a:solidFill>
                <a:effectLst/>
                <a:highlight>
                  <a:srgbClr val="FFFFFF"/>
                </a:highlight>
                <a:latin typeface="DM Sans" pitchFamily="2" charset="0"/>
              </a:rPr>
              <a:t>Finding Substrings</a:t>
            </a:r>
          </a:p>
          <a:p>
            <a:pPr algn="l"/>
            <a:r>
              <a:rPr lang="en-US" b="0" i="0" dirty="0">
                <a:solidFill>
                  <a:schemeClr val="bg1"/>
                </a:solidFill>
                <a:effectLst/>
                <a:highlight>
                  <a:srgbClr val="282A36"/>
                </a:highlight>
                <a:latin typeface="Consolas" panose="020B0609020204030204" pitchFamily="49" charset="0"/>
              </a:rPr>
              <a:t>String </a:t>
            </a:r>
            <a:r>
              <a:rPr lang="en-US" b="0" i="0" dirty="0">
                <a:solidFill>
                  <a:srgbClr val="33CC33"/>
                </a:solidFill>
                <a:effectLst/>
                <a:highlight>
                  <a:srgbClr val="282A36"/>
                </a:highlight>
                <a:latin typeface="Consolas" panose="020B0609020204030204" pitchFamily="49" charset="0"/>
              </a:rPr>
              <a:t>= </a:t>
            </a:r>
            <a:r>
              <a:rPr lang="en-US" b="0" i="0" dirty="0">
                <a:solidFill>
                  <a:srgbClr val="00FF00"/>
                </a:solidFill>
                <a:effectLst/>
                <a:highlight>
                  <a:srgbClr val="282A36"/>
                </a:highlight>
                <a:latin typeface="Consolas" panose="020B0609020204030204" pitchFamily="49" charset="0"/>
              </a:rPr>
              <a:t>“HII RAM”</a:t>
            </a:r>
          </a:p>
          <a:p>
            <a:pPr algn="l"/>
            <a:r>
              <a:rPr lang="en-US" b="0" i="0" dirty="0">
                <a:solidFill>
                  <a:srgbClr val="8BE9FD"/>
                </a:solidFill>
                <a:effectLst/>
                <a:highlight>
                  <a:srgbClr val="282A36"/>
                </a:highlight>
                <a:latin typeface="Consolas" panose="020B0609020204030204" pitchFamily="49" charset="0"/>
              </a:rPr>
              <a:t>print</a:t>
            </a:r>
            <a:r>
              <a:rPr lang="en-US" b="0" i="0" dirty="0">
                <a:solidFill>
                  <a:srgbClr val="F8F8F2"/>
                </a:solidFill>
                <a:effectLst/>
                <a:highlight>
                  <a:srgbClr val="282A36"/>
                </a:highlight>
                <a:latin typeface="Consolas" panose="020B0609020204030204" pitchFamily="49" charset="0"/>
              </a:rPr>
              <a:t>(</a:t>
            </a:r>
            <a:r>
              <a:rPr lang="en-US" b="0" i="0" dirty="0">
                <a:solidFill>
                  <a:srgbClr val="50FA7B"/>
                </a:solidFill>
                <a:effectLst/>
                <a:highlight>
                  <a:srgbClr val="282A36"/>
                </a:highlight>
                <a:latin typeface="Consolas" panose="020B0609020204030204" pitchFamily="49" charset="0"/>
              </a:rPr>
              <a:t>“RAM"</a:t>
            </a:r>
            <a:r>
              <a:rPr lang="en-US" b="0" i="0" dirty="0">
                <a:solidFill>
                  <a:srgbClr val="F8F8F2"/>
                </a:solidFill>
                <a:effectLst/>
                <a:highlight>
                  <a:srgbClr val="282A36"/>
                </a:highlight>
                <a:latin typeface="Consolas" panose="020B0609020204030204" pitchFamily="49" charset="0"/>
              </a:rPr>
              <a:t> </a:t>
            </a:r>
            <a:r>
              <a:rPr lang="en-US" b="0" i="0" dirty="0">
                <a:solidFill>
                  <a:srgbClr val="8BE9FD"/>
                </a:solidFill>
                <a:effectLst/>
                <a:highlight>
                  <a:srgbClr val="282A36"/>
                </a:highlight>
                <a:latin typeface="Consolas" panose="020B0609020204030204" pitchFamily="49" charset="0"/>
              </a:rPr>
              <a:t>in</a:t>
            </a:r>
            <a:r>
              <a:rPr lang="en-US" b="0" i="0" dirty="0">
                <a:solidFill>
                  <a:srgbClr val="F8F8F2"/>
                </a:solidFill>
                <a:effectLst/>
                <a:highlight>
                  <a:srgbClr val="282A36"/>
                </a:highlight>
                <a:latin typeface="Consolas" panose="020B0609020204030204" pitchFamily="49" charset="0"/>
              </a:rPr>
              <a:t> String) </a:t>
            </a:r>
            <a:r>
              <a:rPr lang="en-US" b="0" i="0" dirty="0">
                <a:solidFill>
                  <a:srgbClr val="6272A4"/>
                </a:solidFill>
                <a:effectLst/>
                <a:highlight>
                  <a:srgbClr val="282A36"/>
                </a:highlight>
                <a:latin typeface="Consolas" panose="020B0609020204030204" pitchFamily="49" charset="0"/>
              </a:rPr>
              <a:t># Output: True</a:t>
            </a:r>
          </a:p>
          <a:p>
            <a:pPr algn="l"/>
            <a:endParaRPr lang="en-US" dirty="0">
              <a:solidFill>
                <a:srgbClr val="6272A4"/>
              </a:solidFill>
              <a:highlight>
                <a:srgbClr val="282A36"/>
              </a:highlight>
              <a:latin typeface="Consolas" panose="020B0609020204030204" pitchFamily="49" charset="0"/>
            </a:endParaRPr>
          </a:p>
          <a:p>
            <a:r>
              <a:rPr lang="en-US" b="0" i="0" dirty="0">
                <a:solidFill>
                  <a:srgbClr val="1B1642"/>
                </a:solidFill>
                <a:effectLst/>
                <a:highlight>
                  <a:srgbClr val="FFFFFF"/>
                </a:highlight>
                <a:latin typeface="DM Sans" pitchFamily="2" charset="0"/>
              </a:rPr>
              <a:t>Counting Occurrences</a:t>
            </a:r>
          </a:p>
          <a:p>
            <a:pPr algn="l"/>
            <a:r>
              <a:rPr lang="en-US" b="0" i="0" dirty="0">
                <a:solidFill>
                  <a:srgbClr val="8BE9FD"/>
                </a:solidFill>
                <a:effectLst/>
                <a:highlight>
                  <a:srgbClr val="282A36"/>
                </a:highlight>
                <a:latin typeface="Consolas" panose="020B0609020204030204" pitchFamily="49" charset="0"/>
              </a:rPr>
              <a:t>print</a:t>
            </a:r>
            <a:r>
              <a:rPr lang="en-US" b="0" i="0" dirty="0">
                <a:solidFill>
                  <a:srgbClr val="F8F8F2"/>
                </a:solidFill>
                <a:effectLst/>
                <a:highlight>
                  <a:srgbClr val="282A36"/>
                </a:highlight>
                <a:latin typeface="Consolas" panose="020B0609020204030204" pitchFamily="49" charset="0"/>
              </a:rPr>
              <a:t>(</a:t>
            </a:r>
            <a:r>
              <a:rPr lang="en-US" b="0" i="0" dirty="0" err="1">
                <a:solidFill>
                  <a:srgbClr val="F8F8F2"/>
                </a:solidFill>
                <a:effectLst/>
                <a:highlight>
                  <a:srgbClr val="282A36"/>
                </a:highlight>
                <a:latin typeface="Consolas" panose="020B0609020204030204" pitchFamily="49" charset="0"/>
              </a:rPr>
              <a:t>String.count</a:t>
            </a:r>
            <a:r>
              <a:rPr lang="en-US" b="0" i="0" dirty="0">
                <a:solidFill>
                  <a:srgbClr val="F8F8F2"/>
                </a:solidFill>
                <a:effectLst/>
                <a:highlight>
                  <a:srgbClr val="282A36"/>
                </a:highlight>
                <a:latin typeface="Consolas" panose="020B0609020204030204" pitchFamily="49" charset="0"/>
              </a:rPr>
              <a:t>(</a:t>
            </a:r>
            <a:r>
              <a:rPr lang="en-US" b="0" i="0" dirty="0">
                <a:solidFill>
                  <a:srgbClr val="50FA7B"/>
                </a:solidFill>
                <a:effectLst/>
                <a:highlight>
                  <a:srgbClr val="282A36"/>
                </a:highlight>
                <a:latin typeface="Consolas" panose="020B0609020204030204" pitchFamily="49" charset="0"/>
              </a:rPr>
              <a:t>‘I'</a:t>
            </a:r>
            <a:r>
              <a:rPr lang="en-US" b="0" i="0" dirty="0">
                <a:solidFill>
                  <a:srgbClr val="F8F8F2"/>
                </a:solidFill>
                <a:effectLst/>
                <a:highlight>
                  <a:srgbClr val="282A36"/>
                </a:highlight>
                <a:latin typeface="Consolas" panose="020B0609020204030204" pitchFamily="49" charset="0"/>
              </a:rPr>
              <a:t>)) </a:t>
            </a:r>
            <a:r>
              <a:rPr lang="en-US" b="0" i="0" dirty="0">
                <a:solidFill>
                  <a:srgbClr val="6272A4"/>
                </a:solidFill>
                <a:effectLst/>
                <a:highlight>
                  <a:srgbClr val="282A36"/>
                </a:highlight>
                <a:latin typeface="Consolas" panose="020B0609020204030204" pitchFamily="49" charset="0"/>
              </a:rPr>
              <a:t># Output: 2</a:t>
            </a:r>
          </a:p>
          <a:p>
            <a:pPr algn="l"/>
            <a:endParaRPr lang="en-US" dirty="0">
              <a:solidFill>
                <a:srgbClr val="6272A4"/>
              </a:solidFill>
              <a:highlight>
                <a:srgbClr val="282A36"/>
              </a:highlight>
              <a:latin typeface="Consolas" panose="020B0609020204030204" pitchFamily="49" charset="0"/>
            </a:endParaRPr>
          </a:p>
          <a:p>
            <a:r>
              <a:rPr lang="en-US" b="0" i="0" dirty="0">
                <a:solidFill>
                  <a:srgbClr val="1B1642"/>
                </a:solidFill>
                <a:effectLst/>
                <a:highlight>
                  <a:srgbClr val="FFFFFF"/>
                </a:highlight>
                <a:latin typeface="DM Sans" pitchFamily="2" charset="0"/>
              </a:rPr>
              <a:t>Changing Case</a:t>
            </a:r>
          </a:p>
          <a:p>
            <a:pPr algn="l"/>
            <a:r>
              <a:rPr lang="en-US" b="0" i="0" dirty="0">
                <a:solidFill>
                  <a:srgbClr val="8BE9FD"/>
                </a:solidFill>
                <a:effectLst/>
                <a:highlight>
                  <a:srgbClr val="282A36"/>
                </a:highlight>
                <a:latin typeface="Consolas" panose="020B0609020204030204" pitchFamily="49" charset="0"/>
              </a:rPr>
              <a:t>print</a:t>
            </a:r>
            <a:r>
              <a:rPr lang="en-US" b="0" i="0" dirty="0">
                <a:solidFill>
                  <a:srgbClr val="F8F8F2"/>
                </a:solidFill>
                <a:effectLst/>
                <a:highlight>
                  <a:srgbClr val="282A36"/>
                </a:highlight>
                <a:latin typeface="Consolas" panose="020B0609020204030204" pitchFamily="49" charset="0"/>
              </a:rPr>
              <a:t>(</a:t>
            </a:r>
            <a:r>
              <a:rPr lang="en-US" b="0" i="0" dirty="0" err="1">
                <a:solidFill>
                  <a:srgbClr val="F8F8F2"/>
                </a:solidFill>
                <a:effectLst/>
                <a:highlight>
                  <a:srgbClr val="282A36"/>
                </a:highlight>
                <a:latin typeface="Consolas" panose="020B0609020204030204" pitchFamily="49" charset="0"/>
              </a:rPr>
              <a:t>String.upper</a:t>
            </a:r>
            <a:r>
              <a:rPr lang="en-US" b="0" i="0" dirty="0">
                <a:solidFill>
                  <a:srgbClr val="F8F8F2"/>
                </a:solidFill>
                <a:effectLst/>
                <a:highlight>
                  <a:srgbClr val="282A36"/>
                </a:highlight>
                <a:latin typeface="Consolas" panose="020B0609020204030204" pitchFamily="49" charset="0"/>
              </a:rPr>
              <a:t>()) </a:t>
            </a:r>
            <a:r>
              <a:rPr lang="en-US" b="0" i="0" dirty="0">
                <a:solidFill>
                  <a:srgbClr val="6272A4"/>
                </a:solidFill>
                <a:effectLst/>
                <a:highlight>
                  <a:srgbClr val="282A36"/>
                </a:highlight>
                <a:latin typeface="Consolas" panose="020B0609020204030204" pitchFamily="49" charset="0"/>
              </a:rPr>
              <a:t># Output: GEEKSFORGEEKS</a:t>
            </a:r>
            <a:r>
              <a:rPr lang="en-US" b="0" i="0" dirty="0">
                <a:solidFill>
                  <a:srgbClr val="F8F8F2"/>
                </a:solidFill>
                <a:effectLst/>
                <a:highlight>
                  <a:srgbClr val="282A36"/>
                </a:highlight>
                <a:latin typeface="Consolas" panose="020B0609020204030204" pitchFamily="49" charset="0"/>
              </a:rPr>
              <a:t> </a:t>
            </a:r>
          </a:p>
          <a:p>
            <a:pPr algn="l"/>
            <a:r>
              <a:rPr lang="en-US" b="0" i="0" dirty="0">
                <a:solidFill>
                  <a:srgbClr val="8BE9FD"/>
                </a:solidFill>
                <a:effectLst/>
                <a:highlight>
                  <a:srgbClr val="282A36"/>
                </a:highlight>
                <a:latin typeface="Consolas" panose="020B0609020204030204" pitchFamily="49" charset="0"/>
              </a:rPr>
              <a:t>print</a:t>
            </a:r>
            <a:r>
              <a:rPr lang="en-US" b="0" i="0" dirty="0">
                <a:solidFill>
                  <a:srgbClr val="F8F8F2"/>
                </a:solidFill>
                <a:effectLst/>
                <a:highlight>
                  <a:srgbClr val="282A36"/>
                </a:highlight>
                <a:latin typeface="Consolas" panose="020B0609020204030204" pitchFamily="49" charset="0"/>
              </a:rPr>
              <a:t>(</a:t>
            </a:r>
            <a:r>
              <a:rPr lang="en-US" b="0" i="0" dirty="0" err="1">
                <a:solidFill>
                  <a:srgbClr val="F8F8F2"/>
                </a:solidFill>
                <a:effectLst/>
                <a:highlight>
                  <a:srgbClr val="282A36"/>
                </a:highlight>
                <a:latin typeface="Consolas" panose="020B0609020204030204" pitchFamily="49" charset="0"/>
              </a:rPr>
              <a:t>String.lower</a:t>
            </a:r>
            <a:r>
              <a:rPr lang="en-US" b="0" i="0" dirty="0">
                <a:solidFill>
                  <a:srgbClr val="F8F8F2"/>
                </a:solidFill>
                <a:effectLst/>
                <a:highlight>
                  <a:srgbClr val="282A36"/>
                </a:highlight>
                <a:latin typeface="Consolas" panose="020B0609020204030204" pitchFamily="49" charset="0"/>
              </a:rPr>
              <a:t>()) </a:t>
            </a:r>
            <a:r>
              <a:rPr lang="en-US" b="0" i="0" dirty="0">
                <a:solidFill>
                  <a:srgbClr val="6272A4"/>
                </a:solidFill>
                <a:effectLst/>
                <a:highlight>
                  <a:srgbClr val="282A36"/>
                </a:highlight>
                <a:latin typeface="Consolas" panose="020B0609020204030204" pitchFamily="49" charset="0"/>
              </a:rPr>
              <a:t># Output: </a:t>
            </a:r>
            <a:r>
              <a:rPr lang="en-US" b="0" i="0" dirty="0" err="1">
                <a:solidFill>
                  <a:srgbClr val="6272A4"/>
                </a:solidFill>
                <a:effectLst/>
                <a:highlight>
                  <a:srgbClr val="282A36"/>
                </a:highlight>
                <a:latin typeface="Consolas" panose="020B0609020204030204" pitchFamily="49" charset="0"/>
              </a:rPr>
              <a:t>geeksforgEEKS</a:t>
            </a:r>
            <a:endParaRPr lang="en-US" b="0" i="0" dirty="0">
              <a:solidFill>
                <a:srgbClr val="6272A4"/>
              </a:solidFill>
              <a:effectLst/>
              <a:highlight>
                <a:srgbClr val="282A36"/>
              </a:highlight>
              <a:latin typeface="Consolas" panose="020B0609020204030204" pitchFamily="49" charset="0"/>
            </a:endParaRPr>
          </a:p>
          <a:p>
            <a:r>
              <a:rPr lang="en-US" b="0" i="0" dirty="0">
                <a:solidFill>
                  <a:srgbClr val="8BE9FD"/>
                </a:solidFill>
                <a:effectLst/>
                <a:highlight>
                  <a:srgbClr val="282A36"/>
                </a:highlight>
                <a:latin typeface="Consolas" panose="020B0609020204030204" pitchFamily="49" charset="0"/>
              </a:rPr>
              <a:t>print</a:t>
            </a:r>
            <a:r>
              <a:rPr lang="en-US" b="0" i="0" dirty="0">
                <a:solidFill>
                  <a:srgbClr val="F8F8F2"/>
                </a:solidFill>
                <a:effectLst/>
                <a:highlight>
                  <a:srgbClr val="282A36"/>
                </a:highlight>
                <a:latin typeface="Consolas" panose="020B0609020204030204" pitchFamily="49" charset="0"/>
              </a:rPr>
              <a:t>(</a:t>
            </a:r>
            <a:r>
              <a:rPr lang="en-US" b="0" i="0" dirty="0" err="1">
                <a:solidFill>
                  <a:srgbClr val="F8F8F2"/>
                </a:solidFill>
                <a:effectLst/>
                <a:highlight>
                  <a:srgbClr val="282A36"/>
                </a:highlight>
                <a:latin typeface="Consolas" panose="020B0609020204030204" pitchFamily="49" charset="0"/>
              </a:rPr>
              <a:t>String.capitalize</a:t>
            </a:r>
            <a:r>
              <a:rPr lang="en-US" b="0" i="0" dirty="0">
                <a:solidFill>
                  <a:srgbClr val="F8F8F2"/>
                </a:solidFill>
                <a:effectLst/>
                <a:highlight>
                  <a:srgbClr val="282A36"/>
                </a:highlight>
                <a:latin typeface="Consolas" panose="020B0609020204030204" pitchFamily="49" charset="0"/>
              </a:rPr>
              <a:t>()) </a:t>
            </a:r>
            <a:r>
              <a:rPr lang="en-US" b="0" i="0" dirty="0">
                <a:solidFill>
                  <a:srgbClr val="6272A4"/>
                </a:solidFill>
                <a:effectLst/>
                <a:highlight>
                  <a:srgbClr val="282A36"/>
                </a:highlight>
                <a:latin typeface="Consolas" panose="020B0609020204030204" pitchFamily="49" charset="0"/>
              </a:rPr>
              <a:t># Output: GEEKSFORGEEKS</a:t>
            </a:r>
          </a:p>
          <a:p>
            <a:pPr algn="l"/>
            <a:endParaRPr lang="en-US" b="0" i="0" dirty="0">
              <a:solidFill>
                <a:schemeClr val="bg1"/>
              </a:solidFill>
              <a:effectLst/>
              <a:highlight>
                <a:srgbClr val="282A36"/>
              </a:highlight>
              <a:latin typeface="Consolas" panose="020B0609020204030204" pitchFamily="49" charset="0"/>
            </a:endParaRPr>
          </a:p>
          <a:p>
            <a:pPr algn="l"/>
            <a:r>
              <a:rPr lang="en-US" b="0" i="0" dirty="0">
                <a:solidFill>
                  <a:schemeClr val="bg1"/>
                </a:solidFill>
                <a:effectLst/>
                <a:highlight>
                  <a:srgbClr val="282A36"/>
                </a:highlight>
                <a:latin typeface="Consolas" panose="020B0609020204030204" pitchFamily="49" charset="0"/>
                <a:hlinkClick r:id="rId2">
                  <a:extLst>
                    <a:ext uri="{A12FA001-AC4F-418D-AE19-62706E023703}">
                      <ahyp:hlinkClr xmlns:ahyp="http://schemas.microsoft.com/office/drawing/2018/hyperlinkcolor" val="tx"/>
                    </a:ext>
                  </a:extLst>
                </a:hlinkClick>
              </a:rPr>
              <a:t>https://www.geeksforgeeks.org/python-string-methods/</a:t>
            </a:r>
            <a:endParaRPr lang="en-US" dirty="0">
              <a:solidFill>
                <a:schemeClr val="bg1"/>
              </a:solidFill>
              <a:highlight>
                <a:srgbClr val="282A36"/>
              </a:highlight>
              <a:latin typeface="Consolas" panose="020B0609020204030204" pitchFamily="49" charset="0"/>
            </a:endParaRPr>
          </a:p>
        </p:txBody>
      </p:sp>
    </p:spTree>
    <p:extLst>
      <p:ext uri="{BB962C8B-B14F-4D97-AF65-F5344CB8AC3E}">
        <p14:creationId xmlns:p14="http://schemas.microsoft.com/office/powerpoint/2010/main" val="205573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B7A3-124F-15A9-5F4D-C331BFDB14C9}"/>
              </a:ext>
            </a:extLst>
          </p:cNvPr>
          <p:cNvSpPr>
            <a:spLocks noGrp="1"/>
          </p:cNvSpPr>
          <p:nvPr>
            <p:ph type="title"/>
          </p:nvPr>
        </p:nvSpPr>
        <p:spPr>
          <a:xfrm>
            <a:off x="1070517" y="315532"/>
            <a:ext cx="5181600" cy="654623"/>
          </a:xfrm>
        </p:spPr>
        <p:txBody>
          <a:bodyPr>
            <a:noAutofit/>
          </a:bodyPr>
          <a:lstStyle/>
          <a:p>
            <a:r>
              <a:rPr lang="en-US" sz="4000" b="1" dirty="0"/>
              <a:t>TYPE CASTING</a:t>
            </a:r>
          </a:p>
        </p:txBody>
      </p:sp>
      <p:sp>
        <p:nvSpPr>
          <p:cNvPr id="3" name="Content Placeholder 2">
            <a:extLst>
              <a:ext uri="{FF2B5EF4-FFF2-40B4-BE49-F238E27FC236}">
                <a16:creationId xmlns:a16="http://schemas.microsoft.com/office/drawing/2014/main" id="{C19AE436-B1F5-0D22-99D9-1A9C55897658}"/>
              </a:ext>
            </a:extLst>
          </p:cNvPr>
          <p:cNvSpPr>
            <a:spLocks noGrp="1"/>
          </p:cNvSpPr>
          <p:nvPr>
            <p:ph sz="quarter" idx="10"/>
          </p:nvPr>
        </p:nvSpPr>
        <p:spPr>
          <a:xfrm>
            <a:off x="914400" y="1438506"/>
            <a:ext cx="6099717" cy="4584722"/>
          </a:xfrm>
        </p:spPr>
        <p:txBody>
          <a:bodyPr>
            <a:normAutofit lnSpcReduction="10000"/>
          </a:bodyPr>
          <a:lstStyle/>
          <a:p>
            <a:pPr marL="342900" indent="-342900" algn="just">
              <a:lnSpc>
                <a:spcPct val="100000"/>
              </a:lnSpc>
              <a:buFont typeface="Courier New" panose="02070309020205020404" pitchFamily="49" charset="0"/>
              <a:buChar char="o"/>
            </a:pPr>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Type casting, also known as type conversion, is the process of converting a variable from one data type to another.</a:t>
            </a:r>
          </a:p>
          <a:p>
            <a:pPr marL="342900" indent="-342900" algn="just">
              <a:lnSpc>
                <a:spcPct val="100000"/>
              </a:lnSpc>
              <a:buFont typeface="Courier New" panose="02070309020205020404" pitchFamily="49" charset="0"/>
              <a:buChar char="o"/>
            </a:pPr>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There are several ways to perform type casting in Python, including using built-in functions, the</a:t>
            </a:r>
            <a:r>
              <a:rPr lang="en-US" sz="2400" dirty="0">
                <a:solidFill>
                  <a:srgbClr val="1B1642"/>
                </a:solidFill>
                <a:highlight>
                  <a:srgbClr val="FFFFFF"/>
                </a:highlight>
                <a:latin typeface="Times New Roman" panose="02020603050405020304" pitchFamily="18" charset="0"/>
                <a:cs typeface="Times New Roman" panose="02020603050405020304" pitchFamily="18" charset="0"/>
              </a:rPr>
              <a:t> (int) </a:t>
            </a:r>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function for integer conversion, the</a:t>
            </a:r>
            <a:r>
              <a:rPr lang="en-US" sz="2400" dirty="0">
                <a:solidFill>
                  <a:srgbClr val="1B1642"/>
                </a:solidFill>
                <a:highlight>
                  <a:srgbClr val="FFFFFF"/>
                </a:highlight>
                <a:latin typeface="Times New Roman" panose="02020603050405020304" pitchFamily="18" charset="0"/>
                <a:cs typeface="Times New Roman" panose="02020603050405020304" pitchFamily="18" charset="0"/>
              </a:rPr>
              <a:t> (float) </a:t>
            </a:r>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function for floating-point conversion, and the </a:t>
            </a:r>
            <a:r>
              <a:rPr lang="en-US" sz="2400" dirty="0">
                <a:solidFill>
                  <a:srgbClr val="1B1642"/>
                </a:solidFill>
                <a:highlight>
                  <a:srgbClr val="FFFFFF"/>
                </a:highlight>
                <a:latin typeface="Times New Roman" panose="02020603050405020304" pitchFamily="18" charset="0"/>
                <a:cs typeface="Times New Roman" panose="02020603050405020304" pitchFamily="18" charset="0"/>
              </a:rPr>
              <a:t>(str) </a:t>
            </a:r>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function for string conversion.</a:t>
            </a:r>
          </a:p>
          <a:p>
            <a:pPr marL="342900" indent="-342900" algn="just">
              <a:lnSpc>
                <a:spcPct val="100000"/>
              </a:lnSpc>
              <a:buFont typeface="Courier New" panose="02070309020205020404" pitchFamily="49" charset="0"/>
              <a:buChar char="o"/>
            </a:pPr>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Additionally, Python automatically converts types in certain contexts, such as arithmetic operations involving mixed types.</a:t>
            </a:r>
          </a:p>
          <a:p>
            <a:pPr marL="342900" indent="-342900" algn="just">
              <a:lnSpc>
                <a:spcPct val="100000"/>
              </a:lnSpc>
              <a:buFont typeface="Courier New" panose="02070309020205020404" pitchFamily="49" charset="0"/>
              <a:buChar char="o"/>
            </a:pPr>
            <a:endPar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BA436B-69A0-CEA6-81D0-D0D7B1D527C4}"/>
              </a:ext>
            </a:extLst>
          </p:cNvPr>
          <p:cNvSpPr>
            <a:spLocks noGrp="1"/>
          </p:cNvSpPr>
          <p:nvPr>
            <p:ph type="sldNum" sz="quarter" idx="4"/>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38455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4798030" y="253344"/>
            <a:ext cx="3143893" cy="668542"/>
          </a:xfrm>
        </p:spPr>
        <p:txBody>
          <a:bodyPr>
            <a:normAutofit fontScale="90000"/>
          </a:bodyPr>
          <a:lstStyle/>
          <a:p>
            <a:r>
              <a:rPr lang="en-US" dirty="0"/>
              <a:t>IDENTIFIERS</a:t>
            </a:r>
          </a:p>
        </p:txBody>
      </p:sp>
      <p:sp>
        <p:nvSpPr>
          <p:cNvPr id="10" name="TextBox 9">
            <a:extLst>
              <a:ext uri="{FF2B5EF4-FFF2-40B4-BE49-F238E27FC236}">
                <a16:creationId xmlns:a16="http://schemas.microsoft.com/office/drawing/2014/main" id="{7CA4C430-2573-120B-16D3-5C66B126B290}"/>
              </a:ext>
            </a:extLst>
          </p:cNvPr>
          <p:cNvSpPr txBox="1"/>
          <p:nvPr/>
        </p:nvSpPr>
        <p:spPr>
          <a:xfrm>
            <a:off x="1715784" y="1325367"/>
            <a:ext cx="9852918" cy="4893647"/>
          </a:xfrm>
          <a:prstGeom prst="rect">
            <a:avLst/>
          </a:prstGeom>
          <a:noFill/>
        </p:spPr>
        <p:txBody>
          <a:bodyPr wrap="square">
            <a:spAutoFit/>
          </a:bodyPr>
          <a:lstStyle/>
          <a:p>
            <a:pPr algn="just"/>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Identifiers in Python are names given to variables, functions, classes, modules, and other entities within a program. They serve as labels or tags to identify these entities uniquely.</a:t>
            </a:r>
          </a:p>
          <a:p>
            <a:pPr algn="just"/>
            <a:endParaRPr lang="en-US" sz="2400" dirty="0">
              <a:solidFill>
                <a:srgbClr val="1B1642"/>
              </a:solidFill>
              <a:highlight>
                <a:srgbClr val="FFFFFF"/>
              </a:highlight>
              <a:latin typeface="Times New Roman" panose="02020603050405020304" pitchFamily="18" charset="0"/>
              <a:cs typeface="Times New Roman" panose="02020603050405020304" pitchFamily="18" charset="0"/>
            </a:endParaRPr>
          </a:p>
          <a:p>
            <a:pPr algn="just"/>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Identifiers can consist of uppercase and lowercase letters, digits, and underscores (_). However, they cannot start with a digit.</a:t>
            </a:r>
          </a:p>
          <a:p>
            <a:pPr algn="just"/>
            <a:endParaRPr lang="en-US" sz="2400" dirty="0">
              <a:solidFill>
                <a:schemeClr val="bg1"/>
              </a:solidFill>
              <a:highlight>
                <a:srgbClr val="FFFFFF"/>
              </a:highlight>
              <a:latin typeface="Times New Roman" panose="02020603050405020304" pitchFamily="18" charset="0"/>
              <a:cs typeface="Times New Roman" panose="02020603050405020304" pitchFamily="18" charset="0"/>
            </a:endParaRPr>
          </a:p>
          <a:p>
            <a:pPr algn="just"/>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Special characters like ``, #, @, %, $, etc., are not allowed in identifiers.</a:t>
            </a:r>
          </a:p>
          <a:p>
            <a:pPr algn="just"/>
            <a:endPar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endParaRPr>
          </a:p>
          <a:p>
            <a:pPr algn="just"/>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Identifiers are case-sensitive, meaning Name and name are considered different identifiers.</a:t>
            </a:r>
          </a:p>
          <a:p>
            <a:pPr algn="just"/>
            <a:endParaRPr lang="en-US" altLang="en-US" sz="2400" dirty="0">
              <a:solidFill>
                <a:schemeClr val="bg1"/>
              </a:solidFill>
              <a:latin typeface="Times New Roman" panose="02020603050405020304" pitchFamily="18" charset="0"/>
              <a:cs typeface="Times New Roman" panose="02020603050405020304" pitchFamily="18" charset="0"/>
            </a:endParaRPr>
          </a:p>
          <a:p>
            <a:pPr algn="just"/>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Keywords should not be used as identifiers.</a:t>
            </a:r>
          </a:p>
        </p:txBody>
      </p:sp>
    </p:spTree>
    <p:extLst>
      <p:ext uri="{BB962C8B-B14F-4D97-AF65-F5344CB8AC3E}">
        <p14:creationId xmlns:p14="http://schemas.microsoft.com/office/powerpoint/2010/main" val="429374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4769379" y="252718"/>
            <a:ext cx="3143893" cy="668542"/>
          </a:xfrm>
        </p:spPr>
        <p:txBody>
          <a:bodyPr>
            <a:normAutofit fontScale="90000"/>
          </a:bodyPr>
          <a:lstStyle/>
          <a:p>
            <a:r>
              <a:rPr lang="en-US" dirty="0"/>
              <a:t>IDENTIFIERS</a:t>
            </a:r>
          </a:p>
        </p:txBody>
      </p:sp>
      <p:sp>
        <p:nvSpPr>
          <p:cNvPr id="10" name="TextBox 9">
            <a:extLst>
              <a:ext uri="{FF2B5EF4-FFF2-40B4-BE49-F238E27FC236}">
                <a16:creationId xmlns:a16="http://schemas.microsoft.com/office/drawing/2014/main" id="{7CA4C430-2573-120B-16D3-5C66B126B290}"/>
              </a:ext>
            </a:extLst>
          </p:cNvPr>
          <p:cNvSpPr txBox="1"/>
          <p:nvPr/>
        </p:nvSpPr>
        <p:spPr>
          <a:xfrm>
            <a:off x="869793" y="1389610"/>
            <a:ext cx="10943063" cy="4893647"/>
          </a:xfrm>
          <a:prstGeom prst="rect">
            <a:avLst/>
          </a:prstGeom>
          <a:noFill/>
        </p:spPr>
        <p:txBody>
          <a:bodyPr wrap="square">
            <a:spAutoFit/>
          </a:bodyPr>
          <a:lstStyle/>
          <a:p>
            <a:pPr algn="just"/>
            <a:r>
              <a:rPr lang="en-US" sz="2400" b="0" i="0" dirty="0">
                <a:solidFill>
                  <a:srgbClr val="1B1642"/>
                </a:solidFill>
                <a:effectLst/>
                <a:highlight>
                  <a:srgbClr val="FFFFFF"/>
                </a:highlight>
                <a:latin typeface="Times New Roman" panose="02020603050405020304" pitchFamily="18" charset="0"/>
                <a:cs typeface="Times New Roman" panose="02020603050405020304" pitchFamily="18" charset="0"/>
              </a:rPr>
              <a:t>BEST PRACTICES</a:t>
            </a:r>
          </a:p>
          <a:p>
            <a:pPr algn="just"/>
            <a:endParaRPr lang="en-US" sz="2400" dirty="0">
              <a:solidFill>
                <a:srgbClr val="1B1642"/>
              </a:solidFill>
              <a:highlight>
                <a:srgbClr val="FFFFFF"/>
              </a:highligh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descriptive and meaningful names to improve code readability and maintainability.</a:t>
            </a: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endParaRPr lang="en-US" altLang="en-US" sz="2400" dirty="0">
              <a:solidFill>
                <a:schemeClr val="bg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Follow the </a:t>
            </a:r>
            <a:r>
              <a:rPr kumimoji="0" lang="en-US" altLang="en-US" sz="2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snake_case</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convention for naming variables, functions, and methods, where words are separated by underscores (e.g., </a:t>
            </a:r>
            <a:r>
              <a:rPr kumimoji="0" lang="en-US" altLang="en-US" sz="2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my_variable</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endParaRPr lang="en-US" altLang="en-US" sz="2400" dirty="0">
              <a:solidFill>
                <a:schemeClr val="bg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Start class names with an uppercase letter to distinguish them from other identifiers.</a:t>
            </a: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endParaRPr lang="en-US" altLang="en-US" sz="2400" dirty="0">
              <a:solidFill>
                <a:schemeClr val="bg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Single leading underscores indicate private member.</a:t>
            </a: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endParaRPr lang="en-US" altLang="en-US" sz="2400" dirty="0">
              <a:solidFill>
                <a:schemeClr val="bg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Double leading underscore indicates strongly private. </a:t>
            </a:r>
          </a:p>
        </p:txBody>
      </p:sp>
    </p:spTree>
    <p:extLst>
      <p:ext uri="{BB962C8B-B14F-4D97-AF65-F5344CB8AC3E}">
        <p14:creationId xmlns:p14="http://schemas.microsoft.com/office/powerpoint/2010/main" val="202015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618604-3DDD-8EF2-5E0B-1B71245EB276}"/>
              </a:ext>
            </a:extLst>
          </p:cNvPr>
          <p:cNvPicPr>
            <a:picLocks noChangeAspect="1"/>
          </p:cNvPicPr>
          <p:nvPr/>
        </p:nvPicPr>
        <p:blipFill rotWithShape="1">
          <a:blip r:embed="rId2"/>
          <a:srcRect l="23964" t="22212" r="3781" b="6534"/>
          <a:stretch/>
        </p:blipFill>
        <p:spPr>
          <a:xfrm>
            <a:off x="592778" y="579863"/>
            <a:ext cx="11006443" cy="5698273"/>
          </a:xfrm>
          <a:prstGeom prst="rect">
            <a:avLst/>
          </a:prstGeom>
        </p:spPr>
      </p:pic>
    </p:spTree>
    <p:extLst>
      <p:ext uri="{BB962C8B-B14F-4D97-AF65-F5344CB8AC3E}">
        <p14:creationId xmlns:p14="http://schemas.microsoft.com/office/powerpoint/2010/main" val="271757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550544" y="552389"/>
            <a:ext cx="5181600" cy="524554"/>
          </a:xfrm>
        </p:spPr>
        <p:txBody>
          <a:bodyPr>
            <a:normAutofit fontScale="90000"/>
          </a:bodyPr>
          <a:lstStyle/>
          <a:p>
            <a:r>
              <a:rPr lang="en-US" dirty="0"/>
              <a:t>Introduction to data type</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550544" y="1595622"/>
            <a:ext cx="6441271" cy="4798739"/>
          </a:xfrm>
        </p:spPr>
        <p:txBody>
          <a:bodyPr>
            <a:normAutofit/>
          </a:bodyPr>
          <a:lstStyle/>
          <a:p>
            <a:pPr marL="342900" indent="-342900" algn="just">
              <a:buFont typeface="Courier New" panose="02070309020205020404" pitchFamily="49" charset="0"/>
              <a:buChar char="o"/>
            </a:pPr>
            <a:r>
              <a:rPr lang="en-US" b="0" i="0" dirty="0">
                <a:solidFill>
                  <a:srgbClr val="1B1642"/>
                </a:solidFill>
                <a:effectLst/>
                <a:highlight>
                  <a:srgbClr val="FFFFFF"/>
                </a:highlight>
                <a:latin typeface="DM Sans" pitchFamily="2" charset="0"/>
              </a:rPr>
              <a:t>A data type specifies the type of value a variable holds.</a:t>
            </a:r>
          </a:p>
          <a:p>
            <a:pPr marL="342900" indent="-342900" algn="just">
              <a:buFont typeface="Courier New" panose="02070309020205020404" pitchFamily="49" charset="0"/>
              <a:buChar char="o"/>
            </a:pPr>
            <a:r>
              <a:rPr lang="en-US" dirty="0"/>
              <a:t>In python there is no need to define or declare data type explicitly or externally in program</a:t>
            </a:r>
            <a:r>
              <a:rPr lang="en-US" dirty="0">
                <a:solidFill>
                  <a:srgbClr val="1B1642"/>
                </a:solidFill>
                <a:highlight>
                  <a:srgbClr val="FFFFFF"/>
                </a:highlight>
                <a:latin typeface="DM Sans" pitchFamily="2" charset="0"/>
              </a:rPr>
              <a:t>.</a:t>
            </a:r>
          </a:p>
          <a:p>
            <a:pPr marL="342900" indent="-342900" algn="just">
              <a:buFont typeface="Courier New" panose="02070309020205020404" pitchFamily="49" charset="0"/>
              <a:buChar char="o"/>
            </a:pPr>
            <a:r>
              <a:rPr lang="en-US" dirty="0"/>
              <a:t>Data type basically depends on the value we provide because according to value internally the data type class will be assign automatically. Therefore we can say that python is Dynamically Typed language.</a:t>
            </a:r>
            <a:endParaRPr lang="en-US" b="0" i="0" dirty="0">
              <a:solidFill>
                <a:srgbClr val="1B1642"/>
              </a:solidFill>
              <a:effectLst/>
              <a:highlight>
                <a:srgbClr val="FFFFFF"/>
              </a:highlight>
              <a:latin typeface="DM Sans" pitchFamily="2" charset="0"/>
            </a:endParaRPr>
          </a:p>
          <a:p>
            <a:pPr marL="342900" indent="-342900">
              <a:buFont typeface="Courier New" panose="02070309020205020404" pitchFamily="49" charset="0"/>
              <a:buChar char="o"/>
            </a:pPr>
            <a:r>
              <a:rPr lang="en-US" dirty="0"/>
              <a:t>type() function we can find the type of data type of variable.</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557561" y="276313"/>
            <a:ext cx="8604281" cy="833322"/>
          </a:xfrm>
        </p:spPr>
        <p:txBody>
          <a:bodyPr/>
          <a:lstStyle/>
          <a:p>
            <a:r>
              <a:rPr lang="en-US" dirty="0"/>
              <a:t>Primitive data types</a:t>
            </a:r>
          </a:p>
        </p:txBody>
      </p:sp>
      <p:sp>
        <p:nvSpPr>
          <p:cNvPr id="4" name="Rectangle 1">
            <a:extLst>
              <a:ext uri="{FF2B5EF4-FFF2-40B4-BE49-F238E27FC236}">
                <a16:creationId xmlns:a16="http://schemas.microsoft.com/office/drawing/2014/main" id="{7C9CB5DD-E1CF-7A89-38D4-BB4ABC53DBAD}"/>
              </a:ext>
            </a:extLst>
          </p:cNvPr>
          <p:cNvSpPr>
            <a:spLocks noChangeArrowheads="1"/>
          </p:cNvSpPr>
          <p:nvPr/>
        </p:nvSpPr>
        <p:spPr bwMode="auto">
          <a:xfrm>
            <a:off x="557561" y="1503374"/>
            <a:ext cx="11050859" cy="5078313"/>
          </a:xfrm>
          <a:prstGeom prst="rect">
            <a:avLst/>
          </a:prstGeom>
          <a:solidFill>
            <a:srgbClr val="FCFC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lgn="just"/>
            <a:r>
              <a:rPr kumimoji="0" lang="en-US" altLang="en-US" sz="2400" b="0" i="0" u="none" strike="noStrike" cap="none" normalizeH="0" baseline="0" dirty="0">
                <a:ln>
                  <a:noFill/>
                </a:ln>
                <a:solidFill>
                  <a:srgbClr val="13343B"/>
                </a:solidFill>
                <a:effectLst/>
                <a:latin typeface="Times New Roman" panose="02020603050405020304" pitchFamily="18" charset="0"/>
                <a:cs typeface="Times New Roman" panose="02020603050405020304" pitchFamily="18" charset="0"/>
              </a:rPr>
              <a:t>Python has 4 </a:t>
            </a:r>
            <a:r>
              <a:rPr lang="en-US" altLang="en-US" sz="2400" dirty="0">
                <a:solidFill>
                  <a:srgbClr val="13343B"/>
                </a:solidFill>
                <a:latin typeface="Times New Roman" panose="02020603050405020304" pitchFamily="18" charset="0"/>
                <a:cs typeface="Times New Roman" panose="02020603050405020304" pitchFamily="18" charset="0"/>
              </a:rPr>
              <a:t>F</a:t>
            </a:r>
            <a:r>
              <a:rPr kumimoji="0" lang="en-US" altLang="en-US" sz="2400" b="0" i="0" u="none" strike="noStrike" cap="none" normalizeH="0" baseline="0" dirty="0">
                <a:ln>
                  <a:noFill/>
                </a:ln>
                <a:solidFill>
                  <a:srgbClr val="13343B"/>
                </a:solidFill>
                <a:effectLst/>
                <a:latin typeface="Times New Roman" panose="02020603050405020304" pitchFamily="18" charset="0"/>
                <a:cs typeface="Times New Roman" panose="02020603050405020304" pitchFamily="18" charset="0"/>
              </a:rPr>
              <a:t>undamental or Primitive data types -</a:t>
            </a:r>
          </a:p>
          <a:p>
            <a:pPr algn="just"/>
            <a:endParaRPr lang="en-US" altLang="en-US" sz="2400" dirty="0">
              <a:latin typeface="Times New Roman" panose="02020603050405020304" pitchFamily="18" charset="0"/>
              <a:cs typeface="Times New Roman" panose="02020603050405020304" pitchFamily="18" charset="0"/>
            </a:endParaRPr>
          </a:p>
          <a:p>
            <a:pPr marL="457200" indent="-457200" algn="just">
              <a:buFont typeface="+mj-lt"/>
              <a:buAutoNum type="alphaLcParenR"/>
            </a:pPr>
            <a:r>
              <a:rPr kumimoji="0" lang="en-US" altLang="en-US" sz="2400" b="0" i="0" u="none" strike="noStrike" cap="none" normalizeH="0" baseline="0" dirty="0">
                <a:ln>
                  <a:noFill/>
                </a:ln>
                <a:solidFill>
                  <a:srgbClr val="13343B"/>
                </a:solidFill>
                <a:effectLst/>
                <a:latin typeface="Times New Roman" panose="02020603050405020304" pitchFamily="18" charset="0"/>
                <a:cs typeface="Times New Roman" panose="02020603050405020304" pitchFamily="18" charset="0"/>
              </a:rPr>
              <a:t>Integers (int): Whole numbers with no decimal places. They can be positive or negative numbers. For instance, 0, 1, 2, 3, -1, -2, and -3 are all integers.</a:t>
            </a:r>
            <a:endParaRPr lang="en-US" altLang="en-US" sz="2400" dirty="0">
              <a:solidFill>
                <a:srgbClr val="13343B"/>
              </a:solidFill>
              <a:latin typeface="Times New Roman" panose="02020603050405020304" pitchFamily="18" charset="0"/>
              <a:cs typeface="Times New Roman" panose="02020603050405020304" pitchFamily="18" charset="0"/>
            </a:endParaRPr>
          </a:p>
          <a:p>
            <a:pPr marL="457200" indent="-457200" algn="just">
              <a:buFont typeface="+mj-lt"/>
              <a:buAutoNum type="alphaLcParenR"/>
            </a:pPr>
            <a:endParaRPr kumimoji="0" lang="en-US" altLang="en-US" sz="2400" b="0" i="0" u="none" strike="noStrike" cap="none" normalizeH="0" baseline="0" dirty="0">
              <a:ln>
                <a:noFill/>
              </a:ln>
              <a:solidFill>
                <a:srgbClr val="13343B"/>
              </a:solidFill>
              <a:effectLst/>
              <a:latin typeface="Times New Roman" panose="02020603050405020304" pitchFamily="18" charset="0"/>
              <a:cs typeface="Times New Roman" panose="02020603050405020304" pitchFamily="18" charset="0"/>
            </a:endParaRPr>
          </a:p>
          <a:p>
            <a:pPr marL="457200" indent="-457200" algn="just">
              <a:buFont typeface="+mj-lt"/>
              <a:buAutoNum type="alphaLcParenR"/>
            </a:pPr>
            <a:r>
              <a:rPr kumimoji="0" lang="en-US" altLang="en-US" sz="2400" b="0" i="0" u="none" strike="noStrike" cap="none" normalizeH="0" baseline="0" dirty="0">
                <a:ln>
                  <a:noFill/>
                </a:ln>
                <a:solidFill>
                  <a:srgbClr val="13343B"/>
                </a:solidFill>
                <a:effectLst/>
                <a:latin typeface="Times New Roman" panose="02020603050405020304" pitchFamily="18" charset="0"/>
                <a:cs typeface="Times New Roman" panose="02020603050405020304" pitchFamily="18" charset="0"/>
              </a:rPr>
              <a:t>Floats (float): Decimal numbers that are used to represent real numbers. They are used to store fractional values. For example, 3.14, 2.5, and -0.5 are all floats.</a:t>
            </a:r>
          </a:p>
          <a:p>
            <a:pPr marL="457200" indent="-457200" algn="just">
              <a:buFont typeface="+mj-lt"/>
              <a:buAutoNum type="alphaLcParenR"/>
            </a:pPr>
            <a:endParaRPr lang="en-US" altLang="en-US" sz="2400" dirty="0">
              <a:solidFill>
                <a:srgbClr val="13343B"/>
              </a:solidFill>
              <a:latin typeface="Times New Roman" panose="02020603050405020304" pitchFamily="18" charset="0"/>
              <a:cs typeface="Times New Roman" panose="02020603050405020304" pitchFamily="18" charset="0"/>
            </a:endParaRPr>
          </a:p>
          <a:p>
            <a:pPr marL="457200" indent="-457200" algn="just">
              <a:buFont typeface="+mj-lt"/>
              <a:buAutoNum type="alphaLcParenR"/>
            </a:pPr>
            <a:r>
              <a:rPr kumimoji="0" lang="en-US" altLang="en-US" sz="2400" b="0" i="0" u="none" strike="noStrike" cap="none" normalizeH="0" baseline="0" dirty="0">
                <a:ln>
                  <a:noFill/>
                </a:ln>
                <a:solidFill>
                  <a:srgbClr val="13343B"/>
                </a:solidFill>
                <a:effectLst/>
                <a:latin typeface="Times New Roman" panose="02020603050405020304" pitchFamily="18" charset="0"/>
                <a:cs typeface="Times New Roman" panose="02020603050405020304" pitchFamily="18" charset="0"/>
              </a:rPr>
              <a:t>Booleans (bool): Represent logical values, either True or False, used for making decisions and performing logical operations.</a:t>
            </a:r>
          </a:p>
          <a:p>
            <a:pPr marL="457200" indent="-457200" algn="just">
              <a:buFont typeface="+mj-lt"/>
              <a:buAutoNum type="alphaLcParenR"/>
            </a:pPr>
            <a:endParaRPr lang="en-US" altLang="en-US" sz="2400" dirty="0">
              <a:solidFill>
                <a:srgbClr val="13343B"/>
              </a:solidFill>
              <a:latin typeface="Times New Roman" panose="02020603050405020304" pitchFamily="18" charset="0"/>
              <a:cs typeface="Times New Roman" panose="02020603050405020304" pitchFamily="18" charset="0"/>
            </a:endParaRPr>
          </a:p>
          <a:p>
            <a:pPr marL="457200" indent="-457200" algn="just">
              <a:buFont typeface="+mj-lt"/>
              <a:buAutoNum type="alphaLcParenR"/>
            </a:pPr>
            <a:r>
              <a:rPr kumimoji="0" lang="en-US" altLang="en-US" sz="2400" b="0" i="0" u="none" strike="noStrike" cap="none" normalizeH="0" baseline="0" dirty="0">
                <a:ln>
                  <a:noFill/>
                </a:ln>
                <a:solidFill>
                  <a:srgbClr val="13343B"/>
                </a:solidFill>
                <a:effectLst/>
                <a:latin typeface="Times New Roman" panose="02020603050405020304" pitchFamily="18" charset="0"/>
                <a:cs typeface="Times New Roman" panose="02020603050405020304" pitchFamily="18" charset="0"/>
              </a:rPr>
              <a:t>Strings (str): Sequences of character data used to represent and store textual information. Strings are created using double quotes ("") or single quotes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17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1F22C835-F0C5-0918-D7F0-21B5F407AD59}"/>
              </a:ext>
            </a:extLst>
          </p:cNvPr>
          <p:cNvPicPr>
            <a:picLocks noChangeAspect="1"/>
          </p:cNvPicPr>
          <p:nvPr/>
        </p:nvPicPr>
        <p:blipFill rotWithShape="1">
          <a:blip r:embed="rId3"/>
          <a:srcRect l="23964" t="23432" r="3141" b="1358"/>
          <a:stretch/>
        </p:blipFill>
        <p:spPr>
          <a:xfrm>
            <a:off x="89210" y="512958"/>
            <a:ext cx="9389327" cy="5876692"/>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51BB742-F9F5-976C-F01C-742095BBEA43}"/>
              </a:ext>
            </a:extLst>
          </p:cNvPr>
          <p:cNvSpPr>
            <a:spLocks noChangeArrowheads="1"/>
          </p:cNvSpPr>
          <p:nvPr/>
        </p:nvSpPr>
        <p:spPr bwMode="auto">
          <a:xfrm>
            <a:off x="559419" y="266262"/>
            <a:ext cx="11073161" cy="612475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solidFill>
                  <a:schemeClr val="bg1"/>
                </a:solidFill>
                <a:latin typeface="Times New Roman" panose="02020603050405020304" pitchFamily="18" charset="0"/>
                <a:cs typeface="Times New Roman" panose="02020603050405020304" pitchFamily="18" charset="0"/>
              </a:rPr>
              <a:t>Escape Sequences - </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Escape sequences are special character combinations that start with a backslash (\) and are used to insert special characters into strings.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lvl="1" algn="just"/>
            <a:r>
              <a:rPr lang="en-US" altLang="en-US" sz="2400" dirty="0">
                <a:solidFill>
                  <a:schemeClr val="bg1"/>
                </a:solidFill>
                <a:latin typeface="Times New Roman" panose="02020603050405020304" pitchFamily="18" charset="0"/>
                <a:cs typeface="Times New Roman" panose="02020603050405020304" pitchFamily="18" charset="0"/>
              </a:rPr>
              <a:t>\n – New Line, \t – Horizontal Tab, \b – Backspace, </a:t>
            </a:r>
            <a:r>
              <a:rPr lang="en-US" altLang="en-US" sz="2400" dirty="0" err="1">
                <a:solidFill>
                  <a:schemeClr val="bg1"/>
                </a:solidFill>
                <a:latin typeface="Times New Roman" panose="02020603050405020304" pitchFamily="18" charset="0"/>
                <a:cs typeface="Times New Roman" panose="02020603050405020304" pitchFamily="18" charset="0"/>
              </a:rPr>
              <a:t>etc</a:t>
            </a:r>
            <a:endParaRPr lang="en-US" altLang="en-US" sz="2400" dirty="0">
              <a:solidFill>
                <a:schemeClr val="bg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Print</a:t>
            </a:r>
            <a:r>
              <a:rPr lang="en-US" altLang="en-US" sz="2400" dirty="0">
                <a:solidFill>
                  <a:schemeClr val="bg1"/>
                </a:solidFill>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print() function in Python is a versatile tool for displaying output to the console or any other standard output device </a:t>
            </a:r>
            <a:r>
              <a:rPr lang="en-US" altLang="en-US" sz="2400" dirty="0">
                <a:solidFill>
                  <a:schemeClr val="bg1"/>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Times New Roman" panose="02020603050405020304" pitchFamily="18" charset="0"/>
              <a:cs typeface="Times New Roman" panose="02020603050405020304" pitchFamily="18" charset="0"/>
            </a:endParaRPr>
          </a:p>
          <a:p>
            <a:pPr lvl="1" algn="just"/>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50FA7B"/>
                </a:solidFill>
                <a:effectLst/>
                <a:highlight>
                  <a:srgbClr val="282A36"/>
                </a:highlight>
                <a:latin typeface="Consolas" panose="020B0609020204030204" pitchFamily="49" charset="0"/>
              </a:rPr>
              <a:t>"</a:t>
            </a:r>
            <a:r>
              <a:rPr lang="en-US" sz="2000" b="0" i="0" dirty="0" err="1">
                <a:solidFill>
                  <a:srgbClr val="50FA7B"/>
                </a:solidFill>
                <a:effectLst/>
                <a:highlight>
                  <a:srgbClr val="282A36"/>
                </a:highlight>
                <a:latin typeface="Consolas" panose="020B0609020204030204" pitchFamily="49" charset="0"/>
              </a:rPr>
              <a:t>Hello,World</a:t>
            </a:r>
            <a:r>
              <a:rPr lang="en-US" sz="2000" b="0" i="0" dirty="0">
                <a:solidFill>
                  <a:srgbClr val="50FA7B"/>
                </a:solidFill>
                <a:effectLst/>
                <a:highlight>
                  <a:srgbClr val="282A36"/>
                </a:highlight>
                <a:latin typeface="Consolas" panose="020B0609020204030204" pitchFamily="49" charset="0"/>
              </a:rPr>
              <a:t>!"</a:t>
            </a:r>
            <a:r>
              <a:rPr lang="en-US" sz="2000" b="0" i="0" dirty="0">
                <a:solidFill>
                  <a:srgbClr val="F8F8F2"/>
                </a:solidFill>
                <a:effectLst/>
                <a:highlight>
                  <a:srgbClr val="282A36"/>
                </a:highlight>
                <a:latin typeface="Consolas" panose="020B0609020204030204" pitchFamily="49" charset="0"/>
              </a:rPr>
              <a:t>) </a:t>
            </a:r>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BD93F9"/>
                </a:solidFill>
                <a:effectLst/>
                <a:highlight>
                  <a:srgbClr val="282A36"/>
                </a:highlight>
                <a:latin typeface="Consolas" panose="020B0609020204030204" pitchFamily="49" charset="0"/>
              </a:rPr>
              <a:t>123</a:t>
            </a:r>
            <a:r>
              <a:rPr lang="en-US" sz="2000" b="0" i="0" dirty="0">
                <a:solidFill>
                  <a:srgbClr val="F8F8F2"/>
                </a:solidFill>
                <a:effectLst/>
                <a:highlight>
                  <a:srgbClr val="282A36"/>
                </a:highlight>
                <a:latin typeface="Consolas" panose="020B0609020204030204" pitchFamily="49" charset="0"/>
              </a:rPr>
              <a:t>)</a:t>
            </a:r>
          </a:p>
          <a:p>
            <a:pPr lvl="1" algn="just"/>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lvl="1" algn="just"/>
            <a:r>
              <a:rPr lang="en-US" sz="2000" b="0" i="0" dirty="0">
                <a:solidFill>
                  <a:srgbClr val="F8F8F2"/>
                </a:solidFill>
                <a:effectLst/>
                <a:highlight>
                  <a:srgbClr val="282A36"/>
                </a:highlight>
                <a:latin typeface="Consolas" panose="020B0609020204030204" pitchFamily="49" charset="0"/>
              </a:rPr>
              <a:t>name = </a:t>
            </a:r>
            <a:r>
              <a:rPr lang="en-US" sz="2000" b="0" i="0" dirty="0">
                <a:solidFill>
                  <a:srgbClr val="50FA7B"/>
                </a:solidFill>
                <a:effectLst/>
                <a:highlight>
                  <a:srgbClr val="282A36"/>
                </a:highlight>
                <a:latin typeface="Consolas" panose="020B0609020204030204" pitchFamily="49" charset="0"/>
              </a:rPr>
              <a:t>"Alice“</a:t>
            </a:r>
          </a:p>
          <a:p>
            <a:pPr lvl="1" algn="just"/>
            <a:r>
              <a:rPr lang="en-US" sz="2000" b="0" i="0" dirty="0">
                <a:solidFill>
                  <a:srgbClr val="F8F8F2"/>
                </a:solidFill>
                <a:effectLst/>
                <a:highlight>
                  <a:srgbClr val="282A36"/>
                </a:highlight>
                <a:latin typeface="Consolas" panose="020B0609020204030204" pitchFamily="49" charset="0"/>
              </a:rPr>
              <a:t>age = </a:t>
            </a:r>
            <a:r>
              <a:rPr lang="en-US" sz="2000" b="0" i="0" dirty="0">
                <a:solidFill>
                  <a:srgbClr val="BD93F9"/>
                </a:solidFill>
                <a:effectLst/>
                <a:highlight>
                  <a:srgbClr val="282A36"/>
                </a:highlight>
                <a:latin typeface="Consolas" panose="020B0609020204030204" pitchFamily="49" charset="0"/>
              </a:rPr>
              <a:t>25</a:t>
            </a:r>
            <a:r>
              <a:rPr lang="en-US" sz="2000" b="0" i="0" dirty="0">
                <a:solidFill>
                  <a:srgbClr val="F8F8F2"/>
                </a:solidFill>
                <a:effectLst/>
                <a:highlight>
                  <a:srgbClr val="282A36"/>
                </a:highlight>
                <a:latin typeface="Consolas" panose="020B0609020204030204" pitchFamily="49" charset="0"/>
              </a:rPr>
              <a:t> </a:t>
            </a:r>
            <a:endParaRPr lang="en-US" sz="2000" dirty="0">
              <a:solidFill>
                <a:srgbClr val="F8F8F2"/>
              </a:solidFill>
              <a:highlight>
                <a:srgbClr val="282A36"/>
              </a:highlight>
              <a:latin typeface="Consolas" panose="020B0609020204030204" pitchFamily="49" charset="0"/>
            </a:endParaRPr>
          </a:p>
          <a:p>
            <a:pPr lvl="1" algn="just"/>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50FA7B"/>
                </a:solidFill>
                <a:effectLst/>
                <a:highlight>
                  <a:srgbClr val="282A36"/>
                </a:highlight>
                <a:latin typeface="Consolas" panose="020B0609020204030204" pitchFamily="49" charset="0"/>
              </a:rPr>
              <a:t>"</a:t>
            </a:r>
            <a:r>
              <a:rPr lang="en-US" sz="2000" b="0" i="0" dirty="0" err="1">
                <a:solidFill>
                  <a:srgbClr val="50FA7B"/>
                </a:solidFill>
                <a:effectLst/>
                <a:highlight>
                  <a:srgbClr val="282A36"/>
                </a:highlight>
                <a:latin typeface="Consolas" panose="020B0609020204030204" pitchFamily="49" charset="0"/>
              </a:rPr>
              <a:t>Hello,"</a:t>
            </a:r>
            <a:r>
              <a:rPr lang="en-US" sz="2000" b="0" i="0" dirty="0" err="1">
                <a:solidFill>
                  <a:srgbClr val="F8F8F2"/>
                </a:solidFill>
                <a:effectLst/>
                <a:highlight>
                  <a:srgbClr val="282A36"/>
                </a:highlight>
                <a:latin typeface="Consolas" panose="020B0609020204030204" pitchFamily="49" charset="0"/>
              </a:rPr>
              <a:t>,name,</a:t>
            </a:r>
            <a:r>
              <a:rPr lang="en-US" sz="2000" b="0" i="0" dirty="0" err="1">
                <a:solidFill>
                  <a:srgbClr val="50FA7B"/>
                </a:solidFill>
                <a:effectLst/>
                <a:highlight>
                  <a:srgbClr val="282A36"/>
                </a:highlight>
                <a:latin typeface="Consolas" panose="020B0609020204030204" pitchFamily="49" charset="0"/>
              </a:rPr>
              <a:t>"you</a:t>
            </a:r>
            <a:r>
              <a:rPr lang="en-US" sz="2000" b="0" i="0" dirty="0">
                <a:solidFill>
                  <a:srgbClr val="50FA7B"/>
                </a:solidFill>
                <a:effectLst/>
                <a:highlight>
                  <a:srgbClr val="282A36"/>
                </a:highlight>
                <a:latin typeface="Consolas" panose="020B0609020204030204" pitchFamily="49" charset="0"/>
              </a:rPr>
              <a:t> </a:t>
            </a:r>
            <a:r>
              <a:rPr lang="en-US" sz="2000" b="0" i="0" dirty="0" err="1">
                <a:solidFill>
                  <a:srgbClr val="50FA7B"/>
                </a:solidFill>
                <a:effectLst/>
                <a:highlight>
                  <a:srgbClr val="282A36"/>
                </a:highlight>
                <a:latin typeface="Consolas" panose="020B0609020204030204" pitchFamily="49" charset="0"/>
              </a:rPr>
              <a:t>are"</a:t>
            </a:r>
            <a:r>
              <a:rPr lang="en-US" sz="2000" b="0" i="0" dirty="0" err="1">
                <a:solidFill>
                  <a:srgbClr val="F8F8F2"/>
                </a:solidFill>
                <a:effectLst/>
                <a:highlight>
                  <a:srgbClr val="282A36"/>
                </a:highlight>
                <a:latin typeface="Consolas" panose="020B0609020204030204" pitchFamily="49" charset="0"/>
              </a:rPr>
              <a:t>,age</a:t>
            </a:r>
            <a:r>
              <a:rPr lang="en-US" sz="2000" b="0" i="0" dirty="0">
                <a:solidFill>
                  <a:srgbClr val="F8F8F2"/>
                </a:solidFill>
                <a:effectLst/>
                <a:highlight>
                  <a:srgbClr val="282A36"/>
                </a:highlight>
                <a:latin typeface="Consolas" panose="020B0609020204030204" pitchFamily="49" charset="0"/>
              </a:rPr>
              <a:t>, </a:t>
            </a:r>
            <a:r>
              <a:rPr lang="en-US" sz="2000" b="0" i="0" dirty="0">
                <a:solidFill>
                  <a:srgbClr val="50FA7B"/>
                </a:solidFill>
                <a:effectLst/>
                <a:highlight>
                  <a:srgbClr val="282A36"/>
                </a:highlight>
                <a:latin typeface="Consolas" panose="020B0609020204030204" pitchFamily="49" charset="0"/>
              </a:rPr>
              <a:t>"years old."</a:t>
            </a:r>
            <a:r>
              <a:rPr lang="en-US" sz="2000" b="0" i="0" dirty="0">
                <a:solidFill>
                  <a:srgbClr val="F8F8F2"/>
                </a:solidFill>
                <a:effectLst/>
                <a:highlight>
                  <a:srgbClr val="282A36"/>
                </a:highlight>
                <a:latin typeface="Consolas" panose="020B0609020204030204" pitchFamily="49" charset="0"/>
              </a:rPr>
              <a:t>)</a:t>
            </a:r>
          </a:p>
          <a:p>
            <a:pPr lvl="1" algn="just"/>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a:t>
            </a:r>
            <a:r>
              <a:rPr lang="en-US" sz="2000" b="0" i="0" dirty="0" err="1">
                <a:solidFill>
                  <a:srgbClr val="50FA7B"/>
                </a:solidFill>
                <a:effectLst/>
                <a:highlight>
                  <a:srgbClr val="282A36"/>
                </a:highlight>
                <a:latin typeface="Consolas" panose="020B0609020204030204" pitchFamily="49" charset="0"/>
              </a:rPr>
              <a:t>len</a:t>
            </a:r>
            <a:r>
              <a:rPr lang="en-US" sz="2000" b="0" i="0" dirty="0">
                <a:solidFill>
                  <a:srgbClr val="F8F8F2"/>
                </a:solidFill>
                <a:effectLst/>
                <a:highlight>
                  <a:srgbClr val="282A36"/>
                </a:highlight>
                <a:latin typeface="Consolas" panose="020B0609020204030204" pitchFamily="49" charset="0"/>
              </a:rPr>
              <a:t>(name))</a:t>
            </a:r>
          </a:p>
          <a:p>
            <a:pPr lvl="1" algn="just"/>
            <a:endParaRPr kumimoji="0" lang="en-US" altLang="en-US" sz="2000" u="none" strike="noStrike" cap="none" normalizeH="0" baseline="0" dirty="0">
              <a:ln>
                <a:noFill/>
              </a:ln>
              <a:solidFill>
                <a:srgbClr val="F8F8F2"/>
              </a:solidFill>
              <a:highlight>
                <a:srgbClr val="282A36"/>
              </a:highlight>
              <a:latin typeface="Consolas" panose="020B0609020204030204" pitchFamily="49" charset="0"/>
              <a:cs typeface="Times New Roman" panose="02020603050405020304" pitchFamily="18" charset="0"/>
            </a:endParaRPr>
          </a:p>
          <a:p>
            <a:pPr lvl="1" algn="just"/>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50FA7B"/>
                </a:solidFill>
                <a:effectLst/>
                <a:highlight>
                  <a:srgbClr val="282A36"/>
                </a:highlight>
                <a:latin typeface="Consolas" panose="020B0609020204030204" pitchFamily="49" charset="0"/>
              </a:rPr>
              <a:t>"Hello"</a:t>
            </a:r>
            <a:r>
              <a:rPr lang="en-US" sz="2000" b="0" i="0" dirty="0">
                <a:solidFill>
                  <a:srgbClr val="F8F8F2"/>
                </a:solidFill>
                <a:effectLst/>
                <a:highlight>
                  <a:srgbClr val="282A36"/>
                </a:highlight>
                <a:latin typeface="Consolas" panose="020B0609020204030204" pitchFamily="49" charset="0"/>
              </a:rPr>
              <a:t>, </a:t>
            </a:r>
            <a:r>
              <a:rPr lang="en-US" sz="2000" b="0" i="0" dirty="0">
                <a:solidFill>
                  <a:srgbClr val="50FA7B"/>
                </a:solidFill>
                <a:effectLst/>
                <a:highlight>
                  <a:srgbClr val="282A36"/>
                </a:highlight>
                <a:latin typeface="Consolas" panose="020B0609020204030204" pitchFamily="49" charset="0"/>
              </a:rPr>
              <a:t>"Alice"</a:t>
            </a:r>
            <a:r>
              <a:rPr lang="en-US" sz="2000" b="0" i="0" dirty="0">
                <a:solidFill>
                  <a:srgbClr val="F8F8F2"/>
                </a:solidFill>
                <a:effectLst/>
                <a:highlight>
                  <a:srgbClr val="282A36"/>
                </a:highlight>
                <a:latin typeface="Consolas" panose="020B0609020204030204" pitchFamily="49" charset="0"/>
              </a:rPr>
              <a:t>, </a:t>
            </a:r>
            <a:r>
              <a:rPr lang="en-US" sz="2000" b="0" i="0" dirty="0" err="1">
                <a:solidFill>
                  <a:srgbClr val="F8F8F2"/>
                </a:solidFill>
                <a:effectLst/>
                <a:highlight>
                  <a:srgbClr val="282A36"/>
                </a:highlight>
                <a:latin typeface="Consolas" panose="020B0609020204030204" pitchFamily="49" charset="0"/>
              </a:rPr>
              <a:t>sep</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50FA7B"/>
                </a:solidFill>
                <a:effectLst/>
                <a:highlight>
                  <a:srgbClr val="282A36"/>
                </a:highlight>
                <a:latin typeface="Consolas" panose="020B0609020204030204" pitchFamily="49" charset="0"/>
              </a:rPr>
              <a:t>"-"</a:t>
            </a:r>
            <a:r>
              <a:rPr lang="en-US" sz="2000" b="0" i="0" dirty="0">
                <a:solidFill>
                  <a:srgbClr val="F8F8F2"/>
                </a:solidFill>
                <a:effectLst/>
                <a:highlight>
                  <a:srgbClr val="282A36"/>
                </a:highlight>
                <a:latin typeface="Consolas" panose="020B0609020204030204" pitchFamily="49" charset="0"/>
              </a:rPr>
              <a:t>) </a:t>
            </a:r>
            <a:endParaRPr lang="en-US" sz="2000" b="0" i="0" dirty="0">
              <a:solidFill>
                <a:srgbClr val="F8F8F2"/>
              </a:solidFill>
              <a:effectLst/>
              <a:highlight>
                <a:srgbClr val="282A36"/>
              </a:highlight>
              <a:latin typeface="Consolas" panose="020B0609020204030204" pitchFamily="49" charset="0"/>
              <a:cs typeface="Times New Roman" panose="02020603050405020304" pitchFamily="18" charset="0"/>
            </a:endParaRPr>
          </a:p>
          <a:p>
            <a:pPr lvl="1" algn="just"/>
            <a:endParaRPr kumimoji="0" lang="en-US" altLang="en-US" sz="2000" u="none" strike="noStrike" cap="none" normalizeH="0" baseline="0" dirty="0">
              <a:ln>
                <a:noFill/>
              </a:ln>
              <a:solidFill>
                <a:srgbClr val="F8F8F2"/>
              </a:solidFill>
              <a:highlight>
                <a:srgbClr val="282A36"/>
              </a:highlight>
              <a:latin typeface="Consolas" panose="020B0609020204030204" pitchFamily="49" charset="0"/>
              <a:cs typeface="Times New Roman" panose="02020603050405020304" pitchFamily="18" charset="0"/>
            </a:endParaRPr>
          </a:p>
          <a:p>
            <a:pPr lvl="1" algn="just"/>
            <a:r>
              <a:rPr lang="en-US" sz="2000" b="0" i="0" dirty="0">
                <a:solidFill>
                  <a:srgbClr val="8BE9FD"/>
                </a:solidFill>
                <a:effectLst/>
                <a:highlight>
                  <a:srgbClr val="282A36"/>
                </a:highlight>
                <a:latin typeface="Consolas" panose="020B0609020204030204" pitchFamily="49" charset="0"/>
              </a:rPr>
              <a:t>print</a:t>
            </a:r>
            <a:r>
              <a:rPr lang="en-US" sz="2000" b="0" i="0" dirty="0">
                <a:solidFill>
                  <a:srgbClr val="F8F8F2"/>
                </a:solidFill>
                <a:effectLst/>
                <a:highlight>
                  <a:srgbClr val="282A36"/>
                </a:highlight>
                <a:latin typeface="Consolas" panose="020B0609020204030204" pitchFamily="49" charset="0"/>
              </a:rPr>
              <a:t>(</a:t>
            </a:r>
            <a:r>
              <a:rPr lang="en-US" sz="2000" b="0" i="0" dirty="0">
                <a:solidFill>
                  <a:srgbClr val="50FA7B"/>
                </a:solidFill>
                <a:effectLst/>
                <a:highlight>
                  <a:srgbClr val="282A36"/>
                </a:highlight>
                <a:latin typeface="Consolas" panose="020B0609020204030204" pitchFamily="49" charset="0"/>
              </a:rPr>
              <a:t>"Hello, World!"</a:t>
            </a:r>
            <a:r>
              <a:rPr lang="en-US" sz="2000" b="0" i="0" dirty="0">
                <a:solidFill>
                  <a:srgbClr val="F8F8F2"/>
                </a:solidFill>
                <a:effectLst/>
                <a:highlight>
                  <a:srgbClr val="282A36"/>
                </a:highlight>
                <a:latin typeface="Consolas" panose="020B0609020204030204" pitchFamily="49" charset="0"/>
              </a:rPr>
              <a:t>, end=</a:t>
            </a:r>
            <a:r>
              <a:rPr lang="en-US" sz="2000" b="0" i="0" dirty="0">
                <a:solidFill>
                  <a:srgbClr val="50FA7B"/>
                </a:solidFill>
                <a:effectLst/>
                <a:highlight>
                  <a:srgbClr val="282A36"/>
                </a:highlight>
                <a:latin typeface="Consolas" panose="020B0609020204030204" pitchFamily="49" charset="0"/>
              </a:rPr>
              <a:t>"\n"</a:t>
            </a:r>
            <a:r>
              <a:rPr lang="en-US" sz="2000" b="0" i="0" dirty="0">
                <a:solidFill>
                  <a:srgbClr val="F8F8F2"/>
                </a:solidFill>
                <a:effectLst/>
                <a:highlight>
                  <a:srgbClr val="282A36"/>
                </a:highlight>
                <a:latin typeface="Consolas" panose="020B0609020204030204" pitchFamily="49" charset="0"/>
              </a:rPr>
              <a:t>) </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65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4B91-14F9-8356-C1B3-94DFFC1E45AE}"/>
              </a:ext>
            </a:extLst>
          </p:cNvPr>
          <p:cNvSpPr>
            <a:spLocks noGrp="1"/>
          </p:cNvSpPr>
          <p:nvPr>
            <p:ph type="title"/>
          </p:nvPr>
        </p:nvSpPr>
        <p:spPr>
          <a:xfrm>
            <a:off x="4761571" y="265791"/>
            <a:ext cx="5057636" cy="741032"/>
          </a:xfrm>
        </p:spPr>
        <p:txBody>
          <a:bodyPr>
            <a:normAutofit fontScale="90000"/>
          </a:bodyPr>
          <a:lstStyle/>
          <a:p>
            <a:pPr algn="ctr"/>
            <a:r>
              <a:rPr lang="en-US" dirty="0"/>
              <a:t>STRING </a:t>
            </a:r>
          </a:p>
        </p:txBody>
      </p:sp>
      <p:pic>
        <p:nvPicPr>
          <p:cNvPr id="7" name="Picture 6">
            <a:extLst>
              <a:ext uri="{FF2B5EF4-FFF2-40B4-BE49-F238E27FC236}">
                <a16:creationId xmlns:a16="http://schemas.microsoft.com/office/drawing/2014/main" id="{6345D905-2186-8F9C-D563-0838F979F33C}"/>
              </a:ext>
            </a:extLst>
          </p:cNvPr>
          <p:cNvPicPr>
            <a:picLocks noChangeAspect="1"/>
          </p:cNvPicPr>
          <p:nvPr/>
        </p:nvPicPr>
        <p:blipFill rotWithShape="1">
          <a:blip r:embed="rId2"/>
          <a:srcRect l="26342" t="42073" r="31586" b="29355"/>
          <a:stretch/>
        </p:blipFill>
        <p:spPr>
          <a:xfrm>
            <a:off x="3947533" y="4712657"/>
            <a:ext cx="7694340" cy="1810806"/>
          </a:xfrm>
          <a:prstGeom prst="rect">
            <a:avLst/>
          </a:prstGeom>
        </p:spPr>
      </p:pic>
      <p:sp>
        <p:nvSpPr>
          <p:cNvPr id="9" name="TextBox 8">
            <a:extLst>
              <a:ext uri="{FF2B5EF4-FFF2-40B4-BE49-F238E27FC236}">
                <a16:creationId xmlns:a16="http://schemas.microsoft.com/office/drawing/2014/main" id="{070B978D-2C51-527B-996B-6A38350B8777}"/>
              </a:ext>
            </a:extLst>
          </p:cNvPr>
          <p:cNvSpPr txBox="1"/>
          <p:nvPr/>
        </p:nvSpPr>
        <p:spPr>
          <a:xfrm>
            <a:off x="3769113" y="1137424"/>
            <a:ext cx="7872760" cy="3477875"/>
          </a:xfrm>
          <a:prstGeom prst="rect">
            <a:avLst/>
          </a:prstGeom>
          <a:noFill/>
        </p:spPr>
        <p:txBody>
          <a:bodyPr wrap="square">
            <a:spAutoFit/>
          </a:bodyPr>
          <a:lstStyle/>
          <a:p>
            <a:pPr marL="342900" indent="-342900" algn="just">
              <a:buFont typeface="Courier New" panose="02070309020205020404" pitchFamily="49" charset="0"/>
              <a:buChar char="o"/>
            </a:pPr>
            <a:r>
              <a:rPr lang="en-US" sz="2200" b="1" i="0" dirty="0">
                <a:solidFill>
                  <a:schemeClr val="bg1"/>
                </a:solidFill>
                <a:effectLst/>
                <a:latin typeface="Times New Roman" panose="02020603050405020304" pitchFamily="18" charset="0"/>
                <a:cs typeface="Times New Roman" panose="02020603050405020304" pitchFamily="18" charset="0"/>
              </a:rPr>
              <a:t>Indexing is a method to access individual characters within a string. </a:t>
            </a:r>
          </a:p>
          <a:p>
            <a:pPr marL="342900" indent="-342900" algn="just">
              <a:buFont typeface="Courier New" panose="02070309020205020404" pitchFamily="49" charset="0"/>
              <a:buChar char="o"/>
            </a:pPr>
            <a:r>
              <a:rPr lang="en-US" sz="2200" b="1" i="0" dirty="0">
                <a:solidFill>
                  <a:schemeClr val="bg1"/>
                </a:solidFill>
                <a:effectLst/>
                <a:latin typeface="Times New Roman" panose="02020603050405020304" pitchFamily="18" charset="0"/>
                <a:cs typeface="Times New Roman" panose="02020603050405020304" pitchFamily="18" charset="0"/>
              </a:rPr>
              <a:t>Strings in Python are ordered sequences of characters, and each character can be accessed directly using a numerical index. </a:t>
            </a:r>
          </a:p>
          <a:p>
            <a:pPr marL="342900" indent="-342900" algn="just">
              <a:buFont typeface="Courier New" panose="02070309020205020404" pitchFamily="49" charset="0"/>
              <a:buChar char="o"/>
            </a:pPr>
            <a:r>
              <a:rPr lang="en-US" sz="2200" b="1" i="0" dirty="0">
                <a:solidFill>
                  <a:schemeClr val="bg1"/>
                </a:solidFill>
                <a:effectLst/>
                <a:latin typeface="Times New Roman" panose="02020603050405020304" pitchFamily="18" charset="0"/>
                <a:cs typeface="Times New Roman" panose="02020603050405020304" pitchFamily="18" charset="0"/>
              </a:rPr>
              <a:t>The indexing is zero-based, meaning the first character of the string has an index of 0, the second character has an index of 1, and so on. </a:t>
            </a:r>
          </a:p>
          <a:p>
            <a:pPr marL="342900" indent="-342900" algn="just">
              <a:buFont typeface="Courier New" panose="02070309020205020404" pitchFamily="49" charset="0"/>
              <a:buChar char="o"/>
            </a:pPr>
            <a:r>
              <a:rPr lang="en-US" sz="2200" b="1" i="0" dirty="0">
                <a:solidFill>
                  <a:schemeClr val="bg1"/>
                </a:solidFill>
                <a:effectLst/>
                <a:latin typeface="Times New Roman" panose="02020603050405020304" pitchFamily="18" charset="0"/>
                <a:cs typeface="Times New Roman" panose="02020603050405020304" pitchFamily="18" charset="0"/>
              </a:rPr>
              <a:t>The index of the last character will be the length of the string minus one.</a:t>
            </a:r>
            <a:endParaRPr lang="en-US" sz="2200" b="1" i="0" dirty="0">
              <a:solidFill>
                <a:schemeClr val="bg1"/>
              </a:solidFill>
              <a:effectLst/>
              <a:latin typeface="Nunito" pitchFamily="2" charset="0"/>
            </a:endParaRPr>
          </a:p>
        </p:txBody>
      </p:sp>
    </p:spTree>
    <p:extLst>
      <p:ext uri="{BB962C8B-B14F-4D97-AF65-F5344CB8AC3E}">
        <p14:creationId xmlns:p14="http://schemas.microsoft.com/office/powerpoint/2010/main" val="59866198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259</TotalTime>
  <Words>889</Words>
  <Application>Microsoft Office PowerPoint</Application>
  <PresentationFormat>Widescreen</PresentationFormat>
  <Paragraphs>112</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Courier New</vt:lpstr>
      <vt:lpstr>DM Sans</vt:lpstr>
      <vt:lpstr>Nunito</vt:lpstr>
      <vt:lpstr>Tenorite</vt:lpstr>
      <vt:lpstr>Times New Roman</vt:lpstr>
      <vt:lpstr>Custom</vt:lpstr>
      <vt:lpstr>DATA TYPES</vt:lpstr>
      <vt:lpstr>IDENTIFIERS</vt:lpstr>
      <vt:lpstr>IDENTIFIERS</vt:lpstr>
      <vt:lpstr>PowerPoint Presentation</vt:lpstr>
      <vt:lpstr>Introduction to data type</vt:lpstr>
      <vt:lpstr>Primitive data types</vt:lpstr>
      <vt:lpstr>PowerPoint Presentation</vt:lpstr>
      <vt:lpstr>PowerPoint Presentation</vt:lpstr>
      <vt:lpstr>STRING </vt:lpstr>
      <vt:lpstr>string </vt:lpstr>
      <vt:lpstr>STRING OPERATIONS</vt:lpstr>
      <vt:lpstr>TYPE CASTING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Shravya Shetty</dc:creator>
  <cp:lastModifiedBy>Shravya Shetty</cp:lastModifiedBy>
  <cp:revision>3</cp:revision>
  <dcterms:created xsi:type="dcterms:W3CDTF">2024-06-04T00:45:49Z</dcterms:created>
  <dcterms:modified xsi:type="dcterms:W3CDTF">2024-06-04T10:23:10Z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