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71" r:id="rId4"/>
    <p:sldId id="274" r:id="rId5"/>
    <p:sldId id="273" r:id="rId6"/>
    <p:sldId id="276" r:id="rId7"/>
    <p:sldId id="260" r:id="rId8"/>
    <p:sldId id="272" r:id="rId9"/>
    <p:sldId id="277" r:id="rId10"/>
    <p:sldId id="259" r:id="rId11"/>
    <p:sldId id="278" r:id="rId12"/>
    <p:sldId id="279" r:id="rId13"/>
    <p:sldId id="263" r:id="rId14"/>
    <p:sldId id="28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63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in" TargetMode="External"/><Relationship Id="rId2" Type="http://schemas.openxmlformats.org/officeDocument/2006/relationships/hyperlink" Target="https://en.wikipedia.org/wiki/Biological_neural_network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en.wikipedia.org/wiki/Real_number" TargetMode="External"/><Relationship Id="rId4" Type="http://schemas.openxmlformats.org/officeDocument/2006/relationships/hyperlink" Target="https://en.wikipedia.org/wiki/Artificial_neur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9F12-87B7-4C20-8DFD-0904B30A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60" y="159183"/>
            <a:ext cx="8993080" cy="277205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Company turnover prediction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845A2-952E-4AD9-96B6-0F754ED90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8479" y="3773010"/>
            <a:ext cx="2743200" cy="36933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E690C-50DE-4608-BD3E-6AB8748A627E}"/>
              </a:ext>
            </a:extLst>
          </p:cNvPr>
          <p:cNvSpPr txBox="1"/>
          <p:nvPr/>
        </p:nvSpPr>
        <p:spPr>
          <a:xfrm>
            <a:off x="7688062" y="3458469"/>
            <a:ext cx="360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Team Name : Anaconda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3F0BB-2A5A-49EE-8B36-1E6D7ABA32A7}"/>
              </a:ext>
            </a:extLst>
          </p:cNvPr>
          <p:cNvSpPr txBox="1"/>
          <p:nvPr/>
        </p:nvSpPr>
        <p:spPr>
          <a:xfrm>
            <a:off x="7741329" y="4142342"/>
            <a:ext cx="36992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  Done by:  M. </a:t>
            </a:r>
            <a:r>
              <a:rPr lang="en-US" sz="2000" dirty="0" err="1"/>
              <a:t>Nishma</a:t>
            </a:r>
            <a:endParaRPr lang="en-US" sz="2000" dirty="0"/>
          </a:p>
          <a:p>
            <a:r>
              <a:rPr lang="en-US" sz="2000" dirty="0"/>
              <a:t>                         B . </a:t>
            </a:r>
            <a:r>
              <a:rPr lang="en-US" sz="2000" dirty="0" err="1"/>
              <a:t>Shravya</a:t>
            </a:r>
            <a:endParaRPr lang="en-US" sz="2000" dirty="0"/>
          </a:p>
          <a:p>
            <a:r>
              <a:rPr lang="en-US" sz="2000" dirty="0"/>
              <a:t>                         K . Harika Reddy</a:t>
            </a:r>
          </a:p>
          <a:p>
            <a:r>
              <a:rPr lang="en-US" sz="2000" dirty="0"/>
              <a:t>                         B . Sindhu</a:t>
            </a:r>
          </a:p>
          <a:p>
            <a:r>
              <a:rPr lang="en-US" sz="2000" dirty="0"/>
              <a:t>                         A .Sai </a:t>
            </a:r>
            <a:r>
              <a:rPr lang="en-US" sz="2000" dirty="0" err="1"/>
              <a:t>Pranavi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51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tificial neural network images à¤à¥ à¤²à¤¿à¤ à¤à¤®à¥à¤ à¤ªà¤°à¤¿à¤£à¤¾à¤®">
            <a:extLst>
              <a:ext uri="{FF2B5EF4-FFF2-40B4-BE49-F238E27FC236}">
                <a16:creationId xmlns:a16="http://schemas.microsoft.com/office/drawing/2014/main" id="{0B833212-C95B-4D31-A38C-38F3F611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1159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1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D8C9-D780-4FDD-94D1-304088FE40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0600" y="57882"/>
            <a:ext cx="10363200" cy="1595438"/>
          </a:xfrm>
        </p:spPr>
        <p:txBody>
          <a:bodyPr/>
          <a:lstStyle/>
          <a:p>
            <a:r>
              <a:rPr lang="en-US" dirty="0"/>
              <a:t>Data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0541-7CFB-4E1C-9267-44A3EE0FC12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917700"/>
            <a:ext cx="11353800" cy="1066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cap="none" dirty="0"/>
              <a:t>       </a:t>
            </a:r>
            <a:r>
              <a:rPr lang="en-US" cap="none" dirty="0">
                <a:latin typeface="Tw Cen MT" panose="020B0602020104020603" pitchFamily="34" charset="0"/>
              </a:rPr>
              <a:t>•</a:t>
            </a:r>
            <a:r>
              <a:rPr lang="en-US" cap="none" dirty="0"/>
              <a:t> The data was downloaded from KAGGLE. It is pretty straight forward. Each row represents a company,    </a:t>
            </a:r>
          </a:p>
          <a:p>
            <a:pPr marL="0" indent="0">
              <a:buNone/>
            </a:pPr>
            <a:r>
              <a:rPr lang="en-US" cap="none" dirty="0"/>
              <a:t>            each column contains company attributes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C62740-4776-47AB-99D1-9D4E7A53B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97771"/>
              </p:ext>
            </p:extLst>
          </p:nvPr>
        </p:nvGraphicFramePr>
        <p:xfrm>
          <a:off x="1225118" y="2984378"/>
          <a:ext cx="9490529" cy="3873623"/>
        </p:xfrm>
        <a:graphic>
          <a:graphicData uri="http://schemas.openxmlformats.org/drawingml/2006/table">
            <a:tbl>
              <a:tblPr/>
              <a:tblGrid>
                <a:gridCol w="291550">
                  <a:extLst>
                    <a:ext uri="{9D8B030D-6E8A-4147-A177-3AD203B41FA5}">
                      <a16:colId xmlns:a16="http://schemas.microsoft.com/office/drawing/2014/main" val="4294023625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1360071118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1580261211"/>
                    </a:ext>
                  </a:extLst>
                </a:gridCol>
                <a:gridCol w="740813">
                  <a:extLst>
                    <a:ext uri="{9D8B030D-6E8A-4147-A177-3AD203B41FA5}">
                      <a16:colId xmlns:a16="http://schemas.microsoft.com/office/drawing/2014/main" val="4270729451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1469813796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1420548940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3291991898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3533290213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47170301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2078885698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1414263416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2298215647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4115787361"/>
                    </a:ext>
                  </a:extLst>
                </a:gridCol>
                <a:gridCol w="613684">
                  <a:extLst>
                    <a:ext uri="{9D8B030D-6E8A-4147-A177-3AD203B41FA5}">
                      <a16:colId xmlns:a16="http://schemas.microsoft.com/office/drawing/2014/main" val="1263808105"/>
                    </a:ext>
                  </a:extLst>
                </a:gridCol>
                <a:gridCol w="1093958">
                  <a:extLst>
                    <a:ext uri="{9D8B030D-6E8A-4147-A177-3AD203B41FA5}">
                      <a16:colId xmlns:a16="http://schemas.microsoft.com/office/drawing/2014/main" val="1366867461"/>
                    </a:ext>
                  </a:extLst>
                </a:gridCol>
              </a:tblGrid>
              <a:tr h="1267713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Date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Closing Price (0.01 NIS)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Change(%)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Opening Price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Base Price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High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Low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Capital Listed for Trading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Market Cap (NIS thousands)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Turnover (NIS)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Volume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Trans.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Index Adjusted No. of Shares (IANS)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Symbol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 marL="43900" marR="43900" marT="21950" marB="2195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508149"/>
                  </a:ext>
                </a:extLst>
              </a:tr>
              <a:tr h="5211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22-02-2018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17550.0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1.15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17440.0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17350.0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17580.0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17100.0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121272760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21283369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45119324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259345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1484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1.212728e+08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AZRG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371544"/>
                  </a:ext>
                </a:extLst>
              </a:tr>
              <a:tr h="5211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21-02-2018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17350.0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3.09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16830.0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16830.0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17610.0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16800.0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121272760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21040824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38974624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227319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1690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1.212728e+08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AZRG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350937"/>
                  </a:ext>
                </a:extLst>
              </a:tr>
              <a:tr h="5211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20-02-2018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16830.0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0.36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16720.0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16770.0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17000.0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16660.0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121272760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20410206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31823061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189453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702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1.212728e+08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chemeClr val="bg1"/>
                          </a:solidFill>
                          <a:effectLst/>
                        </a:rPr>
                        <a:t>AZRG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45335"/>
                  </a:ext>
                </a:extLst>
              </a:tr>
              <a:tr h="5211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3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19-02-2018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16770.0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2.51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16340.0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16360.0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16900.0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16340.0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121272760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20337442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16290735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97661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1107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1.212728e+08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AZRG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360732"/>
                  </a:ext>
                </a:extLst>
              </a:tr>
              <a:tr h="521182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4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18-02-2018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16360.0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-1.09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16380.0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16540.0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16480.0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16200.0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121272760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19840224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12395932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75962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1001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1.212728e+08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AZRG</a:t>
                      </a:r>
                    </a:p>
                  </a:txBody>
                  <a:tcPr marL="21950" marR="21950" marT="21950" marB="219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8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19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F99B73-8282-413B-9A78-278C5ECE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626" y="520823"/>
            <a:ext cx="7798179" cy="1050525"/>
          </a:xfrm>
        </p:spPr>
        <p:txBody>
          <a:bodyPr>
            <a:normAutofit/>
          </a:bodyPr>
          <a:lstStyle/>
          <a:p>
            <a:r>
              <a:rPr lang="en-US" u="sng" dirty="0"/>
              <a:t>Importing libraries :</a:t>
            </a:r>
            <a:endParaRPr lang="en-IN" u="sn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556A03-F13D-4FDC-B145-A81BEA4E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4764" y="1879846"/>
            <a:ext cx="8890988" cy="2104008"/>
          </a:xfrm>
        </p:spPr>
        <p:txBody>
          <a:bodyPr/>
          <a:lstStyle/>
          <a:p>
            <a:r>
              <a:rPr lang="en-US" sz="2000" dirty="0"/>
              <a:t>   1.numpy:</a:t>
            </a:r>
            <a:r>
              <a:rPr lang="en-US" sz="2400" cap="none" dirty="0"/>
              <a:t>Numpy allows you to work with high-performance arrays and matrices.</a:t>
            </a:r>
          </a:p>
          <a:p>
            <a:r>
              <a:rPr lang="en-US" sz="2000" dirty="0"/>
              <a:t>2.pandas:</a:t>
            </a:r>
            <a:r>
              <a:rPr lang="en-US" sz="2400" dirty="0"/>
              <a:t>a</a:t>
            </a:r>
            <a:r>
              <a:rPr lang="en-US" sz="2400" cap="none" dirty="0"/>
              <a:t>llows you to work with datasets and data manipulations.</a:t>
            </a:r>
            <a:endParaRPr lang="en-IN" sz="2400" dirty="0"/>
          </a:p>
        </p:txBody>
      </p:sp>
      <p:pic>
        <p:nvPicPr>
          <p:cNvPr id="1026" name="Picture 2" descr="numpy and pandas के लिए इमेज परिणाम">
            <a:extLst>
              <a:ext uri="{FF2B5EF4-FFF2-40B4-BE49-F238E27FC236}">
                <a16:creationId xmlns:a16="http://schemas.microsoft.com/office/drawing/2014/main" id="{12E389FB-ABE3-4AB2-B765-DDA5AC6B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50" y="4532837"/>
            <a:ext cx="5175681" cy="19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1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6373-E5F6-4727-A53B-261AAF68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76979"/>
            <a:ext cx="10604149" cy="1596177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BE96-9643-4546-8181-3EF3EFE64B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4077" y="1757779"/>
            <a:ext cx="10363826" cy="4481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sz="2400" cap="none" dirty="0"/>
              <a:t>etermining the turnover prediction is always been challenging work for company analysts.</a:t>
            </a:r>
          </a:p>
          <a:p>
            <a:r>
              <a:rPr lang="en-IN" sz="2400" cap="none" dirty="0"/>
              <a:t>Sales forecasting is very crucial for every company, especially for big ones. </a:t>
            </a:r>
          </a:p>
          <a:p>
            <a:r>
              <a:rPr lang="en-IN" sz="2400" cap="none" dirty="0"/>
              <a:t>This process is very complex because there are a lot of factors that should be taken into account.</a:t>
            </a:r>
          </a:p>
          <a:p>
            <a:r>
              <a:rPr lang="en-IN" sz="2400" cap="none" dirty="0"/>
              <a:t>In order to implement reachable goals and successfully achieve them, companies are keen on to predict next periods sales.</a:t>
            </a:r>
          </a:p>
          <a:p>
            <a:r>
              <a:rPr lang="en-IN" sz="2400" cap="none" dirty="0"/>
              <a:t>Compared to other methods, ANN’s are organic, and this method builds a learning algorithm to predict results better.</a:t>
            </a:r>
          </a:p>
        </p:txBody>
      </p:sp>
    </p:spTree>
    <p:extLst>
      <p:ext uri="{BB962C8B-B14F-4D97-AF65-F5344CB8AC3E}">
        <p14:creationId xmlns:p14="http://schemas.microsoft.com/office/powerpoint/2010/main" val="303829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ppt slides à¤à¥ à¤²à¤¿à¤ à¤à¤®à¥à¤ à¤ªà¤°à¤¿à¤£à¤¾à¤®">
            <a:extLst>
              <a:ext uri="{FF2B5EF4-FFF2-40B4-BE49-F238E27FC236}">
                <a16:creationId xmlns:a16="http://schemas.microsoft.com/office/drawing/2014/main" id="{9681C4EE-960C-4212-B272-8957B2BF5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8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 &amp; A ppt slides à¤à¥ à¤²à¤¿à¤ à¤à¤®à¥à¤ à¤ªà¤°à¤¿à¤£à¤¾à¤®">
            <a:extLst>
              <a:ext uri="{FF2B5EF4-FFF2-40B4-BE49-F238E27FC236}">
                <a16:creationId xmlns:a16="http://schemas.microsoft.com/office/drawing/2014/main" id="{33A20C60-F148-4E65-AAE7-D4C0C3B7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D6DC968-2EA1-4E0F-8196-750B22EEA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67" y="1132344"/>
            <a:ext cx="115942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•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q_serif"/>
              </a:rPr>
              <a:t>“TURNOVER OF A COMPANY” means to overall income &amp; revenue of business in accounting period , which may be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q_serif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q_serif"/>
              </a:rPr>
              <a:t>quarterly, half and annual.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q_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q_serif"/>
              </a:rPr>
              <a:t> Its may be in profit or loss, depends on their sales. If the sales reach their required level and fulfill the aim of company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q_serif"/>
              </a:rPr>
              <a:t>  so, its mean it is a positive effect but if sales not reach their required level and not fulfill the aim so its mean it is a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q_serif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q_serif"/>
              </a:rPr>
              <a:t>negative effect which mean loss.</a:t>
            </a:r>
            <a:endParaRPr lang="en-US" altLang="en-US" dirty="0">
              <a:solidFill>
                <a:srgbClr val="333333"/>
              </a:solidFill>
              <a:latin typeface="q_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q_serif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q_serif"/>
              </a:rPr>
              <a:t> Every businessman have aim to make profit as possible within with fulfill the social responsibility.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q_serif"/>
              </a:rPr>
              <a:t>      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https://qph.fs.quoracdn.net/main-qimg-15b7815d434f420213a761966849af78.webp">
            <a:extLst>
              <a:ext uri="{FF2B5EF4-FFF2-40B4-BE49-F238E27FC236}">
                <a16:creationId xmlns:a16="http://schemas.microsoft.com/office/drawing/2014/main" id="{5D19D373-C8EE-4BD2-8E18-4EA5D3B163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139" y="1132344"/>
            <a:ext cx="283198" cy="5532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https://qph.fs.quoracdn.net/main-qimg-15b7815d434f420213a761966849af78-c">
            <a:extLst>
              <a:ext uri="{FF2B5EF4-FFF2-40B4-BE49-F238E27FC236}">
                <a16:creationId xmlns:a16="http://schemas.microsoft.com/office/drawing/2014/main" id="{767BB0CA-EE2D-4620-867E-88DE6893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2" y="3717668"/>
            <a:ext cx="3343367" cy="302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B2F9B63-6743-4CA7-B633-12F059B5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39" y="0"/>
            <a:ext cx="10364451" cy="159617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56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2631-A524-45B2-A967-40468DD9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businessfirstfamily.com/wp-content/uploads/2018/02/brand-strategist-hiring-benefits.png">
            <a:extLst>
              <a:ext uri="{FF2B5EF4-FFF2-40B4-BE49-F238E27FC236}">
                <a16:creationId xmlns:a16="http://schemas.microsoft.com/office/drawing/2014/main" id="{2BC059D4-50B0-4376-AECD-37E9B0FC6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B50304-C0E2-498D-99F8-7CAC96557CCC}"/>
              </a:ext>
            </a:extLst>
          </p:cNvPr>
          <p:cNvSpPr/>
          <p:nvPr/>
        </p:nvSpPr>
        <p:spPr>
          <a:xfrm>
            <a:off x="4897514" y="3071674"/>
            <a:ext cx="2568606" cy="9321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COMPANY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750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FA45-033F-4A0B-B39B-79696BA2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6" y="0"/>
            <a:ext cx="10364451" cy="1596177"/>
          </a:xfrm>
        </p:spPr>
        <p:txBody>
          <a:bodyPr/>
          <a:lstStyle/>
          <a:p>
            <a:r>
              <a:rPr lang="en-US" cap="none" dirty="0"/>
              <a:t>TURNOVER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7BCB-6932-45C8-A9D0-38AF9A9CAC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u="sng" dirty="0"/>
              <a:t>Advantages</a:t>
            </a:r>
            <a:r>
              <a:rPr lang="en-US" dirty="0"/>
              <a:t> :</a:t>
            </a:r>
          </a:p>
          <a:p>
            <a:r>
              <a:rPr lang="en-US" sz="2400" cap="none" dirty="0"/>
              <a:t>One of the primitive ratios used to measure a company’s performance is the sales generated.</a:t>
            </a:r>
          </a:p>
          <a:p>
            <a:r>
              <a:rPr lang="en-US" sz="2400" cap="none" dirty="0"/>
              <a:t>Higher the sales better the company. but this may not give a true picture.</a:t>
            </a:r>
            <a:endParaRPr lang="en-IN" sz="2400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B7B8A-2969-4435-94C2-0C0C46BF4A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367093"/>
            <a:ext cx="5510814" cy="3234718"/>
          </a:xfrm>
        </p:spPr>
        <p:txBody>
          <a:bodyPr>
            <a:normAutofit lnSpcReduction="10000"/>
          </a:bodyPr>
          <a:lstStyle/>
          <a:p>
            <a:r>
              <a:rPr lang="en-US" sz="2800" u="sng" dirty="0"/>
              <a:t>Disadvantages</a:t>
            </a:r>
            <a:r>
              <a:rPr lang="en-US" dirty="0"/>
              <a:t> :</a:t>
            </a:r>
          </a:p>
          <a:p>
            <a:pPr algn="just"/>
            <a:r>
              <a:rPr lang="en-US" sz="2400" cap="none" dirty="0"/>
              <a:t>Turnover ratio does not measure how well a company is earning </a:t>
            </a:r>
            <a:r>
              <a:rPr lang="en-IN" sz="2400" cap="none" dirty="0"/>
              <a:t>profits.</a:t>
            </a:r>
          </a:p>
          <a:p>
            <a:pPr algn="just"/>
            <a:r>
              <a:rPr lang="en-IN" sz="2400" cap="none" dirty="0"/>
              <a:t>It only measures how well a company is generating sales. higher sales may or may not get translated to increase in profits.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1743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7DE6-81DD-4667-8CBF-F5E2112D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12" y="254532"/>
            <a:ext cx="10364451" cy="1596177"/>
          </a:xfrm>
        </p:spPr>
        <p:txBody>
          <a:bodyPr/>
          <a:lstStyle/>
          <a:p>
            <a:r>
              <a:rPr lang="en-US" sz="6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Turnover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profit and loss images à¤à¥ à¤²à¤¿à¤ à¤à¤®à¥à¤ à¤ªà¤°à¤¿à¤£à¤¾à¤®">
            <a:extLst>
              <a:ext uri="{FF2B5EF4-FFF2-40B4-BE49-F238E27FC236}">
                <a16:creationId xmlns:a16="http://schemas.microsoft.com/office/drawing/2014/main" id="{259DC3C5-8BC8-41C6-8C16-4183D1B1B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90" y="1335803"/>
            <a:ext cx="7783312" cy="44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1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C94E5-326E-43D3-8179-92362E9459F7}"/>
              </a:ext>
            </a:extLst>
          </p:cNvPr>
          <p:cNvSpPr/>
          <p:nvPr/>
        </p:nvSpPr>
        <p:spPr>
          <a:xfrm>
            <a:off x="941034" y="2709935"/>
            <a:ext cx="10200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 Ability to predict the turnover accurately is crucial for company </a:t>
            </a:r>
          </a:p>
          <a:p>
            <a:r>
              <a:rPr lang="en-US" sz="2400" dirty="0"/>
              <a:t>   to maximize their profits.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4F925A-1855-443E-8633-D33545799444}"/>
              </a:ext>
            </a:extLst>
          </p:cNvPr>
          <p:cNvSpPr/>
          <p:nvPr/>
        </p:nvSpPr>
        <p:spPr>
          <a:xfrm>
            <a:off x="941034" y="4023777"/>
            <a:ext cx="8700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Artificial neural networks have been successfully shown to gene- </a:t>
            </a:r>
          </a:p>
          <a:p>
            <a:r>
              <a:rPr lang="en-US" sz="2400" dirty="0"/>
              <a:t>  rate high forecasting accuracy of company turnover point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8739D-4C7D-4108-851D-07271EDE019B}"/>
              </a:ext>
            </a:extLst>
          </p:cNvPr>
          <p:cNvSpPr txBox="1"/>
          <p:nvPr/>
        </p:nvSpPr>
        <p:spPr>
          <a:xfrm>
            <a:off x="941034" y="1475992"/>
            <a:ext cx="10655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•  </a:t>
            </a:r>
            <a:r>
              <a:rPr lang="en-US" sz="2400" dirty="0"/>
              <a:t>This project proposes a novel method for the prediction of  </a:t>
            </a:r>
          </a:p>
          <a:p>
            <a:r>
              <a:rPr lang="en-US" sz="2400" dirty="0"/>
              <a:t>    COMPANY TURNOVER.</a:t>
            </a:r>
            <a:endParaRPr lang="en-IN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20C99-A24A-4011-A2CA-E3720E50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43" y="227967"/>
            <a:ext cx="2249636" cy="845079"/>
          </a:xfr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goal</a:t>
            </a:r>
            <a:r>
              <a:rPr lang="en-US" sz="4000" dirty="0"/>
              <a:t> 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1630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F2D5-5B58-43B1-B4BC-AD20A646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43" y="122561"/>
            <a:ext cx="10364451" cy="1596177"/>
          </a:xfrm>
        </p:spPr>
        <p:txBody>
          <a:bodyPr/>
          <a:lstStyle/>
          <a:p>
            <a:r>
              <a:rPr lang="en-US" dirty="0"/>
              <a:t>Artificial neural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2250-0320-4587-8CB1-EDBF177606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44715"/>
            <a:ext cx="10363826" cy="484720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Artificial neural networks</a:t>
            </a:r>
            <a:r>
              <a:rPr lang="en-US" dirty="0"/>
              <a:t> (</a:t>
            </a:r>
            <a:r>
              <a:rPr lang="en-US" b="1" dirty="0"/>
              <a:t>ANN</a:t>
            </a:r>
            <a:r>
              <a:rPr lang="en-US" dirty="0"/>
              <a:t>) or </a:t>
            </a:r>
            <a:r>
              <a:rPr lang="en-US" b="1" dirty="0"/>
              <a:t>connectionist systems</a:t>
            </a:r>
            <a:r>
              <a:rPr lang="en-US" cap="none" dirty="0"/>
              <a:t> are computing systems that are inspired by, but not necessarily identical to, the </a:t>
            </a:r>
            <a:r>
              <a:rPr lang="en-US" cap="none" dirty="0">
                <a:hlinkClick r:id="rId2" tooltip="Biological neural network"/>
              </a:rPr>
              <a:t>BIOLOGICAL NEURAL NETWORKS</a:t>
            </a:r>
            <a:r>
              <a:rPr lang="en-US" cap="none" dirty="0"/>
              <a:t> that constitute animal </a:t>
            </a:r>
            <a:r>
              <a:rPr lang="en-US" cap="none" dirty="0">
                <a:hlinkClick r:id="rId3" tooltip="Brain"/>
              </a:rPr>
              <a:t>BRAINS</a:t>
            </a:r>
            <a:r>
              <a:rPr lang="en-US" cap="none" dirty="0"/>
              <a:t>.</a:t>
            </a:r>
          </a:p>
          <a:p>
            <a:r>
              <a:rPr lang="en-US" cap="none" dirty="0"/>
              <a:t>An ANN is based on a collection of connected units or nodes called</a:t>
            </a:r>
            <a:r>
              <a:rPr lang="en-US" dirty="0"/>
              <a:t> </a:t>
            </a:r>
            <a:r>
              <a:rPr lang="en-US" dirty="0">
                <a:hlinkClick r:id="rId4" tooltip="Artificial neuron"/>
              </a:rPr>
              <a:t>artificial neurons</a:t>
            </a:r>
            <a:r>
              <a:rPr lang="en-US" dirty="0"/>
              <a:t>.</a:t>
            </a:r>
          </a:p>
          <a:p>
            <a:r>
              <a:rPr lang="en-US" cap="none" dirty="0"/>
              <a:t>In common ANN implementations, the signal at a connection between artificial neurons is </a:t>
            </a:r>
            <a:r>
              <a:rPr lang="en-US" dirty="0"/>
              <a:t>a </a:t>
            </a:r>
            <a:r>
              <a:rPr lang="en-US" dirty="0">
                <a:hlinkClick r:id="rId5" tooltip="Real number"/>
              </a:rPr>
              <a:t>real number</a:t>
            </a:r>
            <a:r>
              <a:rPr lang="en-US" dirty="0"/>
              <a:t>, </a:t>
            </a:r>
            <a:r>
              <a:rPr lang="en-US" cap="none" dirty="0"/>
              <a:t>and the output of each artificial neuron is computed by some non-linear function of the sum of its inputs. The connections between artificial neurons are called </a:t>
            </a:r>
            <a:r>
              <a:rPr lang="en-US" dirty="0"/>
              <a:t>'edges’.</a:t>
            </a:r>
          </a:p>
          <a:p>
            <a:r>
              <a:rPr lang="en-US" dirty="0"/>
              <a:t>Ann </a:t>
            </a:r>
            <a:r>
              <a:rPr lang="en-US" cap="none" dirty="0"/>
              <a:t>consists of three layers: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Input layer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Hidden layer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Output layer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5EF36-EF73-4C6F-9BC8-0A17285B48DF}"/>
              </a:ext>
            </a:extLst>
          </p:cNvPr>
          <p:cNvSpPr txBox="1"/>
          <p:nvPr/>
        </p:nvSpPr>
        <p:spPr>
          <a:xfrm>
            <a:off x="8318377" y="13494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8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à¤¸à¤à¤¬à¤à¤§à¤¿à¤¤ à¤à¤®à¥à¤">
            <a:extLst>
              <a:ext uri="{FF2B5EF4-FFF2-40B4-BE49-F238E27FC236}">
                <a16:creationId xmlns:a16="http://schemas.microsoft.com/office/drawing/2014/main" id="{5BDB7862-D656-4EFB-8CDE-714A9D86C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0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31057-B016-4396-8D91-F70FCB3ED9D4}"/>
              </a:ext>
            </a:extLst>
          </p:cNvPr>
          <p:cNvSpPr/>
          <p:nvPr/>
        </p:nvSpPr>
        <p:spPr>
          <a:xfrm>
            <a:off x="1083075" y="806519"/>
            <a:ext cx="8478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 Neue"/>
              </a:rPr>
              <a:t> Input Layer</a:t>
            </a:r>
            <a:r>
              <a:rPr lang="en-US" sz="2800" dirty="0">
                <a:latin typeface="Helvetica Neue"/>
              </a:rPr>
              <a:t>: Input variables, sometimes called the </a:t>
            </a:r>
          </a:p>
          <a:p>
            <a:pPr fontAlgn="base"/>
            <a:r>
              <a:rPr lang="en-US" sz="2800" dirty="0">
                <a:solidFill>
                  <a:srgbClr val="555555"/>
                </a:solidFill>
                <a:latin typeface="Helvetica Neue"/>
              </a:rPr>
              <a:t>   </a:t>
            </a:r>
            <a:r>
              <a:rPr lang="en-US" sz="2800" dirty="0">
                <a:latin typeface="Helvetica Neue"/>
              </a:rPr>
              <a:t>visible</a:t>
            </a:r>
            <a:r>
              <a:rPr lang="en-US" sz="2800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en-US" sz="2800" dirty="0">
                <a:latin typeface="Helvetica Neue"/>
              </a:rPr>
              <a:t>layer</a:t>
            </a:r>
            <a:r>
              <a:rPr lang="en-US" sz="2800" dirty="0">
                <a:solidFill>
                  <a:srgbClr val="555555"/>
                </a:solidFill>
                <a:latin typeface="Helvetica Neue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25CAD-C280-48B8-B2BC-103AFA773344}"/>
              </a:ext>
            </a:extLst>
          </p:cNvPr>
          <p:cNvSpPr/>
          <p:nvPr/>
        </p:nvSpPr>
        <p:spPr>
          <a:xfrm>
            <a:off x="1083074" y="2484399"/>
            <a:ext cx="85847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555555"/>
                </a:solidFill>
                <a:latin typeface="Helvetica Neue"/>
              </a:rPr>
              <a:t> Hidden Layers</a:t>
            </a:r>
            <a:r>
              <a:rPr lang="en-US" sz="2800" dirty="0">
                <a:solidFill>
                  <a:srgbClr val="555555"/>
                </a:solidFill>
                <a:latin typeface="Helvetica Neue"/>
              </a:rPr>
              <a:t>: Layers of nodes between the input   </a:t>
            </a:r>
          </a:p>
          <a:p>
            <a:pPr fontAlgn="base"/>
            <a:r>
              <a:rPr lang="en-US" sz="2800" dirty="0">
                <a:solidFill>
                  <a:srgbClr val="555555"/>
                </a:solidFill>
                <a:latin typeface="Helvetica Neue"/>
              </a:rPr>
              <a:t>  and output layers. There may be one or more of  </a:t>
            </a:r>
          </a:p>
          <a:p>
            <a:pPr fontAlgn="base"/>
            <a:r>
              <a:rPr lang="en-US" sz="2800" dirty="0">
                <a:solidFill>
                  <a:srgbClr val="555555"/>
                </a:solidFill>
                <a:latin typeface="Helvetica Neue"/>
              </a:rPr>
              <a:t>  these layers.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29771-AB2E-4692-B175-3FDB43DE61EA}"/>
              </a:ext>
            </a:extLst>
          </p:cNvPr>
          <p:cNvSpPr/>
          <p:nvPr/>
        </p:nvSpPr>
        <p:spPr>
          <a:xfrm>
            <a:off x="1083075" y="4270001"/>
            <a:ext cx="84071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 Neue"/>
              </a:rPr>
              <a:t> Output Layer</a:t>
            </a:r>
            <a:r>
              <a:rPr lang="en-US" sz="2800" dirty="0">
                <a:latin typeface="Helvetica Neue"/>
              </a:rPr>
              <a:t>: A layer of nodes that produce the </a:t>
            </a:r>
          </a:p>
          <a:p>
            <a:pPr fontAlgn="base"/>
            <a:r>
              <a:rPr lang="en-US" sz="2800" dirty="0">
                <a:solidFill>
                  <a:srgbClr val="555555"/>
                </a:solidFill>
                <a:latin typeface="Helvetica Neue"/>
              </a:rPr>
              <a:t>   </a:t>
            </a:r>
            <a:r>
              <a:rPr lang="en-US" sz="2800" dirty="0">
                <a:latin typeface="Helvetica Neue"/>
              </a:rPr>
              <a:t>output</a:t>
            </a:r>
            <a:r>
              <a:rPr lang="en-US" sz="2800" dirty="0">
                <a:solidFill>
                  <a:srgbClr val="555555"/>
                </a:solidFill>
                <a:latin typeface="Helvetica Neue"/>
              </a:rPr>
              <a:t> </a:t>
            </a:r>
            <a:r>
              <a:rPr lang="en-US" sz="2800" dirty="0">
                <a:latin typeface="Helvetica Neue"/>
              </a:rPr>
              <a:t>variables</a:t>
            </a:r>
            <a:r>
              <a:rPr lang="en-US" sz="2800" dirty="0">
                <a:solidFill>
                  <a:srgbClr val="555555"/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398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615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Helvetica Neue</vt:lpstr>
      <vt:lpstr>q_serif</vt:lpstr>
      <vt:lpstr>Tw Cen MT</vt:lpstr>
      <vt:lpstr>Circuit</vt:lpstr>
      <vt:lpstr>Company turnover prediction  </vt:lpstr>
      <vt:lpstr>Introduction </vt:lpstr>
      <vt:lpstr>PowerPoint Presentation</vt:lpstr>
      <vt:lpstr>TURNOVER</vt:lpstr>
      <vt:lpstr>Turnover </vt:lpstr>
      <vt:lpstr>goal :</vt:lpstr>
      <vt:lpstr>Artificial neural networks</vt:lpstr>
      <vt:lpstr>PowerPoint Presentation</vt:lpstr>
      <vt:lpstr>PowerPoint Presentation</vt:lpstr>
      <vt:lpstr>PowerPoint Presentation</vt:lpstr>
      <vt:lpstr>Data processing</vt:lpstr>
      <vt:lpstr>Importing libraries :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turnover prediction</dc:title>
  <dc:creator>sindhu beeram</dc:creator>
  <cp:lastModifiedBy>sindhu beeram</cp:lastModifiedBy>
  <cp:revision>4</cp:revision>
  <dcterms:created xsi:type="dcterms:W3CDTF">2019-06-21T17:06:43Z</dcterms:created>
  <dcterms:modified xsi:type="dcterms:W3CDTF">2019-06-21T17:31:21Z</dcterms:modified>
</cp:coreProperties>
</file>