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1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7C07-DAAA-4558-A24C-C76C568E7E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16FB0C-9539-4C09-AAC6-0A7E0D1A7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629C42-6DE8-4136-A73F-6CBB87AADF72}"/>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a:extLst>
              <a:ext uri="{FF2B5EF4-FFF2-40B4-BE49-F238E27FC236}">
                <a16:creationId xmlns:a16="http://schemas.microsoft.com/office/drawing/2014/main" id="{91014C87-65DB-446E-ACAD-A63A26C67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9482F-BAB3-44C7-989C-84B4D41FA247}"/>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9094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4859-1F2B-4BA6-A64D-4D3A338DB4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1A7FEC-D982-4DE1-8015-74951ACA7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2C61E-5E27-4750-8CFD-EA06AF78E2EB}"/>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a:extLst>
              <a:ext uri="{FF2B5EF4-FFF2-40B4-BE49-F238E27FC236}">
                <a16:creationId xmlns:a16="http://schemas.microsoft.com/office/drawing/2014/main" id="{CEC4D0A4-0EE4-4596-90F7-8FA8B6BC3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8AD90-5486-45DF-8049-73FF2B7CC40F}"/>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289690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B5A23-DF2E-4B11-940C-5A6FE59F1A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0256A0-1ED0-4DA9-B1C0-73725EFE93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6A08F5-BC09-406B-B3F5-188A5E4D3FD2}"/>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a:extLst>
              <a:ext uri="{FF2B5EF4-FFF2-40B4-BE49-F238E27FC236}">
                <a16:creationId xmlns:a16="http://schemas.microsoft.com/office/drawing/2014/main" id="{5C86AECE-F039-4200-BF26-13A413C44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2DC14-A745-434E-AA0E-7322E81BE1E6}"/>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81642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8953-3095-4F24-93EE-6439216AE3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2F983-F46B-4725-B369-9327F64D2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8D3CA8-9BA6-44F6-BC55-6EAA0CF7C158}"/>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a:extLst>
              <a:ext uri="{FF2B5EF4-FFF2-40B4-BE49-F238E27FC236}">
                <a16:creationId xmlns:a16="http://schemas.microsoft.com/office/drawing/2014/main" id="{D22AB5C1-79C3-488A-94ED-EDD0DA0F6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692B15-FAE5-4047-80E2-E36CDEE8551B}"/>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280783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A581-C2DF-43D9-BB24-9825F4A0D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5FF81A-B7EC-4025-A354-7448DC9F7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412D1-AC3A-47DA-9CC0-F148A045E3EE}"/>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5" name="Footer Placeholder 4">
            <a:extLst>
              <a:ext uri="{FF2B5EF4-FFF2-40B4-BE49-F238E27FC236}">
                <a16:creationId xmlns:a16="http://schemas.microsoft.com/office/drawing/2014/main" id="{B508C8C9-ED90-4049-B4E8-C70F88608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CD573-C49C-4A90-8EF2-B9E2049D7E23}"/>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98508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76C4-4046-4C25-8ECF-3B9405221D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3F2D3-D934-4488-897D-BAEAA834F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27AE1F-39A6-4D74-ABAF-1542D95A3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6070BF-7B27-4EC2-B67C-D0F883882BB5}"/>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6" name="Footer Placeholder 5">
            <a:extLst>
              <a:ext uri="{FF2B5EF4-FFF2-40B4-BE49-F238E27FC236}">
                <a16:creationId xmlns:a16="http://schemas.microsoft.com/office/drawing/2014/main" id="{AF65BD95-2CBB-484C-BD9D-96DAF3C0F0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73E345-84BB-4A1C-8601-F859EEB790C9}"/>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418478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5808-EAAB-4B39-B1B3-AB7E973AB4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75C0A3-A1D1-4C7D-8014-2272CE468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EA506-6D47-4A61-9E83-2F1A122C5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7D2AAC-CE90-4496-8BA3-4465069B0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2454E-5CE4-48F1-A412-573974E515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880EAD-6161-4EB4-A358-8148E1A6772E}"/>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8" name="Footer Placeholder 7">
            <a:extLst>
              <a:ext uri="{FF2B5EF4-FFF2-40B4-BE49-F238E27FC236}">
                <a16:creationId xmlns:a16="http://schemas.microsoft.com/office/drawing/2014/main" id="{3613A0BB-2490-4F0C-B657-C4F1E27B3C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84627B-E26B-4272-B750-B335E33F158C}"/>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68537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F1C9-D7C6-436E-9682-16875EA047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4D3096-F86F-4EDE-96BA-850E6C78A8C9}"/>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4" name="Footer Placeholder 3">
            <a:extLst>
              <a:ext uri="{FF2B5EF4-FFF2-40B4-BE49-F238E27FC236}">
                <a16:creationId xmlns:a16="http://schemas.microsoft.com/office/drawing/2014/main" id="{2EF356AF-7FCA-4C54-B2EF-028AF81CE5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648601-B1C0-48F4-BD04-F1B43EE67E99}"/>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129258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B3C7D-2B42-4467-B6B4-1506C8F25AF5}"/>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3" name="Footer Placeholder 2">
            <a:extLst>
              <a:ext uri="{FF2B5EF4-FFF2-40B4-BE49-F238E27FC236}">
                <a16:creationId xmlns:a16="http://schemas.microsoft.com/office/drawing/2014/main" id="{F2CEE635-A31C-4E1F-B456-C6CBC46E9D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DC754D-5F66-438C-AF9F-B978E60B9531}"/>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396378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CE06-7D53-4D9B-9FB0-F9544EE23B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CC3635-4564-4816-BD77-44FCFE3F4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4E6660-67D8-44AB-A6FE-85D074269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0A3BC-5B9C-4F53-B003-C4429BB1699A}"/>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6" name="Footer Placeholder 5">
            <a:extLst>
              <a:ext uri="{FF2B5EF4-FFF2-40B4-BE49-F238E27FC236}">
                <a16:creationId xmlns:a16="http://schemas.microsoft.com/office/drawing/2014/main" id="{55EFC44E-66A1-4BC1-AFA6-646981370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27AE49-1BF8-42BD-AC69-76F8D73B525A}"/>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305842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D665-24CC-4AA5-996F-C693C8651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25FACC-E844-4D44-9FCD-6481C1021E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B585B8-9D3A-4EFF-B0AA-322D9CDDF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E095D-2462-43F5-BFA7-03EAE741808B}"/>
              </a:ext>
            </a:extLst>
          </p:cNvPr>
          <p:cNvSpPr>
            <a:spLocks noGrp="1"/>
          </p:cNvSpPr>
          <p:nvPr>
            <p:ph type="dt" sz="half" idx="10"/>
          </p:nvPr>
        </p:nvSpPr>
        <p:spPr/>
        <p:txBody>
          <a:bodyPr/>
          <a:lstStyle/>
          <a:p>
            <a:fld id="{4950980D-7E14-4C58-BE25-358B0D8B0BB6}" type="datetimeFigureOut">
              <a:rPr lang="en-IN" smtClean="0"/>
              <a:t>17-09-2019</a:t>
            </a:fld>
            <a:endParaRPr lang="en-IN"/>
          </a:p>
        </p:txBody>
      </p:sp>
      <p:sp>
        <p:nvSpPr>
          <p:cNvPr id="6" name="Footer Placeholder 5">
            <a:extLst>
              <a:ext uri="{FF2B5EF4-FFF2-40B4-BE49-F238E27FC236}">
                <a16:creationId xmlns:a16="http://schemas.microsoft.com/office/drawing/2014/main" id="{BF7ABF8E-A2F6-4997-B279-E416C106B3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F9059A-B928-4BF8-813F-41954E96B4F6}"/>
              </a:ext>
            </a:extLst>
          </p:cNvPr>
          <p:cNvSpPr>
            <a:spLocks noGrp="1"/>
          </p:cNvSpPr>
          <p:nvPr>
            <p:ph type="sldNum" sz="quarter" idx="12"/>
          </p:nvPr>
        </p:nvSpPr>
        <p:spPr/>
        <p:txBody>
          <a:bodyPr/>
          <a:lstStyle/>
          <a:p>
            <a:fld id="{4C6E6178-B2EE-4969-B31C-A070EBE6A7FF}" type="slidenum">
              <a:rPr lang="en-IN" smtClean="0"/>
              <a:t>‹#›</a:t>
            </a:fld>
            <a:endParaRPr lang="en-IN"/>
          </a:p>
        </p:txBody>
      </p:sp>
    </p:spTree>
    <p:extLst>
      <p:ext uri="{BB962C8B-B14F-4D97-AF65-F5344CB8AC3E}">
        <p14:creationId xmlns:p14="http://schemas.microsoft.com/office/powerpoint/2010/main" val="296182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9CC09C-2FF3-4DA8-8039-68DD50348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847533-3CC0-40C7-9714-C9CE29CA0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2F519-A093-4F15-8DD4-CBAAC52BD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0980D-7E14-4C58-BE25-358B0D8B0BB6}" type="datetimeFigureOut">
              <a:rPr lang="en-IN" smtClean="0"/>
              <a:t>17-09-2019</a:t>
            </a:fld>
            <a:endParaRPr lang="en-IN"/>
          </a:p>
        </p:txBody>
      </p:sp>
      <p:sp>
        <p:nvSpPr>
          <p:cNvPr id="5" name="Footer Placeholder 4">
            <a:extLst>
              <a:ext uri="{FF2B5EF4-FFF2-40B4-BE49-F238E27FC236}">
                <a16:creationId xmlns:a16="http://schemas.microsoft.com/office/drawing/2014/main" id="{A0802C5A-17E6-4EE2-B3E8-81AD94CE5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044407-4BA9-4F60-A176-EF05B2300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E6178-B2EE-4969-B31C-A070EBE6A7FF}" type="slidenum">
              <a:rPr lang="en-IN" smtClean="0"/>
              <a:t>‹#›</a:t>
            </a:fld>
            <a:endParaRPr lang="en-IN"/>
          </a:p>
        </p:txBody>
      </p:sp>
    </p:spTree>
    <p:extLst>
      <p:ext uri="{BB962C8B-B14F-4D97-AF65-F5344CB8AC3E}">
        <p14:creationId xmlns:p14="http://schemas.microsoft.com/office/powerpoint/2010/main" val="232214395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ategory:Suburbs_of_Chenna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2712B-D3EB-4A03-B1EC-CF38F71850D1}"/>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rPr>
              <a:t>Gym opening in Chennai</a:t>
            </a:r>
            <a:endParaRPr lang="en-IN">
              <a:solidFill>
                <a:schemeClr val="bg1"/>
              </a:solidFill>
            </a:endParaRPr>
          </a:p>
        </p:txBody>
      </p:sp>
      <p:sp>
        <p:nvSpPr>
          <p:cNvPr id="16"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large room&#10;&#10;Description generated with very high confidence">
            <a:extLst>
              <a:ext uri="{FF2B5EF4-FFF2-40B4-BE49-F238E27FC236}">
                <a16:creationId xmlns:a16="http://schemas.microsoft.com/office/drawing/2014/main" id="{C2C374F2-2791-4C91-96DA-ACFE8524C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1607728"/>
            <a:ext cx="4047843" cy="2274373"/>
          </a:xfrm>
          <a:prstGeom prst="rect">
            <a:avLst/>
          </a:prstGeom>
        </p:spPr>
      </p:pic>
    </p:spTree>
    <p:extLst>
      <p:ext uri="{BB962C8B-B14F-4D97-AF65-F5344CB8AC3E}">
        <p14:creationId xmlns:p14="http://schemas.microsoft.com/office/powerpoint/2010/main" val="57746224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BE69-4DB3-4502-B161-D3FA399182E5}"/>
              </a:ext>
            </a:extLst>
          </p:cNvPr>
          <p:cNvSpPr>
            <a:spLocks noGrp="1"/>
          </p:cNvSpPr>
          <p:nvPr>
            <p:ph type="title"/>
          </p:nvPr>
        </p:nvSpPr>
        <p:spPr>
          <a:xfrm>
            <a:off x="7953969" y="946626"/>
            <a:ext cx="4798142"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Clustering </a:t>
            </a:r>
          </a:p>
        </p:txBody>
      </p:sp>
      <p:pic>
        <p:nvPicPr>
          <p:cNvPr id="4" name="Content Placeholder 3">
            <a:extLst>
              <a:ext uri="{FF2B5EF4-FFF2-40B4-BE49-F238E27FC236}">
                <a16:creationId xmlns:a16="http://schemas.microsoft.com/office/drawing/2014/main" id="{480B742D-C79B-4267-95CE-4334D44B7490}"/>
              </a:ext>
            </a:extLst>
          </p:cNvPr>
          <p:cNvPicPr>
            <a:picLocks noGrp="1" noChangeAspect="1"/>
          </p:cNvPicPr>
          <p:nvPr>
            <p:ph idx="1"/>
          </p:nvPr>
        </p:nvPicPr>
        <p:blipFill>
          <a:blip r:embed="rId2"/>
          <a:stretch>
            <a:fillRect/>
          </a:stretch>
        </p:blipFill>
        <p:spPr>
          <a:xfrm>
            <a:off x="283355" y="568960"/>
            <a:ext cx="6970885" cy="600270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604477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920DC2-DC89-4CAF-8D5A-CA9F03EE78DF}"/>
              </a:ext>
            </a:extLst>
          </p:cNvPr>
          <p:cNvSpPr>
            <a:spLocks noGrp="1"/>
          </p:cNvSpPr>
          <p:nvPr>
            <p:ph type="title"/>
          </p:nvPr>
        </p:nvSpPr>
        <p:spPr>
          <a:xfrm>
            <a:off x="655320" y="365125"/>
            <a:ext cx="9013052" cy="1623312"/>
          </a:xfrm>
        </p:spPr>
        <p:txBody>
          <a:bodyPr anchor="b">
            <a:normAutofit/>
          </a:bodyPr>
          <a:lstStyle/>
          <a:p>
            <a:r>
              <a:rPr lang="en-US" sz="4000"/>
              <a:t>Result</a:t>
            </a:r>
            <a:endParaRPr lang="en-IN" sz="4000"/>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5DD75A-2F80-4E48-B503-F275626C495F}"/>
              </a:ext>
            </a:extLst>
          </p:cNvPr>
          <p:cNvSpPr>
            <a:spLocks noGrp="1"/>
          </p:cNvSpPr>
          <p:nvPr>
            <p:ph idx="1"/>
          </p:nvPr>
        </p:nvSpPr>
        <p:spPr>
          <a:xfrm>
            <a:off x="655320" y="2644518"/>
            <a:ext cx="9013052" cy="3327251"/>
          </a:xfrm>
        </p:spPr>
        <p:txBody>
          <a:bodyPr>
            <a:normAutofit/>
          </a:bodyPr>
          <a:lstStyle/>
          <a:p>
            <a:pPr marL="0" indent="0">
              <a:buNone/>
            </a:pPr>
            <a:br>
              <a:rPr lang="en-US" sz="2000" dirty="0"/>
            </a:br>
            <a:r>
              <a:rPr lang="en-US" sz="2000" dirty="0"/>
              <a:t>We can see from the above most of the gyms are concentrated in </a:t>
            </a:r>
            <a:r>
              <a:rPr lang="en-US" sz="2000" dirty="0" err="1"/>
              <a:t>Thuraipakkam</a:t>
            </a:r>
            <a:r>
              <a:rPr lang="en-US" sz="2000" dirty="0"/>
              <a:t> that is the cluster 2. Cluster 0 has a smaller number of the gym and Cluster 1 is having the highest number of Gym.</a:t>
            </a:r>
            <a:endParaRPr lang="en-IN" sz="2000" dirty="0"/>
          </a:p>
        </p:txBody>
      </p:sp>
    </p:spTree>
    <p:extLst>
      <p:ext uri="{BB962C8B-B14F-4D97-AF65-F5344CB8AC3E}">
        <p14:creationId xmlns:p14="http://schemas.microsoft.com/office/powerpoint/2010/main" val="10946135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58618D-2D17-4613-9810-FDCBB5D53D13}"/>
              </a:ext>
            </a:extLst>
          </p:cNvPr>
          <p:cNvSpPr>
            <a:spLocks noGrp="1"/>
          </p:cNvSpPr>
          <p:nvPr>
            <p:ph type="title"/>
          </p:nvPr>
        </p:nvSpPr>
        <p:spPr>
          <a:xfrm>
            <a:off x="655320" y="365125"/>
            <a:ext cx="9013052" cy="1623312"/>
          </a:xfrm>
        </p:spPr>
        <p:txBody>
          <a:bodyPr anchor="b">
            <a:normAutofit/>
          </a:bodyPr>
          <a:lstStyle/>
          <a:p>
            <a:r>
              <a:rPr lang="en-US" sz="4000"/>
              <a:t>Introduction</a:t>
            </a:r>
            <a:endParaRPr lang="en-IN"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9F66BD-3B2E-41FF-AD59-A919FF9CA882}"/>
              </a:ext>
            </a:extLst>
          </p:cNvPr>
          <p:cNvSpPr>
            <a:spLocks noGrp="1"/>
          </p:cNvSpPr>
          <p:nvPr>
            <p:ph idx="1"/>
          </p:nvPr>
        </p:nvSpPr>
        <p:spPr>
          <a:xfrm>
            <a:off x="655320" y="2644518"/>
            <a:ext cx="9013052" cy="3327251"/>
          </a:xfrm>
        </p:spPr>
        <p:txBody>
          <a:bodyPr>
            <a:normAutofit/>
          </a:bodyPr>
          <a:lstStyle/>
          <a:p>
            <a:r>
              <a:rPr lang="en-US" sz="2000"/>
              <a:t>A proverb I am listening from my childhood “Health is Wealth” that means even you earn billion but if your health is not good, then this money will be worthless. This era people are that much busy that they don’t have time to take care of there body. Gym is a place where people can get both fit body and mental peace by doing the exercise using the equipment available. This problem statement is all about opening a gym in Chennai. </a:t>
            </a:r>
            <a:endParaRPr lang="en-IN" sz="2000"/>
          </a:p>
          <a:p>
            <a:endParaRPr lang="en-IN" sz="2000"/>
          </a:p>
        </p:txBody>
      </p:sp>
    </p:spTree>
    <p:extLst>
      <p:ext uri="{BB962C8B-B14F-4D97-AF65-F5344CB8AC3E}">
        <p14:creationId xmlns:p14="http://schemas.microsoft.com/office/powerpoint/2010/main" val="16532588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73D8CA-FAF3-446E-99FC-9049DBEC85D8}"/>
              </a:ext>
            </a:extLst>
          </p:cNvPr>
          <p:cNvSpPr>
            <a:spLocks noGrp="1"/>
          </p:cNvSpPr>
          <p:nvPr>
            <p:ph type="title"/>
          </p:nvPr>
        </p:nvSpPr>
        <p:spPr>
          <a:xfrm>
            <a:off x="655320" y="365125"/>
            <a:ext cx="9013052" cy="1623312"/>
          </a:xfrm>
        </p:spPr>
        <p:txBody>
          <a:bodyPr anchor="b">
            <a:normAutofit/>
          </a:bodyPr>
          <a:lstStyle/>
          <a:p>
            <a:r>
              <a:rPr lang="en-US" sz="4000" b="1"/>
              <a:t>Business Problem</a:t>
            </a:r>
            <a:br>
              <a:rPr lang="en-IN" sz="4000" b="1"/>
            </a:br>
            <a:endParaRPr lang="en-IN"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F122CC-98D1-4E29-851A-2AD5385D1707}"/>
              </a:ext>
            </a:extLst>
          </p:cNvPr>
          <p:cNvSpPr>
            <a:spLocks noGrp="1"/>
          </p:cNvSpPr>
          <p:nvPr>
            <p:ph idx="1"/>
          </p:nvPr>
        </p:nvSpPr>
        <p:spPr>
          <a:xfrm>
            <a:off x="655320" y="2644518"/>
            <a:ext cx="9013052" cy="3327251"/>
          </a:xfrm>
        </p:spPr>
        <p:txBody>
          <a:bodyPr>
            <a:normAutofit/>
          </a:bodyPr>
          <a:lstStyle/>
          <a:p>
            <a:r>
              <a:rPr lang="en-US" sz="2000"/>
              <a:t>The objective of this capstone project is to analyse and select the best locations in the city of Chennai, India to open a new shopping mall. Using data science methodology and machine learning techniques like clustering, this project aims to provide solutions to answer the business</a:t>
            </a:r>
            <a:endParaRPr lang="en-IN" sz="2000"/>
          </a:p>
          <a:p>
            <a:r>
              <a:rPr lang="en-US" sz="2000"/>
              <a:t>question: In the city of Chennai, India, if a property developer is looking to open a new Gym, where would you recommend that they open it?</a:t>
            </a:r>
            <a:endParaRPr lang="en-IN" sz="2000"/>
          </a:p>
          <a:p>
            <a:endParaRPr lang="en-IN" sz="2000"/>
          </a:p>
        </p:txBody>
      </p:sp>
    </p:spTree>
    <p:extLst>
      <p:ext uri="{BB962C8B-B14F-4D97-AF65-F5344CB8AC3E}">
        <p14:creationId xmlns:p14="http://schemas.microsoft.com/office/powerpoint/2010/main" val="11703763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B5ED4F-95BE-4B8A-BB34-FBEA2AEA6D18}"/>
              </a:ext>
            </a:extLst>
          </p:cNvPr>
          <p:cNvSpPr>
            <a:spLocks noGrp="1"/>
          </p:cNvSpPr>
          <p:nvPr>
            <p:ph type="title"/>
          </p:nvPr>
        </p:nvSpPr>
        <p:spPr>
          <a:xfrm>
            <a:off x="655320" y="365125"/>
            <a:ext cx="9013052" cy="1623312"/>
          </a:xfrm>
        </p:spPr>
        <p:txBody>
          <a:bodyPr anchor="b">
            <a:normAutofit/>
          </a:bodyPr>
          <a:lstStyle/>
          <a:p>
            <a:r>
              <a:rPr lang="en-US" sz="4000" b="1"/>
              <a:t>Target Audience</a:t>
            </a:r>
            <a:br>
              <a:rPr lang="en-IN" sz="4000" b="1"/>
            </a:br>
            <a:endParaRPr lang="en-IN"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73CB95-A299-49A9-90AB-58F8FF665632}"/>
              </a:ext>
            </a:extLst>
          </p:cNvPr>
          <p:cNvSpPr>
            <a:spLocks noGrp="1"/>
          </p:cNvSpPr>
          <p:nvPr>
            <p:ph idx="1"/>
          </p:nvPr>
        </p:nvSpPr>
        <p:spPr>
          <a:xfrm>
            <a:off x="655320" y="2644518"/>
            <a:ext cx="9013052" cy="3327251"/>
          </a:xfrm>
        </p:spPr>
        <p:txBody>
          <a:bodyPr>
            <a:normAutofit/>
          </a:bodyPr>
          <a:lstStyle/>
          <a:p>
            <a:r>
              <a:rPr lang="en-US" sz="2000"/>
              <a:t>This project is particularly useful to property developers and investors looking to open or invest in new Gym in the capital city of Chennai, India.</a:t>
            </a:r>
            <a:endParaRPr lang="en-IN" sz="2000"/>
          </a:p>
          <a:p>
            <a:endParaRPr lang="en-IN" sz="2000"/>
          </a:p>
        </p:txBody>
      </p:sp>
    </p:spTree>
    <p:extLst>
      <p:ext uri="{BB962C8B-B14F-4D97-AF65-F5344CB8AC3E}">
        <p14:creationId xmlns:p14="http://schemas.microsoft.com/office/powerpoint/2010/main" val="18184981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455523-F235-42AE-B8B5-73F96A128509}"/>
              </a:ext>
            </a:extLst>
          </p:cNvPr>
          <p:cNvSpPr>
            <a:spLocks noGrp="1"/>
          </p:cNvSpPr>
          <p:nvPr>
            <p:ph type="title"/>
          </p:nvPr>
        </p:nvSpPr>
        <p:spPr>
          <a:xfrm>
            <a:off x="655320" y="365125"/>
            <a:ext cx="9013052" cy="1623312"/>
          </a:xfrm>
        </p:spPr>
        <p:txBody>
          <a:bodyPr anchor="b">
            <a:normAutofit/>
          </a:bodyPr>
          <a:lstStyle/>
          <a:p>
            <a:r>
              <a:rPr lang="en-US" sz="4000"/>
              <a:t>Data</a:t>
            </a:r>
            <a:endParaRPr lang="en-IN"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0788B0-5A11-4B71-95A6-7B39BB4B9C78}"/>
              </a:ext>
            </a:extLst>
          </p:cNvPr>
          <p:cNvSpPr>
            <a:spLocks noGrp="1"/>
          </p:cNvSpPr>
          <p:nvPr>
            <p:ph idx="1"/>
          </p:nvPr>
        </p:nvSpPr>
        <p:spPr>
          <a:xfrm>
            <a:off x="655320" y="2644518"/>
            <a:ext cx="9013052" cy="3327251"/>
          </a:xfrm>
        </p:spPr>
        <p:txBody>
          <a:bodyPr>
            <a:normAutofit/>
          </a:bodyPr>
          <a:lstStyle/>
          <a:p>
            <a:pPr lvl="0"/>
            <a:r>
              <a:rPr lang="en-US" sz="2000"/>
              <a:t>List of neighborhoods in Chennai. </a:t>
            </a:r>
            <a:endParaRPr lang="en-IN" sz="2000"/>
          </a:p>
          <a:p>
            <a:pPr lvl="0"/>
            <a:r>
              <a:rPr lang="en-US" sz="2000"/>
              <a:t>Latitude and longitude coordinates of those neighbourhoods. This is required in order to plot the map and also to get the venue data.</a:t>
            </a:r>
            <a:endParaRPr lang="en-IN" sz="2000"/>
          </a:p>
          <a:p>
            <a:pPr lvl="0"/>
            <a:r>
              <a:rPr lang="en-US" sz="2000"/>
              <a:t>Venue data, particularly data related to Gym. We will use this data to perform clustering on the neighborhoods.</a:t>
            </a:r>
            <a:endParaRPr lang="en-IN" sz="2000"/>
          </a:p>
          <a:p>
            <a:pPr marL="0" indent="0">
              <a:buNone/>
            </a:pPr>
            <a:endParaRPr lang="en-IN" sz="2000"/>
          </a:p>
        </p:txBody>
      </p:sp>
    </p:spTree>
    <p:extLst>
      <p:ext uri="{BB962C8B-B14F-4D97-AF65-F5344CB8AC3E}">
        <p14:creationId xmlns:p14="http://schemas.microsoft.com/office/powerpoint/2010/main" val="18310824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7BE724-634C-4431-8227-949450EDAE55}"/>
              </a:ext>
            </a:extLst>
          </p:cNvPr>
          <p:cNvSpPr>
            <a:spLocks noGrp="1"/>
          </p:cNvSpPr>
          <p:nvPr>
            <p:ph type="title"/>
          </p:nvPr>
        </p:nvSpPr>
        <p:spPr>
          <a:xfrm>
            <a:off x="655320" y="365125"/>
            <a:ext cx="9013052" cy="1623312"/>
          </a:xfrm>
        </p:spPr>
        <p:txBody>
          <a:bodyPr anchor="b">
            <a:normAutofit/>
          </a:bodyPr>
          <a:lstStyle/>
          <a:p>
            <a:r>
              <a:rPr lang="en-US" sz="4000" b="1"/>
              <a:t>Sources</a:t>
            </a:r>
            <a:br>
              <a:rPr lang="en-IN" sz="4000" b="1"/>
            </a:br>
            <a:endParaRPr lang="en-IN"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560947-AEAC-45C3-8DF2-7C91DD92F3BB}"/>
              </a:ext>
            </a:extLst>
          </p:cNvPr>
          <p:cNvSpPr>
            <a:spLocks noGrp="1"/>
          </p:cNvSpPr>
          <p:nvPr>
            <p:ph idx="1"/>
          </p:nvPr>
        </p:nvSpPr>
        <p:spPr>
          <a:xfrm>
            <a:off x="655320" y="2644518"/>
            <a:ext cx="9013052" cy="3327251"/>
          </a:xfrm>
        </p:spPr>
        <p:txBody>
          <a:bodyPr>
            <a:normAutofit/>
          </a:bodyPr>
          <a:lstStyle/>
          <a:p>
            <a:pPr lvl="0"/>
            <a:r>
              <a:rPr lang="en-US" sz="2000"/>
              <a:t>Wikipedia web scrapping: </a:t>
            </a:r>
            <a:r>
              <a:rPr lang="en-US" sz="2000" u="sng">
                <a:hlinkClick r:id="rId2"/>
              </a:rPr>
              <a:t>https://en.wikipedia.org/wiki/Category:Suburbs_of_Chennai</a:t>
            </a:r>
            <a:endParaRPr lang="en-IN" sz="2000"/>
          </a:p>
          <a:p>
            <a:r>
              <a:rPr lang="en-US" sz="2000"/>
              <a:t>It contains the neighborhood and all the areas in Chennai.</a:t>
            </a:r>
            <a:endParaRPr lang="en-IN" sz="2000"/>
          </a:p>
          <a:p>
            <a:pPr lvl="0"/>
            <a:r>
              <a:rPr lang="en-US" sz="2000"/>
              <a:t>After that we will get the Latitude and Longitude of all the areas of Chennai using geocoder Python library.</a:t>
            </a:r>
            <a:endParaRPr lang="en-IN" sz="2000"/>
          </a:p>
          <a:p>
            <a:pPr lvl="0"/>
            <a:r>
              <a:rPr lang="en-US" sz="2000"/>
              <a:t>Using Foursquare API to get the venue data for the neighborhood.  </a:t>
            </a:r>
            <a:endParaRPr lang="en-IN" sz="2000"/>
          </a:p>
          <a:p>
            <a:endParaRPr lang="en-IN" sz="2000"/>
          </a:p>
        </p:txBody>
      </p:sp>
    </p:spTree>
    <p:extLst>
      <p:ext uri="{BB962C8B-B14F-4D97-AF65-F5344CB8AC3E}">
        <p14:creationId xmlns:p14="http://schemas.microsoft.com/office/powerpoint/2010/main" val="2698936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4343E5-F5CB-434B-BB65-74A6660124F8}"/>
              </a:ext>
            </a:extLst>
          </p:cNvPr>
          <p:cNvSpPr>
            <a:spLocks noGrp="1"/>
          </p:cNvSpPr>
          <p:nvPr>
            <p:ph type="title"/>
          </p:nvPr>
        </p:nvSpPr>
        <p:spPr>
          <a:xfrm>
            <a:off x="833002" y="365125"/>
            <a:ext cx="10520702" cy="1325563"/>
          </a:xfrm>
        </p:spPr>
        <p:txBody>
          <a:bodyPr>
            <a:normAutofit/>
          </a:bodyPr>
          <a:lstStyle/>
          <a:p>
            <a:r>
              <a:rPr lang="en-US" b="1">
                <a:solidFill>
                  <a:srgbClr val="FFFFFF"/>
                </a:solidFill>
              </a:rPr>
              <a:t>Foursquare API</a:t>
            </a:r>
            <a:br>
              <a:rPr lang="en-IN" b="1">
                <a:solidFill>
                  <a:srgbClr val="FFFFFF"/>
                </a:solidFill>
              </a:rPr>
            </a:br>
            <a:endParaRPr lang="en-IN">
              <a:solidFill>
                <a:srgbClr val="FFFFFF"/>
              </a:solidFill>
            </a:endParaRPr>
          </a:p>
        </p:txBody>
      </p:sp>
      <p:sp>
        <p:nvSpPr>
          <p:cNvPr id="17" name="Content Placeholder 2">
            <a:extLst>
              <a:ext uri="{FF2B5EF4-FFF2-40B4-BE49-F238E27FC236}">
                <a16:creationId xmlns:a16="http://schemas.microsoft.com/office/drawing/2014/main" id="{D11331AA-05F1-4059-A4A9-80922B32C3A3}"/>
              </a:ext>
            </a:extLst>
          </p:cNvPr>
          <p:cNvSpPr>
            <a:spLocks noGrp="1"/>
          </p:cNvSpPr>
          <p:nvPr>
            <p:ph idx="1"/>
          </p:nvPr>
        </p:nvSpPr>
        <p:spPr>
          <a:xfrm>
            <a:off x="838201" y="2022601"/>
            <a:ext cx="10515598" cy="4154361"/>
          </a:xfrm>
        </p:spPr>
        <p:txBody>
          <a:bodyPr>
            <a:normAutofit/>
          </a:bodyPr>
          <a:lstStyle/>
          <a:p>
            <a:pPr lvl="0"/>
            <a:r>
              <a:rPr lang="en-IN" sz="2000">
                <a:solidFill>
                  <a:srgbClr val="FFFFFF"/>
                </a:solidFill>
              </a:rPr>
              <a:t>Foursquare has one of the largest databases of 105+ million places and is used by over 125,000 developers.</a:t>
            </a:r>
          </a:p>
          <a:p>
            <a:pPr lvl="0"/>
            <a:r>
              <a:rPr lang="en-US" sz="2000">
                <a:solidFill>
                  <a:srgbClr val="FFFFFF"/>
                </a:solidFill>
              </a:rPr>
              <a:t>Foursquare API will provide many categories of the venue data, we are particularly interested in the Gym category in order to help us to solve the business problem put forward. This is a project that will make use of many data science skills, from web scraping (Wikipedia), working with API (Foursquare), data cleaning, data wrangling, to machine learning (K-means clustering) and map visualization (Folium). In the next section, we will present the Methodology section where we will discuss the steps taken in this project, the data analysis that we did and the machine learning technique that was used.</a:t>
            </a:r>
            <a:endParaRPr lang="en-IN" sz="2000">
              <a:solidFill>
                <a:srgbClr val="FFFFFF"/>
              </a:solidFill>
            </a:endParaRPr>
          </a:p>
          <a:p>
            <a:endParaRPr lang="en-IN" sz="2000">
              <a:solidFill>
                <a:srgbClr val="FFFFFF"/>
              </a:solidFill>
            </a:endParaRPr>
          </a:p>
        </p:txBody>
      </p:sp>
    </p:spTree>
    <p:extLst>
      <p:ext uri="{BB962C8B-B14F-4D97-AF65-F5344CB8AC3E}">
        <p14:creationId xmlns:p14="http://schemas.microsoft.com/office/powerpoint/2010/main" val="17102003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D0FD-AD70-4D4C-B67D-15739E71EF90}"/>
              </a:ext>
            </a:extLst>
          </p:cNvPr>
          <p:cNvSpPr>
            <a:spLocks noGrp="1"/>
          </p:cNvSpPr>
          <p:nvPr>
            <p:ph type="title"/>
          </p:nvPr>
        </p:nvSpPr>
        <p:spPr>
          <a:xfrm>
            <a:off x="6461860" y="903604"/>
            <a:ext cx="6172200" cy="1828800"/>
          </a:xfrm>
        </p:spPr>
        <p:txBody>
          <a:bodyPr vert="horz" lIns="91440" tIns="45720" rIns="91440" bIns="45720" rtlCol="0">
            <a:normAutofit/>
          </a:bodyPr>
          <a:lstStyle/>
          <a:p>
            <a:r>
              <a:rPr lang="en-US" dirty="0"/>
              <a:t>Suburb of Chennai</a:t>
            </a:r>
          </a:p>
        </p:txBody>
      </p:sp>
      <p:pic>
        <p:nvPicPr>
          <p:cNvPr id="4" name="Content Placeholder 3" descr="A close up of a map&#10;&#10;Description generated with high confidence">
            <a:extLst>
              <a:ext uri="{FF2B5EF4-FFF2-40B4-BE49-F238E27FC236}">
                <a16:creationId xmlns:a16="http://schemas.microsoft.com/office/drawing/2014/main" id="{94E66AA6-01AD-49FD-86E1-7F8FD0102216}"/>
              </a:ext>
            </a:extLst>
          </p:cNvPr>
          <p:cNvPicPr>
            <a:picLocks noChangeAspect="1"/>
          </p:cNvPicPr>
          <p:nvPr/>
        </p:nvPicPr>
        <p:blipFill rotWithShape="1">
          <a:blip r:embed="rId2"/>
          <a:srcRect l="26859" r="4282"/>
          <a:stretch/>
        </p:blipFill>
        <p:spPr>
          <a:xfrm>
            <a:off x="20" y="10"/>
            <a:ext cx="6014700" cy="6857990"/>
          </a:xfrm>
          <a:prstGeom prst="rect">
            <a:avLst/>
          </a:prstGeom>
        </p:spPr>
      </p:pic>
    </p:spTree>
    <p:extLst>
      <p:ext uri="{BB962C8B-B14F-4D97-AF65-F5344CB8AC3E}">
        <p14:creationId xmlns:p14="http://schemas.microsoft.com/office/powerpoint/2010/main" val="96843516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CFEA-7866-4199-B2F4-BB34056925F0}"/>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5400" b="0" i="0" kern="1200">
                <a:solidFill>
                  <a:srgbClr val="EBEBEB"/>
                </a:solidFill>
                <a:latin typeface="+mj-lt"/>
                <a:ea typeface="+mj-ea"/>
                <a:cs typeface="+mj-cs"/>
              </a:rPr>
              <a:t>Venue Category</a:t>
            </a:r>
          </a:p>
        </p:txBody>
      </p:sp>
      <p:pic>
        <p:nvPicPr>
          <p:cNvPr id="4" name="Content Placeholder 3">
            <a:extLst>
              <a:ext uri="{FF2B5EF4-FFF2-40B4-BE49-F238E27FC236}">
                <a16:creationId xmlns:a16="http://schemas.microsoft.com/office/drawing/2014/main" id="{DB097BC1-FCE1-4FC6-A52A-49E12D2AFDDD}"/>
              </a:ext>
            </a:extLst>
          </p:cNvPr>
          <p:cNvPicPr>
            <a:picLocks noGrp="1" noChangeAspect="1"/>
          </p:cNvPicPr>
          <p:nvPr>
            <p:ph idx="1"/>
          </p:nvPr>
        </p:nvPicPr>
        <p:blipFill>
          <a:blip r:embed="rId2"/>
          <a:stretch>
            <a:fillRect/>
          </a:stretch>
        </p:blipFill>
        <p:spPr>
          <a:xfrm>
            <a:off x="734846" y="731520"/>
            <a:ext cx="8448632" cy="350618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529642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465</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Gym opening in Chennai</vt:lpstr>
      <vt:lpstr>Introduction</vt:lpstr>
      <vt:lpstr>Business Problem </vt:lpstr>
      <vt:lpstr>Target Audience </vt:lpstr>
      <vt:lpstr>Data</vt:lpstr>
      <vt:lpstr>Sources </vt:lpstr>
      <vt:lpstr>Foursquare API </vt:lpstr>
      <vt:lpstr>Suburb of Chennai</vt:lpstr>
      <vt:lpstr>Venue Category</vt:lpstr>
      <vt:lpstr>Clustering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opening in Chennai</dc:title>
  <dc:creator>Shravani Keshavapatnam</dc:creator>
  <cp:lastModifiedBy>Shravani Keshavapatnam (AVANADE INC)</cp:lastModifiedBy>
  <cp:revision>1</cp:revision>
  <dcterms:created xsi:type="dcterms:W3CDTF">2019-09-17T12:17:59Z</dcterms:created>
  <dcterms:modified xsi:type="dcterms:W3CDTF">2019-09-17T12:19:16Z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v-shkesh@microsoft.com</vt:lpwstr>
  </property>
  <property fmtid="{D5CDD505-2E9C-101B-9397-08002B2CF9AE}" pid="5" name="MSIP_Label_f42aa342-8706-4288-bd11-ebb85995028c_SetDate">
    <vt:lpwstr>2019-09-17T12:19:16.1080282Z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62c58a9c-babe-4770-b925-3f0025086d80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