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0" r:id="rId2"/>
    <p:sldId id="4421" r:id="rId3"/>
    <p:sldId id="4422" r:id="rId4"/>
    <p:sldId id="4423" r:id="rId5"/>
    <p:sldId id="4428" r:id="rId6"/>
    <p:sldId id="4424" r:id="rId7"/>
    <p:sldId id="4429" r:id="rId8"/>
    <p:sldId id="443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.microsoft.com/en-us/powershell/scripting/overview" TargetMode="External"/><Relationship Id="rId3" Type="http://schemas.openxmlformats.org/officeDocument/2006/relationships/hyperlink" Target="https://learn.microsoft.com/en-us/windows/msix/packaging-tool/tool-overview" TargetMode="External"/><Relationship Id="rId7" Type="http://schemas.openxmlformats.org/officeDocument/2006/relationships/hyperlink" Target="https://dotnet.microsoft.com/en-us/download/dotne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arn.microsoft.com/en-us/windows/msix/package/desktop-to-uwp-extensions" TargetMode="External"/><Relationship Id="rId5" Type="http://schemas.openxmlformats.org/officeDocument/2006/relationships/hyperlink" Target="https://www.advancedinstaller.com/user-guide/tutorial-msix.html" TargetMode="External"/><Relationship Id="rId4" Type="http://schemas.openxmlformats.org/officeDocument/2006/relationships/hyperlink" Target="https://learn.microsoft.com/en-us/windows/msix/overview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6" y="1491769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 DWS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6780319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4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Sep &amp; 5</a:t>
            </a:r>
            <a:r>
              <a:rPr lang="en-US" sz="2400" baseline="30000" dirty="0">
                <a:solidFill>
                  <a:srgbClr val="FFFFFF"/>
                </a:solidFill>
                <a:latin typeface="HK Grotesk" pitchFamily="2" charset="77"/>
              </a:rPr>
              <a:t>th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Sep 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8576606" cy="574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- Kamran Akmal, Tejas Zinjade, Shrawani </a:t>
            </a:r>
            <a:r>
              <a:rPr lang="en-US" sz="2400" dirty="0" err="1">
                <a:solidFill>
                  <a:srgbClr val="FFFFFF"/>
                </a:solidFill>
                <a:latin typeface="HK Grotesk" pitchFamily="2" charset="77"/>
              </a:rPr>
              <a:t>Balwadkar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,</a:t>
            </a:r>
          </a:p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 err="1">
                <a:solidFill>
                  <a:srgbClr val="FFFFFF"/>
                </a:solidFill>
                <a:latin typeface="HK Grotesk" pitchFamily="2" charset="77"/>
              </a:rPr>
              <a:t>Gaddapara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HK Grotesk" pitchFamily="2" charset="77"/>
              </a:rPr>
              <a:t>Chenchu</a:t>
            </a: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 Umasree 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6" y="4168323"/>
            <a:ext cx="10451126" cy="3693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 - 	Building An MSIX Package with Framework Package Dependencies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0070C0"/>
                </a:solidFill>
                <a:latin typeface="HK Grotesk Bold"/>
              </a:rPr>
              <a:t>INTRODUCTION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73074" y="1133348"/>
            <a:ext cx="86939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MSIX is Microsoft’s modern app packaging format that combines the best features of MSI and </a:t>
            </a:r>
            <a:r>
              <a:rPr lang="en-US" sz="2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AppX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improves deployment, updates, and security compared to traditional installers.</a:t>
            </a:r>
            <a:b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often require runtime frameworks like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VCLibs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.NET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function properly.</a:t>
            </a:r>
            <a:b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adding these as dependencies, we ensure applications run reliably across all systems.</a:t>
            </a:r>
            <a:b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project demonstrates packaging an application into MSIX with integrated dependencies.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248D9E-26FC-1C71-258F-C363BC180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4624" y="2011680"/>
            <a:ext cx="1719072" cy="1719072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518DE-6E12-5B80-5568-D06F8C1D4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7FA8B8B-174F-73EF-3E0E-B39218B3DF97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0070C0"/>
                </a:solidFill>
                <a:latin typeface="HK Grotesk Bold"/>
              </a:rPr>
              <a:t>OBJECTIVE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27F54A28-FAB2-C772-F930-B52DCACB10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C087008D-F4FC-425E-A214-9427119EA4B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D1D5D-0CA9-A93A-0BA0-099DE69EA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CE467-A605-6A25-C2C6-1F62B5FE5E29}"/>
              </a:ext>
            </a:extLst>
          </p:cNvPr>
          <p:cNvSpPr txBox="1"/>
          <p:nvPr/>
        </p:nvSpPr>
        <p:spPr>
          <a:xfrm>
            <a:off x="273074" y="1133348"/>
            <a:ext cx="869394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primary objective was to create a self-contained MSIX package including framework dependencies.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eliminates common issues caused by missing runtimes on user machines.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simplifies deployment for IT administrators by reducing manual steps.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approach enhances the end-user experience with smooth, ready-to-use installations.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also enables centralized management and easier updates across enterprise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1391228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CBDBB-CA12-254F-C1AB-F1D0EBB3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504F29FC-A5F6-90BD-ED2F-24B9167F4913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0070C0"/>
                </a:solidFill>
                <a:latin typeface="HK Grotesk Bold"/>
              </a:rPr>
              <a:t>TOOLS &amp; RESOURCES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5B376E8-970E-0556-F1D5-4A51C6B09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52EA1AEA-BCC7-737A-8054-72B14F40BC1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B770D-74A8-32AE-C75F-9ED089BDB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2725E0-D9A5-1B19-E07F-0C5417739F08}"/>
              </a:ext>
            </a:extLst>
          </p:cNvPr>
          <p:cNvSpPr txBox="1"/>
          <p:nvPr/>
        </p:nvSpPr>
        <p:spPr>
          <a:xfrm>
            <a:off x="273074" y="1133348"/>
            <a:ext cx="869394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MSIX Packaging Tool – Used to capture and convert the installer into a base MSIX package.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Installer – Integrated framework dependencies into the package manifest.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Self-Signed Certificate – Ensured the package was digitally signed and trusted.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Framework Packages – Included required runtimes such as VCLibs and .NET.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PowerShell Scripts – Assisted in certificate installation and package deployment.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E86C69-DCCF-C119-DFC3-B9A4565B8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4160" y="703410"/>
            <a:ext cx="1029304" cy="1029304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967E283-7B46-C31D-BC03-37B28523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556" y="1895721"/>
            <a:ext cx="1215287" cy="1215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sl Certificate Icon #275893 - Free ...">
            <a:extLst>
              <a:ext uri="{FF2B5EF4-FFF2-40B4-BE49-F238E27FC236}">
                <a16:creationId xmlns:a16="http://schemas.microsoft.com/office/drawing/2014/main" id="{DEABB78D-C275-292B-45F3-57CAC1C2C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4160" y="3360287"/>
            <a:ext cx="1247775" cy="103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ramework - Free computer icons">
            <a:extLst>
              <a:ext uri="{FF2B5EF4-FFF2-40B4-BE49-F238E27FC236}">
                <a16:creationId xmlns:a16="http://schemas.microsoft.com/office/drawing/2014/main" id="{B203F631-3A0D-332B-3A56-357BB67FBA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4556" y="4703158"/>
            <a:ext cx="124777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D359EB3-0005-2027-4BA4-DC06BABB1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2269" y="4703158"/>
            <a:ext cx="1504378" cy="1504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553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CA4BF-10FA-E48F-21D7-63C672912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1BF3945D-3131-906F-0D23-3C96839368A7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0070C0"/>
                </a:solidFill>
                <a:latin typeface="HK Grotesk Bold"/>
              </a:rPr>
              <a:t>MINIMUM REQUIREMENTS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FF739E07-7DED-F1E4-D10E-2D2ED36C1C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7613D348-42D5-06A6-8E4B-63B7D81C8D96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1D0DC-8730-788B-0F96-264907CE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F2F74E-47AC-5449-5BB6-B54B7CD6DA43}"/>
              </a:ext>
            </a:extLst>
          </p:cNvPr>
          <p:cNvSpPr txBox="1"/>
          <p:nvPr/>
        </p:nvSpPr>
        <p:spPr>
          <a:xfrm>
            <a:off x="273075" y="1421528"/>
            <a:ext cx="869394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Requirements-OS: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Windows 10/11, or Windows Server 2016+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Disk: At least 10 GB free for repackaging/testing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Rights: Local admin privileges for packaging workstation</a:t>
            </a:r>
          </a:p>
          <a:p>
            <a:pPr marL="800100" lvl="1" indent="-342900"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Tools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MSIX Packaging Tool (Primary Packaging Tool)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Advanced Installer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(For Scripting)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Clean Virtual Machine (For Testing Purpose)</a:t>
            </a:r>
          </a:p>
          <a:p>
            <a:pPr lvl="1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553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51F75-A849-EFBC-9CC8-51C73FD2D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6F8F097A-FDFE-2C79-42A4-33F4E5071D56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0070C0"/>
                </a:solidFill>
                <a:latin typeface="HK Grotesk Bold"/>
              </a:rPr>
              <a:t>EXECUTION OVERVIEW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809F4A4-3D84-5B46-4B8A-026312A7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A19AB973-C2AF-F3BD-3516-572D56EA03B0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33889-4711-A12D-DC16-035031D3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E5AD56-16BB-88CF-2BD6-8D2923B63DCE}"/>
              </a:ext>
            </a:extLst>
          </p:cNvPr>
          <p:cNvSpPr txBox="1"/>
          <p:nvPr/>
        </p:nvSpPr>
        <p:spPr>
          <a:xfrm>
            <a:off x="273075" y="766147"/>
            <a:ext cx="8693945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process followed a two-stage approach for efficiency and reliability.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Created the base MSIX package using MSIX Packaging Tool.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Digitally signed the package with a self-signed certificate.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Imported the package into Advanced Installer to add dependencies.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the final MSIX package, fully self-contained and deployment-ready.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2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CDB221-B326-6704-8D42-3F4B636C9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70" y="3530338"/>
            <a:ext cx="4587722" cy="157012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68A61-F46F-197D-17C1-98EEE3D8F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643" y="3530339"/>
            <a:ext cx="5110330" cy="275709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9DB4F06-0641-051C-A9BB-9B181E48A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107" b="61848"/>
          <a:stretch>
            <a:fillRect/>
          </a:stretch>
        </p:blipFill>
        <p:spPr>
          <a:xfrm>
            <a:off x="834670" y="5466316"/>
            <a:ext cx="4587722" cy="8497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85F016-1F22-A128-3255-58C3225A8714}"/>
              </a:ext>
            </a:extLst>
          </p:cNvPr>
          <p:cNvSpPr/>
          <p:nvPr/>
        </p:nvSpPr>
        <p:spPr>
          <a:xfrm>
            <a:off x="2213192" y="3164475"/>
            <a:ext cx="2293861" cy="25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Package Created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F7AF4A-E0C6-1941-F046-75E181F95712}"/>
              </a:ext>
            </a:extLst>
          </p:cNvPr>
          <p:cNvSpPr/>
          <p:nvPr/>
        </p:nvSpPr>
        <p:spPr>
          <a:xfrm>
            <a:off x="1889073" y="5159673"/>
            <a:ext cx="2730974" cy="25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Dependencies Added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005B6E-DDF3-B2E7-E852-E14A1E10A7A3}"/>
              </a:ext>
            </a:extLst>
          </p:cNvPr>
          <p:cNvSpPr/>
          <p:nvPr/>
        </p:nvSpPr>
        <p:spPr>
          <a:xfrm>
            <a:off x="6634680" y="3164475"/>
            <a:ext cx="3908352" cy="255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Final Package with Dependencies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D36DFA-8309-BB35-DD50-FE277D1407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4916" y="703918"/>
            <a:ext cx="2302516" cy="230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619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CF034-904F-CE06-7FFE-B4C9C64E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15590DDA-80DD-0751-AB01-4EEA8FCB3980}"/>
              </a:ext>
            </a:extLst>
          </p:cNvPr>
          <p:cNvSpPr/>
          <p:nvPr/>
        </p:nvSpPr>
        <p:spPr>
          <a:xfrm>
            <a:off x="273075" y="211475"/>
            <a:ext cx="10102565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4000" b="1" dirty="0">
                <a:solidFill>
                  <a:srgbClr val="0070C0"/>
                </a:solidFill>
                <a:latin typeface="HK Grotesk Bold"/>
              </a:rPr>
              <a:t>REFERENCES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DC1D9360-939D-1E64-9E94-2F51E7FE6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6D0C8E92-7DF1-DB31-A318-3B9805B1E98A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2604F-2281-2DF1-A9BE-1292C8991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C4D8F-D55C-D0E0-AFED-783D1B250A4E}"/>
              </a:ext>
            </a:extLst>
          </p:cNvPr>
          <p:cNvSpPr txBox="1"/>
          <p:nvPr/>
        </p:nvSpPr>
        <p:spPr>
          <a:xfrm>
            <a:off x="754396" y="1745996"/>
            <a:ext cx="8693945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MSIX Packaging Tool – Microsoft Docs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MSIX Fundamentals – Microsoft Learn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Advanced Installer Documentation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VCLibs Framework Package – Microsoft Store Info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.NET Desktop Runtime – Microsoft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PowerShell App Deployment Scripts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991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1C60E-3BD4-2569-E766-181111557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84537838-0011-3167-42EA-EF81C6B22129}"/>
              </a:ext>
            </a:extLst>
          </p:cNvPr>
          <p:cNvSpPr/>
          <p:nvPr/>
        </p:nvSpPr>
        <p:spPr>
          <a:xfrm>
            <a:off x="1044714" y="883037"/>
            <a:ext cx="10102565" cy="10156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6600" b="1" dirty="0">
                <a:solidFill>
                  <a:srgbClr val="0070C0"/>
                </a:solidFill>
                <a:latin typeface="Ink Free" panose="03080402000500000000" pitchFamily="66" charset="0"/>
              </a:rPr>
              <a:t>Thank You 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7580C7B8-1125-7F2F-0E1A-6A0B18FBF9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9324BBFB-D224-0FC6-C176-F1277BC2E623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97DF-D6E9-6798-2625-5B9E21E50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A218D-0482-0FDD-01CE-3C5BABFD3B88}"/>
              </a:ext>
            </a:extLst>
          </p:cNvPr>
          <p:cNvSpPr txBox="1"/>
          <p:nvPr/>
        </p:nvSpPr>
        <p:spPr>
          <a:xfrm>
            <a:off x="325511" y="2348335"/>
            <a:ext cx="11540973" cy="2457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your attention and time.</a:t>
            </a:r>
          </a:p>
          <a:p>
            <a:pPr algn="ctr">
              <a:lnSpc>
                <a:spcPct val="150000"/>
              </a:lnSpc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helped us gain hands-on experience in application packaging and dependency management.</a:t>
            </a:r>
          </a:p>
          <a:p>
            <a:pPr algn="ctr">
              <a:lnSpc>
                <a:spcPct val="150000"/>
              </a:lnSpc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successfully delivered a robust MSIX package that is reliable and deployment-ready.</a:t>
            </a:r>
          </a:p>
          <a:p>
            <a:pPr algn="ctr">
              <a:lnSpc>
                <a:spcPct val="150000"/>
              </a:lnSpc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look forward to applying this knowledge in real-world enterprise environments.</a:t>
            </a:r>
          </a:p>
          <a:p>
            <a:pPr algn="ctr">
              <a:lnSpc>
                <a:spcPct val="150000"/>
              </a:lnSpc>
            </a:pPr>
            <a:r>
              <a:rPr lang="en-US" sz="2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questions, feedback, and suggestions are most welcome.</a:t>
            </a:r>
          </a:p>
        </p:txBody>
      </p:sp>
    </p:spTree>
    <p:extLst>
      <p:ext uri="{BB962C8B-B14F-4D97-AF65-F5344CB8AC3E}">
        <p14:creationId xmlns:p14="http://schemas.microsoft.com/office/powerpoint/2010/main" val="1120244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2904</TotalTime>
  <Words>524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Ink Free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Tejas Zinjade</cp:lastModifiedBy>
  <cp:revision>13</cp:revision>
  <dcterms:created xsi:type="dcterms:W3CDTF">2024-05-04T13:11:57Z</dcterms:created>
  <dcterms:modified xsi:type="dcterms:W3CDTF">2025-09-02T09:02:36Z</dcterms:modified>
</cp:coreProperties>
</file>