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60" r:id="rId4"/>
    <p:sldId id="283" r:id="rId5"/>
    <p:sldId id="274" r:id="rId6"/>
    <p:sldId id="261" r:id="rId7"/>
    <p:sldId id="285" r:id="rId8"/>
    <p:sldId id="276" r:id="rId9"/>
    <p:sldId id="286" r:id="rId10"/>
    <p:sldId id="271" r:id="rId11"/>
    <p:sldId id="272" r:id="rId12"/>
    <p:sldId id="273" r:id="rId13"/>
    <p:sldId id="269" r:id="rId14"/>
    <p:sldId id="268" r:id="rId15"/>
    <p:sldId id="282" r:id="rId16"/>
    <p:sldId id="287" r:id="rId17"/>
    <p:sldId id="267" r:id="rId18"/>
    <p:sldId id="263" r:id="rId19"/>
    <p:sldId id="264" r:id="rId20"/>
    <p:sldId id="265" r:id="rId21"/>
    <p:sldId id="266" r:id="rId22"/>
    <p:sldId id="284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B92"/>
    <a:srgbClr val="3279C0"/>
    <a:srgbClr val="132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1"/>
    <p:restoredTop sz="94635"/>
  </p:normalViewPr>
  <p:slideViewPr>
    <p:cSldViewPr snapToGrid="0" snapToObjects="1">
      <p:cViewPr>
        <p:scale>
          <a:sx n="120" d="100"/>
          <a:sy n="120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6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8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js.gov/index.cfm?ty=tp&amp;tid=9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pic.org/publication/crime-trends-in-californi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536-9ACE-4DDF-8119-54F597D1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668" y="4430981"/>
            <a:ext cx="8915400" cy="160250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Analysis of Violent Crime Trends in Los Angeles, CA (2010 – 2017)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9A617-D06E-413A-B427-89648204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992" y="6030063"/>
            <a:ext cx="8915399" cy="747404"/>
          </a:xfrm>
        </p:spPr>
        <p:txBody>
          <a:bodyPr>
            <a:normAutofit/>
          </a:bodyPr>
          <a:lstStyle/>
          <a:p>
            <a:r>
              <a:rPr lang="en-US" dirty="0"/>
              <a:t>Jon Heston, Eleanora Trittipo, Shrawantee Saha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ABFE61-B9EC-4A11-A6C5-618D93A8E989}"/>
              </a:ext>
            </a:extLst>
          </p:cNvPr>
          <p:cNvSpPr txBox="1">
            <a:spLocks/>
          </p:cNvSpPr>
          <p:nvPr/>
        </p:nvSpPr>
        <p:spPr>
          <a:xfrm>
            <a:off x="9501494" y="3778772"/>
            <a:ext cx="2375574" cy="461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Los Angeles, CA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FF48A-8950-9E4B-8398-C390CB3A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1" y="115332"/>
            <a:ext cx="9140780" cy="43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0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6C6B-5618-EF44-A78F-79CA45E5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84" y="295704"/>
            <a:ext cx="4805798" cy="68249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E0C7-99CA-F04B-9AEE-E8504316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7" y="1624791"/>
            <a:ext cx="10243753" cy="44300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Number of observations (raw dataset) : 1,800,985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Number of observations (after cleanup) : </a:t>
            </a:r>
            <a:r>
              <a:rPr lang="en-US" sz="3200" dirty="0">
                <a:solidFill>
                  <a:srgbClr val="FF0000"/>
                </a:solidFill>
              </a:rPr>
              <a:t>????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Years (raw dataset) : 2010 to 2018 (August)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Years (included in our analysis): 2010 to 2017</a:t>
            </a:r>
          </a:p>
        </p:txBody>
      </p:sp>
    </p:spTree>
    <p:extLst>
      <p:ext uri="{BB962C8B-B14F-4D97-AF65-F5344CB8AC3E}">
        <p14:creationId xmlns:p14="http://schemas.microsoft.com/office/powerpoint/2010/main" val="154612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2E4-EEE3-CD4C-BC99-0922259A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16" y="223286"/>
            <a:ext cx="8476448" cy="1188720"/>
          </a:xfrm>
        </p:spPr>
        <p:txBody>
          <a:bodyPr/>
          <a:lstStyle/>
          <a:p>
            <a:r>
              <a:rPr lang="en-US" dirty="0"/>
              <a:t>Data Description:</a:t>
            </a:r>
            <a:br>
              <a:rPr lang="en-US" dirty="0"/>
            </a:br>
            <a:r>
              <a:rPr lang="en-US" dirty="0"/>
              <a:t>Classification of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D25A-F0AE-9C4E-B2F1-8130134B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81664"/>
            <a:ext cx="10663881" cy="4547287"/>
          </a:xfrm>
        </p:spPr>
        <p:txBody>
          <a:bodyPr>
            <a:noAutofit/>
          </a:bodyPr>
          <a:lstStyle/>
          <a:p>
            <a:r>
              <a:rPr lang="en-US" sz="2400" dirty="0"/>
              <a:t>US Department of Justice classifies crime in two major groups: </a:t>
            </a:r>
          </a:p>
          <a:p>
            <a:pPr lvl="1"/>
            <a:r>
              <a:rPr lang="en-US" sz="2400" dirty="0"/>
              <a:t>Violent Crime </a:t>
            </a:r>
          </a:p>
          <a:p>
            <a:pPr lvl="1"/>
            <a:r>
              <a:rPr lang="en-US" sz="2400" dirty="0"/>
              <a:t>Property Crime</a:t>
            </a:r>
          </a:p>
          <a:p>
            <a:r>
              <a:rPr lang="en-US" sz="2400" b="1" dirty="0"/>
              <a:t>Violent crime includes</a:t>
            </a:r>
            <a:endParaRPr lang="en-US" sz="2400" dirty="0"/>
          </a:p>
          <a:p>
            <a:pPr lvl="4"/>
            <a:r>
              <a:rPr lang="en-US" sz="2400" dirty="0"/>
              <a:t>Homicide</a:t>
            </a:r>
          </a:p>
          <a:p>
            <a:pPr lvl="4"/>
            <a:r>
              <a:rPr lang="en-US" sz="2400" dirty="0"/>
              <a:t>Rape</a:t>
            </a:r>
          </a:p>
          <a:p>
            <a:pPr lvl="4"/>
            <a:r>
              <a:rPr lang="en-US" sz="2400" dirty="0"/>
              <a:t>Robbery</a:t>
            </a:r>
          </a:p>
          <a:p>
            <a:pPr lvl="4"/>
            <a:r>
              <a:rPr lang="en-US" sz="2400" dirty="0"/>
              <a:t>Assault</a:t>
            </a:r>
          </a:p>
          <a:p>
            <a:pPr lvl="4"/>
            <a:r>
              <a:rPr lang="en-US" sz="2400" dirty="0"/>
              <a:t>Purse snatching and pocket picking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001A8-626A-9344-B9A0-0D5E12B99F71}"/>
              </a:ext>
            </a:extLst>
          </p:cNvPr>
          <p:cNvSpPr txBox="1"/>
          <p:nvPr/>
        </p:nvSpPr>
        <p:spPr>
          <a:xfrm>
            <a:off x="642552" y="6141307"/>
            <a:ext cx="1103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*For more information: </a:t>
            </a:r>
            <a:r>
              <a:rPr lang="en-US" dirty="0">
                <a:hlinkClick r:id="rId2"/>
              </a:rPr>
              <a:t>https://www.bjs.gov/index.cfm?ty=tp&amp;tid=93</a:t>
            </a:r>
            <a:r>
              <a:rPr lang="en-US" dirty="0"/>
              <a:t> (as viewed on 18</a:t>
            </a:r>
            <a:r>
              <a:rPr lang="en-US" baseline="30000" dirty="0"/>
              <a:t>th</a:t>
            </a:r>
            <a:r>
              <a:rPr lang="en-US" dirty="0"/>
              <a:t> August 2018)</a:t>
            </a:r>
          </a:p>
        </p:txBody>
      </p:sp>
    </p:spTree>
    <p:extLst>
      <p:ext uri="{BB962C8B-B14F-4D97-AF65-F5344CB8AC3E}">
        <p14:creationId xmlns:p14="http://schemas.microsoft.com/office/powerpoint/2010/main" val="144320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302F-143C-5544-84B1-7EC73927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98" y="173859"/>
            <a:ext cx="7729728" cy="1188720"/>
          </a:xfrm>
        </p:spPr>
        <p:txBody>
          <a:bodyPr/>
          <a:lstStyle/>
          <a:p>
            <a:r>
              <a:rPr lang="en-US" dirty="0"/>
              <a:t>Data Description: </a:t>
            </a:r>
            <a:br>
              <a:rPr lang="en-US" dirty="0"/>
            </a:br>
            <a:r>
              <a:rPr lang="en-US" dirty="0"/>
              <a:t>Violent Crime in LA 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38051-36FC-0244-8A55-C66113CDDD9D}"/>
              </a:ext>
            </a:extLst>
          </p:cNvPr>
          <p:cNvSpPr txBox="1"/>
          <p:nvPr/>
        </p:nvSpPr>
        <p:spPr>
          <a:xfrm>
            <a:off x="9700054" y="173859"/>
            <a:ext cx="190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Need to clean this one!!!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500F2-410F-6A4E-B540-0D72DB7DAC0F}"/>
              </a:ext>
            </a:extLst>
          </p:cNvPr>
          <p:cNvSpPr/>
          <p:nvPr/>
        </p:nvSpPr>
        <p:spPr>
          <a:xfrm>
            <a:off x="977333" y="1660291"/>
            <a:ext cx="10317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"BATTERY - SIMPLE ASSAULT", "ASSAULT WITH DEADLY WEAPON, AGGRAVATED ASSAULT", "ROBBERY", "THEFT PERSON","INTIMATE PARTNER - AGGRAVATED ASSAULT", "BURGLARY, ATTEMPTED", "BATTERY WITH SEXUAL CONTACT", "RAPE, FORCIBLE", "CHILD ABUSE (PHYSICAL) - SIMPLE ASSAULT", "CRM AGNST CHLD (13 OR UNTER) (14-15 &amp; SUSP 10 YRS OLDER)0060", "CHILD NEGLECT (SEE 300 W.I.C.)", "BATTERY POLICE (SIMPLE)", "SEX, UNLAWFUL", "DISCHARGE FIREARMS/SHOTS FIRED", "ARSON","OTHER ASSAULT", "CRIMINAL HOMICIDE", "SHOTS FIRED AT INHABITED DWELLING", "EXTORTION", "KIDNAPPING", "ORAL COPULATION", "SEXUAL PENETRATION WITH A FOREIGN OBJECT", "CHILD ABUSE (PHYSICAL) - AGGRAVATED ASSAULT", "ASSAULT WITH DEADLY WEAPON ON POLICE OFFICER", "THROWING OBJECT AT MOVING VEHICLE", "LEWD CONDUCT", "SODOMY/SECUAL CONTACT B/W PENIS OF ONE PERS TO ANUS OTH 0007=02", "CHILD STEALING", "RAPE, ATTEMPTED", "FALSE IMPRISONMENT", "KIDNAPPING - GRAND ATTEMPT", "SEXUAL PENETRATION W/FOREIGN OBJECT", "PIMPING", "CRIM AGNST CHLD (13 OR UNDER) (14-15 &amp; SUSP 10 YRS OLDER)", "SEX,UNLAWFUL(INC MUTUAL CONSENT, PENETRATION W/ FRGN OBJ0059", "BATTERY ON A FIREFIGHTER", "THEFT FROM PERSON - ATTEMPT", "SHOTS FIRED AT MOVING VEHICLE, TRAIN OR AIRCRAFT", "SEX,UNLAWFUL(INC MUTUAL CONSENT, PENETRATION W/ FRGN OBJ", "HUMAN TRAFFICKING - COMMERCIAL SEX ACTS", "SODOMY/SEXUAL CONTACT B/W PENIS OF ONE PERS TO ANUS OTH", "LEWD/LASCIVIOUS ACTS WITH CHILD", "CHILD PORNOGRAPHY", "LYNCHING", "DRUGS, TO A MINOR", "HUMAN TRAFFICKING - INVOLUNTARY SERVITUDE", "LYNCHING - ATTEMPTED", "INCITING A RIOT", "INCEST (SEXUAL ACTS BETWEEN BLOOD RELATIVES)", "ABORTION/ILLEGAL", "MANSLAUGHTER, NEGLIGENT", "TRAIN WRECKING"]</a:t>
            </a:r>
          </a:p>
        </p:txBody>
      </p:sp>
    </p:spTree>
    <p:extLst>
      <p:ext uri="{BB962C8B-B14F-4D97-AF65-F5344CB8AC3E}">
        <p14:creationId xmlns:p14="http://schemas.microsoft.com/office/powerpoint/2010/main" val="210642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B42852-F904-F54B-8297-9F771594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>
            <a:normAutofit fontScale="90000"/>
          </a:bodyPr>
          <a:lstStyle/>
          <a:p>
            <a:r>
              <a:rPr lang="en-US" dirty="0"/>
              <a:t>Trends from our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508DA1-86BA-8B40-AB46-7DE41C61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59" y="946153"/>
            <a:ext cx="8319248" cy="554616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0591FE-EB38-0949-8A8A-3724CAC605FC}"/>
              </a:ext>
            </a:extLst>
          </p:cNvPr>
          <p:cNvSpPr txBox="1"/>
          <p:nvPr/>
        </p:nvSpPr>
        <p:spPr>
          <a:xfrm>
            <a:off x="8019535" y="345989"/>
            <a:ext cx="362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a legend here as well: </a:t>
            </a:r>
          </a:p>
          <a:p>
            <a:r>
              <a:rPr lang="en-US" dirty="0">
                <a:solidFill>
                  <a:srgbClr val="FF0000"/>
                </a:solidFill>
              </a:rPr>
              <a:t>For the year? I Am assuming this is for all the years in our dataset for the years 2010 to 2017</a:t>
            </a:r>
          </a:p>
        </p:txBody>
      </p:sp>
    </p:spTree>
    <p:extLst>
      <p:ext uri="{BB962C8B-B14F-4D97-AF65-F5344CB8AC3E}">
        <p14:creationId xmlns:p14="http://schemas.microsoft.com/office/powerpoint/2010/main" val="51118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23AEB7-BC1E-0949-9F29-15387A72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>
            <a:normAutofit fontScale="90000"/>
          </a:bodyPr>
          <a:lstStyle/>
          <a:p>
            <a:r>
              <a:rPr lang="en-US" dirty="0"/>
              <a:t>Trends from our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60049F-DC31-A24C-8F8B-1F2408613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3" y="1185892"/>
            <a:ext cx="7512687" cy="43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6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EBFF9F-C372-6B4F-9756-908097B3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435085"/>
            <a:ext cx="4841459" cy="759498"/>
          </a:xfrm>
        </p:spPr>
        <p:txBody>
          <a:bodyPr>
            <a:normAutofit fontScale="90000"/>
          </a:bodyPr>
          <a:lstStyle/>
          <a:p>
            <a:r>
              <a:rPr lang="en-US" dirty="0"/>
              <a:t>Trends from 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8DB83-8A8B-6649-8A26-E078DAEB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2" y="1502926"/>
            <a:ext cx="6320118" cy="42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2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36" y="619049"/>
            <a:ext cx="7353614" cy="5639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Rest of the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97172" y="1637414"/>
            <a:ext cx="9626240" cy="2487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Results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Conclusions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425666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53F7D5-6FBD-2E4D-9BFE-FEE56BDE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CDBBB-BD50-0644-8E45-85BBA886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39" y="978597"/>
            <a:ext cx="6748689" cy="43908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19A4C5-105B-8E46-91D1-CFC71A5C4BD4}"/>
              </a:ext>
            </a:extLst>
          </p:cNvPr>
          <p:cNvSpPr txBox="1"/>
          <p:nvPr/>
        </p:nvSpPr>
        <p:spPr>
          <a:xfrm>
            <a:off x="8204886" y="864972"/>
            <a:ext cx="3311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Need a legend for this pie chart</a:t>
            </a:r>
          </a:p>
        </p:txBody>
      </p:sp>
    </p:spTree>
    <p:extLst>
      <p:ext uri="{BB962C8B-B14F-4D97-AF65-F5344CB8AC3E}">
        <p14:creationId xmlns:p14="http://schemas.microsoft.com/office/powerpoint/2010/main" val="48076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EB01D-266E-0243-A4B4-0268ADA7C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2" y="1452637"/>
            <a:ext cx="6082542" cy="4055028"/>
          </a:xfrm>
        </p:spPr>
      </p:pic>
    </p:spTree>
    <p:extLst>
      <p:ext uri="{BB962C8B-B14F-4D97-AF65-F5344CB8AC3E}">
        <p14:creationId xmlns:p14="http://schemas.microsoft.com/office/powerpoint/2010/main" val="79642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C4C8C6-BF92-594C-977C-77D44E77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9E8F3-492A-7D4C-B004-5C27B1F9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2" y="1292475"/>
            <a:ext cx="6099500" cy="4066333"/>
          </a:xfrm>
        </p:spPr>
      </p:pic>
    </p:spTree>
    <p:extLst>
      <p:ext uri="{BB962C8B-B14F-4D97-AF65-F5344CB8AC3E}">
        <p14:creationId xmlns:p14="http://schemas.microsoft.com/office/powerpoint/2010/main" val="60208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2BD7-5B74-42AC-B344-097090A2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58" y="366532"/>
            <a:ext cx="8911687" cy="72870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C703-4583-4865-9A82-536B44D2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55" y="1221057"/>
            <a:ext cx="11285671" cy="5229170"/>
          </a:xfrm>
        </p:spPr>
        <p:txBody>
          <a:bodyPr>
            <a:noAutofit/>
          </a:bodyPr>
          <a:lstStyle/>
          <a:p>
            <a:r>
              <a:rPr lang="en-US" sz="2000" dirty="0"/>
              <a:t>The technical requirements for Project 1 are as follows.</a:t>
            </a:r>
          </a:p>
          <a:p>
            <a:pPr lvl="1"/>
            <a:r>
              <a:rPr lang="en-US" sz="2000" dirty="0"/>
              <a:t>Use Pandas to clean and format your data set(s)</a:t>
            </a:r>
          </a:p>
          <a:p>
            <a:pPr lvl="1"/>
            <a:r>
              <a:rPr lang="en-US" sz="2000" dirty="0"/>
              <a:t>Create a </a:t>
            </a:r>
            <a:r>
              <a:rPr lang="en-US" sz="2000" dirty="0" err="1"/>
              <a:t>Jupyter</a:t>
            </a:r>
            <a:r>
              <a:rPr lang="en-US" sz="2000" dirty="0"/>
              <a:t> Notebook describing the data exploration and cleanup process</a:t>
            </a:r>
          </a:p>
          <a:p>
            <a:pPr lvl="1"/>
            <a:r>
              <a:rPr lang="en-US" sz="2000" dirty="0"/>
              <a:t>Create a </a:t>
            </a:r>
            <a:r>
              <a:rPr lang="en-US" sz="2000" dirty="0" err="1"/>
              <a:t>Jupyter</a:t>
            </a:r>
            <a:r>
              <a:rPr lang="en-US" sz="2000" dirty="0"/>
              <a:t> Notebook illustrating the final data analysis</a:t>
            </a:r>
          </a:p>
          <a:p>
            <a:pPr lvl="1"/>
            <a:r>
              <a:rPr lang="en-US" sz="2000" dirty="0"/>
              <a:t>Use Matplotlib to create a total of 6-8 visualizations of your data (ideally, at least 2 per "question" you ask of your data)</a:t>
            </a:r>
          </a:p>
          <a:p>
            <a:pPr lvl="1"/>
            <a:r>
              <a:rPr lang="en-US" sz="2000" dirty="0"/>
              <a:t>Save PNG images of your visualizations to distribute to the class and instructional team, and for inclusion in your presentation</a:t>
            </a:r>
          </a:p>
          <a:p>
            <a:pPr lvl="1"/>
            <a:r>
              <a:rPr lang="en-US" sz="2000" dirty="0"/>
              <a:t>Optionally, use at least one API, if you can find an API with data pertinent to your primary research questions</a:t>
            </a:r>
          </a:p>
          <a:p>
            <a:pPr lvl="1"/>
            <a:r>
              <a:rPr lang="en-US" sz="2000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  <p:extLst>
      <p:ext uri="{BB962C8B-B14F-4D97-AF65-F5344CB8AC3E}">
        <p14:creationId xmlns:p14="http://schemas.microsoft.com/office/powerpoint/2010/main" val="6763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56C5B34-CA34-F34D-86F2-F9829AEE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9F800-7822-3A47-8CFB-E9EB1A30F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2" y="1175156"/>
            <a:ext cx="6115992" cy="4077328"/>
          </a:xfrm>
        </p:spPr>
      </p:pic>
    </p:spTree>
    <p:extLst>
      <p:ext uri="{BB962C8B-B14F-4D97-AF65-F5344CB8AC3E}">
        <p14:creationId xmlns:p14="http://schemas.microsoft.com/office/powerpoint/2010/main" val="169175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32" y="290477"/>
            <a:ext cx="9765964" cy="128089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51" y="1705233"/>
            <a:ext cx="10255361" cy="4205990"/>
          </a:xfrm>
        </p:spPr>
        <p:txBody>
          <a:bodyPr/>
          <a:lstStyle/>
          <a:p>
            <a:pPr algn="just"/>
            <a:r>
              <a:rPr lang="en-US" dirty="0"/>
              <a:t>1. </a:t>
            </a:r>
          </a:p>
          <a:p>
            <a:pPr algn="just"/>
            <a:r>
              <a:rPr lang="en-US" dirty="0"/>
              <a:t>2. </a:t>
            </a:r>
          </a:p>
          <a:p>
            <a:pPr algn="just"/>
            <a:r>
              <a:rPr lang="en-US" dirty="0"/>
              <a:t>3.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4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32" y="290477"/>
            <a:ext cx="9765964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Work/Assignments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51" y="1705233"/>
            <a:ext cx="10255361" cy="4205990"/>
          </a:xfrm>
        </p:spPr>
        <p:txBody>
          <a:bodyPr/>
          <a:lstStyle/>
          <a:p>
            <a:pPr algn="just"/>
            <a:r>
              <a:rPr lang="en-US" dirty="0"/>
              <a:t>1. … but property crime decreased in most counties. </a:t>
            </a:r>
          </a:p>
          <a:p>
            <a:pPr algn="just"/>
            <a:r>
              <a:rPr lang="en-US" dirty="0"/>
              <a:t>2. </a:t>
            </a:r>
          </a:p>
          <a:p>
            <a:pPr algn="just"/>
            <a:r>
              <a:rPr lang="en-US" dirty="0"/>
              <a:t>3.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66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5BE-8818-1D40-AA3D-4804BA12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3755-FC78-F441-92C0-9F6CC669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586615"/>
          </a:xfrm>
        </p:spPr>
        <p:txBody>
          <a:bodyPr/>
          <a:lstStyle/>
          <a:p>
            <a:r>
              <a:rPr lang="en-US" dirty="0"/>
              <a:t>1. https://</a:t>
            </a:r>
            <a:r>
              <a:rPr lang="en-US" dirty="0" err="1"/>
              <a:t>blog.dominodatalab.com</a:t>
            </a:r>
            <a:r>
              <a:rPr lang="en-US" dirty="0"/>
              <a:t>/creating-interactive-crime-maps-with-folium/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B5470-323E-1045-BAAC-4BA99DB7CE23}"/>
              </a:ext>
            </a:extLst>
          </p:cNvPr>
          <p:cNvSpPr txBox="1"/>
          <p:nvPr/>
        </p:nvSpPr>
        <p:spPr>
          <a:xfrm>
            <a:off x="3427881" y="5903309"/>
            <a:ext cx="403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 to Jake and Chris!</a:t>
            </a:r>
          </a:p>
        </p:txBody>
      </p:sp>
    </p:spTree>
    <p:extLst>
      <p:ext uri="{BB962C8B-B14F-4D97-AF65-F5344CB8AC3E}">
        <p14:creationId xmlns:p14="http://schemas.microsoft.com/office/powerpoint/2010/main" val="18467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514" y="316034"/>
            <a:ext cx="3974036" cy="463384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8" y="950496"/>
            <a:ext cx="4271210" cy="5179667"/>
          </a:xfrm>
        </p:spPr>
        <p:txBody>
          <a:bodyPr>
            <a:noAutofit/>
          </a:bodyPr>
          <a:lstStyle/>
          <a:p>
            <a:pPr fontAlgn="base"/>
            <a:r>
              <a:rPr lang="en-US" sz="2100" u="sng" dirty="0"/>
              <a:t>Crime Trends in California(2016)*:</a:t>
            </a:r>
          </a:p>
          <a:p>
            <a:pPr lvl="1" fontAlgn="base"/>
            <a:r>
              <a:rPr lang="en-US" sz="2100" dirty="0"/>
              <a:t>California’s violent crime rate rose in 2016—but it remains historically low. </a:t>
            </a:r>
          </a:p>
          <a:p>
            <a:pPr lvl="1" fontAlgn="base"/>
            <a:r>
              <a:rPr lang="en-US" sz="2100" dirty="0"/>
              <a:t>The statewide property crime rate decreased in 2016. </a:t>
            </a:r>
          </a:p>
          <a:p>
            <a:pPr lvl="1" fontAlgn="base"/>
            <a:r>
              <a:rPr lang="en-US" sz="2100" dirty="0"/>
              <a:t>Crime rates vary dramatically by region and category. </a:t>
            </a:r>
          </a:p>
          <a:p>
            <a:pPr lvl="1" fontAlgn="base"/>
            <a:r>
              <a:rPr lang="en-US" sz="2100" dirty="0">
                <a:highlight>
                  <a:srgbClr val="FFFF00"/>
                </a:highlight>
              </a:rPr>
              <a:t>Violent crime increased in a majority of counties … </a:t>
            </a:r>
          </a:p>
          <a:p>
            <a:pPr lvl="1" fontAlgn="base"/>
            <a:r>
              <a:rPr lang="en-US" sz="2100" dirty="0"/>
              <a:t>… but property crime decreased in most counties.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DFEC3-4E16-B547-8C80-3E681B8EDC35}"/>
              </a:ext>
            </a:extLst>
          </p:cNvPr>
          <p:cNvSpPr txBox="1"/>
          <p:nvPr/>
        </p:nvSpPr>
        <p:spPr>
          <a:xfrm>
            <a:off x="986590" y="5791609"/>
            <a:ext cx="1062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sz="1600" i="1" dirty="0"/>
              <a:t>Public Policy Institute of California publication in November</a:t>
            </a:r>
            <a:r>
              <a:rPr lang="en-US" sz="1600" i="1" cap="all" dirty="0"/>
              <a:t> 2017</a:t>
            </a:r>
            <a:r>
              <a:rPr lang="en-US" sz="1600" i="1" dirty="0"/>
              <a:t>: </a:t>
            </a:r>
            <a:r>
              <a:rPr lang="en-US" sz="1600" i="1" dirty="0">
                <a:hlinkClick r:id="rId2"/>
              </a:rPr>
              <a:t>http://www.ppic.org/publication/crime-trends-in-california</a:t>
            </a:r>
            <a:r>
              <a:rPr lang="en-US" sz="1600" dirty="0">
                <a:hlinkClick r:id="rId2"/>
              </a:rPr>
              <a:t>/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1970B-280A-5B47-AFCD-68327AF1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80" y="1450487"/>
            <a:ext cx="7409433" cy="353558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09610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A5A442-2A72-444E-BE0B-90CB6390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589" y="419304"/>
            <a:ext cx="3375580" cy="535157"/>
          </a:xfrm>
        </p:spPr>
        <p:txBody>
          <a:bodyPr>
            <a:no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1555-681E-CF4D-A4F7-7883E606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25" y="1299411"/>
            <a:ext cx="10801840" cy="500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3200" dirty="0">
                <a:sym typeface="Wingdings" pitchFamily="2" charset="2"/>
              </a:rPr>
              <a:t> Focus on incidence of crime in Los Angeles city: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3000" dirty="0">
                <a:sym typeface="Wingdings" pitchFamily="2" charset="2"/>
              </a:rPr>
              <a:t>Trends in violent crime rates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3000" dirty="0">
                <a:sym typeface="Wingdings" pitchFamily="2" charset="2"/>
              </a:rPr>
              <a:t>2010 to 2017.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3200" dirty="0">
                <a:sym typeface="Wingdings" pitchFamily="2" charset="2"/>
              </a:rPr>
              <a:t> More specifically: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2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36" y="619049"/>
            <a:ext cx="7353614" cy="5639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Rest of the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339702" y="1637414"/>
            <a:ext cx="9583710" cy="443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Data Sources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Data Cleaning &amp; Technical Applications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Data Description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Conclusions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22646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757" y="467803"/>
            <a:ext cx="4042611" cy="684712"/>
          </a:xfrm>
        </p:spPr>
        <p:txBody>
          <a:bodyPr>
            <a:no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67" y="1669606"/>
            <a:ext cx="11020502" cy="392312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/>
              <a:t>Incidence of Crime Data: Los Angeles Open Data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/>
              <a:t>Demographic and Socio-Economic Data: Los Angeles Census Reporter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600" dirty="0"/>
              <a:t>Mapping</a:t>
            </a:r>
            <a:r>
              <a:rPr lang="en-US" sz="3200" dirty="0"/>
              <a:t> Library: Folium 0.6.0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/>
              <a:t>Boundary Files for Mapping:  L.A. Boundaries API</a:t>
            </a:r>
          </a:p>
        </p:txBody>
      </p:sp>
    </p:spTree>
    <p:extLst>
      <p:ext uri="{BB962C8B-B14F-4D97-AF65-F5344CB8AC3E}">
        <p14:creationId xmlns:p14="http://schemas.microsoft.com/office/powerpoint/2010/main" val="401821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36" y="619049"/>
            <a:ext cx="7353614" cy="5639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Rest of the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339702" y="1637414"/>
            <a:ext cx="9583710" cy="369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Data Cleaning &amp; Technical Applications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Description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Conclusions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120503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109-D31F-8447-B07E-2D3B4363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819" y="420993"/>
            <a:ext cx="8835700" cy="1234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Cleaning &amp; Technical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279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36" y="619049"/>
            <a:ext cx="7353614" cy="5639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Rest of the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97172" y="1637414"/>
            <a:ext cx="9626240" cy="331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Data Description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Results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Conclusions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17624448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{F72DDC90-D15B-3C4A-AA6A-9A4D32741B15}tf10001120</Template>
  <TotalTime>202</TotalTime>
  <Words>931</Words>
  <Application>Microsoft Macintosh PowerPoint</Application>
  <PresentationFormat>Widescreen</PresentationFormat>
  <Paragraphs>94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Gill Sans MT</vt:lpstr>
      <vt:lpstr>Wingdings</vt:lpstr>
      <vt:lpstr>Wingdings 3</vt:lpstr>
      <vt:lpstr>Parcel</vt:lpstr>
      <vt:lpstr>Analysis of Violent Crime Trends in Los Angeles, CA (2010 – 2017)</vt:lpstr>
      <vt:lpstr>Project Requirements</vt:lpstr>
      <vt:lpstr>Motivation</vt:lpstr>
      <vt:lpstr>Questions</vt:lpstr>
      <vt:lpstr>Rest of the presentation</vt:lpstr>
      <vt:lpstr>Data Sources</vt:lpstr>
      <vt:lpstr>Rest of the presentation</vt:lpstr>
      <vt:lpstr>Data Cleaning &amp; Technical Applications</vt:lpstr>
      <vt:lpstr>Rest of the presentation</vt:lpstr>
      <vt:lpstr>Data description</vt:lpstr>
      <vt:lpstr>Data Description: Classification of crime</vt:lpstr>
      <vt:lpstr>Data Description:  Violent Crime in LA City</vt:lpstr>
      <vt:lpstr>Trends from our data</vt:lpstr>
      <vt:lpstr>Trends from our data</vt:lpstr>
      <vt:lpstr>Trends from our data</vt:lpstr>
      <vt:lpstr>Rest of the presentation</vt:lpstr>
      <vt:lpstr>Results</vt:lpstr>
      <vt:lpstr>Results</vt:lpstr>
      <vt:lpstr>Results</vt:lpstr>
      <vt:lpstr>Results</vt:lpstr>
      <vt:lpstr>Conclusions</vt:lpstr>
      <vt:lpstr>Future Work/Assignments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Shrawantee</dc:creator>
  <cp:lastModifiedBy>Saha, Shrawantee</cp:lastModifiedBy>
  <cp:revision>44</cp:revision>
  <dcterms:created xsi:type="dcterms:W3CDTF">2018-08-18T17:50:26Z</dcterms:created>
  <dcterms:modified xsi:type="dcterms:W3CDTF">2018-08-19T04:28:29Z</dcterms:modified>
</cp:coreProperties>
</file>